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20" r:id="rId2"/>
    <p:sldId id="321" r:id="rId3"/>
    <p:sldId id="377" r:id="rId4"/>
    <p:sldId id="409" r:id="rId5"/>
    <p:sldId id="424" r:id="rId6"/>
    <p:sldId id="425" r:id="rId7"/>
    <p:sldId id="422" r:id="rId8"/>
    <p:sldId id="423" r:id="rId9"/>
    <p:sldId id="428" r:id="rId10"/>
    <p:sldId id="429" r:id="rId11"/>
    <p:sldId id="426" r:id="rId12"/>
    <p:sldId id="427" r:id="rId13"/>
    <p:sldId id="432" r:id="rId14"/>
    <p:sldId id="433" r:id="rId15"/>
    <p:sldId id="430" r:id="rId16"/>
    <p:sldId id="431" r:id="rId17"/>
    <p:sldId id="437" r:id="rId18"/>
    <p:sldId id="438" r:id="rId19"/>
    <p:sldId id="435" r:id="rId20"/>
    <p:sldId id="436" r:id="rId21"/>
    <p:sldId id="439" r:id="rId22"/>
    <p:sldId id="440" r:id="rId23"/>
    <p:sldId id="420" r:id="rId24"/>
    <p:sldId id="434" r:id="rId25"/>
    <p:sldId id="385" r:id="rId26"/>
    <p:sldId id="441" r:id="rId27"/>
    <p:sldId id="442" r:id="rId28"/>
    <p:sldId id="443" r:id="rId29"/>
    <p:sldId id="444" r:id="rId30"/>
    <p:sldId id="445" r:id="rId31"/>
    <p:sldId id="446" r:id="rId32"/>
    <p:sldId id="447" r:id="rId33"/>
    <p:sldId id="399" r:id="rId34"/>
    <p:sldId id="448" r:id="rId35"/>
    <p:sldId id="449" r:id="rId36"/>
    <p:sldId id="451" r:id="rId37"/>
    <p:sldId id="452" r:id="rId38"/>
    <p:sldId id="455" r:id="rId39"/>
    <p:sldId id="456" r:id="rId40"/>
    <p:sldId id="457" r:id="rId41"/>
    <p:sldId id="458" r:id="rId42"/>
    <p:sldId id="453" r:id="rId43"/>
    <p:sldId id="454" r:id="rId44"/>
    <p:sldId id="461" r:id="rId45"/>
    <p:sldId id="462" r:id="rId46"/>
    <p:sldId id="463" r:id="rId47"/>
    <p:sldId id="464" r:id="rId48"/>
    <p:sldId id="408" r:id="rId49"/>
    <p:sldId id="450" r:id="rId50"/>
    <p:sldId id="410" r:id="rId51"/>
  </p:sldIdLst>
  <p:sldSz cx="12192000" cy="6858000"/>
  <p:notesSz cx="6858000" cy="9144000"/>
  <p:embeddedFontLst>
    <p:embeddedFont>
      <p:font typeface="OpenDyslexicAlta" panose="00000500000000000000" pitchFamily="2" charset="0"/>
      <p:regular r:id="rId54"/>
      <p:bold r:id="rId55"/>
      <p:italic r:id="rId56"/>
      <p:boldItalic r:id="rId57"/>
    </p:embeddedFont>
    <p:embeddedFont>
      <p:font typeface="Cambria Math" panose="02040503050406030204" pitchFamily="18" charset="0"/>
      <p:regular r:id="rId58"/>
    </p:embeddedFont>
    <p:embeddedFont>
      <p:font typeface="Calibri" panose="020F0502020204030204" pitchFamily="34" charset="0"/>
      <p:regular r:id="rId59"/>
      <p:bold r:id="rId60"/>
      <p:italic r:id="rId61"/>
      <p:boldItalic r:id="rId62"/>
    </p:embeddedFont>
    <p:embeddedFont>
      <p:font typeface="Muli" panose="020B0604020202020204" charset="0"/>
      <p:regular r:id="rId63"/>
      <p:bold r:id="rId64"/>
      <p:italic r:id="rId65"/>
      <p:boldItalic r:id="rId66"/>
    </p:embeddedFont>
    <p:embeddedFont>
      <p:font typeface="Lato Light" panose="020F0302020204030203" pitchFamily="34" charset="0"/>
      <p:regular r:id="rId67"/>
    </p:embeddedFont>
    <p:embeddedFont>
      <p:font typeface="Lato" panose="020F0502020204030203" pitchFamily="34" charset="0"/>
      <p:regular r:id="rId68"/>
      <p:bold r:id="rId6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860"/>
    <a:srgbClr val="7957D5"/>
    <a:srgbClr val="3273DC"/>
    <a:srgbClr val="209CEE"/>
    <a:srgbClr val="FFDD57"/>
    <a:srgbClr val="F337C7"/>
    <a:srgbClr val="23D160"/>
    <a:srgbClr val="EB9E30"/>
    <a:srgbClr val="000000"/>
    <a:srgbClr val="1212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9812" autoAdjust="0"/>
    <p:restoredTop sz="82353" autoAdjust="0"/>
  </p:normalViewPr>
  <p:slideViewPr>
    <p:cSldViewPr snapToGrid="0" snapToObjects="1">
      <p:cViewPr varScale="1">
        <p:scale>
          <a:sx n="56" d="100"/>
          <a:sy n="56" d="100"/>
        </p:scale>
        <p:origin x="-678" y="-174"/>
      </p:cViewPr>
      <p:guideLst>
        <p:guide orient="horz" pos="2137"/>
        <p:guide pos="3840"/>
      </p:guideLst>
    </p:cSldViewPr>
  </p:slideViewPr>
  <p:outlineViewPr>
    <p:cViewPr>
      <p:scale>
        <a:sx n="33" d="100"/>
        <a:sy n="33" d="100"/>
      </p:scale>
      <p:origin x="0" y="-65296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0.fntdata"/><Relationship Id="rId68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font" Target="fonts/font5.fntdata"/><Relationship Id="rId66" Type="http://schemas.openxmlformats.org/officeDocument/2006/relationships/font" Target="fonts/font13.fntdata"/><Relationship Id="rId5" Type="http://schemas.openxmlformats.org/officeDocument/2006/relationships/slide" Target="slides/slide4.xml"/><Relationship Id="rId61" Type="http://schemas.openxmlformats.org/officeDocument/2006/relationships/font" Target="fonts/font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font" Target="fonts/font11.fntdata"/><Relationship Id="rId69" Type="http://schemas.openxmlformats.org/officeDocument/2006/relationships/font" Target="fonts/font16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Relationship Id="rId67" Type="http://schemas.openxmlformats.org/officeDocument/2006/relationships/font" Target="fonts/font1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font" Target="fonts/font9.fntdata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60" Type="http://schemas.openxmlformats.org/officeDocument/2006/relationships/font" Target="fonts/font7.fntdata"/><Relationship Id="rId65" Type="http://schemas.openxmlformats.org/officeDocument/2006/relationships/font" Target="fonts/font12.fntdata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7962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88425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55435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53523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754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36124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604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63860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54920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20639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8040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89781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6019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1273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84849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22968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74647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27232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34898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57839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63346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405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34806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441770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786289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932928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882096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028609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460030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526142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314342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931913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21975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925677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00180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597101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887716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431667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729702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970140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672147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8636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0883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68410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57549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1823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2486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="" xmlns:a16="http://schemas.microsoft.com/office/drawing/2014/main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="" xmlns:a16="http://schemas.microsoft.com/office/drawing/2014/main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="" xmlns:a16="http://schemas.microsoft.com/office/drawing/2014/main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="" xmlns:a16="http://schemas.microsoft.com/office/drawing/2014/main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4A8255E2-8D62-EF46-8A29-C45CCF03D89D}"/>
              </a:ext>
            </a:extLst>
          </p:cNvPr>
          <p:cNvSpPr txBox="1">
            <a:spLocks/>
          </p:cNvSpPr>
          <p:nvPr userDrawn="1"/>
        </p:nvSpPr>
        <p:spPr>
          <a:xfrm>
            <a:off x="838200" y="128546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Muli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E6FE96F-DDC5-F246-8640-2EF68EEC1D75}" type="datetime1">
              <a:rPr lang="en-GB" smtClean="0"/>
              <a:pPr/>
              <a:t>11/01/2021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2.tif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GB" dirty="0" smtClean="0"/>
              <a:t>Stage </a:t>
            </a:r>
            <a:r>
              <a:rPr lang="en-GB" dirty="0"/>
              <a:t>5 </a:t>
            </a:r>
            <a:br>
              <a:rPr lang="en-GB" dirty="0"/>
            </a:br>
            <a:r>
              <a:rPr lang="en-GB" dirty="0"/>
              <a:t>Summer Block 2: Properties of Shape</a:t>
            </a:r>
          </a:p>
          <a:p>
            <a:r>
              <a:rPr lang="en-GB" dirty="0"/>
              <a:t>Lesson 4: To be able to draw lines and angles accurately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/>
          </a:bodyPr>
          <a:lstStyle/>
          <a:p>
            <a:r>
              <a:rPr lang="en-GB" dirty="0"/>
              <a:t>Block 2 – Properties of Shape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4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Summer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874800" y="331200"/>
            <a:ext cx="1964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smtClean="0">
                <a:solidFill>
                  <a:schemeClr val="bg1"/>
                </a:solidFill>
              </a:rPr>
              <a:t>Quiz</a:t>
            </a:r>
            <a:r>
              <a:rPr lang="en-GB" sz="2000" smtClean="0">
                <a:solidFill>
                  <a:schemeClr val="bg1"/>
                </a:solidFill>
              </a:rPr>
              <a:t>: </a:t>
            </a:r>
            <a:r>
              <a:rPr lang="en-GB" sz="2000" b="1" smtClean="0">
                <a:solidFill>
                  <a:schemeClr val="bg1"/>
                </a:solidFill>
              </a:rPr>
              <a:t>QWRNQHC</a:t>
            </a:r>
            <a:endParaRPr lang="en-GB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>
            <a:extLst>
              <a:ext uri="{FF2B5EF4-FFF2-40B4-BE49-F238E27FC236}">
                <a16:creationId xmlns="" xmlns:a16="http://schemas.microsoft.com/office/drawing/2014/main" id="{E0136B49-A801-2945-8B84-72D6010C9774}"/>
              </a:ext>
            </a:extLst>
          </p:cNvPr>
          <p:cNvSpPr/>
          <p:nvPr/>
        </p:nvSpPr>
        <p:spPr>
          <a:xfrm>
            <a:off x="3419292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7FBDE034-6A84-C54D-BA4A-D38BE5B87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95" y="1544272"/>
            <a:ext cx="11527436" cy="57637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rectangle in mm?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84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86C1E0C7-4B78-914D-AB11-E9F42A90175C}"/>
              </a:ext>
            </a:extLst>
          </p:cNvPr>
          <p:cNvSpPr/>
          <p:nvPr/>
        </p:nvSpPr>
        <p:spPr>
          <a:xfrm>
            <a:off x="502851" y="3131118"/>
            <a:ext cx="7527966" cy="461665"/>
          </a:xfrm>
          <a:prstGeom prst="rect">
            <a:avLst/>
          </a:prstGeom>
          <a:solidFill>
            <a:srgbClr val="FFDD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D0B5B5BA-9E71-3D4A-B00B-81D6F4323156}"/>
              </a:ext>
            </a:extLst>
          </p:cNvPr>
          <p:cNvSpPr/>
          <p:nvPr/>
        </p:nvSpPr>
        <p:spPr>
          <a:xfrm>
            <a:off x="8007957" y="2548165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28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7FBDE034-6A84-C54D-BA4A-D38BE5B87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95" y="1544272"/>
            <a:ext cx="11527436" cy="57637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rectangle in mm?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32F8800-BA82-144F-8303-1C34D31B2D31}"/>
              </a:ext>
            </a:extLst>
          </p:cNvPr>
          <p:cNvSpPr/>
          <p:nvPr/>
        </p:nvSpPr>
        <p:spPr>
          <a:xfrm>
            <a:off x="502851" y="2767054"/>
            <a:ext cx="6001316" cy="825729"/>
          </a:xfrm>
          <a:prstGeom prst="rect">
            <a:avLst/>
          </a:prstGeom>
          <a:solidFill>
            <a:srgbClr val="23D1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9595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="" xmlns:a16="http://schemas.microsoft.com/office/drawing/2014/main" id="{ECFCEEC2-A3CD-1444-B924-61649EAB5313}"/>
              </a:ext>
            </a:extLst>
          </p:cNvPr>
          <p:cNvSpPr/>
          <p:nvPr/>
        </p:nvSpPr>
        <p:spPr>
          <a:xfrm>
            <a:off x="3419292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7FBDE034-6A84-C54D-BA4A-D38BE5B87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95" y="1544272"/>
            <a:ext cx="11527436" cy="57637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rectangle in mm?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67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07218E3-E069-B14B-879E-50F365731F86}"/>
              </a:ext>
            </a:extLst>
          </p:cNvPr>
          <p:cNvSpPr/>
          <p:nvPr/>
        </p:nvSpPr>
        <p:spPr>
          <a:xfrm>
            <a:off x="502851" y="2767054"/>
            <a:ext cx="6001316" cy="825729"/>
          </a:xfrm>
          <a:prstGeom prst="rect">
            <a:avLst/>
          </a:prstGeom>
          <a:solidFill>
            <a:srgbClr val="23D1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1C4433A1-7577-6647-868E-604BCF0F1E6B}"/>
              </a:ext>
            </a:extLst>
          </p:cNvPr>
          <p:cNvSpPr/>
          <p:nvPr/>
        </p:nvSpPr>
        <p:spPr>
          <a:xfrm>
            <a:off x="6481307" y="2664461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68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7FBDE034-6A84-C54D-BA4A-D38BE5B87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95" y="1544272"/>
            <a:ext cx="11527436" cy="57637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rectangle in mm?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32F8800-BA82-144F-8303-1C34D31B2D31}"/>
              </a:ext>
            </a:extLst>
          </p:cNvPr>
          <p:cNvSpPr/>
          <p:nvPr/>
        </p:nvSpPr>
        <p:spPr>
          <a:xfrm>
            <a:off x="502851" y="2956560"/>
            <a:ext cx="8342881" cy="636223"/>
          </a:xfrm>
          <a:prstGeom prst="rect">
            <a:avLst/>
          </a:prstGeom>
          <a:solidFill>
            <a:srgbClr val="795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662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="" xmlns:a16="http://schemas.microsoft.com/office/drawing/2014/main" id="{AA6D1904-A861-4145-9241-20EB8F481A13}"/>
              </a:ext>
            </a:extLst>
          </p:cNvPr>
          <p:cNvSpPr/>
          <p:nvPr/>
        </p:nvSpPr>
        <p:spPr>
          <a:xfrm>
            <a:off x="3419293" y="5812656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7FBDE034-6A84-C54D-BA4A-D38BE5B87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95" y="1544272"/>
            <a:ext cx="11527436" cy="57637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rectangle in mm?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93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02DDCB0F-CCAD-754A-8E64-5FFE98E96F27}"/>
              </a:ext>
            </a:extLst>
          </p:cNvPr>
          <p:cNvSpPr/>
          <p:nvPr/>
        </p:nvSpPr>
        <p:spPr>
          <a:xfrm>
            <a:off x="502851" y="2956560"/>
            <a:ext cx="8342881" cy="636223"/>
          </a:xfrm>
          <a:prstGeom prst="rect">
            <a:avLst/>
          </a:prstGeom>
          <a:solidFill>
            <a:srgbClr val="795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540C8462-6E65-3F40-B0DB-73B9F46F1000}"/>
              </a:ext>
            </a:extLst>
          </p:cNvPr>
          <p:cNvSpPr/>
          <p:nvPr/>
        </p:nvSpPr>
        <p:spPr>
          <a:xfrm>
            <a:off x="8811856" y="2613267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78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7FBDE034-6A84-C54D-BA4A-D38BE5B87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95" y="1544272"/>
            <a:ext cx="11527436" cy="57637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rectangle in mm?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32F8800-BA82-144F-8303-1C34D31B2D31}"/>
              </a:ext>
            </a:extLst>
          </p:cNvPr>
          <p:cNvSpPr/>
          <p:nvPr/>
        </p:nvSpPr>
        <p:spPr>
          <a:xfrm>
            <a:off x="502851" y="2949934"/>
            <a:ext cx="4681399" cy="642849"/>
          </a:xfrm>
          <a:prstGeom prst="rect">
            <a:avLst/>
          </a:prstGeom>
          <a:solidFill>
            <a:srgbClr val="FF3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7194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="" xmlns:a16="http://schemas.microsoft.com/office/drawing/2014/main" id="{79D4BAE9-E252-534E-9B18-F316F954AE61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7FBDE034-6A84-C54D-BA4A-D38BE5B87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95" y="1544272"/>
            <a:ext cx="11527436" cy="57637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rectangle in mm?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52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E8BB7424-39C0-E941-8BD2-20CA55D13B1C}"/>
              </a:ext>
            </a:extLst>
          </p:cNvPr>
          <p:cNvSpPr/>
          <p:nvPr/>
        </p:nvSpPr>
        <p:spPr>
          <a:xfrm>
            <a:off x="502851" y="2949934"/>
            <a:ext cx="4681399" cy="642849"/>
          </a:xfrm>
          <a:prstGeom prst="rect">
            <a:avLst/>
          </a:prstGeom>
          <a:solidFill>
            <a:srgbClr val="FF3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6060BD47-EDA2-9E41-A749-29D64D3268BB}"/>
              </a:ext>
            </a:extLst>
          </p:cNvPr>
          <p:cNvSpPr/>
          <p:nvPr/>
        </p:nvSpPr>
        <p:spPr>
          <a:xfrm>
            <a:off x="5138531" y="2664461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65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7FBDE034-6A84-C54D-BA4A-D38BE5B87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95" y="1544272"/>
            <a:ext cx="11527436" cy="57637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rectangle in mm?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32F8800-BA82-144F-8303-1C34D31B2D31}"/>
              </a:ext>
            </a:extLst>
          </p:cNvPr>
          <p:cNvSpPr/>
          <p:nvPr/>
        </p:nvSpPr>
        <p:spPr>
          <a:xfrm>
            <a:off x="502851" y="2982686"/>
            <a:ext cx="10570958" cy="610097"/>
          </a:xfrm>
          <a:prstGeom prst="rect">
            <a:avLst/>
          </a:prstGeom>
          <a:solidFill>
            <a:srgbClr val="44A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6390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7FBDE034-6A84-C54D-BA4A-D38BE5B87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95" y="1544272"/>
            <a:ext cx="11527436" cy="57637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rectangle in mm?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32F8800-BA82-144F-8303-1C34D31B2D31}"/>
              </a:ext>
            </a:extLst>
          </p:cNvPr>
          <p:cNvSpPr/>
          <p:nvPr/>
        </p:nvSpPr>
        <p:spPr>
          <a:xfrm>
            <a:off x="502851" y="2982686"/>
            <a:ext cx="10570958" cy="610097"/>
          </a:xfrm>
          <a:prstGeom prst="rect">
            <a:avLst/>
          </a:prstGeom>
          <a:solidFill>
            <a:srgbClr val="44A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A2470A8C-9FD2-3044-BD02-808F486ABB35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118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639876B9-F510-A946-BFF4-7A0F9A797185}"/>
              </a:ext>
            </a:extLst>
          </p:cNvPr>
          <p:cNvSpPr/>
          <p:nvPr/>
        </p:nvSpPr>
        <p:spPr>
          <a:xfrm>
            <a:off x="11050949" y="2621931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49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7FBDE034-6A84-C54D-BA4A-D38BE5B87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95" y="1544272"/>
            <a:ext cx="11527436" cy="57637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rectangle in mm?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32F8800-BA82-144F-8303-1C34D31B2D31}"/>
              </a:ext>
            </a:extLst>
          </p:cNvPr>
          <p:cNvSpPr/>
          <p:nvPr/>
        </p:nvSpPr>
        <p:spPr>
          <a:xfrm>
            <a:off x="502851" y="3131118"/>
            <a:ext cx="9234827" cy="4616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898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my knowledge of measuring lines and angles using rulers and protractors to be able to draw lines and angles to a degree of accuracy of 1 mm and within 1 degree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using my knowledge of measuring lines and angles using rulers and protractors to be able to draw lines and angles to a degree of accuracy of 1 mm and within 1 degree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5 - Summer Block 2 - Properties of Shape - Lesson 4 - To be able to draw lines and angles accurately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7FBDE034-6A84-C54D-BA4A-D38BE5B87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95" y="1544272"/>
            <a:ext cx="11527436" cy="57637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rectangle in mm?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32F8800-BA82-144F-8303-1C34D31B2D31}"/>
              </a:ext>
            </a:extLst>
          </p:cNvPr>
          <p:cNvSpPr/>
          <p:nvPr/>
        </p:nvSpPr>
        <p:spPr>
          <a:xfrm>
            <a:off x="502851" y="3131118"/>
            <a:ext cx="9234827" cy="4616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20DD9BE5-66A5-1E4D-8C23-E199432A73FE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103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DA4E5924-C95B-8B48-B25F-D34D0CF8349B}"/>
              </a:ext>
            </a:extLst>
          </p:cNvPr>
          <p:cNvSpPr/>
          <p:nvPr/>
        </p:nvSpPr>
        <p:spPr>
          <a:xfrm>
            <a:off x="9714818" y="2664461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430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7FBDE034-6A84-C54D-BA4A-D38BE5B87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95" y="1544272"/>
            <a:ext cx="11527436" cy="57637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rectangle in mm?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4EA96156-9212-1140-9802-E573DF0A79C7}"/>
              </a:ext>
            </a:extLst>
          </p:cNvPr>
          <p:cNvSpPr/>
          <p:nvPr/>
        </p:nvSpPr>
        <p:spPr>
          <a:xfrm>
            <a:off x="502851" y="2869744"/>
            <a:ext cx="10651788" cy="723039"/>
          </a:xfrm>
          <a:prstGeom prst="rect">
            <a:avLst/>
          </a:prstGeom>
          <a:solidFill>
            <a:srgbClr val="23D1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016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7FBDE034-6A84-C54D-BA4A-D38BE5B87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95" y="1544272"/>
            <a:ext cx="11527436" cy="57637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rectangle in mm?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32F8800-BA82-144F-8303-1C34D31B2D31}"/>
              </a:ext>
            </a:extLst>
          </p:cNvPr>
          <p:cNvSpPr/>
          <p:nvPr/>
        </p:nvSpPr>
        <p:spPr>
          <a:xfrm>
            <a:off x="502851" y="2869744"/>
            <a:ext cx="10651788" cy="723039"/>
          </a:xfrm>
          <a:prstGeom prst="rect">
            <a:avLst/>
          </a:prstGeom>
          <a:solidFill>
            <a:srgbClr val="23D1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020FCA78-9744-284C-BD39-3B81A4206C28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119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97788AF3-E98E-1147-A329-C626D80A472D}"/>
              </a:ext>
            </a:extLst>
          </p:cNvPr>
          <p:cNvSpPr/>
          <p:nvPr/>
        </p:nvSpPr>
        <p:spPr>
          <a:xfrm>
            <a:off x="11131779" y="2664461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227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0800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Draw straight lines of various lengths and orientations on to poster paper.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Children to measure each line to the nearest mm.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BE5B97B-BCCC-F54B-9FF8-3E545BA55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9325" y="1412875"/>
            <a:ext cx="5080000" cy="5080000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="" xmlns:a16="http://schemas.microsoft.com/office/drawing/2014/main" id="{E82DA3E3-1900-F646-B3A5-EED6F8369A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34383">
            <a:off x="8235889" y="2897888"/>
            <a:ext cx="2586889" cy="1293445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897DA2C8-8E8B-F945-BFDE-BE81ED181F97}"/>
              </a:ext>
            </a:extLst>
          </p:cNvPr>
          <p:cNvSpPr/>
          <p:nvPr/>
        </p:nvSpPr>
        <p:spPr>
          <a:xfrm>
            <a:off x="6956836" y="2846439"/>
            <a:ext cx="2187162" cy="698171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11.8 cm </a:t>
            </a:r>
            <a:br>
              <a:rPr lang="en-US" sz="2000" i="1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</a:br>
            <a:r>
              <a:rPr lang="en-US" sz="2000" i="1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or 118 mm</a:t>
            </a:r>
          </a:p>
        </p:txBody>
      </p:sp>
    </p:spTree>
    <p:extLst>
      <p:ext uri="{BB962C8B-B14F-4D97-AF65-F5344CB8AC3E}">
        <p14:creationId xmlns:p14="http://schemas.microsoft.com/office/powerpoint/2010/main" val="20243279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0800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Draw straight lines of various lengths and orientations on to poster paper.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Children to measure each line to the nearest mm.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b="1" dirty="0">
                <a:solidFill>
                  <a:srgbClr val="FF3860"/>
                </a:solidFill>
              </a:rPr>
              <a:t>Teacher / peer assessment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BE5B97B-BCCC-F54B-9FF8-3E545BA55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9325" y="1412875"/>
            <a:ext cx="5080000" cy="5080000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="" xmlns:a16="http://schemas.microsoft.com/office/drawing/2014/main" id="{E82DA3E3-1900-F646-B3A5-EED6F8369A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34383">
            <a:off x="8235889" y="2897888"/>
            <a:ext cx="2586889" cy="1293445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="" xmlns:a16="http://schemas.microsoft.com/office/drawing/2014/main" id="{246E325B-208B-8B4B-B79A-2B0CEB4706DF}"/>
              </a:ext>
            </a:extLst>
          </p:cNvPr>
          <p:cNvSpPr/>
          <p:nvPr/>
        </p:nvSpPr>
        <p:spPr>
          <a:xfrm>
            <a:off x="6956836" y="2846439"/>
            <a:ext cx="2187162" cy="698171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11.8 cm </a:t>
            </a:r>
            <a:br>
              <a:rPr lang="en-US" sz="2000" i="1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</a:br>
            <a:r>
              <a:rPr lang="en-US" sz="2000" i="1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or 118 mm</a:t>
            </a:r>
          </a:p>
        </p:txBody>
      </p:sp>
    </p:spTree>
    <p:extLst>
      <p:ext uri="{BB962C8B-B14F-4D97-AF65-F5344CB8AC3E}">
        <p14:creationId xmlns:p14="http://schemas.microsoft.com/office/powerpoint/2010/main" val="2163811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line to draw an angle that has a measurement of 100 degrees.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7F246290-7789-E24C-A341-D3F8803C6D6C}"/>
              </a:ext>
            </a:extLst>
          </p:cNvPr>
          <p:cNvCxnSpPr>
            <a:cxnSpLocks/>
          </p:cNvCxnSpPr>
          <p:nvPr/>
        </p:nvCxnSpPr>
        <p:spPr>
          <a:xfrm>
            <a:off x="4132211" y="5236753"/>
            <a:ext cx="194502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70925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7C87C8CB-0654-094B-BE73-B2861851EE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783" y="2867451"/>
            <a:ext cx="4817410" cy="25115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line to draw an angle that has a measurement of 100 degrees.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7F246290-7789-E24C-A341-D3F8803C6D6C}"/>
              </a:ext>
            </a:extLst>
          </p:cNvPr>
          <p:cNvCxnSpPr>
            <a:cxnSpLocks/>
          </p:cNvCxnSpPr>
          <p:nvPr/>
        </p:nvCxnSpPr>
        <p:spPr>
          <a:xfrm>
            <a:off x="4132211" y="5236753"/>
            <a:ext cx="194502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ED74BAF1-F3B5-D14B-BFC2-EA6CDA65025E}"/>
              </a:ext>
            </a:extLst>
          </p:cNvPr>
          <p:cNvCxnSpPr>
            <a:cxnSpLocks/>
          </p:cNvCxnSpPr>
          <p:nvPr/>
        </p:nvCxnSpPr>
        <p:spPr>
          <a:xfrm flipV="1">
            <a:off x="6059490" y="3548743"/>
            <a:ext cx="319539" cy="1688010"/>
          </a:xfrm>
          <a:prstGeom prst="line">
            <a:avLst/>
          </a:prstGeom>
          <a:ln w="38100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284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line to draw an angle that has a measurement of 35 degrees.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7F246290-7789-E24C-A341-D3F8803C6D6C}"/>
              </a:ext>
            </a:extLst>
          </p:cNvPr>
          <p:cNvCxnSpPr>
            <a:cxnSpLocks/>
          </p:cNvCxnSpPr>
          <p:nvPr/>
        </p:nvCxnSpPr>
        <p:spPr>
          <a:xfrm flipH="1">
            <a:off x="6077240" y="5246801"/>
            <a:ext cx="184086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69489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7C87C8CB-0654-094B-BE73-B2861851EE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783" y="2867451"/>
            <a:ext cx="4817410" cy="25115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line to draw an angle that has a measurement of 35 degrees.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7F246290-7789-E24C-A341-D3F8803C6D6C}"/>
              </a:ext>
            </a:extLst>
          </p:cNvPr>
          <p:cNvCxnSpPr>
            <a:cxnSpLocks/>
          </p:cNvCxnSpPr>
          <p:nvPr/>
        </p:nvCxnSpPr>
        <p:spPr>
          <a:xfrm flipH="1">
            <a:off x="6077240" y="5246801"/>
            <a:ext cx="184086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ED74BAF1-F3B5-D14B-BFC2-EA6CDA65025E}"/>
              </a:ext>
            </a:extLst>
          </p:cNvPr>
          <p:cNvCxnSpPr>
            <a:cxnSpLocks/>
          </p:cNvCxnSpPr>
          <p:nvPr/>
        </p:nvCxnSpPr>
        <p:spPr>
          <a:xfrm flipV="1">
            <a:off x="6059490" y="4012876"/>
            <a:ext cx="1756592" cy="1223878"/>
          </a:xfrm>
          <a:prstGeom prst="line">
            <a:avLst/>
          </a:prstGeom>
          <a:ln w="38100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817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line to draw an angle that has a measurement of 123 degrees.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7F246290-7789-E24C-A341-D3F8803C6D6C}"/>
              </a:ext>
            </a:extLst>
          </p:cNvPr>
          <p:cNvCxnSpPr>
            <a:cxnSpLocks/>
          </p:cNvCxnSpPr>
          <p:nvPr/>
        </p:nvCxnSpPr>
        <p:spPr>
          <a:xfrm>
            <a:off x="4132211" y="5236753"/>
            <a:ext cx="194502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329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Four friends are describing lines they have all drawn.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Jamal says, “I have drawn a line that is 6 cm and 5 mm long.”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Ruth says, “I have drawn a line that is 6 ½ cm long.”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Ahmed says, “I have drawn a line that is 65 mm long.”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Yasmin says, “I have drawn a line that is 6.5 cm long.”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What’s the same? What’s different?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 with reference to known facts.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2577295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7C87C8CB-0654-094B-BE73-B2861851EE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783" y="2867451"/>
            <a:ext cx="4817410" cy="25115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line to draw an angle that has a measurement of 123 degrees.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7F246290-7789-E24C-A341-D3F8803C6D6C}"/>
              </a:ext>
            </a:extLst>
          </p:cNvPr>
          <p:cNvCxnSpPr>
            <a:cxnSpLocks/>
          </p:cNvCxnSpPr>
          <p:nvPr/>
        </p:nvCxnSpPr>
        <p:spPr>
          <a:xfrm>
            <a:off x="4132211" y="5236753"/>
            <a:ext cx="194502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ED74BAF1-F3B5-D14B-BFC2-EA6CDA65025E}"/>
              </a:ext>
            </a:extLst>
          </p:cNvPr>
          <p:cNvCxnSpPr>
            <a:cxnSpLocks/>
          </p:cNvCxnSpPr>
          <p:nvPr/>
        </p:nvCxnSpPr>
        <p:spPr>
          <a:xfrm flipV="1">
            <a:off x="6059490" y="3392488"/>
            <a:ext cx="1216681" cy="1844265"/>
          </a:xfrm>
          <a:prstGeom prst="line">
            <a:avLst/>
          </a:prstGeom>
          <a:ln w="38100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47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line to draw an angle that has a measurement of 97 degrees.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7F246290-7789-E24C-A341-D3F8803C6D6C}"/>
              </a:ext>
            </a:extLst>
          </p:cNvPr>
          <p:cNvCxnSpPr>
            <a:cxnSpLocks/>
          </p:cNvCxnSpPr>
          <p:nvPr/>
        </p:nvCxnSpPr>
        <p:spPr>
          <a:xfrm flipH="1">
            <a:off x="6077240" y="5246801"/>
            <a:ext cx="184086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64424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7C87C8CB-0654-094B-BE73-B2861851EE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783" y="2867451"/>
            <a:ext cx="4817410" cy="25115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line to draw an angle that has a measurement of 97 degrees.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7F246290-7789-E24C-A341-D3F8803C6D6C}"/>
              </a:ext>
            </a:extLst>
          </p:cNvPr>
          <p:cNvCxnSpPr>
            <a:cxnSpLocks/>
          </p:cNvCxnSpPr>
          <p:nvPr/>
        </p:nvCxnSpPr>
        <p:spPr>
          <a:xfrm flipH="1">
            <a:off x="6077240" y="5246801"/>
            <a:ext cx="184086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ED74BAF1-F3B5-D14B-BFC2-EA6CDA65025E}"/>
              </a:ext>
            </a:extLst>
          </p:cNvPr>
          <p:cNvCxnSpPr>
            <a:cxnSpLocks/>
          </p:cNvCxnSpPr>
          <p:nvPr/>
        </p:nvCxnSpPr>
        <p:spPr>
          <a:xfrm flipH="1" flipV="1">
            <a:off x="5839602" y="3084628"/>
            <a:ext cx="219889" cy="2152126"/>
          </a:xfrm>
          <a:prstGeom prst="line">
            <a:avLst/>
          </a:prstGeom>
          <a:ln w="38100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128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lines to complete the angles based on their instructions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7F246290-7789-E24C-A341-D3F8803C6D6C}"/>
              </a:ext>
            </a:extLst>
          </p:cNvPr>
          <p:cNvCxnSpPr>
            <a:cxnSpLocks/>
          </p:cNvCxnSpPr>
          <p:nvPr/>
        </p:nvCxnSpPr>
        <p:spPr>
          <a:xfrm flipH="1">
            <a:off x="9115407" y="5236753"/>
            <a:ext cx="190817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>
            <a:extLst>
              <a:ext uri="{FF2B5EF4-FFF2-40B4-BE49-F238E27FC236}">
                <a16:creationId xmlns="" xmlns:a16="http://schemas.microsoft.com/office/drawing/2014/main" id="{7A5642C1-917B-D34F-B1DB-89A2E90118EB}"/>
              </a:ext>
            </a:extLst>
          </p:cNvPr>
          <p:cNvSpPr/>
          <p:nvPr/>
        </p:nvSpPr>
        <p:spPr>
          <a:xfrm>
            <a:off x="884157" y="5698417"/>
            <a:ext cx="4702816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The angle has a measurement of 115</a:t>
            </a:r>
            <a:r>
              <a:rPr lang="en-US" sz="28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BE3882EA-B089-B24B-B84F-76A34CE8E823}"/>
              </a:ext>
            </a:extLst>
          </p:cNvPr>
          <p:cNvCxnSpPr>
            <a:cxnSpLocks/>
          </p:cNvCxnSpPr>
          <p:nvPr/>
        </p:nvCxnSpPr>
        <p:spPr>
          <a:xfrm>
            <a:off x="1250990" y="5236753"/>
            <a:ext cx="194502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>
            <a:extLst>
              <a:ext uri="{FF2B5EF4-FFF2-40B4-BE49-F238E27FC236}">
                <a16:creationId xmlns="" xmlns:a16="http://schemas.microsoft.com/office/drawing/2014/main" id="{2860DE10-3157-B34E-9F51-337B2EF60D81}"/>
              </a:ext>
            </a:extLst>
          </p:cNvPr>
          <p:cNvSpPr/>
          <p:nvPr/>
        </p:nvSpPr>
        <p:spPr>
          <a:xfrm>
            <a:off x="6761832" y="5705073"/>
            <a:ext cx="4702816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The angle has a measurement of 57</a:t>
            </a:r>
            <a:r>
              <a:rPr lang="en-US" sz="28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038277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7C87C8CB-0654-094B-BE73-B2861851EE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4535" y="2867451"/>
            <a:ext cx="4817410" cy="25115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lines to complete the angles based on their instructions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7F246290-7789-E24C-A341-D3F8803C6D6C}"/>
              </a:ext>
            </a:extLst>
          </p:cNvPr>
          <p:cNvCxnSpPr>
            <a:cxnSpLocks/>
          </p:cNvCxnSpPr>
          <p:nvPr/>
        </p:nvCxnSpPr>
        <p:spPr>
          <a:xfrm flipH="1">
            <a:off x="9115407" y="5236753"/>
            <a:ext cx="190817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>
            <a:extLst>
              <a:ext uri="{FF2B5EF4-FFF2-40B4-BE49-F238E27FC236}">
                <a16:creationId xmlns="" xmlns:a16="http://schemas.microsoft.com/office/drawing/2014/main" id="{7A5642C1-917B-D34F-B1DB-89A2E90118EB}"/>
              </a:ext>
            </a:extLst>
          </p:cNvPr>
          <p:cNvSpPr/>
          <p:nvPr/>
        </p:nvSpPr>
        <p:spPr>
          <a:xfrm>
            <a:off x="884157" y="5698417"/>
            <a:ext cx="4702816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The angle has a measurement of 115</a:t>
            </a:r>
            <a:r>
              <a:rPr lang="en-US" sz="28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BDBBA3F-7101-854D-9E2E-3FC0DBFFFA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562" y="2867451"/>
            <a:ext cx="4817410" cy="2511568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BE3882EA-B089-B24B-B84F-76A34CE8E823}"/>
              </a:ext>
            </a:extLst>
          </p:cNvPr>
          <p:cNvCxnSpPr>
            <a:cxnSpLocks/>
          </p:cNvCxnSpPr>
          <p:nvPr/>
        </p:nvCxnSpPr>
        <p:spPr>
          <a:xfrm>
            <a:off x="1250990" y="5236753"/>
            <a:ext cx="194502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>
            <a:extLst>
              <a:ext uri="{FF2B5EF4-FFF2-40B4-BE49-F238E27FC236}">
                <a16:creationId xmlns="" xmlns:a16="http://schemas.microsoft.com/office/drawing/2014/main" id="{2860DE10-3157-B34E-9F51-337B2EF60D81}"/>
              </a:ext>
            </a:extLst>
          </p:cNvPr>
          <p:cNvSpPr/>
          <p:nvPr/>
        </p:nvSpPr>
        <p:spPr>
          <a:xfrm>
            <a:off x="6761832" y="5705073"/>
            <a:ext cx="4702816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The angle has a measurement of 57</a:t>
            </a:r>
            <a:r>
              <a:rPr lang="en-US" sz="28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6041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7C87C8CB-0654-094B-BE73-B2861851EE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4535" y="2867451"/>
            <a:ext cx="4817410" cy="25115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lines to complete the angles based on their instructions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7F246290-7789-E24C-A341-D3F8803C6D6C}"/>
              </a:ext>
            </a:extLst>
          </p:cNvPr>
          <p:cNvCxnSpPr>
            <a:cxnSpLocks/>
          </p:cNvCxnSpPr>
          <p:nvPr/>
        </p:nvCxnSpPr>
        <p:spPr>
          <a:xfrm flipH="1">
            <a:off x="9115407" y="5236753"/>
            <a:ext cx="190817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ED74BAF1-F3B5-D14B-BFC2-EA6CDA65025E}"/>
              </a:ext>
            </a:extLst>
          </p:cNvPr>
          <p:cNvCxnSpPr>
            <a:cxnSpLocks/>
          </p:cNvCxnSpPr>
          <p:nvPr/>
        </p:nvCxnSpPr>
        <p:spPr>
          <a:xfrm flipV="1">
            <a:off x="9113243" y="3392488"/>
            <a:ext cx="1227732" cy="1844268"/>
          </a:xfrm>
          <a:prstGeom prst="line">
            <a:avLst/>
          </a:prstGeom>
          <a:ln w="38100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>
            <a:extLst>
              <a:ext uri="{FF2B5EF4-FFF2-40B4-BE49-F238E27FC236}">
                <a16:creationId xmlns="" xmlns:a16="http://schemas.microsoft.com/office/drawing/2014/main" id="{7A5642C1-917B-D34F-B1DB-89A2E90118EB}"/>
              </a:ext>
            </a:extLst>
          </p:cNvPr>
          <p:cNvSpPr/>
          <p:nvPr/>
        </p:nvSpPr>
        <p:spPr>
          <a:xfrm>
            <a:off x="884157" y="5698417"/>
            <a:ext cx="4702816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The angle has a measurement of 115</a:t>
            </a:r>
            <a:r>
              <a:rPr lang="en-US" sz="28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BDBBA3F-7101-854D-9E2E-3FC0DBFFFA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562" y="2867451"/>
            <a:ext cx="4817410" cy="2511568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BE3882EA-B089-B24B-B84F-76A34CE8E823}"/>
              </a:ext>
            </a:extLst>
          </p:cNvPr>
          <p:cNvCxnSpPr>
            <a:cxnSpLocks/>
          </p:cNvCxnSpPr>
          <p:nvPr/>
        </p:nvCxnSpPr>
        <p:spPr>
          <a:xfrm>
            <a:off x="1250990" y="5236753"/>
            <a:ext cx="194502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D2264048-BEC1-E840-A849-EE6E6BAD7979}"/>
              </a:ext>
            </a:extLst>
          </p:cNvPr>
          <p:cNvCxnSpPr>
            <a:cxnSpLocks/>
          </p:cNvCxnSpPr>
          <p:nvPr/>
        </p:nvCxnSpPr>
        <p:spPr>
          <a:xfrm flipV="1">
            <a:off x="3178270" y="3314700"/>
            <a:ext cx="923342" cy="1922056"/>
          </a:xfrm>
          <a:prstGeom prst="line">
            <a:avLst/>
          </a:prstGeom>
          <a:ln w="38100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>
            <a:extLst>
              <a:ext uri="{FF2B5EF4-FFF2-40B4-BE49-F238E27FC236}">
                <a16:creationId xmlns="" xmlns:a16="http://schemas.microsoft.com/office/drawing/2014/main" id="{2860DE10-3157-B34E-9F51-337B2EF60D81}"/>
              </a:ext>
            </a:extLst>
          </p:cNvPr>
          <p:cNvSpPr/>
          <p:nvPr/>
        </p:nvSpPr>
        <p:spPr>
          <a:xfrm>
            <a:off x="6761832" y="5705073"/>
            <a:ext cx="4702816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The angle has a measurement of 57</a:t>
            </a:r>
            <a:r>
              <a:rPr lang="en-US" sz="28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0684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363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following: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Draw three angles (in different orientations) that each measure 45 degrees.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Draw three angles (in different orientations) that each measure 123 degrees.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Draw three angles (in different orientations) that each measure 164 degrees.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36510416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363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following: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Draw three angles (in different orientations) that each measure 45 degrees.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Draw three angles (in different orientations) that each measure 123 degrees.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Draw three angles (in different orientations) that each measure 164 degrees.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b="1" dirty="0">
                <a:solidFill>
                  <a:srgbClr val="FF3860"/>
                </a:solidFill>
              </a:rPr>
              <a:t>Teacher / peer assessment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6165701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363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Draw an angle that has a measurement of 67 degrees and the base line has a length of 74 mm. </a:t>
            </a:r>
          </a:p>
        </p:txBody>
      </p:sp>
    </p:spTree>
    <p:extLst>
      <p:ext uri="{BB962C8B-B14F-4D97-AF65-F5344CB8AC3E}">
        <p14:creationId xmlns:p14="http://schemas.microsoft.com/office/powerpoint/2010/main" val="3604168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363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Draw an angle that has a measurement of 67 degrees and the base line has a length of 74 mm. 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="" xmlns:a16="http://schemas.microsoft.com/office/drawing/2014/main" id="{2DCFFD55-6854-C44F-8DDF-D7CCB4B8A0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5535" y="4001294"/>
            <a:ext cx="7757981" cy="38789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46CB8478-75CE-AC49-A75C-3634315D86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438" y="2994672"/>
            <a:ext cx="4817410" cy="251156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192DC6AF-BC44-1743-9488-A027F493A6A3}"/>
              </a:ext>
            </a:extLst>
          </p:cNvPr>
          <p:cNvCxnSpPr>
            <a:cxnSpLocks/>
          </p:cNvCxnSpPr>
          <p:nvPr/>
        </p:nvCxnSpPr>
        <p:spPr>
          <a:xfrm flipH="1">
            <a:off x="3086897" y="5374022"/>
            <a:ext cx="4469413" cy="0"/>
          </a:xfrm>
          <a:prstGeom prst="line">
            <a:avLst/>
          </a:prstGeom>
          <a:ln w="38100">
            <a:solidFill>
              <a:srgbClr val="7957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924914D6-6E9E-134F-8BC0-BA82CDA36249}"/>
              </a:ext>
            </a:extLst>
          </p:cNvPr>
          <p:cNvCxnSpPr>
            <a:cxnSpLocks/>
          </p:cNvCxnSpPr>
          <p:nvPr/>
        </p:nvCxnSpPr>
        <p:spPr>
          <a:xfrm flipV="1">
            <a:off x="3095151" y="3361296"/>
            <a:ext cx="855567" cy="2028684"/>
          </a:xfrm>
          <a:prstGeom prst="line">
            <a:avLst/>
          </a:prstGeom>
          <a:ln w="38100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07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93645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Four friends are describing lines they have all drawn.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Jamal says, “I have drawn a line that is 6 cm and 5 mm long.”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Ruth says, “I have drawn a line that is 6 ½ cm long.”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Ahmed says, “I have drawn a line that is 65 mm long.”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Yasmin says, “I have drawn a line that is 6.5 cm long.”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Each of their lines will be the same length. There are 10 mm in a cm, so 6.5 cm is the same as 6 cm and 5 mm, 6 ½ cm and 65 mm. They have read them differently.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39429968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363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Draw an angle that has a measurement of 114 degrees and the base line has a length of 9.2 cm. </a:t>
            </a:r>
          </a:p>
        </p:txBody>
      </p:sp>
    </p:spTree>
    <p:extLst>
      <p:ext uri="{BB962C8B-B14F-4D97-AF65-F5344CB8AC3E}">
        <p14:creationId xmlns:p14="http://schemas.microsoft.com/office/powerpoint/2010/main" val="67710552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363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Draw an angle that has a measurement of 114 degrees and the base line has a length of 9.2 cm. 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="" xmlns:a16="http://schemas.microsoft.com/office/drawing/2014/main" id="{2DCFFD55-6854-C44F-8DDF-D7CCB4B8A0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5535" y="4001294"/>
            <a:ext cx="7757981" cy="38789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46CB8478-75CE-AC49-A75C-3634315D86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438" y="2994672"/>
            <a:ext cx="4817410" cy="251156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192DC6AF-BC44-1743-9488-A027F493A6A3}"/>
              </a:ext>
            </a:extLst>
          </p:cNvPr>
          <p:cNvCxnSpPr>
            <a:cxnSpLocks/>
          </p:cNvCxnSpPr>
          <p:nvPr/>
        </p:nvCxnSpPr>
        <p:spPr>
          <a:xfrm flipH="1" flipV="1">
            <a:off x="3086898" y="5374022"/>
            <a:ext cx="5560236" cy="15958"/>
          </a:xfrm>
          <a:prstGeom prst="line">
            <a:avLst/>
          </a:prstGeom>
          <a:ln w="38100">
            <a:solidFill>
              <a:srgbClr val="7957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924914D6-6E9E-134F-8BC0-BA82CDA36249}"/>
              </a:ext>
            </a:extLst>
          </p:cNvPr>
          <p:cNvCxnSpPr>
            <a:cxnSpLocks/>
          </p:cNvCxnSpPr>
          <p:nvPr/>
        </p:nvCxnSpPr>
        <p:spPr>
          <a:xfrm flipH="1" flipV="1">
            <a:off x="2229633" y="3392488"/>
            <a:ext cx="865518" cy="1997492"/>
          </a:xfrm>
          <a:prstGeom prst="line">
            <a:avLst/>
          </a:prstGeom>
          <a:ln w="38100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485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363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following: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Draw an angle that has a measurement of 67 degrees, where one line is 45 mm in length and the other line is 8.3 cm long.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Draw an angle that has a measurement of 167 degrees, where one line is 87 mm in length and the other line is 6.8 cm long.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252940059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363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following: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Draw an angle that has a measurement of 67 degrees, where one line is 45 mm in length and the other line is 8.3 cm long.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Draw an angle that has a measurement of 167 degrees, where one line is 87 mm in length and the other line is 6.8 cm long.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b="1" dirty="0">
                <a:solidFill>
                  <a:srgbClr val="FF3860"/>
                </a:solidFill>
              </a:rPr>
              <a:t>Teacher / peer assessment</a:t>
            </a:r>
          </a:p>
        </p:txBody>
      </p:sp>
    </p:spTree>
    <p:extLst>
      <p:ext uri="{BB962C8B-B14F-4D97-AF65-F5344CB8AC3E}">
        <p14:creationId xmlns:p14="http://schemas.microsoft.com/office/powerpoint/2010/main" val="142962320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363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Draw the shape suggested by the diagram shown (not drawn to scale).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="" xmlns:a16="http://schemas.microsoft.com/office/drawing/2014/main" id="{76BC5B4C-5054-CC40-A78B-DDD9F3ABA21F}"/>
              </a:ext>
            </a:extLst>
          </p:cNvPr>
          <p:cNvCxnSpPr>
            <a:cxnSpLocks/>
          </p:cNvCxnSpPr>
          <p:nvPr/>
        </p:nvCxnSpPr>
        <p:spPr>
          <a:xfrm>
            <a:off x="7877597" y="3272712"/>
            <a:ext cx="1714790" cy="102670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8FB92888-CAB7-3343-9950-DED19E0DBB75}"/>
              </a:ext>
            </a:extLst>
          </p:cNvPr>
          <p:cNvCxnSpPr>
            <a:cxnSpLocks/>
          </p:cNvCxnSpPr>
          <p:nvPr/>
        </p:nvCxnSpPr>
        <p:spPr>
          <a:xfrm flipH="1">
            <a:off x="7458497" y="4299415"/>
            <a:ext cx="2133890" cy="1349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588B8A4E-B720-1046-B278-6A09AC051A85}"/>
              </a:ext>
            </a:extLst>
          </p:cNvPr>
          <p:cNvCxnSpPr>
            <a:cxnSpLocks/>
          </p:cNvCxnSpPr>
          <p:nvPr/>
        </p:nvCxnSpPr>
        <p:spPr>
          <a:xfrm flipH="1" flipV="1">
            <a:off x="7477837" y="4434352"/>
            <a:ext cx="1257155" cy="15053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ie 11">
            <a:extLst>
              <a:ext uri="{FF2B5EF4-FFF2-40B4-BE49-F238E27FC236}">
                <a16:creationId xmlns="" xmlns:a16="http://schemas.microsoft.com/office/drawing/2014/main" id="{DCEBC9D6-611C-3443-8690-F6D042142DEF}"/>
              </a:ext>
            </a:extLst>
          </p:cNvPr>
          <p:cNvSpPr/>
          <p:nvPr/>
        </p:nvSpPr>
        <p:spPr>
          <a:xfrm>
            <a:off x="9102731" y="3836571"/>
            <a:ext cx="914400" cy="914400"/>
          </a:xfrm>
          <a:prstGeom prst="pie">
            <a:avLst>
              <a:gd name="adj1" fmla="val 10588056"/>
              <a:gd name="adj2" fmla="val 12804303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Pie 12">
            <a:extLst>
              <a:ext uri="{FF2B5EF4-FFF2-40B4-BE49-F238E27FC236}">
                <a16:creationId xmlns="" xmlns:a16="http://schemas.microsoft.com/office/drawing/2014/main" id="{596E1A77-4BDC-A247-B5B5-F47079A9FFC9}"/>
              </a:ext>
            </a:extLst>
          </p:cNvPr>
          <p:cNvSpPr/>
          <p:nvPr/>
        </p:nvSpPr>
        <p:spPr>
          <a:xfrm rot="9010891">
            <a:off x="7056602" y="3977151"/>
            <a:ext cx="914400" cy="914400"/>
          </a:xfrm>
          <a:prstGeom prst="pie">
            <a:avLst>
              <a:gd name="adj1" fmla="val 12324445"/>
              <a:gd name="adj2" fmla="val 15775674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Left-right Arrow 13">
            <a:extLst>
              <a:ext uri="{FF2B5EF4-FFF2-40B4-BE49-F238E27FC236}">
                <a16:creationId xmlns="" xmlns:a16="http://schemas.microsoft.com/office/drawing/2014/main" id="{6D0D0267-7A8D-2C41-87A2-ECD2AB39B984}"/>
              </a:ext>
            </a:extLst>
          </p:cNvPr>
          <p:cNvSpPr/>
          <p:nvPr/>
        </p:nvSpPr>
        <p:spPr>
          <a:xfrm rot="1934076">
            <a:off x="7859358" y="3633060"/>
            <a:ext cx="1926599" cy="78862"/>
          </a:xfrm>
          <a:prstGeom prst="leftRight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="" xmlns:a16="http://schemas.microsoft.com/office/drawing/2014/main" id="{5C5D700D-08BC-6148-8230-B2B4C630C56E}"/>
              </a:ext>
            </a:extLst>
          </p:cNvPr>
          <p:cNvSpPr/>
          <p:nvPr/>
        </p:nvSpPr>
        <p:spPr>
          <a:xfrm>
            <a:off x="8027331" y="3610439"/>
            <a:ext cx="971147" cy="91440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35</a:t>
            </a:r>
            <a:r>
              <a:rPr lang="en-US" sz="28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endParaRPr lang="en-US" sz="28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="" xmlns:a16="http://schemas.microsoft.com/office/drawing/2014/main" id="{E63ACBCC-9634-3745-9021-EE1973D45819}"/>
              </a:ext>
            </a:extLst>
          </p:cNvPr>
          <p:cNvSpPr/>
          <p:nvPr/>
        </p:nvSpPr>
        <p:spPr>
          <a:xfrm>
            <a:off x="7877597" y="4379840"/>
            <a:ext cx="971147" cy="91440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57</a:t>
            </a:r>
            <a:r>
              <a:rPr lang="en-US" sz="28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endParaRPr lang="en-US" sz="28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7" name="Left-right Arrow 16">
            <a:extLst>
              <a:ext uri="{FF2B5EF4-FFF2-40B4-BE49-F238E27FC236}">
                <a16:creationId xmlns="" xmlns:a16="http://schemas.microsoft.com/office/drawing/2014/main" id="{2BDFF970-BA01-E742-8C53-F241E09C8519}"/>
              </a:ext>
            </a:extLst>
          </p:cNvPr>
          <p:cNvSpPr/>
          <p:nvPr/>
        </p:nvSpPr>
        <p:spPr>
          <a:xfrm rot="3084146">
            <a:off x="6961848" y="5248196"/>
            <a:ext cx="1926599" cy="78862"/>
          </a:xfrm>
          <a:prstGeom prst="leftRight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Left-right Arrow 17">
            <a:extLst>
              <a:ext uri="{FF2B5EF4-FFF2-40B4-BE49-F238E27FC236}">
                <a16:creationId xmlns="" xmlns:a16="http://schemas.microsoft.com/office/drawing/2014/main" id="{02F60BC4-5DB9-DC4C-AE59-32D6B91375BD}"/>
              </a:ext>
            </a:extLst>
          </p:cNvPr>
          <p:cNvSpPr/>
          <p:nvPr/>
        </p:nvSpPr>
        <p:spPr>
          <a:xfrm rot="21436802">
            <a:off x="7637066" y="4451978"/>
            <a:ext cx="1926599" cy="78862"/>
          </a:xfrm>
          <a:prstGeom prst="leftRight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>
            <a:extLst>
              <a:ext uri="{FF2B5EF4-FFF2-40B4-BE49-F238E27FC236}">
                <a16:creationId xmlns="" xmlns:a16="http://schemas.microsoft.com/office/drawing/2014/main" id="{BF0FC07F-6026-A646-BDEB-5B1D40BBDAA8}"/>
              </a:ext>
            </a:extLst>
          </p:cNvPr>
          <p:cNvSpPr/>
          <p:nvPr/>
        </p:nvSpPr>
        <p:spPr>
          <a:xfrm>
            <a:off x="6096000" y="5061649"/>
            <a:ext cx="1771927" cy="91440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64 mm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="" xmlns:a16="http://schemas.microsoft.com/office/drawing/2014/main" id="{FD2C2380-93BC-4643-A694-CCC72862600B}"/>
              </a:ext>
            </a:extLst>
          </p:cNvPr>
          <p:cNvSpPr/>
          <p:nvPr/>
        </p:nvSpPr>
        <p:spPr>
          <a:xfrm>
            <a:off x="8724305" y="2935288"/>
            <a:ext cx="1771927" cy="91440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4.7 cm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="" xmlns:a16="http://schemas.microsoft.com/office/drawing/2014/main" id="{195AFE6A-CB23-BA44-A240-2F71F2417DF1}"/>
              </a:ext>
            </a:extLst>
          </p:cNvPr>
          <p:cNvSpPr/>
          <p:nvPr/>
        </p:nvSpPr>
        <p:spPr>
          <a:xfrm>
            <a:off x="8621622" y="4346240"/>
            <a:ext cx="2297095" cy="91440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7 ½ cm</a:t>
            </a:r>
          </a:p>
        </p:txBody>
      </p:sp>
    </p:spTree>
    <p:extLst>
      <p:ext uri="{BB962C8B-B14F-4D97-AF65-F5344CB8AC3E}">
        <p14:creationId xmlns:p14="http://schemas.microsoft.com/office/powerpoint/2010/main" val="37065119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363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Draw the shape suggested by the diagram shown (not drawn to scale).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b="1" dirty="0">
                <a:solidFill>
                  <a:srgbClr val="FF3860"/>
                </a:solidFill>
              </a:rPr>
              <a:t>Teacher / peer assessment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="" xmlns:a16="http://schemas.microsoft.com/office/drawing/2014/main" id="{76BC5B4C-5054-CC40-A78B-DDD9F3ABA21F}"/>
              </a:ext>
            </a:extLst>
          </p:cNvPr>
          <p:cNvCxnSpPr>
            <a:cxnSpLocks/>
          </p:cNvCxnSpPr>
          <p:nvPr/>
        </p:nvCxnSpPr>
        <p:spPr>
          <a:xfrm>
            <a:off x="7877597" y="3272712"/>
            <a:ext cx="1714790" cy="102670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8FB92888-CAB7-3343-9950-DED19E0DBB75}"/>
              </a:ext>
            </a:extLst>
          </p:cNvPr>
          <p:cNvCxnSpPr>
            <a:cxnSpLocks/>
          </p:cNvCxnSpPr>
          <p:nvPr/>
        </p:nvCxnSpPr>
        <p:spPr>
          <a:xfrm flipH="1">
            <a:off x="7458497" y="4299415"/>
            <a:ext cx="2133890" cy="1349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588B8A4E-B720-1046-B278-6A09AC051A85}"/>
              </a:ext>
            </a:extLst>
          </p:cNvPr>
          <p:cNvCxnSpPr>
            <a:cxnSpLocks/>
          </p:cNvCxnSpPr>
          <p:nvPr/>
        </p:nvCxnSpPr>
        <p:spPr>
          <a:xfrm flipH="1" flipV="1">
            <a:off x="7477837" y="4434352"/>
            <a:ext cx="1257155" cy="15053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ie 11">
            <a:extLst>
              <a:ext uri="{FF2B5EF4-FFF2-40B4-BE49-F238E27FC236}">
                <a16:creationId xmlns="" xmlns:a16="http://schemas.microsoft.com/office/drawing/2014/main" id="{DCEBC9D6-611C-3443-8690-F6D042142DEF}"/>
              </a:ext>
            </a:extLst>
          </p:cNvPr>
          <p:cNvSpPr/>
          <p:nvPr/>
        </p:nvSpPr>
        <p:spPr>
          <a:xfrm>
            <a:off x="9102731" y="3836571"/>
            <a:ext cx="914400" cy="914400"/>
          </a:xfrm>
          <a:prstGeom prst="pie">
            <a:avLst>
              <a:gd name="adj1" fmla="val 10588056"/>
              <a:gd name="adj2" fmla="val 12804303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Pie 12">
            <a:extLst>
              <a:ext uri="{FF2B5EF4-FFF2-40B4-BE49-F238E27FC236}">
                <a16:creationId xmlns="" xmlns:a16="http://schemas.microsoft.com/office/drawing/2014/main" id="{596E1A77-4BDC-A247-B5B5-F47079A9FFC9}"/>
              </a:ext>
            </a:extLst>
          </p:cNvPr>
          <p:cNvSpPr/>
          <p:nvPr/>
        </p:nvSpPr>
        <p:spPr>
          <a:xfrm rot="9010891">
            <a:off x="7056602" y="3977151"/>
            <a:ext cx="914400" cy="914400"/>
          </a:xfrm>
          <a:prstGeom prst="pie">
            <a:avLst>
              <a:gd name="adj1" fmla="val 12324445"/>
              <a:gd name="adj2" fmla="val 15775674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Left-right Arrow 13">
            <a:extLst>
              <a:ext uri="{FF2B5EF4-FFF2-40B4-BE49-F238E27FC236}">
                <a16:creationId xmlns="" xmlns:a16="http://schemas.microsoft.com/office/drawing/2014/main" id="{6D0D0267-7A8D-2C41-87A2-ECD2AB39B984}"/>
              </a:ext>
            </a:extLst>
          </p:cNvPr>
          <p:cNvSpPr/>
          <p:nvPr/>
        </p:nvSpPr>
        <p:spPr>
          <a:xfrm rot="1934076">
            <a:off x="7859358" y="3633060"/>
            <a:ext cx="1926599" cy="78862"/>
          </a:xfrm>
          <a:prstGeom prst="leftRight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="" xmlns:a16="http://schemas.microsoft.com/office/drawing/2014/main" id="{5C5D700D-08BC-6148-8230-B2B4C630C56E}"/>
              </a:ext>
            </a:extLst>
          </p:cNvPr>
          <p:cNvSpPr/>
          <p:nvPr/>
        </p:nvSpPr>
        <p:spPr>
          <a:xfrm>
            <a:off x="8027331" y="3610439"/>
            <a:ext cx="971147" cy="91440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35</a:t>
            </a:r>
            <a:r>
              <a:rPr lang="en-US" sz="28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endParaRPr lang="en-US" sz="28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="" xmlns:a16="http://schemas.microsoft.com/office/drawing/2014/main" id="{E63ACBCC-9634-3745-9021-EE1973D45819}"/>
              </a:ext>
            </a:extLst>
          </p:cNvPr>
          <p:cNvSpPr/>
          <p:nvPr/>
        </p:nvSpPr>
        <p:spPr>
          <a:xfrm>
            <a:off x="7877597" y="4379840"/>
            <a:ext cx="971147" cy="91440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57</a:t>
            </a:r>
            <a:r>
              <a:rPr lang="en-US" sz="28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endParaRPr lang="en-US" sz="28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7" name="Left-right Arrow 16">
            <a:extLst>
              <a:ext uri="{FF2B5EF4-FFF2-40B4-BE49-F238E27FC236}">
                <a16:creationId xmlns="" xmlns:a16="http://schemas.microsoft.com/office/drawing/2014/main" id="{2BDFF970-BA01-E742-8C53-F241E09C8519}"/>
              </a:ext>
            </a:extLst>
          </p:cNvPr>
          <p:cNvSpPr/>
          <p:nvPr/>
        </p:nvSpPr>
        <p:spPr>
          <a:xfrm rot="3084146">
            <a:off x="6961848" y="5248196"/>
            <a:ext cx="1926599" cy="78862"/>
          </a:xfrm>
          <a:prstGeom prst="leftRight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Left-right Arrow 17">
            <a:extLst>
              <a:ext uri="{FF2B5EF4-FFF2-40B4-BE49-F238E27FC236}">
                <a16:creationId xmlns="" xmlns:a16="http://schemas.microsoft.com/office/drawing/2014/main" id="{02F60BC4-5DB9-DC4C-AE59-32D6B91375BD}"/>
              </a:ext>
            </a:extLst>
          </p:cNvPr>
          <p:cNvSpPr/>
          <p:nvPr/>
        </p:nvSpPr>
        <p:spPr>
          <a:xfrm rot="21436802">
            <a:off x="7637066" y="4451978"/>
            <a:ext cx="1926599" cy="78862"/>
          </a:xfrm>
          <a:prstGeom prst="leftRight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>
            <a:extLst>
              <a:ext uri="{FF2B5EF4-FFF2-40B4-BE49-F238E27FC236}">
                <a16:creationId xmlns="" xmlns:a16="http://schemas.microsoft.com/office/drawing/2014/main" id="{BF0FC07F-6026-A646-BDEB-5B1D40BBDAA8}"/>
              </a:ext>
            </a:extLst>
          </p:cNvPr>
          <p:cNvSpPr/>
          <p:nvPr/>
        </p:nvSpPr>
        <p:spPr>
          <a:xfrm>
            <a:off x="6096000" y="5061649"/>
            <a:ext cx="1771927" cy="91440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64 mm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="" xmlns:a16="http://schemas.microsoft.com/office/drawing/2014/main" id="{FD2C2380-93BC-4643-A694-CCC72862600B}"/>
              </a:ext>
            </a:extLst>
          </p:cNvPr>
          <p:cNvSpPr/>
          <p:nvPr/>
        </p:nvSpPr>
        <p:spPr>
          <a:xfrm>
            <a:off x="8724305" y="2935288"/>
            <a:ext cx="1771927" cy="91440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4.7 cm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="" xmlns:a16="http://schemas.microsoft.com/office/drawing/2014/main" id="{195AFE6A-CB23-BA44-A240-2F71F2417DF1}"/>
              </a:ext>
            </a:extLst>
          </p:cNvPr>
          <p:cNvSpPr/>
          <p:nvPr/>
        </p:nvSpPr>
        <p:spPr>
          <a:xfrm>
            <a:off x="8621622" y="4346240"/>
            <a:ext cx="2297095" cy="91440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7 ½ cm</a:t>
            </a:r>
          </a:p>
        </p:txBody>
      </p:sp>
    </p:spTree>
    <p:extLst>
      <p:ext uri="{BB962C8B-B14F-4D97-AF65-F5344CB8AC3E}">
        <p14:creationId xmlns:p14="http://schemas.microsoft.com/office/powerpoint/2010/main" val="36463044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363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6: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Draw the triangle suggested by the diagram shown (not drawn to scale).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is the length of the third side?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Can you calculate the perimeter?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="" xmlns:a16="http://schemas.microsoft.com/office/drawing/2014/main" id="{76BC5B4C-5054-CC40-A78B-DDD9F3ABA21F}"/>
              </a:ext>
            </a:extLst>
          </p:cNvPr>
          <p:cNvCxnSpPr>
            <a:cxnSpLocks/>
          </p:cNvCxnSpPr>
          <p:nvPr/>
        </p:nvCxnSpPr>
        <p:spPr>
          <a:xfrm>
            <a:off x="7251496" y="3392488"/>
            <a:ext cx="1714790" cy="102670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8FB92888-CAB7-3343-9950-DED19E0DBB75}"/>
              </a:ext>
            </a:extLst>
          </p:cNvPr>
          <p:cNvCxnSpPr>
            <a:cxnSpLocks/>
          </p:cNvCxnSpPr>
          <p:nvPr/>
        </p:nvCxnSpPr>
        <p:spPr>
          <a:xfrm flipH="1">
            <a:off x="6726743" y="4419191"/>
            <a:ext cx="2239543" cy="102761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588B8A4E-B720-1046-B278-6A09AC051A85}"/>
              </a:ext>
            </a:extLst>
          </p:cNvPr>
          <p:cNvCxnSpPr>
            <a:cxnSpLocks/>
          </p:cNvCxnSpPr>
          <p:nvPr/>
        </p:nvCxnSpPr>
        <p:spPr>
          <a:xfrm flipV="1">
            <a:off x="6750494" y="3392488"/>
            <a:ext cx="501002" cy="20543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ie 11">
            <a:extLst>
              <a:ext uri="{FF2B5EF4-FFF2-40B4-BE49-F238E27FC236}">
                <a16:creationId xmlns="" xmlns:a16="http://schemas.microsoft.com/office/drawing/2014/main" id="{DCEBC9D6-611C-3443-8690-F6D042142DEF}"/>
              </a:ext>
            </a:extLst>
          </p:cNvPr>
          <p:cNvSpPr/>
          <p:nvPr/>
        </p:nvSpPr>
        <p:spPr>
          <a:xfrm>
            <a:off x="8476630" y="3956347"/>
            <a:ext cx="914400" cy="914400"/>
          </a:xfrm>
          <a:prstGeom prst="pie">
            <a:avLst>
              <a:gd name="adj1" fmla="val 9294708"/>
              <a:gd name="adj2" fmla="val 12804303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Left-right Arrow 13">
            <a:extLst>
              <a:ext uri="{FF2B5EF4-FFF2-40B4-BE49-F238E27FC236}">
                <a16:creationId xmlns="" xmlns:a16="http://schemas.microsoft.com/office/drawing/2014/main" id="{6D0D0267-7A8D-2C41-87A2-ECD2AB39B984}"/>
              </a:ext>
            </a:extLst>
          </p:cNvPr>
          <p:cNvSpPr/>
          <p:nvPr/>
        </p:nvSpPr>
        <p:spPr>
          <a:xfrm rot="1934076">
            <a:off x="7233257" y="3752836"/>
            <a:ext cx="1926599" cy="78862"/>
          </a:xfrm>
          <a:prstGeom prst="leftRight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="" xmlns:a16="http://schemas.microsoft.com/office/drawing/2014/main" id="{5C5D700D-08BC-6148-8230-B2B4C630C56E}"/>
              </a:ext>
            </a:extLst>
          </p:cNvPr>
          <p:cNvSpPr/>
          <p:nvPr/>
        </p:nvSpPr>
        <p:spPr>
          <a:xfrm>
            <a:off x="7542631" y="3981743"/>
            <a:ext cx="971147" cy="91440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53</a:t>
            </a:r>
            <a:r>
              <a:rPr lang="en-US" sz="28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endParaRPr lang="en-US" sz="28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7" name="Left-right Arrow 16">
            <a:extLst>
              <a:ext uri="{FF2B5EF4-FFF2-40B4-BE49-F238E27FC236}">
                <a16:creationId xmlns="" xmlns:a16="http://schemas.microsoft.com/office/drawing/2014/main" id="{2BDFF970-BA01-E742-8C53-F241E09C8519}"/>
              </a:ext>
            </a:extLst>
          </p:cNvPr>
          <p:cNvSpPr/>
          <p:nvPr/>
        </p:nvSpPr>
        <p:spPr>
          <a:xfrm rot="20068311">
            <a:off x="6679517" y="5013050"/>
            <a:ext cx="2423129" cy="75198"/>
          </a:xfrm>
          <a:prstGeom prst="leftRight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>
            <a:extLst>
              <a:ext uri="{FF2B5EF4-FFF2-40B4-BE49-F238E27FC236}">
                <a16:creationId xmlns="" xmlns:a16="http://schemas.microsoft.com/office/drawing/2014/main" id="{BF0FC07F-6026-A646-BDEB-5B1D40BBDAA8}"/>
              </a:ext>
            </a:extLst>
          </p:cNvPr>
          <p:cNvSpPr/>
          <p:nvPr/>
        </p:nvSpPr>
        <p:spPr>
          <a:xfrm>
            <a:off x="7471904" y="5071327"/>
            <a:ext cx="1771927" cy="91440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73 mm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="" xmlns:a16="http://schemas.microsoft.com/office/drawing/2014/main" id="{FD2C2380-93BC-4643-A694-CCC72862600B}"/>
              </a:ext>
            </a:extLst>
          </p:cNvPr>
          <p:cNvSpPr/>
          <p:nvPr/>
        </p:nvSpPr>
        <p:spPr>
          <a:xfrm>
            <a:off x="8028204" y="3067343"/>
            <a:ext cx="1771927" cy="91440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4.9 cm</a:t>
            </a:r>
          </a:p>
        </p:txBody>
      </p:sp>
    </p:spTree>
    <p:extLst>
      <p:ext uri="{BB962C8B-B14F-4D97-AF65-F5344CB8AC3E}">
        <p14:creationId xmlns:p14="http://schemas.microsoft.com/office/powerpoint/2010/main" val="23921521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363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6: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Draw the triangle suggested by the diagram shown (not drawn to scale).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is the length of the third side?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Can you calculate the perimeter?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b="1" dirty="0">
                <a:solidFill>
                  <a:srgbClr val="FF3860"/>
                </a:solidFill>
              </a:rPr>
              <a:t>Teacher / peer assessment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="" xmlns:a16="http://schemas.microsoft.com/office/drawing/2014/main" id="{76BC5B4C-5054-CC40-A78B-DDD9F3ABA21F}"/>
              </a:ext>
            </a:extLst>
          </p:cNvPr>
          <p:cNvCxnSpPr>
            <a:cxnSpLocks/>
          </p:cNvCxnSpPr>
          <p:nvPr/>
        </p:nvCxnSpPr>
        <p:spPr>
          <a:xfrm>
            <a:off x="7251496" y="3392488"/>
            <a:ext cx="1714790" cy="102670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8FB92888-CAB7-3343-9950-DED19E0DBB75}"/>
              </a:ext>
            </a:extLst>
          </p:cNvPr>
          <p:cNvCxnSpPr>
            <a:cxnSpLocks/>
          </p:cNvCxnSpPr>
          <p:nvPr/>
        </p:nvCxnSpPr>
        <p:spPr>
          <a:xfrm flipH="1">
            <a:off x="6726743" y="4419191"/>
            <a:ext cx="2239543" cy="102761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588B8A4E-B720-1046-B278-6A09AC051A85}"/>
              </a:ext>
            </a:extLst>
          </p:cNvPr>
          <p:cNvCxnSpPr>
            <a:cxnSpLocks/>
          </p:cNvCxnSpPr>
          <p:nvPr/>
        </p:nvCxnSpPr>
        <p:spPr>
          <a:xfrm flipV="1">
            <a:off x="6750494" y="3392488"/>
            <a:ext cx="501002" cy="20543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ie 11">
            <a:extLst>
              <a:ext uri="{FF2B5EF4-FFF2-40B4-BE49-F238E27FC236}">
                <a16:creationId xmlns="" xmlns:a16="http://schemas.microsoft.com/office/drawing/2014/main" id="{DCEBC9D6-611C-3443-8690-F6D042142DEF}"/>
              </a:ext>
            </a:extLst>
          </p:cNvPr>
          <p:cNvSpPr/>
          <p:nvPr/>
        </p:nvSpPr>
        <p:spPr>
          <a:xfrm>
            <a:off x="8476630" y="3956347"/>
            <a:ext cx="914400" cy="914400"/>
          </a:xfrm>
          <a:prstGeom prst="pie">
            <a:avLst>
              <a:gd name="adj1" fmla="val 9294708"/>
              <a:gd name="adj2" fmla="val 12804303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Left-right Arrow 13">
            <a:extLst>
              <a:ext uri="{FF2B5EF4-FFF2-40B4-BE49-F238E27FC236}">
                <a16:creationId xmlns="" xmlns:a16="http://schemas.microsoft.com/office/drawing/2014/main" id="{6D0D0267-7A8D-2C41-87A2-ECD2AB39B984}"/>
              </a:ext>
            </a:extLst>
          </p:cNvPr>
          <p:cNvSpPr/>
          <p:nvPr/>
        </p:nvSpPr>
        <p:spPr>
          <a:xfrm rot="1934076">
            <a:off x="7233257" y="3752836"/>
            <a:ext cx="1926599" cy="78862"/>
          </a:xfrm>
          <a:prstGeom prst="leftRight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="" xmlns:a16="http://schemas.microsoft.com/office/drawing/2014/main" id="{5C5D700D-08BC-6148-8230-B2B4C630C56E}"/>
              </a:ext>
            </a:extLst>
          </p:cNvPr>
          <p:cNvSpPr/>
          <p:nvPr/>
        </p:nvSpPr>
        <p:spPr>
          <a:xfrm>
            <a:off x="7542631" y="3981743"/>
            <a:ext cx="971147" cy="91440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53</a:t>
            </a:r>
            <a:r>
              <a:rPr lang="en-US" sz="2800" baseline="300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  <a:endParaRPr lang="en-US" sz="28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7" name="Left-right Arrow 16">
            <a:extLst>
              <a:ext uri="{FF2B5EF4-FFF2-40B4-BE49-F238E27FC236}">
                <a16:creationId xmlns="" xmlns:a16="http://schemas.microsoft.com/office/drawing/2014/main" id="{2BDFF970-BA01-E742-8C53-F241E09C8519}"/>
              </a:ext>
            </a:extLst>
          </p:cNvPr>
          <p:cNvSpPr/>
          <p:nvPr/>
        </p:nvSpPr>
        <p:spPr>
          <a:xfrm rot="20068311">
            <a:off x="6679517" y="5013050"/>
            <a:ext cx="2423129" cy="75198"/>
          </a:xfrm>
          <a:prstGeom prst="leftRight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>
            <a:extLst>
              <a:ext uri="{FF2B5EF4-FFF2-40B4-BE49-F238E27FC236}">
                <a16:creationId xmlns="" xmlns:a16="http://schemas.microsoft.com/office/drawing/2014/main" id="{BF0FC07F-6026-A646-BDEB-5B1D40BBDAA8}"/>
              </a:ext>
            </a:extLst>
          </p:cNvPr>
          <p:cNvSpPr/>
          <p:nvPr/>
        </p:nvSpPr>
        <p:spPr>
          <a:xfrm>
            <a:off x="7471904" y="5071327"/>
            <a:ext cx="1771927" cy="91440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73 mm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="" xmlns:a16="http://schemas.microsoft.com/office/drawing/2014/main" id="{FD2C2380-93BC-4643-A694-CCC72862600B}"/>
              </a:ext>
            </a:extLst>
          </p:cNvPr>
          <p:cNvSpPr/>
          <p:nvPr/>
        </p:nvSpPr>
        <p:spPr>
          <a:xfrm>
            <a:off x="8028204" y="3067343"/>
            <a:ext cx="1771927" cy="91440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Alta" pitchFamily="2" charset="77"/>
              </a:rPr>
              <a:t>4.9 cm</a:t>
            </a:r>
          </a:p>
        </p:txBody>
      </p:sp>
    </p:spTree>
    <p:extLst>
      <p:ext uri="{BB962C8B-B14F-4D97-AF65-F5344CB8AC3E}">
        <p14:creationId xmlns:p14="http://schemas.microsoft.com/office/powerpoint/2010/main" val="41212963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Do you agree?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Explain your answer in full.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="" xmlns:a16="http://schemas.microsoft.com/office/drawing/2014/main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F2EF1B55-7CDC-1F47-B4E4-D113F7193461}"/>
              </a:ext>
            </a:extLst>
          </p:cNvPr>
          <p:cNvSpPr/>
          <p:nvPr/>
        </p:nvSpPr>
        <p:spPr>
          <a:xfrm>
            <a:off x="2887598" y="2675553"/>
            <a:ext cx="2466709" cy="120032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3273DC"/>
                </a:solidFill>
                <a:latin typeface="OpenDyslexicAlta" pitchFamily="2" charset="77"/>
              </a:rPr>
              <a:t>I have drawn an angle of 40 degrees.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09A1F03F-E10D-F54E-9E0F-09035FB997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2400" y="1690688"/>
            <a:ext cx="4817410" cy="2511568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81E5EE00-CD6C-2B4F-9A7E-DB092E590BBC}"/>
              </a:ext>
            </a:extLst>
          </p:cNvPr>
          <p:cNvCxnSpPr>
            <a:cxnSpLocks/>
          </p:cNvCxnSpPr>
          <p:nvPr/>
        </p:nvCxnSpPr>
        <p:spPr>
          <a:xfrm flipH="1">
            <a:off x="9247135" y="4078401"/>
            <a:ext cx="1908174" cy="0"/>
          </a:xfrm>
          <a:prstGeom prst="line">
            <a:avLst/>
          </a:prstGeom>
          <a:ln w="57150">
            <a:solidFill>
              <a:srgbClr val="209C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DA4B0BE2-651F-7946-B331-D2C9C081E299}"/>
              </a:ext>
            </a:extLst>
          </p:cNvPr>
          <p:cNvCxnSpPr>
            <a:cxnSpLocks/>
          </p:cNvCxnSpPr>
          <p:nvPr/>
        </p:nvCxnSpPr>
        <p:spPr>
          <a:xfrm flipH="1" flipV="1">
            <a:off x="7861385" y="2865938"/>
            <a:ext cx="1395860" cy="1200192"/>
          </a:xfrm>
          <a:prstGeom prst="line">
            <a:avLst/>
          </a:prstGeom>
          <a:ln w="57150">
            <a:solidFill>
              <a:srgbClr val="327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55094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No, I do not agree. Astrobee has read from the wrong scale when constructing the angle, so has made 140 degrees. The red line shows the 40 degree line.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="" xmlns:a16="http://schemas.microsoft.com/office/drawing/2014/main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F2EF1B55-7CDC-1F47-B4E4-D113F7193461}"/>
              </a:ext>
            </a:extLst>
          </p:cNvPr>
          <p:cNvSpPr/>
          <p:nvPr/>
        </p:nvSpPr>
        <p:spPr>
          <a:xfrm>
            <a:off x="2887598" y="2675553"/>
            <a:ext cx="2466709" cy="120032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3273DC"/>
                </a:solidFill>
                <a:latin typeface="OpenDyslexicAlta" pitchFamily="2" charset="77"/>
              </a:rPr>
              <a:t>I have drawn an angle of 40 degrees.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09A1F03F-E10D-F54E-9E0F-09035FB997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2400" y="1690688"/>
            <a:ext cx="4817410" cy="2511568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81E5EE00-CD6C-2B4F-9A7E-DB092E590BBC}"/>
              </a:ext>
            </a:extLst>
          </p:cNvPr>
          <p:cNvCxnSpPr>
            <a:cxnSpLocks/>
          </p:cNvCxnSpPr>
          <p:nvPr/>
        </p:nvCxnSpPr>
        <p:spPr>
          <a:xfrm flipH="1">
            <a:off x="9247135" y="4078401"/>
            <a:ext cx="1908174" cy="0"/>
          </a:xfrm>
          <a:prstGeom prst="line">
            <a:avLst/>
          </a:prstGeom>
          <a:ln w="57150">
            <a:solidFill>
              <a:srgbClr val="209C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DA4B0BE2-651F-7946-B331-D2C9C081E299}"/>
              </a:ext>
            </a:extLst>
          </p:cNvPr>
          <p:cNvCxnSpPr>
            <a:cxnSpLocks/>
          </p:cNvCxnSpPr>
          <p:nvPr/>
        </p:nvCxnSpPr>
        <p:spPr>
          <a:xfrm flipH="1" flipV="1">
            <a:off x="7861385" y="2865938"/>
            <a:ext cx="1395860" cy="1200192"/>
          </a:xfrm>
          <a:prstGeom prst="line">
            <a:avLst/>
          </a:prstGeom>
          <a:ln w="57150">
            <a:solidFill>
              <a:srgbClr val="327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B0700581-0017-1442-A7E4-41D01D4FF649}"/>
              </a:ext>
            </a:extLst>
          </p:cNvPr>
          <p:cNvCxnSpPr>
            <a:cxnSpLocks/>
          </p:cNvCxnSpPr>
          <p:nvPr/>
        </p:nvCxnSpPr>
        <p:spPr>
          <a:xfrm flipV="1">
            <a:off x="9257245" y="2853667"/>
            <a:ext cx="1459346" cy="1212463"/>
          </a:xfrm>
          <a:prstGeom prst="line">
            <a:avLst/>
          </a:prstGeom>
          <a:ln w="57150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1124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7FBDE034-6A84-C54D-BA4A-D38BE5B87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95" y="1544272"/>
            <a:ext cx="11527436" cy="57637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rectangle in mm?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32F8800-BA82-144F-8303-1C34D31B2D31}"/>
              </a:ext>
            </a:extLst>
          </p:cNvPr>
          <p:cNvSpPr/>
          <p:nvPr/>
        </p:nvSpPr>
        <p:spPr>
          <a:xfrm>
            <a:off x="502851" y="3062006"/>
            <a:ext cx="3782901" cy="530777"/>
          </a:xfrm>
          <a:prstGeom prst="rect">
            <a:avLst/>
          </a:prstGeom>
          <a:solidFill>
            <a:srgbClr val="795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96618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my knowledge of measuring lines and angles using rulers and protractors to be able to draw lines and angles to a degree of accuracy of 1 mm and within 1 degree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using my knowledge of measuring lines and angles using rulers and protractors to be able to draw lines and angles to a degree of accuracy of 1 mm and within 1 degree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5 - Summer Block 2 - Properties of Shape - Lesson 4 - To be able to draw lines and angles accurately</a:t>
            </a:r>
          </a:p>
        </p:txBody>
      </p:sp>
    </p:spTree>
    <p:extLst>
      <p:ext uri="{BB962C8B-B14F-4D97-AF65-F5344CB8AC3E}">
        <p14:creationId xmlns:p14="http://schemas.microsoft.com/office/powerpoint/2010/main" val="4115198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="" xmlns:a16="http://schemas.microsoft.com/office/drawing/2014/main" id="{6D8D5FED-7353-E749-85AB-3DD2478FB49D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7FBDE034-6A84-C54D-BA4A-D38BE5B87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95" y="1544272"/>
            <a:ext cx="11527436" cy="57637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rectangle in mm?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42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B95F35F1-1DE1-3345-A05E-8A71414C0EC4}"/>
              </a:ext>
            </a:extLst>
          </p:cNvPr>
          <p:cNvSpPr/>
          <p:nvPr/>
        </p:nvSpPr>
        <p:spPr>
          <a:xfrm>
            <a:off x="502851" y="3062006"/>
            <a:ext cx="3782901" cy="530777"/>
          </a:xfrm>
          <a:prstGeom prst="rect">
            <a:avLst/>
          </a:prstGeom>
          <a:solidFill>
            <a:srgbClr val="795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96E8E1F5-E15F-A04A-844C-4C0F221AC65D}"/>
              </a:ext>
            </a:extLst>
          </p:cNvPr>
          <p:cNvSpPr/>
          <p:nvPr/>
        </p:nvSpPr>
        <p:spPr>
          <a:xfrm>
            <a:off x="4246368" y="2623813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87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7FBDE034-6A84-C54D-BA4A-D38BE5B87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95" y="1544272"/>
            <a:ext cx="11527436" cy="57637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rectangle in mm?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32F8800-BA82-144F-8303-1C34D31B2D31}"/>
              </a:ext>
            </a:extLst>
          </p:cNvPr>
          <p:cNvSpPr/>
          <p:nvPr/>
        </p:nvSpPr>
        <p:spPr>
          <a:xfrm>
            <a:off x="502852" y="3351709"/>
            <a:ext cx="1455694" cy="2410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848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>
            <a:extLst>
              <a:ext uri="{FF2B5EF4-FFF2-40B4-BE49-F238E27FC236}">
                <a16:creationId xmlns="" xmlns:a16="http://schemas.microsoft.com/office/drawing/2014/main" id="{9A565D4E-6A26-FA4D-84C0-DE2D20A687A8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7FBDE034-6A84-C54D-BA4A-D38BE5B87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95" y="1544272"/>
            <a:ext cx="11527436" cy="57637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rectangle in mm?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16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32F8800-BA82-144F-8303-1C34D31B2D31}"/>
              </a:ext>
            </a:extLst>
          </p:cNvPr>
          <p:cNvSpPr/>
          <p:nvPr/>
        </p:nvSpPr>
        <p:spPr>
          <a:xfrm>
            <a:off x="502852" y="3351709"/>
            <a:ext cx="1455694" cy="2410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EE4C6486-5F20-F74A-981E-1AC46048D99E}"/>
              </a:ext>
            </a:extLst>
          </p:cNvPr>
          <p:cNvSpPr/>
          <p:nvPr/>
        </p:nvSpPr>
        <p:spPr>
          <a:xfrm>
            <a:off x="1923843" y="2711948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27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7FBDE034-6A84-C54D-BA4A-D38BE5B87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95" y="1544272"/>
            <a:ext cx="11527436" cy="57637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draw lines and angles accurately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rectangle in mm?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34192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rectangle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32F8800-BA82-144F-8303-1C34D31B2D31}"/>
              </a:ext>
            </a:extLst>
          </p:cNvPr>
          <p:cNvSpPr/>
          <p:nvPr/>
        </p:nvSpPr>
        <p:spPr>
          <a:xfrm>
            <a:off x="502851" y="3131118"/>
            <a:ext cx="7527966" cy="461665"/>
          </a:xfrm>
          <a:prstGeom prst="rect">
            <a:avLst/>
          </a:prstGeom>
          <a:solidFill>
            <a:srgbClr val="FFDD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7646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14926</TotalTime>
  <Words>2359</Words>
  <Application>Microsoft Office PowerPoint</Application>
  <PresentationFormat>Custom</PresentationFormat>
  <Paragraphs>435</Paragraphs>
  <Slides>50</Slides>
  <Notes>47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9" baseType="lpstr">
      <vt:lpstr>Arial</vt:lpstr>
      <vt:lpstr>OpenDyslexicAlta</vt:lpstr>
      <vt:lpstr>Wingdings</vt:lpstr>
      <vt:lpstr>Cambria Math</vt:lpstr>
      <vt:lpstr>Calibri</vt:lpstr>
      <vt:lpstr>Muli</vt:lpstr>
      <vt:lpstr>Lato Light</vt:lpstr>
      <vt:lpstr>Lato</vt:lpstr>
      <vt:lpstr>Office Theme</vt:lpstr>
      <vt:lpstr>PowerPoint Presentation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  <vt:lpstr>To be able to draw lines and angles accurately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773</cp:revision>
  <cp:lastPrinted>2019-06-17T16:19:05Z</cp:lastPrinted>
  <dcterms:created xsi:type="dcterms:W3CDTF">2018-08-06T08:16:18Z</dcterms:created>
  <dcterms:modified xsi:type="dcterms:W3CDTF">2021-01-11T12:46:48Z</dcterms:modified>
</cp:coreProperties>
</file>