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20" r:id="rId2"/>
    <p:sldId id="321" r:id="rId3"/>
    <p:sldId id="372" r:id="rId4"/>
    <p:sldId id="373" r:id="rId5"/>
    <p:sldId id="375" r:id="rId6"/>
    <p:sldId id="376" r:id="rId7"/>
    <p:sldId id="377" r:id="rId8"/>
    <p:sldId id="378" r:id="rId9"/>
    <p:sldId id="379" r:id="rId10"/>
    <p:sldId id="380" r:id="rId11"/>
    <p:sldId id="381" r:id="rId12"/>
    <p:sldId id="382" r:id="rId13"/>
    <p:sldId id="383" r:id="rId14"/>
    <p:sldId id="384" r:id="rId15"/>
    <p:sldId id="385" r:id="rId16"/>
    <p:sldId id="386" r:id="rId17"/>
    <p:sldId id="387" r:id="rId18"/>
    <p:sldId id="388" r:id="rId19"/>
    <p:sldId id="389" r:id="rId20"/>
    <p:sldId id="390" r:id="rId21"/>
    <p:sldId id="391" r:id="rId22"/>
    <p:sldId id="392" r:id="rId23"/>
    <p:sldId id="393" r:id="rId24"/>
    <p:sldId id="394" r:id="rId25"/>
    <p:sldId id="395" r:id="rId26"/>
    <p:sldId id="396" r:id="rId27"/>
    <p:sldId id="397" r:id="rId28"/>
    <p:sldId id="398" r:id="rId29"/>
    <p:sldId id="399" r:id="rId30"/>
    <p:sldId id="400" r:id="rId31"/>
    <p:sldId id="401" r:id="rId32"/>
    <p:sldId id="402" r:id="rId33"/>
    <p:sldId id="403" r:id="rId34"/>
    <p:sldId id="404" r:id="rId35"/>
    <p:sldId id="405" r:id="rId36"/>
    <p:sldId id="406" r:id="rId37"/>
    <p:sldId id="407" r:id="rId38"/>
    <p:sldId id="408" r:id="rId39"/>
    <p:sldId id="409" r:id="rId40"/>
    <p:sldId id="410" r:id="rId41"/>
    <p:sldId id="411" r:id="rId42"/>
    <p:sldId id="412" r:id="rId43"/>
    <p:sldId id="413" r:id="rId44"/>
    <p:sldId id="414" r:id="rId45"/>
    <p:sldId id="415" r:id="rId46"/>
    <p:sldId id="416" r:id="rId47"/>
    <p:sldId id="370" r:id="rId48"/>
    <p:sldId id="418" r:id="rId49"/>
    <p:sldId id="417" r:id="rId50"/>
  </p:sldIdLst>
  <p:sldSz cx="12192000" cy="6858000"/>
  <p:notesSz cx="6858000" cy="9144000"/>
  <p:embeddedFontLst>
    <p:embeddedFont>
      <p:font typeface="Lato" panose="020F0502020204030203" pitchFamily="34" charset="0"/>
      <p:regular r:id="rId53"/>
      <p:bold r:id="rId54"/>
    </p:embeddedFont>
    <p:embeddedFont>
      <p:font typeface="Cambria Math" panose="02040503050406030204" pitchFamily="18" charset="0"/>
      <p:regular r:id="rId55"/>
    </p:embeddedFon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OpenDyslexicAlta" panose="00000500000000000000" pitchFamily="2" charset="0"/>
      <p:regular r:id="rId60"/>
      <p:bold r:id="rId61"/>
      <p:italic r:id="rId62"/>
      <p:boldItalic r:id="rId63"/>
    </p:embeddedFont>
    <p:embeddedFont>
      <p:font typeface="Muli" panose="020B0604020202020204" charset="0"/>
      <p:regular r:id="rId64"/>
      <p:bold r:id="rId65"/>
      <p:italic r:id="rId66"/>
      <p:boldItalic r:id="rId67"/>
    </p:embeddedFont>
    <p:embeddedFont>
      <p:font typeface="Lato Light" panose="020F0302020204030203" pitchFamily="34" charset="0"/>
      <p:regular r:id="rId6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73DC"/>
    <a:srgbClr val="FF3860"/>
    <a:srgbClr val="FFDD57"/>
    <a:srgbClr val="7957D5"/>
    <a:srgbClr val="23D160"/>
    <a:srgbClr val="F337C7"/>
    <a:srgbClr val="EB9E30"/>
    <a:srgbClr val="209CEE"/>
    <a:srgbClr val="000000"/>
    <a:srgbClr val="121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767" autoAdjust="0"/>
    <p:restoredTop sz="87926" autoAdjust="0"/>
  </p:normalViewPr>
  <p:slideViewPr>
    <p:cSldViewPr snapToGrid="0" snapToObjects="1">
      <p:cViewPr>
        <p:scale>
          <a:sx n="52" d="100"/>
          <a:sy n="52" d="100"/>
        </p:scale>
        <p:origin x="-840" y="-276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-65296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1.fntdata"/><Relationship Id="rId68" Type="http://schemas.openxmlformats.org/officeDocument/2006/relationships/font" Target="fonts/font16.fntdata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font" Target="fonts/font14.fntdata"/><Relationship Id="rId5" Type="http://schemas.openxmlformats.org/officeDocument/2006/relationships/slide" Target="slides/slide4.xml"/><Relationship Id="rId61" Type="http://schemas.openxmlformats.org/officeDocument/2006/relationships/font" Target="fonts/font9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Relationship Id="rId67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41284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0082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9977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1952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4638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23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90167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10477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65574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4782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0137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3442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90980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90283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28788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8254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75546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87706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9646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95555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2868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0044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6151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6422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5311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83476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03510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5342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8763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29397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34394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3034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2321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95112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927344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653248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76259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725432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28612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50661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8715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1816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54199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75881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31691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540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=""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11/01/2021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tif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Stage </a:t>
            </a:r>
            <a:r>
              <a:rPr lang="en-GB" dirty="0"/>
              <a:t>6 </a:t>
            </a:r>
            <a:br>
              <a:rPr lang="en-GB" dirty="0"/>
            </a:br>
            <a:r>
              <a:rPr lang="en-GB" dirty="0"/>
              <a:t>Summer Block 1: Properties of Shape</a:t>
            </a:r>
          </a:p>
          <a:p>
            <a:r>
              <a:rPr lang="en-GB" dirty="0"/>
              <a:t>Lesson 2: To be able to explore angle facts and real-world uses of angles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1 – Properties of Shape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2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Summer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874800" y="331200"/>
            <a:ext cx="1964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>
                <a:solidFill>
                  <a:schemeClr val="bg1"/>
                </a:solidFill>
              </a:rPr>
              <a:t>Quiz</a:t>
            </a:r>
            <a:r>
              <a:rPr lang="en-GB" sz="2000" smtClean="0">
                <a:solidFill>
                  <a:schemeClr val="bg1"/>
                </a:solidFill>
              </a:rPr>
              <a:t>: </a:t>
            </a:r>
            <a:r>
              <a:rPr lang="en-GB" sz="2000" b="1" smtClean="0">
                <a:solidFill>
                  <a:schemeClr val="bg1"/>
                </a:solidFill>
              </a:rPr>
              <a:t>QDIPFIP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="" xmlns:a16="http://schemas.microsoft.com/office/drawing/2014/main" id="{081DC925-A337-AC4B-AD09-4B212EC30F2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8210789"/>
                  </p:ext>
                </p:extLst>
              </p:nvPr>
            </p:nvGraphicFramePr>
            <p:xfrm>
              <a:off x="838200" y="2858294"/>
              <a:ext cx="10755087" cy="345360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585029">
                      <a:extLst>
                        <a:ext uri="{9D8B030D-6E8A-4147-A177-3AD203B41FA5}">
                          <a16:colId xmlns="" xmlns:a16="http://schemas.microsoft.com/office/drawing/2014/main" val="3225389109"/>
                        </a:ext>
                      </a:extLst>
                    </a:gridCol>
                    <a:gridCol w="2973614">
                      <a:extLst>
                        <a:ext uri="{9D8B030D-6E8A-4147-A177-3AD203B41FA5}">
                          <a16:colId xmlns="" xmlns:a16="http://schemas.microsoft.com/office/drawing/2014/main" val="150473439"/>
                        </a:ext>
                      </a:extLst>
                    </a:gridCol>
                    <a:gridCol w="4196444">
                      <a:extLst>
                        <a:ext uri="{9D8B030D-6E8A-4147-A177-3AD203B41FA5}">
                          <a16:colId xmlns="" xmlns:a16="http://schemas.microsoft.com/office/drawing/2014/main" val="1521423059"/>
                        </a:ext>
                      </a:extLst>
                    </a:gridCol>
                  </a:tblGrid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angle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degrees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fraction of a full turn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33155990"/>
                      </a:ext>
                    </a:extLst>
                  </a:tr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full turn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u="sng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360</a:t>
                          </a:r>
                          <a:r>
                            <a:rPr lang="en-US" sz="2400" b="0" u="none" baseline="300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o</a:t>
                          </a:r>
                          <a:endParaRPr lang="en-US" sz="2400" b="0" u="none" dirty="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US" sz="360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GB" sz="3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3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 of a full turn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797451490"/>
                      </a:ext>
                    </a:extLst>
                  </a:tr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three right angles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u="sng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270</a:t>
                          </a:r>
                          <a:r>
                            <a:rPr lang="en-US" sz="2400" b="0" u="none" baseline="300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o</a:t>
                          </a:r>
                          <a:endParaRPr lang="en-US" sz="2400" b="0" u="none" dirty="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US" sz="3600" i="1" smtClean="0">
                                      <a:solidFill>
                                        <a:srgbClr val="FF386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GB" sz="3600" b="0" i="1" smtClean="0">
                                      <a:solidFill>
                                        <a:srgbClr val="FF386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3600" b="0" i="1" smtClean="0">
                                      <a:solidFill>
                                        <a:srgbClr val="FF386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400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 of a full turn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380790266"/>
                      </a:ext>
                    </a:extLst>
                  </a:tr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straight line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u="sng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180</a:t>
                          </a:r>
                          <a:r>
                            <a:rPr lang="en-US" sz="2400" b="0" u="none" baseline="300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o</a:t>
                          </a:r>
                          <a:endParaRPr lang="en-US" sz="2400" b="0" u="none" dirty="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US" sz="3600" i="1" smtClean="0">
                                      <a:solidFill>
                                        <a:srgbClr val="FF386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GB" sz="3600" b="0" i="1" smtClean="0">
                                      <a:solidFill>
                                        <a:srgbClr val="FF386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3600" b="0" i="1" smtClean="0">
                                      <a:solidFill>
                                        <a:srgbClr val="FF386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400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 of a full turn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3768339528"/>
                      </a:ext>
                    </a:extLst>
                  </a:tr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right angle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u="none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90</a:t>
                          </a:r>
                          <a:r>
                            <a:rPr lang="en-US" sz="2400" b="0" u="none" baseline="300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o</a:t>
                          </a:r>
                          <a:endParaRPr lang="en-US" sz="2400" b="0" u="none" dirty="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US" sz="3600" i="1" smtClean="0">
                                      <a:solidFill>
                                        <a:srgbClr val="FF386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GB" sz="3600" b="0" i="1" smtClean="0">
                                      <a:solidFill>
                                        <a:srgbClr val="FF386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3600" b="0" i="1" smtClean="0">
                                      <a:solidFill>
                                        <a:srgbClr val="FF386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400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 of a full</a:t>
                          </a:r>
                          <a:r>
                            <a:rPr lang="en-US" sz="2400" baseline="0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 </a:t>
                          </a:r>
                          <a:r>
                            <a:rPr lang="en-US" sz="2400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turn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55092287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081DC925-A337-AC4B-AD09-4B212EC30F2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8210789"/>
                  </p:ext>
                </p:extLst>
              </p:nvPr>
            </p:nvGraphicFramePr>
            <p:xfrm>
              <a:off x="838200" y="2858294"/>
              <a:ext cx="10755087" cy="345360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585029">
                      <a:extLst>
                        <a:ext uri="{9D8B030D-6E8A-4147-A177-3AD203B41FA5}">
                          <a16:colId xmlns:a16="http://schemas.microsoft.com/office/drawing/2014/main" val="3225389109"/>
                        </a:ext>
                      </a:extLst>
                    </a:gridCol>
                    <a:gridCol w="2973614">
                      <a:extLst>
                        <a:ext uri="{9D8B030D-6E8A-4147-A177-3AD203B41FA5}">
                          <a16:colId xmlns:a16="http://schemas.microsoft.com/office/drawing/2014/main" val="150473439"/>
                        </a:ext>
                      </a:extLst>
                    </a:gridCol>
                    <a:gridCol w="4196444">
                      <a:extLst>
                        <a:ext uri="{9D8B030D-6E8A-4147-A177-3AD203B41FA5}">
                          <a16:colId xmlns:a16="http://schemas.microsoft.com/office/drawing/2014/main" val="1521423059"/>
                        </a:ext>
                      </a:extLst>
                    </a:gridCol>
                  </a:tblGrid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angle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degrees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fraction of a full turn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155990"/>
                      </a:ext>
                    </a:extLst>
                  </a:tr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full turn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u="sng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360</a:t>
                          </a:r>
                          <a:r>
                            <a:rPr lang="en-US" sz="2400" b="0" u="none" baseline="300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o</a:t>
                          </a:r>
                          <a:endParaRPr lang="en-US" sz="2400" b="0" u="none" dirty="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156970" t="-125455" b="-4927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97451490"/>
                      </a:ext>
                    </a:extLst>
                  </a:tr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three right angles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u="sng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270</a:t>
                          </a:r>
                          <a:r>
                            <a:rPr lang="en-US" sz="2400" b="0" u="none" baseline="300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o</a:t>
                          </a:r>
                          <a:endParaRPr lang="en-US" sz="2400" b="0" u="none" dirty="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156970" t="-229630" b="-40185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80790266"/>
                      </a:ext>
                    </a:extLst>
                  </a:tr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straight line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400" b="1" u="sng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180</a:t>
                          </a:r>
                          <a:r>
                            <a:rPr lang="en-US" sz="2400" b="0" u="none" baseline="300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o</a:t>
                          </a:r>
                          <a:endParaRPr lang="en-US" sz="2400" b="0" u="none" dirty="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156970" t="-323636" b="-2945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68339528"/>
                      </a:ext>
                    </a:extLst>
                  </a:tr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right angle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u="none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90</a:t>
                          </a:r>
                          <a:r>
                            <a:rPr lang="en-US" sz="2400" b="0" u="none" baseline="300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o</a:t>
                          </a:r>
                          <a:endParaRPr lang="en-US" sz="2400" b="0" u="none" dirty="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156970" t="-431481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092287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017113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degrees are passed through from North to South (turning clockwise)?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A98A515-DC23-F54A-876F-42E6C9228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375" y="2127771"/>
            <a:ext cx="4270485" cy="436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07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degrees are passed through from North to South (turning clockwise)?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A98A515-DC23-F54A-876F-42E6C9228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375" y="2127771"/>
            <a:ext cx="4270485" cy="4365104"/>
          </a:xfrm>
          <a:prstGeom prst="rect">
            <a:avLst/>
          </a:prstGeom>
        </p:spPr>
      </p:pic>
      <p:sp>
        <p:nvSpPr>
          <p:cNvPr id="6" name="Curved Left Arrow 5">
            <a:extLst>
              <a:ext uri="{FF2B5EF4-FFF2-40B4-BE49-F238E27FC236}">
                <a16:creationId xmlns="" xmlns:a16="http://schemas.microsoft.com/office/drawing/2014/main" id="{A05237F4-AA9B-E845-8FF1-D13B83C48136}"/>
              </a:ext>
            </a:extLst>
          </p:cNvPr>
          <p:cNvSpPr/>
          <p:nvPr/>
        </p:nvSpPr>
        <p:spPr>
          <a:xfrm>
            <a:off x="9546636" y="2703835"/>
            <a:ext cx="1872208" cy="3600400"/>
          </a:xfrm>
          <a:prstGeom prst="curvedLeftArrow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1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Half a turn, or 180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, is passed through moving from North to South turning clockwise.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A98A515-DC23-F54A-876F-42E6C9228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375" y="2127771"/>
            <a:ext cx="4270485" cy="4365104"/>
          </a:xfrm>
          <a:prstGeom prst="rect">
            <a:avLst/>
          </a:prstGeom>
        </p:spPr>
      </p:pic>
      <p:sp>
        <p:nvSpPr>
          <p:cNvPr id="6" name="Curved Left Arrow 5">
            <a:extLst>
              <a:ext uri="{FF2B5EF4-FFF2-40B4-BE49-F238E27FC236}">
                <a16:creationId xmlns="" xmlns:a16="http://schemas.microsoft.com/office/drawing/2014/main" id="{8F72B745-C994-7B45-85CF-1E7A0CE4885F}"/>
              </a:ext>
            </a:extLst>
          </p:cNvPr>
          <p:cNvSpPr/>
          <p:nvPr/>
        </p:nvSpPr>
        <p:spPr>
          <a:xfrm>
            <a:off x="9546636" y="2703835"/>
            <a:ext cx="1872208" cy="3600400"/>
          </a:xfrm>
          <a:prstGeom prst="curvedLeftArrow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527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degrees are passed through from North to South (going anti-clockwise)?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A98A515-DC23-F54A-876F-42E6C9228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375" y="2127771"/>
            <a:ext cx="4270485" cy="436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606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degrees are passed through from North to South (going anti-clockwise)?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A98A515-DC23-F54A-876F-42E6C9228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375" y="2127771"/>
            <a:ext cx="4270485" cy="4365104"/>
          </a:xfrm>
          <a:prstGeom prst="rect">
            <a:avLst/>
          </a:prstGeom>
        </p:spPr>
      </p:pic>
      <p:sp>
        <p:nvSpPr>
          <p:cNvPr id="6" name="Curved Left Arrow 5">
            <a:extLst>
              <a:ext uri="{FF2B5EF4-FFF2-40B4-BE49-F238E27FC236}">
                <a16:creationId xmlns="" xmlns:a16="http://schemas.microsoft.com/office/drawing/2014/main" id="{2536C679-BD16-5346-843D-AFAADEF8C1A1}"/>
              </a:ext>
            </a:extLst>
          </p:cNvPr>
          <p:cNvSpPr/>
          <p:nvPr/>
        </p:nvSpPr>
        <p:spPr>
          <a:xfrm flipH="1">
            <a:off x="7620725" y="2592892"/>
            <a:ext cx="1872208" cy="3600400"/>
          </a:xfrm>
          <a:prstGeom prst="curvedLeftArrow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9612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Half a turn, or 180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, is passed through moving from North to South going anti-clockwise.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A98A515-DC23-F54A-876F-42E6C9228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375" y="2127771"/>
            <a:ext cx="4270485" cy="4365104"/>
          </a:xfrm>
          <a:prstGeom prst="rect">
            <a:avLst/>
          </a:prstGeom>
        </p:spPr>
      </p:pic>
      <p:sp>
        <p:nvSpPr>
          <p:cNvPr id="6" name="Curved Left Arrow 5">
            <a:extLst>
              <a:ext uri="{FF2B5EF4-FFF2-40B4-BE49-F238E27FC236}">
                <a16:creationId xmlns="" xmlns:a16="http://schemas.microsoft.com/office/drawing/2014/main" id="{2536C679-BD16-5346-843D-AFAADEF8C1A1}"/>
              </a:ext>
            </a:extLst>
          </p:cNvPr>
          <p:cNvSpPr/>
          <p:nvPr/>
        </p:nvSpPr>
        <p:spPr>
          <a:xfrm flipH="1">
            <a:off x="7620725" y="2592892"/>
            <a:ext cx="1872208" cy="3600400"/>
          </a:xfrm>
          <a:prstGeom prst="curvedLeftArrow">
            <a:avLst/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9758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None/>
            </a:pPr>
            <a:r>
              <a:rPr lang="en-GB" sz="2200" dirty="0"/>
              <a:t>How many degrees are passed through moving from 12 o'clock to 9 o’clock turning anti-clockwise.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5809DB9-4731-8045-855C-B93F18631D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469" y="2199779"/>
            <a:ext cx="4221088" cy="422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4577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degrees are passed through moving from 12 o'clock to 9 o’clock turning anti-clockwise.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5809DB9-4731-8045-855C-B93F18631D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469" y="2199779"/>
            <a:ext cx="4221088" cy="422108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A62CDD5F-1D49-3B48-8EEA-EACCC1776825}"/>
              </a:ext>
            </a:extLst>
          </p:cNvPr>
          <p:cNvSpPr/>
          <p:nvPr/>
        </p:nvSpPr>
        <p:spPr>
          <a:xfrm>
            <a:off x="9259013" y="3943502"/>
            <a:ext cx="360000" cy="360000"/>
          </a:xfrm>
          <a:prstGeom prst="rect">
            <a:avLst/>
          </a:prstGeom>
          <a:solidFill>
            <a:srgbClr val="FF3860">
              <a:alpha val="50000"/>
            </a:srgbClr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64C23B4A-7DAE-0249-B414-B68920FCAA18}"/>
              </a:ext>
            </a:extLst>
          </p:cNvPr>
          <p:cNvCxnSpPr/>
          <p:nvPr/>
        </p:nvCxnSpPr>
        <p:spPr>
          <a:xfrm>
            <a:off x="7962869" y="4303542"/>
            <a:ext cx="1728192" cy="0"/>
          </a:xfrm>
          <a:prstGeom prst="line">
            <a:avLst/>
          </a:prstGeom>
          <a:ln w="38100" cmpd="sng">
            <a:solidFill>
              <a:srgbClr val="FF386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D63B8D26-1D31-AA4D-835F-B77DFDDC9105}"/>
              </a:ext>
            </a:extLst>
          </p:cNvPr>
          <p:cNvCxnSpPr/>
          <p:nvPr/>
        </p:nvCxnSpPr>
        <p:spPr>
          <a:xfrm flipV="1">
            <a:off x="9626179" y="2503342"/>
            <a:ext cx="0" cy="1800040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ircular Arrow 10">
            <a:extLst>
              <a:ext uri="{FF2B5EF4-FFF2-40B4-BE49-F238E27FC236}">
                <a16:creationId xmlns="" xmlns:a16="http://schemas.microsoft.com/office/drawing/2014/main" id="{088B0436-A12D-4618-A2D8-4EF7A34F205E}"/>
              </a:ext>
            </a:extLst>
          </p:cNvPr>
          <p:cNvSpPr/>
          <p:nvPr/>
        </p:nvSpPr>
        <p:spPr>
          <a:xfrm rot="9345735" flipV="1">
            <a:off x="7336322" y="2262840"/>
            <a:ext cx="3365765" cy="26933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3247143"/>
              <a:gd name="adj5" fmla="val 12500"/>
            </a:avLst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8445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A quarter turn, or 90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, is passed through moving from 12 o'clock to 9 o’clock turning anti-clockwise.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5809DB9-4731-8045-855C-B93F18631D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469" y="2199779"/>
            <a:ext cx="4221088" cy="422108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A62CDD5F-1D49-3B48-8EEA-EACCC1776825}"/>
              </a:ext>
            </a:extLst>
          </p:cNvPr>
          <p:cNvSpPr/>
          <p:nvPr/>
        </p:nvSpPr>
        <p:spPr>
          <a:xfrm>
            <a:off x="9259013" y="3943502"/>
            <a:ext cx="360000" cy="360000"/>
          </a:xfrm>
          <a:prstGeom prst="rect">
            <a:avLst/>
          </a:prstGeom>
          <a:solidFill>
            <a:srgbClr val="FF3860">
              <a:alpha val="50000"/>
            </a:srgbClr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64C23B4A-7DAE-0249-B414-B68920FCAA18}"/>
              </a:ext>
            </a:extLst>
          </p:cNvPr>
          <p:cNvCxnSpPr/>
          <p:nvPr/>
        </p:nvCxnSpPr>
        <p:spPr>
          <a:xfrm>
            <a:off x="7962869" y="4303542"/>
            <a:ext cx="1728192" cy="0"/>
          </a:xfrm>
          <a:prstGeom prst="line">
            <a:avLst/>
          </a:prstGeom>
          <a:ln w="38100" cmpd="sng">
            <a:solidFill>
              <a:srgbClr val="FF386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D63B8D26-1D31-AA4D-835F-B77DFDDC9105}"/>
              </a:ext>
            </a:extLst>
          </p:cNvPr>
          <p:cNvCxnSpPr/>
          <p:nvPr/>
        </p:nvCxnSpPr>
        <p:spPr>
          <a:xfrm flipV="1">
            <a:off x="9626179" y="2503342"/>
            <a:ext cx="0" cy="1800040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ircular Arrow 10">
            <a:extLst>
              <a:ext uri="{FF2B5EF4-FFF2-40B4-BE49-F238E27FC236}">
                <a16:creationId xmlns="" xmlns:a16="http://schemas.microsoft.com/office/drawing/2014/main" id="{BC487414-90DF-400D-B6A6-11596AC069AF}"/>
              </a:ext>
            </a:extLst>
          </p:cNvPr>
          <p:cNvSpPr/>
          <p:nvPr/>
        </p:nvSpPr>
        <p:spPr>
          <a:xfrm rot="9345735" flipV="1">
            <a:off x="7336322" y="2262840"/>
            <a:ext cx="3365765" cy="26933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3247143"/>
              <a:gd name="adj5" fmla="val 12500"/>
            </a:avLst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571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explore angle facts and real-world uses of angles, such as clock faces and compasses 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exploring angle facts and real-world uses of angles, such as clock faces and compasses 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6 - Summer Block 1 – Properties of Shape - Lesson 2 – To be able to explore angle facts and real-world uses of angles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degrees are passed through from 12 o’clock to 9 o-clock (turning clockwise)?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5809DB9-4731-8045-855C-B93F18631D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469" y="2199779"/>
            <a:ext cx="4221088" cy="422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302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degrees are passed through from 12 o’clock to 9 o-clock (turning clockwise)?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5809DB9-4731-8045-855C-B93F18631D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469" y="2199779"/>
            <a:ext cx="4221088" cy="4221088"/>
          </a:xfrm>
          <a:prstGeom prst="rect">
            <a:avLst/>
          </a:prstGeom>
        </p:spPr>
      </p:pic>
      <p:sp>
        <p:nvSpPr>
          <p:cNvPr id="8" name="Pie 7">
            <a:extLst>
              <a:ext uri="{FF2B5EF4-FFF2-40B4-BE49-F238E27FC236}">
                <a16:creationId xmlns="" xmlns:a16="http://schemas.microsoft.com/office/drawing/2014/main" id="{1609D2E6-41D6-2841-8835-E235D6A00EB2}"/>
              </a:ext>
            </a:extLst>
          </p:cNvPr>
          <p:cNvSpPr/>
          <p:nvPr/>
        </p:nvSpPr>
        <p:spPr>
          <a:xfrm rot="17723275">
            <a:off x="9161812" y="3871820"/>
            <a:ext cx="914400" cy="914400"/>
          </a:xfrm>
          <a:prstGeom prst="pie">
            <a:avLst>
              <a:gd name="adj1" fmla="val 20078581"/>
              <a:gd name="adj2" fmla="val 14708316"/>
            </a:avLst>
          </a:prstGeom>
          <a:solidFill>
            <a:srgbClr val="FF3860">
              <a:alpha val="50000"/>
            </a:srgb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3FC2A37A-925A-8147-B4E5-9D873C6E886B}"/>
              </a:ext>
            </a:extLst>
          </p:cNvPr>
          <p:cNvCxnSpPr/>
          <p:nvPr/>
        </p:nvCxnSpPr>
        <p:spPr>
          <a:xfrm>
            <a:off x="7955703" y="4329180"/>
            <a:ext cx="1728192" cy="0"/>
          </a:xfrm>
          <a:prstGeom prst="line">
            <a:avLst/>
          </a:prstGeom>
          <a:ln w="38100" cmpd="sng">
            <a:solidFill>
              <a:srgbClr val="FF386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8B6C206E-3AB7-F140-8758-FCD9927E23C6}"/>
              </a:ext>
            </a:extLst>
          </p:cNvPr>
          <p:cNvCxnSpPr/>
          <p:nvPr/>
        </p:nvCxnSpPr>
        <p:spPr>
          <a:xfrm flipV="1">
            <a:off x="9619013" y="2528980"/>
            <a:ext cx="0" cy="1800040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800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Three quarter turns, or 270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, are passed through moving from 12 o'clock to 9 o’clock turning clockwise.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5809DB9-4731-8045-855C-B93F18631D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469" y="2199779"/>
            <a:ext cx="4221088" cy="4221088"/>
          </a:xfrm>
          <a:prstGeom prst="rect">
            <a:avLst/>
          </a:prstGeom>
        </p:spPr>
      </p:pic>
      <p:sp>
        <p:nvSpPr>
          <p:cNvPr id="8" name="Pie 7">
            <a:extLst>
              <a:ext uri="{FF2B5EF4-FFF2-40B4-BE49-F238E27FC236}">
                <a16:creationId xmlns="" xmlns:a16="http://schemas.microsoft.com/office/drawing/2014/main" id="{1609D2E6-41D6-2841-8835-E235D6A00EB2}"/>
              </a:ext>
            </a:extLst>
          </p:cNvPr>
          <p:cNvSpPr/>
          <p:nvPr/>
        </p:nvSpPr>
        <p:spPr>
          <a:xfrm rot="17723275">
            <a:off x="9161812" y="3871820"/>
            <a:ext cx="914400" cy="914400"/>
          </a:xfrm>
          <a:prstGeom prst="pie">
            <a:avLst>
              <a:gd name="adj1" fmla="val 20078581"/>
              <a:gd name="adj2" fmla="val 14708316"/>
            </a:avLst>
          </a:prstGeom>
          <a:solidFill>
            <a:srgbClr val="FF3860">
              <a:alpha val="50000"/>
            </a:srgb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3FC2A37A-925A-8147-B4E5-9D873C6E886B}"/>
              </a:ext>
            </a:extLst>
          </p:cNvPr>
          <p:cNvCxnSpPr/>
          <p:nvPr/>
        </p:nvCxnSpPr>
        <p:spPr>
          <a:xfrm>
            <a:off x="7955703" y="4329180"/>
            <a:ext cx="1728192" cy="0"/>
          </a:xfrm>
          <a:prstGeom prst="line">
            <a:avLst/>
          </a:prstGeom>
          <a:ln w="38100" cmpd="sng">
            <a:solidFill>
              <a:srgbClr val="FF386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8B6C206E-3AB7-F140-8758-FCD9927E23C6}"/>
              </a:ext>
            </a:extLst>
          </p:cNvPr>
          <p:cNvCxnSpPr/>
          <p:nvPr/>
        </p:nvCxnSpPr>
        <p:spPr>
          <a:xfrm flipV="1">
            <a:off x="9619013" y="2528980"/>
            <a:ext cx="0" cy="1800040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65149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degrees are passed through from North to East (going clockwise)?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A98A515-DC23-F54A-876F-42E6C9228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375" y="2127771"/>
            <a:ext cx="4270485" cy="436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1950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degrees are passed through from North to East (going clockwise)?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A98A515-DC23-F54A-876F-42E6C9228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375" y="2127771"/>
            <a:ext cx="4270485" cy="4365104"/>
          </a:xfrm>
          <a:prstGeom prst="rect">
            <a:avLst/>
          </a:prstGeom>
        </p:spPr>
      </p:pic>
      <p:sp>
        <p:nvSpPr>
          <p:cNvPr id="6" name="Circular Arrow 5">
            <a:extLst>
              <a:ext uri="{FF2B5EF4-FFF2-40B4-BE49-F238E27FC236}">
                <a16:creationId xmlns="" xmlns:a16="http://schemas.microsoft.com/office/drawing/2014/main" id="{018211E4-5F00-354A-894D-F88C9A6F4611}"/>
              </a:ext>
            </a:extLst>
          </p:cNvPr>
          <p:cNvSpPr/>
          <p:nvPr/>
        </p:nvSpPr>
        <p:spPr>
          <a:xfrm rot="1426451">
            <a:off x="8423029" y="2200681"/>
            <a:ext cx="3365765" cy="329624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3247143"/>
              <a:gd name="adj5" fmla="val 12500"/>
            </a:avLst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03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A quarter turn, or 90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, is passed through moving North to East going clockwise.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A98A515-DC23-F54A-876F-42E6C9228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375" y="2127771"/>
            <a:ext cx="4270485" cy="4365104"/>
          </a:xfrm>
          <a:prstGeom prst="rect">
            <a:avLst/>
          </a:prstGeom>
        </p:spPr>
      </p:pic>
      <p:sp>
        <p:nvSpPr>
          <p:cNvPr id="6" name="Circular Arrow 5">
            <a:extLst>
              <a:ext uri="{FF2B5EF4-FFF2-40B4-BE49-F238E27FC236}">
                <a16:creationId xmlns="" xmlns:a16="http://schemas.microsoft.com/office/drawing/2014/main" id="{018211E4-5F00-354A-894D-F88C9A6F4611}"/>
              </a:ext>
            </a:extLst>
          </p:cNvPr>
          <p:cNvSpPr/>
          <p:nvPr/>
        </p:nvSpPr>
        <p:spPr>
          <a:xfrm rot="1426451">
            <a:off x="8423029" y="2200681"/>
            <a:ext cx="3365765" cy="329624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3247143"/>
              <a:gd name="adj5" fmla="val 12500"/>
            </a:avLst>
          </a:prstGeom>
          <a:solidFill>
            <a:srgbClr val="FF386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4834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degrees are passed through from North to East (turning anti-clockwise)?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A98A515-DC23-F54A-876F-42E6C9228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375" y="2127771"/>
            <a:ext cx="4270485" cy="436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6768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degrees are passed through from North to East (turning anti-clockwise)?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A98A515-DC23-F54A-876F-42E6C9228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375" y="2127771"/>
            <a:ext cx="4270485" cy="4365104"/>
          </a:xfrm>
          <a:prstGeom prst="rect">
            <a:avLst/>
          </a:prstGeom>
        </p:spPr>
      </p:pic>
      <p:sp>
        <p:nvSpPr>
          <p:cNvPr id="6" name="Pie 5">
            <a:extLst>
              <a:ext uri="{FF2B5EF4-FFF2-40B4-BE49-F238E27FC236}">
                <a16:creationId xmlns="" xmlns:a16="http://schemas.microsoft.com/office/drawing/2014/main" id="{76828277-BB10-604A-99D9-A67C3F1C6BCF}"/>
              </a:ext>
            </a:extLst>
          </p:cNvPr>
          <p:cNvSpPr/>
          <p:nvPr/>
        </p:nvSpPr>
        <p:spPr>
          <a:xfrm rot="17723275">
            <a:off x="9061920" y="3871820"/>
            <a:ext cx="914400" cy="914400"/>
          </a:xfrm>
          <a:prstGeom prst="pie">
            <a:avLst>
              <a:gd name="adj1" fmla="val 3894157"/>
              <a:gd name="adj2" fmla="val 20190090"/>
            </a:avLst>
          </a:prstGeom>
          <a:solidFill>
            <a:srgbClr val="FF3860">
              <a:alpha val="50000"/>
            </a:srgb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2AAE75A6-62E0-CD4F-B699-CA21937A44D4}"/>
              </a:ext>
            </a:extLst>
          </p:cNvPr>
          <p:cNvCxnSpPr>
            <a:cxnSpLocks/>
          </p:cNvCxnSpPr>
          <p:nvPr/>
        </p:nvCxnSpPr>
        <p:spPr>
          <a:xfrm flipH="1">
            <a:off x="9584003" y="4329020"/>
            <a:ext cx="1488689" cy="160"/>
          </a:xfrm>
          <a:prstGeom prst="line">
            <a:avLst/>
          </a:prstGeom>
          <a:ln w="38100" cmpd="sng">
            <a:solidFill>
              <a:srgbClr val="FF386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51C999CE-AD86-8F4E-AAE4-24832BB61E75}"/>
              </a:ext>
            </a:extLst>
          </p:cNvPr>
          <p:cNvCxnSpPr/>
          <p:nvPr/>
        </p:nvCxnSpPr>
        <p:spPr>
          <a:xfrm flipV="1">
            <a:off x="9519121" y="2528980"/>
            <a:ext cx="0" cy="1800040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401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4175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Three quarter turns, or 270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, are passed through moving from North to East turning anti-clockwise.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A98A515-DC23-F54A-876F-42E6C9228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375" y="2127771"/>
            <a:ext cx="4270485" cy="4365104"/>
          </a:xfrm>
          <a:prstGeom prst="rect">
            <a:avLst/>
          </a:prstGeom>
        </p:spPr>
      </p:pic>
      <p:sp>
        <p:nvSpPr>
          <p:cNvPr id="6" name="Pie 5">
            <a:extLst>
              <a:ext uri="{FF2B5EF4-FFF2-40B4-BE49-F238E27FC236}">
                <a16:creationId xmlns="" xmlns:a16="http://schemas.microsoft.com/office/drawing/2014/main" id="{76828277-BB10-604A-99D9-A67C3F1C6BCF}"/>
              </a:ext>
            </a:extLst>
          </p:cNvPr>
          <p:cNvSpPr/>
          <p:nvPr/>
        </p:nvSpPr>
        <p:spPr>
          <a:xfrm rot="17723275">
            <a:off x="9061920" y="3871820"/>
            <a:ext cx="914400" cy="914400"/>
          </a:xfrm>
          <a:prstGeom prst="pie">
            <a:avLst>
              <a:gd name="adj1" fmla="val 3894157"/>
              <a:gd name="adj2" fmla="val 20190090"/>
            </a:avLst>
          </a:prstGeom>
          <a:solidFill>
            <a:srgbClr val="FF3860">
              <a:alpha val="50000"/>
            </a:srgb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2AAE75A6-62E0-CD4F-B699-CA21937A44D4}"/>
              </a:ext>
            </a:extLst>
          </p:cNvPr>
          <p:cNvCxnSpPr>
            <a:cxnSpLocks/>
          </p:cNvCxnSpPr>
          <p:nvPr/>
        </p:nvCxnSpPr>
        <p:spPr>
          <a:xfrm flipH="1">
            <a:off x="9584003" y="4329020"/>
            <a:ext cx="1488689" cy="160"/>
          </a:xfrm>
          <a:prstGeom prst="line">
            <a:avLst/>
          </a:prstGeom>
          <a:ln w="38100" cmpd="sng">
            <a:solidFill>
              <a:srgbClr val="FF386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51C999CE-AD86-8F4E-AAE4-24832BB61E75}"/>
              </a:ext>
            </a:extLst>
          </p:cNvPr>
          <p:cNvCxnSpPr/>
          <p:nvPr/>
        </p:nvCxnSpPr>
        <p:spPr>
          <a:xfrm flipV="1">
            <a:off x="9519121" y="2528980"/>
            <a:ext cx="0" cy="1800040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50219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527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None/>
            </a:pPr>
            <a:r>
              <a:rPr lang="en-GB" sz="2000" b="1" i="1" dirty="0"/>
              <a:t>(ex.) There are 180</a:t>
            </a:r>
            <a:r>
              <a:rPr lang="en-GB" sz="2000" b="1" i="1" baseline="30000" dirty="0"/>
              <a:t>o</a:t>
            </a:r>
            <a:r>
              <a:rPr lang="en-GB" sz="2000" b="1" i="1" dirty="0"/>
              <a:t> between North and South turning anti-clockwise.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(a) Use an analogue clock face to identify how many degrees there are between:</a:t>
            </a:r>
            <a:br>
              <a:rPr lang="en-GB" sz="2200" dirty="0"/>
            </a:br>
            <a:r>
              <a:rPr lang="en-GB" sz="2200" dirty="0"/>
              <a:t>(</a:t>
            </a:r>
            <a:r>
              <a:rPr lang="en-GB" sz="2200" dirty="0" err="1"/>
              <a:t>i</a:t>
            </a:r>
            <a:r>
              <a:rPr lang="en-GB" sz="2200" dirty="0"/>
              <a:t>) 12 o’clock and 6 o’clock (turning clockwise)</a:t>
            </a:r>
            <a:br>
              <a:rPr lang="en-GB" sz="2200" dirty="0"/>
            </a:br>
            <a:r>
              <a:rPr lang="en-GB" sz="2200" dirty="0"/>
              <a:t>(ii) 12 o’clock and 9 o’clock (going clockwise)</a:t>
            </a:r>
            <a:br>
              <a:rPr lang="en-GB" sz="2200" dirty="0"/>
            </a:br>
            <a:r>
              <a:rPr lang="en-GB" sz="2200" dirty="0"/>
              <a:t>(iii) 6 o’clock and 9 o’clock (turning anti-clockwise)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(b) Use a compass to identify how many degrees there are between: </a:t>
            </a:r>
            <a:br>
              <a:rPr lang="en-GB" sz="2200" dirty="0"/>
            </a:br>
            <a:r>
              <a:rPr lang="en-GB" sz="2200" dirty="0"/>
              <a:t>(</a:t>
            </a:r>
            <a:r>
              <a:rPr lang="en-GB" sz="2200" dirty="0" err="1"/>
              <a:t>i</a:t>
            </a:r>
            <a:r>
              <a:rPr lang="en-GB" sz="2200" dirty="0"/>
              <a:t>) East &amp; West (going clockwise) </a:t>
            </a:r>
            <a:br>
              <a:rPr lang="en-GB" sz="2200" dirty="0"/>
            </a:br>
            <a:r>
              <a:rPr lang="en-GB" sz="2200" dirty="0"/>
              <a:t>(ii) South &amp; East (going anti-clockwise) </a:t>
            </a:r>
            <a:br>
              <a:rPr lang="en-GB" sz="2200" dirty="0"/>
            </a:br>
            <a:r>
              <a:rPr lang="en-GB" sz="2200" dirty="0"/>
              <a:t>(iii) North-East and South-West (going clockwise)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5EECB9A-8B7D-9E48-9413-4F92FA4B8E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6652" y="4793474"/>
            <a:ext cx="1804835" cy="18448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93140B92-83FD-DA49-A5C5-A9773CEE3B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682" y="3212010"/>
            <a:ext cx="1412776" cy="141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634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="" xmlns:a16="http://schemas.microsoft.com/office/drawing/2014/main" id="{F577665B-3B87-9540-8D13-5F791406E8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F163F77B-AC12-2C46-8F5A-CE0FCC64B6B4}"/>
              </a:ext>
            </a:extLst>
          </p:cNvPr>
          <p:cNvCxnSpPr>
            <a:cxnSpLocks/>
          </p:cNvCxnSpPr>
          <p:nvPr/>
        </p:nvCxnSpPr>
        <p:spPr>
          <a:xfrm>
            <a:off x="1150472" y="4481379"/>
            <a:ext cx="194502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ie 30">
            <a:extLst>
              <a:ext uri="{FF2B5EF4-FFF2-40B4-BE49-F238E27FC236}">
                <a16:creationId xmlns="" xmlns:a16="http://schemas.microsoft.com/office/drawing/2014/main" id="{A31E0AB0-2653-8C43-A295-F00B5C75D46F}"/>
              </a:ext>
            </a:extLst>
          </p:cNvPr>
          <p:cNvSpPr/>
          <p:nvPr/>
        </p:nvSpPr>
        <p:spPr>
          <a:xfrm>
            <a:off x="2605548" y="4029514"/>
            <a:ext cx="914400" cy="914400"/>
          </a:xfrm>
          <a:prstGeom prst="pie">
            <a:avLst>
              <a:gd name="adj1" fmla="val 10800000"/>
              <a:gd name="adj2" fmla="val 13910259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1641D49C-6BCA-BA43-83DE-B82C92517473}"/>
              </a:ext>
            </a:extLst>
          </p:cNvPr>
          <p:cNvCxnSpPr>
            <a:cxnSpLocks/>
          </p:cNvCxnSpPr>
          <p:nvPr/>
        </p:nvCxnSpPr>
        <p:spPr>
          <a:xfrm flipH="1" flipV="1">
            <a:off x="1869871" y="3000467"/>
            <a:ext cx="1207879" cy="14809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3D132676-17D0-0B4A-B8F2-52AA6383B9D1}"/>
              </a:ext>
            </a:extLst>
          </p:cNvPr>
          <p:cNvCxnSpPr>
            <a:cxnSpLocks/>
          </p:cNvCxnSpPr>
          <p:nvPr/>
        </p:nvCxnSpPr>
        <p:spPr>
          <a:xfrm>
            <a:off x="7163542" y="4304609"/>
            <a:ext cx="1929117" cy="196143"/>
          </a:xfrm>
          <a:prstGeom prst="line">
            <a:avLst/>
          </a:prstGeom>
          <a:ln w="38100">
            <a:solidFill>
              <a:srgbClr val="23D1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ie 34">
            <a:extLst>
              <a:ext uri="{FF2B5EF4-FFF2-40B4-BE49-F238E27FC236}">
                <a16:creationId xmlns="" xmlns:a16="http://schemas.microsoft.com/office/drawing/2014/main" id="{3BB37E54-8FBF-7F43-997E-BE3CAEBEFECB}"/>
              </a:ext>
            </a:extLst>
          </p:cNvPr>
          <p:cNvSpPr/>
          <p:nvPr/>
        </p:nvSpPr>
        <p:spPr>
          <a:xfrm>
            <a:off x="8602706" y="4048887"/>
            <a:ext cx="914400" cy="914400"/>
          </a:xfrm>
          <a:prstGeom prst="pie">
            <a:avLst>
              <a:gd name="adj1" fmla="val 11161794"/>
              <a:gd name="adj2" fmla="val 15384262"/>
            </a:avLst>
          </a:prstGeom>
          <a:noFill/>
          <a:ln w="28575">
            <a:solidFill>
              <a:srgbClr val="23D1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CAF098A5-B29B-5544-B284-B0587C11041C}"/>
              </a:ext>
            </a:extLst>
          </p:cNvPr>
          <p:cNvCxnSpPr>
            <a:cxnSpLocks/>
          </p:cNvCxnSpPr>
          <p:nvPr/>
        </p:nvCxnSpPr>
        <p:spPr>
          <a:xfrm flipH="1" flipV="1">
            <a:off x="8602706" y="2746341"/>
            <a:ext cx="472203" cy="1754411"/>
          </a:xfrm>
          <a:prstGeom prst="line">
            <a:avLst/>
          </a:prstGeom>
          <a:ln w="38100">
            <a:solidFill>
              <a:srgbClr val="23D1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1EBE5C82-261A-5B4B-A32A-66462F731416}"/>
              </a:ext>
            </a:extLst>
          </p:cNvPr>
          <p:cNvCxnSpPr>
            <a:cxnSpLocks/>
          </p:cNvCxnSpPr>
          <p:nvPr/>
        </p:nvCxnSpPr>
        <p:spPr>
          <a:xfrm flipH="1">
            <a:off x="10850465" y="2746341"/>
            <a:ext cx="592607" cy="1754411"/>
          </a:xfrm>
          <a:prstGeom prst="line">
            <a:avLst/>
          </a:prstGeom>
          <a:ln w="38100">
            <a:solidFill>
              <a:srgbClr val="7957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Pie 39">
            <a:extLst>
              <a:ext uri="{FF2B5EF4-FFF2-40B4-BE49-F238E27FC236}">
                <a16:creationId xmlns="" xmlns:a16="http://schemas.microsoft.com/office/drawing/2014/main" id="{77A75BA8-E346-7246-8BAF-877DFD11CAC3}"/>
              </a:ext>
            </a:extLst>
          </p:cNvPr>
          <p:cNvSpPr/>
          <p:nvPr/>
        </p:nvSpPr>
        <p:spPr>
          <a:xfrm>
            <a:off x="10397406" y="4008067"/>
            <a:ext cx="914400" cy="914400"/>
          </a:xfrm>
          <a:prstGeom prst="pie">
            <a:avLst>
              <a:gd name="adj1" fmla="val 15420094"/>
              <a:gd name="adj2" fmla="val 17413236"/>
            </a:avLst>
          </a:prstGeom>
          <a:noFill/>
          <a:ln w="28575">
            <a:solidFill>
              <a:srgbClr val="7957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="" xmlns:a16="http://schemas.microsoft.com/office/drawing/2014/main" id="{327F1523-5D2E-664F-B66B-5A382DA59EF9}"/>
              </a:ext>
            </a:extLst>
          </p:cNvPr>
          <p:cNvCxnSpPr>
            <a:cxnSpLocks/>
          </p:cNvCxnSpPr>
          <p:nvPr/>
        </p:nvCxnSpPr>
        <p:spPr>
          <a:xfrm flipH="1" flipV="1">
            <a:off x="10389242" y="2746341"/>
            <a:ext cx="472203" cy="1754411"/>
          </a:xfrm>
          <a:prstGeom prst="line">
            <a:avLst/>
          </a:prstGeom>
          <a:ln w="38100">
            <a:solidFill>
              <a:srgbClr val="7957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="" xmlns:a16="http://schemas.microsoft.com/office/drawing/2014/main" id="{281FCDBD-C05B-A64B-B62E-728109F3AE4D}"/>
              </a:ext>
            </a:extLst>
          </p:cNvPr>
          <p:cNvCxnSpPr>
            <a:cxnSpLocks/>
          </p:cNvCxnSpPr>
          <p:nvPr/>
        </p:nvCxnSpPr>
        <p:spPr>
          <a:xfrm>
            <a:off x="4057888" y="4048887"/>
            <a:ext cx="1844911" cy="419406"/>
          </a:xfrm>
          <a:prstGeom prst="line">
            <a:avLst/>
          </a:prstGeom>
          <a:ln w="38100">
            <a:solidFill>
              <a:srgbClr val="327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Pie 53">
            <a:extLst>
              <a:ext uri="{FF2B5EF4-FFF2-40B4-BE49-F238E27FC236}">
                <a16:creationId xmlns="" xmlns:a16="http://schemas.microsoft.com/office/drawing/2014/main" id="{01EDB95A-79E1-2F41-A945-F1D9445199B8}"/>
              </a:ext>
            </a:extLst>
          </p:cNvPr>
          <p:cNvSpPr/>
          <p:nvPr/>
        </p:nvSpPr>
        <p:spPr>
          <a:xfrm>
            <a:off x="5412846" y="4005918"/>
            <a:ext cx="914400" cy="914400"/>
          </a:xfrm>
          <a:prstGeom prst="pie">
            <a:avLst>
              <a:gd name="adj1" fmla="val 13387331"/>
              <a:gd name="adj2" fmla="val 11606910"/>
            </a:avLst>
          </a:prstGeom>
          <a:noFill/>
          <a:ln w="28575">
            <a:solidFill>
              <a:srgbClr val="3273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56" name="Straight Connector 55">
            <a:extLst>
              <a:ext uri="{FF2B5EF4-FFF2-40B4-BE49-F238E27FC236}">
                <a16:creationId xmlns="" xmlns:a16="http://schemas.microsoft.com/office/drawing/2014/main" id="{C2310C2E-58A7-7541-A0A0-5F69E12D7B7B}"/>
              </a:ext>
            </a:extLst>
          </p:cNvPr>
          <p:cNvCxnSpPr>
            <a:cxnSpLocks/>
          </p:cNvCxnSpPr>
          <p:nvPr/>
        </p:nvCxnSpPr>
        <p:spPr>
          <a:xfrm flipH="1" flipV="1">
            <a:off x="4578295" y="3240963"/>
            <a:ext cx="1306754" cy="1227330"/>
          </a:xfrm>
          <a:prstGeom prst="line">
            <a:avLst/>
          </a:prstGeom>
          <a:ln w="38100">
            <a:solidFill>
              <a:srgbClr val="327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3908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527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None/>
            </a:pPr>
            <a:r>
              <a:rPr lang="en-GB" sz="2000" b="1" i="1" dirty="0"/>
              <a:t>(ex.) There are 180</a:t>
            </a:r>
            <a:r>
              <a:rPr lang="en-GB" sz="2000" b="1" i="1" baseline="30000" dirty="0"/>
              <a:t>o</a:t>
            </a:r>
            <a:r>
              <a:rPr lang="en-GB" sz="2000" b="1" i="1" dirty="0"/>
              <a:t> between North and South turning anti-clockwise.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(a) Use an analogue clock face to identify how many degrees there are between:</a:t>
            </a:r>
            <a:br>
              <a:rPr lang="en-GB" sz="2200" dirty="0"/>
            </a:br>
            <a:r>
              <a:rPr lang="en-GB" sz="2200" dirty="0"/>
              <a:t>(</a:t>
            </a:r>
            <a:r>
              <a:rPr lang="en-GB" sz="2200" dirty="0" err="1"/>
              <a:t>i</a:t>
            </a:r>
            <a:r>
              <a:rPr lang="en-GB" sz="2200" dirty="0"/>
              <a:t>) 12 o’clock and 6 o’clock (turning clockwise) – </a:t>
            </a:r>
            <a:r>
              <a:rPr lang="en-GB" sz="2200" b="1" u="sng" dirty="0">
                <a:solidFill>
                  <a:srgbClr val="FF3860"/>
                </a:solidFill>
              </a:rPr>
              <a:t>180</a:t>
            </a:r>
            <a:r>
              <a:rPr lang="en-GB" sz="2200" b="1" u="sng" baseline="30000" dirty="0">
                <a:solidFill>
                  <a:srgbClr val="FF3860"/>
                </a:solidFill>
              </a:rPr>
              <a:t>o</a:t>
            </a: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(ii) 12 o’clock and 9 o’clock (going clockwise) – </a:t>
            </a:r>
            <a:r>
              <a:rPr lang="en-GB" sz="2200" b="1" u="sng" dirty="0">
                <a:solidFill>
                  <a:srgbClr val="FF3860"/>
                </a:solidFill>
              </a:rPr>
              <a:t>270</a:t>
            </a:r>
            <a:r>
              <a:rPr lang="en-GB" sz="2200" b="1" u="sng" baseline="30000" dirty="0">
                <a:solidFill>
                  <a:srgbClr val="FF3860"/>
                </a:solidFill>
              </a:rPr>
              <a:t>o</a:t>
            </a: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(iii) 6 o’clock and 9 o’clock (turning anti-clockwise) – </a:t>
            </a:r>
            <a:r>
              <a:rPr lang="en-GB" sz="2200" b="1" u="sng" dirty="0">
                <a:solidFill>
                  <a:srgbClr val="FF3860"/>
                </a:solidFill>
              </a:rPr>
              <a:t>270</a:t>
            </a:r>
            <a:r>
              <a:rPr lang="en-GB" sz="2200" b="1" u="sng" baseline="30000" dirty="0">
                <a:solidFill>
                  <a:srgbClr val="FF3860"/>
                </a:solidFill>
              </a:rPr>
              <a:t>o</a:t>
            </a: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(b) Use a compass to identify how many degrees there are between: </a:t>
            </a:r>
            <a:br>
              <a:rPr lang="en-GB" sz="2200" dirty="0"/>
            </a:br>
            <a:r>
              <a:rPr lang="en-GB" sz="2200" dirty="0"/>
              <a:t>(</a:t>
            </a:r>
            <a:r>
              <a:rPr lang="en-GB" sz="2200" dirty="0" err="1"/>
              <a:t>i</a:t>
            </a:r>
            <a:r>
              <a:rPr lang="en-GB" sz="2200" dirty="0"/>
              <a:t>) East &amp; West (going clockwise) – </a:t>
            </a:r>
            <a:r>
              <a:rPr lang="en-GB" sz="2200" b="1" u="sng" dirty="0">
                <a:solidFill>
                  <a:srgbClr val="FF3860"/>
                </a:solidFill>
              </a:rPr>
              <a:t>180</a:t>
            </a:r>
            <a:r>
              <a:rPr lang="en-GB" sz="2200" b="1" u="sng" baseline="30000" dirty="0">
                <a:solidFill>
                  <a:srgbClr val="FF3860"/>
                </a:solidFill>
              </a:rPr>
              <a:t>o</a:t>
            </a: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(ii) South &amp; East (going anti-clockwise) – </a:t>
            </a:r>
            <a:r>
              <a:rPr lang="en-GB" sz="2200" b="1" u="sng" dirty="0">
                <a:solidFill>
                  <a:srgbClr val="FF3860"/>
                </a:solidFill>
              </a:rPr>
              <a:t>90</a:t>
            </a:r>
            <a:r>
              <a:rPr lang="en-GB" sz="2200" b="1" u="sng" baseline="30000" dirty="0">
                <a:solidFill>
                  <a:srgbClr val="FF3860"/>
                </a:solidFill>
              </a:rPr>
              <a:t>o</a:t>
            </a: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(iii) North-East and South-West (going clockwise) – </a:t>
            </a:r>
            <a:r>
              <a:rPr lang="en-GB" sz="2200" b="1" u="sng" dirty="0">
                <a:solidFill>
                  <a:srgbClr val="FF3860"/>
                </a:solidFill>
              </a:rPr>
              <a:t>180</a:t>
            </a:r>
            <a:r>
              <a:rPr lang="en-GB" sz="2200" b="1" u="sng" baseline="30000" dirty="0">
                <a:solidFill>
                  <a:srgbClr val="FF3860"/>
                </a:solidFill>
              </a:rPr>
              <a:t>o</a:t>
            </a: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5EECB9A-8B7D-9E48-9413-4F92FA4B8E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6652" y="4712451"/>
            <a:ext cx="1804835" cy="18448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93140B92-83FD-DA49-A5C5-A9773CEE3B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682" y="3212010"/>
            <a:ext cx="1412776" cy="141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0324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3465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None/>
            </a:pPr>
            <a:r>
              <a:rPr lang="en-GB" sz="2200" dirty="0"/>
              <a:t>If it takes 60 minutes for the minute hand to travel all the way around the clock, how many degrees does the minute hand travel in one minute?</a:t>
            </a:r>
          </a:p>
          <a:p>
            <a:pPr marL="0" indent="0">
              <a:buNone/>
            </a:pPr>
            <a:r>
              <a:rPr lang="en-GB" sz="2200" dirty="0"/>
              <a:t>Explain your answer.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32BBAE7-6C2C-0E46-84CE-C3E8667F7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513" y="2413794"/>
            <a:ext cx="3175000" cy="3175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1ABA7C5B-8C05-0B44-898E-616D38AD5B15}"/>
              </a:ext>
            </a:extLst>
          </p:cNvPr>
          <p:cNvCxnSpPr>
            <a:cxnSpLocks/>
          </p:cNvCxnSpPr>
          <p:nvPr/>
        </p:nvCxnSpPr>
        <p:spPr>
          <a:xfrm flipV="1">
            <a:off x="9619013" y="2722574"/>
            <a:ext cx="143754" cy="1491261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03435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3465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None/>
            </a:pPr>
            <a:r>
              <a:rPr lang="en-GB" sz="2200" dirty="0"/>
              <a:t>If it takes 60 minutes for the minute hand to travel all the way around the clock, how many degrees does the minute hand travel in one minute?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There are 360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on a clock face in total.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There are 60 minutes in one hour. 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360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÷ 60 = 6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Each minute in total is a 6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turn of the hand.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32BBAE7-6C2C-0E46-84CE-C3E8667F7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513" y="2413794"/>
            <a:ext cx="3175000" cy="3175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1ABA7C5B-8C05-0B44-898E-616D38AD5B15}"/>
              </a:ext>
            </a:extLst>
          </p:cNvPr>
          <p:cNvCxnSpPr>
            <a:cxnSpLocks/>
          </p:cNvCxnSpPr>
          <p:nvPr/>
        </p:nvCxnSpPr>
        <p:spPr>
          <a:xfrm flipV="1">
            <a:off x="9619013" y="2722574"/>
            <a:ext cx="143754" cy="1491261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76452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3465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None/>
            </a:pPr>
            <a:r>
              <a:rPr lang="en-GB" sz="2200" dirty="0"/>
              <a:t>If it takes 60 minutes for the minute hand to travel all the way around the clock, how many degrees does the minute hand travel in two minutes?</a:t>
            </a:r>
          </a:p>
          <a:p>
            <a:pPr marL="0" indent="0">
              <a:buNone/>
            </a:pPr>
            <a:r>
              <a:rPr lang="en-GB" sz="2200" dirty="0"/>
              <a:t>Explain your answer.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32BBAE7-6C2C-0E46-84CE-C3E8667F7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513" y="2413794"/>
            <a:ext cx="3175000" cy="3175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1ABA7C5B-8C05-0B44-898E-616D38AD5B15}"/>
              </a:ext>
            </a:extLst>
          </p:cNvPr>
          <p:cNvCxnSpPr>
            <a:cxnSpLocks/>
          </p:cNvCxnSpPr>
          <p:nvPr/>
        </p:nvCxnSpPr>
        <p:spPr>
          <a:xfrm flipV="1">
            <a:off x="9619013" y="2728800"/>
            <a:ext cx="266587" cy="1485036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09358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3465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None/>
            </a:pPr>
            <a:r>
              <a:rPr lang="en-GB" sz="2200" dirty="0"/>
              <a:t>If it takes 60 minutes for the minute hand to travel all the way around the clock, how many degrees does the minute hand travel in two minutes?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There are 360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on a clock face in total.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There are 60 minutes in one hour. 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360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÷ 60 = 6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2 x 6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= 12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Therefore, 2 minutes is a 12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turn of the hand.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32BBAE7-6C2C-0E46-84CE-C3E8667F7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513" y="2413794"/>
            <a:ext cx="3175000" cy="3175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1ABA7C5B-8C05-0B44-898E-616D38AD5B15}"/>
              </a:ext>
            </a:extLst>
          </p:cNvPr>
          <p:cNvCxnSpPr>
            <a:cxnSpLocks/>
          </p:cNvCxnSpPr>
          <p:nvPr/>
        </p:nvCxnSpPr>
        <p:spPr>
          <a:xfrm flipV="1">
            <a:off x="9619013" y="2728800"/>
            <a:ext cx="266587" cy="1485036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67534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3465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None/>
            </a:pPr>
            <a:r>
              <a:rPr lang="en-GB" sz="2200" dirty="0"/>
              <a:t>If it takes 60 minutes for the minute hand to travel all the way around the clock, how many degrees does the minute hand travel in ten minutes?</a:t>
            </a:r>
          </a:p>
          <a:p>
            <a:pPr marL="0" indent="0">
              <a:buNone/>
            </a:pPr>
            <a:r>
              <a:rPr lang="en-GB" sz="2200" dirty="0"/>
              <a:t>Explain your answer.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32BBAE7-6C2C-0E46-84CE-C3E8667F7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513" y="2413794"/>
            <a:ext cx="3175000" cy="3175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1ABA7C5B-8C05-0B44-898E-616D38AD5B15}"/>
              </a:ext>
            </a:extLst>
          </p:cNvPr>
          <p:cNvCxnSpPr>
            <a:cxnSpLocks/>
          </p:cNvCxnSpPr>
          <p:nvPr/>
        </p:nvCxnSpPr>
        <p:spPr>
          <a:xfrm flipV="1">
            <a:off x="9619013" y="3352800"/>
            <a:ext cx="1079467" cy="861036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18453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3465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None/>
            </a:pPr>
            <a:r>
              <a:rPr lang="en-GB" sz="2200" dirty="0"/>
              <a:t>If it takes 60 minutes for the minute hand to travel all the way around the clock, how many degrees does the minute hand travel in ten minutes?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There are 360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on a clock face in total.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There are 60 minutes in one hour. 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360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÷ 60 = 6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10 x 6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= 60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Therefore, 10 minutes is a 60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turn of the hand.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32BBAE7-6C2C-0E46-84CE-C3E8667F7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513" y="2413794"/>
            <a:ext cx="3175000" cy="3175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1ABA7C5B-8C05-0B44-898E-616D38AD5B15}"/>
              </a:ext>
            </a:extLst>
          </p:cNvPr>
          <p:cNvCxnSpPr>
            <a:cxnSpLocks/>
          </p:cNvCxnSpPr>
          <p:nvPr/>
        </p:nvCxnSpPr>
        <p:spPr>
          <a:xfrm flipV="1">
            <a:off x="9619013" y="3352800"/>
            <a:ext cx="1079467" cy="861036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6765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3465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None/>
            </a:pPr>
            <a:r>
              <a:rPr lang="en-GB" sz="2200" dirty="0"/>
              <a:t>If it takes 60 minutes for the minute hand to travel all the way around the clock, how many degrees does the minute hand travel in five minutes?</a:t>
            </a:r>
          </a:p>
          <a:p>
            <a:pPr marL="0" indent="0">
              <a:buNone/>
            </a:pPr>
            <a:r>
              <a:rPr lang="en-GB" sz="2200" dirty="0"/>
              <a:t>Explain your answer.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32BBAE7-6C2C-0E46-84CE-C3E8667F7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513" y="2413794"/>
            <a:ext cx="3175000" cy="3175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1ABA7C5B-8C05-0B44-898E-616D38AD5B15}"/>
              </a:ext>
            </a:extLst>
          </p:cNvPr>
          <p:cNvCxnSpPr>
            <a:cxnSpLocks/>
          </p:cNvCxnSpPr>
          <p:nvPr/>
        </p:nvCxnSpPr>
        <p:spPr>
          <a:xfrm flipV="1">
            <a:off x="9619013" y="2897945"/>
            <a:ext cx="629301" cy="1315891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59717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3465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None/>
            </a:pPr>
            <a:r>
              <a:rPr lang="en-GB" sz="2200" dirty="0"/>
              <a:t>If it takes 60 minutes for the minute hand to travel all the way around the clock, how many degrees does the minute hand travel in five minutes?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There are 360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on a clock face in total.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There are 60 minutes in one hour. 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360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÷ 60 = 6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5 x 6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= 30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Therefore, 5 minutes is a 30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turn of the hand.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32BBAE7-6C2C-0E46-84CE-C3E8667F7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513" y="2413794"/>
            <a:ext cx="3175000" cy="3175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1ABA7C5B-8C05-0B44-898E-616D38AD5B15}"/>
              </a:ext>
            </a:extLst>
          </p:cNvPr>
          <p:cNvCxnSpPr>
            <a:cxnSpLocks/>
          </p:cNvCxnSpPr>
          <p:nvPr/>
        </p:nvCxnSpPr>
        <p:spPr>
          <a:xfrm flipV="1">
            <a:off x="9619013" y="2897945"/>
            <a:ext cx="629301" cy="1315891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38735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3465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None/>
            </a:pPr>
            <a:r>
              <a:rPr lang="en-GB" sz="2200" dirty="0"/>
              <a:t>If it takes 60 minutes for the minute hand to travel all the way around the clock, how many degrees does the minute hand travel in six minutes?</a:t>
            </a:r>
          </a:p>
          <a:p>
            <a:pPr marL="0" indent="0">
              <a:buNone/>
            </a:pPr>
            <a:r>
              <a:rPr lang="en-GB" sz="2200" dirty="0"/>
              <a:t>Explain your answer.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32BBAE7-6C2C-0E46-84CE-C3E8667F7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513" y="2413794"/>
            <a:ext cx="3175000" cy="3175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1ABA7C5B-8C05-0B44-898E-616D38AD5B15}"/>
              </a:ext>
            </a:extLst>
          </p:cNvPr>
          <p:cNvCxnSpPr>
            <a:cxnSpLocks/>
          </p:cNvCxnSpPr>
          <p:nvPr/>
        </p:nvCxnSpPr>
        <p:spPr>
          <a:xfrm flipV="1">
            <a:off x="9619013" y="2947182"/>
            <a:ext cx="748876" cy="1266655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2585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="" xmlns:a16="http://schemas.microsoft.com/office/drawing/2014/main" id="{F577665B-3B87-9540-8D13-5F791406E8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blue angle doesn’t belong as it is a reflex angle, whereas the other three angles are all acute angles.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F163F77B-AC12-2C46-8F5A-CE0FCC64B6B4}"/>
              </a:ext>
            </a:extLst>
          </p:cNvPr>
          <p:cNvCxnSpPr>
            <a:cxnSpLocks/>
          </p:cNvCxnSpPr>
          <p:nvPr/>
        </p:nvCxnSpPr>
        <p:spPr>
          <a:xfrm>
            <a:off x="1150472" y="4481379"/>
            <a:ext cx="194502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ie 30">
            <a:extLst>
              <a:ext uri="{FF2B5EF4-FFF2-40B4-BE49-F238E27FC236}">
                <a16:creationId xmlns="" xmlns:a16="http://schemas.microsoft.com/office/drawing/2014/main" id="{A31E0AB0-2653-8C43-A295-F00B5C75D46F}"/>
              </a:ext>
            </a:extLst>
          </p:cNvPr>
          <p:cNvSpPr/>
          <p:nvPr/>
        </p:nvSpPr>
        <p:spPr>
          <a:xfrm>
            <a:off x="2605548" y="4029514"/>
            <a:ext cx="914400" cy="914400"/>
          </a:xfrm>
          <a:prstGeom prst="pie">
            <a:avLst>
              <a:gd name="adj1" fmla="val 10800000"/>
              <a:gd name="adj2" fmla="val 13910259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1641D49C-6BCA-BA43-83DE-B82C92517473}"/>
              </a:ext>
            </a:extLst>
          </p:cNvPr>
          <p:cNvCxnSpPr>
            <a:cxnSpLocks/>
          </p:cNvCxnSpPr>
          <p:nvPr/>
        </p:nvCxnSpPr>
        <p:spPr>
          <a:xfrm flipH="1" flipV="1">
            <a:off x="1869871" y="3000467"/>
            <a:ext cx="1207879" cy="14809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3D132676-17D0-0B4A-B8F2-52AA6383B9D1}"/>
              </a:ext>
            </a:extLst>
          </p:cNvPr>
          <p:cNvCxnSpPr>
            <a:cxnSpLocks/>
          </p:cNvCxnSpPr>
          <p:nvPr/>
        </p:nvCxnSpPr>
        <p:spPr>
          <a:xfrm>
            <a:off x="7163542" y="4304609"/>
            <a:ext cx="1929117" cy="196143"/>
          </a:xfrm>
          <a:prstGeom prst="line">
            <a:avLst/>
          </a:prstGeom>
          <a:ln w="38100">
            <a:solidFill>
              <a:srgbClr val="23D1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ie 34">
            <a:extLst>
              <a:ext uri="{FF2B5EF4-FFF2-40B4-BE49-F238E27FC236}">
                <a16:creationId xmlns="" xmlns:a16="http://schemas.microsoft.com/office/drawing/2014/main" id="{3BB37E54-8FBF-7F43-997E-BE3CAEBEFECB}"/>
              </a:ext>
            </a:extLst>
          </p:cNvPr>
          <p:cNvSpPr/>
          <p:nvPr/>
        </p:nvSpPr>
        <p:spPr>
          <a:xfrm>
            <a:off x="8602706" y="4048887"/>
            <a:ext cx="914400" cy="914400"/>
          </a:xfrm>
          <a:prstGeom prst="pie">
            <a:avLst>
              <a:gd name="adj1" fmla="val 11161794"/>
              <a:gd name="adj2" fmla="val 15384262"/>
            </a:avLst>
          </a:prstGeom>
          <a:noFill/>
          <a:ln w="28575">
            <a:solidFill>
              <a:srgbClr val="23D1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CAF098A5-B29B-5544-B284-B0587C11041C}"/>
              </a:ext>
            </a:extLst>
          </p:cNvPr>
          <p:cNvCxnSpPr>
            <a:cxnSpLocks/>
          </p:cNvCxnSpPr>
          <p:nvPr/>
        </p:nvCxnSpPr>
        <p:spPr>
          <a:xfrm flipH="1" flipV="1">
            <a:off x="8602706" y="2746341"/>
            <a:ext cx="472203" cy="1754411"/>
          </a:xfrm>
          <a:prstGeom prst="line">
            <a:avLst/>
          </a:prstGeom>
          <a:ln w="38100">
            <a:solidFill>
              <a:srgbClr val="23D1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1EBE5C82-261A-5B4B-A32A-66462F731416}"/>
              </a:ext>
            </a:extLst>
          </p:cNvPr>
          <p:cNvCxnSpPr>
            <a:cxnSpLocks/>
          </p:cNvCxnSpPr>
          <p:nvPr/>
        </p:nvCxnSpPr>
        <p:spPr>
          <a:xfrm flipH="1">
            <a:off x="10850465" y="2746341"/>
            <a:ext cx="592607" cy="1754411"/>
          </a:xfrm>
          <a:prstGeom prst="line">
            <a:avLst/>
          </a:prstGeom>
          <a:ln w="38100">
            <a:solidFill>
              <a:srgbClr val="7957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Pie 39">
            <a:extLst>
              <a:ext uri="{FF2B5EF4-FFF2-40B4-BE49-F238E27FC236}">
                <a16:creationId xmlns="" xmlns:a16="http://schemas.microsoft.com/office/drawing/2014/main" id="{77A75BA8-E346-7246-8BAF-877DFD11CAC3}"/>
              </a:ext>
            </a:extLst>
          </p:cNvPr>
          <p:cNvSpPr/>
          <p:nvPr/>
        </p:nvSpPr>
        <p:spPr>
          <a:xfrm>
            <a:off x="10397406" y="4008067"/>
            <a:ext cx="914400" cy="914400"/>
          </a:xfrm>
          <a:prstGeom prst="pie">
            <a:avLst>
              <a:gd name="adj1" fmla="val 15420094"/>
              <a:gd name="adj2" fmla="val 17413236"/>
            </a:avLst>
          </a:prstGeom>
          <a:noFill/>
          <a:ln w="28575">
            <a:solidFill>
              <a:srgbClr val="7957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="" xmlns:a16="http://schemas.microsoft.com/office/drawing/2014/main" id="{327F1523-5D2E-664F-B66B-5A382DA59EF9}"/>
              </a:ext>
            </a:extLst>
          </p:cNvPr>
          <p:cNvCxnSpPr>
            <a:cxnSpLocks/>
          </p:cNvCxnSpPr>
          <p:nvPr/>
        </p:nvCxnSpPr>
        <p:spPr>
          <a:xfrm flipH="1" flipV="1">
            <a:off x="10389242" y="2746341"/>
            <a:ext cx="472203" cy="1754411"/>
          </a:xfrm>
          <a:prstGeom prst="line">
            <a:avLst/>
          </a:prstGeom>
          <a:ln w="38100">
            <a:solidFill>
              <a:srgbClr val="7957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="" xmlns:a16="http://schemas.microsoft.com/office/drawing/2014/main" id="{281FCDBD-C05B-A64B-B62E-728109F3AE4D}"/>
              </a:ext>
            </a:extLst>
          </p:cNvPr>
          <p:cNvCxnSpPr>
            <a:cxnSpLocks/>
          </p:cNvCxnSpPr>
          <p:nvPr/>
        </p:nvCxnSpPr>
        <p:spPr>
          <a:xfrm>
            <a:off x="4057888" y="4048887"/>
            <a:ext cx="1844911" cy="419406"/>
          </a:xfrm>
          <a:prstGeom prst="line">
            <a:avLst/>
          </a:prstGeom>
          <a:ln w="38100">
            <a:solidFill>
              <a:srgbClr val="327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Pie 53">
            <a:extLst>
              <a:ext uri="{FF2B5EF4-FFF2-40B4-BE49-F238E27FC236}">
                <a16:creationId xmlns="" xmlns:a16="http://schemas.microsoft.com/office/drawing/2014/main" id="{01EDB95A-79E1-2F41-A945-F1D9445199B8}"/>
              </a:ext>
            </a:extLst>
          </p:cNvPr>
          <p:cNvSpPr/>
          <p:nvPr/>
        </p:nvSpPr>
        <p:spPr>
          <a:xfrm>
            <a:off x="5412846" y="4005918"/>
            <a:ext cx="914400" cy="914400"/>
          </a:xfrm>
          <a:prstGeom prst="pie">
            <a:avLst>
              <a:gd name="adj1" fmla="val 13387331"/>
              <a:gd name="adj2" fmla="val 11606910"/>
            </a:avLst>
          </a:prstGeom>
          <a:noFill/>
          <a:ln w="28575">
            <a:solidFill>
              <a:srgbClr val="3273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56" name="Straight Connector 55">
            <a:extLst>
              <a:ext uri="{FF2B5EF4-FFF2-40B4-BE49-F238E27FC236}">
                <a16:creationId xmlns="" xmlns:a16="http://schemas.microsoft.com/office/drawing/2014/main" id="{C2310C2E-58A7-7541-A0A0-5F69E12D7B7B}"/>
              </a:ext>
            </a:extLst>
          </p:cNvPr>
          <p:cNvCxnSpPr>
            <a:cxnSpLocks/>
          </p:cNvCxnSpPr>
          <p:nvPr/>
        </p:nvCxnSpPr>
        <p:spPr>
          <a:xfrm flipH="1" flipV="1">
            <a:off x="4578295" y="3240963"/>
            <a:ext cx="1306754" cy="1227330"/>
          </a:xfrm>
          <a:prstGeom prst="line">
            <a:avLst/>
          </a:prstGeom>
          <a:ln w="38100">
            <a:solidFill>
              <a:srgbClr val="327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6744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3465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None/>
            </a:pPr>
            <a:r>
              <a:rPr lang="en-GB" sz="2200" dirty="0"/>
              <a:t>If it takes 60 minutes for the minute hand to travel all the way around the clock, how many degrees does the minute hand travel in six minutes?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There are 360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on a clock face in total.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There are 60 minutes in one hour. 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360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÷ 60 = 6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6 x 6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= 36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Therefore, 6 minutes is a 36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turn of the hand.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32BBAE7-6C2C-0E46-84CE-C3E8667F7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513" y="2413794"/>
            <a:ext cx="3175000" cy="3175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1ABA7C5B-8C05-0B44-898E-616D38AD5B15}"/>
              </a:ext>
            </a:extLst>
          </p:cNvPr>
          <p:cNvCxnSpPr>
            <a:cxnSpLocks/>
          </p:cNvCxnSpPr>
          <p:nvPr/>
        </p:nvCxnSpPr>
        <p:spPr>
          <a:xfrm flipV="1">
            <a:off x="9619013" y="2947182"/>
            <a:ext cx="748876" cy="1266655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5746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3465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None/>
            </a:pPr>
            <a:r>
              <a:rPr lang="en-GB" sz="2200" dirty="0"/>
              <a:t>If it takes 60 minutes for the minute hand to travel all the way around the clock, how many degrees does the minute hand travel in eleven minutes?</a:t>
            </a:r>
          </a:p>
          <a:p>
            <a:pPr marL="0" indent="0">
              <a:buNone/>
            </a:pPr>
            <a:r>
              <a:rPr lang="en-GB" sz="2200" dirty="0"/>
              <a:t>Explain your answer.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32BBAE7-6C2C-0E46-84CE-C3E8667F7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513" y="2413794"/>
            <a:ext cx="3175000" cy="3175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1ABA7C5B-8C05-0B44-898E-616D38AD5B15}"/>
              </a:ext>
            </a:extLst>
          </p:cNvPr>
          <p:cNvCxnSpPr>
            <a:cxnSpLocks/>
          </p:cNvCxnSpPr>
          <p:nvPr/>
        </p:nvCxnSpPr>
        <p:spPr>
          <a:xfrm flipV="1">
            <a:off x="9619013" y="3476548"/>
            <a:ext cx="1175244" cy="700076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18018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3465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None/>
            </a:pPr>
            <a:r>
              <a:rPr lang="en-GB" sz="2200" dirty="0"/>
              <a:t>If it takes 60 minutes for the minute hand to travel all the way around the clock, how many degrees does the minute hand travel in eleven minutes?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There are 360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on a clock face in total.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There are 60 minutes in one hour. 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360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÷ 60 = 6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11 x 6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= 66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Therefore, 11 minutes is a 66</a:t>
            </a:r>
            <a:r>
              <a:rPr lang="en-GB" sz="2200" baseline="30000" dirty="0">
                <a:solidFill>
                  <a:srgbClr val="FF3860"/>
                </a:solidFill>
              </a:rPr>
              <a:t>o</a:t>
            </a:r>
            <a:r>
              <a:rPr lang="en-GB" sz="2200" dirty="0">
                <a:solidFill>
                  <a:srgbClr val="FF3860"/>
                </a:solidFill>
              </a:rPr>
              <a:t> turn of the hand.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32BBAE7-6C2C-0E46-84CE-C3E8667F7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513" y="2413794"/>
            <a:ext cx="3175000" cy="3175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1ABA7C5B-8C05-0B44-898E-616D38AD5B15}"/>
              </a:ext>
            </a:extLst>
          </p:cNvPr>
          <p:cNvCxnSpPr>
            <a:cxnSpLocks/>
          </p:cNvCxnSpPr>
          <p:nvPr/>
        </p:nvCxnSpPr>
        <p:spPr>
          <a:xfrm flipV="1">
            <a:off x="9619013" y="3476548"/>
            <a:ext cx="1178350" cy="700076"/>
          </a:xfrm>
          <a:prstGeom prst="line">
            <a:avLst/>
          </a:prstGeom>
          <a:ln w="38100" cmpd="sng">
            <a:solidFill>
              <a:srgbClr val="FF3860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55449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649989" cy="50323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None/>
            </a:pPr>
            <a:r>
              <a:rPr lang="en-GB" sz="2200" dirty="0"/>
              <a:t>If it takes 60 minutes for the minute hand to travel all the way around the clock, how many degrees does the minute hand travel in:</a:t>
            </a:r>
          </a:p>
          <a:p>
            <a:pPr marL="0" indent="0">
              <a:buNone/>
            </a:pPr>
            <a:r>
              <a:rPr lang="en-GB" sz="2200" dirty="0"/>
              <a:t>(a) 7 minutes? </a:t>
            </a:r>
            <a:br>
              <a:rPr lang="en-GB" sz="2200" dirty="0"/>
            </a:br>
            <a:r>
              <a:rPr lang="en-GB" sz="2200" dirty="0"/>
              <a:t>(b) 12 minutes?</a:t>
            </a:r>
            <a:br>
              <a:rPr lang="en-GB" sz="2200" dirty="0"/>
            </a:br>
            <a:r>
              <a:rPr lang="en-GB" sz="2200" dirty="0"/>
              <a:t>(c) 17 minutes?</a:t>
            </a:r>
            <a:br>
              <a:rPr lang="en-GB" sz="2200" dirty="0"/>
            </a:br>
            <a:r>
              <a:rPr lang="en-GB" sz="2200" dirty="0"/>
              <a:t>(d) 21 minutes?</a:t>
            </a:r>
            <a:br>
              <a:rPr lang="en-GB" sz="2200" dirty="0"/>
            </a:br>
            <a:r>
              <a:rPr lang="en-GB" sz="2200" dirty="0"/>
              <a:t>(e) 37 minutes?</a:t>
            </a:r>
            <a:br>
              <a:rPr lang="en-GB" sz="2200" dirty="0"/>
            </a:br>
            <a:r>
              <a:rPr lang="en-GB" sz="2200" dirty="0"/>
              <a:t>(f) 53 minutes?</a:t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How many minutes have passed if the minute hand has moved:</a:t>
            </a:r>
          </a:p>
          <a:p>
            <a:pPr marL="0" indent="0">
              <a:buNone/>
            </a:pPr>
            <a:r>
              <a:rPr lang="en-GB" sz="2200" dirty="0"/>
              <a:t>(g) 162°? </a:t>
            </a:r>
            <a:br>
              <a:rPr lang="en-GB" sz="2200" dirty="0"/>
            </a:br>
            <a:r>
              <a:rPr lang="en-GB" sz="2200" dirty="0"/>
              <a:t>(h) 258°?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234035E-ACEA-6E4C-818D-F5876D1AC0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9013" y="2830387"/>
            <a:ext cx="2243018" cy="224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7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649989" cy="50323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None/>
            </a:pPr>
            <a:r>
              <a:rPr lang="en-GB" sz="2200" dirty="0"/>
              <a:t>If it takes 60 minutes for the minute hand to travel all the way around the clock, how many degrees does the minute hand travel in:</a:t>
            </a:r>
          </a:p>
          <a:p>
            <a:pPr marL="0" indent="0">
              <a:buNone/>
            </a:pPr>
            <a:r>
              <a:rPr lang="en-GB" sz="2200" dirty="0"/>
              <a:t>(a) 7 minutes? (</a:t>
            </a:r>
            <a:r>
              <a:rPr lang="en-GB" sz="2200" b="1" u="sng" dirty="0">
                <a:solidFill>
                  <a:srgbClr val="FF3860"/>
                </a:solidFill>
              </a:rPr>
              <a:t>42°</a:t>
            </a:r>
            <a:r>
              <a:rPr lang="en-GB" sz="2200" dirty="0"/>
              <a:t>)</a:t>
            </a:r>
            <a:br>
              <a:rPr lang="en-GB" sz="2200" dirty="0"/>
            </a:br>
            <a:r>
              <a:rPr lang="en-GB" sz="2200" dirty="0"/>
              <a:t>(b) 12 minutes? (</a:t>
            </a:r>
            <a:r>
              <a:rPr lang="en-GB" sz="2200" b="1" u="sng" dirty="0">
                <a:solidFill>
                  <a:srgbClr val="FF3860"/>
                </a:solidFill>
              </a:rPr>
              <a:t>72°</a:t>
            </a:r>
            <a:r>
              <a:rPr lang="en-GB" sz="2200" dirty="0"/>
              <a:t>)</a:t>
            </a:r>
            <a:br>
              <a:rPr lang="en-GB" sz="2200" dirty="0"/>
            </a:br>
            <a:r>
              <a:rPr lang="en-GB" sz="2200" dirty="0"/>
              <a:t>(c) 17 minutes? (</a:t>
            </a:r>
            <a:r>
              <a:rPr lang="en-GB" sz="2200" b="1" u="sng" dirty="0">
                <a:solidFill>
                  <a:srgbClr val="FF3860"/>
                </a:solidFill>
              </a:rPr>
              <a:t>102°</a:t>
            </a:r>
            <a:r>
              <a:rPr lang="en-GB" sz="2200" dirty="0"/>
              <a:t>)</a:t>
            </a:r>
            <a:br>
              <a:rPr lang="en-GB" sz="2200" dirty="0"/>
            </a:br>
            <a:r>
              <a:rPr lang="en-GB" sz="2200" dirty="0"/>
              <a:t>(d) 21 minutes? (</a:t>
            </a:r>
            <a:r>
              <a:rPr lang="en-GB" sz="2200" b="1" u="sng" dirty="0">
                <a:solidFill>
                  <a:srgbClr val="FF3860"/>
                </a:solidFill>
              </a:rPr>
              <a:t>126°</a:t>
            </a:r>
            <a:r>
              <a:rPr lang="en-GB" sz="2200" dirty="0"/>
              <a:t>)</a:t>
            </a:r>
            <a:br>
              <a:rPr lang="en-GB" sz="2200" dirty="0"/>
            </a:br>
            <a:r>
              <a:rPr lang="en-GB" sz="2200" dirty="0"/>
              <a:t>(e) 37 minutes? (</a:t>
            </a:r>
            <a:r>
              <a:rPr lang="en-GB" sz="2200" b="1" u="sng" dirty="0">
                <a:solidFill>
                  <a:srgbClr val="FF3860"/>
                </a:solidFill>
              </a:rPr>
              <a:t>222°</a:t>
            </a:r>
            <a:r>
              <a:rPr lang="en-GB" sz="2200" dirty="0"/>
              <a:t>)</a:t>
            </a:r>
            <a:br>
              <a:rPr lang="en-GB" sz="2200" dirty="0"/>
            </a:br>
            <a:r>
              <a:rPr lang="en-GB" sz="2200" dirty="0"/>
              <a:t>(f) 53 minutes? (</a:t>
            </a:r>
            <a:r>
              <a:rPr lang="en-GB" sz="2200" b="1" u="sng" dirty="0">
                <a:solidFill>
                  <a:srgbClr val="FF3860"/>
                </a:solidFill>
              </a:rPr>
              <a:t>318°</a:t>
            </a:r>
            <a:r>
              <a:rPr lang="en-GB" sz="2200" dirty="0"/>
              <a:t>)</a:t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How many minutes have passed if the minute hand has moved:</a:t>
            </a:r>
          </a:p>
          <a:p>
            <a:pPr marL="0" indent="0">
              <a:buNone/>
            </a:pPr>
            <a:r>
              <a:rPr lang="en-GB" sz="2200" dirty="0"/>
              <a:t>(g) 162°? (</a:t>
            </a:r>
            <a:r>
              <a:rPr lang="en-GB" sz="2200" b="1" u="sng" dirty="0">
                <a:solidFill>
                  <a:srgbClr val="FF3860"/>
                </a:solidFill>
              </a:rPr>
              <a:t>27 minutes</a:t>
            </a:r>
            <a:r>
              <a:rPr lang="en-GB" sz="2200" dirty="0"/>
              <a:t>)</a:t>
            </a:r>
            <a:br>
              <a:rPr lang="en-GB" sz="2200" dirty="0"/>
            </a:br>
            <a:r>
              <a:rPr lang="en-GB" sz="2200" dirty="0"/>
              <a:t>(h) 258°? (</a:t>
            </a:r>
            <a:r>
              <a:rPr lang="en-GB" sz="2200" b="1" u="sng" dirty="0">
                <a:solidFill>
                  <a:srgbClr val="FF3860"/>
                </a:solidFill>
              </a:rPr>
              <a:t>43 minutes</a:t>
            </a:r>
            <a:r>
              <a:rPr lang="en-GB" sz="2200" dirty="0"/>
              <a:t>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234035E-ACEA-6E4C-818D-F5876D1AC0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9013" y="2830387"/>
            <a:ext cx="2243018" cy="224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9766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649989" cy="50323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6:</a:t>
            </a:r>
          </a:p>
          <a:p>
            <a:pPr marL="0" indent="0">
              <a:buNone/>
            </a:pPr>
            <a:r>
              <a:rPr lang="en-GB" sz="2200" dirty="0"/>
              <a:t>Are the following statements always, sometimes or never true?</a:t>
            </a:r>
          </a:p>
          <a:p>
            <a:pPr marL="0" indent="0">
              <a:buNone/>
            </a:pPr>
            <a:endParaRPr lang="en-GB" sz="2200" dirty="0"/>
          </a:p>
          <a:p>
            <a:pPr marL="457200" indent="-457200">
              <a:buFont typeface="+mj-lt"/>
              <a:buAutoNum type="alphaLcParenR"/>
            </a:pPr>
            <a:r>
              <a:rPr lang="en-GB" sz="2200" dirty="0"/>
              <a:t>There are 90° between 12 o’clock and 3 o’clock. </a:t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endParaRPr lang="en-GB" sz="2200" dirty="0"/>
          </a:p>
          <a:p>
            <a:pPr marL="457200" indent="-457200">
              <a:buFont typeface="+mj-lt"/>
              <a:buAutoNum type="alphaLcParenR"/>
            </a:pPr>
            <a:r>
              <a:rPr lang="en-GB" sz="2200" dirty="0"/>
              <a:t>There are 180° between East and West. </a:t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endParaRPr lang="en-GB" sz="2200" dirty="0"/>
          </a:p>
          <a:p>
            <a:pPr marL="457200" indent="-457200">
              <a:buFont typeface="+mj-lt"/>
              <a:buAutoNum type="alphaLcParenR"/>
            </a:pPr>
            <a:r>
              <a:rPr lang="en-GB" sz="2200" dirty="0"/>
              <a:t>There are 90° between 6 o’clock and 12 o’clock. </a:t>
            </a:r>
          </a:p>
        </p:txBody>
      </p:sp>
    </p:spTree>
    <p:extLst>
      <p:ext uri="{BB962C8B-B14F-4D97-AF65-F5344CB8AC3E}">
        <p14:creationId xmlns:p14="http://schemas.microsoft.com/office/powerpoint/2010/main" val="6798770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649989" cy="50323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6:</a:t>
            </a:r>
          </a:p>
          <a:p>
            <a:pPr marL="0" indent="0">
              <a:buNone/>
            </a:pPr>
            <a:r>
              <a:rPr lang="en-GB" sz="2200" dirty="0"/>
              <a:t>Are the following statements always, sometimes or never true?</a:t>
            </a:r>
          </a:p>
          <a:p>
            <a:pPr marL="0" indent="0">
              <a:buNone/>
            </a:pPr>
            <a:endParaRPr lang="en-GB" sz="2200" dirty="0"/>
          </a:p>
          <a:p>
            <a:pPr marL="457200" indent="-457200">
              <a:buFont typeface="+mj-lt"/>
              <a:buAutoNum type="alphaLcParenR"/>
            </a:pPr>
            <a:r>
              <a:rPr lang="en-GB" sz="2200" dirty="0"/>
              <a:t>There are 90° between 12 o’clock and 3 o’clock. </a:t>
            </a:r>
            <a:br>
              <a:rPr lang="en-GB" sz="2200" dirty="0"/>
            </a:br>
            <a:r>
              <a:rPr lang="en-GB" sz="2200" dirty="0">
                <a:solidFill>
                  <a:srgbClr val="FF3860"/>
                </a:solidFill>
              </a:rPr>
              <a:t>Sometimes – going clockwise, 90°, but 270° going anti-clockwise. </a:t>
            </a:r>
            <a:r>
              <a:rPr lang="en-GB" sz="2200" dirty="0"/>
              <a:t/>
            </a:r>
            <a:br>
              <a:rPr lang="en-GB" sz="2200" dirty="0"/>
            </a:br>
            <a:endParaRPr lang="en-GB" sz="2200" dirty="0"/>
          </a:p>
          <a:p>
            <a:pPr marL="457200" indent="-457200">
              <a:buFont typeface="+mj-lt"/>
              <a:buAutoNum type="alphaLcParenR"/>
            </a:pPr>
            <a:r>
              <a:rPr lang="en-GB" sz="2200" dirty="0"/>
              <a:t>There are 180° between East and West. </a:t>
            </a:r>
            <a:br>
              <a:rPr lang="en-GB" sz="2200" dirty="0"/>
            </a:br>
            <a:r>
              <a:rPr lang="en-GB" sz="2200" dirty="0">
                <a:solidFill>
                  <a:srgbClr val="FF3860"/>
                </a:solidFill>
              </a:rPr>
              <a:t>Always – going clockwise, 180°, and 180° going anti-clockwise.</a:t>
            </a:r>
            <a:r>
              <a:rPr lang="en-GB" sz="2200" dirty="0"/>
              <a:t/>
            </a:r>
            <a:br>
              <a:rPr lang="en-GB" sz="2200" dirty="0"/>
            </a:br>
            <a:endParaRPr lang="en-GB" sz="2200" dirty="0"/>
          </a:p>
          <a:p>
            <a:pPr marL="457200" indent="-457200">
              <a:buFont typeface="+mj-lt"/>
              <a:buAutoNum type="alphaLcParenR"/>
            </a:pPr>
            <a:r>
              <a:rPr lang="en-GB" sz="2200" dirty="0"/>
              <a:t>There are 90° between 6 o’clock and 12 o’clock. </a:t>
            </a:r>
            <a:br>
              <a:rPr lang="en-GB" sz="2200" dirty="0"/>
            </a:br>
            <a:r>
              <a:rPr lang="en-GB" sz="2200" dirty="0">
                <a:solidFill>
                  <a:srgbClr val="FF3860"/>
                </a:solidFill>
              </a:rPr>
              <a:t>Never – going clockwise, 180°, and 180° going anti-clockwise.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2281295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Who do you agree with?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Explain your answer.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F2EF1B55-7CDC-1F47-B4E4-D113F7193461}"/>
              </a:ext>
            </a:extLst>
          </p:cNvPr>
          <p:cNvSpPr/>
          <p:nvPr/>
        </p:nvSpPr>
        <p:spPr>
          <a:xfrm>
            <a:off x="2671448" y="2322551"/>
            <a:ext cx="305261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Bumble said that there are 270</a:t>
            </a:r>
            <a:r>
              <a:rPr lang="en-GB" sz="2000" baseline="30000" dirty="0">
                <a:solidFill>
                  <a:srgbClr val="3273DC"/>
                </a:solidFill>
                <a:latin typeface="OpenDyslexicAlta" pitchFamily="2" charset="77"/>
              </a:rPr>
              <a:t>o</a:t>
            </a: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 between North-West and South-West. </a:t>
            </a:r>
            <a:b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</a:b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I think there are 90</a:t>
            </a:r>
            <a:r>
              <a:rPr lang="en-GB" sz="2000" baseline="30000" dirty="0">
                <a:solidFill>
                  <a:srgbClr val="3273DC"/>
                </a:solidFill>
                <a:latin typeface="OpenDyslexicAlta" pitchFamily="2" charset="77"/>
              </a:rPr>
              <a:t>o</a:t>
            </a: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100308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I agree with Bumble </a:t>
            </a:r>
            <a:r>
              <a:rPr lang="en-GB" sz="2200" b="1" u="sng" dirty="0">
                <a:solidFill>
                  <a:srgbClr val="FF3860"/>
                </a:solidFill>
              </a:rPr>
              <a:t>and</a:t>
            </a:r>
            <a:r>
              <a:rPr lang="en-GB" sz="2200" b="1" dirty="0">
                <a:solidFill>
                  <a:srgbClr val="FF3860"/>
                </a:solidFill>
              </a:rPr>
              <a:t> </a:t>
            </a:r>
            <a:r>
              <a:rPr lang="en-GB" sz="2200" dirty="0" err="1">
                <a:solidFill>
                  <a:srgbClr val="FF3860"/>
                </a:solidFill>
              </a:rPr>
              <a:t>Astrobee</a:t>
            </a:r>
            <a:r>
              <a:rPr lang="en-GB" sz="2200" dirty="0">
                <a:solidFill>
                  <a:srgbClr val="FF3860"/>
                </a:solidFill>
              </a:rPr>
              <a:t>. There are 270 degrees between North-West and South-West going clockwise and 90 degrees going anti-clockwise.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F2EF1B55-7CDC-1F47-B4E4-D113F7193461}"/>
              </a:ext>
            </a:extLst>
          </p:cNvPr>
          <p:cNvSpPr/>
          <p:nvPr/>
        </p:nvSpPr>
        <p:spPr>
          <a:xfrm>
            <a:off x="2671448" y="2322551"/>
            <a:ext cx="305261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Bumble said that there are 270</a:t>
            </a:r>
            <a:r>
              <a:rPr lang="en-GB" sz="2000" baseline="30000" dirty="0">
                <a:solidFill>
                  <a:srgbClr val="3273DC"/>
                </a:solidFill>
                <a:latin typeface="OpenDyslexicAlta" pitchFamily="2" charset="77"/>
              </a:rPr>
              <a:t>o</a:t>
            </a: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 between North-West and South-West. </a:t>
            </a:r>
            <a:b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</a:b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I think there are 90</a:t>
            </a:r>
            <a:r>
              <a:rPr lang="en-GB" sz="2000" baseline="30000" dirty="0">
                <a:solidFill>
                  <a:srgbClr val="3273DC"/>
                </a:solidFill>
                <a:latin typeface="OpenDyslexicAlta" pitchFamily="2" charset="77"/>
              </a:rPr>
              <a:t>o</a:t>
            </a: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729189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explore angle facts and real-world uses of angles, such as clock faces and compasses 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exploring angle facts and real-world uses of angles, such as clock faces and compasses 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6 - Summer Block 1 – Properties of Shape - Lesson 2 – To be able to explore angle facts and real-world uses of angles</a:t>
            </a:r>
          </a:p>
        </p:txBody>
      </p:sp>
    </p:spTree>
    <p:extLst>
      <p:ext uri="{BB962C8B-B14F-4D97-AF65-F5344CB8AC3E}">
        <p14:creationId xmlns:p14="http://schemas.microsoft.com/office/powerpoint/2010/main" val="3806494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Look at the representation below, then complete the accompanying sentences.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18" name="Rounded Rectangle 17">
            <a:extLst>
              <a:ext uri="{FF2B5EF4-FFF2-40B4-BE49-F238E27FC236}">
                <a16:creationId xmlns="" xmlns:a16="http://schemas.microsoft.com/office/drawing/2014/main" id="{7A5642C1-917B-D34F-B1DB-89A2E90118EB}"/>
              </a:ext>
            </a:extLst>
          </p:cNvPr>
          <p:cNvSpPr/>
          <p:nvPr/>
        </p:nvSpPr>
        <p:spPr>
          <a:xfrm>
            <a:off x="5655610" y="2971800"/>
            <a:ext cx="6078788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 value of a right angle is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</a:t>
            </a:r>
            <a:r>
              <a:rPr lang="en-US" sz="24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CBBFB17C-C0EB-3C47-BA7E-09793E40E4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269" y="2724619"/>
            <a:ext cx="4817410" cy="2511568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E255A4CB-63D8-5849-95B6-A116B7BC0D50}"/>
              </a:ext>
            </a:extLst>
          </p:cNvPr>
          <p:cNvCxnSpPr>
            <a:cxnSpLocks/>
          </p:cNvCxnSpPr>
          <p:nvPr/>
        </p:nvCxnSpPr>
        <p:spPr>
          <a:xfrm>
            <a:off x="1080697" y="5107418"/>
            <a:ext cx="1945029" cy="0"/>
          </a:xfrm>
          <a:prstGeom prst="line">
            <a:avLst/>
          </a:prstGeom>
          <a:ln w="38100">
            <a:solidFill>
              <a:srgbClr val="7957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67CABDD2-870D-5542-A463-8BF1D80B4839}"/>
              </a:ext>
            </a:extLst>
          </p:cNvPr>
          <p:cNvSpPr/>
          <p:nvPr/>
        </p:nvSpPr>
        <p:spPr>
          <a:xfrm>
            <a:off x="2601700" y="4709174"/>
            <a:ext cx="410677" cy="410677"/>
          </a:xfrm>
          <a:prstGeom prst="rect">
            <a:avLst/>
          </a:prstGeom>
          <a:noFill/>
          <a:ln w="19050">
            <a:solidFill>
              <a:srgbClr val="7957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DFFF277E-D66B-2C4F-991E-3091865DF1C2}"/>
              </a:ext>
            </a:extLst>
          </p:cNvPr>
          <p:cNvCxnSpPr>
            <a:cxnSpLocks/>
          </p:cNvCxnSpPr>
          <p:nvPr/>
        </p:nvCxnSpPr>
        <p:spPr>
          <a:xfrm flipV="1">
            <a:off x="3025726" y="3123544"/>
            <a:ext cx="0" cy="1996308"/>
          </a:xfrm>
          <a:prstGeom prst="line">
            <a:avLst/>
          </a:prstGeom>
          <a:ln w="38100">
            <a:solidFill>
              <a:srgbClr val="7957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4D6F4BF8-BFC7-0B42-ACE9-59CBCD42E1FC}"/>
              </a:ext>
            </a:extLst>
          </p:cNvPr>
          <p:cNvCxnSpPr>
            <a:cxnSpLocks/>
          </p:cNvCxnSpPr>
          <p:nvPr/>
        </p:nvCxnSpPr>
        <p:spPr>
          <a:xfrm>
            <a:off x="3025726" y="5108371"/>
            <a:ext cx="1945029" cy="0"/>
          </a:xfrm>
          <a:prstGeom prst="line">
            <a:avLst/>
          </a:prstGeom>
          <a:ln w="38100">
            <a:solidFill>
              <a:srgbClr val="7957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C51A1A20-3938-194B-AEEE-D7E03E2B837D}"/>
              </a:ext>
            </a:extLst>
          </p:cNvPr>
          <p:cNvSpPr/>
          <p:nvPr/>
        </p:nvSpPr>
        <p:spPr>
          <a:xfrm>
            <a:off x="3045969" y="4709174"/>
            <a:ext cx="410677" cy="410677"/>
          </a:xfrm>
          <a:prstGeom prst="rect">
            <a:avLst/>
          </a:prstGeom>
          <a:noFill/>
          <a:ln w="19050">
            <a:solidFill>
              <a:srgbClr val="7957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="" xmlns:a16="http://schemas.microsoft.com/office/drawing/2014/main" id="{479202E3-974C-094C-92A1-14D560641C76}"/>
              </a:ext>
            </a:extLst>
          </p:cNvPr>
          <p:cNvSpPr/>
          <p:nvPr/>
        </p:nvSpPr>
        <p:spPr>
          <a:xfrm>
            <a:off x="5655610" y="4021136"/>
            <a:ext cx="6078788" cy="121505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There are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____ 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right angles </a:t>
            </a:r>
            <a:b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in a straight line.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="" xmlns:a16="http://schemas.microsoft.com/office/drawing/2014/main" id="{6AE88738-7EC5-2E47-AD90-008CD8EA9476}"/>
              </a:ext>
            </a:extLst>
          </p:cNvPr>
          <p:cNvSpPr/>
          <p:nvPr/>
        </p:nvSpPr>
        <p:spPr>
          <a:xfrm>
            <a:off x="5655610" y="5371123"/>
            <a:ext cx="6078788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 value of a straight line is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</a:t>
            </a:r>
            <a:r>
              <a:rPr lang="en-US" sz="24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5386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Look at the representation below, then complete the accompanying sentences.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18" name="Rounded Rectangle 17">
            <a:extLst>
              <a:ext uri="{FF2B5EF4-FFF2-40B4-BE49-F238E27FC236}">
                <a16:creationId xmlns="" xmlns:a16="http://schemas.microsoft.com/office/drawing/2014/main" id="{7A5642C1-917B-D34F-B1DB-89A2E90118EB}"/>
              </a:ext>
            </a:extLst>
          </p:cNvPr>
          <p:cNvSpPr/>
          <p:nvPr/>
        </p:nvSpPr>
        <p:spPr>
          <a:xfrm>
            <a:off x="5655610" y="2971800"/>
            <a:ext cx="6078788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 value of a right angle is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</a:t>
            </a:r>
            <a:r>
              <a:rPr lang="en-US" sz="24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CBBFB17C-C0EB-3C47-BA7E-09793E40E4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269" y="2724619"/>
            <a:ext cx="4817410" cy="2511568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E255A4CB-63D8-5849-95B6-A116B7BC0D50}"/>
              </a:ext>
            </a:extLst>
          </p:cNvPr>
          <p:cNvCxnSpPr>
            <a:cxnSpLocks/>
          </p:cNvCxnSpPr>
          <p:nvPr/>
        </p:nvCxnSpPr>
        <p:spPr>
          <a:xfrm>
            <a:off x="1080697" y="5107418"/>
            <a:ext cx="1945029" cy="0"/>
          </a:xfrm>
          <a:prstGeom prst="line">
            <a:avLst/>
          </a:prstGeom>
          <a:ln w="38100">
            <a:solidFill>
              <a:srgbClr val="7957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67CABDD2-870D-5542-A463-8BF1D80B4839}"/>
              </a:ext>
            </a:extLst>
          </p:cNvPr>
          <p:cNvSpPr/>
          <p:nvPr/>
        </p:nvSpPr>
        <p:spPr>
          <a:xfrm>
            <a:off x="2601700" y="4709174"/>
            <a:ext cx="410677" cy="410677"/>
          </a:xfrm>
          <a:prstGeom prst="rect">
            <a:avLst/>
          </a:prstGeom>
          <a:noFill/>
          <a:ln w="19050">
            <a:solidFill>
              <a:srgbClr val="7957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DFFF277E-D66B-2C4F-991E-3091865DF1C2}"/>
              </a:ext>
            </a:extLst>
          </p:cNvPr>
          <p:cNvCxnSpPr>
            <a:cxnSpLocks/>
          </p:cNvCxnSpPr>
          <p:nvPr/>
        </p:nvCxnSpPr>
        <p:spPr>
          <a:xfrm flipV="1">
            <a:off x="3025726" y="3123544"/>
            <a:ext cx="0" cy="1996308"/>
          </a:xfrm>
          <a:prstGeom prst="line">
            <a:avLst/>
          </a:prstGeom>
          <a:ln w="38100">
            <a:solidFill>
              <a:srgbClr val="7957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4D6F4BF8-BFC7-0B42-ACE9-59CBCD42E1FC}"/>
              </a:ext>
            </a:extLst>
          </p:cNvPr>
          <p:cNvCxnSpPr>
            <a:cxnSpLocks/>
          </p:cNvCxnSpPr>
          <p:nvPr/>
        </p:nvCxnSpPr>
        <p:spPr>
          <a:xfrm>
            <a:off x="3025726" y="5108371"/>
            <a:ext cx="1945029" cy="0"/>
          </a:xfrm>
          <a:prstGeom prst="line">
            <a:avLst/>
          </a:prstGeom>
          <a:ln w="38100">
            <a:solidFill>
              <a:srgbClr val="7957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C51A1A20-3938-194B-AEEE-D7E03E2B837D}"/>
              </a:ext>
            </a:extLst>
          </p:cNvPr>
          <p:cNvSpPr/>
          <p:nvPr/>
        </p:nvSpPr>
        <p:spPr>
          <a:xfrm>
            <a:off x="3045969" y="4709174"/>
            <a:ext cx="410677" cy="410677"/>
          </a:xfrm>
          <a:prstGeom prst="rect">
            <a:avLst/>
          </a:prstGeom>
          <a:noFill/>
          <a:ln w="19050">
            <a:solidFill>
              <a:srgbClr val="7957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="" xmlns:a16="http://schemas.microsoft.com/office/drawing/2014/main" id="{479202E3-974C-094C-92A1-14D560641C76}"/>
              </a:ext>
            </a:extLst>
          </p:cNvPr>
          <p:cNvSpPr/>
          <p:nvPr/>
        </p:nvSpPr>
        <p:spPr>
          <a:xfrm>
            <a:off x="5655610" y="4021136"/>
            <a:ext cx="6078788" cy="121505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There are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 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right angles </a:t>
            </a:r>
            <a:b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in a straight line.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="" xmlns:a16="http://schemas.microsoft.com/office/drawing/2014/main" id="{6AE88738-7EC5-2E47-AD90-008CD8EA9476}"/>
              </a:ext>
            </a:extLst>
          </p:cNvPr>
          <p:cNvSpPr/>
          <p:nvPr/>
        </p:nvSpPr>
        <p:spPr>
          <a:xfrm>
            <a:off x="5655610" y="5371123"/>
            <a:ext cx="6078788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 value of a straight line is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</a:t>
            </a:r>
            <a:r>
              <a:rPr lang="en-US" sz="24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="" xmlns:a16="http://schemas.microsoft.com/office/drawing/2014/main" id="{334D1579-E521-4340-A756-A4D4B6AE8752}"/>
              </a:ext>
            </a:extLst>
          </p:cNvPr>
          <p:cNvSpPr/>
          <p:nvPr/>
        </p:nvSpPr>
        <p:spPr>
          <a:xfrm>
            <a:off x="5655610" y="2971800"/>
            <a:ext cx="6078788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 value of a right angle is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</a:rPr>
              <a:t>90</a:t>
            </a:r>
            <a:r>
              <a:rPr lang="en-US" sz="24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="" xmlns:a16="http://schemas.microsoft.com/office/drawing/2014/main" id="{F53A7237-926D-4D47-88C7-6DDAA6C823E6}"/>
              </a:ext>
            </a:extLst>
          </p:cNvPr>
          <p:cNvSpPr/>
          <p:nvPr/>
        </p:nvSpPr>
        <p:spPr>
          <a:xfrm>
            <a:off x="5655610" y="4021136"/>
            <a:ext cx="6078788" cy="121505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There are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</a:rPr>
              <a:t>two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right angles </a:t>
            </a:r>
            <a:b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in a straight line.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="" xmlns:a16="http://schemas.microsoft.com/office/drawing/2014/main" id="{537CC6C8-34EB-6A4B-9A5B-28094E1C02A7}"/>
              </a:ext>
            </a:extLst>
          </p:cNvPr>
          <p:cNvSpPr/>
          <p:nvPr/>
        </p:nvSpPr>
        <p:spPr>
          <a:xfrm>
            <a:off x="5655610" y="5371123"/>
            <a:ext cx="6078788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 value of a straight line is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</a:rPr>
              <a:t>180</a:t>
            </a:r>
            <a:r>
              <a:rPr lang="en-US" sz="24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3867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Look at the representation below, then complete the accompanying sentences.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18" name="Rounded Rectangle 17">
            <a:extLst>
              <a:ext uri="{FF2B5EF4-FFF2-40B4-BE49-F238E27FC236}">
                <a16:creationId xmlns="" xmlns:a16="http://schemas.microsoft.com/office/drawing/2014/main" id="{7A5642C1-917B-D34F-B1DB-89A2E90118EB}"/>
              </a:ext>
            </a:extLst>
          </p:cNvPr>
          <p:cNvSpPr/>
          <p:nvPr/>
        </p:nvSpPr>
        <p:spPr>
          <a:xfrm>
            <a:off x="5655610" y="2971800"/>
            <a:ext cx="6078788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 value of a right angle is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</a:t>
            </a:r>
            <a:r>
              <a:rPr lang="en-US" sz="24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="" xmlns:a16="http://schemas.microsoft.com/office/drawing/2014/main" id="{479202E3-974C-094C-92A1-14D560641C76}"/>
              </a:ext>
            </a:extLst>
          </p:cNvPr>
          <p:cNvSpPr/>
          <p:nvPr/>
        </p:nvSpPr>
        <p:spPr>
          <a:xfrm>
            <a:off x="5655610" y="4021136"/>
            <a:ext cx="6078788" cy="121505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There are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____ 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right angles </a:t>
            </a:r>
            <a:b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in a full turn.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="" xmlns:a16="http://schemas.microsoft.com/office/drawing/2014/main" id="{6AE88738-7EC5-2E47-AD90-008CD8EA9476}"/>
              </a:ext>
            </a:extLst>
          </p:cNvPr>
          <p:cNvSpPr/>
          <p:nvPr/>
        </p:nvSpPr>
        <p:spPr>
          <a:xfrm>
            <a:off x="5655610" y="5371123"/>
            <a:ext cx="6078788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 value of a full turn is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</a:t>
            </a:r>
            <a:r>
              <a:rPr lang="en-US" sz="24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0142E00F-D9A0-1C4F-9474-31342104C75D}"/>
              </a:ext>
            </a:extLst>
          </p:cNvPr>
          <p:cNvCxnSpPr/>
          <p:nvPr/>
        </p:nvCxnSpPr>
        <p:spPr>
          <a:xfrm>
            <a:off x="1097573" y="4738196"/>
            <a:ext cx="3456384" cy="0"/>
          </a:xfrm>
          <a:prstGeom prst="line">
            <a:avLst/>
          </a:prstGeom>
          <a:ln w="38100" cmpd="sng"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88977E5E-4CC4-9E42-B235-0662352987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02627" y="2001892"/>
            <a:ext cx="7104509" cy="5489848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96C2DB4E-B5F0-7B49-8C5D-FF6D2FC4E050}"/>
              </a:ext>
            </a:extLst>
          </p:cNvPr>
          <p:cNvCxnSpPr/>
          <p:nvPr/>
        </p:nvCxnSpPr>
        <p:spPr>
          <a:xfrm flipV="1">
            <a:off x="2825765" y="2865988"/>
            <a:ext cx="0" cy="1872048"/>
          </a:xfrm>
          <a:prstGeom prst="line">
            <a:avLst/>
          </a:prstGeom>
          <a:ln w="38100" cmpd="sng">
            <a:solidFill>
              <a:schemeClr val="tx1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="" xmlns:a16="http://schemas.microsoft.com/office/drawing/2014/main" id="{502D3C58-05C2-0345-A9C7-7D4A7DA4932E}"/>
              </a:ext>
            </a:extLst>
          </p:cNvPr>
          <p:cNvCxnSpPr/>
          <p:nvPr/>
        </p:nvCxnSpPr>
        <p:spPr>
          <a:xfrm>
            <a:off x="2825765" y="4738036"/>
            <a:ext cx="0" cy="1872368"/>
          </a:xfrm>
          <a:prstGeom prst="line">
            <a:avLst/>
          </a:prstGeom>
          <a:ln w="38100" cmpd="sng">
            <a:solidFill>
              <a:schemeClr val="tx1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87DEA801-44C3-054B-9C62-FAB8EE70AD9B}"/>
              </a:ext>
            </a:extLst>
          </p:cNvPr>
          <p:cNvSpPr/>
          <p:nvPr/>
        </p:nvSpPr>
        <p:spPr>
          <a:xfrm>
            <a:off x="2825765" y="4378156"/>
            <a:ext cx="360000" cy="360000"/>
          </a:xfrm>
          <a:prstGeom prst="rect">
            <a:avLst/>
          </a:prstGeom>
          <a:solidFill>
            <a:srgbClr val="3273DC">
              <a:alpha val="50000"/>
            </a:srgbClr>
          </a:solidFill>
          <a:ln w="1905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A0A4BBF8-04CC-6743-B4C8-497A5186C231}"/>
              </a:ext>
            </a:extLst>
          </p:cNvPr>
          <p:cNvSpPr/>
          <p:nvPr/>
        </p:nvSpPr>
        <p:spPr>
          <a:xfrm>
            <a:off x="2465725" y="4738196"/>
            <a:ext cx="360000" cy="360000"/>
          </a:xfrm>
          <a:prstGeom prst="rect">
            <a:avLst/>
          </a:prstGeom>
          <a:solidFill>
            <a:srgbClr val="FF3860">
              <a:alpha val="50000"/>
            </a:srgbClr>
          </a:solidFill>
          <a:ln w="1905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C304AA67-3C39-F646-B40C-A69FEAE36347}"/>
              </a:ext>
            </a:extLst>
          </p:cNvPr>
          <p:cNvSpPr/>
          <p:nvPr/>
        </p:nvSpPr>
        <p:spPr>
          <a:xfrm>
            <a:off x="2825765" y="4738196"/>
            <a:ext cx="360000" cy="360000"/>
          </a:xfrm>
          <a:prstGeom prst="rect">
            <a:avLst/>
          </a:prstGeom>
          <a:solidFill>
            <a:srgbClr val="FFDD57">
              <a:alpha val="50000"/>
            </a:srgbClr>
          </a:solidFill>
          <a:ln w="1905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E4439B2B-E48C-BD49-AC3F-3EFB0E3BB7D5}"/>
              </a:ext>
            </a:extLst>
          </p:cNvPr>
          <p:cNvSpPr/>
          <p:nvPr/>
        </p:nvSpPr>
        <p:spPr>
          <a:xfrm>
            <a:off x="2465725" y="4378156"/>
            <a:ext cx="360000" cy="360000"/>
          </a:xfrm>
          <a:prstGeom prst="rect">
            <a:avLst/>
          </a:prstGeom>
          <a:solidFill>
            <a:schemeClr val="tx1">
              <a:alpha val="50000"/>
            </a:schemeClr>
          </a:solidFill>
          <a:ln w="1905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35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Look at the representation below, then complete the accompanying sentences.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18" name="Rounded Rectangle 17">
            <a:extLst>
              <a:ext uri="{FF2B5EF4-FFF2-40B4-BE49-F238E27FC236}">
                <a16:creationId xmlns="" xmlns:a16="http://schemas.microsoft.com/office/drawing/2014/main" id="{7A5642C1-917B-D34F-B1DB-89A2E90118EB}"/>
              </a:ext>
            </a:extLst>
          </p:cNvPr>
          <p:cNvSpPr/>
          <p:nvPr/>
        </p:nvSpPr>
        <p:spPr>
          <a:xfrm>
            <a:off x="5655610" y="2971800"/>
            <a:ext cx="6078788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 value of a right angle is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</a:t>
            </a:r>
            <a:r>
              <a:rPr lang="en-US" sz="24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="" xmlns:a16="http://schemas.microsoft.com/office/drawing/2014/main" id="{479202E3-974C-094C-92A1-14D560641C76}"/>
              </a:ext>
            </a:extLst>
          </p:cNvPr>
          <p:cNvSpPr/>
          <p:nvPr/>
        </p:nvSpPr>
        <p:spPr>
          <a:xfrm>
            <a:off x="5655610" y="4021136"/>
            <a:ext cx="6078788" cy="121505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There are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____ 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right angles </a:t>
            </a:r>
            <a:b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in a full turn.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="" xmlns:a16="http://schemas.microsoft.com/office/drawing/2014/main" id="{6AE88738-7EC5-2E47-AD90-008CD8EA9476}"/>
              </a:ext>
            </a:extLst>
          </p:cNvPr>
          <p:cNvSpPr/>
          <p:nvPr/>
        </p:nvSpPr>
        <p:spPr>
          <a:xfrm>
            <a:off x="5655610" y="5371123"/>
            <a:ext cx="6078788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 value of a full turn is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</a:t>
            </a:r>
            <a:r>
              <a:rPr lang="en-US" sz="24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0142E00F-D9A0-1C4F-9474-31342104C75D}"/>
              </a:ext>
            </a:extLst>
          </p:cNvPr>
          <p:cNvCxnSpPr/>
          <p:nvPr/>
        </p:nvCxnSpPr>
        <p:spPr>
          <a:xfrm>
            <a:off x="1097573" y="4738196"/>
            <a:ext cx="3456384" cy="0"/>
          </a:xfrm>
          <a:prstGeom prst="line">
            <a:avLst/>
          </a:prstGeom>
          <a:ln w="38100" cmpd="sng"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88977E5E-4CC4-9E42-B235-0662352987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02627" y="2001892"/>
            <a:ext cx="7104509" cy="5489848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96C2DB4E-B5F0-7B49-8C5D-FF6D2FC4E050}"/>
              </a:ext>
            </a:extLst>
          </p:cNvPr>
          <p:cNvCxnSpPr/>
          <p:nvPr/>
        </p:nvCxnSpPr>
        <p:spPr>
          <a:xfrm flipV="1">
            <a:off x="2825765" y="2865988"/>
            <a:ext cx="0" cy="1872048"/>
          </a:xfrm>
          <a:prstGeom prst="line">
            <a:avLst/>
          </a:prstGeom>
          <a:ln w="38100" cmpd="sng">
            <a:solidFill>
              <a:schemeClr val="tx1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="" xmlns:a16="http://schemas.microsoft.com/office/drawing/2014/main" id="{502D3C58-05C2-0345-A9C7-7D4A7DA4932E}"/>
              </a:ext>
            </a:extLst>
          </p:cNvPr>
          <p:cNvCxnSpPr/>
          <p:nvPr/>
        </p:nvCxnSpPr>
        <p:spPr>
          <a:xfrm>
            <a:off x="2825765" y="4738036"/>
            <a:ext cx="0" cy="1872368"/>
          </a:xfrm>
          <a:prstGeom prst="line">
            <a:avLst/>
          </a:prstGeom>
          <a:ln w="38100" cmpd="sng">
            <a:solidFill>
              <a:schemeClr val="tx1"/>
            </a:solidFill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87DEA801-44C3-054B-9C62-FAB8EE70AD9B}"/>
              </a:ext>
            </a:extLst>
          </p:cNvPr>
          <p:cNvSpPr/>
          <p:nvPr/>
        </p:nvSpPr>
        <p:spPr>
          <a:xfrm>
            <a:off x="2825765" y="4378156"/>
            <a:ext cx="360000" cy="360000"/>
          </a:xfrm>
          <a:prstGeom prst="rect">
            <a:avLst/>
          </a:prstGeom>
          <a:solidFill>
            <a:srgbClr val="3273DC">
              <a:alpha val="50000"/>
            </a:srgbClr>
          </a:solidFill>
          <a:ln w="1905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A0A4BBF8-04CC-6743-B4C8-497A5186C231}"/>
              </a:ext>
            </a:extLst>
          </p:cNvPr>
          <p:cNvSpPr/>
          <p:nvPr/>
        </p:nvSpPr>
        <p:spPr>
          <a:xfrm>
            <a:off x="2465725" y="4738196"/>
            <a:ext cx="360000" cy="360000"/>
          </a:xfrm>
          <a:prstGeom prst="rect">
            <a:avLst/>
          </a:prstGeom>
          <a:solidFill>
            <a:srgbClr val="FF3860">
              <a:alpha val="50000"/>
            </a:srgbClr>
          </a:solidFill>
          <a:ln w="1905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C304AA67-3C39-F646-B40C-A69FEAE36347}"/>
              </a:ext>
            </a:extLst>
          </p:cNvPr>
          <p:cNvSpPr/>
          <p:nvPr/>
        </p:nvSpPr>
        <p:spPr>
          <a:xfrm>
            <a:off x="2825765" y="4738196"/>
            <a:ext cx="360000" cy="360000"/>
          </a:xfrm>
          <a:prstGeom prst="rect">
            <a:avLst/>
          </a:prstGeom>
          <a:solidFill>
            <a:srgbClr val="FFDD57">
              <a:alpha val="50000"/>
            </a:srgbClr>
          </a:solidFill>
          <a:ln w="1905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E4439B2B-E48C-BD49-AC3F-3EFB0E3BB7D5}"/>
              </a:ext>
            </a:extLst>
          </p:cNvPr>
          <p:cNvSpPr/>
          <p:nvPr/>
        </p:nvSpPr>
        <p:spPr>
          <a:xfrm>
            <a:off x="2465725" y="4378156"/>
            <a:ext cx="360000" cy="360000"/>
          </a:xfrm>
          <a:prstGeom prst="rect">
            <a:avLst/>
          </a:prstGeom>
          <a:solidFill>
            <a:schemeClr val="tx1">
              <a:alpha val="50000"/>
            </a:schemeClr>
          </a:solidFill>
          <a:ln w="1905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="" xmlns:a16="http://schemas.microsoft.com/office/drawing/2014/main" id="{FB5362A7-298C-BD4E-A234-F878BFBEC2D3}"/>
              </a:ext>
            </a:extLst>
          </p:cNvPr>
          <p:cNvSpPr/>
          <p:nvPr/>
        </p:nvSpPr>
        <p:spPr>
          <a:xfrm>
            <a:off x="5655610" y="2971800"/>
            <a:ext cx="6078788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 value of a right angle is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</a:rPr>
              <a:t>90</a:t>
            </a:r>
            <a:r>
              <a:rPr lang="en-US" sz="24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="" xmlns:a16="http://schemas.microsoft.com/office/drawing/2014/main" id="{003B1BA3-5154-3742-820B-B48D9D99BAD1}"/>
              </a:ext>
            </a:extLst>
          </p:cNvPr>
          <p:cNvSpPr/>
          <p:nvPr/>
        </p:nvSpPr>
        <p:spPr>
          <a:xfrm>
            <a:off x="5655610" y="4021136"/>
            <a:ext cx="6078788" cy="121505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There are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</a:rPr>
              <a:t>four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right angles </a:t>
            </a:r>
            <a:b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in a full turn.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="" xmlns:a16="http://schemas.microsoft.com/office/drawing/2014/main" id="{47748A1F-5B0C-2B45-9059-C70DF23FA91F}"/>
              </a:ext>
            </a:extLst>
          </p:cNvPr>
          <p:cNvSpPr/>
          <p:nvPr/>
        </p:nvSpPr>
        <p:spPr>
          <a:xfrm>
            <a:off x="5655610" y="5371123"/>
            <a:ext cx="6078788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The value of a straight line is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</a:rPr>
              <a:t>360</a:t>
            </a:r>
            <a:r>
              <a:rPr lang="en-US" sz="24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489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angle facts </a:t>
            </a:r>
            <a:br>
              <a:rPr lang="en-GB" sz="2800" dirty="0"/>
            </a:br>
            <a:r>
              <a:rPr lang="en-GB" sz="2800" dirty="0"/>
              <a:t>and real-world uses of angles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="" xmlns:a16="http://schemas.microsoft.com/office/drawing/2014/main" id="{081DC925-A337-AC4B-AD09-4B212EC30F2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5958078"/>
                  </p:ext>
                </p:extLst>
              </p:nvPr>
            </p:nvGraphicFramePr>
            <p:xfrm>
              <a:off x="838200" y="2858294"/>
              <a:ext cx="10755087" cy="345360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585029">
                      <a:extLst>
                        <a:ext uri="{9D8B030D-6E8A-4147-A177-3AD203B41FA5}">
                          <a16:colId xmlns="" xmlns:a16="http://schemas.microsoft.com/office/drawing/2014/main" val="3225389109"/>
                        </a:ext>
                      </a:extLst>
                    </a:gridCol>
                    <a:gridCol w="2973614">
                      <a:extLst>
                        <a:ext uri="{9D8B030D-6E8A-4147-A177-3AD203B41FA5}">
                          <a16:colId xmlns="" xmlns:a16="http://schemas.microsoft.com/office/drawing/2014/main" val="150473439"/>
                        </a:ext>
                      </a:extLst>
                    </a:gridCol>
                    <a:gridCol w="4196444">
                      <a:extLst>
                        <a:ext uri="{9D8B030D-6E8A-4147-A177-3AD203B41FA5}">
                          <a16:colId xmlns="" xmlns:a16="http://schemas.microsoft.com/office/drawing/2014/main" val="1521423059"/>
                        </a:ext>
                      </a:extLst>
                    </a:gridCol>
                  </a:tblGrid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angle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degrees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fraction of a full turn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33155990"/>
                      </a:ext>
                    </a:extLst>
                  </a:tr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full turn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US" sz="360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GB" sz="3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3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 of a full turn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797451490"/>
                      </a:ext>
                    </a:extLst>
                  </a:tr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three right angles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380790266"/>
                      </a:ext>
                    </a:extLst>
                  </a:tr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straight line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3768339528"/>
                      </a:ext>
                    </a:extLst>
                  </a:tr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right angle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u="none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90</a:t>
                          </a:r>
                          <a:r>
                            <a:rPr lang="en-US" sz="2400" b="0" u="none" baseline="300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o</a:t>
                          </a:r>
                          <a:endParaRPr lang="en-US" sz="2400" b="0" u="none" dirty="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55092287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081DC925-A337-AC4B-AD09-4B212EC30F2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5958078"/>
                  </p:ext>
                </p:extLst>
              </p:nvPr>
            </p:nvGraphicFramePr>
            <p:xfrm>
              <a:off x="838200" y="2858294"/>
              <a:ext cx="10755087" cy="345360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585029">
                      <a:extLst>
                        <a:ext uri="{9D8B030D-6E8A-4147-A177-3AD203B41FA5}">
                          <a16:colId xmlns:a16="http://schemas.microsoft.com/office/drawing/2014/main" val="3225389109"/>
                        </a:ext>
                      </a:extLst>
                    </a:gridCol>
                    <a:gridCol w="2973614">
                      <a:extLst>
                        <a:ext uri="{9D8B030D-6E8A-4147-A177-3AD203B41FA5}">
                          <a16:colId xmlns:a16="http://schemas.microsoft.com/office/drawing/2014/main" val="150473439"/>
                        </a:ext>
                      </a:extLst>
                    </a:gridCol>
                    <a:gridCol w="4196444">
                      <a:extLst>
                        <a:ext uri="{9D8B030D-6E8A-4147-A177-3AD203B41FA5}">
                          <a16:colId xmlns:a16="http://schemas.microsoft.com/office/drawing/2014/main" val="1521423059"/>
                        </a:ext>
                      </a:extLst>
                    </a:gridCol>
                  </a:tblGrid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angle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degrees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fraction of a full turn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155990"/>
                      </a:ext>
                    </a:extLst>
                  </a:tr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full turn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156970" t="-125455" b="-3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97451490"/>
                      </a:ext>
                    </a:extLst>
                  </a:tr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three right angles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80790266"/>
                      </a:ext>
                    </a:extLst>
                  </a:tr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straight line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68339528"/>
                      </a:ext>
                    </a:extLst>
                  </a:tr>
                  <a:tr h="6907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right angle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b="0" u="none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90</a:t>
                          </a:r>
                          <a:r>
                            <a:rPr lang="en-US" sz="2400" b="0" u="none" baseline="300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</a:rPr>
                            <a:t>o</a:t>
                          </a:r>
                          <a:endParaRPr lang="en-US" sz="2400" b="0" u="none" dirty="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solidFill>
                              <a:schemeClr val="tx1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092287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314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13633</TotalTime>
  <Words>2176</Words>
  <Application>Microsoft Office PowerPoint</Application>
  <PresentationFormat>Custom</PresentationFormat>
  <Paragraphs>410</Paragraphs>
  <Slides>49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8" baseType="lpstr">
      <vt:lpstr>Arial</vt:lpstr>
      <vt:lpstr>Lato</vt:lpstr>
      <vt:lpstr>Wingdings</vt:lpstr>
      <vt:lpstr>Cambria Math</vt:lpstr>
      <vt:lpstr>Calibri</vt:lpstr>
      <vt:lpstr>OpenDyslexicAlta</vt:lpstr>
      <vt:lpstr>Muli</vt:lpstr>
      <vt:lpstr>Lato Light</vt:lpstr>
      <vt:lpstr>Office Theme</vt:lpstr>
      <vt:lpstr>PowerPoint Presentation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  <vt:lpstr>To be able to explore angle facts  and real-world uses of angles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699</cp:revision>
  <cp:lastPrinted>2019-06-17T16:19:05Z</cp:lastPrinted>
  <dcterms:created xsi:type="dcterms:W3CDTF">2018-08-06T08:16:18Z</dcterms:created>
  <dcterms:modified xsi:type="dcterms:W3CDTF">2021-01-11T15:05:13Z</dcterms:modified>
</cp:coreProperties>
</file>