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webextensions/taskpanes.xml" ContentType="application/vnd.ms-office.webextensiontaskpanes+xml"/>
  <Override PartName="/ppt/webextensions/webextension1.xml" ContentType="application/vnd.ms-office.webextension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320" r:id="rId2"/>
    <p:sldId id="321" r:id="rId3"/>
    <p:sldId id="377" r:id="rId4"/>
    <p:sldId id="409" r:id="rId5"/>
    <p:sldId id="375" r:id="rId6"/>
    <p:sldId id="376" r:id="rId7"/>
    <p:sldId id="379" r:id="rId8"/>
    <p:sldId id="380" r:id="rId9"/>
    <p:sldId id="381" r:id="rId10"/>
    <p:sldId id="382" r:id="rId11"/>
    <p:sldId id="383" r:id="rId12"/>
    <p:sldId id="384" r:id="rId13"/>
    <p:sldId id="410" r:id="rId14"/>
    <p:sldId id="411" r:id="rId15"/>
    <p:sldId id="412" r:id="rId16"/>
    <p:sldId id="413" r:id="rId17"/>
    <p:sldId id="414" r:id="rId18"/>
    <p:sldId id="415" r:id="rId19"/>
    <p:sldId id="416" r:id="rId20"/>
    <p:sldId id="417" r:id="rId21"/>
    <p:sldId id="418" r:id="rId22"/>
    <p:sldId id="419" r:id="rId23"/>
    <p:sldId id="420" r:id="rId24"/>
    <p:sldId id="421" r:id="rId25"/>
    <p:sldId id="422" r:id="rId26"/>
    <p:sldId id="423" r:id="rId27"/>
    <p:sldId id="425" r:id="rId28"/>
    <p:sldId id="426" r:id="rId29"/>
    <p:sldId id="427" r:id="rId30"/>
    <p:sldId id="429" r:id="rId31"/>
    <p:sldId id="428" r:id="rId32"/>
    <p:sldId id="430" r:id="rId33"/>
    <p:sldId id="431" r:id="rId34"/>
    <p:sldId id="432" r:id="rId35"/>
    <p:sldId id="433" r:id="rId36"/>
    <p:sldId id="434" r:id="rId37"/>
    <p:sldId id="408" r:id="rId38"/>
    <p:sldId id="435" r:id="rId39"/>
    <p:sldId id="424" r:id="rId40"/>
  </p:sldIdLst>
  <p:sldSz cx="12192000" cy="6858000"/>
  <p:notesSz cx="6858000" cy="9144000"/>
  <p:embeddedFontLst>
    <p:embeddedFont>
      <p:font typeface="Lato Light" panose="020F0302020204030203" pitchFamily="34" charset="0"/>
      <p:regular r:id="rId43"/>
    </p:embeddedFont>
    <p:embeddedFont>
      <p:font typeface="Lato" panose="020F0502020204030203" pitchFamily="34" charset="0"/>
      <p:regular r:id="rId44"/>
      <p:bold r:id="rId45"/>
    </p:embeddedFont>
    <p:embeddedFont>
      <p:font typeface="Calibri" panose="020F0502020204030204" pitchFamily="34" charset="0"/>
      <p:regular r:id="rId46"/>
      <p:bold r:id="rId47"/>
      <p:italic r:id="rId48"/>
      <p:boldItalic r:id="rId49"/>
    </p:embeddedFont>
    <p:embeddedFont>
      <p:font typeface="OpenDyslexicAlta" panose="020B0604020202020204" charset="0"/>
      <p:regular r:id="rId50"/>
      <p:bold r:id="rId51"/>
      <p:italic r:id="rId52"/>
      <p:boldItalic r:id="rId53"/>
    </p:embeddedFont>
    <p:embeddedFont>
      <p:font typeface="Muli" panose="020B0604020202020204" charset="0"/>
      <p:regular r:id="rId54"/>
      <p:bold r:id="rId55"/>
      <p:italic r:id="rId56"/>
      <p:boldItalic r:id="rId5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860"/>
    <a:srgbClr val="7957D5"/>
    <a:srgbClr val="3273DC"/>
    <a:srgbClr val="209CEE"/>
    <a:srgbClr val="FFDD57"/>
    <a:srgbClr val="F337C7"/>
    <a:srgbClr val="23D160"/>
    <a:srgbClr val="EB9E30"/>
    <a:srgbClr val="000000"/>
    <a:srgbClr val="1212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282" autoAdjust="0"/>
    <p:restoredTop sz="82353" autoAdjust="0"/>
  </p:normalViewPr>
  <p:slideViewPr>
    <p:cSldViewPr snapToGrid="0" snapToObjects="1">
      <p:cViewPr varScale="1">
        <p:scale>
          <a:sx n="56" d="100"/>
          <a:sy n="56" d="100"/>
        </p:scale>
        <p:origin x="-678" y="-90"/>
      </p:cViewPr>
      <p:guideLst>
        <p:guide orient="horz" pos="2137"/>
        <p:guide pos="3840"/>
      </p:guideLst>
    </p:cSldViewPr>
  </p:slideViewPr>
  <p:outlineViewPr>
    <p:cViewPr>
      <p:scale>
        <a:sx n="33" d="100"/>
        <a:sy n="33" d="100"/>
      </p:scale>
      <p:origin x="0" y="-65296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384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font" Target="fonts/font5.fntdata"/><Relationship Id="rId50" Type="http://schemas.openxmlformats.org/officeDocument/2006/relationships/font" Target="fonts/font8.fntdata"/><Relationship Id="rId55" Type="http://schemas.openxmlformats.org/officeDocument/2006/relationships/font" Target="fonts/font13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3.fntdata"/><Relationship Id="rId53" Type="http://schemas.openxmlformats.org/officeDocument/2006/relationships/font" Target="fonts/font11.fntdata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1.fntdata"/><Relationship Id="rId48" Type="http://schemas.openxmlformats.org/officeDocument/2006/relationships/font" Target="fonts/font6.fntdata"/><Relationship Id="rId56" Type="http://schemas.openxmlformats.org/officeDocument/2006/relationships/font" Target="fonts/font14.fntdata"/><Relationship Id="rId8" Type="http://schemas.openxmlformats.org/officeDocument/2006/relationships/slide" Target="slides/slide7.xml"/><Relationship Id="rId51" Type="http://schemas.openxmlformats.org/officeDocument/2006/relationships/font" Target="fonts/font9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4.fntdata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Relationship Id="rId54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7.fntdata"/><Relationship Id="rId57" Type="http://schemas.openxmlformats.org/officeDocument/2006/relationships/font" Target="fonts/font15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2.fntdata"/><Relationship Id="rId52" Type="http://schemas.openxmlformats.org/officeDocument/2006/relationships/font" Target="fonts/font10.fntdata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AC86F298-EB3E-D446-A729-C248AB8A5D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37BEABC-4AC1-4C4F-BDDB-0B8FF7D20C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7DF2A76-21C6-4F49-AC41-288B2976B3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0984667-866C-EF45-A262-122686295C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7A863-B317-0C4D-8D45-833380E639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35931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C66A0-413B-D942-BD25-075929779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30955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7962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1997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9391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4960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6409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5660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8734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7484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2323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9758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9283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8555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6246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6313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1437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5795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31745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9595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14764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1352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00214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951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80797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98340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754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24401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09703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could choose to introduce the concept of vertically opposite angles here.</a:t>
            </a:r>
            <a:br>
              <a:rPr lang="en-US" dirty="0"/>
            </a:br>
            <a:r>
              <a:rPr lang="en-US" dirty="0"/>
              <a:t>Can children infer it from the diagram shown?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87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72147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0603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281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5083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610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1426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1311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974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66346"/>
            <a:ext cx="9144000" cy="187036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xmlns="" id="{B2F3C88D-BF6E-6D4C-9A25-CACB03AA20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44985"/>
            <a:ext cx="3369375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1D45BA0-7B16-364F-96FA-7CCD74809633}"/>
              </a:ext>
            </a:extLst>
          </p:cNvPr>
          <p:cNvSpPr txBox="1"/>
          <p:nvPr userDrawn="1"/>
        </p:nvSpPr>
        <p:spPr>
          <a:xfrm>
            <a:off x="3283162" y="6261027"/>
            <a:ext cx="71742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Unit: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xmlns="" id="{204E8ED3-ED92-2F44-AA0C-C350097398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01412" y="6244985"/>
            <a:ext cx="641969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43EE4B3-C0E4-AE42-921D-72A75F2D0332}"/>
              </a:ext>
            </a:extLst>
          </p:cNvPr>
          <p:cNvSpPr txBox="1"/>
          <p:nvPr userDrawn="1"/>
        </p:nvSpPr>
        <p:spPr>
          <a:xfrm>
            <a:off x="10038030" y="6261027"/>
            <a:ext cx="963382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Lesson: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555FC76-808A-0046-94B4-D7D729C67DD3}"/>
              </a:ext>
            </a:extLst>
          </p:cNvPr>
          <p:cNvSpPr txBox="1"/>
          <p:nvPr userDrawn="1"/>
        </p:nvSpPr>
        <p:spPr>
          <a:xfrm>
            <a:off x="236893" y="6261027"/>
            <a:ext cx="78723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Term: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5F8ED0D7-1D3B-EA40-89A6-FE5BFCF679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5020" y="6247672"/>
            <a:ext cx="2213630" cy="366645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Muli" pitchFamily="2" charset="77"/>
              </a:defRPr>
            </a:lvl1pPr>
            <a:lvl2pPr>
              <a:defRPr sz="1800">
                <a:solidFill>
                  <a:schemeClr val="bg1"/>
                </a:solidFill>
                <a:latin typeface="Muli" pitchFamily="2" charset="77"/>
              </a:defRPr>
            </a:lvl2pPr>
            <a:lvl3pPr>
              <a:defRPr sz="1800">
                <a:solidFill>
                  <a:schemeClr val="bg1"/>
                </a:solidFill>
                <a:latin typeface="Muli" pitchFamily="2" charset="77"/>
              </a:defRPr>
            </a:lvl3pPr>
            <a:lvl4pPr>
              <a:defRPr sz="1800">
                <a:solidFill>
                  <a:schemeClr val="bg1"/>
                </a:solidFill>
                <a:latin typeface="Muli" pitchFamily="2" charset="77"/>
              </a:defRPr>
            </a:lvl4pPr>
            <a:lvl5pPr>
              <a:defRPr sz="1800">
                <a:solidFill>
                  <a:schemeClr val="bg1"/>
                </a:solidFill>
                <a:latin typeface="Muli" pitchFamily="2" charset="77"/>
              </a:defRPr>
            </a:lvl5pPr>
          </a:lstStyle>
          <a:p>
            <a:pPr lvl="0"/>
            <a:endParaRPr lang="en-GB" dirty="0"/>
          </a:p>
        </p:txBody>
      </p:sp>
      <p:pic>
        <p:nvPicPr>
          <p:cNvPr id="10" name="Picture 9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3168000" y="928800"/>
            <a:ext cx="5280660" cy="89979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96182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76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809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044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757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42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926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21396605"/>
              </p:ext>
            </p:extLst>
          </p:nvPr>
        </p:nvGraphicFramePr>
        <p:xfrm>
          <a:off x="368075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1130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3622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18167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xmlns="" id="{3A402356-13E0-F64F-AEAF-C92A30D3D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885" y="1468986"/>
            <a:ext cx="11556570" cy="5039298"/>
          </a:xfrm>
        </p:spPr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562970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77034169"/>
              </p:ext>
            </p:extLst>
          </p:nvPr>
        </p:nvGraphicFramePr>
        <p:xfrm>
          <a:off x="384117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7172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9664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34209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87758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399014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0140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es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403F0EC-BACB-B74E-A7F5-23CAB3DFDA3B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31925"/>
            <a:ext cx="10515600" cy="1325563"/>
          </a:xfrm>
        </p:spPr>
        <p:txBody>
          <a:bodyPr/>
          <a:lstStyle>
            <a:lvl1pPr algn="ctr">
              <a:defRPr>
                <a:latin typeface="OpenDyslexicAlta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3520441"/>
            <a:ext cx="10515600" cy="2656522"/>
          </a:xfrm>
        </p:spPr>
        <p:txBody>
          <a:bodyPr>
            <a:normAutofit/>
          </a:bodyPr>
          <a:lstStyle>
            <a:lvl1pPr marL="0" indent="0">
              <a:buNone/>
              <a:defRPr sz="42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1" name="Pictur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39744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4A8255E2-8D62-EF46-8A29-C45CCF03D89D}"/>
              </a:ext>
            </a:extLst>
          </p:cNvPr>
          <p:cNvSpPr txBox="1">
            <a:spLocks/>
          </p:cNvSpPr>
          <p:nvPr userDrawn="1"/>
        </p:nvSpPr>
        <p:spPr>
          <a:xfrm>
            <a:off x="838200" y="12854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E6FE96F-DDC5-F246-8640-2EF68EEC1D75}" type="datetime1">
              <a:rPr lang="en-GB" smtClean="0"/>
              <a:pPr/>
              <a:t>10/07/2020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327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3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33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59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0" r:id="rId4"/>
    <p:sldLayoutId id="2147483664" r:id="rId5"/>
    <p:sldLayoutId id="2147483662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 Light" panose="020F03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tif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tif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xmlns="" id="{FDEECE2B-4F07-3243-A1BF-25C2CD3354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Year 5 </a:t>
            </a:r>
            <a:br>
              <a:rPr lang="en-GB" dirty="0"/>
            </a:br>
            <a:r>
              <a:rPr lang="en-GB" dirty="0"/>
              <a:t>Summer Block 2: Properties of Shape</a:t>
            </a:r>
          </a:p>
          <a:p>
            <a:r>
              <a:rPr lang="en-GB" dirty="0"/>
              <a:t>Lesson 5: To be able to calculate angles on a straight 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6096D93-4A8A-F349-8E04-EC67E07A6F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21692"/>
            <a:ext cx="3369375" cy="369332"/>
          </a:xfrm>
        </p:spPr>
        <p:txBody>
          <a:bodyPr>
            <a:normAutofit/>
          </a:bodyPr>
          <a:lstStyle/>
          <a:p>
            <a:r>
              <a:rPr lang="en-GB" dirty="0"/>
              <a:t>Block 2 – Properties of Shape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BE0A8668-F4BF-FD46-97FE-DF79A2E595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5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FFFB0E5C-B4F3-0F47-AF95-9A5EE6D06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981" y="1956878"/>
            <a:ext cx="1574800" cy="3289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46C1748E-6744-A341-9185-05FF18F81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35" y="4752914"/>
            <a:ext cx="1689100" cy="1244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EC9A0CFD-E109-4140-B996-30988653C01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3038" y="-288436"/>
            <a:ext cx="1777758" cy="163784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D6DF2BA4-3A7B-0E4E-95B5-A4D9B2FD08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5730" y="4958851"/>
            <a:ext cx="876300" cy="9398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0C74A61-CF8A-0745-B69B-DD1646654F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Summer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C9EFBDC-A8B5-9549-8D36-873513E4D40C}"/>
              </a:ext>
            </a:extLst>
          </p:cNvPr>
          <p:cNvSpPr txBox="1"/>
          <p:nvPr/>
        </p:nvSpPr>
        <p:spPr>
          <a:xfrm>
            <a:off x="596348" y="65333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8D65072-FC35-D84F-937B-70E91C6BD3D3}"/>
              </a:ext>
            </a:extLst>
          </p:cNvPr>
          <p:cNvSpPr txBox="1"/>
          <p:nvPr/>
        </p:nvSpPr>
        <p:spPr>
          <a:xfrm>
            <a:off x="9342783" y="38563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285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F587AA15-12B1-1844-B1C3-4F1B9637C96F}"/>
              </a:ext>
            </a:extLst>
          </p:cNvPr>
          <p:cNvCxnSpPr/>
          <p:nvPr/>
        </p:nvCxnSpPr>
        <p:spPr>
          <a:xfrm>
            <a:off x="465600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615F9747-AF46-914A-83F3-5348891D3F85}"/>
              </a:ext>
            </a:extLst>
          </p:cNvPr>
          <p:cNvSpPr/>
          <p:nvPr/>
        </p:nvSpPr>
        <p:spPr>
          <a:xfrm>
            <a:off x="5228606" y="4407335"/>
            <a:ext cx="7104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65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370B886-F10C-7140-AEF3-BBB1C6F20BF7}"/>
              </a:ext>
            </a:extLst>
          </p:cNvPr>
          <p:cNvSpPr/>
          <p:nvPr/>
        </p:nvSpPr>
        <p:spPr>
          <a:xfrm>
            <a:off x="6389435" y="4407335"/>
            <a:ext cx="8723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115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E8BF4F5B-FF62-8147-B1CB-CBE8B05B244C}"/>
              </a:ext>
            </a:extLst>
          </p:cNvPr>
          <p:cNvCxnSpPr>
            <a:cxnSpLocks/>
          </p:cNvCxnSpPr>
          <p:nvPr/>
        </p:nvCxnSpPr>
        <p:spPr>
          <a:xfrm flipH="1" flipV="1">
            <a:off x="5559287" y="3485322"/>
            <a:ext cx="536873" cy="1383678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66565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F587AA15-12B1-1844-B1C3-4F1B9637C96F}"/>
              </a:ext>
            </a:extLst>
          </p:cNvPr>
          <p:cNvCxnSpPr/>
          <p:nvPr/>
        </p:nvCxnSpPr>
        <p:spPr>
          <a:xfrm>
            <a:off x="465600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615F9747-AF46-914A-83F3-5348891D3F85}"/>
              </a:ext>
            </a:extLst>
          </p:cNvPr>
          <p:cNvSpPr/>
          <p:nvPr/>
        </p:nvSpPr>
        <p:spPr>
          <a:xfrm>
            <a:off x="5074859" y="4340026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370B886-F10C-7140-AEF3-BBB1C6F20BF7}"/>
              </a:ext>
            </a:extLst>
          </p:cNvPr>
          <p:cNvSpPr/>
          <p:nvPr/>
        </p:nvSpPr>
        <p:spPr>
          <a:xfrm>
            <a:off x="6389435" y="4407335"/>
            <a:ext cx="893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139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E8BF4F5B-FF62-8147-B1CB-CBE8B05B244C}"/>
              </a:ext>
            </a:extLst>
          </p:cNvPr>
          <p:cNvCxnSpPr>
            <a:cxnSpLocks/>
          </p:cNvCxnSpPr>
          <p:nvPr/>
        </p:nvCxnSpPr>
        <p:spPr>
          <a:xfrm flipH="1" flipV="1">
            <a:off x="5228606" y="3657600"/>
            <a:ext cx="867555" cy="12114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08207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F587AA15-12B1-1844-B1C3-4F1B9637C96F}"/>
              </a:ext>
            </a:extLst>
          </p:cNvPr>
          <p:cNvCxnSpPr/>
          <p:nvPr/>
        </p:nvCxnSpPr>
        <p:spPr>
          <a:xfrm>
            <a:off x="465600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615F9747-AF46-914A-83F3-5348891D3F85}"/>
              </a:ext>
            </a:extLst>
          </p:cNvPr>
          <p:cNvSpPr/>
          <p:nvPr/>
        </p:nvSpPr>
        <p:spPr>
          <a:xfrm>
            <a:off x="5074859" y="4340026"/>
            <a:ext cx="7072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41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370B886-F10C-7140-AEF3-BBB1C6F20BF7}"/>
              </a:ext>
            </a:extLst>
          </p:cNvPr>
          <p:cNvSpPr/>
          <p:nvPr/>
        </p:nvSpPr>
        <p:spPr>
          <a:xfrm>
            <a:off x="6389435" y="4407335"/>
            <a:ext cx="893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139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E8BF4F5B-FF62-8147-B1CB-CBE8B05B244C}"/>
              </a:ext>
            </a:extLst>
          </p:cNvPr>
          <p:cNvCxnSpPr>
            <a:cxnSpLocks/>
          </p:cNvCxnSpPr>
          <p:nvPr/>
        </p:nvCxnSpPr>
        <p:spPr>
          <a:xfrm flipH="1" flipV="1">
            <a:off x="5228606" y="3657600"/>
            <a:ext cx="867555" cy="12114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64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values of the missing angles.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F587AA15-12B1-1844-B1C3-4F1B9637C96F}"/>
              </a:ext>
            </a:extLst>
          </p:cNvPr>
          <p:cNvCxnSpPr/>
          <p:nvPr/>
        </p:nvCxnSpPr>
        <p:spPr>
          <a:xfrm>
            <a:off x="8230403" y="4864061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615F9747-AF46-914A-83F3-5348891D3F85}"/>
              </a:ext>
            </a:extLst>
          </p:cNvPr>
          <p:cNvSpPr/>
          <p:nvPr/>
        </p:nvSpPr>
        <p:spPr>
          <a:xfrm>
            <a:off x="8803009" y="4402316"/>
            <a:ext cx="8739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113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E8BF4F5B-FF62-8147-B1CB-CBE8B05B244C}"/>
              </a:ext>
            </a:extLst>
          </p:cNvPr>
          <p:cNvCxnSpPr>
            <a:cxnSpLocks/>
          </p:cNvCxnSpPr>
          <p:nvPr/>
        </p:nvCxnSpPr>
        <p:spPr>
          <a:xfrm flipV="1">
            <a:off x="9670563" y="3486849"/>
            <a:ext cx="503423" cy="1377052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94C9F2BD-2F89-9348-BE85-DD988B82503A}"/>
              </a:ext>
            </a:extLst>
          </p:cNvPr>
          <p:cNvCxnSpPr/>
          <p:nvPr/>
        </p:nvCxnSpPr>
        <p:spPr>
          <a:xfrm>
            <a:off x="1029495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19BC7908-FA13-2448-98ED-1DA23C3470B7}"/>
              </a:ext>
            </a:extLst>
          </p:cNvPr>
          <p:cNvSpPr/>
          <p:nvPr/>
        </p:nvSpPr>
        <p:spPr>
          <a:xfrm>
            <a:off x="1602101" y="4407415"/>
            <a:ext cx="888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120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2A2F69D6-E5F9-584A-8A1E-2FFE1D21E435}"/>
              </a:ext>
            </a:extLst>
          </p:cNvPr>
          <p:cNvCxnSpPr>
            <a:cxnSpLocks/>
          </p:cNvCxnSpPr>
          <p:nvPr/>
        </p:nvCxnSpPr>
        <p:spPr>
          <a:xfrm flipV="1">
            <a:off x="2469655" y="3491948"/>
            <a:ext cx="503423" cy="1377052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F1049CA9-DDB0-9A45-8A04-18E0F2A0E9D0}"/>
              </a:ext>
            </a:extLst>
          </p:cNvPr>
          <p:cNvCxnSpPr/>
          <p:nvPr/>
        </p:nvCxnSpPr>
        <p:spPr>
          <a:xfrm>
            <a:off x="465600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8CA88975-3326-C942-BFA8-A5C95EC179B7}"/>
              </a:ext>
            </a:extLst>
          </p:cNvPr>
          <p:cNvSpPr/>
          <p:nvPr/>
        </p:nvSpPr>
        <p:spPr>
          <a:xfrm>
            <a:off x="6389435" y="4407335"/>
            <a:ext cx="7168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83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00E1005E-6E5E-BB48-A622-C50B72B200A5}"/>
              </a:ext>
            </a:extLst>
          </p:cNvPr>
          <p:cNvCxnSpPr>
            <a:cxnSpLocks/>
          </p:cNvCxnSpPr>
          <p:nvPr/>
        </p:nvCxnSpPr>
        <p:spPr>
          <a:xfrm flipV="1">
            <a:off x="6096160" y="3485322"/>
            <a:ext cx="364275" cy="1383678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2C4F251D-F007-FA42-919B-6BA06EF8F89E}"/>
              </a:ext>
            </a:extLst>
          </p:cNvPr>
          <p:cNvSpPr/>
          <p:nvPr/>
        </p:nvSpPr>
        <p:spPr>
          <a:xfrm>
            <a:off x="5454687" y="4340026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12C9CCDB-3EB8-0E45-AAF3-F4A7B0085E86}"/>
              </a:ext>
            </a:extLst>
          </p:cNvPr>
          <p:cNvSpPr/>
          <p:nvPr/>
        </p:nvSpPr>
        <p:spPr>
          <a:xfrm>
            <a:off x="2792879" y="4402236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C9518525-B32C-9A40-BF05-F2DF21B7C039}"/>
              </a:ext>
            </a:extLst>
          </p:cNvPr>
          <p:cNvSpPr/>
          <p:nvPr/>
        </p:nvSpPr>
        <p:spPr>
          <a:xfrm>
            <a:off x="10037251" y="4402236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475196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values of the missing angles.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F587AA15-12B1-1844-B1C3-4F1B9637C96F}"/>
              </a:ext>
            </a:extLst>
          </p:cNvPr>
          <p:cNvCxnSpPr/>
          <p:nvPr/>
        </p:nvCxnSpPr>
        <p:spPr>
          <a:xfrm>
            <a:off x="8230403" y="4864061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615F9747-AF46-914A-83F3-5348891D3F85}"/>
              </a:ext>
            </a:extLst>
          </p:cNvPr>
          <p:cNvSpPr/>
          <p:nvPr/>
        </p:nvSpPr>
        <p:spPr>
          <a:xfrm>
            <a:off x="8803009" y="4402316"/>
            <a:ext cx="8739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113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370B886-F10C-7140-AEF3-BBB1C6F20BF7}"/>
              </a:ext>
            </a:extLst>
          </p:cNvPr>
          <p:cNvSpPr/>
          <p:nvPr/>
        </p:nvSpPr>
        <p:spPr>
          <a:xfrm>
            <a:off x="9963838" y="4402236"/>
            <a:ext cx="7072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67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E8BF4F5B-FF62-8147-B1CB-CBE8B05B244C}"/>
              </a:ext>
            </a:extLst>
          </p:cNvPr>
          <p:cNvCxnSpPr>
            <a:cxnSpLocks/>
          </p:cNvCxnSpPr>
          <p:nvPr/>
        </p:nvCxnSpPr>
        <p:spPr>
          <a:xfrm flipV="1">
            <a:off x="9670563" y="3486849"/>
            <a:ext cx="503423" cy="1377052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94C9F2BD-2F89-9348-BE85-DD988B82503A}"/>
              </a:ext>
            </a:extLst>
          </p:cNvPr>
          <p:cNvCxnSpPr/>
          <p:nvPr/>
        </p:nvCxnSpPr>
        <p:spPr>
          <a:xfrm>
            <a:off x="1029495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19BC7908-FA13-2448-98ED-1DA23C3470B7}"/>
              </a:ext>
            </a:extLst>
          </p:cNvPr>
          <p:cNvSpPr/>
          <p:nvPr/>
        </p:nvSpPr>
        <p:spPr>
          <a:xfrm>
            <a:off x="1602101" y="4407415"/>
            <a:ext cx="888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120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3FC3404E-ED8E-084D-8345-53BE307204E3}"/>
              </a:ext>
            </a:extLst>
          </p:cNvPr>
          <p:cNvSpPr/>
          <p:nvPr/>
        </p:nvSpPr>
        <p:spPr>
          <a:xfrm>
            <a:off x="2762930" y="4407335"/>
            <a:ext cx="7184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60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2A2F69D6-E5F9-584A-8A1E-2FFE1D21E435}"/>
              </a:ext>
            </a:extLst>
          </p:cNvPr>
          <p:cNvCxnSpPr>
            <a:cxnSpLocks/>
          </p:cNvCxnSpPr>
          <p:nvPr/>
        </p:nvCxnSpPr>
        <p:spPr>
          <a:xfrm flipV="1">
            <a:off x="2469655" y="3491948"/>
            <a:ext cx="503423" cy="1377052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F1049CA9-DDB0-9A45-8A04-18E0F2A0E9D0}"/>
              </a:ext>
            </a:extLst>
          </p:cNvPr>
          <p:cNvCxnSpPr/>
          <p:nvPr/>
        </p:nvCxnSpPr>
        <p:spPr>
          <a:xfrm>
            <a:off x="465600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1F6173F1-22DF-6443-AFAF-4DDE703EBA95}"/>
              </a:ext>
            </a:extLst>
          </p:cNvPr>
          <p:cNvSpPr/>
          <p:nvPr/>
        </p:nvSpPr>
        <p:spPr>
          <a:xfrm>
            <a:off x="5215472" y="4407334"/>
            <a:ext cx="7072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97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8CA88975-3326-C942-BFA8-A5C95EC179B7}"/>
              </a:ext>
            </a:extLst>
          </p:cNvPr>
          <p:cNvSpPr/>
          <p:nvPr/>
        </p:nvSpPr>
        <p:spPr>
          <a:xfrm>
            <a:off x="6389435" y="4407335"/>
            <a:ext cx="7168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83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00E1005E-6E5E-BB48-A622-C50B72B200A5}"/>
              </a:ext>
            </a:extLst>
          </p:cNvPr>
          <p:cNvCxnSpPr>
            <a:cxnSpLocks/>
          </p:cNvCxnSpPr>
          <p:nvPr/>
        </p:nvCxnSpPr>
        <p:spPr>
          <a:xfrm flipV="1">
            <a:off x="6096160" y="3485322"/>
            <a:ext cx="364275" cy="1383678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380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F587AA15-12B1-1844-B1C3-4F1B9637C96F}"/>
              </a:ext>
            </a:extLst>
          </p:cNvPr>
          <p:cNvCxnSpPr/>
          <p:nvPr/>
        </p:nvCxnSpPr>
        <p:spPr>
          <a:xfrm>
            <a:off x="465600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615F9747-AF46-914A-83F3-5348891D3F85}"/>
              </a:ext>
            </a:extLst>
          </p:cNvPr>
          <p:cNvSpPr/>
          <p:nvPr/>
        </p:nvSpPr>
        <p:spPr>
          <a:xfrm>
            <a:off x="6096000" y="3669079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370B886-F10C-7140-AEF3-BBB1C6F20BF7}"/>
              </a:ext>
            </a:extLst>
          </p:cNvPr>
          <p:cNvSpPr/>
          <p:nvPr/>
        </p:nvSpPr>
        <p:spPr>
          <a:xfrm>
            <a:off x="6389435" y="4407335"/>
            <a:ext cx="7072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70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E8BF4F5B-FF62-8147-B1CB-CBE8B05B244C}"/>
              </a:ext>
            </a:extLst>
          </p:cNvPr>
          <p:cNvCxnSpPr>
            <a:cxnSpLocks/>
          </p:cNvCxnSpPr>
          <p:nvPr/>
        </p:nvCxnSpPr>
        <p:spPr>
          <a:xfrm flipH="1" flipV="1">
            <a:off x="6096000" y="3392488"/>
            <a:ext cx="162" cy="1476512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2651CB2C-3DA0-6F4A-8E02-694E4B3D32CF}"/>
              </a:ext>
            </a:extLst>
          </p:cNvPr>
          <p:cNvCxnSpPr>
            <a:cxnSpLocks/>
          </p:cNvCxnSpPr>
          <p:nvPr/>
        </p:nvCxnSpPr>
        <p:spPr>
          <a:xfrm flipV="1">
            <a:off x="6096000" y="3392488"/>
            <a:ext cx="666307" cy="1476512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373402E-60E5-584D-862A-5ED0D4C6D15C}"/>
              </a:ext>
            </a:extLst>
          </p:cNvPr>
          <p:cNvSpPr/>
          <p:nvPr/>
        </p:nvSpPr>
        <p:spPr>
          <a:xfrm>
            <a:off x="5856992" y="4630478"/>
            <a:ext cx="238521" cy="238521"/>
          </a:xfrm>
          <a:prstGeom prst="rect">
            <a:avLst/>
          </a:prstGeom>
          <a:noFill/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7877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F587AA15-12B1-1844-B1C3-4F1B9637C96F}"/>
              </a:ext>
            </a:extLst>
          </p:cNvPr>
          <p:cNvCxnSpPr/>
          <p:nvPr/>
        </p:nvCxnSpPr>
        <p:spPr>
          <a:xfrm>
            <a:off x="465600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370B886-F10C-7140-AEF3-BBB1C6F20BF7}"/>
              </a:ext>
            </a:extLst>
          </p:cNvPr>
          <p:cNvSpPr/>
          <p:nvPr/>
        </p:nvSpPr>
        <p:spPr>
          <a:xfrm>
            <a:off x="6389435" y="4407335"/>
            <a:ext cx="7072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70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E8BF4F5B-FF62-8147-B1CB-CBE8B05B244C}"/>
              </a:ext>
            </a:extLst>
          </p:cNvPr>
          <p:cNvCxnSpPr>
            <a:cxnSpLocks/>
          </p:cNvCxnSpPr>
          <p:nvPr/>
        </p:nvCxnSpPr>
        <p:spPr>
          <a:xfrm flipH="1" flipV="1">
            <a:off x="6096000" y="3392488"/>
            <a:ext cx="162" cy="1476512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2651CB2C-3DA0-6F4A-8E02-694E4B3D32CF}"/>
              </a:ext>
            </a:extLst>
          </p:cNvPr>
          <p:cNvCxnSpPr>
            <a:cxnSpLocks/>
          </p:cNvCxnSpPr>
          <p:nvPr/>
        </p:nvCxnSpPr>
        <p:spPr>
          <a:xfrm flipV="1">
            <a:off x="6096000" y="3392488"/>
            <a:ext cx="666307" cy="1476512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373402E-60E5-584D-862A-5ED0D4C6D15C}"/>
              </a:ext>
            </a:extLst>
          </p:cNvPr>
          <p:cNvSpPr/>
          <p:nvPr/>
        </p:nvSpPr>
        <p:spPr>
          <a:xfrm>
            <a:off x="5856992" y="4630478"/>
            <a:ext cx="238521" cy="238521"/>
          </a:xfrm>
          <a:prstGeom prst="rect">
            <a:avLst/>
          </a:prstGeom>
          <a:noFill/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8BB762E-1DC8-A647-BB61-1D44BE7DF078}"/>
              </a:ext>
            </a:extLst>
          </p:cNvPr>
          <p:cNvSpPr/>
          <p:nvPr/>
        </p:nvSpPr>
        <p:spPr>
          <a:xfrm>
            <a:off x="6095513" y="3154549"/>
            <a:ext cx="7072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20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2001820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F587AA15-12B1-1844-B1C3-4F1B9637C96F}"/>
              </a:ext>
            </a:extLst>
          </p:cNvPr>
          <p:cNvCxnSpPr/>
          <p:nvPr/>
        </p:nvCxnSpPr>
        <p:spPr>
          <a:xfrm>
            <a:off x="465600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615F9747-AF46-914A-83F3-5348891D3F85}"/>
              </a:ext>
            </a:extLst>
          </p:cNvPr>
          <p:cNvSpPr/>
          <p:nvPr/>
        </p:nvSpPr>
        <p:spPr>
          <a:xfrm>
            <a:off x="6096000" y="3669079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370B886-F10C-7140-AEF3-BBB1C6F20BF7}"/>
              </a:ext>
            </a:extLst>
          </p:cNvPr>
          <p:cNvSpPr/>
          <p:nvPr/>
        </p:nvSpPr>
        <p:spPr>
          <a:xfrm>
            <a:off x="6389435" y="4407335"/>
            <a:ext cx="699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57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E8BF4F5B-FF62-8147-B1CB-CBE8B05B244C}"/>
              </a:ext>
            </a:extLst>
          </p:cNvPr>
          <p:cNvCxnSpPr>
            <a:cxnSpLocks/>
          </p:cNvCxnSpPr>
          <p:nvPr/>
        </p:nvCxnSpPr>
        <p:spPr>
          <a:xfrm flipH="1" flipV="1">
            <a:off x="6096000" y="3392488"/>
            <a:ext cx="162" cy="1476512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2651CB2C-3DA0-6F4A-8E02-694E4B3D32CF}"/>
              </a:ext>
            </a:extLst>
          </p:cNvPr>
          <p:cNvCxnSpPr>
            <a:cxnSpLocks/>
          </p:cNvCxnSpPr>
          <p:nvPr/>
        </p:nvCxnSpPr>
        <p:spPr>
          <a:xfrm flipV="1">
            <a:off x="6096000" y="3566160"/>
            <a:ext cx="910590" cy="130284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373402E-60E5-584D-862A-5ED0D4C6D15C}"/>
              </a:ext>
            </a:extLst>
          </p:cNvPr>
          <p:cNvSpPr/>
          <p:nvPr/>
        </p:nvSpPr>
        <p:spPr>
          <a:xfrm>
            <a:off x="5856992" y="4630478"/>
            <a:ext cx="238521" cy="238521"/>
          </a:xfrm>
          <a:prstGeom prst="rect">
            <a:avLst/>
          </a:prstGeom>
          <a:noFill/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6375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F587AA15-12B1-1844-B1C3-4F1B9637C96F}"/>
              </a:ext>
            </a:extLst>
          </p:cNvPr>
          <p:cNvCxnSpPr/>
          <p:nvPr/>
        </p:nvCxnSpPr>
        <p:spPr>
          <a:xfrm>
            <a:off x="465600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370B886-F10C-7140-AEF3-BBB1C6F20BF7}"/>
              </a:ext>
            </a:extLst>
          </p:cNvPr>
          <p:cNvSpPr/>
          <p:nvPr/>
        </p:nvSpPr>
        <p:spPr>
          <a:xfrm>
            <a:off x="6389435" y="4407335"/>
            <a:ext cx="699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57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E8BF4F5B-FF62-8147-B1CB-CBE8B05B244C}"/>
              </a:ext>
            </a:extLst>
          </p:cNvPr>
          <p:cNvCxnSpPr>
            <a:cxnSpLocks/>
          </p:cNvCxnSpPr>
          <p:nvPr/>
        </p:nvCxnSpPr>
        <p:spPr>
          <a:xfrm flipH="1" flipV="1">
            <a:off x="6096000" y="3392488"/>
            <a:ext cx="162" cy="1476512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2651CB2C-3DA0-6F4A-8E02-694E4B3D32CF}"/>
              </a:ext>
            </a:extLst>
          </p:cNvPr>
          <p:cNvCxnSpPr>
            <a:cxnSpLocks/>
          </p:cNvCxnSpPr>
          <p:nvPr/>
        </p:nvCxnSpPr>
        <p:spPr>
          <a:xfrm flipV="1">
            <a:off x="6096000" y="3566160"/>
            <a:ext cx="910590" cy="130284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373402E-60E5-584D-862A-5ED0D4C6D15C}"/>
              </a:ext>
            </a:extLst>
          </p:cNvPr>
          <p:cNvSpPr/>
          <p:nvPr/>
        </p:nvSpPr>
        <p:spPr>
          <a:xfrm>
            <a:off x="5856992" y="4630478"/>
            <a:ext cx="238521" cy="238521"/>
          </a:xfrm>
          <a:prstGeom prst="rect">
            <a:avLst/>
          </a:prstGeom>
          <a:noFill/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0A3C574E-0EEE-264F-8C68-8329E74CF33F}"/>
              </a:ext>
            </a:extLst>
          </p:cNvPr>
          <p:cNvSpPr/>
          <p:nvPr/>
        </p:nvSpPr>
        <p:spPr>
          <a:xfrm>
            <a:off x="6197753" y="3347820"/>
            <a:ext cx="7056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33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0852916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F587AA15-12B1-1844-B1C3-4F1B9637C96F}"/>
              </a:ext>
            </a:extLst>
          </p:cNvPr>
          <p:cNvCxnSpPr/>
          <p:nvPr/>
        </p:nvCxnSpPr>
        <p:spPr>
          <a:xfrm>
            <a:off x="465600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615F9747-AF46-914A-83F3-5348891D3F85}"/>
              </a:ext>
            </a:extLst>
          </p:cNvPr>
          <p:cNvSpPr/>
          <p:nvPr/>
        </p:nvSpPr>
        <p:spPr>
          <a:xfrm>
            <a:off x="5758371" y="3942198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370B886-F10C-7140-AEF3-BBB1C6F20BF7}"/>
              </a:ext>
            </a:extLst>
          </p:cNvPr>
          <p:cNvSpPr/>
          <p:nvPr/>
        </p:nvSpPr>
        <p:spPr>
          <a:xfrm>
            <a:off x="6389435" y="4407335"/>
            <a:ext cx="7104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59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E8BF4F5B-FF62-8147-B1CB-CBE8B05B244C}"/>
              </a:ext>
            </a:extLst>
          </p:cNvPr>
          <p:cNvCxnSpPr>
            <a:cxnSpLocks/>
          </p:cNvCxnSpPr>
          <p:nvPr/>
        </p:nvCxnSpPr>
        <p:spPr>
          <a:xfrm flipH="1" flipV="1">
            <a:off x="4892040" y="3920490"/>
            <a:ext cx="1204122" cy="94851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2651CB2C-3DA0-6F4A-8E02-694E4B3D32CF}"/>
              </a:ext>
            </a:extLst>
          </p:cNvPr>
          <p:cNvCxnSpPr>
            <a:cxnSpLocks/>
          </p:cNvCxnSpPr>
          <p:nvPr/>
        </p:nvCxnSpPr>
        <p:spPr>
          <a:xfrm flipV="1">
            <a:off x="6096000" y="3566160"/>
            <a:ext cx="910590" cy="130284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A74E7863-60C6-D24A-A032-69D8F9F00AB1}"/>
              </a:ext>
            </a:extLst>
          </p:cNvPr>
          <p:cNvSpPr/>
          <p:nvPr/>
        </p:nvSpPr>
        <p:spPr>
          <a:xfrm>
            <a:off x="4912304" y="4407335"/>
            <a:ext cx="7200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43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763343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094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my knowledge that a straight line (or half turn) has a measurement of 180 degrees to help me calculate missing angles on straight lines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explain my reasoning when using my knowledge that a straight line (or half turn) has a measurement of 180 degrees to help me calculate missing angles on straight lines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473071" cy="365125"/>
          </a:xfrm>
        </p:spPr>
        <p:txBody>
          <a:bodyPr/>
          <a:lstStyle/>
          <a:p>
            <a:r>
              <a:rPr lang="en-GB" sz="1400" dirty="0"/>
              <a:t>Year 5 - Summer Block 2 - Properties of Shape - Lesson 5 - To be able to calculate angles on a straight line</a:t>
            </a:r>
          </a:p>
        </p:txBody>
      </p:sp>
    </p:spTree>
    <p:extLst>
      <p:ext uri="{BB962C8B-B14F-4D97-AF65-F5344CB8AC3E}">
        <p14:creationId xmlns:p14="http://schemas.microsoft.com/office/powerpoint/2010/main" val="43468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F587AA15-12B1-1844-B1C3-4F1B9637C96F}"/>
              </a:ext>
            </a:extLst>
          </p:cNvPr>
          <p:cNvCxnSpPr/>
          <p:nvPr/>
        </p:nvCxnSpPr>
        <p:spPr>
          <a:xfrm>
            <a:off x="465600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370B886-F10C-7140-AEF3-BBB1C6F20BF7}"/>
              </a:ext>
            </a:extLst>
          </p:cNvPr>
          <p:cNvSpPr/>
          <p:nvPr/>
        </p:nvSpPr>
        <p:spPr>
          <a:xfrm>
            <a:off x="6389435" y="4407335"/>
            <a:ext cx="7104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59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E8BF4F5B-FF62-8147-B1CB-CBE8B05B244C}"/>
              </a:ext>
            </a:extLst>
          </p:cNvPr>
          <p:cNvCxnSpPr>
            <a:cxnSpLocks/>
          </p:cNvCxnSpPr>
          <p:nvPr/>
        </p:nvCxnSpPr>
        <p:spPr>
          <a:xfrm flipH="1" flipV="1">
            <a:off x="4892040" y="3920490"/>
            <a:ext cx="1204122" cy="94851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2651CB2C-3DA0-6F4A-8E02-694E4B3D32CF}"/>
              </a:ext>
            </a:extLst>
          </p:cNvPr>
          <p:cNvCxnSpPr>
            <a:cxnSpLocks/>
          </p:cNvCxnSpPr>
          <p:nvPr/>
        </p:nvCxnSpPr>
        <p:spPr>
          <a:xfrm flipV="1">
            <a:off x="6096000" y="3566160"/>
            <a:ext cx="910590" cy="130284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A74E7863-60C6-D24A-A032-69D8F9F00AB1}"/>
              </a:ext>
            </a:extLst>
          </p:cNvPr>
          <p:cNvSpPr/>
          <p:nvPr/>
        </p:nvSpPr>
        <p:spPr>
          <a:xfrm>
            <a:off x="4912304" y="4407335"/>
            <a:ext cx="7200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43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0BC7814-D182-0C4C-93A0-4A9BFA84CB14}"/>
              </a:ext>
            </a:extLst>
          </p:cNvPr>
          <p:cNvSpPr/>
          <p:nvPr/>
        </p:nvSpPr>
        <p:spPr>
          <a:xfrm>
            <a:off x="5728149" y="3920330"/>
            <a:ext cx="7120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78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1484534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F587AA15-12B1-1844-B1C3-4F1B9637C96F}"/>
              </a:ext>
            </a:extLst>
          </p:cNvPr>
          <p:cNvCxnSpPr/>
          <p:nvPr/>
        </p:nvCxnSpPr>
        <p:spPr>
          <a:xfrm>
            <a:off x="465600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615F9747-AF46-914A-83F3-5348891D3F85}"/>
              </a:ext>
            </a:extLst>
          </p:cNvPr>
          <p:cNvSpPr/>
          <p:nvPr/>
        </p:nvSpPr>
        <p:spPr>
          <a:xfrm>
            <a:off x="4656000" y="4416453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370B886-F10C-7140-AEF3-BBB1C6F20BF7}"/>
              </a:ext>
            </a:extLst>
          </p:cNvPr>
          <p:cNvSpPr/>
          <p:nvPr/>
        </p:nvSpPr>
        <p:spPr>
          <a:xfrm>
            <a:off x="6592778" y="4407335"/>
            <a:ext cx="7168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38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E8BF4F5B-FF62-8147-B1CB-CBE8B05B244C}"/>
              </a:ext>
            </a:extLst>
          </p:cNvPr>
          <p:cNvCxnSpPr>
            <a:cxnSpLocks/>
          </p:cNvCxnSpPr>
          <p:nvPr/>
        </p:nvCxnSpPr>
        <p:spPr>
          <a:xfrm flipH="1" flipV="1">
            <a:off x="4656000" y="4171950"/>
            <a:ext cx="1440162" cy="69705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2651CB2C-3DA0-6F4A-8E02-694E4B3D32CF}"/>
              </a:ext>
            </a:extLst>
          </p:cNvPr>
          <p:cNvCxnSpPr>
            <a:cxnSpLocks/>
          </p:cNvCxnSpPr>
          <p:nvPr/>
        </p:nvCxnSpPr>
        <p:spPr>
          <a:xfrm flipV="1">
            <a:off x="6096000" y="3794760"/>
            <a:ext cx="1207229" cy="107424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7BC5F4EE-5588-DF4E-9428-8911D87C6C64}"/>
              </a:ext>
            </a:extLst>
          </p:cNvPr>
          <p:cNvSpPr/>
          <p:nvPr/>
        </p:nvSpPr>
        <p:spPr>
          <a:xfrm>
            <a:off x="5599223" y="4071034"/>
            <a:ext cx="8723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115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9318671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F587AA15-12B1-1844-B1C3-4F1B9637C96F}"/>
              </a:ext>
            </a:extLst>
          </p:cNvPr>
          <p:cNvCxnSpPr/>
          <p:nvPr/>
        </p:nvCxnSpPr>
        <p:spPr>
          <a:xfrm>
            <a:off x="465600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370B886-F10C-7140-AEF3-BBB1C6F20BF7}"/>
              </a:ext>
            </a:extLst>
          </p:cNvPr>
          <p:cNvSpPr/>
          <p:nvPr/>
        </p:nvSpPr>
        <p:spPr>
          <a:xfrm>
            <a:off x="6592778" y="4407335"/>
            <a:ext cx="7168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38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E8BF4F5B-FF62-8147-B1CB-CBE8B05B244C}"/>
              </a:ext>
            </a:extLst>
          </p:cNvPr>
          <p:cNvCxnSpPr>
            <a:cxnSpLocks/>
          </p:cNvCxnSpPr>
          <p:nvPr/>
        </p:nvCxnSpPr>
        <p:spPr>
          <a:xfrm flipH="1" flipV="1">
            <a:off x="4656000" y="4171950"/>
            <a:ext cx="1440162" cy="69705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2651CB2C-3DA0-6F4A-8E02-694E4B3D32CF}"/>
              </a:ext>
            </a:extLst>
          </p:cNvPr>
          <p:cNvCxnSpPr>
            <a:cxnSpLocks/>
          </p:cNvCxnSpPr>
          <p:nvPr/>
        </p:nvCxnSpPr>
        <p:spPr>
          <a:xfrm flipV="1">
            <a:off x="6096000" y="3794760"/>
            <a:ext cx="1207229" cy="107424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7BC5F4EE-5588-DF4E-9428-8911D87C6C64}"/>
              </a:ext>
            </a:extLst>
          </p:cNvPr>
          <p:cNvSpPr/>
          <p:nvPr/>
        </p:nvSpPr>
        <p:spPr>
          <a:xfrm>
            <a:off x="5599223" y="4071034"/>
            <a:ext cx="8723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115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64E103C-BB5E-6340-B447-17C9A767E2E7}"/>
              </a:ext>
            </a:extLst>
          </p:cNvPr>
          <p:cNvSpPr/>
          <p:nvPr/>
        </p:nvSpPr>
        <p:spPr>
          <a:xfrm>
            <a:off x="4518165" y="4416453"/>
            <a:ext cx="6960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27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2460633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F587AA15-12B1-1844-B1C3-4F1B9637C96F}"/>
              </a:ext>
            </a:extLst>
          </p:cNvPr>
          <p:cNvCxnSpPr/>
          <p:nvPr/>
        </p:nvCxnSpPr>
        <p:spPr>
          <a:xfrm>
            <a:off x="103269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615F9747-AF46-914A-83F3-5348891D3F85}"/>
              </a:ext>
            </a:extLst>
          </p:cNvPr>
          <p:cNvSpPr/>
          <p:nvPr/>
        </p:nvSpPr>
        <p:spPr>
          <a:xfrm>
            <a:off x="2472690" y="3669079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370B886-F10C-7140-AEF3-BBB1C6F20BF7}"/>
              </a:ext>
            </a:extLst>
          </p:cNvPr>
          <p:cNvSpPr/>
          <p:nvPr/>
        </p:nvSpPr>
        <p:spPr>
          <a:xfrm>
            <a:off x="2766125" y="4407335"/>
            <a:ext cx="7104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65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E8BF4F5B-FF62-8147-B1CB-CBE8B05B244C}"/>
              </a:ext>
            </a:extLst>
          </p:cNvPr>
          <p:cNvCxnSpPr>
            <a:cxnSpLocks/>
          </p:cNvCxnSpPr>
          <p:nvPr/>
        </p:nvCxnSpPr>
        <p:spPr>
          <a:xfrm flipH="1" flipV="1">
            <a:off x="2472690" y="3392488"/>
            <a:ext cx="162" cy="1476512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2651CB2C-3DA0-6F4A-8E02-694E4B3D32CF}"/>
              </a:ext>
            </a:extLst>
          </p:cNvPr>
          <p:cNvCxnSpPr>
            <a:cxnSpLocks/>
          </p:cNvCxnSpPr>
          <p:nvPr/>
        </p:nvCxnSpPr>
        <p:spPr>
          <a:xfrm flipV="1">
            <a:off x="2472690" y="3392488"/>
            <a:ext cx="666307" cy="1476512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373402E-60E5-584D-862A-5ED0D4C6D15C}"/>
              </a:ext>
            </a:extLst>
          </p:cNvPr>
          <p:cNvSpPr/>
          <p:nvPr/>
        </p:nvSpPr>
        <p:spPr>
          <a:xfrm>
            <a:off x="2233682" y="4630478"/>
            <a:ext cx="238521" cy="238521"/>
          </a:xfrm>
          <a:prstGeom prst="rect">
            <a:avLst/>
          </a:prstGeom>
          <a:noFill/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5E50AE50-BB69-BE49-9819-56A6A9B6E717}"/>
              </a:ext>
            </a:extLst>
          </p:cNvPr>
          <p:cNvCxnSpPr/>
          <p:nvPr/>
        </p:nvCxnSpPr>
        <p:spPr>
          <a:xfrm>
            <a:off x="465600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F747CD7C-0B37-6B4C-BBDD-80FB54F1066A}"/>
              </a:ext>
            </a:extLst>
          </p:cNvPr>
          <p:cNvSpPr/>
          <p:nvPr/>
        </p:nvSpPr>
        <p:spPr>
          <a:xfrm>
            <a:off x="5758371" y="3942198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306EF6AD-937E-B346-8738-739D0A8B784D}"/>
              </a:ext>
            </a:extLst>
          </p:cNvPr>
          <p:cNvCxnSpPr>
            <a:cxnSpLocks/>
          </p:cNvCxnSpPr>
          <p:nvPr/>
        </p:nvCxnSpPr>
        <p:spPr>
          <a:xfrm flipH="1" flipV="1">
            <a:off x="4892040" y="3920490"/>
            <a:ext cx="1204122" cy="94851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10E3B08B-56E3-B94E-B7F1-4259030AC78D}"/>
              </a:ext>
            </a:extLst>
          </p:cNvPr>
          <p:cNvCxnSpPr>
            <a:cxnSpLocks/>
          </p:cNvCxnSpPr>
          <p:nvPr/>
        </p:nvCxnSpPr>
        <p:spPr>
          <a:xfrm flipV="1">
            <a:off x="6096000" y="3566160"/>
            <a:ext cx="910590" cy="130284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65C6CC24-CC1F-774F-91B2-E15D09638FD7}"/>
              </a:ext>
            </a:extLst>
          </p:cNvPr>
          <p:cNvSpPr/>
          <p:nvPr/>
        </p:nvSpPr>
        <p:spPr>
          <a:xfrm>
            <a:off x="4912304" y="4407335"/>
            <a:ext cx="7008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37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56F12D4E-057A-2D45-BA7A-2F9195D60BAB}"/>
              </a:ext>
            </a:extLst>
          </p:cNvPr>
          <p:cNvCxnSpPr/>
          <p:nvPr/>
        </p:nvCxnSpPr>
        <p:spPr>
          <a:xfrm>
            <a:off x="838218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417121D5-6E14-6B4A-92F3-DA8BB68B061B}"/>
              </a:ext>
            </a:extLst>
          </p:cNvPr>
          <p:cNvSpPr/>
          <p:nvPr/>
        </p:nvSpPr>
        <p:spPr>
          <a:xfrm>
            <a:off x="8382180" y="4416453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983F5321-DCAB-1D41-B8CF-D590D43DF23D}"/>
              </a:ext>
            </a:extLst>
          </p:cNvPr>
          <p:cNvSpPr/>
          <p:nvPr/>
        </p:nvSpPr>
        <p:spPr>
          <a:xfrm>
            <a:off x="10318958" y="4407335"/>
            <a:ext cx="715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42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CB914BC1-26D7-164A-8BE1-3C783C4A24FE}"/>
              </a:ext>
            </a:extLst>
          </p:cNvPr>
          <p:cNvCxnSpPr>
            <a:cxnSpLocks/>
          </p:cNvCxnSpPr>
          <p:nvPr/>
        </p:nvCxnSpPr>
        <p:spPr>
          <a:xfrm flipH="1" flipV="1">
            <a:off x="8382180" y="4171950"/>
            <a:ext cx="1440162" cy="69705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45E6E88E-9392-C044-B3F4-7D1BFD9F2B6E}"/>
              </a:ext>
            </a:extLst>
          </p:cNvPr>
          <p:cNvCxnSpPr>
            <a:cxnSpLocks/>
          </p:cNvCxnSpPr>
          <p:nvPr/>
        </p:nvCxnSpPr>
        <p:spPr>
          <a:xfrm flipV="1">
            <a:off x="9822180" y="3794760"/>
            <a:ext cx="1207229" cy="107424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58EF0F3B-61F1-7441-B442-F5E6ACBF5F04}"/>
              </a:ext>
            </a:extLst>
          </p:cNvPr>
          <p:cNvSpPr/>
          <p:nvPr/>
        </p:nvSpPr>
        <p:spPr>
          <a:xfrm>
            <a:off x="9325403" y="4071034"/>
            <a:ext cx="8691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117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D13BD3E3-0102-3F4F-B5A2-EF8E342B2455}"/>
              </a:ext>
            </a:extLst>
          </p:cNvPr>
          <p:cNvSpPr/>
          <p:nvPr/>
        </p:nvSpPr>
        <p:spPr>
          <a:xfrm>
            <a:off x="6379012" y="4407334"/>
            <a:ext cx="7072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62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4709414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F587AA15-12B1-1844-B1C3-4F1B9637C96F}"/>
              </a:ext>
            </a:extLst>
          </p:cNvPr>
          <p:cNvCxnSpPr/>
          <p:nvPr/>
        </p:nvCxnSpPr>
        <p:spPr>
          <a:xfrm>
            <a:off x="103269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370B886-F10C-7140-AEF3-BBB1C6F20BF7}"/>
              </a:ext>
            </a:extLst>
          </p:cNvPr>
          <p:cNvSpPr/>
          <p:nvPr/>
        </p:nvSpPr>
        <p:spPr>
          <a:xfrm>
            <a:off x="2766125" y="4407335"/>
            <a:ext cx="7104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65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E8BF4F5B-FF62-8147-B1CB-CBE8B05B244C}"/>
              </a:ext>
            </a:extLst>
          </p:cNvPr>
          <p:cNvCxnSpPr>
            <a:cxnSpLocks/>
          </p:cNvCxnSpPr>
          <p:nvPr/>
        </p:nvCxnSpPr>
        <p:spPr>
          <a:xfrm flipH="1" flipV="1">
            <a:off x="2472690" y="3392488"/>
            <a:ext cx="162" cy="1476512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2651CB2C-3DA0-6F4A-8E02-694E4B3D32CF}"/>
              </a:ext>
            </a:extLst>
          </p:cNvPr>
          <p:cNvCxnSpPr>
            <a:cxnSpLocks/>
          </p:cNvCxnSpPr>
          <p:nvPr/>
        </p:nvCxnSpPr>
        <p:spPr>
          <a:xfrm flipV="1">
            <a:off x="2472690" y="3392488"/>
            <a:ext cx="666307" cy="1476512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373402E-60E5-584D-862A-5ED0D4C6D15C}"/>
              </a:ext>
            </a:extLst>
          </p:cNvPr>
          <p:cNvSpPr/>
          <p:nvPr/>
        </p:nvSpPr>
        <p:spPr>
          <a:xfrm>
            <a:off x="2233682" y="4630478"/>
            <a:ext cx="238521" cy="238521"/>
          </a:xfrm>
          <a:prstGeom prst="rect">
            <a:avLst/>
          </a:prstGeom>
          <a:noFill/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5E50AE50-BB69-BE49-9819-56A6A9B6E717}"/>
              </a:ext>
            </a:extLst>
          </p:cNvPr>
          <p:cNvCxnSpPr/>
          <p:nvPr/>
        </p:nvCxnSpPr>
        <p:spPr>
          <a:xfrm>
            <a:off x="465600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306EF6AD-937E-B346-8738-739D0A8B784D}"/>
              </a:ext>
            </a:extLst>
          </p:cNvPr>
          <p:cNvCxnSpPr>
            <a:cxnSpLocks/>
          </p:cNvCxnSpPr>
          <p:nvPr/>
        </p:nvCxnSpPr>
        <p:spPr>
          <a:xfrm flipH="1" flipV="1">
            <a:off x="4892040" y="3920490"/>
            <a:ext cx="1204122" cy="94851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10E3B08B-56E3-B94E-B7F1-4259030AC78D}"/>
              </a:ext>
            </a:extLst>
          </p:cNvPr>
          <p:cNvCxnSpPr>
            <a:cxnSpLocks/>
          </p:cNvCxnSpPr>
          <p:nvPr/>
        </p:nvCxnSpPr>
        <p:spPr>
          <a:xfrm flipV="1">
            <a:off x="6096000" y="3566160"/>
            <a:ext cx="910590" cy="130284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65C6CC24-CC1F-774F-91B2-E15D09638FD7}"/>
              </a:ext>
            </a:extLst>
          </p:cNvPr>
          <p:cNvSpPr/>
          <p:nvPr/>
        </p:nvSpPr>
        <p:spPr>
          <a:xfrm>
            <a:off x="4912304" y="4407335"/>
            <a:ext cx="7008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37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56F12D4E-057A-2D45-BA7A-2F9195D60BAB}"/>
              </a:ext>
            </a:extLst>
          </p:cNvPr>
          <p:cNvCxnSpPr/>
          <p:nvPr/>
        </p:nvCxnSpPr>
        <p:spPr>
          <a:xfrm>
            <a:off x="838218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983F5321-DCAB-1D41-B8CF-D590D43DF23D}"/>
              </a:ext>
            </a:extLst>
          </p:cNvPr>
          <p:cNvSpPr/>
          <p:nvPr/>
        </p:nvSpPr>
        <p:spPr>
          <a:xfrm>
            <a:off x="10318958" y="4407335"/>
            <a:ext cx="715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42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CB914BC1-26D7-164A-8BE1-3C783C4A24FE}"/>
              </a:ext>
            </a:extLst>
          </p:cNvPr>
          <p:cNvCxnSpPr>
            <a:cxnSpLocks/>
          </p:cNvCxnSpPr>
          <p:nvPr/>
        </p:nvCxnSpPr>
        <p:spPr>
          <a:xfrm flipH="1" flipV="1">
            <a:off x="8382180" y="4171950"/>
            <a:ext cx="1440162" cy="69705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45E6E88E-9392-C044-B3F4-7D1BFD9F2B6E}"/>
              </a:ext>
            </a:extLst>
          </p:cNvPr>
          <p:cNvCxnSpPr>
            <a:cxnSpLocks/>
          </p:cNvCxnSpPr>
          <p:nvPr/>
        </p:nvCxnSpPr>
        <p:spPr>
          <a:xfrm flipV="1">
            <a:off x="9822180" y="3794760"/>
            <a:ext cx="1207229" cy="107424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58EF0F3B-61F1-7441-B442-F5E6ACBF5F04}"/>
              </a:ext>
            </a:extLst>
          </p:cNvPr>
          <p:cNvSpPr/>
          <p:nvPr/>
        </p:nvSpPr>
        <p:spPr>
          <a:xfrm>
            <a:off x="9325403" y="4071034"/>
            <a:ext cx="8691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117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D13BD3E3-0102-3F4F-B5A2-EF8E342B2455}"/>
              </a:ext>
            </a:extLst>
          </p:cNvPr>
          <p:cNvSpPr/>
          <p:nvPr/>
        </p:nvSpPr>
        <p:spPr>
          <a:xfrm>
            <a:off x="6379012" y="4407334"/>
            <a:ext cx="7072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62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60E6905A-84E1-3849-939B-D5DC7CE112E9}"/>
              </a:ext>
            </a:extLst>
          </p:cNvPr>
          <p:cNvSpPr/>
          <p:nvPr/>
        </p:nvSpPr>
        <p:spPr>
          <a:xfrm>
            <a:off x="2472203" y="3026718"/>
            <a:ext cx="699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25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01DC5446-F97C-4340-B715-5A5498F812AD}"/>
              </a:ext>
            </a:extLst>
          </p:cNvPr>
          <p:cNvSpPr/>
          <p:nvPr/>
        </p:nvSpPr>
        <p:spPr>
          <a:xfrm>
            <a:off x="5667262" y="3933080"/>
            <a:ext cx="7040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81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ABF751A6-38D4-ED4B-9C8A-96A8822ADD70}"/>
              </a:ext>
            </a:extLst>
          </p:cNvPr>
          <p:cNvSpPr/>
          <p:nvPr/>
        </p:nvSpPr>
        <p:spPr>
          <a:xfrm>
            <a:off x="8325422" y="4407333"/>
            <a:ext cx="6880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21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5428656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If each letter’s angle is equal, what is the value of each letter?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Explain your answer.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F587AA15-12B1-1844-B1C3-4F1B9637C96F}"/>
              </a:ext>
            </a:extLst>
          </p:cNvPr>
          <p:cNvCxnSpPr/>
          <p:nvPr/>
        </p:nvCxnSpPr>
        <p:spPr>
          <a:xfrm>
            <a:off x="103269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615F9747-AF46-914A-83F3-5348891D3F85}"/>
              </a:ext>
            </a:extLst>
          </p:cNvPr>
          <p:cNvSpPr/>
          <p:nvPr/>
        </p:nvSpPr>
        <p:spPr>
          <a:xfrm>
            <a:off x="2263461" y="3924680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x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E8BF4F5B-FF62-8147-B1CB-CBE8B05B244C}"/>
              </a:ext>
            </a:extLst>
          </p:cNvPr>
          <p:cNvCxnSpPr>
            <a:cxnSpLocks/>
          </p:cNvCxnSpPr>
          <p:nvPr/>
        </p:nvCxnSpPr>
        <p:spPr>
          <a:xfrm flipH="1" flipV="1">
            <a:off x="1657548" y="3428840"/>
            <a:ext cx="815305" cy="1440161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2651CB2C-3DA0-6F4A-8E02-694E4B3D32CF}"/>
              </a:ext>
            </a:extLst>
          </p:cNvPr>
          <p:cNvCxnSpPr>
            <a:cxnSpLocks/>
          </p:cNvCxnSpPr>
          <p:nvPr/>
        </p:nvCxnSpPr>
        <p:spPr>
          <a:xfrm flipV="1">
            <a:off x="2472690" y="3429000"/>
            <a:ext cx="826415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5E50AE50-BB69-BE49-9819-56A6A9B6E717}"/>
              </a:ext>
            </a:extLst>
          </p:cNvPr>
          <p:cNvCxnSpPr/>
          <p:nvPr/>
        </p:nvCxnSpPr>
        <p:spPr>
          <a:xfrm>
            <a:off x="465600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306EF6AD-937E-B346-8738-739D0A8B784D}"/>
              </a:ext>
            </a:extLst>
          </p:cNvPr>
          <p:cNvCxnSpPr>
            <a:cxnSpLocks/>
          </p:cNvCxnSpPr>
          <p:nvPr/>
        </p:nvCxnSpPr>
        <p:spPr>
          <a:xfrm flipH="1" flipV="1">
            <a:off x="4828006" y="3566000"/>
            <a:ext cx="1268157" cy="1303001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10E3B08B-56E3-B94E-B7F1-4259030AC78D}"/>
              </a:ext>
            </a:extLst>
          </p:cNvPr>
          <p:cNvCxnSpPr>
            <a:cxnSpLocks/>
          </p:cNvCxnSpPr>
          <p:nvPr/>
        </p:nvCxnSpPr>
        <p:spPr>
          <a:xfrm flipV="1">
            <a:off x="6096000" y="3565841"/>
            <a:ext cx="1274965" cy="1303159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56F12D4E-057A-2D45-BA7A-2F9195D60BAB}"/>
              </a:ext>
            </a:extLst>
          </p:cNvPr>
          <p:cNvCxnSpPr/>
          <p:nvPr/>
        </p:nvCxnSpPr>
        <p:spPr>
          <a:xfrm>
            <a:off x="838218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CB914BC1-26D7-164A-8BE1-3C783C4A24FE}"/>
              </a:ext>
            </a:extLst>
          </p:cNvPr>
          <p:cNvCxnSpPr>
            <a:cxnSpLocks/>
          </p:cNvCxnSpPr>
          <p:nvPr/>
        </p:nvCxnSpPr>
        <p:spPr>
          <a:xfrm flipH="1" flipV="1">
            <a:off x="8338611" y="3738137"/>
            <a:ext cx="1483731" cy="1130863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45E6E88E-9392-C044-B3F4-7D1BFD9F2B6E}"/>
              </a:ext>
            </a:extLst>
          </p:cNvPr>
          <p:cNvCxnSpPr>
            <a:cxnSpLocks/>
          </p:cNvCxnSpPr>
          <p:nvPr/>
        </p:nvCxnSpPr>
        <p:spPr>
          <a:xfrm flipV="1">
            <a:off x="9822180" y="3737977"/>
            <a:ext cx="1483569" cy="1131023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D6377D5B-3019-2740-A3F7-BFA28E228A76}"/>
              </a:ext>
            </a:extLst>
          </p:cNvPr>
          <p:cNvSpPr/>
          <p:nvPr/>
        </p:nvSpPr>
        <p:spPr>
          <a:xfrm>
            <a:off x="1844120" y="4416453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x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563E1E41-0F89-C644-A326-CC32C0B34236}"/>
              </a:ext>
            </a:extLst>
          </p:cNvPr>
          <p:cNvSpPr/>
          <p:nvPr/>
        </p:nvSpPr>
        <p:spPr>
          <a:xfrm>
            <a:off x="2626957" y="4431858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x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FF5930C2-CB8A-124D-8B1A-C13E84472C14}"/>
              </a:ext>
            </a:extLst>
          </p:cNvPr>
          <p:cNvCxnSpPr>
            <a:cxnSpLocks/>
          </p:cNvCxnSpPr>
          <p:nvPr/>
        </p:nvCxnSpPr>
        <p:spPr>
          <a:xfrm flipV="1">
            <a:off x="6096000" y="3291840"/>
            <a:ext cx="0" cy="1577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783673BB-7BE7-CD41-99AB-7830ECD2DED5}"/>
              </a:ext>
            </a:extLst>
          </p:cNvPr>
          <p:cNvSpPr/>
          <p:nvPr/>
        </p:nvSpPr>
        <p:spPr>
          <a:xfrm>
            <a:off x="5242723" y="4385177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1FEA9324-8062-4446-AB43-CB346AAC0F5F}"/>
              </a:ext>
            </a:extLst>
          </p:cNvPr>
          <p:cNvSpPr/>
          <p:nvPr/>
        </p:nvSpPr>
        <p:spPr>
          <a:xfrm>
            <a:off x="5638361" y="4003208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0BBB622B-D973-3544-A211-9567A8A86084}"/>
              </a:ext>
            </a:extLst>
          </p:cNvPr>
          <p:cNvSpPr/>
          <p:nvPr/>
        </p:nvSpPr>
        <p:spPr>
          <a:xfrm>
            <a:off x="6141348" y="4001294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D9139F7D-C3CE-D745-980A-823D3613B2ED}"/>
              </a:ext>
            </a:extLst>
          </p:cNvPr>
          <p:cNvSpPr/>
          <p:nvPr/>
        </p:nvSpPr>
        <p:spPr>
          <a:xfrm>
            <a:off x="6486319" y="4379523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xmlns="" id="{D77FD881-76C7-FD43-B238-645CF8E70471}"/>
              </a:ext>
            </a:extLst>
          </p:cNvPr>
          <p:cNvCxnSpPr>
            <a:cxnSpLocks/>
          </p:cNvCxnSpPr>
          <p:nvPr/>
        </p:nvCxnSpPr>
        <p:spPr>
          <a:xfrm flipH="1" flipV="1">
            <a:off x="9261555" y="3064476"/>
            <a:ext cx="560067" cy="1804525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xmlns="" id="{50A2943B-3A8B-7B4E-9F87-76E7C312A0B7}"/>
              </a:ext>
            </a:extLst>
          </p:cNvPr>
          <p:cNvCxnSpPr>
            <a:cxnSpLocks/>
          </p:cNvCxnSpPr>
          <p:nvPr/>
        </p:nvCxnSpPr>
        <p:spPr>
          <a:xfrm flipV="1">
            <a:off x="9820903" y="3064317"/>
            <a:ext cx="588260" cy="1804524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F74873D6-A9F3-F74D-9FB1-33718F0DF836}"/>
              </a:ext>
            </a:extLst>
          </p:cNvPr>
          <p:cNvSpPr/>
          <p:nvPr/>
        </p:nvSpPr>
        <p:spPr>
          <a:xfrm>
            <a:off x="8947139" y="4431857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z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9EE052C9-1BDB-9C43-8E71-45ED9CB1D0F6}"/>
              </a:ext>
            </a:extLst>
          </p:cNvPr>
          <p:cNvSpPr/>
          <p:nvPr/>
        </p:nvSpPr>
        <p:spPr>
          <a:xfrm>
            <a:off x="9196031" y="4019878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z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5EF26711-A384-6C42-B954-F82E85A26651}"/>
              </a:ext>
            </a:extLst>
          </p:cNvPr>
          <p:cNvSpPr/>
          <p:nvPr/>
        </p:nvSpPr>
        <p:spPr>
          <a:xfrm>
            <a:off x="9636397" y="3914908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z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81966F2F-A66F-914B-A913-5662040F4CEE}"/>
              </a:ext>
            </a:extLst>
          </p:cNvPr>
          <p:cNvSpPr/>
          <p:nvPr/>
        </p:nvSpPr>
        <p:spPr>
          <a:xfrm>
            <a:off x="10034193" y="4019878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z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E130A2A2-22E5-204B-9D09-D36506AA5F25}"/>
              </a:ext>
            </a:extLst>
          </p:cNvPr>
          <p:cNvSpPr/>
          <p:nvPr/>
        </p:nvSpPr>
        <p:spPr>
          <a:xfrm>
            <a:off x="10315447" y="4431856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z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1326717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5305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If each letter’s angle is equal, what is the value of each letter?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x = 60 degrees, as 180 ÷ 3 = 60 degrees; y = 45 degrees, as 180 ÷ 4 = 45 degrees;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z = 36 degrees, as 180 ÷ 5 = 36 degrees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F587AA15-12B1-1844-B1C3-4F1B9637C96F}"/>
              </a:ext>
            </a:extLst>
          </p:cNvPr>
          <p:cNvCxnSpPr/>
          <p:nvPr/>
        </p:nvCxnSpPr>
        <p:spPr>
          <a:xfrm>
            <a:off x="103269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615F9747-AF46-914A-83F3-5348891D3F85}"/>
              </a:ext>
            </a:extLst>
          </p:cNvPr>
          <p:cNvSpPr/>
          <p:nvPr/>
        </p:nvSpPr>
        <p:spPr>
          <a:xfrm>
            <a:off x="2263461" y="3924680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x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E8BF4F5B-FF62-8147-B1CB-CBE8B05B244C}"/>
              </a:ext>
            </a:extLst>
          </p:cNvPr>
          <p:cNvCxnSpPr>
            <a:cxnSpLocks/>
          </p:cNvCxnSpPr>
          <p:nvPr/>
        </p:nvCxnSpPr>
        <p:spPr>
          <a:xfrm flipH="1" flipV="1">
            <a:off x="1657548" y="3428840"/>
            <a:ext cx="815305" cy="1440161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2651CB2C-3DA0-6F4A-8E02-694E4B3D32CF}"/>
              </a:ext>
            </a:extLst>
          </p:cNvPr>
          <p:cNvCxnSpPr>
            <a:cxnSpLocks/>
          </p:cNvCxnSpPr>
          <p:nvPr/>
        </p:nvCxnSpPr>
        <p:spPr>
          <a:xfrm flipV="1">
            <a:off x="2472690" y="3429000"/>
            <a:ext cx="826415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5E50AE50-BB69-BE49-9819-56A6A9B6E717}"/>
              </a:ext>
            </a:extLst>
          </p:cNvPr>
          <p:cNvCxnSpPr/>
          <p:nvPr/>
        </p:nvCxnSpPr>
        <p:spPr>
          <a:xfrm>
            <a:off x="465600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306EF6AD-937E-B346-8738-739D0A8B784D}"/>
              </a:ext>
            </a:extLst>
          </p:cNvPr>
          <p:cNvCxnSpPr>
            <a:cxnSpLocks/>
          </p:cNvCxnSpPr>
          <p:nvPr/>
        </p:nvCxnSpPr>
        <p:spPr>
          <a:xfrm flipH="1" flipV="1">
            <a:off x="4828006" y="3566000"/>
            <a:ext cx="1268157" cy="1303001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10E3B08B-56E3-B94E-B7F1-4259030AC78D}"/>
              </a:ext>
            </a:extLst>
          </p:cNvPr>
          <p:cNvCxnSpPr>
            <a:cxnSpLocks/>
          </p:cNvCxnSpPr>
          <p:nvPr/>
        </p:nvCxnSpPr>
        <p:spPr>
          <a:xfrm flipV="1">
            <a:off x="6096000" y="3565841"/>
            <a:ext cx="1274965" cy="1303159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56F12D4E-057A-2D45-BA7A-2F9195D60BAB}"/>
              </a:ext>
            </a:extLst>
          </p:cNvPr>
          <p:cNvCxnSpPr/>
          <p:nvPr/>
        </p:nvCxnSpPr>
        <p:spPr>
          <a:xfrm>
            <a:off x="838218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CB914BC1-26D7-164A-8BE1-3C783C4A24FE}"/>
              </a:ext>
            </a:extLst>
          </p:cNvPr>
          <p:cNvCxnSpPr>
            <a:cxnSpLocks/>
          </p:cNvCxnSpPr>
          <p:nvPr/>
        </p:nvCxnSpPr>
        <p:spPr>
          <a:xfrm flipH="1" flipV="1">
            <a:off x="8338611" y="3738137"/>
            <a:ext cx="1483731" cy="1130863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45E6E88E-9392-C044-B3F4-7D1BFD9F2B6E}"/>
              </a:ext>
            </a:extLst>
          </p:cNvPr>
          <p:cNvCxnSpPr>
            <a:cxnSpLocks/>
          </p:cNvCxnSpPr>
          <p:nvPr/>
        </p:nvCxnSpPr>
        <p:spPr>
          <a:xfrm flipV="1">
            <a:off x="9822180" y="3737977"/>
            <a:ext cx="1483569" cy="1131023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D6377D5B-3019-2740-A3F7-BFA28E228A76}"/>
              </a:ext>
            </a:extLst>
          </p:cNvPr>
          <p:cNvSpPr/>
          <p:nvPr/>
        </p:nvSpPr>
        <p:spPr>
          <a:xfrm>
            <a:off x="1844120" y="4416453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x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563E1E41-0F89-C644-A326-CC32C0B34236}"/>
              </a:ext>
            </a:extLst>
          </p:cNvPr>
          <p:cNvSpPr/>
          <p:nvPr/>
        </p:nvSpPr>
        <p:spPr>
          <a:xfrm>
            <a:off x="2626957" y="4431858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x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FF5930C2-CB8A-124D-8B1A-C13E84472C14}"/>
              </a:ext>
            </a:extLst>
          </p:cNvPr>
          <p:cNvCxnSpPr>
            <a:cxnSpLocks/>
          </p:cNvCxnSpPr>
          <p:nvPr/>
        </p:nvCxnSpPr>
        <p:spPr>
          <a:xfrm flipV="1">
            <a:off x="6096000" y="3291840"/>
            <a:ext cx="0" cy="1577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783673BB-7BE7-CD41-99AB-7830ECD2DED5}"/>
              </a:ext>
            </a:extLst>
          </p:cNvPr>
          <p:cNvSpPr/>
          <p:nvPr/>
        </p:nvSpPr>
        <p:spPr>
          <a:xfrm>
            <a:off x="5242723" y="4385177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1FEA9324-8062-4446-AB43-CB346AAC0F5F}"/>
              </a:ext>
            </a:extLst>
          </p:cNvPr>
          <p:cNvSpPr/>
          <p:nvPr/>
        </p:nvSpPr>
        <p:spPr>
          <a:xfrm>
            <a:off x="5638361" y="4003208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0BBB622B-D973-3544-A211-9567A8A86084}"/>
              </a:ext>
            </a:extLst>
          </p:cNvPr>
          <p:cNvSpPr/>
          <p:nvPr/>
        </p:nvSpPr>
        <p:spPr>
          <a:xfrm>
            <a:off x="6141348" y="4001294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D9139F7D-C3CE-D745-980A-823D3613B2ED}"/>
              </a:ext>
            </a:extLst>
          </p:cNvPr>
          <p:cNvSpPr/>
          <p:nvPr/>
        </p:nvSpPr>
        <p:spPr>
          <a:xfrm>
            <a:off x="6486319" y="4379523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xmlns="" id="{D77FD881-76C7-FD43-B238-645CF8E70471}"/>
              </a:ext>
            </a:extLst>
          </p:cNvPr>
          <p:cNvCxnSpPr>
            <a:cxnSpLocks/>
          </p:cNvCxnSpPr>
          <p:nvPr/>
        </p:nvCxnSpPr>
        <p:spPr>
          <a:xfrm flipH="1" flipV="1">
            <a:off x="9261555" y="3064476"/>
            <a:ext cx="560067" cy="1804525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xmlns="" id="{50A2943B-3A8B-7B4E-9F87-76E7C312A0B7}"/>
              </a:ext>
            </a:extLst>
          </p:cNvPr>
          <p:cNvCxnSpPr>
            <a:cxnSpLocks/>
          </p:cNvCxnSpPr>
          <p:nvPr/>
        </p:nvCxnSpPr>
        <p:spPr>
          <a:xfrm flipV="1">
            <a:off x="9820903" y="3064317"/>
            <a:ext cx="588260" cy="1804524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F74873D6-A9F3-F74D-9FB1-33718F0DF836}"/>
              </a:ext>
            </a:extLst>
          </p:cNvPr>
          <p:cNvSpPr/>
          <p:nvPr/>
        </p:nvSpPr>
        <p:spPr>
          <a:xfrm>
            <a:off x="8947139" y="4431857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z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9EE052C9-1BDB-9C43-8E71-45ED9CB1D0F6}"/>
              </a:ext>
            </a:extLst>
          </p:cNvPr>
          <p:cNvSpPr/>
          <p:nvPr/>
        </p:nvSpPr>
        <p:spPr>
          <a:xfrm>
            <a:off x="9196031" y="4019878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z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5EF26711-A384-6C42-B954-F82E85A26651}"/>
              </a:ext>
            </a:extLst>
          </p:cNvPr>
          <p:cNvSpPr/>
          <p:nvPr/>
        </p:nvSpPr>
        <p:spPr>
          <a:xfrm>
            <a:off x="9636397" y="3914908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z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81966F2F-A66F-914B-A913-5662040F4CEE}"/>
              </a:ext>
            </a:extLst>
          </p:cNvPr>
          <p:cNvSpPr/>
          <p:nvPr/>
        </p:nvSpPr>
        <p:spPr>
          <a:xfrm>
            <a:off x="10034193" y="4019878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z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E130A2A2-22E5-204B-9D09-D36506AA5F25}"/>
              </a:ext>
            </a:extLst>
          </p:cNvPr>
          <p:cNvSpPr/>
          <p:nvPr/>
        </p:nvSpPr>
        <p:spPr>
          <a:xfrm>
            <a:off x="10315447" y="4431856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z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5288966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b.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2BAC5219-DD4B-5B45-90F7-2F9AB9D38048}"/>
              </a:ext>
            </a:extLst>
          </p:cNvPr>
          <p:cNvCxnSpPr/>
          <p:nvPr/>
        </p:nvCxnSpPr>
        <p:spPr>
          <a:xfrm>
            <a:off x="465600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C7E9A0E2-18B6-0543-AA4C-4BE3E512B1E5}"/>
              </a:ext>
            </a:extLst>
          </p:cNvPr>
          <p:cNvSpPr/>
          <p:nvPr/>
        </p:nvSpPr>
        <p:spPr>
          <a:xfrm>
            <a:off x="6207424" y="3899911"/>
            <a:ext cx="3818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b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DE525B9E-2886-2A44-B3B9-9B4D8BAACEE4}"/>
              </a:ext>
            </a:extLst>
          </p:cNvPr>
          <p:cNvSpPr/>
          <p:nvPr/>
        </p:nvSpPr>
        <p:spPr>
          <a:xfrm>
            <a:off x="6589260" y="4399645"/>
            <a:ext cx="3818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b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11B8618B-64B2-744E-8646-35271C856124}"/>
              </a:ext>
            </a:extLst>
          </p:cNvPr>
          <p:cNvCxnSpPr>
            <a:cxnSpLocks/>
          </p:cNvCxnSpPr>
          <p:nvPr/>
        </p:nvCxnSpPr>
        <p:spPr>
          <a:xfrm flipH="1" flipV="1">
            <a:off x="6096000" y="3392488"/>
            <a:ext cx="162" cy="1476512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A840855C-410E-D44D-A2D0-F471CE3075E1}"/>
              </a:ext>
            </a:extLst>
          </p:cNvPr>
          <p:cNvCxnSpPr>
            <a:cxnSpLocks/>
          </p:cNvCxnSpPr>
          <p:nvPr/>
        </p:nvCxnSpPr>
        <p:spPr>
          <a:xfrm flipV="1">
            <a:off x="6096000" y="3429000"/>
            <a:ext cx="1286933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8F004556-5BB7-C243-A166-420B6A73E2BA}"/>
              </a:ext>
            </a:extLst>
          </p:cNvPr>
          <p:cNvSpPr/>
          <p:nvPr/>
        </p:nvSpPr>
        <p:spPr>
          <a:xfrm>
            <a:off x="5856992" y="4630478"/>
            <a:ext cx="238521" cy="238521"/>
          </a:xfrm>
          <a:prstGeom prst="rect">
            <a:avLst/>
          </a:prstGeom>
          <a:noFill/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007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b.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b = 45 degrees, as (180 – 90) ÷ 2 = 45 degrees</a:t>
            </a:r>
            <a:endParaRPr lang="en-GB" sz="22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2BAC5219-DD4B-5B45-90F7-2F9AB9D38048}"/>
              </a:ext>
            </a:extLst>
          </p:cNvPr>
          <p:cNvCxnSpPr/>
          <p:nvPr/>
        </p:nvCxnSpPr>
        <p:spPr>
          <a:xfrm>
            <a:off x="465600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11B8618B-64B2-744E-8646-35271C856124}"/>
              </a:ext>
            </a:extLst>
          </p:cNvPr>
          <p:cNvCxnSpPr>
            <a:cxnSpLocks/>
          </p:cNvCxnSpPr>
          <p:nvPr/>
        </p:nvCxnSpPr>
        <p:spPr>
          <a:xfrm flipH="1" flipV="1">
            <a:off x="6096000" y="3392488"/>
            <a:ext cx="162" cy="1476512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A840855C-410E-D44D-A2D0-F471CE3075E1}"/>
              </a:ext>
            </a:extLst>
          </p:cNvPr>
          <p:cNvCxnSpPr>
            <a:cxnSpLocks/>
          </p:cNvCxnSpPr>
          <p:nvPr/>
        </p:nvCxnSpPr>
        <p:spPr>
          <a:xfrm flipV="1">
            <a:off x="6096000" y="3429000"/>
            <a:ext cx="1286933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8F004556-5BB7-C243-A166-420B6A73E2BA}"/>
              </a:ext>
            </a:extLst>
          </p:cNvPr>
          <p:cNvSpPr/>
          <p:nvPr/>
        </p:nvSpPr>
        <p:spPr>
          <a:xfrm>
            <a:off x="5856992" y="4630478"/>
            <a:ext cx="238521" cy="238521"/>
          </a:xfrm>
          <a:prstGeom prst="rect">
            <a:avLst/>
          </a:prstGeom>
          <a:noFill/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56DC21DA-A393-2441-BC17-3CE6ED63BE59}"/>
              </a:ext>
            </a:extLst>
          </p:cNvPr>
          <p:cNvSpPr/>
          <p:nvPr/>
        </p:nvSpPr>
        <p:spPr>
          <a:xfrm>
            <a:off x="6096000" y="3770461"/>
            <a:ext cx="7184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45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F609509E-480E-0D46-95E4-A5F0F495B0EF}"/>
              </a:ext>
            </a:extLst>
          </p:cNvPr>
          <p:cNvSpPr/>
          <p:nvPr/>
        </p:nvSpPr>
        <p:spPr>
          <a:xfrm>
            <a:off x="6455233" y="4396830"/>
            <a:ext cx="7184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45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2254827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2BAC5219-DD4B-5B45-90F7-2F9AB9D38048}"/>
              </a:ext>
            </a:extLst>
          </p:cNvPr>
          <p:cNvCxnSpPr/>
          <p:nvPr/>
        </p:nvCxnSpPr>
        <p:spPr>
          <a:xfrm>
            <a:off x="465600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C7E9A0E2-18B6-0543-AA4C-4BE3E512B1E5}"/>
              </a:ext>
            </a:extLst>
          </p:cNvPr>
          <p:cNvSpPr/>
          <p:nvPr/>
        </p:nvSpPr>
        <p:spPr>
          <a:xfrm>
            <a:off x="6053082" y="3899911"/>
            <a:ext cx="4555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w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11B8618B-64B2-744E-8646-35271C856124}"/>
              </a:ext>
            </a:extLst>
          </p:cNvPr>
          <p:cNvCxnSpPr>
            <a:cxnSpLocks/>
          </p:cNvCxnSpPr>
          <p:nvPr/>
        </p:nvCxnSpPr>
        <p:spPr>
          <a:xfrm flipH="1" flipV="1">
            <a:off x="4786489" y="4097867"/>
            <a:ext cx="1309673" cy="771133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A840855C-410E-D44D-A2D0-F471CE3075E1}"/>
              </a:ext>
            </a:extLst>
          </p:cNvPr>
          <p:cNvCxnSpPr>
            <a:cxnSpLocks/>
          </p:cNvCxnSpPr>
          <p:nvPr/>
        </p:nvCxnSpPr>
        <p:spPr>
          <a:xfrm flipV="1">
            <a:off x="6096000" y="3392488"/>
            <a:ext cx="1280886" cy="1476512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EAC71E15-8014-B044-9077-CDD67B0BDE6C}"/>
              </a:ext>
            </a:extLst>
          </p:cNvPr>
          <p:cNvCxnSpPr>
            <a:cxnSpLocks/>
          </p:cNvCxnSpPr>
          <p:nvPr/>
        </p:nvCxnSpPr>
        <p:spPr>
          <a:xfrm flipH="1" flipV="1">
            <a:off x="5806068" y="3050225"/>
            <a:ext cx="289932" cy="1818615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3F70D231-2D62-D04F-BF85-13F7D622198B}"/>
              </a:ext>
            </a:extLst>
          </p:cNvPr>
          <p:cNvSpPr/>
          <p:nvPr/>
        </p:nvSpPr>
        <p:spPr>
          <a:xfrm>
            <a:off x="6527883" y="4361576"/>
            <a:ext cx="4555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w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3A5837BA-E88D-5C40-9BA4-CD2D8E667125}"/>
              </a:ext>
            </a:extLst>
          </p:cNvPr>
          <p:cNvSpPr/>
          <p:nvPr/>
        </p:nvSpPr>
        <p:spPr>
          <a:xfrm>
            <a:off x="5381648" y="4001294"/>
            <a:ext cx="4555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w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FE1AB4D4-6D89-F342-983C-B2663F16A624}"/>
              </a:ext>
            </a:extLst>
          </p:cNvPr>
          <p:cNvSpPr/>
          <p:nvPr/>
        </p:nvSpPr>
        <p:spPr>
          <a:xfrm>
            <a:off x="4835952" y="4445823"/>
            <a:ext cx="7120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30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263791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Looking at the measurements given below, what’s the same? What’s different?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Explain your answer.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xmlns="" id="{22A9F944-1137-884C-98F6-6E2045F45B93}"/>
              </a:ext>
            </a:extLst>
          </p:cNvPr>
          <p:cNvSpPr/>
          <p:nvPr/>
        </p:nvSpPr>
        <p:spPr>
          <a:xfrm>
            <a:off x="655320" y="3021898"/>
            <a:ext cx="3392556" cy="739675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tx1"/>
                </a:solidFill>
                <a:latin typeface="OpenDyslexicAlta" pitchFamily="2" charset="77"/>
              </a:rPr>
              <a:t>180 degrees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74915F63-64CE-7D44-A767-9D339CBA81E6}"/>
              </a:ext>
            </a:extLst>
          </p:cNvPr>
          <p:cNvSpPr/>
          <p:nvPr/>
        </p:nvSpPr>
        <p:spPr>
          <a:xfrm>
            <a:off x="4399722" y="3021898"/>
            <a:ext cx="3392556" cy="739675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tx1"/>
                </a:solidFill>
                <a:latin typeface="OpenDyslexicAlta" pitchFamily="2" charset="77"/>
              </a:rPr>
              <a:t>90 degrees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xmlns="" id="{0568EE07-DBBC-E547-9CD6-5300E56EAF1B}"/>
              </a:ext>
            </a:extLst>
          </p:cNvPr>
          <p:cNvSpPr/>
          <p:nvPr/>
        </p:nvSpPr>
        <p:spPr>
          <a:xfrm>
            <a:off x="8144124" y="3021898"/>
            <a:ext cx="3392556" cy="739675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tx1"/>
                </a:solidFill>
                <a:latin typeface="OpenDyslexicAlta" pitchFamily="2" charset="77"/>
              </a:rPr>
              <a:t>360 degrees</a:t>
            </a:r>
          </a:p>
        </p:txBody>
      </p:sp>
    </p:spTree>
    <p:extLst>
      <p:ext uri="{BB962C8B-B14F-4D97-AF65-F5344CB8AC3E}">
        <p14:creationId xmlns:p14="http://schemas.microsoft.com/office/powerpoint/2010/main" val="2577295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w = 50 degrees, as (180 – 30) ÷ 3 = 50 degrees</a:t>
            </a: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2BAC5219-DD4B-5B45-90F7-2F9AB9D38048}"/>
              </a:ext>
            </a:extLst>
          </p:cNvPr>
          <p:cNvCxnSpPr/>
          <p:nvPr/>
        </p:nvCxnSpPr>
        <p:spPr>
          <a:xfrm>
            <a:off x="465600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11B8618B-64B2-744E-8646-35271C856124}"/>
              </a:ext>
            </a:extLst>
          </p:cNvPr>
          <p:cNvCxnSpPr>
            <a:cxnSpLocks/>
          </p:cNvCxnSpPr>
          <p:nvPr/>
        </p:nvCxnSpPr>
        <p:spPr>
          <a:xfrm flipH="1" flipV="1">
            <a:off x="4786489" y="4097867"/>
            <a:ext cx="1309673" cy="771133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A840855C-410E-D44D-A2D0-F471CE3075E1}"/>
              </a:ext>
            </a:extLst>
          </p:cNvPr>
          <p:cNvCxnSpPr>
            <a:cxnSpLocks/>
          </p:cNvCxnSpPr>
          <p:nvPr/>
        </p:nvCxnSpPr>
        <p:spPr>
          <a:xfrm flipV="1">
            <a:off x="6096000" y="3392488"/>
            <a:ext cx="1280886" cy="1476512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EAC71E15-8014-B044-9077-CDD67B0BDE6C}"/>
              </a:ext>
            </a:extLst>
          </p:cNvPr>
          <p:cNvCxnSpPr>
            <a:cxnSpLocks/>
          </p:cNvCxnSpPr>
          <p:nvPr/>
        </p:nvCxnSpPr>
        <p:spPr>
          <a:xfrm flipH="1" flipV="1">
            <a:off x="5806068" y="3050225"/>
            <a:ext cx="289932" cy="1818615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FE1AB4D4-6D89-F342-983C-B2663F16A624}"/>
              </a:ext>
            </a:extLst>
          </p:cNvPr>
          <p:cNvSpPr/>
          <p:nvPr/>
        </p:nvSpPr>
        <p:spPr>
          <a:xfrm>
            <a:off x="4835952" y="4445823"/>
            <a:ext cx="7120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30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31054DD3-266B-1B47-B22E-61072AB45B03}"/>
              </a:ext>
            </a:extLst>
          </p:cNvPr>
          <p:cNvSpPr/>
          <p:nvPr/>
        </p:nvSpPr>
        <p:spPr>
          <a:xfrm>
            <a:off x="6455233" y="4396830"/>
            <a:ext cx="7104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50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6D5D94BF-0E61-0745-985E-F999762E8CF1}"/>
              </a:ext>
            </a:extLst>
          </p:cNvPr>
          <p:cNvSpPr/>
          <p:nvPr/>
        </p:nvSpPr>
        <p:spPr>
          <a:xfrm>
            <a:off x="6025991" y="3882284"/>
            <a:ext cx="7104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50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F11DAA55-A30B-D24D-B139-CDE647F67B0D}"/>
              </a:ext>
            </a:extLst>
          </p:cNvPr>
          <p:cNvSpPr/>
          <p:nvPr/>
        </p:nvSpPr>
        <p:spPr>
          <a:xfrm>
            <a:off x="5250295" y="4013000"/>
            <a:ext cx="7104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50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1424030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g.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2BAC5219-DD4B-5B45-90F7-2F9AB9D38048}"/>
              </a:ext>
            </a:extLst>
          </p:cNvPr>
          <p:cNvCxnSpPr>
            <a:cxnSpLocks/>
          </p:cNvCxnSpPr>
          <p:nvPr/>
        </p:nvCxnSpPr>
        <p:spPr>
          <a:xfrm flipV="1">
            <a:off x="3855650" y="4868840"/>
            <a:ext cx="4555144" cy="32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C7E9A0E2-18B6-0543-AA4C-4BE3E512B1E5}"/>
              </a:ext>
            </a:extLst>
          </p:cNvPr>
          <p:cNvSpPr/>
          <p:nvPr/>
        </p:nvSpPr>
        <p:spPr>
          <a:xfrm>
            <a:off x="5849089" y="3749222"/>
            <a:ext cx="3834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g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11B8618B-64B2-744E-8646-35271C856124}"/>
              </a:ext>
            </a:extLst>
          </p:cNvPr>
          <p:cNvCxnSpPr>
            <a:cxnSpLocks/>
          </p:cNvCxnSpPr>
          <p:nvPr/>
        </p:nvCxnSpPr>
        <p:spPr>
          <a:xfrm flipH="1" flipV="1">
            <a:off x="4167473" y="4001294"/>
            <a:ext cx="1928690" cy="867707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A840855C-410E-D44D-A2D0-F471CE3075E1}"/>
              </a:ext>
            </a:extLst>
          </p:cNvPr>
          <p:cNvCxnSpPr>
            <a:cxnSpLocks/>
          </p:cNvCxnSpPr>
          <p:nvPr/>
        </p:nvCxnSpPr>
        <p:spPr>
          <a:xfrm flipV="1">
            <a:off x="6096000" y="3472192"/>
            <a:ext cx="1721307" cy="1396808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EAC71E15-8014-B044-9077-CDD67B0BDE6C}"/>
              </a:ext>
            </a:extLst>
          </p:cNvPr>
          <p:cNvCxnSpPr>
            <a:cxnSpLocks/>
          </p:cNvCxnSpPr>
          <p:nvPr/>
        </p:nvCxnSpPr>
        <p:spPr>
          <a:xfrm flipH="1" flipV="1">
            <a:off x="5150037" y="2915967"/>
            <a:ext cx="945963" cy="1952874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3F70D231-2D62-D04F-BF85-13F7D622198B}"/>
              </a:ext>
            </a:extLst>
          </p:cNvPr>
          <p:cNvSpPr/>
          <p:nvPr/>
        </p:nvSpPr>
        <p:spPr>
          <a:xfrm>
            <a:off x="6614860" y="4361640"/>
            <a:ext cx="3834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g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3A5837BA-E88D-5C40-9BA4-CD2D8E667125}"/>
              </a:ext>
            </a:extLst>
          </p:cNvPr>
          <p:cNvSpPr/>
          <p:nvPr/>
        </p:nvSpPr>
        <p:spPr>
          <a:xfrm>
            <a:off x="5228606" y="3958814"/>
            <a:ext cx="3834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g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FE1AB4D4-6D89-F342-983C-B2663F16A624}"/>
              </a:ext>
            </a:extLst>
          </p:cNvPr>
          <p:cNvSpPr/>
          <p:nvPr/>
        </p:nvSpPr>
        <p:spPr>
          <a:xfrm>
            <a:off x="4532787" y="4435147"/>
            <a:ext cx="715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24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9DD245D4-E58B-1346-964D-BBB4AB4E44C6}"/>
              </a:ext>
            </a:extLst>
          </p:cNvPr>
          <p:cNvCxnSpPr>
            <a:cxnSpLocks/>
          </p:cNvCxnSpPr>
          <p:nvPr/>
        </p:nvCxnSpPr>
        <p:spPr>
          <a:xfrm flipV="1">
            <a:off x="6096000" y="2738986"/>
            <a:ext cx="480341" cy="2129854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5BC59A23-304E-514D-9150-A58F521E5FAC}"/>
              </a:ext>
            </a:extLst>
          </p:cNvPr>
          <p:cNvSpPr/>
          <p:nvPr/>
        </p:nvSpPr>
        <p:spPr>
          <a:xfrm>
            <a:off x="6342911" y="3854312"/>
            <a:ext cx="3834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g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1497689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g.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g = 39 degrees, as (180 – 24) ÷ 4 = 39 degrees</a:t>
            </a: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2BAC5219-DD4B-5B45-90F7-2F9AB9D38048}"/>
              </a:ext>
            </a:extLst>
          </p:cNvPr>
          <p:cNvCxnSpPr>
            <a:cxnSpLocks/>
          </p:cNvCxnSpPr>
          <p:nvPr/>
        </p:nvCxnSpPr>
        <p:spPr>
          <a:xfrm flipV="1">
            <a:off x="3855650" y="4868840"/>
            <a:ext cx="4555144" cy="32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11B8618B-64B2-744E-8646-35271C856124}"/>
              </a:ext>
            </a:extLst>
          </p:cNvPr>
          <p:cNvCxnSpPr>
            <a:cxnSpLocks/>
          </p:cNvCxnSpPr>
          <p:nvPr/>
        </p:nvCxnSpPr>
        <p:spPr>
          <a:xfrm flipH="1" flipV="1">
            <a:off x="4167473" y="4001294"/>
            <a:ext cx="1928690" cy="867707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A840855C-410E-D44D-A2D0-F471CE3075E1}"/>
              </a:ext>
            </a:extLst>
          </p:cNvPr>
          <p:cNvCxnSpPr>
            <a:cxnSpLocks/>
          </p:cNvCxnSpPr>
          <p:nvPr/>
        </p:nvCxnSpPr>
        <p:spPr>
          <a:xfrm flipV="1">
            <a:off x="6096000" y="3472192"/>
            <a:ext cx="1721307" cy="1396808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EAC71E15-8014-B044-9077-CDD67B0BDE6C}"/>
              </a:ext>
            </a:extLst>
          </p:cNvPr>
          <p:cNvCxnSpPr>
            <a:cxnSpLocks/>
          </p:cNvCxnSpPr>
          <p:nvPr/>
        </p:nvCxnSpPr>
        <p:spPr>
          <a:xfrm flipH="1" flipV="1">
            <a:off x="5150037" y="2915967"/>
            <a:ext cx="945963" cy="1952874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FE1AB4D4-6D89-F342-983C-B2663F16A624}"/>
              </a:ext>
            </a:extLst>
          </p:cNvPr>
          <p:cNvSpPr/>
          <p:nvPr/>
        </p:nvSpPr>
        <p:spPr>
          <a:xfrm>
            <a:off x="4532787" y="4435147"/>
            <a:ext cx="715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24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9DD245D4-E58B-1346-964D-BBB4AB4E44C6}"/>
              </a:ext>
            </a:extLst>
          </p:cNvPr>
          <p:cNvCxnSpPr>
            <a:cxnSpLocks/>
          </p:cNvCxnSpPr>
          <p:nvPr/>
        </p:nvCxnSpPr>
        <p:spPr>
          <a:xfrm flipV="1">
            <a:off x="6096000" y="2738986"/>
            <a:ext cx="480341" cy="2129854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4E72615-7DFC-2D4E-90C1-858E5AE8F57B}"/>
              </a:ext>
            </a:extLst>
          </p:cNvPr>
          <p:cNvSpPr/>
          <p:nvPr/>
        </p:nvSpPr>
        <p:spPr>
          <a:xfrm>
            <a:off x="4806887" y="3803913"/>
            <a:ext cx="7120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39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165FF32B-F783-4344-8AEF-7AB9A85B7E68}"/>
              </a:ext>
            </a:extLst>
          </p:cNvPr>
          <p:cNvSpPr/>
          <p:nvPr/>
        </p:nvSpPr>
        <p:spPr>
          <a:xfrm>
            <a:off x="5685688" y="3503825"/>
            <a:ext cx="7120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39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32F79B11-8AD0-F84D-87ED-F7BD7775593E}"/>
              </a:ext>
            </a:extLst>
          </p:cNvPr>
          <p:cNvSpPr/>
          <p:nvPr/>
        </p:nvSpPr>
        <p:spPr>
          <a:xfrm>
            <a:off x="6510176" y="3623479"/>
            <a:ext cx="7120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39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98CF279B-6F04-A541-AE85-5CA68E9B0F6E}"/>
              </a:ext>
            </a:extLst>
          </p:cNvPr>
          <p:cNvSpPr/>
          <p:nvPr/>
        </p:nvSpPr>
        <p:spPr>
          <a:xfrm>
            <a:off x="6986653" y="4266301"/>
            <a:ext cx="7120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39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0346186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5: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If angle x is a prime number between 20 and 30, what are the possible values for x and y?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Explain your answer.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53427B93-FE79-A842-ADB7-204778C70B5F}"/>
              </a:ext>
            </a:extLst>
          </p:cNvPr>
          <p:cNvCxnSpPr>
            <a:cxnSpLocks/>
          </p:cNvCxnSpPr>
          <p:nvPr/>
        </p:nvCxnSpPr>
        <p:spPr>
          <a:xfrm flipV="1">
            <a:off x="3855650" y="4868840"/>
            <a:ext cx="4555144" cy="32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4AA1670C-F840-E84E-833B-6B5F24BC3DA0}"/>
              </a:ext>
            </a:extLst>
          </p:cNvPr>
          <p:cNvCxnSpPr>
            <a:cxnSpLocks/>
          </p:cNvCxnSpPr>
          <p:nvPr/>
        </p:nvCxnSpPr>
        <p:spPr>
          <a:xfrm flipH="1" flipV="1">
            <a:off x="4204076" y="4001294"/>
            <a:ext cx="1892087" cy="867708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2670E6FB-B874-6C4F-A785-347EF3DAFFF2}"/>
              </a:ext>
            </a:extLst>
          </p:cNvPr>
          <p:cNvCxnSpPr>
            <a:cxnSpLocks/>
          </p:cNvCxnSpPr>
          <p:nvPr/>
        </p:nvCxnSpPr>
        <p:spPr>
          <a:xfrm flipV="1">
            <a:off x="6096000" y="2856706"/>
            <a:ext cx="483351" cy="2012295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587F4E59-1DBA-7D4C-AC81-C34A244FB5F0}"/>
              </a:ext>
            </a:extLst>
          </p:cNvPr>
          <p:cNvSpPr/>
          <p:nvPr/>
        </p:nvSpPr>
        <p:spPr>
          <a:xfrm>
            <a:off x="4737746" y="4435148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x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CF75D4DF-382B-5347-BBDD-A5FCCB16756E}"/>
              </a:ext>
            </a:extLst>
          </p:cNvPr>
          <p:cNvSpPr/>
          <p:nvPr/>
        </p:nvSpPr>
        <p:spPr>
          <a:xfrm>
            <a:off x="5627041" y="4122024"/>
            <a:ext cx="3994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83AEF329-8F49-BA4C-AD05-F083E7B3F3C1}"/>
              </a:ext>
            </a:extLst>
          </p:cNvPr>
          <p:cNvSpPr/>
          <p:nvPr/>
        </p:nvSpPr>
        <p:spPr>
          <a:xfrm>
            <a:off x="6412682" y="4352856"/>
            <a:ext cx="3994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3361872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5: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If angle x is a prime number between 20 and 30, what are the possible values for x and y?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If angle </a:t>
            </a:r>
            <a:r>
              <a:rPr lang="en-GB" sz="2200" u="sng" dirty="0">
                <a:solidFill>
                  <a:srgbClr val="FF3860"/>
                </a:solidFill>
              </a:rPr>
              <a:t>x = 23 degrees</a:t>
            </a:r>
            <a:r>
              <a:rPr lang="en-GB" sz="2200" dirty="0">
                <a:solidFill>
                  <a:srgbClr val="FF3860"/>
                </a:solidFill>
              </a:rPr>
              <a:t>, then </a:t>
            </a:r>
            <a:r>
              <a:rPr lang="en-GB" sz="2200" u="sng" dirty="0">
                <a:solidFill>
                  <a:srgbClr val="FF3860"/>
                </a:solidFill>
              </a:rPr>
              <a:t>y =</a:t>
            </a:r>
            <a:r>
              <a:rPr lang="en-GB" sz="2200" dirty="0">
                <a:solidFill>
                  <a:srgbClr val="FF3860"/>
                </a:solidFill>
              </a:rPr>
              <a:t> (180 – 23) ÷ 2 = </a:t>
            </a:r>
            <a:r>
              <a:rPr lang="en-GB" sz="2200" u="sng" dirty="0">
                <a:solidFill>
                  <a:srgbClr val="FF3860"/>
                </a:solidFill>
              </a:rPr>
              <a:t>78.5 degrees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If angle </a:t>
            </a:r>
            <a:r>
              <a:rPr lang="en-GB" sz="2200" u="sng" dirty="0">
                <a:solidFill>
                  <a:srgbClr val="FF3860"/>
                </a:solidFill>
              </a:rPr>
              <a:t>x = 29 degrees</a:t>
            </a:r>
            <a:r>
              <a:rPr lang="en-GB" sz="2200" dirty="0">
                <a:solidFill>
                  <a:srgbClr val="FF3860"/>
                </a:solidFill>
              </a:rPr>
              <a:t>, then </a:t>
            </a:r>
            <a:r>
              <a:rPr lang="en-GB" sz="2200" u="sng" dirty="0">
                <a:solidFill>
                  <a:srgbClr val="FF3860"/>
                </a:solidFill>
              </a:rPr>
              <a:t>y =</a:t>
            </a:r>
            <a:r>
              <a:rPr lang="en-GB" sz="2200" dirty="0">
                <a:solidFill>
                  <a:srgbClr val="FF3860"/>
                </a:solidFill>
              </a:rPr>
              <a:t> (180 – 29) ÷ 2 = </a:t>
            </a:r>
            <a:r>
              <a:rPr lang="en-GB" sz="2200" u="sng" dirty="0">
                <a:solidFill>
                  <a:srgbClr val="FF3860"/>
                </a:solidFill>
              </a:rPr>
              <a:t>75.5 degrees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53427B93-FE79-A842-ADB7-204778C70B5F}"/>
              </a:ext>
            </a:extLst>
          </p:cNvPr>
          <p:cNvCxnSpPr>
            <a:cxnSpLocks/>
          </p:cNvCxnSpPr>
          <p:nvPr/>
        </p:nvCxnSpPr>
        <p:spPr>
          <a:xfrm flipV="1">
            <a:off x="3855650" y="4868840"/>
            <a:ext cx="4555144" cy="32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4AA1670C-F840-E84E-833B-6B5F24BC3DA0}"/>
              </a:ext>
            </a:extLst>
          </p:cNvPr>
          <p:cNvCxnSpPr>
            <a:cxnSpLocks/>
          </p:cNvCxnSpPr>
          <p:nvPr/>
        </p:nvCxnSpPr>
        <p:spPr>
          <a:xfrm flipH="1" flipV="1">
            <a:off x="4204076" y="4001294"/>
            <a:ext cx="1892087" cy="867708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2670E6FB-B874-6C4F-A785-347EF3DAFFF2}"/>
              </a:ext>
            </a:extLst>
          </p:cNvPr>
          <p:cNvCxnSpPr>
            <a:cxnSpLocks/>
          </p:cNvCxnSpPr>
          <p:nvPr/>
        </p:nvCxnSpPr>
        <p:spPr>
          <a:xfrm flipV="1">
            <a:off x="6096000" y="2856706"/>
            <a:ext cx="483351" cy="2012295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587F4E59-1DBA-7D4C-AC81-C34A244FB5F0}"/>
              </a:ext>
            </a:extLst>
          </p:cNvPr>
          <p:cNvSpPr/>
          <p:nvPr/>
        </p:nvSpPr>
        <p:spPr>
          <a:xfrm>
            <a:off x="4737746" y="4435148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x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CF75D4DF-382B-5347-BBDD-A5FCCB16756E}"/>
              </a:ext>
            </a:extLst>
          </p:cNvPr>
          <p:cNvSpPr/>
          <p:nvPr/>
        </p:nvSpPr>
        <p:spPr>
          <a:xfrm>
            <a:off x="5627041" y="4122024"/>
            <a:ext cx="3994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83AEF329-8F49-BA4C-AD05-F083E7B3F3C1}"/>
              </a:ext>
            </a:extLst>
          </p:cNvPr>
          <p:cNvSpPr/>
          <p:nvPr/>
        </p:nvSpPr>
        <p:spPr>
          <a:xfrm>
            <a:off x="6412682" y="4352856"/>
            <a:ext cx="3994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4506616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6: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is the value of f?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Explain your answer.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53427B93-FE79-A842-ADB7-204778C70B5F}"/>
              </a:ext>
            </a:extLst>
          </p:cNvPr>
          <p:cNvCxnSpPr>
            <a:cxnSpLocks/>
          </p:cNvCxnSpPr>
          <p:nvPr/>
        </p:nvCxnSpPr>
        <p:spPr>
          <a:xfrm flipV="1">
            <a:off x="6798656" y="3837759"/>
            <a:ext cx="4555144" cy="32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4AA1670C-F840-E84E-833B-6B5F24BC3DA0}"/>
              </a:ext>
            </a:extLst>
          </p:cNvPr>
          <p:cNvCxnSpPr>
            <a:cxnSpLocks/>
          </p:cNvCxnSpPr>
          <p:nvPr/>
        </p:nvCxnSpPr>
        <p:spPr>
          <a:xfrm flipH="1" flipV="1">
            <a:off x="7147082" y="2970213"/>
            <a:ext cx="1892087" cy="867708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2670E6FB-B874-6C4F-A785-347EF3DAFFF2}"/>
              </a:ext>
            </a:extLst>
          </p:cNvPr>
          <p:cNvCxnSpPr>
            <a:cxnSpLocks/>
          </p:cNvCxnSpPr>
          <p:nvPr/>
        </p:nvCxnSpPr>
        <p:spPr>
          <a:xfrm flipV="1">
            <a:off x="9039006" y="1825625"/>
            <a:ext cx="483351" cy="2012295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587F4E59-1DBA-7D4C-AC81-C34A244FB5F0}"/>
              </a:ext>
            </a:extLst>
          </p:cNvPr>
          <p:cNvSpPr/>
          <p:nvPr/>
        </p:nvSpPr>
        <p:spPr>
          <a:xfrm>
            <a:off x="7592425" y="3375936"/>
            <a:ext cx="3337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f</a:t>
            </a:r>
            <a:endParaRPr lang="en-US" sz="2400" dirty="0">
              <a:latin typeface="OpenDyslexicAlta" pitchFamily="2" charset="77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814DFAE-71DB-6C40-8CAE-BC0E34481F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8984583" y="3778061"/>
            <a:ext cx="1968500" cy="9525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1BC9A6A6-67EB-0D47-B447-1FA061118179}"/>
              </a:ext>
            </a:extLst>
          </p:cNvPr>
          <p:cNvSpPr/>
          <p:nvPr/>
        </p:nvSpPr>
        <p:spPr>
          <a:xfrm>
            <a:off x="10237823" y="3973016"/>
            <a:ext cx="7008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32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D7E17AC1-2BFD-0145-8BE0-A33683995CF8}"/>
              </a:ext>
            </a:extLst>
          </p:cNvPr>
          <p:cNvSpPr/>
          <p:nvPr/>
        </p:nvSpPr>
        <p:spPr>
          <a:xfrm>
            <a:off x="9439670" y="3241157"/>
            <a:ext cx="6960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77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010528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6: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is the value of f?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The missing angle between 77 degrees and f is worth 71 degrees: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180 – (77 + 32) = 180 – 109 = 71 degrees. So </a:t>
            </a:r>
            <a:r>
              <a:rPr lang="en-GB" sz="2200" u="sng" dirty="0">
                <a:solidFill>
                  <a:srgbClr val="FF3860"/>
                </a:solidFill>
              </a:rPr>
              <a:t>f is worth 32 degrees</a:t>
            </a:r>
            <a:r>
              <a:rPr lang="en-GB" sz="2200" dirty="0">
                <a:solidFill>
                  <a:srgbClr val="FF3860"/>
                </a:solidFill>
              </a:rPr>
              <a:t>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180 – (71 + 77) = 180 – 148 = 32 degrees.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53427B93-FE79-A842-ADB7-204778C70B5F}"/>
              </a:ext>
            </a:extLst>
          </p:cNvPr>
          <p:cNvCxnSpPr>
            <a:cxnSpLocks/>
          </p:cNvCxnSpPr>
          <p:nvPr/>
        </p:nvCxnSpPr>
        <p:spPr>
          <a:xfrm flipV="1">
            <a:off x="6798656" y="3837759"/>
            <a:ext cx="4555144" cy="32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4AA1670C-F840-E84E-833B-6B5F24BC3DA0}"/>
              </a:ext>
            </a:extLst>
          </p:cNvPr>
          <p:cNvCxnSpPr>
            <a:cxnSpLocks/>
          </p:cNvCxnSpPr>
          <p:nvPr/>
        </p:nvCxnSpPr>
        <p:spPr>
          <a:xfrm flipH="1" flipV="1">
            <a:off x="7147082" y="2970213"/>
            <a:ext cx="1892087" cy="867708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2670E6FB-B874-6C4F-A785-347EF3DAFFF2}"/>
              </a:ext>
            </a:extLst>
          </p:cNvPr>
          <p:cNvCxnSpPr>
            <a:cxnSpLocks/>
          </p:cNvCxnSpPr>
          <p:nvPr/>
        </p:nvCxnSpPr>
        <p:spPr>
          <a:xfrm flipV="1">
            <a:off x="9039006" y="1825625"/>
            <a:ext cx="483351" cy="2012295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587F4E59-1DBA-7D4C-AC81-C34A244FB5F0}"/>
              </a:ext>
            </a:extLst>
          </p:cNvPr>
          <p:cNvSpPr/>
          <p:nvPr/>
        </p:nvSpPr>
        <p:spPr>
          <a:xfrm>
            <a:off x="7592425" y="3375936"/>
            <a:ext cx="3337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f</a:t>
            </a:r>
            <a:endParaRPr lang="en-US" sz="2400" dirty="0">
              <a:latin typeface="OpenDyslexicAlta" pitchFamily="2" charset="77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814DFAE-71DB-6C40-8CAE-BC0E34481F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8984583" y="3778061"/>
            <a:ext cx="1968500" cy="9525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1BC9A6A6-67EB-0D47-B447-1FA061118179}"/>
              </a:ext>
            </a:extLst>
          </p:cNvPr>
          <p:cNvSpPr/>
          <p:nvPr/>
        </p:nvSpPr>
        <p:spPr>
          <a:xfrm>
            <a:off x="10237823" y="3973016"/>
            <a:ext cx="7008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32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D7E17AC1-2BFD-0145-8BE0-A33683995CF8}"/>
              </a:ext>
            </a:extLst>
          </p:cNvPr>
          <p:cNvSpPr/>
          <p:nvPr/>
        </p:nvSpPr>
        <p:spPr>
          <a:xfrm>
            <a:off x="9439670" y="3241157"/>
            <a:ext cx="6960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77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C7331FAA-A85E-0F45-A3C0-BE8D3695094C}"/>
              </a:ext>
            </a:extLst>
          </p:cNvPr>
          <p:cNvSpPr/>
          <p:nvPr/>
        </p:nvSpPr>
        <p:spPr>
          <a:xfrm>
            <a:off x="8320979" y="2912472"/>
            <a:ext cx="6880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71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33934808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Do you agree?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Explain your answer in full. 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47AF9CA8-2B63-A647-9102-E3DE4825A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59" y="3875882"/>
            <a:ext cx="1689100" cy="1244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65108521-6BAD-A844-9D52-F6BAD7C52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409" y="1690688"/>
            <a:ext cx="4354694" cy="3295052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F2EF1B55-7CDC-1F47-B4E4-D113F7193461}"/>
              </a:ext>
            </a:extLst>
          </p:cNvPr>
          <p:cNvSpPr/>
          <p:nvPr/>
        </p:nvSpPr>
        <p:spPr>
          <a:xfrm>
            <a:off x="2908281" y="2287735"/>
            <a:ext cx="2466709" cy="193899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400" dirty="0">
                <a:solidFill>
                  <a:srgbClr val="3273DC"/>
                </a:solidFill>
                <a:latin typeface="OpenDyslexicAlta" pitchFamily="2" charset="77"/>
              </a:rPr>
              <a:t>If y is five times greater than x, then y is worth 160 degrees.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3AB11CCC-C757-134E-8C22-7C8D83399E3B}"/>
              </a:ext>
            </a:extLst>
          </p:cNvPr>
          <p:cNvCxnSpPr>
            <a:cxnSpLocks/>
          </p:cNvCxnSpPr>
          <p:nvPr/>
        </p:nvCxnSpPr>
        <p:spPr>
          <a:xfrm flipV="1">
            <a:off x="7026830" y="3392168"/>
            <a:ext cx="4555144" cy="32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C086FF75-CCE6-2440-9E54-C18049698309}"/>
              </a:ext>
            </a:extLst>
          </p:cNvPr>
          <p:cNvCxnSpPr>
            <a:cxnSpLocks/>
          </p:cNvCxnSpPr>
          <p:nvPr/>
        </p:nvCxnSpPr>
        <p:spPr>
          <a:xfrm flipH="1" flipV="1">
            <a:off x="7375256" y="2524622"/>
            <a:ext cx="1892087" cy="867708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0CCEB127-0355-314F-A3D7-CCF586DBDD28}"/>
              </a:ext>
            </a:extLst>
          </p:cNvPr>
          <p:cNvSpPr/>
          <p:nvPr/>
        </p:nvSpPr>
        <p:spPr>
          <a:xfrm>
            <a:off x="7908926" y="2958476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x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8F1BF6E5-87DC-0149-8588-4983B75B1298}"/>
              </a:ext>
            </a:extLst>
          </p:cNvPr>
          <p:cNvSpPr/>
          <p:nvPr/>
        </p:nvSpPr>
        <p:spPr>
          <a:xfrm>
            <a:off x="9304402" y="2795566"/>
            <a:ext cx="3994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8355094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No, I do not agree. In total the angle is worth 6</a:t>
            </a:r>
            <a:r>
              <a:rPr lang="en-GB" sz="2200" i="1" dirty="0">
                <a:solidFill>
                  <a:srgbClr val="FF3860"/>
                </a:solidFill>
              </a:rPr>
              <a:t>x</a:t>
            </a:r>
            <a:r>
              <a:rPr lang="en-GB" sz="2200" dirty="0">
                <a:solidFill>
                  <a:srgbClr val="FF3860"/>
                </a:solidFill>
              </a:rPr>
              <a:t>, so if we divide 180 by 6, it is clear that x is worth 30 degrees, so y will be worth 150 degrees. 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47AF9CA8-2B63-A647-9102-E3DE4825A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59" y="3875882"/>
            <a:ext cx="1689100" cy="1244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65108521-6BAD-A844-9D52-F6BAD7C52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409" y="1690688"/>
            <a:ext cx="4354694" cy="3295052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F2EF1B55-7CDC-1F47-B4E4-D113F7193461}"/>
              </a:ext>
            </a:extLst>
          </p:cNvPr>
          <p:cNvSpPr/>
          <p:nvPr/>
        </p:nvSpPr>
        <p:spPr>
          <a:xfrm>
            <a:off x="2908281" y="2287735"/>
            <a:ext cx="2466709" cy="193899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400" dirty="0">
                <a:solidFill>
                  <a:srgbClr val="3273DC"/>
                </a:solidFill>
                <a:latin typeface="OpenDyslexicAlta" pitchFamily="2" charset="77"/>
              </a:rPr>
              <a:t>If y is five times greater than x, then y is worth 160 degrees.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3AB11CCC-C757-134E-8C22-7C8D83399E3B}"/>
              </a:ext>
            </a:extLst>
          </p:cNvPr>
          <p:cNvCxnSpPr>
            <a:cxnSpLocks/>
          </p:cNvCxnSpPr>
          <p:nvPr/>
        </p:nvCxnSpPr>
        <p:spPr>
          <a:xfrm flipV="1">
            <a:off x="7026830" y="3392168"/>
            <a:ext cx="4555144" cy="32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C086FF75-CCE6-2440-9E54-C18049698309}"/>
              </a:ext>
            </a:extLst>
          </p:cNvPr>
          <p:cNvCxnSpPr>
            <a:cxnSpLocks/>
          </p:cNvCxnSpPr>
          <p:nvPr/>
        </p:nvCxnSpPr>
        <p:spPr>
          <a:xfrm flipH="1" flipV="1">
            <a:off x="7375256" y="2524622"/>
            <a:ext cx="1892087" cy="867708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0CCEB127-0355-314F-A3D7-CCF586DBDD28}"/>
              </a:ext>
            </a:extLst>
          </p:cNvPr>
          <p:cNvSpPr/>
          <p:nvPr/>
        </p:nvSpPr>
        <p:spPr>
          <a:xfrm>
            <a:off x="7908926" y="2958476"/>
            <a:ext cx="4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x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8F1BF6E5-87DC-0149-8588-4983B75B1298}"/>
              </a:ext>
            </a:extLst>
          </p:cNvPr>
          <p:cNvSpPr/>
          <p:nvPr/>
        </p:nvSpPr>
        <p:spPr>
          <a:xfrm>
            <a:off x="9304402" y="2795566"/>
            <a:ext cx="3994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y</a:t>
            </a:r>
            <a:endParaRPr lang="en-US" sz="24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0905261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094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my knowledge that a straight line (or half turn) has a measurement of 180 degrees to help me calculate missing angles on straight lines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explain my reasoning when using my knowledge that a straight line (or half turn) has a measurement of 180 degrees to help me calculate missing angles on straight lines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473071" cy="365125"/>
          </a:xfrm>
        </p:spPr>
        <p:txBody>
          <a:bodyPr/>
          <a:lstStyle/>
          <a:p>
            <a:r>
              <a:rPr lang="en-GB" sz="1400" dirty="0"/>
              <a:t>Year 5 - Summer Block 2 - Properties of Shape - Lesson 5 - To be able to calculate angles on a straight line</a:t>
            </a:r>
          </a:p>
        </p:txBody>
      </p:sp>
    </p:spTree>
    <p:extLst>
      <p:ext uri="{BB962C8B-B14F-4D97-AF65-F5344CB8AC3E}">
        <p14:creationId xmlns:p14="http://schemas.microsoft.com/office/powerpoint/2010/main" val="2183662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823918" cy="49070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Looking at the measurements given below, what’s the same? What’s different?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Various possible responses, including: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360 degrees is different as it is a full turn whereas the other measurements are fractions of a full turn (180 degrees is a half turn and 90 degrees is a quarter turn).</a:t>
            </a:r>
            <a:br>
              <a:rPr lang="en-GB" sz="2200" dirty="0">
                <a:solidFill>
                  <a:srgbClr val="FF3860"/>
                </a:solidFill>
              </a:rPr>
            </a:br>
            <a:r>
              <a:rPr lang="en-GB" sz="2200" dirty="0">
                <a:solidFill>
                  <a:srgbClr val="FF3860"/>
                </a:solidFill>
              </a:rPr>
              <a:t>360 degrees and 180 degrees are both 3-digits, whereas 90 degrees is a 2-digit measurement. All of the measurements have a 0 digit in the ones place…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191AA53E-2F94-5842-BEE1-836D219820B3}"/>
              </a:ext>
            </a:extLst>
          </p:cNvPr>
          <p:cNvSpPr/>
          <p:nvPr/>
        </p:nvSpPr>
        <p:spPr>
          <a:xfrm>
            <a:off x="655320" y="3021898"/>
            <a:ext cx="3392556" cy="739675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tx1"/>
                </a:solidFill>
                <a:latin typeface="OpenDyslexicAlta" pitchFamily="2" charset="77"/>
              </a:rPr>
              <a:t>180 degrees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xmlns="" id="{879717FB-397A-704A-A778-B45045F825CB}"/>
              </a:ext>
            </a:extLst>
          </p:cNvPr>
          <p:cNvSpPr/>
          <p:nvPr/>
        </p:nvSpPr>
        <p:spPr>
          <a:xfrm>
            <a:off x="4399722" y="3021898"/>
            <a:ext cx="3392556" cy="739675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tx1"/>
                </a:solidFill>
                <a:latin typeface="OpenDyslexicAlta" pitchFamily="2" charset="77"/>
              </a:rPr>
              <a:t>90 degrees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xmlns="" id="{454A5885-7927-DE4E-8E06-B9924DB069B9}"/>
              </a:ext>
            </a:extLst>
          </p:cNvPr>
          <p:cNvSpPr/>
          <p:nvPr/>
        </p:nvSpPr>
        <p:spPr>
          <a:xfrm>
            <a:off x="8144124" y="3021898"/>
            <a:ext cx="3392556" cy="739675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tx1"/>
                </a:solidFill>
                <a:latin typeface="OpenDyslexicAlta" pitchFamily="2" charset="77"/>
              </a:rPr>
              <a:t>360 degrees</a:t>
            </a:r>
          </a:p>
        </p:txBody>
      </p:sp>
    </p:spTree>
    <p:extLst>
      <p:ext uri="{BB962C8B-B14F-4D97-AF65-F5344CB8AC3E}">
        <p14:creationId xmlns:p14="http://schemas.microsoft.com/office/powerpoint/2010/main" val="217420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F587AA15-12B1-1844-B1C3-4F1B9637C96F}"/>
              </a:ext>
            </a:extLst>
          </p:cNvPr>
          <p:cNvCxnSpPr/>
          <p:nvPr/>
        </p:nvCxnSpPr>
        <p:spPr>
          <a:xfrm>
            <a:off x="465600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615F9747-AF46-914A-83F3-5348891D3F85}"/>
              </a:ext>
            </a:extLst>
          </p:cNvPr>
          <p:cNvSpPr/>
          <p:nvPr/>
        </p:nvSpPr>
        <p:spPr>
          <a:xfrm>
            <a:off x="5228606" y="4407415"/>
            <a:ext cx="8996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100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370B886-F10C-7140-AEF3-BBB1C6F20BF7}"/>
              </a:ext>
            </a:extLst>
          </p:cNvPr>
          <p:cNvSpPr/>
          <p:nvPr/>
        </p:nvSpPr>
        <p:spPr>
          <a:xfrm>
            <a:off x="6389435" y="4407335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E8BF4F5B-FF62-8147-B1CB-CBE8B05B244C}"/>
              </a:ext>
            </a:extLst>
          </p:cNvPr>
          <p:cNvCxnSpPr/>
          <p:nvPr/>
        </p:nvCxnSpPr>
        <p:spPr>
          <a:xfrm flipV="1">
            <a:off x="6096160" y="3429000"/>
            <a:ext cx="288032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8832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F587AA15-12B1-1844-B1C3-4F1B9637C96F}"/>
              </a:ext>
            </a:extLst>
          </p:cNvPr>
          <p:cNvCxnSpPr/>
          <p:nvPr/>
        </p:nvCxnSpPr>
        <p:spPr>
          <a:xfrm>
            <a:off x="465600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615F9747-AF46-914A-83F3-5348891D3F85}"/>
              </a:ext>
            </a:extLst>
          </p:cNvPr>
          <p:cNvSpPr/>
          <p:nvPr/>
        </p:nvSpPr>
        <p:spPr>
          <a:xfrm>
            <a:off x="5228606" y="4407415"/>
            <a:ext cx="8996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100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370B886-F10C-7140-AEF3-BBB1C6F20BF7}"/>
              </a:ext>
            </a:extLst>
          </p:cNvPr>
          <p:cNvSpPr/>
          <p:nvPr/>
        </p:nvSpPr>
        <p:spPr>
          <a:xfrm>
            <a:off x="6389435" y="4407335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80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E8BF4F5B-FF62-8147-B1CB-CBE8B05B244C}"/>
              </a:ext>
            </a:extLst>
          </p:cNvPr>
          <p:cNvCxnSpPr/>
          <p:nvPr/>
        </p:nvCxnSpPr>
        <p:spPr>
          <a:xfrm flipV="1">
            <a:off x="6096160" y="3429000"/>
            <a:ext cx="288032" cy="1440000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7370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F587AA15-12B1-1844-B1C3-4F1B9637C96F}"/>
              </a:ext>
            </a:extLst>
          </p:cNvPr>
          <p:cNvCxnSpPr/>
          <p:nvPr/>
        </p:nvCxnSpPr>
        <p:spPr>
          <a:xfrm>
            <a:off x="465600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615F9747-AF46-914A-83F3-5348891D3F85}"/>
              </a:ext>
            </a:extLst>
          </p:cNvPr>
          <p:cNvSpPr/>
          <p:nvPr/>
        </p:nvSpPr>
        <p:spPr>
          <a:xfrm>
            <a:off x="5327997" y="4340026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370B886-F10C-7140-AEF3-BBB1C6F20BF7}"/>
              </a:ext>
            </a:extLst>
          </p:cNvPr>
          <p:cNvSpPr/>
          <p:nvPr/>
        </p:nvSpPr>
        <p:spPr>
          <a:xfrm>
            <a:off x="6389435" y="4407335"/>
            <a:ext cx="7072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70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E8BF4F5B-FF62-8147-B1CB-CBE8B05B244C}"/>
              </a:ext>
            </a:extLst>
          </p:cNvPr>
          <p:cNvCxnSpPr>
            <a:cxnSpLocks/>
          </p:cNvCxnSpPr>
          <p:nvPr/>
        </p:nvCxnSpPr>
        <p:spPr>
          <a:xfrm flipV="1">
            <a:off x="6096160" y="3485322"/>
            <a:ext cx="364275" cy="1383678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9703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F587AA15-12B1-1844-B1C3-4F1B9637C96F}"/>
              </a:ext>
            </a:extLst>
          </p:cNvPr>
          <p:cNvCxnSpPr/>
          <p:nvPr/>
        </p:nvCxnSpPr>
        <p:spPr>
          <a:xfrm>
            <a:off x="465600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615F9747-AF46-914A-83F3-5348891D3F85}"/>
              </a:ext>
            </a:extLst>
          </p:cNvPr>
          <p:cNvSpPr/>
          <p:nvPr/>
        </p:nvSpPr>
        <p:spPr>
          <a:xfrm>
            <a:off x="5215472" y="4407334"/>
            <a:ext cx="8803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3860"/>
                </a:solidFill>
                <a:latin typeface="OpenDyslexicAlta" pitchFamily="2" charset="77"/>
              </a:rPr>
              <a:t>110</a:t>
            </a:r>
            <a:r>
              <a:rPr lang="en-GB" sz="2400" b="1" baseline="30000" dirty="0">
                <a:solidFill>
                  <a:srgbClr val="FF3860"/>
                </a:solidFill>
                <a:latin typeface="OpenDyslexicAlta" pitchFamily="2" charset="77"/>
              </a:rPr>
              <a:t>o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370B886-F10C-7140-AEF3-BBB1C6F20BF7}"/>
              </a:ext>
            </a:extLst>
          </p:cNvPr>
          <p:cNvSpPr/>
          <p:nvPr/>
        </p:nvSpPr>
        <p:spPr>
          <a:xfrm>
            <a:off x="6389435" y="4407335"/>
            <a:ext cx="7072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70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E8BF4F5B-FF62-8147-B1CB-CBE8B05B244C}"/>
              </a:ext>
            </a:extLst>
          </p:cNvPr>
          <p:cNvCxnSpPr>
            <a:cxnSpLocks/>
          </p:cNvCxnSpPr>
          <p:nvPr/>
        </p:nvCxnSpPr>
        <p:spPr>
          <a:xfrm flipV="1">
            <a:off x="6096160" y="3485322"/>
            <a:ext cx="364275" cy="1383678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0039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calculate angles on a straight line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F577665B-3B87-9540-8D13-5F791406E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Calculate the value of the missing angle.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F587AA15-12B1-1844-B1C3-4F1B9637C96F}"/>
              </a:ext>
            </a:extLst>
          </p:cNvPr>
          <p:cNvCxnSpPr/>
          <p:nvPr/>
        </p:nvCxnSpPr>
        <p:spPr>
          <a:xfrm>
            <a:off x="4656000" y="4869160"/>
            <a:ext cx="2880000" cy="0"/>
          </a:xfrm>
          <a:prstGeom prst="line">
            <a:avLst/>
          </a:prstGeom>
          <a:ln w="38100" cmpd="sng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615F9747-AF46-914A-83F3-5348891D3F85}"/>
              </a:ext>
            </a:extLst>
          </p:cNvPr>
          <p:cNvSpPr/>
          <p:nvPr/>
        </p:nvSpPr>
        <p:spPr>
          <a:xfrm>
            <a:off x="5327997" y="4340026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?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370B886-F10C-7140-AEF3-BBB1C6F20BF7}"/>
              </a:ext>
            </a:extLst>
          </p:cNvPr>
          <p:cNvSpPr/>
          <p:nvPr/>
        </p:nvSpPr>
        <p:spPr>
          <a:xfrm>
            <a:off x="6389435" y="4407335"/>
            <a:ext cx="8723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OpenDyslexicAlta" pitchFamily="2" charset="77"/>
              </a:rPr>
              <a:t>115</a:t>
            </a:r>
            <a:r>
              <a:rPr lang="en-GB" sz="2400" b="1" baseline="30000" dirty="0">
                <a:latin typeface="OpenDyslexicAlta" pitchFamily="2" charset="77"/>
              </a:rPr>
              <a:t>o</a:t>
            </a:r>
            <a:endParaRPr lang="en-US" sz="2400" dirty="0">
              <a:latin typeface="OpenDyslexicAlta" pitchFamily="2" charset="77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E8BF4F5B-FF62-8147-B1CB-CBE8B05B244C}"/>
              </a:ext>
            </a:extLst>
          </p:cNvPr>
          <p:cNvCxnSpPr>
            <a:cxnSpLocks/>
          </p:cNvCxnSpPr>
          <p:nvPr/>
        </p:nvCxnSpPr>
        <p:spPr>
          <a:xfrm flipH="1" flipV="1">
            <a:off x="5559287" y="3485322"/>
            <a:ext cx="536873" cy="1383678"/>
          </a:xfrm>
          <a:prstGeom prst="line">
            <a:avLst/>
          </a:prstGeom>
          <a:ln w="38100" cmpd="sng">
            <a:solidFill>
              <a:schemeClr val="tx1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594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ths Shed" id="{5DF74AD8-8BDD-4844-8C46-FFB9DBA0E41D}" vid="{0802D904-F1CF-8847-94FE-D7F26B26A3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0FFBD23-49EF-F148-9BF8-7DB3477A79E2}">
  <we:reference id="wa104380121" version="2.0.0.0" store="en-GB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14831</TotalTime>
  <Words>1684</Words>
  <Application>Microsoft Office PowerPoint</Application>
  <PresentationFormat>Custom</PresentationFormat>
  <Paragraphs>468</Paragraphs>
  <Slides>39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7" baseType="lpstr">
      <vt:lpstr>Arial</vt:lpstr>
      <vt:lpstr>Lato Light</vt:lpstr>
      <vt:lpstr>Wingdings</vt:lpstr>
      <vt:lpstr>Lato</vt:lpstr>
      <vt:lpstr>Calibri</vt:lpstr>
      <vt:lpstr>OpenDyslexicAlta</vt:lpstr>
      <vt:lpstr>Muli</vt:lpstr>
      <vt:lpstr>Office Theme</vt:lpstr>
      <vt:lpstr>PowerPoint Presentation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  <vt:lpstr>To be able to calculate angles on a straight line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Spelling Shed 🐝</dc:title>
  <dc:creator>Rob Smith</dc:creator>
  <cp:lastModifiedBy>Susan</cp:lastModifiedBy>
  <cp:revision>784</cp:revision>
  <cp:lastPrinted>2019-06-17T16:19:05Z</cp:lastPrinted>
  <dcterms:created xsi:type="dcterms:W3CDTF">2018-08-06T08:16:18Z</dcterms:created>
  <dcterms:modified xsi:type="dcterms:W3CDTF">2020-07-10T12:33:39Z</dcterms:modified>
</cp:coreProperties>
</file>