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webextensions/taskpanes.xml" ContentType="application/vnd.ms-office.webextensiontaskpanes+xml"/>
  <Override PartName="/ppt/webextensions/webextension1.xml" ContentType="application/vnd.ms-office.webextension+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41"/>
  </p:notesMasterIdLst>
  <p:handoutMasterIdLst>
    <p:handoutMasterId r:id="rId42"/>
  </p:handoutMasterIdLst>
  <p:sldIdLst>
    <p:sldId id="320" r:id="rId2"/>
    <p:sldId id="321" r:id="rId3"/>
    <p:sldId id="376" r:id="rId4"/>
    <p:sldId id="377" r:id="rId5"/>
    <p:sldId id="383" r:id="rId6"/>
    <p:sldId id="384" r:id="rId7"/>
    <p:sldId id="385" r:id="rId8"/>
    <p:sldId id="386" r:id="rId9"/>
    <p:sldId id="387" r:id="rId10"/>
    <p:sldId id="389" r:id="rId11"/>
    <p:sldId id="388" r:id="rId12"/>
    <p:sldId id="467" r:id="rId13"/>
    <p:sldId id="390" r:id="rId14"/>
    <p:sldId id="391" r:id="rId15"/>
    <p:sldId id="392" r:id="rId16"/>
    <p:sldId id="393" r:id="rId17"/>
    <p:sldId id="394" r:id="rId18"/>
    <p:sldId id="395" r:id="rId19"/>
    <p:sldId id="449" r:id="rId20"/>
    <p:sldId id="448" r:id="rId21"/>
    <p:sldId id="452" r:id="rId22"/>
    <p:sldId id="453" r:id="rId23"/>
    <p:sldId id="450" r:id="rId24"/>
    <p:sldId id="451" r:id="rId25"/>
    <p:sldId id="455" r:id="rId26"/>
    <p:sldId id="454" r:id="rId27"/>
    <p:sldId id="465" r:id="rId28"/>
    <p:sldId id="466" r:id="rId29"/>
    <p:sldId id="456" r:id="rId30"/>
    <p:sldId id="458" r:id="rId31"/>
    <p:sldId id="457" r:id="rId32"/>
    <p:sldId id="459" r:id="rId33"/>
    <p:sldId id="460" r:id="rId34"/>
    <p:sldId id="461" r:id="rId35"/>
    <p:sldId id="462" r:id="rId36"/>
    <p:sldId id="464" r:id="rId37"/>
    <p:sldId id="370" r:id="rId38"/>
    <p:sldId id="463" r:id="rId39"/>
    <p:sldId id="397" r:id="rId40"/>
  </p:sldIdLst>
  <p:sldSz cx="12192000" cy="6858000"/>
  <p:notesSz cx="6858000" cy="9144000"/>
  <p:embeddedFontLst>
    <p:embeddedFont>
      <p:font typeface="Muli" panose="020B0604020202020204" charset="0"/>
      <p:regular r:id="rId43"/>
      <p:bold r:id="rId44"/>
      <p:italic r:id="rId45"/>
      <p:boldItalic r:id="rId46"/>
    </p:embeddedFont>
    <p:embeddedFont>
      <p:font typeface="Lato" panose="020F0502020204030203" pitchFamily="34" charset="0"/>
      <p:regular r:id="rId47"/>
      <p:bold r:id="rId48"/>
    </p:embeddedFont>
    <p:embeddedFont>
      <p:font typeface="OpenDyslexicAlta" panose="00000500000000000000" pitchFamily="2" charset="0"/>
      <p:regular r:id="rId49"/>
      <p:bold r:id="rId50"/>
      <p:italic r:id="rId51"/>
      <p:boldItalic r:id="rId52"/>
    </p:embeddedFont>
    <p:embeddedFont>
      <p:font typeface="Lato Light" panose="020F0302020204030203" pitchFamily="34" charset="0"/>
      <p:regular r:id="rId53"/>
    </p:embeddedFont>
    <p:embeddedFont>
      <p:font typeface="Cambria Math" panose="02040503050406030204" pitchFamily="18" charset="0"/>
      <p:regular r:id="rId54"/>
    </p:embeddedFont>
    <p:embeddedFont>
      <p:font typeface="OpenDyslexic" panose="00000500000000000000" pitchFamily="2" charset="0"/>
      <p:regular r:id="rId55"/>
      <p:bold r:id="rId56"/>
      <p:italic r:id="rId57"/>
      <p:boldItalic r:id="rId58"/>
    </p:embeddedFont>
    <p:embeddedFont>
      <p:font typeface="Calibri" panose="020F0502020204030204" pitchFamily="34" charset="0"/>
      <p:regular r:id="rId59"/>
      <p:bold r:id="rId60"/>
      <p:italic r:id="rId61"/>
      <p:boldItalic r:id="rId6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37" userDrawn="1">
          <p15:clr>
            <a:srgbClr val="A4A3A4"/>
          </p15:clr>
        </p15:guide>
        <p15:guide id="2" pos="3863"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860"/>
    <a:srgbClr val="FFDD57"/>
    <a:srgbClr val="F337C7"/>
    <a:srgbClr val="23D160"/>
    <a:srgbClr val="7957D5"/>
    <a:srgbClr val="3273DC"/>
    <a:srgbClr val="209CEE"/>
    <a:srgbClr val="EB9E30"/>
    <a:srgbClr val="000000"/>
    <a:srgbClr val="12121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8297" autoAdjust="0"/>
    <p:restoredTop sz="78003" autoAdjust="0"/>
  </p:normalViewPr>
  <p:slideViewPr>
    <p:cSldViewPr snapToGrid="0" snapToObjects="1">
      <p:cViewPr>
        <p:scale>
          <a:sx n="70" d="100"/>
          <a:sy n="70" d="100"/>
        </p:scale>
        <p:origin x="-138" y="-174"/>
      </p:cViewPr>
      <p:guideLst>
        <p:guide orient="horz" pos="2137"/>
        <p:guide pos="3863"/>
      </p:guideLst>
    </p:cSldViewPr>
  </p:slideViewPr>
  <p:outlineViewPr>
    <p:cViewPr>
      <p:scale>
        <a:sx n="33" d="100"/>
        <a:sy n="33" d="100"/>
      </p:scale>
      <p:origin x="0" y="-65296"/>
    </p:cViewPr>
  </p:outlineViewPr>
  <p:notesTextViewPr>
    <p:cViewPr>
      <p:scale>
        <a:sx n="20" d="100"/>
        <a:sy n="20" d="100"/>
      </p:scale>
      <p:origin x="0" y="0"/>
    </p:cViewPr>
  </p:notesTextViewPr>
  <p:sorterViewPr>
    <p:cViewPr>
      <p:scale>
        <a:sx n="66" d="100"/>
        <a:sy n="66" d="100"/>
      </p:scale>
      <p:origin x="0" y="0"/>
    </p:cViewPr>
  </p:sorterViewPr>
  <p:notesViewPr>
    <p:cSldViewPr snapToGrid="0" snapToObjects="1">
      <p:cViewPr varScale="1">
        <p:scale>
          <a:sx n="90" d="100"/>
          <a:sy n="90" d="100"/>
        </p:scale>
        <p:origin x="3840" y="19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font" Target="fonts/font5.fntdata"/><Relationship Id="rId50" Type="http://schemas.openxmlformats.org/officeDocument/2006/relationships/font" Target="fonts/font8.fntdata"/><Relationship Id="rId55" Type="http://schemas.openxmlformats.org/officeDocument/2006/relationships/font" Target="fonts/font13.fntdata"/><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3.fntdata"/><Relationship Id="rId53" Type="http://schemas.openxmlformats.org/officeDocument/2006/relationships/font" Target="fonts/font11.fntdata"/><Relationship Id="rId58" Type="http://schemas.openxmlformats.org/officeDocument/2006/relationships/font" Target="fonts/font16.fntdata"/><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font" Target="fonts/font19.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1.fntdata"/><Relationship Id="rId48" Type="http://schemas.openxmlformats.org/officeDocument/2006/relationships/font" Target="fonts/font6.fntdata"/><Relationship Id="rId56" Type="http://schemas.openxmlformats.org/officeDocument/2006/relationships/font" Target="fonts/font14.fntdata"/><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font" Target="fonts/font9.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4.fntdata"/><Relationship Id="rId59" Type="http://schemas.openxmlformats.org/officeDocument/2006/relationships/font" Target="fonts/font17.fntdata"/><Relationship Id="rId20" Type="http://schemas.openxmlformats.org/officeDocument/2006/relationships/slide" Target="slides/slide19.xml"/><Relationship Id="rId41" Type="http://schemas.openxmlformats.org/officeDocument/2006/relationships/notesMaster" Target="notesMasters/notesMaster1.xml"/><Relationship Id="rId54" Type="http://schemas.openxmlformats.org/officeDocument/2006/relationships/font" Target="fonts/font12.fntdata"/><Relationship Id="rId62" Type="http://schemas.openxmlformats.org/officeDocument/2006/relationships/font" Target="fonts/font20.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7.fntdata"/><Relationship Id="rId57" Type="http://schemas.openxmlformats.org/officeDocument/2006/relationships/font" Target="fonts/font15.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2.fntdata"/><Relationship Id="rId52" Type="http://schemas.openxmlformats.org/officeDocument/2006/relationships/font" Target="fonts/font10.fntdata"/><Relationship Id="rId60" Type="http://schemas.openxmlformats.org/officeDocument/2006/relationships/font" Target="fonts/font18.fntdata"/><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 xmlns:a16="http://schemas.microsoft.com/office/drawing/2014/main" id="{AC86F298-EB3E-D446-A729-C248AB8A5D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 xmlns:a16="http://schemas.microsoft.com/office/drawing/2014/main" id="{F37BEABC-4AC1-4C4F-BDDB-0B8FF7D20C2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Footer Placeholder 3">
            <a:extLst>
              <a:ext uri="{FF2B5EF4-FFF2-40B4-BE49-F238E27FC236}">
                <a16:creationId xmlns="" xmlns:a16="http://schemas.microsoft.com/office/drawing/2014/main" id="{67DF2A76-21C6-4F49-AC41-288B2976B3A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5" name="Slide Number Placeholder 4">
            <a:extLst>
              <a:ext uri="{FF2B5EF4-FFF2-40B4-BE49-F238E27FC236}">
                <a16:creationId xmlns="" xmlns:a16="http://schemas.microsoft.com/office/drawing/2014/main" id="{B0984667-866C-EF45-A262-122686295C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BC7A863-B317-0C4D-8D45-833380E63946}" type="slidenum">
              <a:rPr lang="en-GB" smtClean="0"/>
              <a:t>‹#›</a:t>
            </a:fld>
            <a:endParaRPr lang="en-GB"/>
          </a:p>
        </p:txBody>
      </p:sp>
    </p:spTree>
    <p:extLst>
      <p:ext uri="{BB962C8B-B14F-4D97-AF65-F5344CB8AC3E}">
        <p14:creationId xmlns:p14="http://schemas.microsoft.com/office/powerpoint/2010/main" val="4203359319"/>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7C66A0-413B-D942-BD25-075929779430}" type="slidenum">
              <a:rPr lang="en-GB" smtClean="0"/>
              <a:t>‹#›</a:t>
            </a:fld>
            <a:endParaRPr lang="en-GB"/>
          </a:p>
        </p:txBody>
      </p:sp>
    </p:spTree>
    <p:extLst>
      <p:ext uri="{BB962C8B-B14F-4D97-AF65-F5344CB8AC3E}">
        <p14:creationId xmlns:p14="http://schemas.microsoft.com/office/powerpoint/2010/main" val="785309553"/>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a:t>
            </a:fld>
            <a:endParaRPr lang="en-GB"/>
          </a:p>
        </p:txBody>
      </p:sp>
    </p:spTree>
    <p:extLst>
      <p:ext uri="{BB962C8B-B14F-4D97-AF65-F5344CB8AC3E}">
        <p14:creationId xmlns:p14="http://schemas.microsoft.com/office/powerpoint/2010/main" val="40527210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12</a:t>
            </a:fld>
            <a:endParaRPr lang="en-GB"/>
          </a:p>
        </p:txBody>
      </p:sp>
    </p:spTree>
    <p:extLst>
      <p:ext uri="{BB962C8B-B14F-4D97-AF65-F5344CB8AC3E}">
        <p14:creationId xmlns:p14="http://schemas.microsoft.com/office/powerpoint/2010/main" val="7931578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13</a:t>
            </a:fld>
            <a:endParaRPr lang="en-GB"/>
          </a:p>
        </p:txBody>
      </p:sp>
    </p:spTree>
    <p:extLst>
      <p:ext uri="{BB962C8B-B14F-4D97-AF65-F5344CB8AC3E}">
        <p14:creationId xmlns:p14="http://schemas.microsoft.com/office/powerpoint/2010/main" val="30020478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14</a:t>
            </a:fld>
            <a:endParaRPr lang="en-GB"/>
          </a:p>
        </p:txBody>
      </p:sp>
    </p:spTree>
    <p:extLst>
      <p:ext uri="{BB962C8B-B14F-4D97-AF65-F5344CB8AC3E}">
        <p14:creationId xmlns:p14="http://schemas.microsoft.com/office/powerpoint/2010/main" val="12420308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15</a:t>
            </a:fld>
            <a:endParaRPr lang="en-GB"/>
          </a:p>
        </p:txBody>
      </p:sp>
    </p:spTree>
    <p:extLst>
      <p:ext uri="{BB962C8B-B14F-4D97-AF65-F5344CB8AC3E}">
        <p14:creationId xmlns:p14="http://schemas.microsoft.com/office/powerpoint/2010/main" val="10633408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16</a:t>
            </a:fld>
            <a:endParaRPr lang="en-GB"/>
          </a:p>
        </p:txBody>
      </p:sp>
    </p:spTree>
    <p:extLst>
      <p:ext uri="{BB962C8B-B14F-4D97-AF65-F5344CB8AC3E}">
        <p14:creationId xmlns:p14="http://schemas.microsoft.com/office/powerpoint/2010/main" val="6833568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17</a:t>
            </a:fld>
            <a:endParaRPr lang="en-GB"/>
          </a:p>
        </p:txBody>
      </p:sp>
    </p:spTree>
    <p:extLst>
      <p:ext uri="{BB962C8B-B14F-4D97-AF65-F5344CB8AC3E}">
        <p14:creationId xmlns:p14="http://schemas.microsoft.com/office/powerpoint/2010/main" val="29084837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18</a:t>
            </a:fld>
            <a:endParaRPr lang="en-GB"/>
          </a:p>
        </p:txBody>
      </p:sp>
    </p:spTree>
    <p:extLst>
      <p:ext uri="{BB962C8B-B14F-4D97-AF65-F5344CB8AC3E}">
        <p14:creationId xmlns:p14="http://schemas.microsoft.com/office/powerpoint/2010/main" val="6525414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19</a:t>
            </a:fld>
            <a:endParaRPr lang="en-GB"/>
          </a:p>
        </p:txBody>
      </p:sp>
    </p:spTree>
    <p:extLst>
      <p:ext uri="{BB962C8B-B14F-4D97-AF65-F5344CB8AC3E}">
        <p14:creationId xmlns:p14="http://schemas.microsoft.com/office/powerpoint/2010/main" val="6034616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20</a:t>
            </a:fld>
            <a:endParaRPr lang="en-GB"/>
          </a:p>
        </p:txBody>
      </p:sp>
    </p:spTree>
    <p:extLst>
      <p:ext uri="{BB962C8B-B14F-4D97-AF65-F5344CB8AC3E}">
        <p14:creationId xmlns:p14="http://schemas.microsoft.com/office/powerpoint/2010/main" val="35097931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21</a:t>
            </a:fld>
            <a:endParaRPr lang="en-GB"/>
          </a:p>
        </p:txBody>
      </p:sp>
    </p:spTree>
    <p:extLst>
      <p:ext uri="{BB962C8B-B14F-4D97-AF65-F5344CB8AC3E}">
        <p14:creationId xmlns:p14="http://schemas.microsoft.com/office/powerpoint/2010/main" val="19543509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a:t>
            </a:fld>
            <a:endParaRPr lang="en-GB"/>
          </a:p>
        </p:txBody>
      </p:sp>
    </p:spTree>
    <p:extLst>
      <p:ext uri="{BB962C8B-B14F-4D97-AF65-F5344CB8AC3E}">
        <p14:creationId xmlns:p14="http://schemas.microsoft.com/office/powerpoint/2010/main" val="13597687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22</a:t>
            </a:fld>
            <a:endParaRPr lang="en-GB"/>
          </a:p>
        </p:txBody>
      </p:sp>
    </p:spTree>
    <p:extLst>
      <p:ext uri="{BB962C8B-B14F-4D97-AF65-F5344CB8AC3E}">
        <p14:creationId xmlns:p14="http://schemas.microsoft.com/office/powerpoint/2010/main" val="10544525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23</a:t>
            </a:fld>
            <a:endParaRPr lang="en-GB"/>
          </a:p>
        </p:txBody>
      </p:sp>
    </p:spTree>
    <p:extLst>
      <p:ext uri="{BB962C8B-B14F-4D97-AF65-F5344CB8AC3E}">
        <p14:creationId xmlns:p14="http://schemas.microsoft.com/office/powerpoint/2010/main" val="2531879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24</a:t>
            </a:fld>
            <a:endParaRPr lang="en-GB"/>
          </a:p>
        </p:txBody>
      </p:sp>
    </p:spTree>
    <p:extLst>
      <p:ext uri="{BB962C8B-B14F-4D97-AF65-F5344CB8AC3E}">
        <p14:creationId xmlns:p14="http://schemas.microsoft.com/office/powerpoint/2010/main" val="37330358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25</a:t>
            </a:fld>
            <a:endParaRPr lang="en-GB"/>
          </a:p>
        </p:txBody>
      </p:sp>
    </p:spTree>
    <p:extLst>
      <p:ext uri="{BB962C8B-B14F-4D97-AF65-F5344CB8AC3E}">
        <p14:creationId xmlns:p14="http://schemas.microsoft.com/office/powerpoint/2010/main" val="13671803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26</a:t>
            </a:fld>
            <a:endParaRPr lang="en-GB"/>
          </a:p>
        </p:txBody>
      </p:sp>
    </p:spTree>
    <p:extLst>
      <p:ext uri="{BB962C8B-B14F-4D97-AF65-F5344CB8AC3E}">
        <p14:creationId xmlns:p14="http://schemas.microsoft.com/office/powerpoint/2010/main" val="23676014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27</a:t>
            </a:fld>
            <a:endParaRPr lang="en-GB"/>
          </a:p>
        </p:txBody>
      </p:sp>
    </p:spTree>
    <p:extLst>
      <p:ext uri="{BB962C8B-B14F-4D97-AF65-F5344CB8AC3E}">
        <p14:creationId xmlns:p14="http://schemas.microsoft.com/office/powerpoint/2010/main" val="6129302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28</a:t>
            </a:fld>
            <a:endParaRPr lang="en-GB"/>
          </a:p>
        </p:txBody>
      </p:sp>
    </p:spTree>
    <p:extLst>
      <p:ext uri="{BB962C8B-B14F-4D97-AF65-F5344CB8AC3E}">
        <p14:creationId xmlns:p14="http://schemas.microsoft.com/office/powerpoint/2010/main" val="8045899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29</a:t>
            </a:fld>
            <a:endParaRPr lang="en-GB"/>
          </a:p>
        </p:txBody>
      </p:sp>
    </p:spTree>
    <p:extLst>
      <p:ext uri="{BB962C8B-B14F-4D97-AF65-F5344CB8AC3E}">
        <p14:creationId xmlns:p14="http://schemas.microsoft.com/office/powerpoint/2010/main" val="24175544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30</a:t>
            </a:fld>
            <a:endParaRPr lang="en-GB"/>
          </a:p>
        </p:txBody>
      </p:sp>
    </p:spTree>
    <p:extLst>
      <p:ext uri="{BB962C8B-B14F-4D97-AF65-F5344CB8AC3E}">
        <p14:creationId xmlns:p14="http://schemas.microsoft.com/office/powerpoint/2010/main" val="552083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31</a:t>
            </a:fld>
            <a:endParaRPr lang="en-GB"/>
          </a:p>
        </p:txBody>
      </p:sp>
    </p:spTree>
    <p:extLst>
      <p:ext uri="{BB962C8B-B14F-4D97-AF65-F5344CB8AC3E}">
        <p14:creationId xmlns:p14="http://schemas.microsoft.com/office/powerpoint/2010/main" val="34279402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a:t>
            </a:fld>
            <a:endParaRPr lang="en-GB"/>
          </a:p>
        </p:txBody>
      </p:sp>
    </p:spTree>
    <p:extLst>
      <p:ext uri="{BB962C8B-B14F-4D97-AF65-F5344CB8AC3E}">
        <p14:creationId xmlns:p14="http://schemas.microsoft.com/office/powerpoint/2010/main" val="38512823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32</a:t>
            </a:fld>
            <a:endParaRPr lang="en-GB"/>
          </a:p>
        </p:txBody>
      </p:sp>
    </p:spTree>
    <p:extLst>
      <p:ext uri="{BB962C8B-B14F-4D97-AF65-F5344CB8AC3E}">
        <p14:creationId xmlns:p14="http://schemas.microsoft.com/office/powerpoint/2010/main" val="180327852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33</a:t>
            </a:fld>
            <a:endParaRPr lang="en-GB"/>
          </a:p>
        </p:txBody>
      </p:sp>
    </p:spTree>
    <p:extLst>
      <p:ext uri="{BB962C8B-B14F-4D97-AF65-F5344CB8AC3E}">
        <p14:creationId xmlns:p14="http://schemas.microsoft.com/office/powerpoint/2010/main" val="337887184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34</a:t>
            </a:fld>
            <a:endParaRPr lang="en-GB"/>
          </a:p>
        </p:txBody>
      </p:sp>
    </p:spTree>
    <p:extLst>
      <p:ext uri="{BB962C8B-B14F-4D97-AF65-F5344CB8AC3E}">
        <p14:creationId xmlns:p14="http://schemas.microsoft.com/office/powerpoint/2010/main" val="17272448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35</a:t>
            </a:fld>
            <a:endParaRPr lang="en-GB"/>
          </a:p>
        </p:txBody>
      </p:sp>
    </p:spTree>
    <p:extLst>
      <p:ext uri="{BB962C8B-B14F-4D97-AF65-F5344CB8AC3E}">
        <p14:creationId xmlns:p14="http://schemas.microsoft.com/office/powerpoint/2010/main" val="23700599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36</a:t>
            </a:fld>
            <a:endParaRPr lang="en-GB"/>
          </a:p>
        </p:txBody>
      </p:sp>
    </p:spTree>
    <p:extLst>
      <p:ext uri="{BB962C8B-B14F-4D97-AF65-F5344CB8AC3E}">
        <p14:creationId xmlns:p14="http://schemas.microsoft.com/office/powerpoint/2010/main" val="12991087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37</a:t>
            </a:fld>
            <a:endParaRPr lang="en-GB"/>
          </a:p>
        </p:txBody>
      </p:sp>
    </p:spTree>
    <p:extLst>
      <p:ext uri="{BB962C8B-B14F-4D97-AF65-F5344CB8AC3E}">
        <p14:creationId xmlns:p14="http://schemas.microsoft.com/office/powerpoint/2010/main" val="115250661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38</a:t>
            </a:fld>
            <a:endParaRPr lang="en-GB"/>
          </a:p>
        </p:txBody>
      </p:sp>
    </p:spTree>
    <p:extLst>
      <p:ext uri="{BB962C8B-B14F-4D97-AF65-F5344CB8AC3E}">
        <p14:creationId xmlns:p14="http://schemas.microsoft.com/office/powerpoint/2010/main" val="22518169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6</a:t>
            </a:fld>
            <a:endParaRPr lang="en-GB"/>
          </a:p>
        </p:txBody>
      </p:sp>
    </p:spTree>
    <p:extLst>
      <p:ext uri="{BB962C8B-B14F-4D97-AF65-F5344CB8AC3E}">
        <p14:creationId xmlns:p14="http://schemas.microsoft.com/office/powerpoint/2010/main" val="16283292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7</a:t>
            </a:fld>
            <a:endParaRPr lang="en-GB"/>
          </a:p>
        </p:txBody>
      </p:sp>
    </p:spTree>
    <p:extLst>
      <p:ext uri="{BB962C8B-B14F-4D97-AF65-F5344CB8AC3E}">
        <p14:creationId xmlns:p14="http://schemas.microsoft.com/office/powerpoint/2010/main" val="30005692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8</a:t>
            </a:fld>
            <a:endParaRPr lang="en-GB"/>
          </a:p>
        </p:txBody>
      </p:sp>
    </p:spTree>
    <p:extLst>
      <p:ext uri="{BB962C8B-B14F-4D97-AF65-F5344CB8AC3E}">
        <p14:creationId xmlns:p14="http://schemas.microsoft.com/office/powerpoint/2010/main" val="1712123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9</a:t>
            </a:fld>
            <a:endParaRPr lang="en-GB"/>
          </a:p>
        </p:txBody>
      </p:sp>
    </p:spTree>
    <p:extLst>
      <p:ext uri="{BB962C8B-B14F-4D97-AF65-F5344CB8AC3E}">
        <p14:creationId xmlns:p14="http://schemas.microsoft.com/office/powerpoint/2010/main" val="9416164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10</a:t>
            </a:fld>
            <a:endParaRPr lang="en-GB"/>
          </a:p>
        </p:txBody>
      </p:sp>
    </p:spTree>
    <p:extLst>
      <p:ext uri="{BB962C8B-B14F-4D97-AF65-F5344CB8AC3E}">
        <p14:creationId xmlns:p14="http://schemas.microsoft.com/office/powerpoint/2010/main" val="26115020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11</a:t>
            </a:fld>
            <a:endParaRPr lang="en-GB"/>
          </a:p>
        </p:txBody>
      </p:sp>
    </p:spTree>
    <p:extLst>
      <p:ext uri="{BB962C8B-B14F-4D97-AF65-F5344CB8AC3E}">
        <p14:creationId xmlns:p14="http://schemas.microsoft.com/office/powerpoint/2010/main" val="24773579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3999" y="2666346"/>
            <a:ext cx="9144000" cy="1870364"/>
          </a:xfrm>
        </p:spPr>
        <p:txBody>
          <a:bodyPr anchor="ctr">
            <a:normAutofit/>
          </a:bodyPr>
          <a:lstStyle>
            <a:lvl1pPr marL="0" indent="0" algn="ctr">
              <a:lnSpc>
                <a:spcPct val="150000"/>
              </a:lnSpc>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4" name="Text Placeholder 13">
            <a:extLst>
              <a:ext uri="{FF2B5EF4-FFF2-40B4-BE49-F238E27FC236}">
                <a16:creationId xmlns="" xmlns:a16="http://schemas.microsoft.com/office/drawing/2014/main" id="{B2F3C88D-BF6E-6D4C-9A25-CACB03AA208B}"/>
              </a:ext>
            </a:extLst>
          </p:cNvPr>
          <p:cNvSpPr>
            <a:spLocks noGrp="1"/>
          </p:cNvSpPr>
          <p:nvPr>
            <p:ph type="body" sz="quarter" idx="13"/>
          </p:nvPr>
        </p:nvSpPr>
        <p:spPr>
          <a:xfrm>
            <a:off x="3917911" y="6244985"/>
            <a:ext cx="3369375"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5" name="TextBox 14">
            <a:extLst>
              <a:ext uri="{FF2B5EF4-FFF2-40B4-BE49-F238E27FC236}">
                <a16:creationId xmlns="" xmlns:a16="http://schemas.microsoft.com/office/drawing/2014/main" id="{A1D45BA0-7B16-364F-96FA-7CCD74809633}"/>
              </a:ext>
            </a:extLst>
          </p:cNvPr>
          <p:cNvSpPr txBox="1"/>
          <p:nvPr userDrawn="1"/>
        </p:nvSpPr>
        <p:spPr>
          <a:xfrm>
            <a:off x="3283162" y="6261027"/>
            <a:ext cx="717425" cy="338554"/>
          </a:xfrm>
          <a:prstGeom prst="rect">
            <a:avLst/>
          </a:prstGeom>
          <a:noFill/>
        </p:spPr>
        <p:txBody>
          <a:bodyPr wrap="square" rtlCol="0" anchor="b">
            <a:spAutoFit/>
          </a:bodyPr>
          <a:lstStyle/>
          <a:p>
            <a:r>
              <a:rPr lang="en-GB" sz="1600" b="1" i="0" dirty="0">
                <a:solidFill>
                  <a:schemeClr val="bg1"/>
                </a:solidFill>
                <a:latin typeface="Muli" pitchFamily="2" charset="77"/>
              </a:rPr>
              <a:t>Unit:</a:t>
            </a:r>
          </a:p>
        </p:txBody>
      </p:sp>
      <p:sp>
        <p:nvSpPr>
          <p:cNvPr id="16" name="Text Placeholder 13">
            <a:extLst>
              <a:ext uri="{FF2B5EF4-FFF2-40B4-BE49-F238E27FC236}">
                <a16:creationId xmlns="" xmlns:a16="http://schemas.microsoft.com/office/drawing/2014/main" id="{204E8ED3-ED92-2F44-AA0C-C3500973984C}"/>
              </a:ext>
            </a:extLst>
          </p:cNvPr>
          <p:cNvSpPr>
            <a:spLocks noGrp="1"/>
          </p:cNvSpPr>
          <p:nvPr>
            <p:ph type="body" sz="quarter" idx="14"/>
          </p:nvPr>
        </p:nvSpPr>
        <p:spPr>
          <a:xfrm>
            <a:off x="11001412" y="6244985"/>
            <a:ext cx="641969"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7" name="TextBox 16">
            <a:extLst>
              <a:ext uri="{FF2B5EF4-FFF2-40B4-BE49-F238E27FC236}">
                <a16:creationId xmlns="" xmlns:a16="http://schemas.microsoft.com/office/drawing/2014/main" id="{543EE4B3-C0E4-AE42-921D-72A75F2D0332}"/>
              </a:ext>
            </a:extLst>
          </p:cNvPr>
          <p:cNvSpPr txBox="1"/>
          <p:nvPr userDrawn="1"/>
        </p:nvSpPr>
        <p:spPr>
          <a:xfrm>
            <a:off x="10038030" y="6261027"/>
            <a:ext cx="963382" cy="338554"/>
          </a:xfrm>
          <a:prstGeom prst="rect">
            <a:avLst/>
          </a:prstGeom>
          <a:noFill/>
        </p:spPr>
        <p:txBody>
          <a:bodyPr wrap="square" rtlCol="0" anchor="b">
            <a:spAutoFit/>
          </a:bodyPr>
          <a:lstStyle/>
          <a:p>
            <a:r>
              <a:rPr lang="en-GB" sz="1600" b="1" i="0" dirty="0">
                <a:solidFill>
                  <a:schemeClr val="bg1"/>
                </a:solidFill>
                <a:latin typeface="Muli" pitchFamily="2" charset="77"/>
              </a:rPr>
              <a:t>Lesson:</a:t>
            </a:r>
          </a:p>
        </p:txBody>
      </p:sp>
      <p:sp>
        <p:nvSpPr>
          <p:cNvPr id="19" name="TextBox 18">
            <a:extLst>
              <a:ext uri="{FF2B5EF4-FFF2-40B4-BE49-F238E27FC236}">
                <a16:creationId xmlns="" xmlns:a16="http://schemas.microsoft.com/office/drawing/2014/main" id="{B555FC76-808A-0046-94B4-D7D729C67DD3}"/>
              </a:ext>
            </a:extLst>
          </p:cNvPr>
          <p:cNvSpPr txBox="1"/>
          <p:nvPr userDrawn="1"/>
        </p:nvSpPr>
        <p:spPr>
          <a:xfrm>
            <a:off x="236893" y="6261027"/>
            <a:ext cx="787235" cy="338554"/>
          </a:xfrm>
          <a:prstGeom prst="rect">
            <a:avLst/>
          </a:prstGeom>
          <a:noFill/>
        </p:spPr>
        <p:txBody>
          <a:bodyPr wrap="square" rtlCol="0" anchor="b">
            <a:spAutoFit/>
          </a:bodyPr>
          <a:lstStyle/>
          <a:p>
            <a:r>
              <a:rPr lang="en-GB" sz="1600" b="1" i="0" dirty="0">
                <a:solidFill>
                  <a:schemeClr val="bg1"/>
                </a:solidFill>
                <a:latin typeface="Muli" pitchFamily="2" charset="77"/>
              </a:rPr>
              <a:t>Term:</a:t>
            </a:r>
          </a:p>
        </p:txBody>
      </p:sp>
      <p:sp>
        <p:nvSpPr>
          <p:cNvPr id="13" name="Text Placeholder 12">
            <a:extLst>
              <a:ext uri="{FF2B5EF4-FFF2-40B4-BE49-F238E27FC236}">
                <a16:creationId xmlns="" xmlns:a16="http://schemas.microsoft.com/office/drawing/2014/main" id="{5F8ED0D7-1D3B-EA40-89A6-FE5BFCF6799A}"/>
              </a:ext>
            </a:extLst>
          </p:cNvPr>
          <p:cNvSpPr>
            <a:spLocks noGrp="1"/>
          </p:cNvSpPr>
          <p:nvPr>
            <p:ph type="body" sz="quarter" idx="15"/>
          </p:nvPr>
        </p:nvSpPr>
        <p:spPr>
          <a:xfrm>
            <a:off x="955020" y="6247672"/>
            <a:ext cx="2213630" cy="366645"/>
          </a:xfrm>
        </p:spPr>
        <p:txBody>
          <a:bodyPr anchor="b">
            <a:noAutofit/>
          </a:bodyPr>
          <a:lstStyle>
            <a:lvl1pPr marL="0" indent="0">
              <a:buNone/>
              <a:defRPr sz="1800">
                <a:solidFill>
                  <a:schemeClr val="bg1"/>
                </a:solidFill>
                <a:latin typeface="Muli" pitchFamily="2" charset="77"/>
              </a:defRPr>
            </a:lvl1pPr>
            <a:lvl2pPr>
              <a:defRPr sz="1800">
                <a:solidFill>
                  <a:schemeClr val="bg1"/>
                </a:solidFill>
                <a:latin typeface="Muli" pitchFamily="2" charset="77"/>
              </a:defRPr>
            </a:lvl2pPr>
            <a:lvl3pPr>
              <a:defRPr sz="1800">
                <a:solidFill>
                  <a:schemeClr val="bg1"/>
                </a:solidFill>
                <a:latin typeface="Muli" pitchFamily="2" charset="77"/>
              </a:defRPr>
            </a:lvl3pPr>
            <a:lvl4pPr>
              <a:defRPr sz="1800">
                <a:solidFill>
                  <a:schemeClr val="bg1"/>
                </a:solidFill>
                <a:latin typeface="Muli" pitchFamily="2" charset="77"/>
              </a:defRPr>
            </a:lvl4pPr>
            <a:lvl5pPr>
              <a:defRPr sz="1800">
                <a:solidFill>
                  <a:schemeClr val="bg1"/>
                </a:solidFill>
                <a:latin typeface="Muli" pitchFamily="2" charset="77"/>
              </a:defRPr>
            </a:lvl5pPr>
          </a:lstStyle>
          <a:p>
            <a:pPr lvl="0"/>
            <a:endParaRPr lang="en-GB" dirty="0"/>
          </a:p>
        </p:txBody>
      </p:sp>
      <p:pic>
        <p:nvPicPr>
          <p:cNvPr id="10" name="Picture 9"/>
          <p:cNvPicPr/>
          <p:nvPr userDrawn="1"/>
        </p:nvPicPr>
        <p:blipFill>
          <a:blip r:embed="rId2"/>
          <a:stretch>
            <a:fillRect/>
          </a:stretch>
        </p:blipFill>
        <p:spPr>
          <a:xfrm>
            <a:off x="3168000" y="928800"/>
            <a:ext cx="5280660" cy="899795"/>
          </a:xfrm>
          <a:prstGeom prst="rect">
            <a:avLst/>
          </a:prstGeom>
          <a:noFill/>
          <a:ln>
            <a:noFill/>
            <a:prstDash/>
          </a:ln>
        </p:spPr>
      </p:pic>
    </p:spTree>
    <p:extLst>
      <p:ext uri="{BB962C8B-B14F-4D97-AF65-F5344CB8AC3E}">
        <p14:creationId xmlns:p14="http://schemas.microsoft.com/office/powerpoint/2010/main" val="1961826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962764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689809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5140442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007757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844426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107926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3" name="Rectangle 22">
            <a:extLst>
              <a:ext uri="{FF2B5EF4-FFF2-40B4-BE49-F238E27FC236}">
                <a16:creationId xmlns="" xmlns:a16="http://schemas.microsoft.com/office/drawing/2014/main"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 xmlns:a16="http://schemas.microsoft.com/office/drawing/2014/main" id="{5BA0AB86-75A7-554E-9835-D9E30F3233C2}"/>
              </a:ext>
            </a:extLst>
          </p:cNvPr>
          <p:cNvGraphicFramePr>
            <a:graphicFrameLocks noGrp="1"/>
          </p:cNvGraphicFramePr>
          <p:nvPr userDrawn="1">
            <p:extLst>
              <p:ext uri="{D42A27DB-BD31-4B8C-83A1-F6EECF244321}">
                <p14:modId xmlns:p14="http://schemas.microsoft.com/office/powerpoint/2010/main" val="821396605"/>
              </p:ext>
            </p:extLst>
          </p:nvPr>
        </p:nvGraphicFramePr>
        <p:xfrm>
          <a:off x="368075"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 xmlns:a16="http://schemas.microsoft.com/office/drawing/2014/main" val="20000"/>
                    </a:ext>
                  </a:extLst>
                </a:gridCol>
                <a:gridCol w="7890066">
                  <a:extLst>
                    <a:ext uri="{9D8B030D-6E8A-4147-A177-3AD203B41FA5}">
                      <a16:colId xmlns="" xmlns:a16="http://schemas.microsoft.com/office/drawing/2014/main"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 xmlns:a16="http://schemas.microsoft.com/office/drawing/2014/main"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 xmlns:a16="http://schemas.microsoft.com/office/drawing/2014/main" val="10001"/>
                  </a:ext>
                </a:extLst>
              </a:tr>
            </a:tbl>
          </a:graphicData>
        </a:graphic>
      </p:graphicFrame>
      <p:sp>
        <p:nvSpPr>
          <p:cNvPr id="10" name="Text Placeholder 8">
            <a:extLst>
              <a:ext uri="{FF2B5EF4-FFF2-40B4-BE49-F238E27FC236}">
                <a16:creationId xmlns="" xmlns:a16="http://schemas.microsoft.com/office/drawing/2014/main" id="{D89521DD-EB1B-DB4F-AF92-E0AA49E4BF8E}"/>
              </a:ext>
            </a:extLst>
          </p:cNvPr>
          <p:cNvSpPr>
            <a:spLocks noGrp="1"/>
          </p:cNvSpPr>
          <p:nvPr>
            <p:ph type="body" sz="quarter" idx="14" hasCustomPrompt="1"/>
          </p:nvPr>
        </p:nvSpPr>
        <p:spPr>
          <a:xfrm>
            <a:off x="1091130"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 xmlns:a16="http://schemas.microsoft.com/office/drawing/2014/main" id="{7CCCC1F5-259E-4B4B-BD71-985F50066023}"/>
              </a:ext>
            </a:extLst>
          </p:cNvPr>
          <p:cNvSpPr>
            <a:spLocks noGrp="1"/>
          </p:cNvSpPr>
          <p:nvPr>
            <p:ph type="body" sz="quarter" idx="13" hasCustomPrompt="1"/>
          </p:nvPr>
        </p:nvSpPr>
        <p:spPr>
          <a:xfrm>
            <a:off x="363622"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 xmlns:a16="http://schemas.microsoft.com/office/drawing/2014/main" id="{2B829687-5986-4D4A-9EAC-01CD129F7C40}"/>
              </a:ext>
            </a:extLst>
          </p:cNvPr>
          <p:cNvSpPr>
            <a:spLocks noGrp="1"/>
          </p:cNvSpPr>
          <p:nvPr>
            <p:ph type="body" sz="quarter" idx="15"/>
          </p:nvPr>
        </p:nvSpPr>
        <p:spPr>
          <a:xfrm>
            <a:off x="1518167"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sp>
        <p:nvSpPr>
          <p:cNvPr id="18" name="Content Placeholder 2">
            <a:extLst>
              <a:ext uri="{FF2B5EF4-FFF2-40B4-BE49-F238E27FC236}">
                <a16:creationId xmlns="" xmlns:a16="http://schemas.microsoft.com/office/drawing/2014/main" id="{3A402356-13E0-F64F-AEAF-C92A30D3DD4E}"/>
              </a:ext>
            </a:extLst>
          </p:cNvPr>
          <p:cNvSpPr>
            <a:spLocks noGrp="1"/>
          </p:cNvSpPr>
          <p:nvPr>
            <p:ph idx="1"/>
          </p:nvPr>
        </p:nvSpPr>
        <p:spPr>
          <a:xfrm>
            <a:off x="336885" y="1468986"/>
            <a:ext cx="11556570" cy="5039298"/>
          </a:xfrm>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562970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3" name="Rectangle 22">
            <a:extLst>
              <a:ext uri="{FF2B5EF4-FFF2-40B4-BE49-F238E27FC236}">
                <a16:creationId xmlns="" xmlns:a16="http://schemas.microsoft.com/office/drawing/2014/main"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 xmlns:a16="http://schemas.microsoft.com/office/drawing/2014/main" id="{5BA0AB86-75A7-554E-9835-D9E30F3233C2}"/>
              </a:ext>
            </a:extLst>
          </p:cNvPr>
          <p:cNvGraphicFramePr>
            <a:graphicFrameLocks noGrp="1"/>
          </p:cNvGraphicFramePr>
          <p:nvPr userDrawn="1">
            <p:extLst>
              <p:ext uri="{D42A27DB-BD31-4B8C-83A1-F6EECF244321}">
                <p14:modId xmlns:p14="http://schemas.microsoft.com/office/powerpoint/2010/main" val="2077034169"/>
              </p:ext>
            </p:extLst>
          </p:nvPr>
        </p:nvGraphicFramePr>
        <p:xfrm>
          <a:off x="384117"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 xmlns:a16="http://schemas.microsoft.com/office/drawing/2014/main" val="20000"/>
                    </a:ext>
                  </a:extLst>
                </a:gridCol>
                <a:gridCol w="7890066">
                  <a:extLst>
                    <a:ext uri="{9D8B030D-6E8A-4147-A177-3AD203B41FA5}">
                      <a16:colId xmlns="" xmlns:a16="http://schemas.microsoft.com/office/drawing/2014/main"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 xmlns:a16="http://schemas.microsoft.com/office/drawing/2014/main"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 xmlns:a16="http://schemas.microsoft.com/office/drawing/2014/main" val="10001"/>
                  </a:ext>
                </a:extLst>
              </a:tr>
            </a:tbl>
          </a:graphicData>
        </a:graphic>
      </p:graphicFrame>
      <p:sp>
        <p:nvSpPr>
          <p:cNvPr id="10" name="Text Placeholder 8">
            <a:extLst>
              <a:ext uri="{FF2B5EF4-FFF2-40B4-BE49-F238E27FC236}">
                <a16:creationId xmlns="" xmlns:a16="http://schemas.microsoft.com/office/drawing/2014/main" id="{D89521DD-EB1B-DB4F-AF92-E0AA49E4BF8E}"/>
              </a:ext>
            </a:extLst>
          </p:cNvPr>
          <p:cNvSpPr>
            <a:spLocks noGrp="1"/>
          </p:cNvSpPr>
          <p:nvPr>
            <p:ph type="body" sz="quarter" idx="14" hasCustomPrompt="1"/>
          </p:nvPr>
        </p:nvSpPr>
        <p:spPr>
          <a:xfrm>
            <a:off x="1107172"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 xmlns:a16="http://schemas.microsoft.com/office/drawing/2014/main" id="{7CCCC1F5-259E-4B4B-BD71-985F50066023}"/>
              </a:ext>
            </a:extLst>
          </p:cNvPr>
          <p:cNvSpPr>
            <a:spLocks noGrp="1"/>
          </p:cNvSpPr>
          <p:nvPr>
            <p:ph type="body" sz="quarter" idx="13" hasCustomPrompt="1"/>
          </p:nvPr>
        </p:nvSpPr>
        <p:spPr>
          <a:xfrm>
            <a:off x="379664"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 xmlns:a16="http://schemas.microsoft.com/office/drawing/2014/main" id="{2B829687-5986-4D4A-9EAC-01CD129F7C40}"/>
              </a:ext>
            </a:extLst>
          </p:cNvPr>
          <p:cNvSpPr>
            <a:spLocks noGrp="1"/>
          </p:cNvSpPr>
          <p:nvPr>
            <p:ph type="body" sz="quarter" idx="15"/>
          </p:nvPr>
        </p:nvSpPr>
        <p:spPr>
          <a:xfrm>
            <a:off x="1534209"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87758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page">
    <p:spTree>
      <p:nvGrpSpPr>
        <p:cNvPr id="1" name=""/>
        <p:cNvGrpSpPr/>
        <p:nvPr/>
      </p:nvGrpSpPr>
      <p:grpSpPr>
        <a:xfrm>
          <a:off x="0" y="0"/>
          <a:ext cx="0" cy="0"/>
          <a:chOff x="0" y="0"/>
          <a:chExt cx="0" cy="0"/>
        </a:xfrm>
      </p:grpSpPr>
      <p:sp>
        <p:nvSpPr>
          <p:cNvPr id="9" name="Rectangle 8">
            <a:extLst>
              <a:ext uri="{FF2B5EF4-FFF2-40B4-BE49-F238E27FC236}">
                <a16:creationId xmlns="" xmlns:a16="http://schemas.microsoft.com/office/drawing/2014/main"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3" name="Picture 12"/>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3990141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ntent page">
    <p:spTree>
      <p:nvGrpSpPr>
        <p:cNvPr id="1" name=""/>
        <p:cNvGrpSpPr/>
        <p:nvPr/>
      </p:nvGrpSpPr>
      <p:grpSpPr>
        <a:xfrm>
          <a:off x="0" y="0"/>
          <a:ext cx="0" cy="0"/>
          <a:chOff x="0" y="0"/>
          <a:chExt cx="0" cy="0"/>
        </a:xfrm>
      </p:grpSpPr>
      <p:sp>
        <p:nvSpPr>
          <p:cNvPr id="9" name="Rectangle 8">
            <a:extLst>
              <a:ext uri="{FF2B5EF4-FFF2-40B4-BE49-F238E27FC236}">
                <a16:creationId xmlns="" xmlns:a16="http://schemas.microsoft.com/office/drawing/2014/main"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3" name="Picture 12"/>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01400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Question page">
    <p:spTree>
      <p:nvGrpSpPr>
        <p:cNvPr id="1" name=""/>
        <p:cNvGrpSpPr/>
        <p:nvPr/>
      </p:nvGrpSpPr>
      <p:grpSpPr>
        <a:xfrm>
          <a:off x="0" y="0"/>
          <a:ext cx="0" cy="0"/>
          <a:chOff x="0" y="0"/>
          <a:chExt cx="0" cy="0"/>
        </a:xfrm>
      </p:grpSpPr>
      <p:sp>
        <p:nvSpPr>
          <p:cNvPr id="8" name="Rectangle 7">
            <a:extLst>
              <a:ext uri="{FF2B5EF4-FFF2-40B4-BE49-F238E27FC236}">
                <a16:creationId xmlns="" xmlns:a16="http://schemas.microsoft.com/office/drawing/2014/main" id="{4403F0EC-BACB-B74E-A7F5-23CAB3DFDA3B}"/>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1431925"/>
            <a:ext cx="10515600" cy="1325563"/>
          </a:xfrm>
        </p:spPr>
        <p:txBody>
          <a:bodyPr/>
          <a:lstStyle>
            <a:lvl1pPr algn="ctr">
              <a:defRPr>
                <a:latin typeface="OpenDyslexicAlta" pitchFamily="2" charset="77"/>
              </a:defRPr>
            </a:lvl1pPr>
          </a:lstStyle>
          <a:p>
            <a:r>
              <a:rPr lang="en-US" dirty="0"/>
              <a:t>Click to edit Master title style</a:t>
            </a:r>
            <a:endParaRPr lang="en-GB" dirty="0"/>
          </a:p>
        </p:txBody>
      </p:sp>
      <p:sp>
        <p:nvSpPr>
          <p:cNvPr id="3" name="Content Placeholder 2"/>
          <p:cNvSpPr>
            <a:spLocks noGrp="1"/>
          </p:cNvSpPr>
          <p:nvPr>
            <p:ph idx="1" hasCustomPrompt="1"/>
          </p:nvPr>
        </p:nvSpPr>
        <p:spPr>
          <a:xfrm>
            <a:off x="838200" y="3520441"/>
            <a:ext cx="10515600" cy="2656522"/>
          </a:xfrm>
        </p:spPr>
        <p:txBody>
          <a:bodyPr>
            <a:normAutofit/>
          </a:bodyPr>
          <a:lstStyle>
            <a:lvl1pPr marL="0" indent="0">
              <a:buNone/>
              <a:defRPr sz="4200">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a:r>
              <a:rPr lang="en-US" dirty="0"/>
              <a:t>Click to edit Master text styles</a:t>
            </a:r>
          </a:p>
        </p:txBody>
      </p:sp>
      <p:pic>
        <p:nvPicPr>
          <p:cNvPr id="11" name="Picture 10"/>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39744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
        <p:nvSpPr>
          <p:cNvPr id="7" name="Date Placeholder 3">
            <a:extLst>
              <a:ext uri="{FF2B5EF4-FFF2-40B4-BE49-F238E27FC236}">
                <a16:creationId xmlns="" xmlns:a16="http://schemas.microsoft.com/office/drawing/2014/main" id="{4A8255E2-8D62-EF46-8A29-C45CCF03D89D}"/>
              </a:ext>
            </a:extLst>
          </p:cNvPr>
          <p:cNvSpPr txBox="1">
            <a:spLocks/>
          </p:cNvSpPr>
          <p:nvPr userDrawn="1"/>
        </p:nvSpPr>
        <p:spPr>
          <a:xfrm>
            <a:off x="838200" y="128546"/>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E6FE96F-DDC5-F246-8640-2EF68EEC1D75}" type="datetime1">
              <a:rPr lang="en-GB" smtClean="0"/>
              <a:pPr/>
              <a:t>10/01/2021</a:t>
            </a:fld>
            <a:endParaRPr lang="en-GB" dirty="0"/>
          </a:p>
        </p:txBody>
      </p:sp>
    </p:spTree>
    <p:extLst>
      <p:ext uri="{BB962C8B-B14F-4D97-AF65-F5344CB8AC3E}">
        <p14:creationId xmlns:p14="http://schemas.microsoft.com/office/powerpoint/2010/main" val="926327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6835371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2112335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761597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0" r:id="rId4"/>
    <p:sldLayoutId id="2147483664" r:id="rId5"/>
    <p:sldLayoutId id="2147483662"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hf hdr="0"/>
  <p:txStyles>
    <p:titleStyle>
      <a:lvl1pPr algn="l" defTabSz="914400" rtl="0" eaLnBrk="1" latinLnBrk="0" hangingPunct="1">
        <a:lnSpc>
          <a:spcPct val="90000"/>
        </a:lnSpc>
        <a:spcBef>
          <a:spcPct val="0"/>
        </a:spcBef>
        <a:buNone/>
        <a:defRPr sz="4400" b="0" i="0" kern="1200">
          <a:solidFill>
            <a:schemeClr val="tx1"/>
          </a:solidFill>
          <a:latin typeface="Lato Light" panose="020F0302020204030203" pitchFamily="34" charset="77"/>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OpenDyslexicAlta" pitchFamily="2" charset="77"/>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OpenDyslexicAlta" pitchFamily="2" charset="77"/>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OpenDyslexicAlta" pitchFamily="2" charset="77"/>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5.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tiff"/></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6.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tif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 xmlns:a16="http://schemas.microsoft.com/office/drawing/2014/main" id="{FDEECE2B-4F07-3243-A1BF-25C2CD33540E}"/>
              </a:ext>
            </a:extLst>
          </p:cNvPr>
          <p:cNvSpPr>
            <a:spLocks noGrp="1"/>
          </p:cNvSpPr>
          <p:nvPr>
            <p:ph type="subTitle" idx="1"/>
          </p:nvPr>
        </p:nvSpPr>
        <p:spPr/>
        <p:txBody>
          <a:bodyPr>
            <a:normAutofit/>
          </a:bodyPr>
          <a:lstStyle/>
          <a:p>
            <a:r>
              <a:rPr lang="en-GB" dirty="0" smtClean="0"/>
              <a:t>Stage </a:t>
            </a:r>
            <a:r>
              <a:rPr lang="en-GB" dirty="0"/>
              <a:t>5 </a:t>
            </a:r>
            <a:br>
              <a:rPr lang="en-GB" dirty="0"/>
            </a:br>
            <a:r>
              <a:rPr lang="en-GB" dirty="0"/>
              <a:t>Summer Block 1: Decimals</a:t>
            </a:r>
          </a:p>
          <a:p>
            <a:r>
              <a:rPr lang="en-GB" dirty="0"/>
              <a:t>Lesson 2: To be able to subtract decimals within 1</a:t>
            </a:r>
          </a:p>
        </p:txBody>
      </p:sp>
      <p:sp>
        <p:nvSpPr>
          <p:cNvPr id="3" name="Text Placeholder 2">
            <a:extLst>
              <a:ext uri="{FF2B5EF4-FFF2-40B4-BE49-F238E27FC236}">
                <a16:creationId xmlns="" xmlns:a16="http://schemas.microsoft.com/office/drawing/2014/main" id="{46096D93-4A8A-F349-8E04-EC67E07A6F7B}"/>
              </a:ext>
            </a:extLst>
          </p:cNvPr>
          <p:cNvSpPr>
            <a:spLocks noGrp="1"/>
          </p:cNvSpPr>
          <p:nvPr>
            <p:ph type="body" sz="quarter" idx="13"/>
          </p:nvPr>
        </p:nvSpPr>
        <p:spPr>
          <a:xfrm>
            <a:off x="3917911" y="6221692"/>
            <a:ext cx="3369375" cy="369332"/>
          </a:xfrm>
        </p:spPr>
        <p:txBody>
          <a:bodyPr>
            <a:normAutofit/>
          </a:bodyPr>
          <a:lstStyle/>
          <a:p>
            <a:r>
              <a:rPr lang="en-GB" dirty="0"/>
              <a:t>Block 1 – Decimals</a:t>
            </a:r>
          </a:p>
        </p:txBody>
      </p:sp>
      <p:sp>
        <p:nvSpPr>
          <p:cNvPr id="6" name="Text Placeholder 5">
            <a:extLst>
              <a:ext uri="{FF2B5EF4-FFF2-40B4-BE49-F238E27FC236}">
                <a16:creationId xmlns="" xmlns:a16="http://schemas.microsoft.com/office/drawing/2014/main" id="{BE0A8668-F4BF-FD46-97FE-DF79A2E595C7}"/>
              </a:ext>
            </a:extLst>
          </p:cNvPr>
          <p:cNvSpPr>
            <a:spLocks noGrp="1"/>
          </p:cNvSpPr>
          <p:nvPr>
            <p:ph type="body" sz="quarter" idx="14"/>
          </p:nvPr>
        </p:nvSpPr>
        <p:spPr/>
        <p:txBody>
          <a:bodyPr/>
          <a:lstStyle/>
          <a:p>
            <a:r>
              <a:rPr lang="en-GB" dirty="0"/>
              <a:t>2</a:t>
            </a:r>
          </a:p>
        </p:txBody>
      </p:sp>
      <p:pic>
        <p:nvPicPr>
          <p:cNvPr id="11" name="Picture 10">
            <a:extLst>
              <a:ext uri="{FF2B5EF4-FFF2-40B4-BE49-F238E27FC236}">
                <a16:creationId xmlns="" xmlns:a16="http://schemas.microsoft.com/office/drawing/2014/main" id="{FFFB0E5C-B4F3-0F47-AF95-9A5EE6D06A15}"/>
              </a:ext>
            </a:extLst>
          </p:cNvPr>
          <p:cNvPicPr>
            <a:picLocks noChangeAspect="1"/>
          </p:cNvPicPr>
          <p:nvPr/>
        </p:nvPicPr>
        <p:blipFill>
          <a:blip r:embed="rId2"/>
          <a:stretch>
            <a:fillRect/>
          </a:stretch>
        </p:blipFill>
        <p:spPr>
          <a:xfrm>
            <a:off x="10855981" y="1956878"/>
            <a:ext cx="1574800" cy="3289300"/>
          </a:xfrm>
          <a:prstGeom prst="rect">
            <a:avLst/>
          </a:prstGeom>
        </p:spPr>
      </p:pic>
      <p:pic>
        <p:nvPicPr>
          <p:cNvPr id="13" name="Picture 12">
            <a:extLst>
              <a:ext uri="{FF2B5EF4-FFF2-40B4-BE49-F238E27FC236}">
                <a16:creationId xmlns="" xmlns:a16="http://schemas.microsoft.com/office/drawing/2014/main" id="{46C1748E-6744-A341-9185-05FF18F81B25}"/>
              </a:ext>
            </a:extLst>
          </p:cNvPr>
          <p:cNvPicPr>
            <a:picLocks noChangeAspect="1"/>
          </p:cNvPicPr>
          <p:nvPr/>
        </p:nvPicPr>
        <p:blipFill>
          <a:blip r:embed="rId3"/>
          <a:stretch>
            <a:fillRect/>
          </a:stretch>
        </p:blipFill>
        <p:spPr>
          <a:xfrm>
            <a:off x="372735" y="4752914"/>
            <a:ext cx="1689100" cy="1244600"/>
          </a:xfrm>
          <a:prstGeom prst="rect">
            <a:avLst/>
          </a:prstGeom>
        </p:spPr>
      </p:pic>
      <p:pic>
        <p:nvPicPr>
          <p:cNvPr id="19" name="Picture 18">
            <a:extLst>
              <a:ext uri="{FF2B5EF4-FFF2-40B4-BE49-F238E27FC236}">
                <a16:creationId xmlns="" xmlns:a16="http://schemas.microsoft.com/office/drawing/2014/main" id="{EC9A0CFD-E109-4140-B996-30988653C01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3038" y="-288436"/>
            <a:ext cx="1777758" cy="1637842"/>
          </a:xfrm>
          <a:prstGeom prst="rect">
            <a:avLst/>
          </a:prstGeom>
        </p:spPr>
      </p:pic>
      <p:pic>
        <p:nvPicPr>
          <p:cNvPr id="21" name="Picture 20">
            <a:extLst>
              <a:ext uri="{FF2B5EF4-FFF2-40B4-BE49-F238E27FC236}">
                <a16:creationId xmlns="" xmlns:a16="http://schemas.microsoft.com/office/drawing/2014/main" id="{D6DF2BA4-3A7B-0E4E-95B5-A4D9B2FD0805}"/>
              </a:ext>
            </a:extLst>
          </p:cNvPr>
          <p:cNvPicPr>
            <a:picLocks noChangeAspect="1"/>
          </p:cNvPicPr>
          <p:nvPr/>
        </p:nvPicPr>
        <p:blipFill>
          <a:blip r:embed="rId5"/>
          <a:stretch>
            <a:fillRect/>
          </a:stretch>
        </p:blipFill>
        <p:spPr>
          <a:xfrm>
            <a:off x="7765730" y="4958851"/>
            <a:ext cx="876300" cy="939800"/>
          </a:xfrm>
          <a:prstGeom prst="rect">
            <a:avLst/>
          </a:prstGeom>
        </p:spPr>
      </p:pic>
      <p:sp>
        <p:nvSpPr>
          <p:cNvPr id="4" name="Text Placeholder 3">
            <a:extLst>
              <a:ext uri="{FF2B5EF4-FFF2-40B4-BE49-F238E27FC236}">
                <a16:creationId xmlns="" xmlns:a16="http://schemas.microsoft.com/office/drawing/2014/main" id="{60C74A61-CF8A-0745-B69B-DD1646654FF2}"/>
              </a:ext>
            </a:extLst>
          </p:cNvPr>
          <p:cNvSpPr>
            <a:spLocks noGrp="1"/>
          </p:cNvSpPr>
          <p:nvPr>
            <p:ph type="body" sz="quarter" idx="15"/>
          </p:nvPr>
        </p:nvSpPr>
        <p:spPr/>
        <p:txBody>
          <a:bodyPr/>
          <a:lstStyle/>
          <a:p>
            <a:r>
              <a:rPr lang="en-US" dirty="0"/>
              <a:t>Summer</a:t>
            </a:r>
          </a:p>
        </p:txBody>
      </p:sp>
      <p:sp>
        <p:nvSpPr>
          <p:cNvPr id="8" name="TextBox 7">
            <a:extLst>
              <a:ext uri="{FF2B5EF4-FFF2-40B4-BE49-F238E27FC236}">
                <a16:creationId xmlns="" xmlns:a16="http://schemas.microsoft.com/office/drawing/2014/main" id="{AC9EFBDC-A8B5-9549-8D36-873513E4D40C}"/>
              </a:ext>
            </a:extLst>
          </p:cNvPr>
          <p:cNvSpPr txBox="1"/>
          <p:nvPr/>
        </p:nvSpPr>
        <p:spPr>
          <a:xfrm>
            <a:off x="596348" y="6533322"/>
            <a:ext cx="184731" cy="369332"/>
          </a:xfrm>
          <a:prstGeom prst="rect">
            <a:avLst/>
          </a:prstGeom>
          <a:noFill/>
        </p:spPr>
        <p:txBody>
          <a:bodyPr wrap="none" rtlCol="0">
            <a:spAutoFit/>
          </a:bodyPr>
          <a:lstStyle/>
          <a:p>
            <a:endParaRPr lang="en-US" dirty="0"/>
          </a:p>
        </p:txBody>
      </p:sp>
      <p:sp>
        <p:nvSpPr>
          <p:cNvPr id="9" name="TextBox 8">
            <a:extLst>
              <a:ext uri="{FF2B5EF4-FFF2-40B4-BE49-F238E27FC236}">
                <a16:creationId xmlns="" xmlns:a16="http://schemas.microsoft.com/office/drawing/2014/main" id="{F8D65072-FC35-D84F-937B-70E91C6BD3D3}"/>
              </a:ext>
            </a:extLst>
          </p:cNvPr>
          <p:cNvSpPr txBox="1"/>
          <p:nvPr/>
        </p:nvSpPr>
        <p:spPr>
          <a:xfrm>
            <a:off x="9342783" y="3856383"/>
            <a:ext cx="184731" cy="369332"/>
          </a:xfrm>
          <a:prstGeom prst="rect">
            <a:avLst/>
          </a:prstGeom>
          <a:noFill/>
        </p:spPr>
        <p:txBody>
          <a:bodyPr wrap="none" rtlCol="0">
            <a:spAutoFit/>
          </a:bodyPr>
          <a:lstStyle/>
          <a:p>
            <a:endParaRPr lang="en-US" dirty="0"/>
          </a:p>
        </p:txBody>
      </p:sp>
      <p:sp>
        <p:nvSpPr>
          <p:cNvPr id="12" name="TextBox 11"/>
          <p:cNvSpPr txBox="1"/>
          <p:nvPr/>
        </p:nvSpPr>
        <p:spPr>
          <a:xfrm>
            <a:off x="9874800" y="331200"/>
            <a:ext cx="1964229"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000" dirty="0" smtClean="0">
                <a:solidFill>
                  <a:schemeClr val="bg1"/>
                </a:solidFill>
              </a:rPr>
              <a:t>Quiz</a:t>
            </a:r>
            <a:r>
              <a:rPr lang="en-GB" sz="2000" smtClean="0">
                <a:solidFill>
                  <a:schemeClr val="bg1"/>
                </a:solidFill>
              </a:rPr>
              <a:t>: </a:t>
            </a:r>
            <a:r>
              <a:rPr lang="en-GB" sz="2000" b="1" smtClean="0">
                <a:solidFill>
                  <a:schemeClr val="bg1"/>
                </a:solidFill>
              </a:rPr>
              <a:t>QRVXAIE</a:t>
            </a:r>
            <a:endParaRPr lang="en-GB" sz="2000" b="1" dirty="0">
              <a:solidFill>
                <a:schemeClr val="bg1"/>
              </a:solidFill>
            </a:endParaRPr>
          </a:p>
        </p:txBody>
      </p:sp>
    </p:spTree>
    <p:extLst>
      <p:ext uri="{BB962C8B-B14F-4D97-AF65-F5344CB8AC3E}">
        <p14:creationId xmlns:p14="http://schemas.microsoft.com/office/powerpoint/2010/main" val="24402855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lstStyle/>
          <a:p>
            <a:pPr marL="0" indent="0">
              <a:buNone/>
            </a:pPr>
            <a:r>
              <a:rPr lang="en-GB" dirty="0"/>
              <a:t>Talking Time:</a:t>
            </a:r>
          </a:p>
          <a:p>
            <a:pPr marL="0" indent="0">
              <a:buClr>
                <a:srgbClr val="23D160"/>
              </a:buClr>
              <a:buSzPct val="85000"/>
              <a:buNone/>
            </a:pPr>
            <a:r>
              <a:rPr lang="en-GB" sz="2200" dirty="0"/>
              <a:t>Complete the chart, then complete the sentences below. </a:t>
            </a:r>
          </a:p>
        </p:txBody>
      </p:sp>
      <p:graphicFrame>
        <p:nvGraphicFramePr>
          <p:cNvPr id="4" name="Table 3">
            <a:extLst>
              <a:ext uri="{FF2B5EF4-FFF2-40B4-BE49-F238E27FC236}">
                <a16:creationId xmlns="" xmlns:a16="http://schemas.microsoft.com/office/drawing/2014/main" id="{B26FE515-818F-CD4E-8C91-529799DE3F02}"/>
              </a:ext>
            </a:extLst>
          </p:cNvPr>
          <p:cNvGraphicFramePr>
            <a:graphicFrameLocks noGrp="1"/>
          </p:cNvGraphicFramePr>
          <p:nvPr>
            <p:extLst>
              <p:ext uri="{D42A27DB-BD31-4B8C-83A1-F6EECF244321}">
                <p14:modId xmlns:p14="http://schemas.microsoft.com/office/powerpoint/2010/main" val="3696296739"/>
              </p:ext>
            </p:extLst>
          </p:nvPr>
        </p:nvGraphicFramePr>
        <p:xfrm>
          <a:off x="2701494" y="2686627"/>
          <a:ext cx="6789012" cy="1742440"/>
        </p:xfrm>
        <a:graphic>
          <a:graphicData uri="http://schemas.openxmlformats.org/drawingml/2006/table">
            <a:tbl>
              <a:tblPr firstRow="1" bandRow="1">
                <a:tableStyleId>{5940675A-B579-460E-94D1-54222C63F5DA}</a:tableStyleId>
              </a:tblPr>
              <a:tblGrid>
                <a:gridCol w="1697253">
                  <a:extLst>
                    <a:ext uri="{9D8B030D-6E8A-4147-A177-3AD203B41FA5}">
                      <a16:colId xmlns="" xmlns:a16="http://schemas.microsoft.com/office/drawing/2014/main" val="373652515"/>
                    </a:ext>
                  </a:extLst>
                </a:gridCol>
                <a:gridCol w="1697253">
                  <a:extLst>
                    <a:ext uri="{9D8B030D-6E8A-4147-A177-3AD203B41FA5}">
                      <a16:colId xmlns="" xmlns:a16="http://schemas.microsoft.com/office/drawing/2014/main" val="3303212019"/>
                    </a:ext>
                  </a:extLst>
                </a:gridCol>
                <a:gridCol w="1697253">
                  <a:extLst>
                    <a:ext uri="{9D8B030D-6E8A-4147-A177-3AD203B41FA5}">
                      <a16:colId xmlns="" xmlns:a16="http://schemas.microsoft.com/office/drawing/2014/main" val="3692987311"/>
                    </a:ext>
                  </a:extLst>
                </a:gridCol>
                <a:gridCol w="1697253">
                  <a:extLst>
                    <a:ext uri="{9D8B030D-6E8A-4147-A177-3AD203B41FA5}">
                      <a16:colId xmlns="" xmlns:a16="http://schemas.microsoft.com/office/drawing/2014/main" val="1748456636"/>
                    </a:ext>
                  </a:extLst>
                </a:gridCol>
              </a:tblGrid>
              <a:tr h="370840">
                <a:tc>
                  <a:txBody>
                    <a:bodyPr/>
                    <a:lstStyle/>
                    <a:p>
                      <a:pPr algn="ctr"/>
                      <a:r>
                        <a:rPr lang="en-US" dirty="0">
                          <a:latin typeface="OpenDyslexicAlta" pitchFamily="2" charset="77"/>
                        </a:rPr>
                        <a:t>ones</a:t>
                      </a:r>
                    </a:p>
                  </a:txBody>
                  <a:tcPr>
                    <a:solidFill>
                      <a:srgbClr val="23D160"/>
                    </a:solidFill>
                  </a:tcPr>
                </a:tc>
                <a:tc>
                  <a:txBody>
                    <a:bodyPr/>
                    <a:lstStyle/>
                    <a:p>
                      <a:pPr algn="ctr"/>
                      <a:r>
                        <a:rPr lang="en-US" dirty="0">
                          <a:solidFill>
                            <a:schemeClr val="bg1"/>
                          </a:solidFill>
                          <a:latin typeface="OpenDyslexicAlta" pitchFamily="2" charset="77"/>
                        </a:rPr>
                        <a:t>tenths</a:t>
                      </a:r>
                    </a:p>
                  </a:txBody>
                  <a:tcPr>
                    <a:solidFill>
                      <a:srgbClr val="3273DC"/>
                    </a:solidFill>
                  </a:tcPr>
                </a:tc>
                <a:tc>
                  <a:txBody>
                    <a:bodyPr/>
                    <a:lstStyle/>
                    <a:p>
                      <a:pPr algn="ctr"/>
                      <a:r>
                        <a:rPr lang="en-US" dirty="0">
                          <a:solidFill>
                            <a:schemeClr val="bg1"/>
                          </a:solidFill>
                          <a:latin typeface="OpenDyslexicAlta" pitchFamily="2" charset="77"/>
                        </a:rPr>
                        <a:t>hundredths</a:t>
                      </a:r>
                    </a:p>
                  </a:txBody>
                  <a:tcPr>
                    <a:solidFill>
                      <a:srgbClr val="7957D5"/>
                    </a:solidFill>
                  </a:tcPr>
                </a:tc>
                <a:tc>
                  <a:txBody>
                    <a:bodyPr/>
                    <a:lstStyle/>
                    <a:p>
                      <a:pPr algn="ctr"/>
                      <a:r>
                        <a:rPr lang="en-US" dirty="0">
                          <a:solidFill>
                            <a:schemeClr val="bg1"/>
                          </a:solidFill>
                          <a:latin typeface="OpenDyslexicAlta" pitchFamily="2" charset="77"/>
                        </a:rPr>
                        <a:t>thousandths</a:t>
                      </a:r>
                    </a:p>
                  </a:txBody>
                  <a:tcPr>
                    <a:solidFill>
                      <a:srgbClr val="F337C7"/>
                    </a:solidFill>
                  </a:tcPr>
                </a:tc>
                <a:extLst>
                  <a:ext uri="{0D108BD9-81ED-4DB2-BD59-A6C34878D82A}">
                    <a16:rowId xmlns="" xmlns:a16="http://schemas.microsoft.com/office/drawing/2014/main" val="957287956"/>
                  </a:ext>
                </a:extLst>
              </a:tr>
              <a:tr h="370840">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tc>
                  <a:txBody>
                    <a:bodyPr/>
                    <a:lstStyle/>
                    <a:p>
                      <a:endParaRPr lang="en-US" dirty="0">
                        <a:latin typeface="OpenDyslexicAlta" pitchFamily="2" charset="77"/>
                      </a:endParaRPr>
                    </a:p>
                  </a:txBody>
                  <a:tcPr>
                    <a:solidFill>
                      <a:schemeClr val="bg1"/>
                    </a:solidFill>
                  </a:tcPr>
                </a:tc>
                <a:tc>
                  <a:txBody>
                    <a:bodyPr/>
                    <a:lstStyle/>
                    <a:p>
                      <a:endParaRPr lang="en-US">
                        <a:latin typeface="OpenDyslexicAlta" pitchFamily="2" charset="77"/>
                      </a:endParaRPr>
                    </a:p>
                  </a:txBody>
                  <a:tcPr>
                    <a:solidFill>
                      <a:schemeClr val="bg1"/>
                    </a:solidFill>
                  </a:tcPr>
                </a:tc>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extLst>
                  <a:ext uri="{0D108BD9-81ED-4DB2-BD59-A6C34878D82A}">
                    <a16:rowId xmlns="" xmlns:a16="http://schemas.microsoft.com/office/drawing/2014/main" val="988903399"/>
                  </a:ext>
                </a:extLst>
              </a:tr>
              <a:tr h="370840">
                <a:tc>
                  <a:txBody>
                    <a:bodyPr/>
                    <a:lstStyle/>
                    <a:p>
                      <a:pPr algn="ctr"/>
                      <a:r>
                        <a:rPr lang="en-US" sz="2400" dirty="0">
                          <a:solidFill>
                            <a:srgbClr val="FF3860"/>
                          </a:solidFill>
                          <a:latin typeface="OpenDyslexicAlta" pitchFamily="2" charset="77"/>
                        </a:rPr>
                        <a:t>0</a:t>
                      </a:r>
                    </a:p>
                  </a:txBody>
                  <a:tcPr>
                    <a:solidFill>
                      <a:schemeClr val="bg1"/>
                    </a:solidFill>
                  </a:tcPr>
                </a:tc>
                <a:tc>
                  <a:txBody>
                    <a:bodyPr/>
                    <a:lstStyle/>
                    <a:p>
                      <a:pPr algn="ctr"/>
                      <a:r>
                        <a:rPr lang="en-US" sz="2400" dirty="0">
                          <a:solidFill>
                            <a:srgbClr val="FF3860"/>
                          </a:solidFill>
                          <a:latin typeface="OpenDyslexicAlta" pitchFamily="2" charset="77"/>
                        </a:rPr>
                        <a:t>4</a:t>
                      </a:r>
                    </a:p>
                  </a:txBody>
                  <a:tcPr>
                    <a:solidFill>
                      <a:schemeClr val="bg1"/>
                    </a:solidFill>
                  </a:tcPr>
                </a:tc>
                <a:tc>
                  <a:txBody>
                    <a:bodyPr/>
                    <a:lstStyle/>
                    <a:p>
                      <a:pPr algn="ctr"/>
                      <a:r>
                        <a:rPr lang="en-US" sz="2400" dirty="0">
                          <a:solidFill>
                            <a:srgbClr val="FF3860"/>
                          </a:solidFill>
                          <a:latin typeface="OpenDyslexicAlta" pitchFamily="2" charset="77"/>
                        </a:rPr>
                        <a:t>3</a:t>
                      </a:r>
                    </a:p>
                  </a:txBody>
                  <a:tcPr>
                    <a:solidFill>
                      <a:schemeClr val="bg1"/>
                    </a:solidFill>
                  </a:tcPr>
                </a:tc>
                <a:tc>
                  <a:txBody>
                    <a:bodyPr/>
                    <a:lstStyle/>
                    <a:p>
                      <a:pPr algn="ctr"/>
                      <a:r>
                        <a:rPr lang="en-US" sz="2400" dirty="0">
                          <a:solidFill>
                            <a:srgbClr val="FF3860"/>
                          </a:solidFill>
                          <a:latin typeface="OpenDyslexicAlta" pitchFamily="2" charset="77"/>
                        </a:rPr>
                        <a:t>2</a:t>
                      </a:r>
                    </a:p>
                  </a:txBody>
                  <a:tcPr>
                    <a:solidFill>
                      <a:schemeClr val="bg1"/>
                    </a:solidFill>
                  </a:tcPr>
                </a:tc>
                <a:extLst>
                  <a:ext uri="{0D108BD9-81ED-4DB2-BD59-A6C34878D82A}">
                    <a16:rowId xmlns="" xmlns:a16="http://schemas.microsoft.com/office/drawing/2014/main" val="3900739830"/>
                  </a:ext>
                </a:extLst>
              </a:tr>
            </a:tbl>
          </a:graphicData>
        </a:graphic>
      </p:graphicFrame>
      <p:sp>
        <p:nvSpPr>
          <p:cNvPr id="5" name="Oval 4">
            <a:extLst>
              <a:ext uri="{FF2B5EF4-FFF2-40B4-BE49-F238E27FC236}">
                <a16:creationId xmlns="" xmlns:a16="http://schemas.microsoft.com/office/drawing/2014/main" id="{543EBA60-9061-9748-8C0A-F504C34507B8}"/>
              </a:ext>
            </a:extLst>
          </p:cNvPr>
          <p:cNvSpPr/>
          <p:nvPr/>
        </p:nvSpPr>
        <p:spPr>
          <a:xfrm>
            <a:off x="4316770" y="2832652"/>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sp>
        <p:nvSpPr>
          <p:cNvPr id="6" name="Oval 5">
            <a:extLst>
              <a:ext uri="{FF2B5EF4-FFF2-40B4-BE49-F238E27FC236}">
                <a16:creationId xmlns="" xmlns:a16="http://schemas.microsoft.com/office/drawing/2014/main" id="{5E23DF1C-22E2-684F-8201-1776EF3F1940}"/>
              </a:ext>
            </a:extLst>
          </p:cNvPr>
          <p:cNvSpPr/>
          <p:nvPr/>
        </p:nvSpPr>
        <p:spPr>
          <a:xfrm>
            <a:off x="4316770" y="3732995"/>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pic>
        <p:nvPicPr>
          <p:cNvPr id="11" name="Picture 10">
            <a:extLst>
              <a:ext uri="{FF2B5EF4-FFF2-40B4-BE49-F238E27FC236}">
                <a16:creationId xmlns="" xmlns:a16="http://schemas.microsoft.com/office/drawing/2014/main" id="{48C6BD58-7526-FA47-B73E-B0F04F2CB5D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00906" y="3073349"/>
            <a:ext cx="519545" cy="540000"/>
          </a:xfrm>
          <a:prstGeom prst="rect">
            <a:avLst/>
          </a:prstGeom>
        </p:spPr>
      </p:pic>
      <p:pic>
        <p:nvPicPr>
          <p:cNvPr id="15" name="Picture 14">
            <a:extLst>
              <a:ext uri="{FF2B5EF4-FFF2-40B4-BE49-F238E27FC236}">
                <a16:creationId xmlns="" xmlns:a16="http://schemas.microsoft.com/office/drawing/2014/main" id="{55CEB312-BAEC-CA41-AA3A-B2A4378053C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66980" y="3091866"/>
            <a:ext cx="519545" cy="540000"/>
          </a:xfrm>
          <a:prstGeom prst="rect">
            <a:avLst/>
          </a:prstGeom>
        </p:spPr>
      </p:pic>
      <p:pic>
        <p:nvPicPr>
          <p:cNvPr id="21" name="Picture 20">
            <a:extLst>
              <a:ext uri="{FF2B5EF4-FFF2-40B4-BE49-F238E27FC236}">
                <a16:creationId xmlns="" xmlns:a16="http://schemas.microsoft.com/office/drawing/2014/main" id="{D3999B00-6F81-7B4A-84F0-B7B595E982C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99345" y="3091866"/>
            <a:ext cx="519545" cy="540000"/>
          </a:xfrm>
          <a:prstGeom prst="rect">
            <a:avLst/>
          </a:prstGeom>
        </p:spPr>
      </p:pic>
      <p:sp>
        <p:nvSpPr>
          <p:cNvPr id="7" name="Rounded Rectangle 6">
            <a:extLst>
              <a:ext uri="{FF2B5EF4-FFF2-40B4-BE49-F238E27FC236}">
                <a16:creationId xmlns="" xmlns:a16="http://schemas.microsoft.com/office/drawing/2014/main" id="{7DB7055B-82DE-384B-8D6B-9B78C9DBBAEF}"/>
              </a:ext>
            </a:extLst>
          </p:cNvPr>
          <p:cNvSpPr/>
          <p:nvPr/>
        </p:nvSpPr>
        <p:spPr>
          <a:xfrm>
            <a:off x="838199" y="4611757"/>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Three tenths less than the number shown is </a:t>
            </a:r>
          </a:p>
        </p:txBody>
      </p:sp>
      <p:pic>
        <p:nvPicPr>
          <p:cNvPr id="27" name="Picture 26">
            <a:extLst>
              <a:ext uri="{FF2B5EF4-FFF2-40B4-BE49-F238E27FC236}">
                <a16:creationId xmlns="" xmlns:a16="http://schemas.microsoft.com/office/drawing/2014/main" id="{10CAC887-13B6-DC49-8DB8-210D1ED92AC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750859" y="3056971"/>
            <a:ext cx="526047" cy="540000"/>
          </a:xfrm>
          <a:prstGeom prst="rect">
            <a:avLst/>
          </a:prstGeom>
        </p:spPr>
      </p:pic>
      <p:pic>
        <p:nvPicPr>
          <p:cNvPr id="28" name="Picture 27">
            <a:extLst>
              <a:ext uri="{FF2B5EF4-FFF2-40B4-BE49-F238E27FC236}">
                <a16:creationId xmlns="" xmlns:a16="http://schemas.microsoft.com/office/drawing/2014/main" id="{EB6DF0FB-AD5B-0F4D-8431-8EE80B3CA0C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961392" y="3391753"/>
            <a:ext cx="526047" cy="540000"/>
          </a:xfrm>
          <a:prstGeom prst="rect">
            <a:avLst/>
          </a:prstGeom>
        </p:spPr>
      </p:pic>
      <p:sp>
        <p:nvSpPr>
          <p:cNvPr id="31" name="Rounded Rectangle 30">
            <a:extLst>
              <a:ext uri="{FF2B5EF4-FFF2-40B4-BE49-F238E27FC236}">
                <a16:creationId xmlns="" xmlns:a16="http://schemas.microsoft.com/office/drawing/2014/main" id="{785A7760-1447-6B4A-9D15-DE4E1F0FD6BC}"/>
              </a:ext>
            </a:extLst>
          </p:cNvPr>
          <p:cNvSpPr/>
          <p:nvPr/>
        </p:nvSpPr>
        <p:spPr>
          <a:xfrm>
            <a:off x="838199" y="606065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pPr lvl="0"/>
            <a:r>
              <a:rPr lang="en-US" sz="2400" dirty="0">
                <a:solidFill>
                  <a:prstClr val="black"/>
                </a:solidFill>
                <a:latin typeface="OpenDyslexicAlta" pitchFamily="2" charset="77"/>
              </a:rPr>
              <a:t>If I subtract 3 thousandths from the number, I will have   </a:t>
            </a:r>
          </a:p>
        </p:txBody>
      </p:sp>
      <p:pic>
        <p:nvPicPr>
          <p:cNvPr id="19" name="Picture 18">
            <a:extLst>
              <a:ext uri="{FF2B5EF4-FFF2-40B4-BE49-F238E27FC236}">
                <a16:creationId xmlns="" xmlns:a16="http://schemas.microsoft.com/office/drawing/2014/main" id="{C1C8177E-31B0-F34E-964B-FE339A9030A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86184" y="3073007"/>
            <a:ext cx="519545" cy="540000"/>
          </a:xfrm>
          <a:prstGeom prst="rect">
            <a:avLst/>
          </a:prstGeom>
        </p:spPr>
      </p:pic>
      <p:pic>
        <p:nvPicPr>
          <p:cNvPr id="22" name="Picture 21">
            <a:extLst>
              <a:ext uri="{FF2B5EF4-FFF2-40B4-BE49-F238E27FC236}">
                <a16:creationId xmlns="" xmlns:a16="http://schemas.microsoft.com/office/drawing/2014/main" id="{DC27D673-A402-7242-8B19-213108EE1D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03890" y="3429000"/>
            <a:ext cx="519545" cy="540000"/>
          </a:xfrm>
          <a:prstGeom prst="rect">
            <a:avLst/>
          </a:prstGeom>
        </p:spPr>
      </p:pic>
      <p:sp>
        <p:nvSpPr>
          <p:cNvPr id="23" name="Rounded Rectangle 22">
            <a:extLst>
              <a:ext uri="{FF2B5EF4-FFF2-40B4-BE49-F238E27FC236}">
                <a16:creationId xmlns="" xmlns:a16="http://schemas.microsoft.com/office/drawing/2014/main" id="{A6212B0D-1A71-514C-9C22-C279EF0A8707}"/>
              </a:ext>
            </a:extLst>
          </p:cNvPr>
          <p:cNvSpPr/>
          <p:nvPr/>
        </p:nvSpPr>
        <p:spPr>
          <a:xfrm>
            <a:off x="838199" y="532689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If I subtract 2 hundredths from the number, I will have   </a:t>
            </a:r>
          </a:p>
        </p:txBody>
      </p:sp>
      <p:pic>
        <p:nvPicPr>
          <p:cNvPr id="20" name="Picture 19">
            <a:extLst>
              <a:ext uri="{FF2B5EF4-FFF2-40B4-BE49-F238E27FC236}">
                <a16:creationId xmlns="" xmlns:a16="http://schemas.microsoft.com/office/drawing/2014/main" id="{2089BFD4-E87F-4043-AB21-31D70A9A1B0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47074" y="3429000"/>
            <a:ext cx="519545" cy="540000"/>
          </a:xfrm>
          <a:prstGeom prst="rect">
            <a:avLst/>
          </a:prstGeom>
        </p:spPr>
      </p:pic>
      <p:pic>
        <p:nvPicPr>
          <p:cNvPr id="24" name="Picture 23">
            <a:extLst>
              <a:ext uri="{FF2B5EF4-FFF2-40B4-BE49-F238E27FC236}">
                <a16:creationId xmlns="" xmlns:a16="http://schemas.microsoft.com/office/drawing/2014/main" id="{800110A7-30E4-F242-A157-0FD6E175629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32180" y="3396786"/>
            <a:ext cx="519545" cy="540000"/>
          </a:xfrm>
          <a:prstGeom prst="rect">
            <a:avLst/>
          </a:prstGeom>
        </p:spPr>
      </p:pic>
      <p:sp>
        <p:nvSpPr>
          <p:cNvPr id="25" name="Oval 24">
            <a:extLst>
              <a:ext uri="{FF2B5EF4-FFF2-40B4-BE49-F238E27FC236}">
                <a16:creationId xmlns="" xmlns:a16="http://schemas.microsoft.com/office/drawing/2014/main" id="{B32AE96E-DDE5-7147-8347-D81E1AFB3D2D}"/>
              </a:ext>
            </a:extLst>
          </p:cNvPr>
          <p:cNvSpPr/>
          <p:nvPr/>
        </p:nvSpPr>
        <p:spPr>
          <a:xfrm>
            <a:off x="4330232" y="4211938"/>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spTree>
    <p:extLst>
      <p:ext uri="{BB962C8B-B14F-4D97-AF65-F5344CB8AC3E}">
        <p14:creationId xmlns:p14="http://schemas.microsoft.com/office/powerpoint/2010/main" val="21645005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lstStyle/>
          <a:p>
            <a:pPr marL="0" indent="0">
              <a:buNone/>
            </a:pPr>
            <a:r>
              <a:rPr lang="en-GB" dirty="0"/>
              <a:t>Talking Time:</a:t>
            </a:r>
          </a:p>
          <a:p>
            <a:pPr marL="0" indent="0">
              <a:buClr>
                <a:srgbClr val="23D160"/>
              </a:buClr>
              <a:buSzPct val="85000"/>
              <a:buNone/>
            </a:pPr>
            <a:r>
              <a:rPr lang="en-GB" sz="2200" dirty="0"/>
              <a:t>Complete the chart, then complete the sentences below. </a:t>
            </a:r>
          </a:p>
        </p:txBody>
      </p:sp>
      <p:graphicFrame>
        <p:nvGraphicFramePr>
          <p:cNvPr id="4" name="Table 3">
            <a:extLst>
              <a:ext uri="{FF2B5EF4-FFF2-40B4-BE49-F238E27FC236}">
                <a16:creationId xmlns="" xmlns:a16="http://schemas.microsoft.com/office/drawing/2014/main" id="{B26FE515-818F-CD4E-8C91-529799DE3F02}"/>
              </a:ext>
            </a:extLst>
          </p:cNvPr>
          <p:cNvGraphicFramePr>
            <a:graphicFrameLocks noGrp="1"/>
          </p:cNvGraphicFramePr>
          <p:nvPr>
            <p:extLst>
              <p:ext uri="{D42A27DB-BD31-4B8C-83A1-F6EECF244321}">
                <p14:modId xmlns:p14="http://schemas.microsoft.com/office/powerpoint/2010/main" val="2931227947"/>
              </p:ext>
            </p:extLst>
          </p:nvPr>
        </p:nvGraphicFramePr>
        <p:xfrm>
          <a:off x="2701494" y="2686627"/>
          <a:ext cx="6789012" cy="1742440"/>
        </p:xfrm>
        <a:graphic>
          <a:graphicData uri="http://schemas.openxmlformats.org/drawingml/2006/table">
            <a:tbl>
              <a:tblPr firstRow="1" bandRow="1">
                <a:tableStyleId>{5940675A-B579-460E-94D1-54222C63F5DA}</a:tableStyleId>
              </a:tblPr>
              <a:tblGrid>
                <a:gridCol w="1697253">
                  <a:extLst>
                    <a:ext uri="{9D8B030D-6E8A-4147-A177-3AD203B41FA5}">
                      <a16:colId xmlns="" xmlns:a16="http://schemas.microsoft.com/office/drawing/2014/main" val="373652515"/>
                    </a:ext>
                  </a:extLst>
                </a:gridCol>
                <a:gridCol w="1697253">
                  <a:extLst>
                    <a:ext uri="{9D8B030D-6E8A-4147-A177-3AD203B41FA5}">
                      <a16:colId xmlns="" xmlns:a16="http://schemas.microsoft.com/office/drawing/2014/main" val="3303212019"/>
                    </a:ext>
                  </a:extLst>
                </a:gridCol>
                <a:gridCol w="1697253">
                  <a:extLst>
                    <a:ext uri="{9D8B030D-6E8A-4147-A177-3AD203B41FA5}">
                      <a16:colId xmlns="" xmlns:a16="http://schemas.microsoft.com/office/drawing/2014/main" val="3692987311"/>
                    </a:ext>
                  </a:extLst>
                </a:gridCol>
                <a:gridCol w="1697253">
                  <a:extLst>
                    <a:ext uri="{9D8B030D-6E8A-4147-A177-3AD203B41FA5}">
                      <a16:colId xmlns="" xmlns:a16="http://schemas.microsoft.com/office/drawing/2014/main" val="1748456636"/>
                    </a:ext>
                  </a:extLst>
                </a:gridCol>
              </a:tblGrid>
              <a:tr h="370840">
                <a:tc>
                  <a:txBody>
                    <a:bodyPr/>
                    <a:lstStyle/>
                    <a:p>
                      <a:pPr algn="ctr"/>
                      <a:r>
                        <a:rPr lang="en-US" dirty="0">
                          <a:latin typeface="OpenDyslexicAlta" pitchFamily="2" charset="77"/>
                        </a:rPr>
                        <a:t>ones</a:t>
                      </a:r>
                    </a:p>
                  </a:txBody>
                  <a:tcPr>
                    <a:solidFill>
                      <a:srgbClr val="23D160"/>
                    </a:solidFill>
                  </a:tcPr>
                </a:tc>
                <a:tc>
                  <a:txBody>
                    <a:bodyPr/>
                    <a:lstStyle/>
                    <a:p>
                      <a:pPr algn="ctr"/>
                      <a:r>
                        <a:rPr lang="en-US" dirty="0">
                          <a:solidFill>
                            <a:schemeClr val="bg1"/>
                          </a:solidFill>
                          <a:latin typeface="OpenDyslexicAlta" pitchFamily="2" charset="77"/>
                        </a:rPr>
                        <a:t>tenths</a:t>
                      </a:r>
                    </a:p>
                  </a:txBody>
                  <a:tcPr>
                    <a:solidFill>
                      <a:srgbClr val="3273DC"/>
                    </a:solidFill>
                  </a:tcPr>
                </a:tc>
                <a:tc>
                  <a:txBody>
                    <a:bodyPr/>
                    <a:lstStyle/>
                    <a:p>
                      <a:pPr algn="ctr"/>
                      <a:r>
                        <a:rPr lang="en-US" dirty="0">
                          <a:solidFill>
                            <a:schemeClr val="bg1"/>
                          </a:solidFill>
                          <a:latin typeface="OpenDyslexicAlta" pitchFamily="2" charset="77"/>
                        </a:rPr>
                        <a:t>hundredths</a:t>
                      </a:r>
                    </a:p>
                  </a:txBody>
                  <a:tcPr>
                    <a:solidFill>
                      <a:srgbClr val="7957D5"/>
                    </a:solidFill>
                  </a:tcPr>
                </a:tc>
                <a:tc>
                  <a:txBody>
                    <a:bodyPr/>
                    <a:lstStyle/>
                    <a:p>
                      <a:pPr algn="ctr"/>
                      <a:r>
                        <a:rPr lang="en-US" dirty="0">
                          <a:solidFill>
                            <a:schemeClr val="bg1"/>
                          </a:solidFill>
                          <a:latin typeface="OpenDyslexicAlta" pitchFamily="2" charset="77"/>
                        </a:rPr>
                        <a:t>thousandths</a:t>
                      </a:r>
                    </a:p>
                  </a:txBody>
                  <a:tcPr>
                    <a:solidFill>
                      <a:srgbClr val="F337C7"/>
                    </a:solidFill>
                  </a:tcPr>
                </a:tc>
                <a:extLst>
                  <a:ext uri="{0D108BD9-81ED-4DB2-BD59-A6C34878D82A}">
                    <a16:rowId xmlns="" xmlns:a16="http://schemas.microsoft.com/office/drawing/2014/main" val="957287956"/>
                  </a:ext>
                </a:extLst>
              </a:tr>
              <a:tr h="370840">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tc>
                  <a:txBody>
                    <a:bodyPr/>
                    <a:lstStyle/>
                    <a:p>
                      <a:endParaRPr lang="en-US" dirty="0">
                        <a:latin typeface="OpenDyslexicAlta" pitchFamily="2" charset="77"/>
                      </a:endParaRPr>
                    </a:p>
                  </a:txBody>
                  <a:tcPr>
                    <a:solidFill>
                      <a:schemeClr val="bg1"/>
                    </a:solidFill>
                  </a:tcPr>
                </a:tc>
                <a:tc>
                  <a:txBody>
                    <a:bodyPr/>
                    <a:lstStyle/>
                    <a:p>
                      <a:endParaRPr lang="en-US">
                        <a:latin typeface="OpenDyslexicAlta" pitchFamily="2" charset="77"/>
                      </a:endParaRPr>
                    </a:p>
                  </a:txBody>
                  <a:tcPr>
                    <a:solidFill>
                      <a:schemeClr val="bg1"/>
                    </a:solidFill>
                  </a:tcPr>
                </a:tc>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extLst>
                  <a:ext uri="{0D108BD9-81ED-4DB2-BD59-A6C34878D82A}">
                    <a16:rowId xmlns="" xmlns:a16="http://schemas.microsoft.com/office/drawing/2014/main" val="988903399"/>
                  </a:ext>
                </a:extLst>
              </a:tr>
              <a:tr h="370840">
                <a:tc>
                  <a:txBody>
                    <a:bodyPr/>
                    <a:lstStyle/>
                    <a:p>
                      <a:pPr algn="ctr"/>
                      <a:r>
                        <a:rPr lang="en-US" sz="2400" dirty="0">
                          <a:solidFill>
                            <a:srgbClr val="FF3860"/>
                          </a:solidFill>
                          <a:latin typeface="OpenDyslexicAlta" pitchFamily="2" charset="77"/>
                        </a:rPr>
                        <a:t>0</a:t>
                      </a:r>
                    </a:p>
                  </a:txBody>
                  <a:tcPr>
                    <a:solidFill>
                      <a:schemeClr val="bg1"/>
                    </a:solidFill>
                  </a:tcPr>
                </a:tc>
                <a:tc>
                  <a:txBody>
                    <a:bodyPr/>
                    <a:lstStyle/>
                    <a:p>
                      <a:pPr algn="ctr"/>
                      <a:r>
                        <a:rPr lang="en-US" sz="2400" dirty="0">
                          <a:solidFill>
                            <a:srgbClr val="FF3860"/>
                          </a:solidFill>
                          <a:latin typeface="OpenDyslexicAlta" pitchFamily="2" charset="77"/>
                        </a:rPr>
                        <a:t>4</a:t>
                      </a:r>
                    </a:p>
                  </a:txBody>
                  <a:tcPr>
                    <a:solidFill>
                      <a:schemeClr val="bg1"/>
                    </a:solidFill>
                  </a:tcPr>
                </a:tc>
                <a:tc>
                  <a:txBody>
                    <a:bodyPr/>
                    <a:lstStyle/>
                    <a:p>
                      <a:pPr algn="ctr"/>
                      <a:r>
                        <a:rPr lang="en-US" sz="2400" dirty="0">
                          <a:solidFill>
                            <a:srgbClr val="FF3860"/>
                          </a:solidFill>
                          <a:latin typeface="OpenDyslexicAlta" pitchFamily="2" charset="77"/>
                        </a:rPr>
                        <a:t>3</a:t>
                      </a:r>
                    </a:p>
                  </a:txBody>
                  <a:tcPr>
                    <a:solidFill>
                      <a:schemeClr val="bg1"/>
                    </a:solidFill>
                  </a:tcPr>
                </a:tc>
                <a:tc>
                  <a:txBody>
                    <a:bodyPr/>
                    <a:lstStyle/>
                    <a:p>
                      <a:pPr algn="ctr"/>
                      <a:r>
                        <a:rPr lang="en-US" sz="2400" dirty="0">
                          <a:solidFill>
                            <a:srgbClr val="FF3860"/>
                          </a:solidFill>
                          <a:latin typeface="OpenDyslexicAlta" pitchFamily="2" charset="77"/>
                        </a:rPr>
                        <a:t>2</a:t>
                      </a:r>
                    </a:p>
                  </a:txBody>
                  <a:tcPr>
                    <a:solidFill>
                      <a:schemeClr val="bg1"/>
                    </a:solidFill>
                  </a:tcPr>
                </a:tc>
                <a:extLst>
                  <a:ext uri="{0D108BD9-81ED-4DB2-BD59-A6C34878D82A}">
                    <a16:rowId xmlns="" xmlns:a16="http://schemas.microsoft.com/office/drawing/2014/main" val="3900739830"/>
                  </a:ext>
                </a:extLst>
              </a:tr>
            </a:tbl>
          </a:graphicData>
        </a:graphic>
      </p:graphicFrame>
      <p:sp>
        <p:nvSpPr>
          <p:cNvPr id="5" name="Oval 4">
            <a:extLst>
              <a:ext uri="{FF2B5EF4-FFF2-40B4-BE49-F238E27FC236}">
                <a16:creationId xmlns="" xmlns:a16="http://schemas.microsoft.com/office/drawing/2014/main" id="{543EBA60-9061-9748-8C0A-F504C34507B8}"/>
              </a:ext>
            </a:extLst>
          </p:cNvPr>
          <p:cNvSpPr/>
          <p:nvPr/>
        </p:nvSpPr>
        <p:spPr>
          <a:xfrm>
            <a:off x="4316770" y="2832652"/>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sp>
        <p:nvSpPr>
          <p:cNvPr id="6" name="Oval 5">
            <a:extLst>
              <a:ext uri="{FF2B5EF4-FFF2-40B4-BE49-F238E27FC236}">
                <a16:creationId xmlns="" xmlns:a16="http://schemas.microsoft.com/office/drawing/2014/main" id="{5E23DF1C-22E2-684F-8201-1776EF3F1940}"/>
              </a:ext>
            </a:extLst>
          </p:cNvPr>
          <p:cNvSpPr/>
          <p:nvPr/>
        </p:nvSpPr>
        <p:spPr>
          <a:xfrm>
            <a:off x="4316770" y="3732995"/>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pic>
        <p:nvPicPr>
          <p:cNvPr id="11" name="Picture 10">
            <a:extLst>
              <a:ext uri="{FF2B5EF4-FFF2-40B4-BE49-F238E27FC236}">
                <a16:creationId xmlns="" xmlns:a16="http://schemas.microsoft.com/office/drawing/2014/main" id="{48C6BD58-7526-FA47-B73E-B0F04F2CB5D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00906" y="3073349"/>
            <a:ext cx="519545" cy="540000"/>
          </a:xfrm>
          <a:prstGeom prst="rect">
            <a:avLst/>
          </a:prstGeom>
        </p:spPr>
      </p:pic>
      <p:pic>
        <p:nvPicPr>
          <p:cNvPr id="15" name="Picture 14">
            <a:extLst>
              <a:ext uri="{FF2B5EF4-FFF2-40B4-BE49-F238E27FC236}">
                <a16:creationId xmlns="" xmlns:a16="http://schemas.microsoft.com/office/drawing/2014/main" id="{55CEB312-BAEC-CA41-AA3A-B2A4378053C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66980" y="3091866"/>
            <a:ext cx="519545" cy="540000"/>
          </a:xfrm>
          <a:prstGeom prst="rect">
            <a:avLst/>
          </a:prstGeom>
        </p:spPr>
      </p:pic>
      <p:pic>
        <p:nvPicPr>
          <p:cNvPr id="21" name="Picture 20">
            <a:extLst>
              <a:ext uri="{FF2B5EF4-FFF2-40B4-BE49-F238E27FC236}">
                <a16:creationId xmlns="" xmlns:a16="http://schemas.microsoft.com/office/drawing/2014/main" id="{D3999B00-6F81-7B4A-84F0-B7B595E982C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99345" y="3091866"/>
            <a:ext cx="519545" cy="540000"/>
          </a:xfrm>
          <a:prstGeom prst="rect">
            <a:avLst/>
          </a:prstGeom>
        </p:spPr>
      </p:pic>
      <p:sp>
        <p:nvSpPr>
          <p:cNvPr id="7" name="Rounded Rectangle 6">
            <a:extLst>
              <a:ext uri="{FF2B5EF4-FFF2-40B4-BE49-F238E27FC236}">
                <a16:creationId xmlns="" xmlns:a16="http://schemas.microsoft.com/office/drawing/2014/main" id="{7DB7055B-82DE-384B-8D6B-9B78C9DBBAEF}"/>
              </a:ext>
            </a:extLst>
          </p:cNvPr>
          <p:cNvSpPr/>
          <p:nvPr/>
        </p:nvSpPr>
        <p:spPr>
          <a:xfrm>
            <a:off x="838199" y="4611757"/>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Three tenths less than the number shown is </a:t>
            </a:r>
            <a:r>
              <a:rPr lang="en-US" sz="2400" b="1" u="sng" dirty="0">
                <a:solidFill>
                  <a:srgbClr val="FF3860"/>
                </a:solidFill>
                <a:latin typeface="OpenDyslexicAlta" pitchFamily="2" charset="77"/>
              </a:rPr>
              <a:t>0.132</a:t>
            </a:r>
            <a:r>
              <a:rPr lang="en-US" sz="2400" dirty="0">
                <a:solidFill>
                  <a:schemeClr val="tx1"/>
                </a:solidFill>
                <a:latin typeface="OpenDyslexicAlta" pitchFamily="2" charset="77"/>
              </a:rPr>
              <a:t>  </a:t>
            </a:r>
          </a:p>
        </p:txBody>
      </p:sp>
      <p:pic>
        <p:nvPicPr>
          <p:cNvPr id="27" name="Picture 26">
            <a:extLst>
              <a:ext uri="{FF2B5EF4-FFF2-40B4-BE49-F238E27FC236}">
                <a16:creationId xmlns="" xmlns:a16="http://schemas.microsoft.com/office/drawing/2014/main" id="{10CAC887-13B6-DC49-8DB8-210D1ED92AC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750859" y="3056971"/>
            <a:ext cx="526047" cy="540000"/>
          </a:xfrm>
          <a:prstGeom prst="rect">
            <a:avLst/>
          </a:prstGeom>
        </p:spPr>
      </p:pic>
      <p:pic>
        <p:nvPicPr>
          <p:cNvPr id="28" name="Picture 27">
            <a:extLst>
              <a:ext uri="{FF2B5EF4-FFF2-40B4-BE49-F238E27FC236}">
                <a16:creationId xmlns="" xmlns:a16="http://schemas.microsoft.com/office/drawing/2014/main" id="{EB6DF0FB-AD5B-0F4D-8431-8EE80B3CA0C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961392" y="3391753"/>
            <a:ext cx="526047" cy="540000"/>
          </a:xfrm>
          <a:prstGeom prst="rect">
            <a:avLst/>
          </a:prstGeom>
        </p:spPr>
      </p:pic>
      <p:sp>
        <p:nvSpPr>
          <p:cNvPr id="31" name="Rounded Rectangle 30">
            <a:extLst>
              <a:ext uri="{FF2B5EF4-FFF2-40B4-BE49-F238E27FC236}">
                <a16:creationId xmlns="" xmlns:a16="http://schemas.microsoft.com/office/drawing/2014/main" id="{785A7760-1447-6B4A-9D15-DE4E1F0FD6BC}"/>
              </a:ext>
            </a:extLst>
          </p:cNvPr>
          <p:cNvSpPr/>
          <p:nvPr/>
        </p:nvSpPr>
        <p:spPr>
          <a:xfrm>
            <a:off x="838199" y="606065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pPr lvl="0"/>
            <a:r>
              <a:rPr lang="en-US" sz="2400" dirty="0">
                <a:solidFill>
                  <a:prstClr val="black"/>
                </a:solidFill>
                <a:latin typeface="OpenDyslexicAlta" pitchFamily="2" charset="77"/>
              </a:rPr>
              <a:t>If I subtract 3 thousandths from the number, I will have   </a:t>
            </a:r>
          </a:p>
        </p:txBody>
      </p:sp>
      <p:pic>
        <p:nvPicPr>
          <p:cNvPr id="19" name="Picture 18">
            <a:extLst>
              <a:ext uri="{FF2B5EF4-FFF2-40B4-BE49-F238E27FC236}">
                <a16:creationId xmlns="" xmlns:a16="http://schemas.microsoft.com/office/drawing/2014/main" id="{C1C8177E-31B0-F34E-964B-FE339A9030A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86184" y="3073007"/>
            <a:ext cx="519545" cy="540000"/>
          </a:xfrm>
          <a:prstGeom prst="rect">
            <a:avLst/>
          </a:prstGeom>
        </p:spPr>
      </p:pic>
      <p:pic>
        <p:nvPicPr>
          <p:cNvPr id="22" name="Picture 21">
            <a:extLst>
              <a:ext uri="{FF2B5EF4-FFF2-40B4-BE49-F238E27FC236}">
                <a16:creationId xmlns="" xmlns:a16="http://schemas.microsoft.com/office/drawing/2014/main" id="{DC27D673-A402-7242-8B19-213108EE1D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03890" y="3429000"/>
            <a:ext cx="519545" cy="540000"/>
          </a:xfrm>
          <a:prstGeom prst="rect">
            <a:avLst/>
          </a:prstGeom>
        </p:spPr>
      </p:pic>
      <p:sp>
        <p:nvSpPr>
          <p:cNvPr id="23" name="Rounded Rectangle 22">
            <a:extLst>
              <a:ext uri="{FF2B5EF4-FFF2-40B4-BE49-F238E27FC236}">
                <a16:creationId xmlns="" xmlns:a16="http://schemas.microsoft.com/office/drawing/2014/main" id="{A6212B0D-1A71-514C-9C22-C279EF0A8707}"/>
              </a:ext>
            </a:extLst>
          </p:cNvPr>
          <p:cNvSpPr/>
          <p:nvPr/>
        </p:nvSpPr>
        <p:spPr>
          <a:xfrm>
            <a:off x="838199" y="532689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If I subtract 2 hundredths from the number, I will have</a:t>
            </a:r>
          </a:p>
        </p:txBody>
      </p:sp>
      <p:pic>
        <p:nvPicPr>
          <p:cNvPr id="20" name="Picture 19">
            <a:extLst>
              <a:ext uri="{FF2B5EF4-FFF2-40B4-BE49-F238E27FC236}">
                <a16:creationId xmlns="" xmlns:a16="http://schemas.microsoft.com/office/drawing/2014/main" id="{2089BFD4-E87F-4043-AB21-31D70A9A1B0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47074" y="3429000"/>
            <a:ext cx="519545" cy="540000"/>
          </a:xfrm>
          <a:prstGeom prst="rect">
            <a:avLst/>
          </a:prstGeom>
        </p:spPr>
      </p:pic>
      <p:pic>
        <p:nvPicPr>
          <p:cNvPr id="24" name="Picture 23">
            <a:extLst>
              <a:ext uri="{FF2B5EF4-FFF2-40B4-BE49-F238E27FC236}">
                <a16:creationId xmlns="" xmlns:a16="http://schemas.microsoft.com/office/drawing/2014/main" id="{800110A7-30E4-F242-A157-0FD6E175629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32180" y="3396786"/>
            <a:ext cx="519545" cy="540000"/>
          </a:xfrm>
          <a:prstGeom prst="rect">
            <a:avLst/>
          </a:prstGeom>
        </p:spPr>
      </p:pic>
      <p:sp>
        <p:nvSpPr>
          <p:cNvPr id="26" name="Oval 25">
            <a:extLst>
              <a:ext uri="{FF2B5EF4-FFF2-40B4-BE49-F238E27FC236}">
                <a16:creationId xmlns="" xmlns:a16="http://schemas.microsoft.com/office/drawing/2014/main" id="{344F186D-B47B-9841-A12D-61CF346D4F65}"/>
              </a:ext>
            </a:extLst>
          </p:cNvPr>
          <p:cNvSpPr/>
          <p:nvPr/>
        </p:nvSpPr>
        <p:spPr>
          <a:xfrm>
            <a:off x="4330232" y="4211938"/>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spTree>
    <p:extLst>
      <p:ext uri="{BB962C8B-B14F-4D97-AF65-F5344CB8AC3E}">
        <p14:creationId xmlns:p14="http://schemas.microsoft.com/office/powerpoint/2010/main" val="12578835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lstStyle/>
          <a:p>
            <a:pPr marL="0" indent="0">
              <a:buNone/>
            </a:pPr>
            <a:r>
              <a:rPr lang="en-GB" dirty="0"/>
              <a:t>Talking Time:</a:t>
            </a:r>
          </a:p>
          <a:p>
            <a:pPr marL="0" indent="0">
              <a:buClr>
                <a:srgbClr val="23D160"/>
              </a:buClr>
              <a:buSzPct val="85000"/>
              <a:buNone/>
            </a:pPr>
            <a:r>
              <a:rPr lang="en-GB" sz="2200" dirty="0"/>
              <a:t>Complete the chart, then complete the sentences below. </a:t>
            </a:r>
          </a:p>
        </p:txBody>
      </p:sp>
      <p:graphicFrame>
        <p:nvGraphicFramePr>
          <p:cNvPr id="4" name="Table 3">
            <a:extLst>
              <a:ext uri="{FF2B5EF4-FFF2-40B4-BE49-F238E27FC236}">
                <a16:creationId xmlns="" xmlns:a16="http://schemas.microsoft.com/office/drawing/2014/main" id="{B26FE515-818F-CD4E-8C91-529799DE3F02}"/>
              </a:ext>
            </a:extLst>
          </p:cNvPr>
          <p:cNvGraphicFramePr>
            <a:graphicFrameLocks noGrp="1"/>
          </p:cNvGraphicFramePr>
          <p:nvPr/>
        </p:nvGraphicFramePr>
        <p:xfrm>
          <a:off x="2701494" y="2686627"/>
          <a:ext cx="6789012" cy="1742440"/>
        </p:xfrm>
        <a:graphic>
          <a:graphicData uri="http://schemas.openxmlformats.org/drawingml/2006/table">
            <a:tbl>
              <a:tblPr firstRow="1" bandRow="1">
                <a:tableStyleId>{5940675A-B579-460E-94D1-54222C63F5DA}</a:tableStyleId>
              </a:tblPr>
              <a:tblGrid>
                <a:gridCol w="1697253">
                  <a:extLst>
                    <a:ext uri="{9D8B030D-6E8A-4147-A177-3AD203B41FA5}">
                      <a16:colId xmlns="" xmlns:a16="http://schemas.microsoft.com/office/drawing/2014/main" val="373652515"/>
                    </a:ext>
                  </a:extLst>
                </a:gridCol>
                <a:gridCol w="1697253">
                  <a:extLst>
                    <a:ext uri="{9D8B030D-6E8A-4147-A177-3AD203B41FA5}">
                      <a16:colId xmlns="" xmlns:a16="http://schemas.microsoft.com/office/drawing/2014/main" val="3303212019"/>
                    </a:ext>
                  </a:extLst>
                </a:gridCol>
                <a:gridCol w="1697253">
                  <a:extLst>
                    <a:ext uri="{9D8B030D-6E8A-4147-A177-3AD203B41FA5}">
                      <a16:colId xmlns="" xmlns:a16="http://schemas.microsoft.com/office/drawing/2014/main" val="3692987311"/>
                    </a:ext>
                  </a:extLst>
                </a:gridCol>
                <a:gridCol w="1697253">
                  <a:extLst>
                    <a:ext uri="{9D8B030D-6E8A-4147-A177-3AD203B41FA5}">
                      <a16:colId xmlns="" xmlns:a16="http://schemas.microsoft.com/office/drawing/2014/main" val="1748456636"/>
                    </a:ext>
                  </a:extLst>
                </a:gridCol>
              </a:tblGrid>
              <a:tr h="370840">
                <a:tc>
                  <a:txBody>
                    <a:bodyPr/>
                    <a:lstStyle/>
                    <a:p>
                      <a:pPr algn="ctr"/>
                      <a:r>
                        <a:rPr lang="en-US" dirty="0">
                          <a:latin typeface="OpenDyslexicAlta" pitchFamily="2" charset="77"/>
                        </a:rPr>
                        <a:t>ones</a:t>
                      </a:r>
                    </a:p>
                  </a:txBody>
                  <a:tcPr>
                    <a:solidFill>
                      <a:srgbClr val="23D160"/>
                    </a:solidFill>
                  </a:tcPr>
                </a:tc>
                <a:tc>
                  <a:txBody>
                    <a:bodyPr/>
                    <a:lstStyle/>
                    <a:p>
                      <a:pPr algn="ctr"/>
                      <a:r>
                        <a:rPr lang="en-US" dirty="0">
                          <a:solidFill>
                            <a:schemeClr val="bg1"/>
                          </a:solidFill>
                          <a:latin typeface="OpenDyslexicAlta" pitchFamily="2" charset="77"/>
                        </a:rPr>
                        <a:t>tenths</a:t>
                      </a:r>
                    </a:p>
                  </a:txBody>
                  <a:tcPr>
                    <a:solidFill>
                      <a:srgbClr val="3273DC"/>
                    </a:solidFill>
                  </a:tcPr>
                </a:tc>
                <a:tc>
                  <a:txBody>
                    <a:bodyPr/>
                    <a:lstStyle/>
                    <a:p>
                      <a:pPr algn="ctr"/>
                      <a:r>
                        <a:rPr lang="en-US" dirty="0">
                          <a:solidFill>
                            <a:schemeClr val="bg1"/>
                          </a:solidFill>
                          <a:latin typeface="OpenDyslexicAlta" pitchFamily="2" charset="77"/>
                        </a:rPr>
                        <a:t>hundredths</a:t>
                      </a:r>
                    </a:p>
                  </a:txBody>
                  <a:tcPr>
                    <a:solidFill>
                      <a:srgbClr val="7957D5"/>
                    </a:solidFill>
                  </a:tcPr>
                </a:tc>
                <a:tc>
                  <a:txBody>
                    <a:bodyPr/>
                    <a:lstStyle/>
                    <a:p>
                      <a:pPr algn="ctr"/>
                      <a:r>
                        <a:rPr lang="en-US" dirty="0">
                          <a:solidFill>
                            <a:schemeClr val="bg1"/>
                          </a:solidFill>
                          <a:latin typeface="OpenDyslexicAlta" pitchFamily="2" charset="77"/>
                        </a:rPr>
                        <a:t>thousandths</a:t>
                      </a:r>
                    </a:p>
                  </a:txBody>
                  <a:tcPr>
                    <a:solidFill>
                      <a:srgbClr val="F337C7"/>
                    </a:solidFill>
                  </a:tcPr>
                </a:tc>
                <a:extLst>
                  <a:ext uri="{0D108BD9-81ED-4DB2-BD59-A6C34878D82A}">
                    <a16:rowId xmlns="" xmlns:a16="http://schemas.microsoft.com/office/drawing/2014/main" val="957287956"/>
                  </a:ext>
                </a:extLst>
              </a:tr>
              <a:tr h="370840">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tc>
                  <a:txBody>
                    <a:bodyPr/>
                    <a:lstStyle/>
                    <a:p>
                      <a:endParaRPr lang="en-US" dirty="0">
                        <a:latin typeface="OpenDyslexicAlta" pitchFamily="2" charset="77"/>
                      </a:endParaRPr>
                    </a:p>
                  </a:txBody>
                  <a:tcPr>
                    <a:solidFill>
                      <a:schemeClr val="bg1"/>
                    </a:solidFill>
                  </a:tcPr>
                </a:tc>
                <a:tc>
                  <a:txBody>
                    <a:bodyPr/>
                    <a:lstStyle/>
                    <a:p>
                      <a:endParaRPr lang="en-US">
                        <a:latin typeface="OpenDyslexicAlta" pitchFamily="2" charset="77"/>
                      </a:endParaRPr>
                    </a:p>
                  </a:txBody>
                  <a:tcPr>
                    <a:solidFill>
                      <a:schemeClr val="bg1"/>
                    </a:solidFill>
                  </a:tcPr>
                </a:tc>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extLst>
                  <a:ext uri="{0D108BD9-81ED-4DB2-BD59-A6C34878D82A}">
                    <a16:rowId xmlns="" xmlns:a16="http://schemas.microsoft.com/office/drawing/2014/main" val="988903399"/>
                  </a:ext>
                </a:extLst>
              </a:tr>
              <a:tr h="370840">
                <a:tc>
                  <a:txBody>
                    <a:bodyPr/>
                    <a:lstStyle/>
                    <a:p>
                      <a:pPr algn="ctr"/>
                      <a:r>
                        <a:rPr lang="en-US" sz="2400" dirty="0">
                          <a:solidFill>
                            <a:srgbClr val="FF3860"/>
                          </a:solidFill>
                          <a:latin typeface="OpenDyslexicAlta" pitchFamily="2" charset="77"/>
                        </a:rPr>
                        <a:t>0</a:t>
                      </a:r>
                    </a:p>
                  </a:txBody>
                  <a:tcPr>
                    <a:solidFill>
                      <a:schemeClr val="bg1"/>
                    </a:solidFill>
                  </a:tcPr>
                </a:tc>
                <a:tc>
                  <a:txBody>
                    <a:bodyPr/>
                    <a:lstStyle/>
                    <a:p>
                      <a:pPr algn="ctr"/>
                      <a:r>
                        <a:rPr lang="en-US" sz="2400" dirty="0">
                          <a:solidFill>
                            <a:srgbClr val="FF3860"/>
                          </a:solidFill>
                          <a:latin typeface="OpenDyslexicAlta" pitchFamily="2" charset="77"/>
                        </a:rPr>
                        <a:t>4</a:t>
                      </a:r>
                    </a:p>
                  </a:txBody>
                  <a:tcPr>
                    <a:solidFill>
                      <a:schemeClr val="bg1"/>
                    </a:solidFill>
                  </a:tcPr>
                </a:tc>
                <a:tc>
                  <a:txBody>
                    <a:bodyPr/>
                    <a:lstStyle/>
                    <a:p>
                      <a:pPr algn="ctr"/>
                      <a:r>
                        <a:rPr lang="en-US" sz="2400" dirty="0">
                          <a:solidFill>
                            <a:srgbClr val="FF3860"/>
                          </a:solidFill>
                          <a:latin typeface="OpenDyslexicAlta" pitchFamily="2" charset="77"/>
                        </a:rPr>
                        <a:t>3</a:t>
                      </a:r>
                    </a:p>
                  </a:txBody>
                  <a:tcPr>
                    <a:solidFill>
                      <a:schemeClr val="bg1"/>
                    </a:solidFill>
                  </a:tcPr>
                </a:tc>
                <a:tc>
                  <a:txBody>
                    <a:bodyPr/>
                    <a:lstStyle/>
                    <a:p>
                      <a:pPr algn="ctr"/>
                      <a:r>
                        <a:rPr lang="en-US" sz="2400" dirty="0">
                          <a:solidFill>
                            <a:srgbClr val="FF3860"/>
                          </a:solidFill>
                          <a:latin typeface="OpenDyslexicAlta" pitchFamily="2" charset="77"/>
                        </a:rPr>
                        <a:t>2</a:t>
                      </a:r>
                    </a:p>
                  </a:txBody>
                  <a:tcPr>
                    <a:solidFill>
                      <a:schemeClr val="bg1"/>
                    </a:solidFill>
                  </a:tcPr>
                </a:tc>
                <a:extLst>
                  <a:ext uri="{0D108BD9-81ED-4DB2-BD59-A6C34878D82A}">
                    <a16:rowId xmlns="" xmlns:a16="http://schemas.microsoft.com/office/drawing/2014/main" val="3900739830"/>
                  </a:ext>
                </a:extLst>
              </a:tr>
            </a:tbl>
          </a:graphicData>
        </a:graphic>
      </p:graphicFrame>
      <p:sp>
        <p:nvSpPr>
          <p:cNvPr id="5" name="Oval 4">
            <a:extLst>
              <a:ext uri="{FF2B5EF4-FFF2-40B4-BE49-F238E27FC236}">
                <a16:creationId xmlns="" xmlns:a16="http://schemas.microsoft.com/office/drawing/2014/main" id="{543EBA60-9061-9748-8C0A-F504C34507B8}"/>
              </a:ext>
            </a:extLst>
          </p:cNvPr>
          <p:cNvSpPr/>
          <p:nvPr/>
        </p:nvSpPr>
        <p:spPr>
          <a:xfrm>
            <a:off x="4316770" y="2832652"/>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sp>
        <p:nvSpPr>
          <p:cNvPr id="6" name="Oval 5">
            <a:extLst>
              <a:ext uri="{FF2B5EF4-FFF2-40B4-BE49-F238E27FC236}">
                <a16:creationId xmlns="" xmlns:a16="http://schemas.microsoft.com/office/drawing/2014/main" id="{5E23DF1C-22E2-684F-8201-1776EF3F1940}"/>
              </a:ext>
            </a:extLst>
          </p:cNvPr>
          <p:cNvSpPr/>
          <p:nvPr/>
        </p:nvSpPr>
        <p:spPr>
          <a:xfrm>
            <a:off x="4316770" y="3732995"/>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pic>
        <p:nvPicPr>
          <p:cNvPr id="11" name="Picture 10">
            <a:extLst>
              <a:ext uri="{FF2B5EF4-FFF2-40B4-BE49-F238E27FC236}">
                <a16:creationId xmlns="" xmlns:a16="http://schemas.microsoft.com/office/drawing/2014/main" id="{48C6BD58-7526-FA47-B73E-B0F04F2CB5D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00906" y="3073349"/>
            <a:ext cx="519545" cy="540000"/>
          </a:xfrm>
          <a:prstGeom prst="rect">
            <a:avLst/>
          </a:prstGeom>
        </p:spPr>
      </p:pic>
      <p:pic>
        <p:nvPicPr>
          <p:cNvPr id="15" name="Picture 14">
            <a:extLst>
              <a:ext uri="{FF2B5EF4-FFF2-40B4-BE49-F238E27FC236}">
                <a16:creationId xmlns="" xmlns:a16="http://schemas.microsoft.com/office/drawing/2014/main" id="{55CEB312-BAEC-CA41-AA3A-B2A4378053C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66980" y="3091866"/>
            <a:ext cx="519545" cy="540000"/>
          </a:xfrm>
          <a:prstGeom prst="rect">
            <a:avLst/>
          </a:prstGeom>
        </p:spPr>
      </p:pic>
      <p:pic>
        <p:nvPicPr>
          <p:cNvPr id="21" name="Picture 20">
            <a:extLst>
              <a:ext uri="{FF2B5EF4-FFF2-40B4-BE49-F238E27FC236}">
                <a16:creationId xmlns="" xmlns:a16="http://schemas.microsoft.com/office/drawing/2014/main" id="{D3999B00-6F81-7B4A-84F0-B7B595E982C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99345" y="3091866"/>
            <a:ext cx="519545" cy="540000"/>
          </a:xfrm>
          <a:prstGeom prst="rect">
            <a:avLst/>
          </a:prstGeom>
        </p:spPr>
      </p:pic>
      <p:sp>
        <p:nvSpPr>
          <p:cNvPr id="7" name="Rounded Rectangle 6">
            <a:extLst>
              <a:ext uri="{FF2B5EF4-FFF2-40B4-BE49-F238E27FC236}">
                <a16:creationId xmlns="" xmlns:a16="http://schemas.microsoft.com/office/drawing/2014/main" id="{7DB7055B-82DE-384B-8D6B-9B78C9DBBAEF}"/>
              </a:ext>
            </a:extLst>
          </p:cNvPr>
          <p:cNvSpPr/>
          <p:nvPr/>
        </p:nvSpPr>
        <p:spPr>
          <a:xfrm>
            <a:off x="838199" y="4611757"/>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Three tenths less than the number shown is </a:t>
            </a:r>
            <a:r>
              <a:rPr lang="en-US" sz="2400" b="1" u="sng" dirty="0">
                <a:solidFill>
                  <a:srgbClr val="FF3860"/>
                </a:solidFill>
                <a:latin typeface="OpenDyslexicAlta" pitchFamily="2" charset="77"/>
              </a:rPr>
              <a:t>0.132</a:t>
            </a:r>
            <a:r>
              <a:rPr lang="en-US" sz="2400" dirty="0">
                <a:solidFill>
                  <a:schemeClr val="tx1"/>
                </a:solidFill>
                <a:latin typeface="OpenDyslexicAlta" pitchFamily="2" charset="77"/>
              </a:rPr>
              <a:t>  </a:t>
            </a:r>
          </a:p>
        </p:txBody>
      </p:sp>
      <p:pic>
        <p:nvPicPr>
          <p:cNvPr id="27" name="Picture 26">
            <a:extLst>
              <a:ext uri="{FF2B5EF4-FFF2-40B4-BE49-F238E27FC236}">
                <a16:creationId xmlns="" xmlns:a16="http://schemas.microsoft.com/office/drawing/2014/main" id="{10CAC887-13B6-DC49-8DB8-210D1ED92AC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750859" y="3056971"/>
            <a:ext cx="526047" cy="540000"/>
          </a:xfrm>
          <a:prstGeom prst="rect">
            <a:avLst/>
          </a:prstGeom>
        </p:spPr>
      </p:pic>
      <p:pic>
        <p:nvPicPr>
          <p:cNvPr id="28" name="Picture 27">
            <a:extLst>
              <a:ext uri="{FF2B5EF4-FFF2-40B4-BE49-F238E27FC236}">
                <a16:creationId xmlns="" xmlns:a16="http://schemas.microsoft.com/office/drawing/2014/main" id="{EB6DF0FB-AD5B-0F4D-8431-8EE80B3CA0C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961392" y="3391753"/>
            <a:ext cx="526047" cy="540000"/>
          </a:xfrm>
          <a:prstGeom prst="rect">
            <a:avLst/>
          </a:prstGeom>
        </p:spPr>
      </p:pic>
      <p:sp>
        <p:nvSpPr>
          <p:cNvPr id="31" name="Rounded Rectangle 30">
            <a:extLst>
              <a:ext uri="{FF2B5EF4-FFF2-40B4-BE49-F238E27FC236}">
                <a16:creationId xmlns="" xmlns:a16="http://schemas.microsoft.com/office/drawing/2014/main" id="{785A7760-1447-6B4A-9D15-DE4E1F0FD6BC}"/>
              </a:ext>
            </a:extLst>
          </p:cNvPr>
          <p:cNvSpPr/>
          <p:nvPr/>
        </p:nvSpPr>
        <p:spPr>
          <a:xfrm>
            <a:off x="838199" y="606065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pPr lvl="0"/>
            <a:r>
              <a:rPr lang="en-US" sz="2400" dirty="0">
                <a:solidFill>
                  <a:prstClr val="black"/>
                </a:solidFill>
                <a:latin typeface="OpenDyslexicAlta" pitchFamily="2" charset="77"/>
              </a:rPr>
              <a:t>If I subtract 3 thousandths from the number, I will have   </a:t>
            </a:r>
          </a:p>
        </p:txBody>
      </p:sp>
      <p:pic>
        <p:nvPicPr>
          <p:cNvPr id="19" name="Picture 18">
            <a:extLst>
              <a:ext uri="{FF2B5EF4-FFF2-40B4-BE49-F238E27FC236}">
                <a16:creationId xmlns="" xmlns:a16="http://schemas.microsoft.com/office/drawing/2014/main" id="{C1C8177E-31B0-F34E-964B-FE339A9030A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86184" y="3073007"/>
            <a:ext cx="519545" cy="540000"/>
          </a:xfrm>
          <a:prstGeom prst="rect">
            <a:avLst/>
          </a:prstGeom>
        </p:spPr>
      </p:pic>
      <p:pic>
        <p:nvPicPr>
          <p:cNvPr id="22" name="Picture 21">
            <a:extLst>
              <a:ext uri="{FF2B5EF4-FFF2-40B4-BE49-F238E27FC236}">
                <a16:creationId xmlns="" xmlns:a16="http://schemas.microsoft.com/office/drawing/2014/main" id="{DC27D673-A402-7242-8B19-213108EE1D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03890" y="3429000"/>
            <a:ext cx="519545" cy="540000"/>
          </a:xfrm>
          <a:prstGeom prst="rect">
            <a:avLst/>
          </a:prstGeom>
        </p:spPr>
      </p:pic>
      <p:sp>
        <p:nvSpPr>
          <p:cNvPr id="23" name="Rounded Rectangle 22">
            <a:extLst>
              <a:ext uri="{FF2B5EF4-FFF2-40B4-BE49-F238E27FC236}">
                <a16:creationId xmlns="" xmlns:a16="http://schemas.microsoft.com/office/drawing/2014/main" id="{A6212B0D-1A71-514C-9C22-C279EF0A8707}"/>
              </a:ext>
            </a:extLst>
          </p:cNvPr>
          <p:cNvSpPr/>
          <p:nvPr/>
        </p:nvSpPr>
        <p:spPr>
          <a:xfrm>
            <a:off x="838199" y="532689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If I subtract 2 hundredths from the number, I will have </a:t>
            </a:r>
            <a:r>
              <a:rPr lang="en-US" sz="2400" b="1" u="sng" dirty="0">
                <a:solidFill>
                  <a:srgbClr val="FF3860"/>
                </a:solidFill>
                <a:latin typeface="OpenDyslexicAlta" pitchFamily="2" charset="77"/>
              </a:rPr>
              <a:t>0.412</a:t>
            </a:r>
            <a:r>
              <a:rPr lang="en-US" sz="2400" dirty="0">
                <a:solidFill>
                  <a:schemeClr val="tx1"/>
                </a:solidFill>
                <a:latin typeface="OpenDyslexicAlta" pitchFamily="2" charset="77"/>
              </a:rPr>
              <a:t>  </a:t>
            </a:r>
          </a:p>
        </p:txBody>
      </p:sp>
      <p:pic>
        <p:nvPicPr>
          <p:cNvPr id="20" name="Picture 19">
            <a:extLst>
              <a:ext uri="{FF2B5EF4-FFF2-40B4-BE49-F238E27FC236}">
                <a16:creationId xmlns="" xmlns:a16="http://schemas.microsoft.com/office/drawing/2014/main" id="{2089BFD4-E87F-4043-AB21-31D70A9A1B0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47074" y="3429000"/>
            <a:ext cx="519545" cy="540000"/>
          </a:xfrm>
          <a:prstGeom prst="rect">
            <a:avLst/>
          </a:prstGeom>
        </p:spPr>
      </p:pic>
      <p:pic>
        <p:nvPicPr>
          <p:cNvPr id="24" name="Picture 23">
            <a:extLst>
              <a:ext uri="{FF2B5EF4-FFF2-40B4-BE49-F238E27FC236}">
                <a16:creationId xmlns="" xmlns:a16="http://schemas.microsoft.com/office/drawing/2014/main" id="{800110A7-30E4-F242-A157-0FD6E175629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32180" y="3396786"/>
            <a:ext cx="519545" cy="540000"/>
          </a:xfrm>
          <a:prstGeom prst="rect">
            <a:avLst/>
          </a:prstGeom>
        </p:spPr>
      </p:pic>
      <p:sp>
        <p:nvSpPr>
          <p:cNvPr id="26" name="Oval 25">
            <a:extLst>
              <a:ext uri="{FF2B5EF4-FFF2-40B4-BE49-F238E27FC236}">
                <a16:creationId xmlns="" xmlns:a16="http://schemas.microsoft.com/office/drawing/2014/main" id="{344F186D-B47B-9841-A12D-61CF346D4F65}"/>
              </a:ext>
            </a:extLst>
          </p:cNvPr>
          <p:cNvSpPr/>
          <p:nvPr/>
        </p:nvSpPr>
        <p:spPr>
          <a:xfrm>
            <a:off x="4330232" y="4211938"/>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spTree>
    <p:extLst>
      <p:ext uri="{BB962C8B-B14F-4D97-AF65-F5344CB8AC3E}">
        <p14:creationId xmlns:p14="http://schemas.microsoft.com/office/powerpoint/2010/main" val="28285643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lstStyle/>
          <a:p>
            <a:pPr marL="0" indent="0">
              <a:buNone/>
            </a:pPr>
            <a:r>
              <a:rPr lang="en-GB" dirty="0"/>
              <a:t>Talking Time:</a:t>
            </a:r>
          </a:p>
          <a:p>
            <a:pPr marL="0" indent="0">
              <a:buClr>
                <a:srgbClr val="23D160"/>
              </a:buClr>
              <a:buSzPct val="85000"/>
              <a:buNone/>
            </a:pPr>
            <a:r>
              <a:rPr lang="en-GB" sz="2200" dirty="0"/>
              <a:t>Complete the chart, then complete the sentences below. </a:t>
            </a:r>
          </a:p>
        </p:txBody>
      </p:sp>
      <p:graphicFrame>
        <p:nvGraphicFramePr>
          <p:cNvPr id="4" name="Table 3">
            <a:extLst>
              <a:ext uri="{FF2B5EF4-FFF2-40B4-BE49-F238E27FC236}">
                <a16:creationId xmlns="" xmlns:a16="http://schemas.microsoft.com/office/drawing/2014/main" id="{B26FE515-818F-CD4E-8C91-529799DE3F02}"/>
              </a:ext>
            </a:extLst>
          </p:cNvPr>
          <p:cNvGraphicFramePr>
            <a:graphicFrameLocks noGrp="1"/>
          </p:cNvGraphicFramePr>
          <p:nvPr/>
        </p:nvGraphicFramePr>
        <p:xfrm>
          <a:off x="2701494" y="2686627"/>
          <a:ext cx="6789012" cy="1742440"/>
        </p:xfrm>
        <a:graphic>
          <a:graphicData uri="http://schemas.openxmlformats.org/drawingml/2006/table">
            <a:tbl>
              <a:tblPr firstRow="1" bandRow="1">
                <a:tableStyleId>{5940675A-B579-460E-94D1-54222C63F5DA}</a:tableStyleId>
              </a:tblPr>
              <a:tblGrid>
                <a:gridCol w="1697253">
                  <a:extLst>
                    <a:ext uri="{9D8B030D-6E8A-4147-A177-3AD203B41FA5}">
                      <a16:colId xmlns="" xmlns:a16="http://schemas.microsoft.com/office/drawing/2014/main" val="373652515"/>
                    </a:ext>
                  </a:extLst>
                </a:gridCol>
                <a:gridCol w="1697253">
                  <a:extLst>
                    <a:ext uri="{9D8B030D-6E8A-4147-A177-3AD203B41FA5}">
                      <a16:colId xmlns="" xmlns:a16="http://schemas.microsoft.com/office/drawing/2014/main" val="3303212019"/>
                    </a:ext>
                  </a:extLst>
                </a:gridCol>
                <a:gridCol w="1697253">
                  <a:extLst>
                    <a:ext uri="{9D8B030D-6E8A-4147-A177-3AD203B41FA5}">
                      <a16:colId xmlns="" xmlns:a16="http://schemas.microsoft.com/office/drawing/2014/main" val="3692987311"/>
                    </a:ext>
                  </a:extLst>
                </a:gridCol>
                <a:gridCol w="1697253">
                  <a:extLst>
                    <a:ext uri="{9D8B030D-6E8A-4147-A177-3AD203B41FA5}">
                      <a16:colId xmlns="" xmlns:a16="http://schemas.microsoft.com/office/drawing/2014/main" val="1748456636"/>
                    </a:ext>
                  </a:extLst>
                </a:gridCol>
              </a:tblGrid>
              <a:tr h="370840">
                <a:tc>
                  <a:txBody>
                    <a:bodyPr/>
                    <a:lstStyle/>
                    <a:p>
                      <a:pPr algn="ctr"/>
                      <a:r>
                        <a:rPr lang="en-US" dirty="0">
                          <a:latin typeface="OpenDyslexicAlta" pitchFamily="2" charset="77"/>
                        </a:rPr>
                        <a:t>ones</a:t>
                      </a:r>
                    </a:p>
                  </a:txBody>
                  <a:tcPr>
                    <a:solidFill>
                      <a:srgbClr val="23D160"/>
                    </a:solidFill>
                  </a:tcPr>
                </a:tc>
                <a:tc>
                  <a:txBody>
                    <a:bodyPr/>
                    <a:lstStyle/>
                    <a:p>
                      <a:pPr algn="ctr"/>
                      <a:r>
                        <a:rPr lang="en-US" dirty="0">
                          <a:solidFill>
                            <a:schemeClr val="bg1"/>
                          </a:solidFill>
                          <a:latin typeface="OpenDyslexicAlta" pitchFamily="2" charset="77"/>
                        </a:rPr>
                        <a:t>tenths</a:t>
                      </a:r>
                    </a:p>
                  </a:txBody>
                  <a:tcPr>
                    <a:solidFill>
                      <a:srgbClr val="3273DC"/>
                    </a:solidFill>
                  </a:tcPr>
                </a:tc>
                <a:tc>
                  <a:txBody>
                    <a:bodyPr/>
                    <a:lstStyle/>
                    <a:p>
                      <a:pPr algn="ctr"/>
                      <a:r>
                        <a:rPr lang="en-US" dirty="0">
                          <a:solidFill>
                            <a:schemeClr val="bg1"/>
                          </a:solidFill>
                          <a:latin typeface="OpenDyslexicAlta" pitchFamily="2" charset="77"/>
                        </a:rPr>
                        <a:t>hundredths</a:t>
                      </a:r>
                    </a:p>
                  </a:txBody>
                  <a:tcPr>
                    <a:solidFill>
                      <a:srgbClr val="7957D5"/>
                    </a:solidFill>
                  </a:tcPr>
                </a:tc>
                <a:tc>
                  <a:txBody>
                    <a:bodyPr/>
                    <a:lstStyle/>
                    <a:p>
                      <a:pPr algn="ctr"/>
                      <a:r>
                        <a:rPr lang="en-US" dirty="0">
                          <a:solidFill>
                            <a:schemeClr val="bg1"/>
                          </a:solidFill>
                          <a:latin typeface="OpenDyslexicAlta" pitchFamily="2" charset="77"/>
                        </a:rPr>
                        <a:t>thousandths</a:t>
                      </a:r>
                    </a:p>
                  </a:txBody>
                  <a:tcPr>
                    <a:solidFill>
                      <a:srgbClr val="F337C7"/>
                    </a:solidFill>
                  </a:tcPr>
                </a:tc>
                <a:extLst>
                  <a:ext uri="{0D108BD9-81ED-4DB2-BD59-A6C34878D82A}">
                    <a16:rowId xmlns="" xmlns:a16="http://schemas.microsoft.com/office/drawing/2014/main" val="957287956"/>
                  </a:ext>
                </a:extLst>
              </a:tr>
              <a:tr h="370840">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tc>
                  <a:txBody>
                    <a:bodyPr/>
                    <a:lstStyle/>
                    <a:p>
                      <a:endParaRPr lang="en-US" dirty="0">
                        <a:latin typeface="OpenDyslexicAlta" pitchFamily="2" charset="77"/>
                      </a:endParaRPr>
                    </a:p>
                  </a:txBody>
                  <a:tcPr>
                    <a:solidFill>
                      <a:schemeClr val="bg1"/>
                    </a:solidFill>
                  </a:tcPr>
                </a:tc>
                <a:tc>
                  <a:txBody>
                    <a:bodyPr/>
                    <a:lstStyle/>
                    <a:p>
                      <a:endParaRPr lang="en-US">
                        <a:latin typeface="OpenDyslexicAlta" pitchFamily="2" charset="77"/>
                      </a:endParaRPr>
                    </a:p>
                  </a:txBody>
                  <a:tcPr>
                    <a:solidFill>
                      <a:schemeClr val="bg1"/>
                    </a:solidFill>
                  </a:tcPr>
                </a:tc>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extLst>
                  <a:ext uri="{0D108BD9-81ED-4DB2-BD59-A6C34878D82A}">
                    <a16:rowId xmlns="" xmlns:a16="http://schemas.microsoft.com/office/drawing/2014/main" val="988903399"/>
                  </a:ext>
                </a:extLst>
              </a:tr>
              <a:tr h="370840">
                <a:tc>
                  <a:txBody>
                    <a:bodyPr/>
                    <a:lstStyle/>
                    <a:p>
                      <a:pPr algn="ctr"/>
                      <a:r>
                        <a:rPr lang="en-US" sz="2400" dirty="0">
                          <a:solidFill>
                            <a:srgbClr val="FF3860"/>
                          </a:solidFill>
                          <a:latin typeface="OpenDyslexicAlta" pitchFamily="2" charset="77"/>
                        </a:rPr>
                        <a:t>0</a:t>
                      </a:r>
                    </a:p>
                  </a:txBody>
                  <a:tcPr>
                    <a:solidFill>
                      <a:schemeClr val="bg1"/>
                    </a:solidFill>
                  </a:tcPr>
                </a:tc>
                <a:tc>
                  <a:txBody>
                    <a:bodyPr/>
                    <a:lstStyle/>
                    <a:p>
                      <a:pPr algn="ctr"/>
                      <a:r>
                        <a:rPr lang="en-US" sz="2400" dirty="0">
                          <a:solidFill>
                            <a:srgbClr val="FF3860"/>
                          </a:solidFill>
                          <a:latin typeface="OpenDyslexicAlta" pitchFamily="2" charset="77"/>
                        </a:rPr>
                        <a:t>4</a:t>
                      </a:r>
                    </a:p>
                  </a:txBody>
                  <a:tcPr>
                    <a:solidFill>
                      <a:schemeClr val="bg1"/>
                    </a:solidFill>
                  </a:tcPr>
                </a:tc>
                <a:tc>
                  <a:txBody>
                    <a:bodyPr/>
                    <a:lstStyle/>
                    <a:p>
                      <a:pPr algn="ctr"/>
                      <a:r>
                        <a:rPr lang="en-US" sz="2400" dirty="0">
                          <a:solidFill>
                            <a:srgbClr val="FF3860"/>
                          </a:solidFill>
                          <a:latin typeface="OpenDyslexicAlta" pitchFamily="2" charset="77"/>
                        </a:rPr>
                        <a:t>3</a:t>
                      </a:r>
                    </a:p>
                  </a:txBody>
                  <a:tcPr>
                    <a:solidFill>
                      <a:schemeClr val="bg1"/>
                    </a:solidFill>
                  </a:tcPr>
                </a:tc>
                <a:tc>
                  <a:txBody>
                    <a:bodyPr/>
                    <a:lstStyle/>
                    <a:p>
                      <a:pPr algn="ctr"/>
                      <a:r>
                        <a:rPr lang="en-US" sz="2400" dirty="0">
                          <a:solidFill>
                            <a:srgbClr val="FF3860"/>
                          </a:solidFill>
                          <a:latin typeface="OpenDyslexicAlta" pitchFamily="2" charset="77"/>
                        </a:rPr>
                        <a:t>2</a:t>
                      </a:r>
                    </a:p>
                  </a:txBody>
                  <a:tcPr>
                    <a:solidFill>
                      <a:schemeClr val="bg1"/>
                    </a:solidFill>
                  </a:tcPr>
                </a:tc>
                <a:extLst>
                  <a:ext uri="{0D108BD9-81ED-4DB2-BD59-A6C34878D82A}">
                    <a16:rowId xmlns="" xmlns:a16="http://schemas.microsoft.com/office/drawing/2014/main" val="3900739830"/>
                  </a:ext>
                </a:extLst>
              </a:tr>
            </a:tbl>
          </a:graphicData>
        </a:graphic>
      </p:graphicFrame>
      <p:sp>
        <p:nvSpPr>
          <p:cNvPr id="5" name="Oval 4">
            <a:extLst>
              <a:ext uri="{FF2B5EF4-FFF2-40B4-BE49-F238E27FC236}">
                <a16:creationId xmlns="" xmlns:a16="http://schemas.microsoft.com/office/drawing/2014/main" id="{543EBA60-9061-9748-8C0A-F504C34507B8}"/>
              </a:ext>
            </a:extLst>
          </p:cNvPr>
          <p:cNvSpPr/>
          <p:nvPr/>
        </p:nvSpPr>
        <p:spPr>
          <a:xfrm>
            <a:off x="4316770" y="2832652"/>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sp>
        <p:nvSpPr>
          <p:cNvPr id="6" name="Oval 5">
            <a:extLst>
              <a:ext uri="{FF2B5EF4-FFF2-40B4-BE49-F238E27FC236}">
                <a16:creationId xmlns="" xmlns:a16="http://schemas.microsoft.com/office/drawing/2014/main" id="{5E23DF1C-22E2-684F-8201-1776EF3F1940}"/>
              </a:ext>
            </a:extLst>
          </p:cNvPr>
          <p:cNvSpPr/>
          <p:nvPr/>
        </p:nvSpPr>
        <p:spPr>
          <a:xfrm>
            <a:off x="4316770" y="3732995"/>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pic>
        <p:nvPicPr>
          <p:cNvPr id="11" name="Picture 10">
            <a:extLst>
              <a:ext uri="{FF2B5EF4-FFF2-40B4-BE49-F238E27FC236}">
                <a16:creationId xmlns="" xmlns:a16="http://schemas.microsoft.com/office/drawing/2014/main" id="{48C6BD58-7526-FA47-B73E-B0F04F2CB5D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00906" y="3073349"/>
            <a:ext cx="519545" cy="540000"/>
          </a:xfrm>
          <a:prstGeom prst="rect">
            <a:avLst/>
          </a:prstGeom>
        </p:spPr>
      </p:pic>
      <p:pic>
        <p:nvPicPr>
          <p:cNvPr id="15" name="Picture 14">
            <a:extLst>
              <a:ext uri="{FF2B5EF4-FFF2-40B4-BE49-F238E27FC236}">
                <a16:creationId xmlns="" xmlns:a16="http://schemas.microsoft.com/office/drawing/2014/main" id="{55CEB312-BAEC-CA41-AA3A-B2A4378053C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66980" y="3091866"/>
            <a:ext cx="519545" cy="540000"/>
          </a:xfrm>
          <a:prstGeom prst="rect">
            <a:avLst/>
          </a:prstGeom>
        </p:spPr>
      </p:pic>
      <p:pic>
        <p:nvPicPr>
          <p:cNvPr id="21" name="Picture 20">
            <a:extLst>
              <a:ext uri="{FF2B5EF4-FFF2-40B4-BE49-F238E27FC236}">
                <a16:creationId xmlns="" xmlns:a16="http://schemas.microsoft.com/office/drawing/2014/main" id="{D3999B00-6F81-7B4A-84F0-B7B595E982C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99345" y="3091866"/>
            <a:ext cx="519545" cy="540000"/>
          </a:xfrm>
          <a:prstGeom prst="rect">
            <a:avLst/>
          </a:prstGeom>
        </p:spPr>
      </p:pic>
      <p:sp>
        <p:nvSpPr>
          <p:cNvPr id="7" name="Rounded Rectangle 6">
            <a:extLst>
              <a:ext uri="{FF2B5EF4-FFF2-40B4-BE49-F238E27FC236}">
                <a16:creationId xmlns="" xmlns:a16="http://schemas.microsoft.com/office/drawing/2014/main" id="{7DB7055B-82DE-384B-8D6B-9B78C9DBBAEF}"/>
              </a:ext>
            </a:extLst>
          </p:cNvPr>
          <p:cNvSpPr/>
          <p:nvPr/>
        </p:nvSpPr>
        <p:spPr>
          <a:xfrm>
            <a:off x="838199" y="4611757"/>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Three tenths less than the number shown is </a:t>
            </a:r>
            <a:r>
              <a:rPr lang="en-US" sz="2400" b="1" u="sng" dirty="0">
                <a:solidFill>
                  <a:srgbClr val="FF3860"/>
                </a:solidFill>
                <a:latin typeface="OpenDyslexicAlta" pitchFamily="2" charset="77"/>
              </a:rPr>
              <a:t>0.132</a:t>
            </a:r>
            <a:r>
              <a:rPr lang="en-US" sz="2400" dirty="0">
                <a:solidFill>
                  <a:schemeClr val="tx1"/>
                </a:solidFill>
                <a:latin typeface="OpenDyslexicAlta" pitchFamily="2" charset="77"/>
              </a:rPr>
              <a:t>  </a:t>
            </a:r>
          </a:p>
        </p:txBody>
      </p:sp>
      <p:pic>
        <p:nvPicPr>
          <p:cNvPr id="27" name="Picture 26">
            <a:extLst>
              <a:ext uri="{FF2B5EF4-FFF2-40B4-BE49-F238E27FC236}">
                <a16:creationId xmlns="" xmlns:a16="http://schemas.microsoft.com/office/drawing/2014/main" id="{10CAC887-13B6-DC49-8DB8-210D1ED92AC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750859" y="3056971"/>
            <a:ext cx="526047" cy="540000"/>
          </a:xfrm>
          <a:prstGeom prst="rect">
            <a:avLst/>
          </a:prstGeom>
        </p:spPr>
      </p:pic>
      <p:pic>
        <p:nvPicPr>
          <p:cNvPr id="28" name="Picture 27">
            <a:extLst>
              <a:ext uri="{FF2B5EF4-FFF2-40B4-BE49-F238E27FC236}">
                <a16:creationId xmlns="" xmlns:a16="http://schemas.microsoft.com/office/drawing/2014/main" id="{EB6DF0FB-AD5B-0F4D-8431-8EE80B3CA0C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961392" y="3391753"/>
            <a:ext cx="526047" cy="540000"/>
          </a:xfrm>
          <a:prstGeom prst="rect">
            <a:avLst/>
          </a:prstGeom>
        </p:spPr>
      </p:pic>
      <p:sp>
        <p:nvSpPr>
          <p:cNvPr id="31" name="Rounded Rectangle 30">
            <a:extLst>
              <a:ext uri="{FF2B5EF4-FFF2-40B4-BE49-F238E27FC236}">
                <a16:creationId xmlns="" xmlns:a16="http://schemas.microsoft.com/office/drawing/2014/main" id="{785A7760-1447-6B4A-9D15-DE4E1F0FD6BC}"/>
              </a:ext>
            </a:extLst>
          </p:cNvPr>
          <p:cNvSpPr/>
          <p:nvPr/>
        </p:nvSpPr>
        <p:spPr>
          <a:xfrm>
            <a:off x="838199" y="606065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pPr lvl="0"/>
            <a:r>
              <a:rPr lang="en-US" sz="2400" dirty="0">
                <a:solidFill>
                  <a:prstClr val="black"/>
                </a:solidFill>
                <a:latin typeface="OpenDyslexicAlta" pitchFamily="2" charset="77"/>
              </a:rPr>
              <a:t>If I subtract 3 thousandths from the number, I will have </a:t>
            </a:r>
            <a:r>
              <a:rPr lang="en-US" sz="2400" b="1" u="sng" dirty="0">
                <a:solidFill>
                  <a:srgbClr val="FF3860"/>
                </a:solidFill>
                <a:latin typeface="OpenDyslexicAlta" pitchFamily="2" charset="77"/>
              </a:rPr>
              <a:t>0.429</a:t>
            </a:r>
            <a:r>
              <a:rPr lang="en-US" sz="2400" dirty="0">
                <a:solidFill>
                  <a:prstClr val="black"/>
                </a:solidFill>
                <a:latin typeface="OpenDyslexicAlta" pitchFamily="2" charset="77"/>
              </a:rPr>
              <a:t>   </a:t>
            </a:r>
          </a:p>
        </p:txBody>
      </p:sp>
      <p:pic>
        <p:nvPicPr>
          <p:cNvPr id="19" name="Picture 18">
            <a:extLst>
              <a:ext uri="{FF2B5EF4-FFF2-40B4-BE49-F238E27FC236}">
                <a16:creationId xmlns="" xmlns:a16="http://schemas.microsoft.com/office/drawing/2014/main" id="{C1C8177E-31B0-F34E-964B-FE339A9030A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86184" y="3073007"/>
            <a:ext cx="519545" cy="540000"/>
          </a:xfrm>
          <a:prstGeom prst="rect">
            <a:avLst/>
          </a:prstGeom>
        </p:spPr>
      </p:pic>
      <p:pic>
        <p:nvPicPr>
          <p:cNvPr id="22" name="Picture 21">
            <a:extLst>
              <a:ext uri="{FF2B5EF4-FFF2-40B4-BE49-F238E27FC236}">
                <a16:creationId xmlns="" xmlns:a16="http://schemas.microsoft.com/office/drawing/2014/main" id="{DC27D673-A402-7242-8B19-213108EE1D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03890" y="3429000"/>
            <a:ext cx="519545" cy="540000"/>
          </a:xfrm>
          <a:prstGeom prst="rect">
            <a:avLst/>
          </a:prstGeom>
        </p:spPr>
      </p:pic>
      <p:sp>
        <p:nvSpPr>
          <p:cNvPr id="23" name="Rounded Rectangle 22">
            <a:extLst>
              <a:ext uri="{FF2B5EF4-FFF2-40B4-BE49-F238E27FC236}">
                <a16:creationId xmlns="" xmlns:a16="http://schemas.microsoft.com/office/drawing/2014/main" id="{A6212B0D-1A71-514C-9C22-C279EF0A8707}"/>
              </a:ext>
            </a:extLst>
          </p:cNvPr>
          <p:cNvSpPr/>
          <p:nvPr/>
        </p:nvSpPr>
        <p:spPr>
          <a:xfrm>
            <a:off x="838199" y="532689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If I subtract 2 hundredths from the number, I will have </a:t>
            </a:r>
            <a:r>
              <a:rPr lang="en-US" sz="2400" b="1" u="sng" dirty="0">
                <a:solidFill>
                  <a:srgbClr val="FF3860"/>
                </a:solidFill>
                <a:latin typeface="OpenDyslexicAlta" pitchFamily="2" charset="77"/>
              </a:rPr>
              <a:t>0.412</a:t>
            </a:r>
            <a:r>
              <a:rPr lang="en-US" sz="2400" dirty="0">
                <a:solidFill>
                  <a:schemeClr val="tx1"/>
                </a:solidFill>
                <a:latin typeface="OpenDyslexicAlta" pitchFamily="2" charset="77"/>
              </a:rPr>
              <a:t>  </a:t>
            </a:r>
          </a:p>
        </p:txBody>
      </p:sp>
      <p:pic>
        <p:nvPicPr>
          <p:cNvPr id="20" name="Picture 19">
            <a:extLst>
              <a:ext uri="{FF2B5EF4-FFF2-40B4-BE49-F238E27FC236}">
                <a16:creationId xmlns="" xmlns:a16="http://schemas.microsoft.com/office/drawing/2014/main" id="{2089BFD4-E87F-4043-AB21-31D70A9A1B0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47074" y="3429000"/>
            <a:ext cx="519545" cy="540000"/>
          </a:xfrm>
          <a:prstGeom prst="rect">
            <a:avLst/>
          </a:prstGeom>
        </p:spPr>
      </p:pic>
      <p:pic>
        <p:nvPicPr>
          <p:cNvPr id="24" name="Picture 23">
            <a:extLst>
              <a:ext uri="{FF2B5EF4-FFF2-40B4-BE49-F238E27FC236}">
                <a16:creationId xmlns="" xmlns:a16="http://schemas.microsoft.com/office/drawing/2014/main" id="{800110A7-30E4-F242-A157-0FD6E175629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32180" y="3396786"/>
            <a:ext cx="519545" cy="540000"/>
          </a:xfrm>
          <a:prstGeom prst="rect">
            <a:avLst/>
          </a:prstGeom>
        </p:spPr>
      </p:pic>
      <p:sp>
        <p:nvSpPr>
          <p:cNvPr id="26" name="Oval 25">
            <a:extLst>
              <a:ext uri="{FF2B5EF4-FFF2-40B4-BE49-F238E27FC236}">
                <a16:creationId xmlns="" xmlns:a16="http://schemas.microsoft.com/office/drawing/2014/main" id="{344F186D-B47B-9841-A12D-61CF346D4F65}"/>
              </a:ext>
            </a:extLst>
          </p:cNvPr>
          <p:cNvSpPr/>
          <p:nvPr/>
        </p:nvSpPr>
        <p:spPr>
          <a:xfrm>
            <a:off x="4330232" y="4211938"/>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spTree>
    <p:extLst>
      <p:ext uri="{BB962C8B-B14F-4D97-AF65-F5344CB8AC3E}">
        <p14:creationId xmlns:p14="http://schemas.microsoft.com/office/powerpoint/2010/main" val="36749217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lstStyle/>
          <a:p>
            <a:pPr marL="0" indent="0">
              <a:buNone/>
            </a:pPr>
            <a:r>
              <a:rPr lang="en-GB" dirty="0"/>
              <a:t>Activity 1:</a:t>
            </a:r>
          </a:p>
          <a:p>
            <a:pPr marL="0" indent="0">
              <a:buClr>
                <a:srgbClr val="23D160"/>
              </a:buClr>
              <a:buSzPct val="85000"/>
              <a:buNone/>
            </a:pPr>
            <a:r>
              <a:rPr lang="en-GB" sz="2200" dirty="0"/>
              <a:t>Complete the chart, then complete the sentences below. </a:t>
            </a:r>
          </a:p>
        </p:txBody>
      </p:sp>
      <p:graphicFrame>
        <p:nvGraphicFramePr>
          <p:cNvPr id="4" name="Table 3">
            <a:extLst>
              <a:ext uri="{FF2B5EF4-FFF2-40B4-BE49-F238E27FC236}">
                <a16:creationId xmlns="" xmlns:a16="http://schemas.microsoft.com/office/drawing/2014/main" id="{B26FE515-818F-CD4E-8C91-529799DE3F02}"/>
              </a:ext>
            </a:extLst>
          </p:cNvPr>
          <p:cNvGraphicFramePr>
            <a:graphicFrameLocks noGrp="1"/>
          </p:cNvGraphicFramePr>
          <p:nvPr/>
        </p:nvGraphicFramePr>
        <p:xfrm>
          <a:off x="2701494" y="2686627"/>
          <a:ext cx="6789012" cy="1742440"/>
        </p:xfrm>
        <a:graphic>
          <a:graphicData uri="http://schemas.openxmlformats.org/drawingml/2006/table">
            <a:tbl>
              <a:tblPr firstRow="1" bandRow="1">
                <a:tableStyleId>{5940675A-B579-460E-94D1-54222C63F5DA}</a:tableStyleId>
              </a:tblPr>
              <a:tblGrid>
                <a:gridCol w="1697253">
                  <a:extLst>
                    <a:ext uri="{9D8B030D-6E8A-4147-A177-3AD203B41FA5}">
                      <a16:colId xmlns="" xmlns:a16="http://schemas.microsoft.com/office/drawing/2014/main" val="373652515"/>
                    </a:ext>
                  </a:extLst>
                </a:gridCol>
                <a:gridCol w="1697253">
                  <a:extLst>
                    <a:ext uri="{9D8B030D-6E8A-4147-A177-3AD203B41FA5}">
                      <a16:colId xmlns="" xmlns:a16="http://schemas.microsoft.com/office/drawing/2014/main" val="3303212019"/>
                    </a:ext>
                  </a:extLst>
                </a:gridCol>
                <a:gridCol w="1697253">
                  <a:extLst>
                    <a:ext uri="{9D8B030D-6E8A-4147-A177-3AD203B41FA5}">
                      <a16:colId xmlns="" xmlns:a16="http://schemas.microsoft.com/office/drawing/2014/main" val="3692987311"/>
                    </a:ext>
                  </a:extLst>
                </a:gridCol>
                <a:gridCol w="1697253">
                  <a:extLst>
                    <a:ext uri="{9D8B030D-6E8A-4147-A177-3AD203B41FA5}">
                      <a16:colId xmlns="" xmlns:a16="http://schemas.microsoft.com/office/drawing/2014/main" val="1748456636"/>
                    </a:ext>
                  </a:extLst>
                </a:gridCol>
              </a:tblGrid>
              <a:tr h="370840">
                <a:tc>
                  <a:txBody>
                    <a:bodyPr/>
                    <a:lstStyle/>
                    <a:p>
                      <a:pPr algn="ctr"/>
                      <a:r>
                        <a:rPr lang="en-US" dirty="0">
                          <a:latin typeface="OpenDyslexicAlta" pitchFamily="2" charset="77"/>
                        </a:rPr>
                        <a:t>ones</a:t>
                      </a:r>
                    </a:p>
                  </a:txBody>
                  <a:tcPr>
                    <a:solidFill>
                      <a:srgbClr val="23D160"/>
                    </a:solidFill>
                  </a:tcPr>
                </a:tc>
                <a:tc>
                  <a:txBody>
                    <a:bodyPr/>
                    <a:lstStyle/>
                    <a:p>
                      <a:pPr algn="ctr"/>
                      <a:r>
                        <a:rPr lang="en-US" dirty="0">
                          <a:solidFill>
                            <a:schemeClr val="bg1"/>
                          </a:solidFill>
                          <a:latin typeface="OpenDyslexicAlta" pitchFamily="2" charset="77"/>
                        </a:rPr>
                        <a:t>tenths</a:t>
                      </a:r>
                    </a:p>
                  </a:txBody>
                  <a:tcPr>
                    <a:solidFill>
                      <a:srgbClr val="3273DC"/>
                    </a:solidFill>
                  </a:tcPr>
                </a:tc>
                <a:tc>
                  <a:txBody>
                    <a:bodyPr/>
                    <a:lstStyle/>
                    <a:p>
                      <a:pPr algn="ctr"/>
                      <a:r>
                        <a:rPr lang="en-US" dirty="0">
                          <a:solidFill>
                            <a:schemeClr val="bg1"/>
                          </a:solidFill>
                          <a:latin typeface="OpenDyslexicAlta" pitchFamily="2" charset="77"/>
                        </a:rPr>
                        <a:t>hundredths</a:t>
                      </a:r>
                    </a:p>
                  </a:txBody>
                  <a:tcPr>
                    <a:solidFill>
                      <a:srgbClr val="7957D5"/>
                    </a:solidFill>
                  </a:tcPr>
                </a:tc>
                <a:tc>
                  <a:txBody>
                    <a:bodyPr/>
                    <a:lstStyle/>
                    <a:p>
                      <a:pPr algn="ctr"/>
                      <a:r>
                        <a:rPr lang="en-US" dirty="0">
                          <a:solidFill>
                            <a:schemeClr val="bg1"/>
                          </a:solidFill>
                          <a:latin typeface="OpenDyslexicAlta" pitchFamily="2" charset="77"/>
                        </a:rPr>
                        <a:t>thousandths</a:t>
                      </a:r>
                    </a:p>
                  </a:txBody>
                  <a:tcPr>
                    <a:solidFill>
                      <a:srgbClr val="F337C7"/>
                    </a:solidFill>
                  </a:tcPr>
                </a:tc>
                <a:extLst>
                  <a:ext uri="{0D108BD9-81ED-4DB2-BD59-A6C34878D82A}">
                    <a16:rowId xmlns="" xmlns:a16="http://schemas.microsoft.com/office/drawing/2014/main" val="957287956"/>
                  </a:ext>
                </a:extLst>
              </a:tr>
              <a:tr h="370840">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tc>
                  <a:txBody>
                    <a:bodyPr/>
                    <a:lstStyle/>
                    <a:p>
                      <a:endParaRPr lang="en-US" dirty="0">
                        <a:latin typeface="OpenDyslexicAlta" pitchFamily="2" charset="77"/>
                      </a:endParaRPr>
                    </a:p>
                  </a:txBody>
                  <a:tcPr>
                    <a:solidFill>
                      <a:schemeClr val="bg1"/>
                    </a:solidFill>
                  </a:tcPr>
                </a:tc>
                <a:tc>
                  <a:txBody>
                    <a:bodyPr/>
                    <a:lstStyle/>
                    <a:p>
                      <a:endParaRPr lang="en-US" dirty="0">
                        <a:latin typeface="OpenDyslexicAlta" pitchFamily="2" charset="77"/>
                      </a:endParaRPr>
                    </a:p>
                  </a:txBody>
                  <a:tcPr>
                    <a:solidFill>
                      <a:schemeClr val="bg1"/>
                    </a:solidFill>
                  </a:tcPr>
                </a:tc>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extLst>
                  <a:ext uri="{0D108BD9-81ED-4DB2-BD59-A6C34878D82A}">
                    <a16:rowId xmlns="" xmlns:a16="http://schemas.microsoft.com/office/drawing/2014/main" val="988903399"/>
                  </a:ext>
                </a:extLst>
              </a:tr>
              <a:tr h="370840">
                <a:tc>
                  <a:txBody>
                    <a:bodyPr/>
                    <a:lstStyle/>
                    <a:p>
                      <a:pPr algn="ctr"/>
                      <a:endParaRPr lang="en-US" sz="2400" dirty="0">
                        <a:solidFill>
                          <a:srgbClr val="FF3860"/>
                        </a:solidFill>
                        <a:latin typeface="OpenDyslexicAlta" pitchFamily="2" charset="77"/>
                      </a:endParaRPr>
                    </a:p>
                  </a:txBody>
                  <a:tcPr>
                    <a:solidFill>
                      <a:schemeClr val="bg1"/>
                    </a:solidFill>
                  </a:tcPr>
                </a:tc>
                <a:tc>
                  <a:txBody>
                    <a:bodyPr/>
                    <a:lstStyle/>
                    <a:p>
                      <a:pPr algn="ctr"/>
                      <a:endParaRPr lang="en-US" sz="2400" dirty="0">
                        <a:solidFill>
                          <a:srgbClr val="FF3860"/>
                        </a:solidFill>
                        <a:latin typeface="OpenDyslexicAlta" pitchFamily="2" charset="77"/>
                      </a:endParaRPr>
                    </a:p>
                  </a:txBody>
                  <a:tcPr>
                    <a:solidFill>
                      <a:schemeClr val="bg1"/>
                    </a:solidFill>
                  </a:tcPr>
                </a:tc>
                <a:tc>
                  <a:txBody>
                    <a:bodyPr/>
                    <a:lstStyle/>
                    <a:p>
                      <a:pPr algn="ctr"/>
                      <a:endParaRPr lang="en-US" sz="2400">
                        <a:solidFill>
                          <a:srgbClr val="FF3860"/>
                        </a:solidFill>
                        <a:latin typeface="OpenDyslexicAlta" pitchFamily="2" charset="77"/>
                      </a:endParaRPr>
                    </a:p>
                  </a:txBody>
                  <a:tcPr>
                    <a:solidFill>
                      <a:schemeClr val="bg1"/>
                    </a:solidFill>
                  </a:tcPr>
                </a:tc>
                <a:tc>
                  <a:txBody>
                    <a:bodyPr/>
                    <a:lstStyle/>
                    <a:p>
                      <a:pPr algn="ctr"/>
                      <a:endParaRPr lang="en-US" sz="2400" dirty="0">
                        <a:solidFill>
                          <a:srgbClr val="FF3860"/>
                        </a:solidFill>
                        <a:latin typeface="OpenDyslexicAlta" pitchFamily="2" charset="77"/>
                      </a:endParaRPr>
                    </a:p>
                  </a:txBody>
                  <a:tcPr>
                    <a:solidFill>
                      <a:schemeClr val="bg1"/>
                    </a:solidFill>
                  </a:tcPr>
                </a:tc>
                <a:extLst>
                  <a:ext uri="{0D108BD9-81ED-4DB2-BD59-A6C34878D82A}">
                    <a16:rowId xmlns="" xmlns:a16="http://schemas.microsoft.com/office/drawing/2014/main" val="3900739830"/>
                  </a:ext>
                </a:extLst>
              </a:tr>
            </a:tbl>
          </a:graphicData>
        </a:graphic>
      </p:graphicFrame>
      <p:sp>
        <p:nvSpPr>
          <p:cNvPr id="5" name="Oval 4">
            <a:extLst>
              <a:ext uri="{FF2B5EF4-FFF2-40B4-BE49-F238E27FC236}">
                <a16:creationId xmlns="" xmlns:a16="http://schemas.microsoft.com/office/drawing/2014/main" id="{543EBA60-9061-9748-8C0A-F504C34507B8}"/>
              </a:ext>
            </a:extLst>
          </p:cNvPr>
          <p:cNvSpPr/>
          <p:nvPr/>
        </p:nvSpPr>
        <p:spPr>
          <a:xfrm>
            <a:off x="4316770" y="2832652"/>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sp>
        <p:nvSpPr>
          <p:cNvPr id="6" name="Oval 5">
            <a:extLst>
              <a:ext uri="{FF2B5EF4-FFF2-40B4-BE49-F238E27FC236}">
                <a16:creationId xmlns="" xmlns:a16="http://schemas.microsoft.com/office/drawing/2014/main" id="{5E23DF1C-22E2-684F-8201-1776EF3F1940}"/>
              </a:ext>
            </a:extLst>
          </p:cNvPr>
          <p:cNvSpPr/>
          <p:nvPr/>
        </p:nvSpPr>
        <p:spPr>
          <a:xfrm>
            <a:off x="4316770" y="3732995"/>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pic>
        <p:nvPicPr>
          <p:cNvPr id="11" name="Picture 10">
            <a:extLst>
              <a:ext uri="{FF2B5EF4-FFF2-40B4-BE49-F238E27FC236}">
                <a16:creationId xmlns="" xmlns:a16="http://schemas.microsoft.com/office/drawing/2014/main" id="{48C6BD58-7526-FA47-B73E-B0F04F2CB5D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48420" y="3073349"/>
            <a:ext cx="519545" cy="540000"/>
          </a:xfrm>
          <a:prstGeom prst="rect">
            <a:avLst/>
          </a:prstGeom>
        </p:spPr>
      </p:pic>
      <p:pic>
        <p:nvPicPr>
          <p:cNvPr id="13" name="Picture 12">
            <a:extLst>
              <a:ext uri="{FF2B5EF4-FFF2-40B4-BE49-F238E27FC236}">
                <a16:creationId xmlns="" xmlns:a16="http://schemas.microsoft.com/office/drawing/2014/main" id="{B03E08B1-53E8-4247-8EAA-64F0325B1B6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51595" y="3073349"/>
            <a:ext cx="526047" cy="540000"/>
          </a:xfrm>
          <a:prstGeom prst="rect">
            <a:avLst/>
          </a:prstGeom>
        </p:spPr>
      </p:pic>
      <p:pic>
        <p:nvPicPr>
          <p:cNvPr id="15" name="Picture 14">
            <a:extLst>
              <a:ext uri="{FF2B5EF4-FFF2-40B4-BE49-F238E27FC236}">
                <a16:creationId xmlns="" xmlns:a16="http://schemas.microsoft.com/office/drawing/2014/main" id="{55CEB312-BAEC-CA41-AA3A-B2A4378053C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6455" y="3073349"/>
            <a:ext cx="519545" cy="540000"/>
          </a:xfrm>
          <a:prstGeom prst="rect">
            <a:avLst/>
          </a:prstGeom>
        </p:spPr>
      </p:pic>
      <p:pic>
        <p:nvPicPr>
          <p:cNvPr id="21" name="Picture 20">
            <a:extLst>
              <a:ext uri="{FF2B5EF4-FFF2-40B4-BE49-F238E27FC236}">
                <a16:creationId xmlns="" xmlns:a16="http://schemas.microsoft.com/office/drawing/2014/main" id="{D3999B00-6F81-7B4A-84F0-B7B595E982C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99345" y="3091866"/>
            <a:ext cx="519545" cy="540000"/>
          </a:xfrm>
          <a:prstGeom prst="rect">
            <a:avLst/>
          </a:prstGeom>
        </p:spPr>
      </p:pic>
      <p:sp>
        <p:nvSpPr>
          <p:cNvPr id="7" name="Rounded Rectangle 6">
            <a:extLst>
              <a:ext uri="{FF2B5EF4-FFF2-40B4-BE49-F238E27FC236}">
                <a16:creationId xmlns="" xmlns:a16="http://schemas.microsoft.com/office/drawing/2014/main" id="{7DB7055B-82DE-384B-8D6B-9B78C9DBBAEF}"/>
              </a:ext>
            </a:extLst>
          </p:cNvPr>
          <p:cNvSpPr/>
          <p:nvPr/>
        </p:nvSpPr>
        <p:spPr>
          <a:xfrm>
            <a:off x="838199" y="4611757"/>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Three tenths less than the number shown is </a:t>
            </a:r>
          </a:p>
        </p:txBody>
      </p:sp>
      <p:pic>
        <p:nvPicPr>
          <p:cNvPr id="27" name="Picture 26">
            <a:extLst>
              <a:ext uri="{FF2B5EF4-FFF2-40B4-BE49-F238E27FC236}">
                <a16:creationId xmlns="" xmlns:a16="http://schemas.microsoft.com/office/drawing/2014/main" id="{10CAC887-13B6-DC49-8DB8-210D1ED92AC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94948" y="3078980"/>
            <a:ext cx="526047" cy="540000"/>
          </a:xfrm>
          <a:prstGeom prst="rect">
            <a:avLst/>
          </a:prstGeom>
        </p:spPr>
      </p:pic>
      <p:pic>
        <p:nvPicPr>
          <p:cNvPr id="28" name="Picture 27">
            <a:extLst>
              <a:ext uri="{FF2B5EF4-FFF2-40B4-BE49-F238E27FC236}">
                <a16:creationId xmlns="" xmlns:a16="http://schemas.microsoft.com/office/drawing/2014/main" id="{EB6DF0FB-AD5B-0F4D-8431-8EE80B3CA0C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51595" y="3429000"/>
            <a:ext cx="526047" cy="540000"/>
          </a:xfrm>
          <a:prstGeom prst="rect">
            <a:avLst/>
          </a:prstGeom>
        </p:spPr>
      </p:pic>
      <p:pic>
        <p:nvPicPr>
          <p:cNvPr id="29" name="Picture 28">
            <a:extLst>
              <a:ext uri="{FF2B5EF4-FFF2-40B4-BE49-F238E27FC236}">
                <a16:creationId xmlns="" xmlns:a16="http://schemas.microsoft.com/office/drawing/2014/main" id="{34DDE1B1-36FE-3945-A850-BC561AF3CC3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03199" y="3429000"/>
            <a:ext cx="526047" cy="540000"/>
          </a:xfrm>
          <a:prstGeom prst="rect">
            <a:avLst/>
          </a:prstGeom>
        </p:spPr>
      </p:pic>
      <p:sp>
        <p:nvSpPr>
          <p:cNvPr id="31" name="Rounded Rectangle 30">
            <a:extLst>
              <a:ext uri="{FF2B5EF4-FFF2-40B4-BE49-F238E27FC236}">
                <a16:creationId xmlns="" xmlns:a16="http://schemas.microsoft.com/office/drawing/2014/main" id="{785A7760-1447-6B4A-9D15-DE4E1F0FD6BC}"/>
              </a:ext>
            </a:extLst>
          </p:cNvPr>
          <p:cNvSpPr/>
          <p:nvPr/>
        </p:nvSpPr>
        <p:spPr>
          <a:xfrm>
            <a:off x="838199" y="606065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pPr lvl="0"/>
            <a:r>
              <a:rPr lang="en-US" sz="2400" dirty="0">
                <a:solidFill>
                  <a:prstClr val="black"/>
                </a:solidFill>
                <a:latin typeface="OpenDyslexicAlta" pitchFamily="2" charset="77"/>
              </a:rPr>
              <a:t>If I subtract 7 thousandths from the number, I will have   </a:t>
            </a:r>
          </a:p>
        </p:txBody>
      </p:sp>
      <p:pic>
        <p:nvPicPr>
          <p:cNvPr id="22" name="Picture 21">
            <a:extLst>
              <a:ext uri="{FF2B5EF4-FFF2-40B4-BE49-F238E27FC236}">
                <a16:creationId xmlns="" xmlns:a16="http://schemas.microsoft.com/office/drawing/2014/main" id="{DC27D673-A402-7242-8B19-213108EE1D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14772" y="3091866"/>
            <a:ext cx="519545" cy="540000"/>
          </a:xfrm>
          <a:prstGeom prst="rect">
            <a:avLst/>
          </a:prstGeom>
        </p:spPr>
      </p:pic>
      <p:sp>
        <p:nvSpPr>
          <p:cNvPr id="23" name="Rounded Rectangle 22">
            <a:extLst>
              <a:ext uri="{FF2B5EF4-FFF2-40B4-BE49-F238E27FC236}">
                <a16:creationId xmlns="" xmlns:a16="http://schemas.microsoft.com/office/drawing/2014/main" id="{A6212B0D-1A71-514C-9C22-C279EF0A8707}"/>
              </a:ext>
            </a:extLst>
          </p:cNvPr>
          <p:cNvSpPr/>
          <p:nvPr/>
        </p:nvSpPr>
        <p:spPr>
          <a:xfrm>
            <a:off x="838199" y="532689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If I subtract 4 hundredths from the number, I will have   </a:t>
            </a:r>
          </a:p>
        </p:txBody>
      </p:sp>
      <p:sp>
        <p:nvSpPr>
          <p:cNvPr id="24" name="Oval 23">
            <a:extLst>
              <a:ext uri="{FF2B5EF4-FFF2-40B4-BE49-F238E27FC236}">
                <a16:creationId xmlns="" xmlns:a16="http://schemas.microsoft.com/office/drawing/2014/main" id="{080CCECB-4D5D-8E47-9E1F-CA693272886C}"/>
              </a:ext>
            </a:extLst>
          </p:cNvPr>
          <p:cNvSpPr/>
          <p:nvPr/>
        </p:nvSpPr>
        <p:spPr>
          <a:xfrm>
            <a:off x="4330232" y="4211938"/>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pic>
        <p:nvPicPr>
          <p:cNvPr id="20" name="Picture 19">
            <a:extLst>
              <a:ext uri="{FF2B5EF4-FFF2-40B4-BE49-F238E27FC236}">
                <a16:creationId xmlns="" xmlns:a16="http://schemas.microsoft.com/office/drawing/2014/main" id="{02379288-0002-E147-8235-B85D36C5518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59240" y="3386111"/>
            <a:ext cx="519545" cy="540000"/>
          </a:xfrm>
          <a:prstGeom prst="rect">
            <a:avLst/>
          </a:prstGeom>
        </p:spPr>
      </p:pic>
      <p:pic>
        <p:nvPicPr>
          <p:cNvPr id="25" name="Picture 24">
            <a:extLst>
              <a:ext uri="{FF2B5EF4-FFF2-40B4-BE49-F238E27FC236}">
                <a16:creationId xmlns="" xmlns:a16="http://schemas.microsoft.com/office/drawing/2014/main" id="{9B78F2BB-4149-C445-9349-C2C165DB435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13035" y="3380491"/>
            <a:ext cx="519545" cy="540000"/>
          </a:xfrm>
          <a:prstGeom prst="rect">
            <a:avLst/>
          </a:prstGeom>
        </p:spPr>
      </p:pic>
      <p:pic>
        <p:nvPicPr>
          <p:cNvPr id="26" name="Picture 25">
            <a:extLst>
              <a:ext uri="{FF2B5EF4-FFF2-40B4-BE49-F238E27FC236}">
                <a16:creationId xmlns="" xmlns:a16="http://schemas.microsoft.com/office/drawing/2014/main" id="{E2B1E561-7842-6249-A653-E23B48A9FCA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56843" y="3094591"/>
            <a:ext cx="519545" cy="540000"/>
          </a:xfrm>
          <a:prstGeom prst="rect">
            <a:avLst/>
          </a:prstGeom>
        </p:spPr>
      </p:pic>
      <p:pic>
        <p:nvPicPr>
          <p:cNvPr id="30" name="Picture 29">
            <a:extLst>
              <a:ext uri="{FF2B5EF4-FFF2-40B4-BE49-F238E27FC236}">
                <a16:creationId xmlns="" xmlns:a16="http://schemas.microsoft.com/office/drawing/2014/main" id="{74F0A4BD-D4B5-D446-9204-BFC25421771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34670" y="3380491"/>
            <a:ext cx="519545" cy="540000"/>
          </a:xfrm>
          <a:prstGeom prst="rect">
            <a:avLst/>
          </a:prstGeom>
        </p:spPr>
      </p:pic>
      <p:pic>
        <p:nvPicPr>
          <p:cNvPr id="32" name="Picture 31">
            <a:extLst>
              <a:ext uri="{FF2B5EF4-FFF2-40B4-BE49-F238E27FC236}">
                <a16:creationId xmlns="" xmlns:a16="http://schemas.microsoft.com/office/drawing/2014/main" id="{54CAE3CA-88FC-004D-8809-ECBA711C202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51640" y="3388978"/>
            <a:ext cx="519545" cy="540000"/>
          </a:xfrm>
          <a:prstGeom prst="rect">
            <a:avLst/>
          </a:prstGeom>
        </p:spPr>
      </p:pic>
      <p:pic>
        <p:nvPicPr>
          <p:cNvPr id="33" name="Picture 32">
            <a:extLst>
              <a:ext uri="{FF2B5EF4-FFF2-40B4-BE49-F238E27FC236}">
                <a16:creationId xmlns="" xmlns:a16="http://schemas.microsoft.com/office/drawing/2014/main" id="{EA1CDD1C-512E-FE4D-8762-9204D3C20FA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0556" y="3071197"/>
            <a:ext cx="526047" cy="540000"/>
          </a:xfrm>
          <a:prstGeom prst="rect">
            <a:avLst/>
          </a:prstGeom>
        </p:spPr>
      </p:pic>
      <p:pic>
        <p:nvPicPr>
          <p:cNvPr id="34" name="Picture 33">
            <a:extLst>
              <a:ext uri="{FF2B5EF4-FFF2-40B4-BE49-F238E27FC236}">
                <a16:creationId xmlns="" xmlns:a16="http://schemas.microsoft.com/office/drawing/2014/main" id="{A16711A0-21FF-D944-934E-7D7E2D1D924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8807" y="3421217"/>
            <a:ext cx="526047" cy="540000"/>
          </a:xfrm>
          <a:prstGeom prst="rect">
            <a:avLst/>
          </a:prstGeom>
        </p:spPr>
      </p:pic>
    </p:spTree>
    <p:extLst>
      <p:ext uri="{BB962C8B-B14F-4D97-AF65-F5344CB8AC3E}">
        <p14:creationId xmlns:p14="http://schemas.microsoft.com/office/powerpoint/2010/main" val="3028653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lstStyle/>
          <a:p>
            <a:pPr marL="0" indent="0">
              <a:buNone/>
            </a:pPr>
            <a:r>
              <a:rPr lang="en-GB" dirty="0"/>
              <a:t>Activity 1:</a:t>
            </a:r>
          </a:p>
          <a:p>
            <a:pPr marL="0" indent="0">
              <a:buClr>
                <a:srgbClr val="23D160"/>
              </a:buClr>
              <a:buSzPct val="85000"/>
              <a:buNone/>
            </a:pPr>
            <a:r>
              <a:rPr lang="en-GB" sz="2200" dirty="0"/>
              <a:t>Complete the chart, then complete the sentences below. </a:t>
            </a:r>
          </a:p>
        </p:txBody>
      </p:sp>
      <p:graphicFrame>
        <p:nvGraphicFramePr>
          <p:cNvPr id="4" name="Table 3">
            <a:extLst>
              <a:ext uri="{FF2B5EF4-FFF2-40B4-BE49-F238E27FC236}">
                <a16:creationId xmlns="" xmlns:a16="http://schemas.microsoft.com/office/drawing/2014/main" id="{B26FE515-818F-CD4E-8C91-529799DE3F02}"/>
              </a:ext>
            </a:extLst>
          </p:cNvPr>
          <p:cNvGraphicFramePr>
            <a:graphicFrameLocks noGrp="1"/>
          </p:cNvGraphicFramePr>
          <p:nvPr>
            <p:extLst>
              <p:ext uri="{D42A27DB-BD31-4B8C-83A1-F6EECF244321}">
                <p14:modId xmlns:p14="http://schemas.microsoft.com/office/powerpoint/2010/main" val="2635444060"/>
              </p:ext>
            </p:extLst>
          </p:nvPr>
        </p:nvGraphicFramePr>
        <p:xfrm>
          <a:off x="2701494" y="2686627"/>
          <a:ext cx="6789012" cy="1742440"/>
        </p:xfrm>
        <a:graphic>
          <a:graphicData uri="http://schemas.openxmlformats.org/drawingml/2006/table">
            <a:tbl>
              <a:tblPr firstRow="1" bandRow="1">
                <a:tableStyleId>{5940675A-B579-460E-94D1-54222C63F5DA}</a:tableStyleId>
              </a:tblPr>
              <a:tblGrid>
                <a:gridCol w="1697253">
                  <a:extLst>
                    <a:ext uri="{9D8B030D-6E8A-4147-A177-3AD203B41FA5}">
                      <a16:colId xmlns="" xmlns:a16="http://schemas.microsoft.com/office/drawing/2014/main" val="373652515"/>
                    </a:ext>
                  </a:extLst>
                </a:gridCol>
                <a:gridCol w="1697253">
                  <a:extLst>
                    <a:ext uri="{9D8B030D-6E8A-4147-A177-3AD203B41FA5}">
                      <a16:colId xmlns="" xmlns:a16="http://schemas.microsoft.com/office/drawing/2014/main" val="3303212019"/>
                    </a:ext>
                  </a:extLst>
                </a:gridCol>
                <a:gridCol w="1697253">
                  <a:extLst>
                    <a:ext uri="{9D8B030D-6E8A-4147-A177-3AD203B41FA5}">
                      <a16:colId xmlns="" xmlns:a16="http://schemas.microsoft.com/office/drawing/2014/main" val="3692987311"/>
                    </a:ext>
                  </a:extLst>
                </a:gridCol>
                <a:gridCol w="1697253">
                  <a:extLst>
                    <a:ext uri="{9D8B030D-6E8A-4147-A177-3AD203B41FA5}">
                      <a16:colId xmlns="" xmlns:a16="http://schemas.microsoft.com/office/drawing/2014/main" val="1748456636"/>
                    </a:ext>
                  </a:extLst>
                </a:gridCol>
              </a:tblGrid>
              <a:tr h="370840">
                <a:tc>
                  <a:txBody>
                    <a:bodyPr/>
                    <a:lstStyle/>
                    <a:p>
                      <a:pPr algn="ctr"/>
                      <a:r>
                        <a:rPr lang="en-US" dirty="0">
                          <a:latin typeface="OpenDyslexicAlta" pitchFamily="2" charset="77"/>
                        </a:rPr>
                        <a:t>ones</a:t>
                      </a:r>
                    </a:p>
                  </a:txBody>
                  <a:tcPr>
                    <a:solidFill>
                      <a:srgbClr val="23D160"/>
                    </a:solidFill>
                  </a:tcPr>
                </a:tc>
                <a:tc>
                  <a:txBody>
                    <a:bodyPr/>
                    <a:lstStyle/>
                    <a:p>
                      <a:pPr algn="ctr"/>
                      <a:r>
                        <a:rPr lang="en-US" dirty="0">
                          <a:solidFill>
                            <a:schemeClr val="bg1"/>
                          </a:solidFill>
                          <a:latin typeface="OpenDyslexicAlta" pitchFamily="2" charset="77"/>
                        </a:rPr>
                        <a:t>tenths</a:t>
                      </a:r>
                    </a:p>
                  </a:txBody>
                  <a:tcPr>
                    <a:solidFill>
                      <a:srgbClr val="3273DC"/>
                    </a:solidFill>
                  </a:tcPr>
                </a:tc>
                <a:tc>
                  <a:txBody>
                    <a:bodyPr/>
                    <a:lstStyle/>
                    <a:p>
                      <a:pPr algn="ctr"/>
                      <a:r>
                        <a:rPr lang="en-US" dirty="0">
                          <a:solidFill>
                            <a:schemeClr val="bg1"/>
                          </a:solidFill>
                          <a:latin typeface="OpenDyslexicAlta" pitchFamily="2" charset="77"/>
                        </a:rPr>
                        <a:t>hundredths</a:t>
                      </a:r>
                    </a:p>
                  </a:txBody>
                  <a:tcPr>
                    <a:solidFill>
                      <a:srgbClr val="7957D5"/>
                    </a:solidFill>
                  </a:tcPr>
                </a:tc>
                <a:tc>
                  <a:txBody>
                    <a:bodyPr/>
                    <a:lstStyle/>
                    <a:p>
                      <a:pPr algn="ctr"/>
                      <a:r>
                        <a:rPr lang="en-US" dirty="0">
                          <a:solidFill>
                            <a:schemeClr val="bg1"/>
                          </a:solidFill>
                          <a:latin typeface="OpenDyslexicAlta" pitchFamily="2" charset="77"/>
                        </a:rPr>
                        <a:t>thousandths</a:t>
                      </a:r>
                    </a:p>
                  </a:txBody>
                  <a:tcPr>
                    <a:solidFill>
                      <a:srgbClr val="F337C7"/>
                    </a:solidFill>
                  </a:tcPr>
                </a:tc>
                <a:extLst>
                  <a:ext uri="{0D108BD9-81ED-4DB2-BD59-A6C34878D82A}">
                    <a16:rowId xmlns="" xmlns:a16="http://schemas.microsoft.com/office/drawing/2014/main" val="957287956"/>
                  </a:ext>
                </a:extLst>
              </a:tr>
              <a:tr h="370840">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tc>
                  <a:txBody>
                    <a:bodyPr/>
                    <a:lstStyle/>
                    <a:p>
                      <a:endParaRPr lang="en-US" dirty="0">
                        <a:latin typeface="OpenDyslexicAlta" pitchFamily="2" charset="77"/>
                      </a:endParaRPr>
                    </a:p>
                  </a:txBody>
                  <a:tcPr>
                    <a:solidFill>
                      <a:schemeClr val="bg1"/>
                    </a:solidFill>
                  </a:tcPr>
                </a:tc>
                <a:tc>
                  <a:txBody>
                    <a:bodyPr/>
                    <a:lstStyle/>
                    <a:p>
                      <a:endParaRPr lang="en-US" dirty="0">
                        <a:latin typeface="OpenDyslexicAlta" pitchFamily="2" charset="77"/>
                      </a:endParaRPr>
                    </a:p>
                  </a:txBody>
                  <a:tcPr>
                    <a:solidFill>
                      <a:schemeClr val="bg1"/>
                    </a:solidFill>
                  </a:tcPr>
                </a:tc>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extLst>
                  <a:ext uri="{0D108BD9-81ED-4DB2-BD59-A6C34878D82A}">
                    <a16:rowId xmlns="" xmlns:a16="http://schemas.microsoft.com/office/drawing/2014/main" val="988903399"/>
                  </a:ext>
                </a:extLst>
              </a:tr>
              <a:tr h="370840">
                <a:tc>
                  <a:txBody>
                    <a:bodyPr/>
                    <a:lstStyle/>
                    <a:p>
                      <a:pPr algn="ctr"/>
                      <a:r>
                        <a:rPr lang="en-US" sz="2400" dirty="0">
                          <a:solidFill>
                            <a:srgbClr val="FF3860"/>
                          </a:solidFill>
                          <a:latin typeface="OpenDyslexicAlta" pitchFamily="2" charset="77"/>
                        </a:rPr>
                        <a:t>0</a:t>
                      </a:r>
                    </a:p>
                  </a:txBody>
                  <a:tcPr>
                    <a:solidFill>
                      <a:schemeClr val="bg1"/>
                    </a:solidFill>
                  </a:tcPr>
                </a:tc>
                <a:tc>
                  <a:txBody>
                    <a:bodyPr/>
                    <a:lstStyle/>
                    <a:p>
                      <a:pPr algn="ctr"/>
                      <a:r>
                        <a:rPr lang="en-US" sz="2400" dirty="0">
                          <a:solidFill>
                            <a:srgbClr val="FF3860"/>
                          </a:solidFill>
                          <a:latin typeface="OpenDyslexicAlta" pitchFamily="2" charset="77"/>
                        </a:rPr>
                        <a:t>5</a:t>
                      </a:r>
                    </a:p>
                  </a:txBody>
                  <a:tcPr>
                    <a:solidFill>
                      <a:schemeClr val="bg1"/>
                    </a:solidFill>
                  </a:tcPr>
                </a:tc>
                <a:tc>
                  <a:txBody>
                    <a:bodyPr/>
                    <a:lstStyle/>
                    <a:p>
                      <a:pPr algn="ctr"/>
                      <a:r>
                        <a:rPr lang="en-US" sz="2400" dirty="0">
                          <a:solidFill>
                            <a:srgbClr val="FF3860"/>
                          </a:solidFill>
                          <a:latin typeface="OpenDyslexicAlta" pitchFamily="2" charset="77"/>
                        </a:rPr>
                        <a:t>4</a:t>
                      </a:r>
                    </a:p>
                  </a:txBody>
                  <a:tcPr>
                    <a:solidFill>
                      <a:schemeClr val="bg1"/>
                    </a:solidFill>
                  </a:tcPr>
                </a:tc>
                <a:tc>
                  <a:txBody>
                    <a:bodyPr/>
                    <a:lstStyle/>
                    <a:p>
                      <a:pPr algn="ctr"/>
                      <a:r>
                        <a:rPr lang="en-US" sz="2400" dirty="0">
                          <a:solidFill>
                            <a:srgbClr val="FF3860"/>
                          </a:solidFill>
                          <a:latin typeface="OpenDyslexicAlta" pitchFamily="2" charset="77"/>
                        </a:rPr>
                        <a:t>6</a:t>
                      </a:r>
                    </a:p>
                  </a:txBody>
                  <a:tcPr>
                    <a:solidFill>
                      <a:schemeClr val="bg1"/>
                    </a:solidFill>
                  </a:tcPr>
                </a:tc>
                <a:extLst>
                  <a:ext uri="{0D108BD9-81ED-4DB2-BD59-A6C34878D82A}">
                    <a16:rowId xmlns="" xmlns:a16="http://schemas.microsoft.com/office/drawing/2014/main" val="3900739830"/>
                  </a:ext>
                </a:extLst>
              </a:tr>
            </a:tbl>
          </a:graphicData>
        </a:graphic>
      </p:graphicFrame>
      <p:sp>
        <p:nvSpPr>
          <p:cNvPr id="5" name="Oval 4">
            <a:extLst>
              <a:ext uri="{FF2B5EF4-FFF2-40B4-BE49-F238E27FC236}">
                <a16:creationId xmlns="" xmlns:a16="http://schemas.microsoft.com/office/drawing/2014/main" id="{543EBA60-9061-9748-8C0A-F504C34507B8}"/>
              </a:ext>
            </a:extLst>
          </p:cNvPr>
          <p:cNvSpPr/>
          <p:nvPr/>
        </p:nvSpPr>
        <p:spPr>
          <a:xfrm>
            <a:off x="4316770" y="2832652"/>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sp>
        <p:nvSpPr>
          <p:cNvPr id="6" name="Oval 5">
            <a:extLst>
              <a:ext uri="{FF2B5EF4-FFF2-40B4-BE49-F238E27FC236}">
                <a16:creationId xmlns="" xmlns:a16="http://schemas.microsoft.com/office/drawing/2014/main" id="{5E23DF1C-22E2-684F-8201-1776EF3F1940}"/>
              </a:ext>
            </a:extLst>
          </p:cNvPr>
          <p:cNvSpPr/>
          <p:nvPr/>
        </p:nvSpPr>
        <p:spPr>
          <a:xfrm>
            <a:off x="4316770" y="3732995"/>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pic>
        <p:nvPicPr>
          <p:cNvPr id="11" name="Picture 10">
            <a:extLst>
              <a:ext uri="{FF2B5EF4-FFF2-40B4-BE49-F238E27FC236}">
                <a16:creationId xmlns="" xmlns:a16="http://schemas.microsoft.com/office/drawing/2014/main" id="{48C6BD58-7526-FA47-B73E-B0F04F2CB5D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48420" y="3073349"/>
            <a:ext cx="519545" cy="540000"/>
          </a:xfrm>
          <a:prstGeom prst="rect">
            <a:avLst/>
          </a:prstGeom>
        </p:spPr>
      </p:pic>
      <p:pic>
        <p:nvPicPr>
          <p:cNvPr id="13" name="Picture 12">
            <a:extLst>
              <a:ext uri="{FF2B5EF4-FFF2-40B4-BE49-F238E27FC236}">
                <a16:creationId xmlns="" xmlns:a16="http://schemas.microsoft.com/office/drawing/2014/main" id="{B03E08B1-53E8-4247-8EAA-64F0325B1B6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51595" y="3073349"/>
            <a:ext cx="526047" cy="540000"/>
          </a:xfrm>
          <a:prstGeom prst="rect">
            <a:avLst/>
          </a:prstGeom>
        </p:spPr>
      </p:pic>
      <p:pic>
        <p:nvPicPr>
          <p:cNvPr id="15" name="Picture 14">
            <a:extLst>
              <a:ext uri="{FF2B5EF4-FFF2-40B4-BE49-F238E27FC236}">
                <a16:creationId xmlns="" xmlns:a16="http://schemas.microsoft.com/office/drawing/2014/main" id="{55CEB312-BAEC-CA41-AA3A-B2A4378053C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6455" y="3073349"/>
            <a:ext cx="519545" cy="540000"/>
          </a:xfrm>
          <a:prstGeom prst="rect">
            <a:avLst/>
          </a:prstGeom>
        </p:spPr>
      </p:pic>
      <p:pic>
        <p:nvPicPr>
          <p:cNvPr id="21" name="Picture 20">
            <a:extLst>
              <a:ext uri="{FF2B5EF4-FFF2-40B4-BE49-F238E27FC236}">
                <a16:creationId xmlns="" xmlns:a16="http://schemas.microsoft.com/office/drawing/2014/main" id="{D3999B00-6F81-7B4A-84F0-B7B595E982C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99345" y="3091866"/>
            <a:ext cx="519545" cy="540000"/>
          </a:xfrm>
          <a:prstGeom prst="rect">
            <a:avLst/>
          </a:prstGeom>
        </p:spPr>
      </p:pic>
      <p:sp>
        <p:nvSpPr>
          <p:cNvPr id="7" name="Rounded Rectangle 6">
            <a:extLst>
              <a:ext uri="{FF2B5EF4-FFF2-40B4-BE49-F238E27FC236}">
                <a16:creationId xmlns="" xmlns:a16="http://schemas.microsoft.com/office/drawing/2014/main" id="{7DB7055B-82DE-384B-8D6B-9B78C9DBBAEF}"/>
              </a:ext>
            </a:extLst>
          </p:cNvPr>
          <p:cNvSpPr/>
          <p:nvPr/>
        </p:nvSpPr>
        <p:spPr>
          <a:xfrm>
            <a:off x="838199" y="4611757"/>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Three tenths less than the number shown is </a:t>
            </a:r>
          </a:p>
        </p:txBody>
      </p:sp>
      <p:pic>
        <p:nvPicPr>
          <p:cNvPr id="27" name="Picture 26">
            <a:extLst>
              <a:ext uri="{FF2B5EF4-FFF2-40B4-BE49-F238E27FC236}">
                <a16:creationId xmlns="" xmlns:a16="http://schemas.microsoft.com/office/drawing/2014/main" id="{10CAC887-13B6-DC49-8DB8-210D1ED92AC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94948" y="3078980"/>
            <a:ext cx="526047" cy="540000"/>
          </a:xfrm>
          <a:prstGeom prst="rect">
            <a:avLst/>
          </a:prstGeom>
        </p:spPr>
      </p:pic>
      <p:pic>
        <p:nvPicPr>
          <p:cNvPr id="28" name="Picture 27">
            <a:extLst>
              <a:ext uri="{FF2B5EF4-FFF2-40B4-BE49-F238E27FC236}">
                <a16:creationId xmlns="" xmlns:a16="http://schemas.microsoft.com/office/drawing/2014/main" id="{EB6DF0FB-AD5B-0F4D-8431-8EE80B3CA0C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51595" y="3429000"/>
            <a:ext cx="526047" cy="540000"/>
          </a:xfrm>
          <a:prstGeom prst="rect">
            <a:avLst/>
          </a:prstGeom>
        </p:spPr>
      </p:pic>
      <p:pic>
        <p:nvPicPr>
          <p:cNvPr id="29" name="Picture 28">
            <a:extLst>
              <a:ext uri="{FF2B5EF4-FFF2-40B4-BE49-F238E27FC236}">
                <a16:creationId xmlns="" xmlns:a16="http://schemas.microsoft.com/office/drawing/2014/main" id="{34DDE1B1-36FE-3945-A850-BC561AF3CC3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03199" y="3429000"/>
            <a:ext cx="526047" cy="540000"/>
          </a:xfrm>
          <a:prstGeom prst="rect">
            <a:avLst/>
          </a:prstGeom>
        </p:spPr>
      </p:pic>
      <p:sp>
        <p:nvSpPr>
          <p:cNvPr id="31" name="Rounded Rectangle 30">
            <a:extLst>
              <a:ext uri="{FF2B5EF4-FFF2-40B4-BE49-F238E27FC236}">
                <a16:creationId xmlns="" xmlns:a16="http://schemas.microsoft.com/office/drawing/2014/main" id="{785A7760-1447-6B4A-9D15-DE4E1F0FD6BC}"/>
              </a:ext>
            </a:extLst>
          </p:cNvPr>
          <p:cNvSpPr/>
          <p:nvPr/>
        </p:nvSpPr>
        <p:spPr>
          <a:xfrm>
            <a:off x="838199" y="606065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pPr lvl="0"/>
            <a:r>
              <a:rPr lang="en-US" sz="2400" dirty="0">
                <a:solidFill>
                  <a:prstClr val="black"/>
                </a:solidFill>
                <a:latin typeface="OpenDyslexicAlta" pitchFamily="2" charset="77"/>
              </a:rPr>
              <a:t>If I subtract 7 thousandths from the number, I will have   </a:t>
            </a:r>
          </a:p>
        </p:txBody>
      </p:sp>
      <p:pic>
        <p:nvPicPr>
          <p:cNvPr id="22" name="Picture 21">
            <a:extLst>
              <a:ext uri="{FF2B5EF4-FFF2-40B4-BE49-F238E27FC236}">
                <a16:creationId xmlns="" xmlns:a16="http://schemas.microsoft.com/office/drawing/2014/main" id="{DC27D673-A402-7242-8B19-213108EE1D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14772" y="3091866"/>
            <a:ext cx="519545" cy="540000"/>
          </a:xfrm>
          <a:prstGeom prst="rect">
            <a:avLst/>
          </a:prstGeom>
        </p:spPr>
      </p:pic>
      <p:sp>
        <p:nvSpPr>
          <p:cNvPr id="23" name="Rounded Rectangle 22">
            <a:extLst>
              <a:ext uri="{FF2B5EF4-FFF2-40B4-BE49-F238E27FC236}">
                <a16:creationId xmlns="" xmlns:a16="http://schemas.microsoft.com/office/drawing/2014/main" id="{A6212B0D-1A71-514C-9C22-C279EF0A8707}"/>
              </a:ext>
            </a:extLst>
          </p:cNvPr>
          <p:cNvSpPr/>
          <p:nvPr/>
        </p:nvSpPr>
        <p:spPr>
          <a:xfrm>
            <a:off x="838199" y="532689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If I subtract 4 hundredths from the number, I will have   </a:t>
            </a:r>
          </a:p>
        </p:txBody>
      </p:sp>
      <p:sp>
        <p:nvSpPr>
          <p:cNvPr id="24" name="Oval 23">
            <a:extLst>
              <a:ext uri="{FF2B5EF4-FFF2-40B4-BE49-F238E27FC236}">
                <a16:creationId xmlns="" xmlns:a16="http://schemas.microsoft.com/office/drawing/2014/main" id="{080CCECB-4D5D-8E47-9E1F-CA693272886C}"/>
              </a:ext>
            </a:extLst>
          </p:cNvPr>
          <p:cNvSpPr/>
          <p:nvPr/>
        </p:nvSpPr>
        <p:spPr>
          <a:xfrm>
            <a:off x="4330232" y="4211938"/>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pic>
        <p:nvPicPr>
          <p:cNvPr id="20" name="Picture 19">
            <a:extLst>
              <a:ext uri="{FF2B5EF4-FFF2-40B4-BE49-F238E27FC236}">
                <a16:creationId xmlns="" xmlns:a16="http://schemas.microsoft.com/office/drawing/2014/main" id="{02379288-0002-E147-8235-B85D36C5518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59240" y="3386111"/>
            <a:ext cx="519545" cy="540000"/>
          </a:xfrm>
          <a:prstGeom prst="rect">
            <a:avLst/>
          </a:prstGeom>
        </p:spPr>
      </p:pic>
      <p:pic>
        <p:nvPicPr>
          <p:cNvPr id="25" name="Picture 24">
            <a:extLst>
              <a:ext uri="{FF2B5EF4-FFF2-40B4-BE49-F238E27FC236}">
                <a16:creationId xmlns="" xmlns:a16="http://schemas.microsoft.com/office/drawing/2014/main" id="{9B78F2BB-4149-C445-9349-C2C165DB435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13035" y="3380491"/>
            <a:ext cx="519545" cy="540000"/>
          </a:xfrm>
          <a:prstGeom prst="rect">
            <a:avLst/>
          </a:prstGeom>
        </p:spPr>
      </p:pic>
      <p:pic>
        <p:nvPicPr>
          <p:cNvPr id="26" name="Picture 25">
            <a:extLst>
              <a:ext uri="{FF2B5EF4-FFF2-40B4-BE49-F238E27FC236}">
                <a16:creationId xmlns="" xmlns:a16="http://schemas.microsoft.com/office/drawing/2014/main" id="{E2B1E561-7842-6249-A653-E23B48A9FCA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56843" y="3094591"/>
            <a:ext cx="519545" cy="540000"/>
          </a:xfrm>
          <a:prstGeom prst="rect">
            <a:avLst/>
          </a:prstGeom>
        </p:spPr>
      </p:pic>
      <p:pic>
        <p:nvPicPr>
          <p:cNvPr id="30" name="Picture 29">
            <a:extLst>
              <a:ext uri="{FF2B5EF4-FFF2-40B4-BE49-F238E27FC236}">
                <a16:creationId xmlns="" xmlns:a16="http://schemas.microsoft.com/office/drawing/2014/main" id="{74F0A4BD-D4B5-D446-9204-BFC25421771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34670" y="3380491"/>
            <a:ext cx="519545" cy="540000"/>
          </a:xfrm>
          <a:prstGeom prst="rect">
            <a:avLst/>
          </a:prstGeom>
        </p:spPr>
      </p:pic>
      <p:pic>
        <p:nvPicPr>
          <p:cNvPr id="32" name="Picture 31">
            <a:extLst>
              <a:ext uri="{FF2B5EF4-FFF2-40B4-BE49-F238E27FC236}">
                <a16:creationId xmlns="" xmlns:a16="http://schemas.microsoft.com/office/drawing/2014/main" id="{54CAE3CA-88FC-004D-8809-ECBA711C202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51640" y="3388978"/>
            <a:ext cx="519545" cy="540000"/>
          </a:xfrm>
          <a:prstGeom prst="rect">
            <a:avLst/>
          </a:prstGeom>
        </p:spPr>
      </p:pic>
      <p:pic>
        <p:nvPicPr>
          <p:cNvPr id="33" name="Picture 32">
            <a:extLst>
              <a:ext uri="{FF2B5EF4-FFF2-40B4-BE49-F238E27FC236}">
                <a16:creationId xmlns="" xmlns:a16="http://schemas.microsoft.com/office/drawing/2014/main" id="{EA1CDD1C-512E-FE4D-8762-9204D3C20FA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0556" y="3071197"/>
            <a:ext cx="526047" cy="540000"/>
          </a:xfrm>
          <a:prstGeom prst="rect">
            <a:avLst/>
          </a:prstGeom>
        </p:spPr>
      </p:pic>
      <p:pic>
        <p:nvPicPr>
          <p:cNvPr id="34" name="Picture 33">
            <a:extLst>
              <a:ext uri="{FF2B5EF4-FFF2-40B4-BE49-F238E27FC236}">
                <a16:creationId xmlns="" xmlns:a16="http://schemas.microsoft.com/office/drawing/2014/main" id="{A16711A0-21FF-D944-934E-7D7E2D1D924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8807" y="3421217"/>
            <a:ext cx="526047" cy="540000"/>
          </a:xfrm>
          <a:prstGeom prst="rect">
            <a:avLst/>
          </a:prstGeom>
        </p:spPr>
      </p:pic>
    </p:spTree>
    <p:extLst>
      <p:ext uri="{BB962C8B-B14F-4D97-AF65-F5344CB8AC3E}">
        <p14:creationId xmlns:p14="http://schemas.microsoft.com/office/powerpoint/2010/main" val="37635667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lstStyle/>
          <a:p>
            <a:pPr marL="0" indent="0">
              <a:buNone/>
            </a:pPr>
            <a:r>
              <a:rPr lang="en-GB" dirty="0"/>
              <a:t>Activity 1:</a:t>
            </a:r>
          </a:p>
          <a:p>
            <a:pPr marL="0" indent="0">
              <a:buClr>
                <a:srgbClr val="23D160"/>
              </a:buClr>
              <a:buSzPct val="85000"/>
              <a:buNone/>
            </a:pPr>
            <a:r>
              <a:rPr lang="en-GB" sz="2200" dirty="0"/>
              <a:t>Complete the chart, then complete the sentences below. </a:t>
            </a:r>
          </a:p>
        </p:txBody>
      </p:sp>
      <p:graphicFrame>
        <p:nvGraphicFramePr>
          <p:cNvPr id="4" name="Table 3">
            <a:extLst>
              <a:ext uri="{FF2B5EF4-FFF2-40B4-BE49-F238E27FC236}">
                <a16:creationId xmlns="" xmlns:a16="http://schemas.microsoft.com/office/drawing/2014/main" id="{B26FE515-818F-CD4E-8C91-529799DE3F02}"/>
              </a:ext>
            </a:extLst>
          </p:cNvPr>
          <p:cNvGraphicFramePr>
            <a:graphicFrameLocks noGrp="1"/>
          </p:cNvGraphicFramePr>
          <p:nvPr/>
        </p:nvGraphicFramePr>
        <p:xfrm>
          <a:off x="2701494" y="2686627"/>
          <a:ext cx="6789012" cy="1742440"/>
        </p:xfrm>
        <a:graphic>
          <a:graphicData uri="http://schemas.openxmlformats.org/drawingml/2006/table">
            <a:tbl>
              <a:tblPr firstRow="1" bandRow="1">
                <a:tableStyleId>{5940675A-B579-460E-94D1-54222C63F5DA}</a:tableStyleId>
              </a:tblPr>
              <a:tblGrid>
                <a:gridCol w="1697253">
                  <a:extLst>
                    <a:ext uri="{9D8B030D-6E8A-4147-A177-3AD203B41FA5}">
                      <a16:colId xmlns="" xmlns:a16="http://schemas.microsoft.com/office/drawing/2014/main" val="373652515"/>
                    </a:ext>
                  </a:extLst>
                </a:gridCol>
                <a:gridCol w="1697253">
                  <a:extLst>
                    <a:ext uri="{9D8B030D-6E8A-4147-A177-3AD203B41FA5}">
                      <a16:colId xmlns="" xmlns:a16="http://schemas.microsoft.com/office/drawing/2014/main" val="3303212019"/>
                    </a:ext>
                  </a:extLst>
                </a:gridCol>
                <a:gridCol w="1697253">
                  <a:extLst>
                    <a:ext uri="{9D8B030D-6E8A-4147-A177-3AD203B41FA5}">
                      <a16:colId xmlns="" xmlns:a16="http://schemas.microsoft.com/office/drawing/2014/main" val="3692987311"/>
                    </a:ext>
                  </a:extLst>
                </a:gridCol>
                <a:gridCol w="1697253">
                  <a:extLst>
                    <a:ext uri="{9D8B030D-6E8A-4147-A177-3AD203B41FA5}">
                      <a16:colId xmlns="" xmlns:a16="http://schemas.microsoft.com/office/drawing/2014/main" val="1748456636"/>
                    </a:ext>
                  </a:extLst>
                </a:gridCol>
              </a:tblGrid>
              <a:tr h="370840">
                <a:tc>
                  <a:txBody>
                    <a:bodyPr/>
                    <a:lstStyle/>
                    <a:p>
                      <a:pPr algn="ctr"/>
                      <a:r>
                        <a:rPr lang="en-US" dirty="0">
                          <a:latin typeface="OpenDyslexicAlta" pitchFamily="2" charset="77"/>
                        </a:rPr>
                        <a:t>ones</a:t>
                      </a:r>
                    </a:p>
                  </a:txBody>
                  <a:tcPr>
                    <a:solidFill>
                      <a:srgbClr val="23D160"/>
                    </a:solidFill>
                  </a:tcPr>
                </a:tc>
                <a:tc>
                  <a:txBody>
                    <a:bodyPr/>
                    <a:lstStyle/>
                    <a:p>
                      <a:pPr algn="ctr"/>
                      <a:r>
                        <a:rPr lang="en-US" dirty="0">
                          <a:solidFill>
                            <a:schemeClr val="bg1"/>
                          </a:solidFill>
                          <a:latin typeface="OpenDyslexicAlta" pitchFamily="2" charset="77"/>
                        </a:rPr>
                        <a:t>tenths</a:t>
                      </a:r>
                    </a:p>
                  </a:txBody>
                  <a:tcPr>
                    <a:solidFill>
                      <a:srgbClr val="3273DC"/>
                    </a:solidFill>
                  </a:tcPr>
                </a:tc>
                <a:tc>
                  <a:txBody>
                    <a:bodyPr/>
                    <a:lstStyle/>
                    <a:p>
                      <a:pPr algn="ctr"/>
                      <a:r>
                        <a:rPr lang="en-US" dirty="0">
                          <a:solidFill>
                            <a:schemeClr val="bg1"/>
                          </a:solidFill>
                          <a:latin typeface="OpenDyslexicAlta" pitchFamily="2" charset="77"/>
                        </a:rPr>
                        <a:t>hundredths</a:t>
                      </a:r>
                    </a:p>
                  </a:txBody>
                  <a:tcPr>
                    <a:solidFill>
                      <a:srgbClr val="7957D5"/>
                    </a:solidFill>
                  </a:tcPr>
                </a:tc>
                <a:tc>
                  <a:txBody>
                    <a:bodyPr/>
                    <a:lstStyle/>
                    <a:p>
                      <a:pPr algn="ctr"/>
                      <a:r>
                        <a:rPr lang="en-US" dirty="0">
                          <a:solidFill>
                            <a:schemeClr val="bg1"/>
                          </a:solidFill>
                          <a:latin typeface="OpenDyslexicAlta" pitchFamily="2" charset="77"/>
                        </a:rPr>
                        <a:t>thousandths</a:t>
                      </a:r>
                    </a:p>
                  </a:txBody>
                  <a:tcPr>
                    <a:solidFill>
                      <a:srgbClr val="F337C7"/>
                    </a:solidFill>
                  </a:tcPr>
                </a:tc>
                <a:extLst>
                  <a:ext uri="{0D108BD9-81ED-4DB2-BD59-A6C34878D82A}">
                    <a16:rowId xmlns="" xmlns:a16="http://schemas.microsoft.com/office/drawing/2014/main" val="957287956"/>
                  </a:ext>
                </a:extLst>
              </a:tr>
              <a:tr h="370840">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tc>
                  <a:txBody>
                    <a:bodyPr/>
                    <a:lstStyle/>
                    <a:p>
                      <a:endParaRPr lang="en-US" dirty="0">
                        <a:latin typeface="OpenDyslexicAlta" pitchFamily="2" charset="77"/>
                      </a:endParaRPr>
                    </a:p>
                  </a:txBody>
                  <a:tcPr>
                    <a:solidFill>
                      <a:schemeClr val="bg1"/>
                    </a:solidFill>
                  </a:tcPr>
                </a:tc>
                <a:tc>
                  <a:txBody>
                    <a:bodyPr/>
                    <a:lstStyle/>
                    <a:p>
                      <a:endParaRPr lang="en-US" dirty="0">
                        <a:latin typeface="OpenDyslexicAlta" pitchFamily="2" charset="77"/>
                      </a:endParaRPr>
                    </a:p>
                  </a:txBody>
                  <a:tcPr>
                    <a:solidFill>
                      <a:schemeClr val="bg1"/>
                    </a:solidFill>
                  </a:tcPr>
                </a:tc>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extLst>
                  <a:ext uri="{0D108BD9-81ED-4DB2-BD59-A6C34878D82A}">
                    <a16:rowId xmlns="" xmlns:a16="http://schemas.microsoft.com/office/drawing/2014/main" val="988903399"/>
                  </a:ext>
                </a:extLst>
              </a:tr>
              <a:tr h="370840">
                <a:tc>
                  <a:txBody>
                    <a:bodyPr/>
                    <a:lstStyle/>
                    <a:p>
                      <a:pPr algn="ctr"/>
                      <a:r>
                        <a:rPr lang="en-US" sz="2400" dirty="0">
                          <a:solidFill>
                            <a:srgbClr val="FF3860"/>
                          </a:solidFill>
                          <a:latin typeface="OpenDyslexicAlta" pitchFamily="2" charset="77"/>
                        </a:rPr>
                        <a:t>0</a:t>
                      </a:r>
                    </a:p>
                  </a:txBody>
                  <a:tcPr>
                    <a:solidFill>
                      <a:schemeClr val="bg1"/>
                    </a:solidFill>
                  </a:tcPr>
                </a:tc>
                <a:tc>
                  <a:txBody>
                    <a:bodyPr/>
                    <a:lstStyle/>
                    <a:p>
                      <a:pPr algn="ctr"/>
                      <a:r>
                        <a:rPr lang="en-US" sz="2400" dirty="0">
                          <a:solidFill>
                            <a:srgbClr val="FF3860"/>
                          </a:solidFill>
                          <a:latin typeface="OpenDyslexicAlta" pitchFamily="2" charset="77"/>
                        </a:rPr>
                        <a:t>5</a:t>
                      </a:r>
                    </a:p>
                  </a:txBody>
                  <a:tcPr>
                    <a:solidFill>
                      <a:schemeClr val="bg1"/>
                    </a:solidFill>
                  </a:tcPr>
                </a:tc>
                <a:tc>
                  <a:txBody>
                    <a:bodyPr/>
                    <a:lstStyle/>
                    <a:p>
                      <a:pPr algn="ctr"/>
                      <a:r>
                        <a:rPr lang="en-US" sz="2400" dirty="0">
                          <a:solidFill>
                            <a:srgbClr val="FF3860"/>
                          </a:solidFill>
                          <a:latin typeface="OpenDyslexicAlta" pitchFamily="2" charset="77"/>
                        </a:rPr>
                        <a:t>4</a:t>
                      </a:r>
                    </a:p>
                  </a:txBody>
                  <a:tcPr>
                    <a:solidFill>
                      <a:schemeClr val="bg1"/>
                    </a:solidFill>
                  </a:tcPr>
                </a:tc>
                <a:tc>
                  <a:txBody>
                    <a:bodyPr/>
                    <a:lstStyle/>
                    <a:p>
                      <a:pPr algn="ctr"/>
                      <a:r>
                        <a:rPr lang="en-US" sz="2400" dirty="0">
                          <a:solidFill>
                            <a:srgbClr val="FF3860"/>
                          </a:solidFill>
                          <a:latin typeface="OpenDyslexicAlta" pitchFamily="2" charset="77"/>
                        </a:rPr>
                        <a:t>6</a:t>
                      </a:r>
                    </a:p>
                  </a:txBody>
                  <a:tcPr>
                    <a:solidFill>
                      <a:schemeClr val="bg1"/>
                    </a:solidFill>
                  </a:tcPr>
                </a:tc>
                <a:extLst>
                  <a:ext uri="{0D108BD9-81ED-4DB2-BD59-A6C34878D82A}">
                    <a16:rowId xmlns="" xmlns:a16="http://schemas.microsoft.com/office/drawing/2014/main" val="3900739830"/>
                  </a:ext>
                </a:extLst>
              </a:tr>
            </a:tbl>
          </a:graphicData>
        </a:graphic>
      </p:graphicFrame>
      <p:sp>
        <p:nvSpPr>
          <p:cNvPr id="5" name="Oval 4">
            <a:extLst>
              <a:ext uri="{FF2B5EF4-FFF2-40B4-BE49-F238E27FC236}">
                <a16:creationId xmlns="" xmlns:a16="http://schemas.microsoft.com/office/drawing/2014/main" id="{543EBA60-9061-9748-8C0A-F504C34507B8}"/>
              </a:ext>
            </a:extLst>
          </p:cNvPr>
          <p:cNvSpPr/>
          <p:nvPr/>
        </p:nvSpPr>
        <p:spPr>
          <a:xfrm>
            <a:off x="4316770" y="2832652"/>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sp>
        <p:nvSpPr>
          <p:cNvPr id="6" name="Oval 5">
            <a:extLst>
              <a:ext uri="{FF2B5EF4-FFF2-40B4-BE49-F238E27FC236}">
                <a16:creationId xmlns="" xmlns:a16="http://schemas.microsoft.com/office/drawing/2014/main" id="{5E23DF1C-22E2-684F-8201-1776EF3F1940}"/>
              </a:ext>
            </a:extLst>
          </p:cNvPr>
          <p:cNvSpPr/>
          <p:nvPr/>
        </p:nvSpPr>
        <p:spPr>
          <a:xfrm>
            <a:off x="4316770" y="3732995"/>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pic>
        <p:nvPicPr>
          <p:cNvPr id="11" name="Picture 10">
            <a:extLst>
              <a:ext uri="{FF2B5EF4-FFF2-40B4-BE49-F238E27FC236}">
                <a16:creationId xmlns="" xmlns:a16="http://schemas.microsoft.com/office/drawing/2014/main" id="{48C6BD58-7526-FA47-B73E-B0F04F2CB5D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48420" y="3073349"/>
            <a:ext cx="519545" cy="540000"/>
          </a:xfrm>
          <a:prstGeom prst="rect">
            <a:avLst/>
          </a:prstGeom>
        </p:spPr>
      </p:pic>
      <p:pic>
        <p:nvPicPr>
          <p:cNvPr id="13" name="Picture 12">
            <a:extLst>
              <a:ext uri="{FF2B5EF4-FFF2-40B4-BE49-F238E27FC236}">
                <a16:creationId xmlns="" xmlns:a16="http://schemas.microsoft.com/office/drawing/2014/main" id="{B03E08B1-53E8-4247-8EAA-64F0325B1B6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51595" y="3073349"/>
            <a:ext cx="526047" cy="540000"/>
          </a:xfrm>
          <a:prstGeom prst="rect">
            <a:avLst/>
          </a:prstGeom>
        </p:spPr>
      </p:pic>
      <p:pic>
        <p:nvPicPr>
          <p:cNvPr id="15" name="Picture 14">
            <a:extLst>
              <a:ext uri="{FF2B5EF4-FFF2-40B4-BE49-F238E27FC236}">
                <a16:creationId xmlns="" xmlns:a16="http://schemas.microsoft.com/office/drawing/2014/main" id="{55CEB312-BAEC-CA41-AA3A-B2A4378053C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6455" y="3073349"/>
            <a:ext cx="519545" cy="540000"/>
          </a:xfrm>
          <a:prstGeom prst="rect">
            <a:avLst/>
          </a:prstGeom>
        </p:spPr>
      </p:pic>
      <p:pic>
        <p:nvPicPr>
          <p:cNvPr id="21" name="Picture 20">
            <a:extLst>
              <a:ext uri="{FF2B5EF4-FFF2-40B4-BE49-F238E27FC236}">
                <a16:creationId xmlns="" xmlns:a16="http://schemas.microsoft.com/office/drawing/2014/main" id="{D3999B00-6F81-7B4A-84F0-B7B595E982C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99345" y="3091866"/>
            <a:ext cx="519545" cy="540000"/>
          </a:xfrm>
          <a:prstGeom prst="rect">
            <a:avLst/>
          </a:prstGeom>
        </p:spPr>
      </p:pic>
      <p:sp>
        <p:nvSpPr>
          <p:cNvPr id="7" name="Rounded Rectangle 6">
            <a:extLst>
              <a:ext uri="{FF2B5EF4-FFF2-40B4-BE49-F238E27FC236}">
                <a16:creationId xmlns="" xmlns:a16="http://schemas.microsoft.com/office/drawing/2014/main" id="{7DB7055B-82DE-384B-8D6B-9B78C9DBBAEF}"/>
              </a:ext>
            </a:extLst>
          </p:cNvPr>
          <p:cNvSpPr/>
          <p:nvPr/>
        </p:nvSpPr>
        <p:spPr>
          <a:xfrm>
            <a:off x="838199" y="4611757"/>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Three tenths less than the number shown is </a:t>
            </a:r>
            <a:r>
              <a:rPr lang="en-US" sz="2400" b="1" u="sng" dirty="0">
                <a:solidFill>
                  <a:srgbClr val="FF3860"/>
                </a:solidFill>
                <a:latin typeface="OpenDyslexicAlta" pitchFamily="2" charset="77"/>
              </a:rPr>
              <a:t>0.246</a:t>
            </a:r>
            <a:r>
              <a:rPr lang="en-US" sz="2400" dirty="0">
                <a:solidFill>
                  <a:schemeClr val="tx1"/>
                </a:solidFill>
                <a:latin typeface="OpenDyslexicAlta" pitchFamily="2" charset="77"/>
              </a:rPr>
              <a:t>  </a:t>
            </a:r>
          </a:p>
        </p:txBody>
      </p:sp>
      <p:pic>
        <p:nvPicPr>
          <p:cNvPr id="27" name="Picture 26">
            <a:extLst>
              <a:ext uri="{FF2B5EF4-FFF2-40B4-BE49-F238E27FC236}">
                <a16:creationId xmlns="" xmlns:a16="http://schemas.microsoft.com/office/drawing/2014/main" id="{10CAC887-13B6-DC49-8DB8-210D1ED92AC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94948" y="3078980"/>
            <a:ext cx="526047" cy="540000"/>
          </a:xfrm>
          <a:prstGeom prst="rect">
            <a:avLst/>
          </a:prstGeom>
        </p:spPr>
      </p:pic>
      <p:pic>
        <p:nvPicPr>
          <p:cNvPr id="28" name="Picture 27">
            <a:extLst>
              <a:ext uri="{FF2B5EF4-FFF2-40B4-BE49-F238E27FC236}">
                <a16:creationId xmlns="" xmlns:a16="http://schemas.microsoft.com/office/drawing/2014/main" id="{EB6DF0FB-AD5B-0F4D-8431-8EE80B3CA0C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51595" y="3429000"/>
            <a:ext cx="526047" cy="540000"/>
          </a:xfrm>
          <a:prstGeom prst="rect">
            <a:avLst/>
          </a:prstGeom>
        </p:spPr>
      </p:pic>
      <p:pic>
        <p:nvPicPr>
          <p:cNvPr id="29" name="Picture 28">
            <a:extLst>
              <a:ext uri="{FF2B5EF4-FFF2-40B4-BE49-F238E27FC236}">
                <a16:creationId xmlns="" xmlns:a16="http://schemas.microsoft.com/office/drawing/2014/main" id="{34DDE1B1-36FE-3945-A850-BC561AF3CC3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03199" y="3429000"/>
            <a:ext cx="526047" cy="540000"/>
          </a:xfrm>
          <a:prstGeom prst="rect">
            <a:avLst/>
          </a:prstGeom>
        </p:spPr>
      </p:pic>
      <p:sp>
        <p:nvSpPr>
          <p:cNvPr id="31" name="Rounded Rectangle 30">
            <a:extLst>
              <a:ext uri="{FF2B5EF4-FFF2-40B4-BE49-F238E27FC236}">
                <a16:creationId xmlns="" xmlns:a16="http://schemas.microsoft.com/office/drawing/2014/main" id="{785A7760-1447-6B4A-9D15-DE4E1F0FD6BC}"/>
              </a:ext>
            </a:extLst>
          </p:cNvPr>
          <p:cNvSpPr/>
          <p:nvPr/>
        </p:nvSpPr>
        <p:spPr>
          <a:xfrm>
            <a:off x="838199" y="606065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pPr lvl="0"/>
            <a:r>
              <a:rPr lang="en-US" sz="2400" dirty="0">
                <a:solidFill>
                  <a:prstClr val="black"/>
                </a:solidFill>
                <a:latin typeface="OpenDyslexicAlta" pitchFamily="2" charset="77"/>
              </a:rPr>
              <a:t>If I subtract 7 thousandths from the number, I will have   </a:t>
            </a:r>
          </a:p>
        </p:txBody>
      </p:sp>
      <p:pic>
        <p:nvPicPr>
          <p:cNvPr id="22" name="Picture 21">
            <a:extLst>
              <a:ext uri="{FF2B5EF4-FFF2-40B4-BE49-F238E27FC236}">
                <a16:creationId xmlns="" xmlns:a16="http://schemas.microsoft.com/office/drawing/2014/main" id="{DC27D673-A402-7242-8B19-213108EE1D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14772" y="3091866"/>
            <a:ext cx="519545" cy="540000"/>
          </a:xfrm>
          <a:prstGeom prst="rect">
            <a:avLst/>
          </a:prstGeom>
        </p:spPr>
      </p:pic>
      <p:sp>
        <p:nvSpPr>
          <p:cNvPr id="23" name="Rounded Rectangle 22">
            <a:extLst>
              <a:ext uri="{FF2B5EF4-FFF2-40B4-BE49-F238E27FC236}">
                <a16:creationId xmlns="" xmlns:a16="http://schemas.microsoft.com/office/drawing/2014/main" id="{A6212B0D-1A71-514C-9C22-C279EF0A8707}"/>
              </a:ext>
            </a:extLst>
          </p:cNvPr>
          <p:cNvSpPr/>
          <p:nvPr/>
        </p:nvSpPr>
        <p:spPr>
          <a:xfrm>
            <a:off x="838199" y="532689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If I subtract 4 hundredths from the number, I will have   </a:t>
            </a:r>
          </a:p>
        </p:txBody>
      </p:sp>
      <p:sp>
        <p:nvSpPr>
          <p:cNvPr id="24" name="Oval 23">
            <a:extLst>
              <a:ext uri="{FF2B5EF4-FFF2-40B4-BE49-F238E27FC236}">
                <a16:creationId xmlns="" xmlns:a16="http://schemas.microsoft.com/office/drawing/2014/main" id="{080CCECB-4D5D-8E47-9E1F-CA693272886C}"/>
              </a:ext>
            </a:extLst>
          </p:cNvPr>
          <p:cNvSpPr/>
          <p:nvPr/>
        </p:nvSpPr>
        <p:spPr>
          <a:xfrm>
            <a:off x="4330232" y="4211938"/>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pic>
        <p:nvPicPr>
          <p:cNvPr id="20" name="Picture 19">
            <a:extLst>
              <a:ext uri="{FF2B5EF4-FFF2-40B4-BE49-F238E27FC236}">
                <a16:creationId xmlns="" xmlns:a16="http://schemas.microsoft.com/office/drawing/2014/main" id="{02379288-0002-E147-8235-B85D36C5518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59240" y="3386111"/>
            <a:ext cx="519545" cy="540000"/>
          </a:xfrm>
          <a:prstGeom prst="rect">
            <a:avLst/>
          </a:prstGeom>
        </p:spPr>
      </p:pic>
      <p:pic>
        <p:nvPicPr>
          <p:cNvPr id="25" name="Picture 24">
            <a:extLst>
              <a:ext uri="{FF2B5EF4-FFF2-40B4-BE49-F238E27FC236}">
                <a16:creationId xmlns="" xmlns:a16="http://schemas.microsoft.com/office/drawing/2014/main" id="{9B78F2BB-4149-C445-9349-C2C165DB435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13035" y="3380491"/>
            <a:ext cx="519545" cy="540000"/>
          </a:xfrm>
          <a:prstGeom prst="rect">
            <a:avLst/>
          </a:prstGeom>
        </p:spPr>
      </p:pic>
      <p:pic>
        <p:nvPicPr>
          <p:cNvPr id="26" name="Picture 25">
            <a:extLst>
              <a:ext uri="{FF2B5EF4-FFF2-40B4-BE49-F238E27FC236}">
                <a16:creationId xmlns="" xmlns:a16="http://schemas.microsoft.com/office/drawing/2014/main" id="{E2B1E561-7842-6249-A653-E23B48A9FCA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56843" y="3094591"/>
            <a:ext cx="519545" cy="540000"/>
          </a:xfrm>
          <a:prstGeom prst="rect">
            <a:avLst/>
          </a:prstGeom>
        </p:spPr>
      </p:pic>
      <p:pic>
        <p:nvPicPr>
          <p:cNvPr id="30" name="Picture 29">
            <a:extLst>
              <a:ext uri="{FF2B5EF4-FFF2-40B4-BE49-F238E27FC236}">
                <a16:creationId xmlns="" xmlns:a16="http://schemas.microsoft.com/office/drawing/2014/main" id="{74F0A4BD-D4B5-D446-9204-BFC25421771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34670" y="3380491"/>
            <a:ext cx="519545" cy="540000"/>
          </a:xfrm>
          <a:prstGeom prst="rect">
            <a:avLst/>
          </a:prstGeom>
        </p:spPr>
      </p:pic>
      <p:pic>
        <p:nvPicPr>
          <p:cNvPr id="32" name="Picture 31">
            <a:extLst>
              <a:ext uri="{FF2B5EF4-FFF2-40B4-BE49-F238E27FC236}">
                <a16:creationId xmlns="" xmlns:a16="http://schemas.microsoft.com/office/drawing/2014/main" id="{54CAE3CA-88FC-004D-8809-ECBA711C202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51640" y="3388978"/>
            <a:ext cx="519545" cy="540000"/>
          </a:xfrm>
          <a:prstGeom prst="rect">
            <a:avLst/>
          </a:prstGeom>
        </p:spPr>
      </p:pic>
      <p:pic>
        <p:nvPicPr>
          <p:cNvPr id="33" name="Picture 32">
            <a:extLst>
              <a:ext uri="{FF2B5EF4-FFF2-40B4-BE49-F238E27FC236}">
                <a16:creationId xmlns="" xmlns:a16="http://schemas.microsoft.com/office/drawing/2014/main" id="{EA1CDD1C-512E-FE4D-8762-9204D3C20FA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0556" y="3071197"/>
            <a:ext cx="526047" cy="540000"/>
          </a:xfrm>
          <a:prstGeom prst="rect">
            <a:avLst/>
          </a:prstGeom>
        </p:spPr>
      </p:pic>
      <p:pic>
        <p:nvPicPr>
          <p:cNvPr id="34" name="Picture 33">
            <a:extLst>
              <a:ext uri="{FF2B5EF4-FFF2-40B4-BE49-F238E27FC236}">
                <a16:creationId xmlns="" xmlns:a16="http://schemas.microsoft.com/office/drawing/2014/main" id="{A16711A0-21FF-D944-934E-7D7E2D1D924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8807" y="3421217"/>
            <a:ext cx="526047" cy="540000"/>
          </a:xfrm>
          <a:prstGeom prst="rect">
            <a:avLst/>
          </a:prstGeom>
        </p:spPr>
      </p:pic>
    </p:spTree>
    <p:extLst>
      <p:ext uri="{BB962C8B-B14F-4D97-AF65-F5344CB8AC3E}">
        <p14:creationId xmlns:p14="http://schemas.microsoft.com/office/powerpoint/2010/main" val="29673850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lstStyle/>
          <a:p>
            <a:pPr marL="0" indent="0">
              <a:buNone/>
            </a:pPr>
            <a:r>
              <a:rPr lang="en-GB" dirty="0"/>
              <a:t>Activity 1:</a:t>
            </a:r>
          </a:p>
          <a:p>
            <a:pPr marL="0" indent="0">
              <a:buClr>
                <a:srgbClr val="23D160"/>
              </a:buClr>
              <a:buSzPct val="85000"/>
              <a:buNone/>
            </a:pPr>
            <a:r>
              <a:rPr lang="en-GB" sz="2200" dirty="0"/>
              <a:t>Complete the chart, then complete the sentences below. </a:t>
            </a:r>
          </a:p>
        </p:txBody>
      </p:sp>
      <p:graphicFrame>
        <p:nvGraphicFramePr>
          <p:cNvPr id="4" name="Table 3">
            <a:extLst>
              <a:ext uri="{FF2B5EF4-FFF2-40B4-BE49-F238E27FC236}">
                <a16:creationId xmlns="" xmlns:a16="http://schemas.microsoft.com/office/drawing/2014/main" id="{B26FE515-818F-CD4E-8C91-529799DE3F02}"/>
              </a:ext>
            </a:extLst>
          </p:cNvPr>
          <p:cNvGraphicFramePr>
            <a:graphicFrameLocks noGrp="1"/>
          </p:cNvGraphicFramePr>
          <p:nvPr/>
        </p:nvGraphicFramePr>
        <p:xfrm>
          <a:off x="2701494" y="2686627"/>
          <a:ext cx="6789012" cy="1742440"/>
        </p:xfrm>
        <a:graphic>
          <a:graphicData uri="http://schemas.openxmlformats.org/drawingml/2006/table">
            <a:tbl>
              <a:tblPr firstRow="1" bandRow="1">
                <a:tableStyleId>{5940675A-B579-460E-94D1-54222C63F5DA}</a:tableStyleId>
              </a:tblPr>
              <a:tblGrid>
                <a:gridCol w="1697253">
                  <a:extLst>
                    <a:ext uri="{9D8B030D-6E8A-4147-A177-3AD203B41FA5}">
                      <a16:colId xmlns="" xmlns:a16="http://schemas.microsoft.com/office/drawing/2014/main" val="373652515"/>
                    </a:ext>
                  </a:extLst>
                </a:gridCol>
                <a:gridCol w="1697253">
                  <a:extLst>
                    <a:ext uri="{9D8B030D-6E8A-4147-A177-3AD203B41FA5}">
                      <a16:colId xmlns="" xmlns:a16="http://schemas.microsoft.com/office/drawing/2014/main" val="3303212019"/>
                    </a:ext>
                  </a:extLst>
                </a:gridCol>
                <a:gridCol w="1697253">
                  <a:extLst>
                    <a:ext uri="{9D8B030D-6E8A-4147-A177-3AD203B41FA5}">
                      <a16:colId xmlns="" xmlns:a16="http://schemas.microsoft.com/office/drawing/2014/main" val="3692987311"/>
                    </a:ext>
                  </a:extLst>
                </a:gridCol>
                <a:gridCol w="1697253">
                  <a:extLst>
                    <a:ext uri="{9D8B030D-6E8A-4147-A177-3AD203B41FA5}">
                      <a16:colId xmlns="" xmlns:a16="http://schemas.microsoft.com/office/drawing/2014/main" val="1748456636"/>
                    </a:ext>
                  </a:extLst>
                </a:gridCol>
              </a:tblGrid>
              <a:tr h="370840">
                <a:tc>
                  <a:txBody>
                    <a:bodyPr/>
                    <a:lstStyle/>
                    <a:p>
                      <a:pPr algn="ctr"/>
                      <a:r>
                        <a:rPr lang="en-US" dirty="0">
                          <a:latin typeface="OpenDyslexicAlta" pitchFamily="2" charset="77"/>
                        </a:rPr>
                        <a:t>ones</a:t>
                      </a:r>
                    </a:p>
                  </a:txBody>
                  <a:tcPr>
                    <a:solidFill>
                      <a:srgbClr val="23D160"/>
                    </a:solidFill>
                  </a:tcPr>
                </a:tc>
                <a:tc>
                  <a:txBody>
                    <a:bodyPr/>
                    <a:lstStyle/>
                    <a:p>
                      <a:pPr algn="ctr"/>
                      <a:r>
                        <a:rPr lang="en-US" dirty="0">
                          <a:solidFill>
                            <a:schemeClr val="bg1"/>
                          </a:solidFill>
                          <a:latin typeface="OpenDyslexicAlta" pitchFamily="2" charset="77"/>
                        </a:rPr>
                        <a:t>tenths</a:t>
                      </a:r>
                    </a:p>
                  </a:txBody>
                  <a:tcPr>
                    <a:solidFill>
                      <a:srgbClr val="3273DC"/>
                    </a:solidFill>
                  </a:tcPr>
                </a:tc>
                <a:tc>
                  <a:txBody>
                    <a:bodyPr/>
                    <a:lstStyle/>
                    <a:p>
                      <a:pPr algn="ctr"/>
                      <a:r>
                        <a:rPr lang="en-US" dirty="0">
                          <a:solidFill>
                            <a:schemeClr val="bg1"/>
                          </a:solidFill>
                          <a:latin typeface="OpenDyslexicAlta" pitchFamily="2" charset="77"/>
                        </a:rPr>
                        <a:t>hundredths</a:t>
                      </a:r>
                    </a:p>
                  </a:txBody>
                  <a:tcPr>
                    <a:solidFill>
                      <a:srgbClr val="7957D5"/>
                    </a:solidFill>
                  </a:tcPr>
                </a:tc>
                <a:tc>
                  <a:txBody>
                    <a:bodyPr/>
                    <a:lstStyle/>
                    <a:p>
                      <a:pPr algn="ctr"/>
                      <a:r>
                        <a:rPr lang="en-US" dirty="0">
                          <a:solidFill>
                            <a:schemeClr val="bg1"/>
                          </a:solidFill>
                          <a:latin typeface="OpenDyslexicAlta" pitchFamily="2" charset="77"/>
                        </a:rPr>
                        <a:t>thousandths</a:t>
                      </a:r>
                    </a:p>
                  </a:txBody>
                  <a:tcPr>
                    <a:solidFill>
                      <a:srgbClr val="F337C7"/>
                    </a:solidFill>
                  </a:tcPr>
                </a:tc>
                <a:extLst>
                  <a:ext uri="{0D108BD9-81ED-4DB2-BD59-A6C34878D82A}">
                    <a16:rowId xmlns="" xmlns:a16="http://schemas.microsoft.com/office/drawing/2014/main" val="957287956"/>
                  </a:ext>
                </a:extLst>
              </a:tr>
              <a:tr h="370840">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tc>
                  <a:txBody>
                    <a:bodyPr/>
                    <a:lstStyle/>
                    <a:p>
                      <a:endParaRPr lang="en-US" dirty="0">
                        <a:latin typeface="OpenDyslexicAlta" pitchFamily="2" charset="77"/>
                      </a:endParaRPr>
                    </a:p>
                  </a:txBody>
                  <a:tcPr>
                    <a:solidFill>
                      <a:schemeClr val="bg1"/>
                    </a:solidFill>
                  </a:tcPr>
                </a:tc>
                <a:tc>
                  <a:txBody>
                    <a:bodyPr/>
                    <a:lstStyle/>
                    <a:p>
                      <a:endParaRPr lang="en-US" dirty="0">
                        <a:latin typeface="OpenDyslexicAlta" pitchFamily="2" charset="77"/>
                      </a:endParaRPr>
                    </a:p>
                  </a:txBody>
                  <a:tcPr>
                    <a:solidFill>
                      <a:schemeClr val="bg1"/>
                    </a:solidFill>
                  </a:tcPr>
                </a:tc>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extLst>
                  <a:ext uri="{0D108BD9-81ED-4DB2-BD59-A6C34878D82A}">
                    <a16:rowId xmlns="" xmlns:a16="http://schemas.microsoft.com/office/drawing/2014/main" val="988903399"/>
                  </a:ext>
                </a:extLst>
              </a:tr>
              <a:tr h="370840">
                <a:tc>
                  <a:txBody>
                    <a:bodyPr/>
                    <a:lstStyle/>
                    <a:p>
                      <a:pPr algn="ctr"/>
                      <a:r>
                        <a:rPr lang="en-US" sz="2400" dirty="0">
                          <a:solidFill>
                            <a:srgbClr val="FF3860"/>
                          </a:solidFill>
                          <a:latin typeface="OpenDyslexicAlta" pitchFamily="2" charset="77"/>
                        </a:rPr>
                        <a:t>0</a:t>
                      </a:r>
                    </a:p>
                  </a:txBody>
                  <a:tcPr>
                    <a:solidFill>
                      <a:schemeClr val="bg1"/>
                    </a:solidFill>
                  </a:tcPr>
                </a:tc>
                <a:tc>
                  <a:txBody>
                    <a:bodyPr/>
                    <a:lstStyle/>
                    <a:p>
                      <a:pPr algn="ctr"/>
                      <a:r>
                        <a:rPr lang="en-US" sz="2400" dirty="0">
                          <a:solidFill>
                            <a:srgbClr val="FF3860"/>
                          </a:solidFill>
                          <a:latin typeface="OpenDyslexicAlta" pitchFamily="2" charset="77"/>
                        </a:rPr>
                        <a:t>5</a:t>
                      </a:r>
                    </a:p>
                  </a:txBody>
                  <a:tcPr>
                    <a:solidFill>
                      <a:schemeClr val="bg1"/>
                    </a:solidFill>
                  </a:tcPr>
                </a:tc>
                <a:tc>
                  <a:txBody>
                    <a:bodyPr/>
                    <a:lstStyle/>
                    <a:p>
                      <a:pPr algn="ctr"/>
                      <a:r>
                        <a:rPr lang="en-US" sz="2400" dirty="0">
                          <a:solidFill>
                            <a:srgbClr val="FF3860"/>
                          </a:solidFill>
                          <a:latin typeface="OpenDyslexicAlta" pitchFamily="2" charset="77"/>
                        </a:rPr>
                        <a:t>4</a:t>
                      </a:r>
                    </a:p>
                  </a:txBody>
                  <a:tcPr>
                    <a:solidFill>
                      <a:schemeClr val="bg1"/>
                    </a:solidFill>
                  </a:tcPr>
                </a:tc>
                <a:tc>
                  <a:txBody>
                    <a:bodyPr/>
                    <a:lstStyle/>
                    <a:p>
                      <a:pPr algn="ctr"/>
                      <a:r>
                        <a:rPr lang="en-US" sz="2400" dirty="0">
                          <a:solidFill>
                            <a:srgbClr val="FF3860"/>
                          </a:solidFill>
                          <a:latin typeface="OpenDyslexicAlta" pitchFamily="2" charset="77"/>
                        </a:rPr>
                        <a:t>6</a:t>
                      </a:r>
                    </a:p>
                  </a:txBody>
                  <a:tcPr>
                    <a:solidFill>
                      <a:schemeClr val="bg1"/>
                    </a:solidFill>
                  </a:tcPr>
                </a:tc>
                <a:extLst>
                  <a:ext uri="{0D108BD9-81ED-4DB2-BD59-A6C34878D82A}">
                    <a16:rowId xmlns="" xmlns:a16="http://schemas.microsoft.com/office/drawing/2014/main" val="3900739830"/>
                  </a:ext>
                </a:extLst>
              </a:tr>
            </a:tbl>
          </a:graphicData>
        </a:graphic>
      </p:graphicFrame>
      <p:sp>
        <p:nvSpPr>
          <p:cNvPr id="5" name="Oval 4">
            <a:extLst>
              <a:ext uri="{FF2B5EF4-FFF2-40B4-BE49-F238E27FC236}">
                <a16:creationId xmlns="" xmlns:a16="http://schemas.microsoft.com/office/drawing/2014/main" id="{543EBA60-9061-9748-8C0A-F504C34507B8}"/>
              </a:ext>
            </a:extLst>
          </p:cNvPr>
          <p:cNvSpPr/>
          <p:nvPr/>
        </p:nvSpPr>
        <p:spPr>
          <a:xfrm>
            <a:off x="4316770" y="2832652"/>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sp>
        <p:nvSpPr>
          <p:cNvPr id="6" name="Oval 5">
            <a:extLst>
              <a:ext uri="{FF2B5EF4-FFF2-40B4-BE49-F238E27FC236}">
                <a16:creationId xmlns="" xmlns:a16="http://schemas.microsoft.com/office/drawing/2014/main" id="{5E23DF1C-22E2-684F-8201-1776EF3F1940}"/>
              </a:ext>
            </a:extLst>
          </p:cNvPr>
          <p:cNvSpPr/>
          <p:nvPr/>
        </p:nvSpPr>
        <p:spPr>
          <a:xfrm>
            <a:off x="4316770" y="3732995"/>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pic>
        <p:nvPicPr>
          <p:cNvPr id="11" name="Picture 10">
            <a:extLst>
              <a:ext uri="{FF2B5EF4-FFF2-40B4-BE49-F238E27FC236}">
                <a16:creationId xmlns="" xmlns:a16="http://schemas.microsoft.com/office/drawing/2014/main" id="{48C6BD58-7526-FA47-B73E-B0F04F2CB5D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48420" y="3073349"/>
            <a:ext cx="519545" cy="540000"/>
          </a:xfrm>
          <a:prstGeom prst="rect">
            <a:avLst/>
          </a:prstGeom>
        </p:spPr>
      </p:pic>
      <p:pic>
        <p:nvPicPr>
          <p:cNvPr id="13" name="Picture 12">
            <a:extLst>
              <a:ext uri="{FF2B5EF4-FFF2-40B4-BE49-F238E27FC236}">
                <a16:creationId xmlns="" xmlns:a16="http://schemas.microsoft.com/office/drawing/2014/main" id="{B03E08B1-53E8-4247-8EAA-64F0325B1B6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51595" y="3073349"/>
            <a:ext cx="526047" cy="540000"/>
          </a:xfrm>
          <a:prstGeom prst="rect">
            <a:avLst/>
          </a:prstGeom>
        </p:spPr>
      </p:pic>
      <p:pic>
        <p:nvPicPr>
          <p:cNvPr id="15" name="Picture 14">
            <a:extLst>
              <a:ext uri="{FF2B5EF4-FFF2-40B4-BE49-F238E27FC236}">
                <a16:creationId xmlns="" xmlns:a16="http://schemas.microsoft.com/office/drawing/2014/main" id="{55CEB312-BAEC-CA41-AA3A-B2A4378053C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6455" y="3073349"/>
            <a:ext cx="519545" cy="540000"/>
          </a:xfrm>
          <a:prstGeom prst="rect">
            <a:avLst/>
          </a:prstGeom>
        </p:spPr>
      </p:pic>
      <p:pic>
        <p:nvPicPr>
          <p:cNvPr id="21" name="Picture 20">
            <a:extLst>
              <a:ext uri="{FF2B5EF4-FFF2-40B4-BE49-F238E27FC236}">
                <a16:creationId xmlns="" xmlns:a16="http://schemas.microsoft.com/office/drawing/2014/main" id="{D3999B00-6F81-7B4A-84F0-B7B595E982C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99345" y="3091866"/>
            <a:ext cx="519545" cy="540000"/>
          </a:xfrm>
          <a:prstGeom prst="rect">
            <a:avLst/>
          </a:prstGeom>
        </p:spPr>
      </p:pic>
      <p:sp>
        <p:nvSpPr>
          <p:cNvPr id="7" name="Rounded Rectangle 6">
            <a:extLst>
              <a:ext uri="{FF2B5EF4-FFF2-40B4-BE49-F238E27FC236}">
                <a16:creationId xmlns="" xmlns:a16="http://schemas.microsoft.com/office/drawing/2014/main" id="{7DB7055B-82DE-384B-8D6B-9B78C9DBBAEF}"/>
              </a:ext>
            </a:extLst>
          </p:cNvPr>
          <p:cNvSpPr/>
          <p:nvPr/>
        </p:nvSpPr>
        <p:spPr>
          <a:xfrm>
            <a:off x="838199" y="4611757"/>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Three tenths less than the number shown is </a:t>
            </a:r>
            <a:r>
              <a:rPr lang="en-US" sz="2400" b="1" u="sng" dirty="0">
                <a:solidFill>
                  <a:srgbClr val="FF3860"/>
                </a:solidFill>
                <a:latin typeface="OpenDyslexicAlta" pitchFamily="2" charset="77"/>
              </a:rPr>
              <a:t>0.246</a:t>
            </a:r>
            <a:r>
              <a:rPr lang="en-US" sz="2400" dirty="0">
                <a:solidFill>
                  <a:schemeClr val="tx1"/>
                </a:solidFill>
                <a:latin typeface="OpenDyslexicAlta" pitchFamily="2" charset="77"/>
              </a:rPr>
              <a:t>  </a:t>
            </a:r>
          </a:p>
        </p:txBody>
      </p:sp>
      <p:pic>
        <p:nvPicPr>
          <p:cNvPr id="27" name="Picture 26">
            <a:extLst>
              <a:ext uri="{FF2B5EF4-FFF2-40B4-BE49-F238E27FC236}">
                <a16:creationId xmlns="" xmlns:a16="http://schemas.microsoft.com/office/drawing/2014/main" id="{10CAC887-13B6-DC49-8DB8-210D1ED92AC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94948" y="3078980"/>
            <a:ext cx="526047" cy="540000"/>
          </a:xfrm>
          <a:prstGeom prst="rect">
            <a:avLst/>
          </a:prstGeom>
        </p:spPr>
      </p:pic>
      <p:pic>
        <p:nvPicPr>
          <p:cNvPr id="28" name="Picture 27">
            <a:extLst>
              <a:ext uri="{FF2B5EF4-FFF2-40B4-BE49-F238E27FC236}">
                <a16:creationId xmlns="" xmlns:a16="http://schemas.microsoft.com/office/drawing/2014/main" id="{EB6DF0FB-AD5B-0F4D-8431-8EE80B3CA0C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51595" y="3429000"/>
            <a:ext cx="526047" cy="540000"/>
          </a:xfrm>
          <a:prstGeom prst="rect">
            <a:avLst/>
          </a:prstGeom>
        </p:spPr>
      </p:pic>
      <p:pic>
        <p:nvPicPr>
          <p:cNvPr id="29" name="Picture 28">
            <a:extLst>
              <a:ext uri="{FF2B5EF4-FFF2-40B4-BE49-F238E27FC236}">
                <a16:creationId xmlns="" xmlns:a16="http://schemas.microsoft.com/office/drawing/2014/main" id="{34DDE1B1-36FE-3945-A850-BC561AF3CC3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03199" y="3429000"/>
            <a:ext cx="526047" cy="540000"/>
          </a:xfrm>
          <a:prstGeom prst="rect">
            <a:avLst/>
          </a:prstGeom>
        </p:spPr>
      </p:pic>
      <p:sp>
        <p:nvSpPr>
          <p:cNvPr id="31" name="Rounded Rectangle 30">
            <a:extLst>
              <a:ext uri="{FF2B5EF4-FFF2-40B4-BE49-F238E27FC236}">
                <a16:creationId xmlns="" xmlns:a16="http://schemas.microsoft.com/office/drawing/2014/main" id="{785A7760-1447-6B4A-9D15-DE4E1F0FD6BC}"/>
              </a:ext>
            </a:extLst>
          </p:cNvPr>
          <p:cNvSpPr/>
          <p:nvPr/>
        </p:nvSpPr>
        <p:spPr>
          <a:xfrm>
            <a:off x="838199" y="606065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pPr lvl="0"/>
            <a:r>
              <a:rPr lang="en-US" sz="2400" dirty="0">
                <a:solidFill>
                  <a:prstClr val="black"/>
                </a:solidFill>
                <a:latin typeface="OpenDyslexicAlta" pitchFamily="2" charset="77"/>
              </a:rPr>
              <a:t>If I subtract 7 thousandths from the number, I will have   </a:t>
            </a:r>
          </a:p>
        </p:txBody>
      </p:sp>
      <p:pic>
        <p:nvPicPr>
          <p:cNvPr id="22" name="Picture 21">
            <a:extLst>
              <a:ext uri="{FF2B5EF4-FFF2-40B4-BE49-F238E27FC236}">
                <a16:creationId xmlns="" xmlns:a16="http://schemas.microsoft.com/office/drawing/2014/main" id="{DC27D673-A402-7242-8B19-213108EE1D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14772" y="3091866"/>
            <a:ext cx="519545" cy="540000"/>
          </a:xfrm>
          <a:prstGeom prst="rect">
            <a:avLst/>
          </a:prstGeom>
        </p:spPr>
      </p:pic>
      <p:sp>
        <p:nvSpPr>
          <p:cNvPr id="23" name="Rounded Rectangle 22">
            <a:extLst>
              <a:ext uri="{FF2B5EF4-FFF2-40B4-BE49-F238E27FC236}">
                <a16:creationId xmlns="" xmlns:a16="http://schemas.microsoft.com/office/drawing/2014/main" id="{A6212B0D-1A71-514C-9C22-C279EF0A8707}"/>
              </a:ext>
            </a:extLst>
          </p:cNvPr>
          <p:cNvSpPr/>
          <p:nvPr/>
        </p:nvSpPr>
        <p:spPr>
          <a:xfrm>
            <a:off x="838199" y="532689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If I subtract 4 hundredths from the number, I will have </a:t>
            </a:r>
            <a:r>
              <a:rPr lang="en-US" sz="2400" b="1" u="sng" dirty="0">
                <a:solidFill>
                  <a:srgbClr val="FF3860"/>
                </a:solidFill>
                <a:latin typeface="OpenDyslexicAlta" pitchFamily="2" charset="77"/>
              </a:rPr>
              <a:t>0.506</a:t>
            </a:r>
            <a:r>
              <a:rPr lang="en-US" sz="2400" dirty="0">
                <a:solidFill>
                  <a:schemeClr val="tx1"/>
                </a:solidFill>
                <a:latin typeface="OpenDyslexicAlta" pitchFamily="2" charset="77"/>
              </a:rPr>
              <a:t>   </a:t>
            </a:r>
          </a:p>
        </p:txBody>
      </p:sp>
      <p:sp>
        <p:nvSpPr>
          <p:cNvPr id="24" name="Oval 23">
            <a:extLst>
              <a:ext uri="{FF2B5EF4-FFF2-40B4-BE49-F238E27FC236}">
                <a16:creationId xmlns="" xmlns:a16="http://schemas.microsoft.com/office/drawing/2014/main" id="{080CCECB-4D5D-8E47-9E1F-CA693272886C}"/>
              </a:ext>
            </a:extLst>
          </p:cNvPr>
          <p:cNvSpPr/>
          <p:nvPr/>
        </p:nvSpPr>
        <p:spPr>
          <a:xfrm>
            <a:off x="4330232" y="4211938"/>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pic>
        <p:nvPicPr>
          <p:cNvPr id="20" name="Picture 19">
            <a:extLst>
              <a:ext uri="{FF2B5EF4-FFF2-40B4-BE49-F238E27FC236}">
                <a16:creationId xmlns="" xmlns:a16="http://schemas.microsoft.com/office/drawing/2014/main" id="{02379288-0002-E147-8235-B85D36C5518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59240" y="3386111"/>
            <a:ext cx="519545" cy="540000"/>
          </a:xfrm>
          <a:prstGeom prst="rect">
            <a:avLst/>
          </a:prstGeom>
        </p:spPr>
      </p:pic>
      <p:pic>
        <p:nvPicPr>
          <p:cNvPr id="25" name="Picture 24">
            <a:extLst>
              <a:ext uri="{FF2B5EF4-FFF2-40B4-BE49-F238E27FC236}">
                <a16:creationId xmlns="" xmlns:a16="http://schemas.microsoft.com/office/drawing/2014/main" id="{9B78F2BB-4149-C445-9349-C2C165DB435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13035" y="3380491"/>
            <a:ext cx="519545" cy="540000"/>
          </a:xfrm>
          <a:prstGeom prst="rect">
            <a:avLst/>
          </a:prstGeom>
        </p:spPr>
      </p:pic>
      <p:pic>
        <p:nvPicPr>
          <p:cNvPr id="26" name="Picture 25">
            <a:extLst>
              <a:ext uri="{FF2B5EF4-FFF2-40B4-BE49-F238E27FC236}">
                <a16:creationId xmlns="" xmlns:a16="http://schemas.microsoft.com/office/drawing/2014/main" id="{E2B1E561-7842-6249-A653-E23B48A9FCA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56843" y="3094591"/>
            <a:ext cx="519545" cy="540000"/>
          </a:xfrm>
          <a:prstGeom prst="rect">
            <a:avLst/>
          </a:prstGeom>
        </p:spPr>
      </p:pic>
      <p:pic>
        <p:nvPicPr>
          <p:cNvPr id="30" name="Picture 29">
            <a:extLst>
              <a:ext uri="{FF2B5EF4-FFF2-40B4-BE49-F238E27FC236}">
                <a16:creationId xmlns="" xmlns:a16="http://schemas.microsoft.com/office/drawing/2014/main" id="{74F0A4BD-D4B5-D446-9204-BFC25421771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34670" y="3380491"/>
            <a:ext cx="519545" cy="540000"/>
          </a:xfrm>
          <a:prstGeom prst="rect">
            <a:avLst/>
          </a:prstGeom>
        </p:spPr>
      </p:pic>
      <p:pic>
        <p:nvPicPr>
          <p:cNvPr id="32" name="Picture 31">
            <a:extLst>
              <a:ext uri="{FF2B5EF4-FFF2-40B4-BE49-F238E27FC236}">
                <a16:creationId xmlns="" xmlns:a16="http://schemas.microsoft.com/office/drawing/2014/main" id="{54CAE3CA-88FC-004D-8809-ECBA711C202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51640" y="3388978"/>
            <a:ext cx="519545" cy="540000"/>
          </a:xfrm>
          <a:prstGeom prst="rect">
            <a:avLst/>
          </a:prstGeom>
        </p:spPr>
      </p:pic>
      <p:pic>
        <p:nvPicPr>
          <p:cNvPr id="33" name="Picture 32">
            <a:extLst>
              <a:ext uri="{FF2B5EF4-FFF2-40B4-BE49-F238E27FC236}">
                <a16:creationId xmlns="" xmlns:a16="http://schemas.microsoft.com/office/drawing/2014/main" id="{EA1CDD1C-512E-FE4D-8762-9204D3C20FA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0556" y="3071197"/>
            <a:ext cx="526047" cy="540000"/>
          </a:xfrm>
          <a:prstGeom prst="rect">
            <a:avLst/>
          </a:prstGeom>
        </p:spPr>
      </p:pic>
      <p:pic>
        <p:nvPicPr>
          <p:cNvPr id="34" name="Picture 33">
            <a:extLst>
              <a:ext uri="{FF2B5EF4-FFF2-40B4-BE49-F238E27FC236}">
                <a16:creationId xmlns="" xmlns:a16="http://schemas.microsoft.com/office/drawing/2014/main" id="{A16711A0-21FF-D944-934E-7D7E2D1D924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8807" y="3421217"/>
            <a:ext cx="526047" cy="540000"/>
          </a:xfrm>
          <a:prstGeom prst="rect">
            <a:avLst/>
          </a:prstGeom>
        </p:spPr>
      </p:pic>
    </p:spTree>
    <p:extLst>
      <p:ext uri="{BB962C8B-B14F-4D97-AF65-F5344CB8AC3E}">
        <p14:creationId xmlns:p14="http://schemas.microsoft.com/office/powerpoint/2010/main" val="31599075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lstStyle/>
          <a:p>
            <a:pPr marL="0" indent="0">
              <a:buNone/>
            </a:pPr>
            <a:r>
              <a:rPr lang="en-GB" dirty="0"/>
              <a:t>Activity 1:</a:t>
            </a:r>
          </a:p>
          <a:p>
            <a:pPr marL="0" indent="0">
              <a:buClr>
                <a:srgbClr val="23D160"/>
              </a:buClr>
              <a:buSzPct val="85000"/>
              <a:buNone/>
            </a:pPr>
            <a:r>
              <a:rPr lang="en-GB" sz="2200" dirty="0"/>
              <a:t>Complete the chart, then complete the sentences below. </a:t>
            </a:r>
          </a:p>
        </p:txBody>
      </p:sp>
      <p:graphicFrame>
        <p:nvGraphicFramePr>
          <p:cNvPr id="4" name="Table 3">
            <a:extLst>
              <a:ext uri="{FF2B5EF4-FFF2-40B4-BE49-F238E27FC236}">
                <a16:creationId xmlns="" xmlns:a16="http://schemas.microsoft.com/office/drawing/2014/main" id="{B26FE515-818F-CD4E-8C91-529799DE3F02}"/>
              </a:ext>
            </a:extLst>
          </p:cNvPr>
          <p:cNvGraphicFramePr>
            <a:graphicFrameLocks noGrp="1"/>
          </p:cNvGraphicFramePr>
          <p:nvPr/>
        </p:nvGraphicFramePr>
        <p:xfrm>
          <a:off x="2701494" y="2686627"/>
          <a:ext cx="6789012" cy="1742440"/>
        </p:xfrm>
        <a:graphic>
          <a:graphicData uri="http://schemas.openxmlformats.org/drawingml/2006/table">
            <a:tbl>
              <a:tblPr firstRow="1" bandRow="1">
                <a:tableStyleId>{5940675A-B579-460E-94D1-54222C63F5DA}</a:tableStyleId>
              </a:tblPr>
              <a:tblGrid>
                <a:gridCol w="1697253">
                  <a:extLst>
                    <a:ext uri="{9D8B030D-6E8A-4147-A177-3AD203B41FA5}">
                      <a16:colId xmlns="" xmlns:a16="http://schemas.microsoft.com/office/drawing/2014/main" val="373652515"/>
                    </a:ext>
                  </a:extLst>
                </a:gridCol>
                <a:gridCol w="1697253">
                  <a:extLst>
                    <a:ext uri="{9D8B030D-6E8A-4147-A177-3AD203B41FA5}">
                      <a16:colId xmlns="" xmlns:a16="http://schemas.microsoft.com/office/drawing/2014/main" val="3303212019"/>
                    </a:ext>
                  </a:extLst>
                </a:gridCol>
                <a:gridCol w="1697253">
                  <a:extLst>
                    <a:ext uri="{9D8B030D-6E8A-4147-A177-3AD203B41FA5}">
                      <a16:colId xmlns="" xmlns:a16="http://schemas.microsoft.com/office/drawing/2014/main" val="3692987311"/>
                    </a:ext>
                  </a:extLst>
                </a:gridCol>
                <a:gridCol w="1697253">
                  <a:extLst>
                    <a:ext uri="{9D8B030D-6E8A-4147-A177-3AD203B41FA5}">
                      <a16:colId xmlns="" xmlns:a16="http://schemas.microsoft.com/office/drawing/2014/main" val="1748456636"/>
                    </a:ext>
                  </a:extLst>
                </a:gridCol>
              </a:tblGrid>
              <a:tr h="370840">
                <a:tc>
                  <a:txBody>
                    <a:bodyPr/>
                    <a:lstStyle/>
                    <a:p>
                      <a:pPr algn="ctr"/>
                      <a:r>
                        <a:rPr lang="en-US" dirty="0">
                          <a:latin typeface="OpenDyslexicAlta" pitchFamily="2" charset="77"/>
                        </a:rPr>
                        <a:t>ones</a:t>
                      </a:r>
                    </a:p>
                  </a:txBody>
                  <a:tcPr>
                    <a:solidFill>
                      <a:srgbClr val="23D160"/>
                    </a:solidFill>
                  </a:tcPr>
                </a:tc>
                <a:tc>
                  <a:txBody>
                    <a:bodyPr/>
                    <a:lstStyle/>
                    <a:p>
                      <a:pPr algn="ctr"/>
                      <a:r>
                        <a:rPr lang="en-US" dirty="0">
                          <a:solidFill>
                            <a:schemeClr val="bg1"/>
                          </a:solidFill>
                          <a:latin typeface="OpenDyslexicAlta" pitchFamily="2" charset="77"/>
                        </a:rPr>
                        <a:t>tenths</a:t>
                      </a:r>
                    </a:p>
                  </a:txBody>
                  <a:tcPr>
                    <a:solidFill>
                      <a:srgbClr val="3273DC"/>
                    </a:solidFill>
                  </a:tcPr>
                </a:tc>
                <a:tc>
                  <a:txBody>
                    <a:bodyPr/>
                    <a:lstStyle/>
                    <a:p>
                      <a:pPr algn="ctr"/>
                      <a:r>
                        <a:rPr lang="en-US" dirty="0">
                          <a:solidFill>
                            <a:schemeClr val="bg1"/>
                          </a:solidFill>
                          <a:latin typeface="OpenDyslexicAlta" pitchFamily="2" charset="77"/>
                        </a:rPr>
                        <a:t>hundredths</a:t>
                      </a:r>
                    </a:p>
                  </a:txBody>
                  <a:tcPr>
                    <a:solidFill>
                      <a:srgbClr val="7957D5"/>
                    </a:solidFill>
                  </a:tcPr>
                </a:tc>
                <a:tc>
                  <a:txBody>
                    <a:bodyPr/>
                    <a:lstStyle/>
                    <a:p>
                      <a:pPr algn="ctr"/>
                      <a:r>
                        <a:rPr lang="en-US" dirty="0">
                          <a:solidFill>
                            <a:schemeClr val="bg1"/>
                          </a:solidFill>
                          <a:latin typeface="OpenDyslexicAlta" pitchFamily="2" charset="77"/>
                        </a:rPr>
                        <a:t>thousandths</a:t>
                      </a:r>
                    </a:p>
                  </a:txBody>
                  <a:tcPr>
                    <a:solidFill>
                      <a:srgbClr val="F337C7"/>
                    </a:solidFill>
                  </a:tcPr>
                </a:tc>
                <a:extLst>
                  <a:ext uri="{0D108BD9-81ED-4DB2-BD59-A6C34878D82A}">
                    <a16:rowId xmlns="" xmlns:a16="http://schemas.microsoft.com/office/drawing/2014/main" val="957287956"/>
                  </a:ext>
                </a:extLst>
              </a:tr>
              <a:tr h="370840">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tc>
                  <a:txBody>
                    <a:bodyPr/>
                    <a:lstStyle/>
                    <a:p>
                      <a:endParaRPr lang="en-US" dirty="0">
                        <a:latin typeface="OpenDyslexicAlta" pitchFamily="2" charset="77"/>
                      </a:endParaRPr>
                    </a:p>
                  </a:txBody>
                  <a:tcPr>
                    <a:solidFill>
                      <a:schemeClr val="bg1"/>
                    </a:solidFill>
                  </a:tcPr>
                </a:tc>
                <a:tc>
                  <a:txBody>
                    <a:bodyPr/>
                    <a:lstStyle/>
                    <a:p>
                      <a:endParaRPr lang="en-US" dirty="0">
                        <a:latin typeface="OpenDyslexicAlta" pitchFamily="2" charset="77"/>
                      </a:endParaRPr>
                    </a:p>
                  </a:txBody>
                  <a:tcPr>
                    <a:solidFill>
                      <a:schemeClr val="bg1"/>
                    </a:solidFill>
                  </a:tcPr>
                </a:tc>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extLst>
                  <a:ext uri="{0D108BD9-81ED-4DB2-BD59-A6C34878D82A}">
                    <a16:rowId xmlns="" xmlns:a16="http://schemas.microsoft.com/office/drawing/2014/main" val="988903399"/>
                  </a:ext>
                </a:extLst>
              </a:tr>
              <a:tr h="370840">
                <a:tc>
                  <a:txBody>
                    <a:bodyPr/>
                    <a:lstStyle/>
                    <a:p>
                      <a:pPr algn="ctr"/>
                      <a:r>
                        <a:rPr lang="en-US" sz="2400" dirty="0">
                          <a:solidFill>
                            <a:srgbClr val="FF3860"/>
                          </a:solidFill>
                          <a:latin typeface="OpenDyslexicAlta" pitchFamily="2" charset="77"/>
                        </a:rPr>
                        <a:t>0</a:t>
                      </a:r>
                    </a:p>
                  </a:txBody>
                  <a:tcPr>
                    <a:solidFill>
                      <a:schemeClr val="bg1"/>
                    </a:solidFill>
                  </a:tcPr>
                </a:tc>
                <a:tc>
                  <a:txBody>
                    <a:bodyPr/>
                    <a:lstStyle/>
                    <a:p>
                      <a:pPr algn="ctr"/>
                      <a:r>
                        <a:rPr lang="en-US" sz="2400" dirty="0">
                          <a:solidFill>
                            <a:srgbClr val="FF3860"/>
                          </a:solidFill>
                          <a:latin typeface="OpenDyslexicAlta" pitchFamily="2" charset="77"/>
                        </a:rPr>
                        <a:t>5</a:t>
                      </a:r>
                    </a:p>
                  </a:txBody>
                  <a:tcPr>
                    <a:solidFill>
                      <a:schemeClr val="bg1"/>
                    </a:solidFill>
                  </a:tcPr>
                </a:tc>
                <a:tc>
                  <a:txBody>
                    <a:bodyPr/>
                    <a:lstStyle/>
                    <a:p>
                      <a:pPr algn="ctr"/>
                      <a:r>
                        <a:rPr lang="en-US" sz="2400" dirty="0">
                          <a:solidFill>
                            <a:srgbClr val="FF3860"/>
                          </a:solidFill>
                          <a:latin typeface="OpenDyslexicAlta" pitchFamily="2" charset="77"/>
                        </a:rPr>
                        <a:t>4</a:t>
                      </a:r>
                    </a:p>
                  </a:txBody>
                  <a:tcPr>
                    <a:solidFill>
                      <a:schemeClr val="bg1"/>
                    </a:solidFill>
                  </a:tcPr>
                </a:tc>
                <a:tc>
                  <a:txBody>
                    <a:bodyPr/>
                    <a:lstStyle/>
                    <a:p>
                      <a:pPr algn="ctr"/>
                      <a:r>
                        <a:rPr lang="en-US" sz="2400" dirty="0">
                          <a:solidFill>
                            <a:srgbClr val="FF3860"/>
                          </a:solidFill>
                          <a:latin typeface="OpenDyslexicAlta" pitchFamily="2" charset="77"/>
                        </a:rPr>
                        <a:t>6</a:t>
                      </a:r>
                    </a:p>
                  </a:txBody>
                  <a:tcPr>
                    <a:solidFill>
                      <a:schemeClr val="bg1"/>
                    </a:solidFill>
                  </a:tcPr>
                </a:tc>
                <a:extLst>
                  <a:ext uri="{0D108BD9-81ED-4DB2-BD59-A6C34878D82A}">
                    <a16:rowId xmlns="" xmlns:a16="http://schemas.microsoft.com/office/drawing/2014/main" val="3900739830"/>
                  </a:ext>
                </a:extLst>
              </a:tr>
            </a:tbl>
          </a:graphicData>
        </a:graphic>
      </p:graphicFrame>
      <p:sp>
        <p:nvSpPr>
          <p:cNvPr id="5" name="Oval 4">
            <a:extLst>
              <a:ext uri="{FF2B5EF4-FFF2-40B4-BE49-F238E27FC236}">
                <a16:creationId xmlns="" xmlns:a16="http://schemas.microsoft.com/office/drawing/2014/main" id="{543EBA60-9061-9748-8C0A-F504C34507B8}"/>
              </a:ext>
            </a:extLst>
          </p:cNvPr>
          <p:cNvSpPr/>
          <p:nvPr/>
        </p:nvSpPr>
        <p:spPr>
          <a:xfrm>
            <a:off x="4316770" y="2832652"/>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sp>
        <p:nvSpPr>
          <p:cNvPr id="6" name="Oval 5">
            <a:extLst>
              <a:ext uri="{FF2B5EF4-FFF2-40B4-BE49-F238E27FC236}">
                <a16:creationId xmlns="" xmlns:a16="http://schemas.microsoft.com/office/drawing/2014/main" id="{5E23DF1C-22E2-684F-8201-1776EF3F1940}"/>
              </a:ext>
            </a:extLst>
          </p:cNvPr>
          <p:cNvSpPr/>
          <p:nvPr/>
        </p:nvSpPr>
        <p:spPr>
          <a:xfrm>
            <a:off x="4316770" y="3732995"/>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pic>
        <p:nvPicPr>
          <p:cNvPr id="11" name="Picture 10">
            <a:extLst>
              <a:ext uri="{FF2B5EF4-FFF2-40B4-BE49-F238E27FC236}">
                <a16:creationId xmlns="" xmlns:a16="http://schemas.microsoft.com/office/drawing/2014/main" id="{48C6BD58-7526-FA47-B73E-B0F04F2CB5D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48420" y="3073349"/>
            <a:ext cx="519545" cy="540000"/>
          </a:xfrm>
          <a:prstGeom prst="rect">
            <a:avLst/>
          </a:prstGeom>
        </p:spPr>
      </p:pic>
      <p:pic>
        <p:nvPicPr>
          <p:cNvPr id="13" name="Picture 12">
            <a:extLst>
              <a:ext uri="{FF2B5EF4-FFF2-40B4-BE49-F238E27FC236}">
                <a16:creationId xmlns="" xmlns:a16="http://schemas.microsoft.com/office/drawing/2014/main" id="{B03E08B1-53E8-4247-8EAA-64F0325B1B6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51595" y="3073349"/>
            <a:ext cx="526047" cy="540000"/>
          </a:xfrm>
          <a:prstGeom prst="rect">
            <a:avLst/>
          </a:prstGeom>
        </p:spPr>
      </p:pic>
      <p:pic>
        <p:nvPicPr>
          <p:cNvPr id="15" name="Picture 14">
            <a:extLst>
              <a:ext uri="{FF2B5EF4-FFF2-40B4-BE49-F238E27FC236}">
                <a16:creationId xmlns="" xmlns:a16="http://schemas.microsoft.com/office/drawing/2014/main" id="{55CEB312-BAEC-CA41-AA3A-B2A4378053C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6455" y="3073349"/>
            <a:ext cx="519545" cy="540000"/>
          </a:xfrm>
          <a:prstGeom prst="rect">
            <a:avLst/>
          </a:prstGeom>
        </p:spPr>
      </p:pic>
      <p:pic>
        <p:nvPicPr>
          <p:cNvPr id="21" name="Picture 20">
            <a:extLst>
              <a:ext uri="{FF2B5EF4-FFF2-40B4-BE49-F238E27FC236}">
                <a16:creationId xmlns="" xmlns:a16="http://schemas.microsoft.com/office/drawing/2014/main" id="{D3999B00-6F81-7B4A-84F0-B7B595E982C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99345" y="3091866"/>
            <a:ext cx="519545" cy="540000"/>
          </a:xfrm>
          <a:prstGeom prst="rect">
            <a:avLst/>
          </a:prstGeom>
        </p:spPr>
      </p:pic>
      <p:sp>
        <p:nvSpPr>
          <p:cNvPr id="7" name="Rounded Rectangle 6">
            <a:extLst>
              <a:ext uri="{FF2B5EF4-FFF2-40B4-BE49-F238E27FC236}">
                <a16:creationId xmlns="" xmlns:a16="http://schemas.microsoft.com/office/drawing/2014/main" id="{7DB7055B-82DE-384B-8D6B-9B78C9DBBAEF}"/>
              </a:ext>
            </a:extLst>
          </p:cNvPr>
          <p:cNvSpPr/>
          <p:nvPr/>
        </p:nvSpPr>
        <p:spPr>
          <a:xfrm>
            <a:off x="838199" y="4611757"/>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Three tenths less than the number shown is </a:t>
            </a:r>
            <a:r>
              <a:rPr lang="en-US" sz="2400" b="1" u="sng" dirty="0">
                <a:solidFill>
                  <a:srgbClr val="FF3860"/>
                </a:solidFill>
                <a:latin typeface="OpenDyslexicAlta" pitchFamily="2" charset="77"/>
              </a:rPr>
              <a:t>0.246</a:t>
            </a:r>
            <a:r>
              <a:rPr lang="en-US" sz="2400" dirty="0">
                <a:solidFill>
                  <a:schemeClr val="tx1"/>
                </a:solidFill>
                <a:latin typeface="OpenDyslexicAlta" pitchFamily="2" charset="77"/>
              </a:rPr>
              <a:t>  </a:t>
            </a:r>
          </a:p>
        </p:txBody>
      </p:sp>
      <p:pic>
        <p:nvPicPr>
          <p:cNvPr id="27" name="Picture 26">
            <a:extLst>
              <a:ext uri="{FF2B5EF4-FFF2-40B4-BE49-F238E27FC236}">
                <a16:creationId xmlns="" xmlns:a16="http://schemas.microsoft.com/office/drawing/2014/main" id="{10CAC887-13B6-DC49-8DB8-210D1ED92AC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94948" y="3078980"/>
            <a:ext cx="526047" cy="540000"/>
          </a:xfrm>
          <a:prstGeom prst="rect">
            <a:avLst/>
          </a:prstGeom>
        </p:spPr>
      </p:pic>
      <p:pic>
        <p:nvPicPr>
          <p:cNvPr id="28" name="Picture 27">
            <a:extLst>
              <a:ext uri="{FF2B5EF4-FFF2-40B4-BE49-F238E27FC236}">
                <a16:creationId xmlns="" xmlns:a16="http://schemas.microsoft.com/office/drawing/2014/main" id="{EB6DF0FB-AD5B-0F4D-8431-8EE80B3CA0C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51595" y="3429000"/>
            <a:ext cx="526047" cy="540000"/>
          </a:xfrm>
          <a:prstGeom prst="rect">
            <a:avLst/>
          </a:prstGeom>
        </p:spPr>
      </p:pic>
      <p:pic>
        <p:nvPicPr>
          <p:cNvPr id="29" name="Picture 28">
            <a:extLst>
              <a:ext uri="{FF2B5EF4-FFF2-40B4-BE49-F238E27FC236}">
                <a16:creationId xmlns="" xmlns:a16="http://schemas.microsoft.com/office/drawing/2014/main" id="{34DDE1B1-36FE-3945-A850-BC561AF3CC3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03199" y="3429000"/>
            <a:ext cx="526047" cy="540000"/>
          </a:xfrm>
          <a:prstGeom prst="rect">
            <a:avLst/>
          </a:prstGeom>
        </p:spPr>
      </p:pic>
      <p:sp>
        <p:nvSpPr>
          <p:cNvPr id="31" name="Rounded Rectangle 30">
            <a:extLst>
              <a:ext uri="{FF2B5EF4-FFF2-40B4-BE49-F238E27FC236}">
                <a16:creationId xmlns="" xmlns:a16="http://schemas.microsoft.com/office/drawing/2014/main" id="{785A7760-1447-6B4A-9D15-DE4E1F0FD6BC}"/>
              </a:ext>
            </a:extLst>
          </p:cNvPr>
          <p:cNvSpPr/>
          <p:nvPr/>
        </p:nvSpPr>
        <p:spPr>
          <a:xfrm>
            <a:off x="838199" y="606065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pPr lvl="0"/>
            <a:r>
              <a:rPr lang="en-US" sz="2400" dirty="0">
                <a:solidFill>
                  <a:prstClr val="black"/>
                </a:solidFill>
                <a:latin typeface="OpenDyslexicAlta" pitchFamily="2" charset="77"/>
              </a:rPr>
              <a:t>If I subtract 7 thousandths from the number, I will have </a:t>
            </a:r>
            <a:r>
              <a:rPr lang="en-US" sz="2400" b="1" u="sng" dirty="0">
                <a:solidFill>
                  <a:srgbClr val="FF3860"/>
                </a:solidFill>
                <a:latin typeface="OpenDyslexicAlta" pitchFamily="2" charset="77"/>
              </a:rPr>
              <a:t>0.539</a:t>
            </a:r>
            <a:r>
              <a:rPr lang="en-US" sz="2400" dirty="0">
                <a:solidFill>
                  <a:prstClr val="black"/>
                </a:solidFill>
                <a:latin typeface="OpenDyslexicAlta" pitchFamily="2" charset="77"/>
              </a:rPr>
              <a:t>   </a:t>
            </a:r>
          </a:p>
        </p:txBody>
      </p:sp>
      <p:pic>
        <p:nvPicPr>
          <p:cNvPr id="22" name="Picture 21">
            <a:extLst>
              <a:ext uri="{FF2B5EF4-FFF2-40B4-BE49-F238E27FC236}">
                <a16:creationId xmlns="" xmlns:a16="http://schemas.microsoft.com/office/drawing/2014/main" id="{DC27D673-A402-7242-8B19-213108EE1D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14772" y="3091866"/>
            <a:ext cx="519545" cy="540000"/>
          </a:xfrm>
          <a:prstGeom prst="rect">
            <a:avLst/>
          </a:prstGeom>
        </p:spPr>
      </p:pic>
      <p:sp>
        <p:nvSpPr>
          <p:cNvPr id="23" name="Rounded Rectangle 22">
            <a:extLst>
              <a:ext uri="{FF2B5EF4-FFF2-40B4-BE49-F238E27FC236}">
                <a16:creationId xmlns="" xmlns:a16="http://schemas.microsoft.com/office/drawing/2014/main" id="{A6212B0D-1A71-514C-9C22-C279EF0A8707}"/>
              </a:ext>
            </a:extLst>
          </p:cNvPr>
          <p:cNvSpPr/>
          <p:nvPr/>
        </p:nvSpPr>
        <p:spPr>
          <a:xfrm>
            <a:off x="838199" y="532689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If I subtract 4 hundredths from the number, I will have </a:t>
            </a:r>
            <a:r>
              <a:rPr lang="en-US" sz="2400" b="1" u="sng" dirty="0">
                <a:solidFill>
                  <a:srgbClr val="FF3860"/>
                </a:solidFill>
                <a:latin typeface="OpenDyslexicAlta" pitchFamily="2" charset="77"/>
              </a:rPr>
              <a:t>0.506</a:t>
            </a:r>
            <a:r>
              <a:rPr lang="en-US" sz="2400" dirty="0">
                <a:solidFill>
                  <a:schemeClr val="tx1"/>
                </a:solidFill>
                <a:latin typeface="OpenDyslexicAlta" pitchFamily="2" charset="77"/>
              </a:rPr>
              <a:t>   </a:t>
            </a:r>
          </a:p>
        </p:txBody>
      </p:sp>
      <p:sp>
        <p:nvSpPr>
          <p:cNvPr id="24" name="Oval 23">
            <a:extLst>
              <a:ext uri="{FF2B5EF4-FFF2-40B4-BE49-F238E27FC236}">
                <a16:creationId xmlns="" xmlns:a16="http://schemas.microsoft.com/office/drawing/2014/main" id="{080CCECB-4D5D-8E47-9E1F-CA693272886C}"/>
              </a:ext>
            </a:extLst>
          </p:cNvPr>
          <p:cNvSpPr/>
          <p:nvPr/>
        </p:nvSpPr>
        <p:spPr>
          <a:xfrm>
            <a:off x="4330232" y="4211938"/>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pic>
        <p:nvPicPr>
          <p:cNvPr id="20" name="Picture 19">
            <a:extLst>
              <a:ext uri="{FF2B5EF4-FFF2-40B4-BE49-F238E27FC236}">
                <a16:creationId xmlns="" xmlns:a16="http://schemas.microsoft.com/office/drawing/2014/main" id="{02379288-0002-E147-8235-B85D36C5518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59240" y="3386111"/>
            <a:ext cx="519545" cy="540000"/>
          </a:xfrm>
          <a:prstGeom prst="rect">
            <a:avLst/>
          </a:prstGeom>
        </p:spPr>
      </p:pic>
      <p:pic>
        <p:nvPicPr>
          <p:cNvPr id="25" name="Picture 24">
            <a:extLst>
              <a:ext uri="{FF2B5EF4-FFF2-40B4-BE49-F238E27FC236}">
                <a16:creationId xmlns="" xmlns:a16="http://schemas.microsoft.com/office/drawing/2014/main" id="{9B78F2BB-4149-C445-9349-C2C165DB435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13035" y="3380491"/>
            <a:ext cx="519545" cy="540000"/>
          </a:xfrm>
          <a:prstGeom prst="rect">
            <a:avLst/>
          </a:prstGeom>
        </p:spPr>
      </p:pic>
      <p:pic>
        <p:nvPicPr>
          <p:cNvPr id="26" name="Picture 25">
            <a:extLst>
              <a:ext uri="{FF2B5EF4-FFF2-40B4-BE49-F238E27FC236}">
                <a16:creationId xmlns="" xmlns:a16="http://schemas.microsoft.com/office/drawing/2014/main" id="{E2B1E561-7842-6249-A653-E23B48A9FCA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56843" y="3094591"/>
            <a:ext cx="519545" cy="540000"/>
          </a:xfrm>
          <a:prstGeom prst="rect">
            <a:avLst/>
          </a:prstGeom>
        </p:spPr>
      </p:pic>
      <p:pic>
        <p:nvPicPr>
          <p:cNvPr id="30" name="Picture 29">
            <a:extLst>
              <a:ext uri="{FF2B5EF4-FFF2-40B4-BE49-F238E27FC236}">
                <a16:creationId xmlns="" xmlns:a16="http://schemas.microsoft.com/office/drawing/2014/main" id="{74F0A4BD-D4B5-D446-9204-BFC25421771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34670" y="3380491"/>
            <a:ext cx="519545" cy="540000"/>
          </a:xfrm>
          <a:prstGeom prst="rect">
            <a:avLst/>
          </a:prstGeom>
        </p:spPr>
      </p:pic>
      <p:pic>
        <p:nvPicPr>
          <p:cNvPr id="32" name="Picture 31">
            <a:extLst>
              <a:ext uri="{FF2B5EF4-FFF2-40B4-BE49-F238E27FC236}">
                <a16:creationId xmlns="" xmlns:a16="http://schemas.microsoft.com/office/drawing/2014/main" id="{54CAE3CA-88FC-004D-8809-ECBA711C202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51640" y="3388978"/>
            <a:ext cx="519545" cy="540000"/>
          </a:xfrm>
          <a:prstGeom prst="rect">
            <a:avLst/>
          </a:prstGeom>
        </p:spPr>
      </p:pic>
      <p:pic>
        <p:nvPicPr>
          <p:cNvPr id="33" name="Picture 32">
            <a:extLst>
              <a:ext uri="{FF2B5EF4-FFF2-40B4-BE49-F238E27FC236}">
                <a16:creationId xmlns="" xmlns:a16="http://schemas.microsoft.com/office/drawing/2014/main" id="{EA1CDD1C-512E-FE4D-8762-9204D3C20FA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0556" y="3071197"/>
            <a:ext cx="526047" cy="540000"/>
          </a:xfrm>
          <a:prstGeom prst="rect">
            <a:avLst/>
          </a:prstGeom>
        </p:spPr>
      </p:pic>
      <p:pic>
        <p:nvPicPr>
          <p:cNvPr id="34" name="Picture 33">
            <a:extLst>
              <a:ext uri="{FF2B5EF4-FFF2-40B4-BE49-F238E27FC236}">
                <a16:creationId xmlns="" xmlns:a16="http://schemas.microsoft.com/office/drawing/2014/main" id="{A16711A0-21FF-D944-934E-7D7E2D1D924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8807" y="3421217"/>
            <a:ext cx="526047" cy="540000"/>
          </a:xfrm>
          <a:prstGeom prst="rect">
            <a:avLst/>
          </a:prstGeom>
        </p:spPr>
      </p:pic>
    </p:spTree>
    <p:extLst>
      <p:ext uri="{BB962C8B-B14F-4D97-AF65-F5344CB8AC3E}">
        <p14:creationId xmlns:p14="http://schemas.microsoft.com/office/powerpoint/2010/main" val="6943450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endParaRPr lang="en-GB" sz="3600" dirty="0"/>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noAutofit/>
          </a:bodyPr>
          <a:lstStyle/>
          <a:p>
            <a:pPr marL="0" indent="0">
              <a:buNone/>
            </a:pPr>
            <a:r>
              <a:rPr lang="en-GB" dirty="0"/>
              <a:t>Talking Time:</a:t>
            </a:r>
          </a:p>
          <a:p>
            <a:pPr marL="0" indent="0">
              <a:buClr>
                <a:srgbClr val="23D160"/>
              </a:buClr>
              <a:buSzPct val="85000"/>
              <a:buNone/>
            </a:pPr>
            <a:r>
              <a:rPr lang="en-GB" sz="2200" dirty="0"/>
              <a:t>Find the difference between the two numbers using the number line below. </a:t>
            </a:r>
          </a:p>
          <a:p>
            <a:pPr marL="0" indent="0">
              <a:buClr>
                <a:srgbClr val="23D160"/>
              </a:buClr>
              <a:buSzPct val="85000"/>
              <a:buNone/>
            </a:pPr>
            <a:endParaRPr lang="en-GB" sz="2200" dirty="0"/>
          </a:p>
          <a:p>
            <a:pPr marL="0" indent="0">
              <a:buClr>
                <a:srgbClr val="23D160"/>
              </a:buClr>
              <a:buSzPct val="85000"/>
              <a:buNone/>
            </a:pPr>
            <a:endParaRPr lang="en-GB" sz="2200" dirty="0"/>
          </a:p>
        </p:txBody>
      </p:sp>
      <p:pic>
        <p:nvPicPr>
          <p:cNvPr id="15" name="Picture 14">
            <a:extLst>
              <a:ext uri="{FF2B5EF4-FFF2-40B4-BE49-F238E27FC236}">
                <a16:creationId xmlns="" xmlns:a16="http://schemas.microsoft.com/office/drawing/2014/main" id="{72F714F9-5B2A-F44F-A61E-FF2F4C53FA1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76398" y="5334546"/>
            <a:ext cx="10515601" cy="1158329"/>
          </a:xfrm>
          <a:prstGeom prst="rect">
            <a:avLst/>
          </a:prstGeom>
        </p:spPr>
      </p:pic>
      <p:sp>
        <p:nvSpPr>
          <p:cNvPr id="16" name="Rounded Rectangle 15">
            <a:extLst>
              <a:ext uri="{FF2B5EF4-FFF2-40B4-BE49-F238E27FC236}">
                <a16:creationId xmlns="" xmlns:a16="http://schemas.microsoft.com/office/drawing/2014/main" id="{4C6E8CC6-298C-574A-A026-149E050B2D05}"/>
              </a:ext>
            </a:extLst>
          </p:cNvPr>
          <p:cNvSpPr/>
          <p:nvPr/>
        </p:nvSpPr>
        <p:spPr>
          <a:xfrm>
            <a:off x="1452668" y="5962498"/>
            <a:ext cx="1891733"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4400" dirty="0">
                <a:solidFill>
                  <a:schemeClr val="tx1"/>
                </a:solidFill>
                <a:latin typeface="OpenDyslexicAlta" pitchFamily="2" charset="77"/>
              </a:rPr>
              <a:t>0.336</a:t>
            </a:r>
            <a:endParaRPr lang="en-US" sz="6000" dirty="0">
              <a:solidFill>
                <a:schemeClr val="tx1"/>
              </a:solidFill>
              <a:latin typeface="OpenDyslexicAlta" pitchFamily="2" charset="77"/>
            </a:endParaRPr>
          </a:p>
        </p:txBody>
      </p:sp>
      <p:sp>
        <p:nvSpPr>
          <p:cNvPr id="17" name="Rounded Rectangle 16">
            <a:extLst>
              <a:ext uri="{FF2B5EF4-FFF2-40B4-BE49-F238E27FC236}">
                <a16:creationId xmlns="" xmlns:a16="http://schemas.microsoft.com/office/drawing/2014/main" id="{DAFA8B3B-4B23-9844-936D-5FA0169B926C}"/>
              </a:ext>
            </a:extLst>
          </p:cNvPr>
          <p:cNvSpPr/>
          <p:nvPr/>
        </p:nvSpPr>
        <p:spPr>
          <a:xfrm>
            <a:off x="1516784" y="5916736"/>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20" name="Rounded Rectangle 19">
            <a:extLst>
              <a:ext uri="{FF2B5EF4-FFF2-40B4-BE49-F238E27FC236}">
                <a16:creationId xmlns="" xmlns:a16="http://schemas.microsoft.com/office/drawing/2014/main" id="{F4A0CBD0-938C-B440-B9AA-FE2D2C234BAC}"/>
              </a:ext>
            </a:extLst>
          </p:cNvPr>
          <p:cNvSpPr/>
          <p:nvPr/>
        </p:nvSpPr>
        <p:spPr>
          <a:xfrm>
            <a:off x="5538417" y="5905313"/>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Alta" pitchFamily="2" charset="77"/>
            </a:endParaRPr>
          </a:p>
        </p:txBody>
      </p:sp>
      <p:sp>
        <p:nvSpPr>
          <p:cNvPr id="31" name="Rounded Rectangle 30">
            <a:extLst>
              <a:ext uri="{FF2B5EF4-FFF2-40B4-BE49-F238E27FC236}">
                <a16:creationId xmlns="" xmlns:a16="http://schemas.microsoft.com/office/drawing/2014/main" id="{1D8A2A0C-4CDA-9347-BE95-0E070C2EA3A0}"/>
              </a:ext>
            </a:extLst>
          </p:cNvPr>
          <p:cNvSpPr/>
          <p:nvPr/>
        </p:nvSpPr>
        <p:spPr>
          <a:xfrm>
            <a:off x="6966830" y="5953004"/>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32" name="Rounded Rectangle 31">
            <a:extLst>
              <a:ext uri="{FF2B5EF4-FFF2-40B4-BE49-F238E27FC236}">
                <a16:creationId xmlns="" xmlns:a16="http://schemas.microsoft.com/office/drawing/2014/main" id="{D7BD30A5-B034-7E4A-9C61-968FF1D0BE0F}"/>
              </a:ext>
            </a:extLst>
          </p:cNvPr>
          <p:cNvSpPr/>
          <p:nvPr/>
        </p:nvSpPr>
        <p:spPr>
          <a:xfrm>
            <a:off x="4154922" y="5929052"/>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34" name="Rounded Rectangle 33">
            <a:extLst>
              <a:ext uri="{FF2B5EF4-FFF2-40B4-BE49-F238E27FC236}">
                <a16:creationId xmlns="" xmlns:a16="http://schemas.microsoft.com/office/drawing/2014/main" id="{1B3FF14E-BC37-4D4E-85DA-9D51C32E8865}"/>
              </a:ext>
            </a:extLst>
          </p:cNvPr>
          <p:cNvSpPr/>
          <p:nvPr/>
        </p:nvSpPr>
        <p:spPr>
          <a:xfrm>
            <a:off x="9236765" y="5950543"/>
            <a:ext cx="2342308"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r"/>
            <a:r>
              <a:rPr lang="en-US" sz="4400" dirty="0">
                <a:solidFill>
                  <a:schemeClr val="tx1"/>
                </a:solidFill>
                <a:latin typeface="OpenDyslexicAlta" pitchFamily="2" charset="77"/>
              </a:rPr>
              <a:t>0.516</a:t>
            </a:r>
            <a:endParaRPr lang="en-US" sz="6000" dirty="0">
              <a:solidFill>
                <a:schemeClr val="tx1"/>
              </a:solidFill>
              <a:latin typeface="OpenDyslexicAlta" pitchFamily="2" charset="77"/>
            </a:endParaRPr>
          </a:p>
        </p:txBody>
      </p:sp>
    </p:spTree>
    <p:extLst>
      <p:ext uri="{BB962C8B-B14F-4D97-AF65-F5344CB8AC3E}">
        <p14:creationId xmlns:p14="http://schemas.microsoft.com/office/powerpoint/2010/main" val="5600871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825625"/>
            <a:ext cx="10730948" cy="4351338"/>
          </a:xfrm>
        </p:spPr>
        <p:txBody>
          <a:bodyPr/>
          <a:lstStyle/>
          <a:p>
            <a:pPr marL="0" indent="0">
              <a:buNone/>
            </a:pPr>
            <a:r>
              <a:rPr lang="en-GB" dirty="0"/>
              <a:t>Success criteria:</a:t>
            </a:r>
          </a:p>
          <a:p>
            <a:pPr>
              <a:buClr>
                <a:srgbClr val="23D160"/>
              </a:buClr>
              <a:buSzPct val="85000"/>
              <a:buFont typeface="Wingdings" pitchFamily="2" charset="2"/>
              <a:buChar char="ü"/>
            </a:pPr>
            <a:r>
              <a:rPr lang="en-GB" sz="2200" dirty="0"/>
              <a:t>I can use mathematical equipment and pictorial representations, such as place value charts and number lines, to help me subtract numbers with up to three decimal places within 1</a:t>
            </a:r>
          </a:p>
          <a:p>
            <a:pPr>
              <a:buClr>
                <a:srgbClr val="23D160"/>
              </a:buClr>
              <a:buSzPct val="85000"/>
              <a:buFont typeface="Wingdings" pitchFamily="2" charset="2"/>
              <a:buChar char="ü"/>
            </a:pPr>
            <a:r>
              <a:rPr lang="en-GB" sz="2200" dirty="0"/>
              <a:t>I can explain my reasoning when using mathematical equipment and pictorial representations, such as place value charts and number lines, to help me subtract numbers with up to three decimal places within 1</a:t>
            </a:r>
          </a:p>
        </p:txBody>
      </p:sp>
      <p:sp>
        <p:nvSpPr>
          <p:cNvPr id="5" name="Footer Placeholder 4">
            <a:extLst>
              <a:ext uri="{FF2B5EF4-FFF2-40B4-BE49-F238E27FC236}">
                <a16:creationId xmlns="" xmlns:a16="http://schemas.microsoft.com/office/drawing/2014/main" id="{349F46F5-B8A3-5848-8248-C9D634933261}"/>
              </a:ext>
            </a:extLst>
          </p:cNvPr>
          <p:cNvSpPr>
            <a:spLocks noGrp="1"/>
          </p:cNvSpPr>
          <p:nvPr>
            <p:ph type="ftr" sz="quarter" idx="11"/>
          </p:nvPr>
        </p:nvSpPr>
        <p:spPr>
          <a:xfrm>
            <a:off x="838198" y="6298060"/>
            <a:ext cx="11473071" cy="365125"/>
          </a:xfrm>
        </p:spPr>
        <p:txBody>
          <a:bodyPr/>
          <a:lstStyle/>
          <a:p>
            <a:r>
              <a:rPr lang="en-GB" sz="1400" dirty="0" smtClean="0"/>
              <a:t>Stage </a:t>
            </a:r>
            <a:r>
              <a:rPr lang="en-GB" sz="1400" dirty="0"/>
              <a:t>5 - Summer Block 1 - Decimals - Lesson 2 - To be able to subtract decimals within 1</a:t>
            </a:r>
          </a:p>
        </p:txBody>
      </p:sp>
    </p:spTree>
    <p:extLst>
      <p:ext uri="{BB962C8B-B14F-4D97-AF65-F5344CB8AC3E}">
        <p14:creationId xmlns:p14="http://schemas.microsoft.com/office/powerpoint/2010/main" val="434688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endParaRPr lang="en-GB" sz="3600" dirty="0"/>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noAutofit/>
          </a:bodyPr>
          <a:lstStyle/>
          <a:p>
            <a:pPr marL="0" indent="0">
              <a:buNone/>
            </a:pPr>
            <a:r>
              <a:rPr lang="en-GB" dirty="0"/>
              <a:t>Talking Time:</a:t>
            </a:r>
          </a:p>
          <a:p>
            <a:pPr marL="0" indent="0">
              <a:buClr>
                <a:srgbClr val="23D160"/>
              </a:buClr>
              <a:buSzPct val="85000"/>
              <a:buNone/>
            </a:pPr>
            <a:r>
              <a:rPr lang="en-GB" sz="2200" dirty="0"/>
              <a:t>Find the difference between the two numbers using the number line below. </a:t>
            </a:r>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14" name="Rounded Rectangle 13">
            <a:extLst>
              <a:ext uri="{FF2B5EF4-FFF2-40B4-BE49-F238E27FC236}">
                <a16:creationId xmlns="" xmlns:a16="http://schemas.microsoft.com/office/drawing/2014/main" id="{ECE3183D-1066-E649-8006-523A81B905E3}"/>
              </a:ext>
            </a:extLst>
          </p:cNvPr>
          <p:cNvSpPr/>
          <p:nvPr/>
        </p:nvSpPr>
        <p:spPr>
          <a:xfrm>
            <a:off x="6895586" y="3429000"/>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pic>
        <p:nvPicPr>
          <p:cNvPr id="15" name="Picture 14">
            <a:extLst>
              <a:ext uri="{FF2B5EF4-FFF2-40B4-BE49-F238E27FC236}">
                <a16:creationId xmlns="" xmlns:a16="http://schemas.microsoft.com/office/drawing/2014/main" id="{72F714F9-5B2A-F44F-A61E-FF2F4C53FA1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76398" y="5334546"/>
            <a:ext cx="10515601" cy="1158329"/>
          </a:xfrm>
          <a:prstGeom prst="rect">
            <a:avLst/>
          </a:prstGeom>
        </p:spPr>
      </p:pic>
      <p:sp>
        <p:nvSpPr>
          <p:cNvPr id="16" name="Rounded Rectangle 15">
            <a:extLst>
              <a:ext uri="{FF2B5EF4-FFF2-40B4-BE49-F238E27FC236}">
                <a16:creationId xmlns="" xmlns:a16="http://schemas.microsoft.com/office/drawing/2014/main" id="{4C6E8CC6-298C-574A-A026-149E050B2D05}"/>
              </a:ext>
            </a:extLst>
          </p:cNvPr>
          <p:cNvSpPr/>
          <p:nvPr/>
        </p:nvSpPr>
        <p:spPr>
          <a:xfrm>
            <a:off x="1452668" y="5962498"/>
            <a:ext cx="1891733"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4400" dirty="0">
                <a:solidFill>
                  <a:schemeClr val="tx1"/>
                </a:solidFill>
                <a:latin typeface="OpenDyslexicAlta" pitchFamily="2" charset="77"/>
              </a:rPr>
              <a:t>0.336</a:t>
            </a:r>
            <a:endParaRPr lang="en-US" sz="6000" dirty="0">
              <a:solidFill>
                <a:schemeClr val="tx1"/>
              </a:solidFill>
              <a:latin typeface="OpenDyslexicAlta" pitchFamily="2" charset="77"/>
            </a:endParaRPr>
          </a:p>
        </p:txBody>
      </p:sp>
      <p:sp>
        <p:nvSpPr>
          <p:cNvPr id="17" name="Rounded Rectangle 16">
            <a:extLst>
              <a:ext uri="{FF2B5EF4-FFF2-40B4-BE49-F238E27FC236}">
                <a16:creationId xmlns="" xmlns:a16="http://schemas.microsoft.com/office/drawing/2014/main" id="{DAFA8B3B-4B23-9844-936D-5FA0169B926C}"/>
              </a:ext>
            </a:extLst>
          </p:cNvPr>
          <p:cNvSpPr/>
          <p:nvPr/>
        </p:nvSpPr>
        <p:spPr>
          <a:xfrm>
            <a:off x="1516784" y="5916736"/>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20" name="Rounded Rectangle 19">
            <a:extLst>
              <a:ext uri="{FF2B5EF4-FFF2-40B4-BE49-F238E27FC236}">
                <a16:creationId xmlns="" xmlns:a16="http://schemas.microsoft.com/office/drawing/2014/main" id="{F4A0CBD0-938C-B440-B9AA-FE2D2C234BAC}"/>
              </a:ext>
            </a:extLst>
          </p:cNvPr>
          <p:cNvSpPr/>
          <p:nvPr/>
        </p:nvSpPr>
        <p:spPr>
          <a:xfrm>
            <a:off x="5538417" y="5905313"/>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Alta" pitchFamily="2" charset="77"/>
            </a:endParaRPr>
          </a:p>
        </p:txBody>
      </p:sp>
      <p:sp>
        <p:nvSpPr>
          <p:cNvPr id="31" name="Rounded Rectangle 30">
            <a:extLst>
              <a:ext uri="{FF2B5EF4-FFF2-40B4-BE49-F238E27FC236}">
                <a16:creationId xmlns="" xmlns:a16="http://schemas.microsoft.com/office/drawing/2014/main" id="{1D8A2A0C-4CDA-9347-BE95-0E070C2EA3A0}"/>
              </a:ext>
            </a:extLst>
          </p:cNvPr>
          <p:cNvSpPr/>
          <p:nvPr/>
        </p:nvSpPr>
        <p:spPr>
          <a:xfrm>
            <a:off x="6966830" y="5953004"/>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32" name="Rounded Rectangle 31">
            <a:extLst>
              <a:ext uri="{FF2B5EF4-FFF2-40B4-BE49-F238E27FC236}">
                <a16:creationId xmlns="" xmlns:a16="http://schemas.microsoft.com/office/drawing/2014/main" id="{D7BD30A5-B034-7E4A-9C61-968FF1D0BE0F}"/>
              </a:ext>
            </a:extLst>
          </p:cNvPr>
          <p:cNvSpPr/>
          <p:nvPr/>
        </p:nvSpPr>
        <p:spPr>
          <a:xfrm>
            <a:off x="4154922" y="5929052"/>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26" name="Rounded Rectangle 25">
            <a:extLst>
              <a:ext uri="{FF2B5EF4-FFF2-40B4-BE49-F238E27FC236}">
                <a16:creationId xmlns="" xmlns:a16="http://schemas.microsoft.com/office/drawing/2014/main" id="{393DCDC0-8DB7-0C4C-8030-E93EAD4450BF}"/>
              </a:ext>
            </a:extLst>
          </p:cNvPr>
          <p:cNvSpPr/>
          <p:nvPr/>
        </p:nvSpPr>
        <p:spPr>
          <a:xfrm>
            <a:off x="2627165" y="4914189"/>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27" name="Rounded Rectangle 26">
            <a:extLst>
              <a:ext uri="{FF2B5EF4-FFF2-40B4-BE49-F238E27FC236}">
                <a16:creationId xmlns="" xmlns:a16="http://schemas.microsoft.com/office/drawing/2014/main" id="{6120C1B8-F0D1-D74B-8BC8-248B42579130}"/>
              </a:ext>
            </a:extLst>
          </p:cNvPr>
          <p:cNvSpPr/>
          <p:nvPr/>
        </p:nvSpPr>
        <p:spPr>
          <a:xfrm>
            <a:off x="5538417" y="4910350"/>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34" name="Rounded Rectangle 33">
            <a:extLst>
              <a:ext uri="{FF2B5EF4-FFF2-40B4-BE49-F238E27FC236}">
                <a16:creationId xmlns="" xmlns:a16="http://schemas.microsoft.com/office/drawing/2014/main" id="{1B3FF14E-BC37-4D4E-85DA-9D51C32E8865}"/>
              </a:ext>
            </a:extLst>
          </p:cNvPr>
          <p:cNvSpPr/>
          <p:nvPr/>
        </p:nvSpPr>
        <p:spPr>
          <a:xfrm>
            <a:off x="9236765" y="5950543"/>
            <a:ext cx="2342308"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r"/>
            <a:r>
              <a:rPr lang="en-US" sz="4400" dirty="0">
                <a:solidFill>
                  <a:schemeClr val="tx1"/>
                </a:solidFill>
                <a:latin typeface="OpenDyslexicAlta" pitchFamily="2" charset="77"/>
              </a:rPr>
              <a:t>0.516</a:t>
            </a:r>
            <a:endParaRPr lang="en-US" sz="6000" dirty="0">
              <a:solidFill>
                <a:schemeClr val="tx1"/>
              </a:solidFill>
              <a:latin typeface="OpenDyslexicAlta" pitchFamily="2" charset="77"/>
            </a:endParaRPr>
          </a:p>
        </p:txBody>
      </p:sp>
      <p:sp>
        <p:nvSpPr>
          <p:cNvPr id="35" name="Rounded Rectangle 34">
            <a:extLst>
              <a:ext uri="{FF2B5EF4-FFF2-40B4-BE49-F238E27FC236}">
                <a16:creationId xmlns="" xmlns:a16="http://schemas.microsoft.com/office/drawing/2014/main" id="{E7835BDA-3692-4940-BDA6-0E7A098185F7}"/>
              </a:ext>
            </a:extLst>
          </p:cNvPr>
          <p:cNvSpPr/>
          <p:nvPr/>
        </p:nvSpPr>
        <p:spPr>
          <a:xfrm>
            <a:off x="6361605" y="4629380"/>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29" name="Rounded Rectangle 28">
            <a:extLst>
              <a:ext uri="{FF2B5EF4-FFF2-40B4-BE49-F238E27FC236}">
                <a16:creationId xmlns="" xmlns:a16="http://schemas.microsoft.com/office/drawing/2014/main" id="{C9537390-689F-EC42-880A-26F1C761F8D3}"/>
              </a:ext>
            </a:extLst>
          </p:cNvPr>
          <p:cNvSpPr/>
          <p:nvPr/>
        </p:nvSpPr>
        <p:spPr>
          <a:xfrm>
            <a:off x="7639525" y="4982833"/>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36" name="Curved Down Arrow 35">
            <a:extLst>
              <a:ext uri="{FF2B5EF4-FFF2-40B4-BE49-F238E27FC236}">
                <a16:creationId xmlns="" xmlns:a16="http://schemas.microsoft.com/office/drawing/2014/main" id="{B49CA0E0-CFCD-8147-8DFA-D7AD039FFE04}"/>
              </a:ext>
            </a:extLst>
          </p:cNvPr>
          <p:cNvSpPr/>
          <p:nvPr/>
        </p:nvSpPr>
        <p:spPr>
          <a:xfrm flipH="1">
            <a:off x="2226365" y="3816626"/>
            <a:ext cx="8343382" cy="2072302"/>
          </a:xfrm>
          <a:prstGeom prst="curvedDownArrow">
            <a:avLst>
              <a:gd name="adj1" fmla="val 25000"/>
              <a:gd name="adj2" fmla="val 50000"/>
              <a:gd name="adj3" fmla="val 25000"/>
            </a:avLst>
          </a:prstGeom>
          <a:solidFill>
            <a:srgbClr val="FF38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OpenDyslexicAlta" pitchFamily="2" charset="77"/>
            </a:endParaRPr>
          </a:p>
        </p:txBody>
      </p:sp>
      <p:sp>
        <p:nvSpPr>
          <p:cNvPr id="37" name="Rounded Rectangle 36">
            <a:extLst>
              <a:ext uri="{FF2B5EF4-FFF2-40B4-BE49-F238E27FC236}">
                <a16:creationId xmlns="" xmlns:a16="http://schemas.microsoft.com/office/drawing/2014/main" id="{A6094D4A-9CDE-024C-B9E6-779BB9B73549}"/>
              </a:ext>
            </a:extLst>
          </p:cNvPr>
          <p:cNvSpPr/>
          <p:nvPr/>
        </p:nvSpPr>
        <p:spPr>
          <a:xfrm>
            <a:off x="8047735" y="5929052"/>
            <a:ext cx="1321290"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4400" dirty="0">
                <a:solidFill>
                  <a:schemeClr val="tx1"/>
                </a:solidFill>
                <a:latin typeface="OpenDyslexicAlta" pitchFamily="2" charset="77"/>
              </a:rPr>
              <a:t>0.5</a:t>
            </a:r>
            <a:endParaRPr lang="en-US" sz="6000" dirty="0">
              <a:solidFill>
                <a:schemeClr val="tx1"/>
              </a:solidFill>
              <a:latin typeface="OpenDyslexicAlta" pitchFamily="2" charset="77"/>
            </a:endParaRPr>
          </a:p>
        </p:txBody>
      </p:sp>
      <p:sp>
        <p:nvSpPr>
          <p:cNvPr id="40" name="Rounded Rectangle 39">
            <a:extLst>
              <a:ext uri="{FF2B5EF4-FFF2-40B4-BE49-F238E27FC236}">
                <a16:creationId xmlns="" xmlns:a16="http://schemas.microsoft.com/office/drawing/2014/main" id="{8D853E56-C297-2B4F-807A-4B689EB30972}"/>
              </a:ext>
            </a:extLst>
          </p:cNvPr>
          <p:cNvSpPr/>
          <p:nvPr/>
        </p:nvSpPr>
        <p:spPr>
          <a:xfrm>
            <a:off x="4608675" y="5962499"/>
            <a:ext cx="1321290"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4400" dirty="0">
                <a:solidFill>
                  <a:schemeClr val="tx1"/>
                </a:solidFill>
                <a:latin typeface="OpenDyslexicAlta" pitchFamily="2" charset="77"/>
              </a:rPr>
              <a:t>0.4</a:t>
            </a:r>
            <a:endParaRPr lang="en-US" sz="6000" dirty="0">
              <a:solidFill>
                <a:schemeClr val="tx1"/>
              </a:solidFill>
              <a:latin typeface="OpenDyslexicAlta" pitchFamily="2" charset="77"/>
            </a:endParaRPr>
          </a:p>
        </p:txBody>
      </p:sp>
      <p:sp>
        <p:nvSpPr>
          <p:cNvPr id="41" name="Curved Down Arrow 40">
            <a:extLst>
              <a:ext uri="{FF2B5EF4-FFF2-40B4-BE49-F238E27FC236}">
                <a16:creationId xmlns="" xmlns:a16="http://schemas.microsoft.com/office/drawing/2014/main" id="{D53D0543-AE50-4946-814F-7915FCAC7FC8}"/>
              </a:ext>
            </a:extLst>
          </p:cNvPr>
          <p:cNvSpPr/>
          <p:nvPr/>
        </p:nvSpPr>
        <p:spPr>
          <a:xfrm flipH="1">
            <a:off x="2503815" y="4848406"/>
            <a:ext cx="2917853" cy="992060"/>
          </a:xfrm>
          <a:prstGeom prst="curvedDownArrow">
            <a:avLst>
              <a:gd name="adj1" fmla="val 25000"/>
              <a:gd name="adj2" fmla="val 50000"/>
              <a:gd name="adj3" fmla="val 25000"/>
            </a:avLst>
          </a:prstGeom>
          <a:solidFill>
            <a:srgbClr val="FFDD5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OpenDyslexicAlta" pitchFamily="2" charset="77"/>
            </a:endParaRPr>
          </a:p>
        </p:txBody>
      </p:sp>
      <p:sp>
        <p:nvSpPr>
          <p:cNvPr id="42" name="Curved Down Arrow 41">
            <a:extLst>
              <a:ext uri="{FF2B5EF4-FFF2-40B4-BE49-F238E27FC236}">
                <a16:creationId xmlns="" xmlns:a16="http://schemas.microsoft.com/office/drawing/2014/main" id="{681EA989-2386-8E4B-8176-B148F9AE9209}"/>
              </a:ext>
            </a:extLst>
          </p:cNvPr>
          <p:cNvSpPr/>
          <p:nvPr/>
        </p:nvSpPr>
        <p:spPr>
          <a:xfrm flipH="1">
            <a:off x="5029360" y="4867506"/>
            <a:ext cx="3798896" cy="992060"/>
          </a:xfrm>
          <a:prstGeom prst="curvedDownArrow">
            <a:avLst>
              <a:gd name="adj1" fmla="val 25000"/>
              <a:gd name="adj2" fmla="val 50000"/>
              <a:gd name="adj3" fmla="val 25000"/>
            </a:avLst>
          </a:prstGeom>
          <a:solidFill>
            <a:srgbClr val="FFDD5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OpenDyslexicAlta" pitchFamily="2" charset="77"/>
            </a:endParaRPr>
          </a:p>
        </p:txBody>
      </p:sp>
      <p:sp>
        <p:nvSpPr>
          <p:cNvPr id="43" name="Curved Down Arrow 42">
            <a:extLst>
              <a:ext uri="{FF2B5EF4-FFF2-40B4-BE49-F238E27FC236}">
                <a16:creationId xmlns="" xmlns:a16="http://schemas.microsoft.com/office/drawing/2014/main" id="{6A6424A7-93C9-194C-920F-5B461A668C52}"/>
              </a:ext>
            </a:extLst>
          </p:cNvPr>
          <p:cNvSpPr/>
          <p:nvPr/>
        </p:nvSpPr>
        <p:spPr>
          <a:xfrm flipH="1">
            <a:off x="8449668" y="4888212"/>
            <a:ext cx="2090985" cy="992060"/>
          </a:xfrm>
          <a:prstGeom prst="curvedDownArrow">
            <a:avLst>
              <a:gd name="adj1" fmla="val 25000"/>
              <a:gd name="adj2" fmla="val 50000"/>
              <a:gd name="adj3" fmla="val 25000"/>
            </a:avLst>
          </a:prstGeom>
          <a:solidFill>
            <a:srgbClr val="FFDD5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OpenDyslexicAlta" pitchFamily="2" charset="77"/>
            </a:endParaRPr>
          </a:p>
        </p:txBody>
      </p:sp>
      <p:sp>
        <p:nvSpPr>
          <p:cNvPr id="44" name="Rounded Rectangle 43">
            <a:extLst>
              <a:ext uri="{FF2B5EF4-FFF2-40B4-BE49-F238E27FC236}">
                <a16:creationId xmlns="" xmlns:a16="http://schemas.microsoft.com/office/drawing/2014/main" id="{596D5536-32FC-9B47-BDB3-AA1ADF2AFDE3}"/>
              </a:ext>
            </a:extLst>
          </p:cNvPr>
          <p:cNvSpPr/>
          <p:nvPr/>
        </p:nvSpPr>
        <p:spPr>
          <a:xfrm>
            <a:off x="5973882" y="5273333"/>
            <a:ext cx="1705492"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2400" dirty="0">
                <a:solidFill>
                  <a:schemeClr val="tx1"/>
                </a:solidFill>
                <a:latin typeface="OpenDyslexicAlta" pitchFamily="2" charset="77"/>
              </a:rPr>
              <a:t>- 0.1</a:t>
            </a:r>
            <a:endParaRPr lang="en-US" sz="3600" dirty="0">
              <a:solidFill>
                <a:schemeClr val="tx1"/>
              </a:solidFill>
              <a:latin typeface="OpenDyslexicAlta" pitchFamily="2" charset="77"/>
            </a:endParaRPr>
          </a:p>
        </p:txBody>
      </p:sp>
      <p:sp>
        <p:nvSpPr>
          <p:cNvPr id="45" name="Rounded Rectangle 44">
            <a:extLst>
              <a:ext uri="{FF2B5EF4-FFF2-40B4-BE49-F238E27FC236}">
                <a16:creationId xmlns="" xmlns:a16="http://schemas.microsoft.com/office/drawing/2014/main" id="{27B78E37-0029-3948-960D-98973767FBCB}"/>
              </a:ext>
            </a:extLst>
          </p:cNvPr>
          <p:cNvSpPr/>
          <p:nvPr/>
        </p:nvSpPr>
        <p:spPr>
          <a:xfrm>
            <a:off x="3106123" y="5235313"/>
            <a:ext cx="1705492"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2400" dirty="0">
                <a:solidFill>
                  <a:schemeClr val="tx1"/>
                </a:solidFill>
                <a:latin typeface="OpenDyslexicAlta" pitchFamily="2" charset="77"/>
              </a:rPr>
              <a:t>- 0.064</a:t>
            </a:r>
            <a:endParaRPr lang="en-US" sz="3600" dirty="0">
              <a:solidFill>
                <a:schemeClr val="tx1"/>
              </a:solidFill>
              <a:latin typeface="OpenDyslexicAlta" pitchFamily="2" charset="77"/>
            </a:endParaRPr>
          </a:p>
        </p:txBody>
      </p:sp>
      <p:sp>
        <p:nvSpPr>
          <p:cNvPr id="46" name="Rounded Rectangle 45">
            <a:extLst>
              <a:ext uri="{FF2B5EF4-FFF2-40B4-BE49-F238E27FC236}">
                <a16:creationId xmlns="" xmlns:a16="http://schemas.microsoft.com/office/drawing/2014/main" id="{9EAA0548-EDEB-D94A-9177-AEEB79A2C5BD}"/>
              </a:ext>
            </a:extLst>
          </p:cNvPr>
          <p:cNvSpPr/>
          <p:nvPr/>
        </p:nvSpPr>
        <p:spPr>
          <a:xfrm>
            <a:off x="5662562" y="4032639"/>
            <a:ext cx="1705492"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3200" dirty="0">
                <a:solidFill>
                  <a:schemeClr val="tx1"/>
                </a:solidFill>
                <a:latin typeface="OpenDyslexicAlta" pitchFamily="2" charset="77"/>
              </a:rPr>
              <a:t>- 0.18</a:t>
            </a:r>
            <a:endParaRPr lang="en-US" sz="4400" dirty="0">
              <a:solidFill>
                <a:schemeClr val="tx1"/>
              </a:solidFill>
              <a:latin typeface="OpenDyslexicAlta" pitchFamily="2" charset="77"/>
            </a:endParaRPr>
          </a:p>
        </p:txBody>
      </p:sp>
      <p:sp>
        <p:nvSpPr>
          <p:cNvPr id="47" name="Rounded Rectangle 46">
            <a:extLst>
              <a:ext uri="{FF2B5EF4-FFF2-40B4-BE49-F238E27FC236}">
                <a16:creationId xmlns="" xmlns:a16="http://schemas.microsoft.com/office/drawing/2014/main" id="{E1F19670-7A31-9449-AA73-8555702EAE40}"/>
              </a:ext>
            </a:extLst>
          </p:cNvPr>
          <p:cNvSpPr/>
          <p:nvPr/>
        </p:nvSpPr>
        <p:spPr>
          <a:xfrm>
            <a:off x="8684551" y="5316866"/>
            <a:ext cx="1705492"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2400" dirty="0">
                <a:solidFill>
                  <a:schemeClr val="tx1"/>
                </a:solidFill>
                <a:latin typeface="OpenDyslexicAlta" pitchFamily="2" charset="77"/>
              </a:rPr>
              <a:t>- 0.016</a:t>
            </a:r>
            <a:endParaRPr lang="en-US" sz="3600" dirty="0">
              <a:solidFill>
                <a:schemeClr val="tx1"/>
              </a:solidFill>
              <a:latin typeface="OpenDyslexicAlta" pitchFamily="2" charset="77"/>
            </a:endParaRPr>
          </a:p>
        </p:txBody>
      </p:sp>
    </p:spTree>
    <p:extLst>
      <p:ext uri="{BB962C8B-B14F-4D97-AF65-F5344CB8AC3E}">
        <p14:creationId xmlns:p14="http://schemas.microsoft.com/office/powerpoint/2010/main" val="2713011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1000" fill="hold"/>
                                        <p:tgtEl>
                                          <p:spTgt spid="43"/>
                                        </p:tgtEl>
                                        <p:attrNameLst>
                                          <p:attrName>ppt_w</p:attrName>
                                        </p:attrNameLst>
                                      </p:cBhvr>
                                      <p:tavLst>
                                        <p:tav tm="0">
                                          <p:val>
                                            <p:fltVal val="0"/>
                                          </p:val>
                                        </p:tav>
                                        <p:tav tm="100000">
                                          <p:val>
                                            <p:strVal val="#ppt_w"/>
                                          </p:val>
                                        </p:tav>
                                      </p:tavLst>
                                    </p:anim>
                                    <p:anim calcmode="lin" valueType="num">
                                      <p:cBhvr>
                                        <p:cTn id="8" dur="1000" fill="hold"/>
                                        <p:tgtEl>
                                          <p:spTgt spid="43"/>
                                        </p:tgtEl>
                                        <p:attrNameLst>
                                          <p:attrName>ppt_h</p:attrName>
                                        </p:attrNameLst>
                                      </p:cBhvr>
                                      <p:tavLst>
                                        <p:tav tm="0">
                                          <p:val>
                                            <p:fltVal val="0"/>
                                          </p:val>
                                        </p:tav>
                                        <p:tav tm="100000">
                                          <p:val>
                                            <p:strVal val="#ppt_h"/>
                                          </p:val>
                                        </p:tav>
                                      </p:tavLst>
                                    </p:anim>
                                    <p:anim calcmode="lin" valueType="num">
                                      <p:cBhvr>
                                        <p:cTn id="9" dur="1000" fill="hold"/>
                                        <p:tgtEl>
                                          <p:spTgt spid="43"/>
                                        </p:tgtEl>
                                        <p:attrNameLst>
                                          <p:attrName>style.rotation</p:attrName>
                                        </p:attrNameLst>
                                      </p:cBhvr>
                                      <p:tavLst>
                                        <p:tav tm="0">
                                          <p:val>
                                            <p:fltVal val="90"/>
                                          </p:val>
                                        </p:tav>
                                        <p:tav tm="100000">
                                          <p:val>
                                            <p:fltVal val="0"/>
                                          </p:val>
                                        </p:tav>
                                      </p:tavLst>
                                    </p:anim>
                                    <p:animEffect transition="in" filter="fade">
                                      <p:cBhvr>
                                        <p:cTn id="10" dur="1000"/>
                                        <p:tgtEl>
                                          <p:spTgt spid="4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1000" fill="hold"/>
                                        <p:tgtEl>
                                          <p:spTgt spid="47"/>
                                        </p:tgtEl>
                                        <p:attrNameLst>
                                          <p:attrName>ppt_w</p:attrName>
                                        </p:attrNameLst>
                                      </p:cBhvr>
                                      <p:tavLst>
                                        <p:tav tm="0">
                                          <p:val>
                                            <p:fltVal val="0"/>
                                          </p:val>
                                        </p:tav>
                                        <p:tav tm="100000">
                                          <p:val>
                                            <p:strVal val="#ppt_w"/>
                                          </p:val>
                                        </p:tav>
                                      </p:tavLst>
                                    </p:anim>
                                    <p:anim calcmode="lin" valueType="num">
                                      <p:cBhvr>
                                        <p:cTn id="14" dur="1000" fill="hold"/>
                                        <p:tgtEl>
                                          <p:spTgt spid="47"/>
                                        </p:tgtEl>
                                        <p:attrNameLst>
                                          <p:attrName>ppt_h</p:attrName>
                                        </p:attrNameLst>
                                      </p:cBhvr>
                                      <p:tavLst>
                                        <p:tav tm="0">
                                          <p:val>
                                            <p:fltVal val="0"/>
                                          </p:val>
                                        </p:tav>
                                        <p:tav tm="100000">
                                          <p:val>
                                            <p:strVal val="#ppt_h"/>
                                          </p:val>
                                        </p:tav>
                                      </p:tavLst>
                                    </p:anim>
                                    <p:anim calcmode="lin" valueType="num">
                                      <p:cBhvr>
                                        <p:cTn id="15" dur="1000" fill="hold"/>
                                        <p:tgtEl>
                                          <p:spTgt spid="47"/>
                                        </p:tgtEl>
                                        <p:attrNameLst>
                                          <p:attrName>style.rotation</p:attrName>
                                        </p:attrNameLst>
                                      </p:cBhvr>
                                      <p:tavLst>
                                        <p:tav tm="0">
                                          <p:val>
                                            <p:fltVal val="90"/>
                                          </p:val>
                                        </p:tav>
                                        <p:tav tm="100000">
                                          <p:val>
                                            <p:fltVal val="0"/>
                                          </p:val>
                                        </p:tav>
                                      </p:tavLst>
                                    </p:anim>
                                    <p:animEffect transition="in" filter="fade">
                                      <p:cBhvr>
                                        <p:cTn id="16" dur="1000"/>
                                        <p:tgtEl>
                                          <p:spTgt spid="47"/>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checkerboard(across)">
                                      <p:cBhvr>
                                        <p:cTn id="21" dur="500"/>
                                        <p:tgtEl>
                                          <p:spTgt spid="37"/>
                                        </p:tgtEl>
                                      </p:cBhvr>
                                    </p:animEffect>
                                  </p:childTnLst>
                                </p:cTn>
                              </p:par>
                            </p:childTnLst>
                          </p:cTn>
                        </p:par>
                      </p:childTnLst>
                    </p:cTn>
                  </p:par>
                  <p:par>
                    <p:cTn id="22" fill="hold">
                      <p:stCondLst>
                        <p:cond delay="indefinite"/>
                      </p:stCondLst>
                      <p:childTnLst>
                        <p:par>
                          <p:cTn id="23" fill="hold">
                            <p:stCondLst>
                              <p:cond delay="0"/>
                            </p:stCondLst>
                            <p:childTnLst>
                              <p:par>
                                <p:cTn id="24" presetID="31" presetClass="entr" presetSubtype="0" fill="hold" grpId="0" nodeType="click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p:cTn id="26" dur="1000" fill="hold"/>
                                        <p:tgtEl>
                                          <p:spTgt spid="42"/>
                                        </p:tgtEl>
                                        <p:attrNameLst>
                                          <p:attrName>ppt_w</p:attrName>
                                        </p:attrNameLst>
                                      </p:cBhvr>
                                      <p:tavLst>
                                        <p:tav tm="0">
                                          <p:val>
                                            <p:fltVal val="0"/>
                                          </p:val>
                                        </p:tav>
                                        <p:tav tm="100000">
                                          <p:val>
                                            <p:strVal val="#ppt_w"/>
                                          </p:val>
                                        </p:tav>
                                      </p:tavLst>
                                    </p:anim>
                                    <p:anim calcmode="lin" valueType="num">
                                      <p:cBhvr>
                                        <p:cTn id="27" dur="1000" fill="hold"/>
                                        <p:tgtEl>
                                          <p:spTgt spid="42"/>
                                        </p:tgtEl>
                                        <p:attrNameLst>
                                          <p:attrName>ppt_h</p:attrName>
                                        </p:attrNameLst>
                                      </p:cBhvr>
                                      <p:tavLst>
                                        <p:tav tm="0">
                                          <p:val>
                                            <p:fltVal val="0"/>
                                          </p:val>
                                        </p:tav>
                                        <p:tav tm="100000">
                                          <p:val>
                                            <p:strVal val="#ppt_h"/>
                                          </p:val>
                                        </p:tav>
                                      </p:tavLst>
                                    </p:anim>
                                    <p:anim calcmode="lin" valueType="num">
                                      <p:cBhvr>
                                        <p:cTn id="28" dur="1000" fill="hold"/>
                                        <p:tgtEl>
                                          <p:spTgt spid="42"/>
                                        </p:tgtEl>
                                        <p:attrNameLst>
                                          <p:attrName>style.rotation</p:attrName>
                                        </p:attrNameLst>
                                      </p:cBhvr>
                                      <p:tavLst>
                                        <p:tav tm="0">
                                          <p:val>
                                            <p:fltVal val="90"/>
                                          </p:val>
                                        </p:tav>
                                        <p:tav tm="100000">
                                          <p:val>
                                            <p:fltVal val="0"/>
                                          </p:val>
                                        </p:tav>
                                      </p:tavLst>
                                    </p:anim>
                                    <p:animEffect transition="in" filter="fade">
                                      <p:cBhvr>
                                        <p:cTn id="29" dur="1000"/>
                                        <p:tgtEl>
                                          <p:spTgt spid="4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1000" fill="hold"/>
                                        <p:tgtEl>
                                          <p:spTgt spid="44"/>
                                        </p:tgtEl>
                                        <p:attrNameLst>
                                          <p:attrName>ppt_w</p:attrName>
                                        </p:attrNameLst>
                                      </p:cBhvr>
                                      <p:tavLst>
                                        <p:tav tm="0">
                                          <p:val>
                                            <p:fltVal val="0"/>
                                          </p:val>
                                        </p:tav>
                                        <p:tav tm="100000">
                                          <p:val>
                                            <p:strVal val="#ppt_w"/>
                                          </p:val>
                                        </p:tav>
                                      </p:tavLst>
                                    </p:anim>
                                    <p:anim calcmode="lin" valueType="num">
                                      <p:cBhvr>
                                        <p:cTn id="33" dur="1000" fill="hold"/>
                                        <p:tgtEl>
                                          <p:spTgt spid="44"/>
                                        </p:tgtEl>
                                        <p:attrNameLst>
                                          <p:attrName>ppt_h</p:attrName>
                                        </p:attrNameLst>
                                      </p:cBhvr>
                                      <p:tavLst>
                                        <p:tav tm="0">
                                          <p:val>
                                            <p:fltVal val="0"/>
                                          </p:val>
                                        </p:tav>
                                        <p:tav tm="100000">
                                          <p:val>
                                            <p:strVal val="#ppt_h"/>
                                          </p:val>
                                        </p:tav>
                                      </p:tavLst>
                                    </p:anim>
                                    <p:anim calcmode="lin" valueType="num">
                                      <p:cBhvr>
                                        <p:cTn id="34" dur="1000" fill="hold"/>
                                        <p:tgtEl>
                                          <p:spTgt spid="44"/>
                                        </p:tgtEl>
                                        <p:attrNameLst>
                                          <p:attrName>style.rotation</p:attrName>
                                        </p:attrNameLst>
                                      </p:cBhvr>
                                      <p:tavLst>
                                        <p:tav tm="0">
                                          <p:val>
                                            <p:fltVal val="90"/>
                                          </p:val>
                                        </p:tav>
                                        <p:tav tm="100000">
                                          <p:val>
                                            <p:fltVal val="0"/>
                                          </p:val>
                                        </p:tav>
                                      </p:tavLst>
                                    </p:anim>
                                    <p:animEffect transition="in" filter="fade">
                                      <p:cBhvr>
                                        <p:cTn id="35" dur="1000"/>
                                        <p:tgtEl>
                                          <p:spTgt spid="44"/>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checkerboard(across)">
                                      <p:cBhvr>
                                        <p:cTn id="40" dur="500"/>
                                        <p:tgtEl>
                                          <p:spTgt spid="40"/>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grpId="0" nodeType="clickEffect">
                                  <p:stCondLst>
                                    <p:cond delay="0"/>
                                  </p:stCondLst>
                                  <p:childTnLst>
                                    <p:set>
                                      <p:cBhvr>
                                        <p:cTn id="44" dur="1" fill="hold">
                                          <p:stCondLst>
                                            <p:cond delay="0"/>
                                          </p:stCondLst>
                                        </p:cTn>
                                        <p:tgtEl>
                                          <p:spTgt spid="45"/>
                                        </p:tgtEl>
                                        <p:attrNameLst>
                                          <p:attrName>style.visibility</p:attrName>
                                        </p:attrNameLst>
                                      </p:cBhvr>
                                      <p:to>
                                        <p:strVal val="visible"/>
                                      </p:to>
                                    </p:set>
                                    <p:anim calcmode="lin" valueType="num">
                                      <p:cBhvr>
                                        <p:cTn id="45" dur="1000" fill="hold"/>
                                        <p:tgtEl>
                                          <p:spTgt spid="45"/>
                                        </p:tgtEl>
                                        <p:attrNameLst>
                                          <p:attrName>ppt_w</p:attrName>
                                        </p:attrNameLst>
                                      </p:cBhvr>
                                      <p:tavLst>
                                        <p:tav tm="0">
                                          <p:val>
                                            <p:fltVal val="0"/>
                                          </p:val>
                                        </p:tav>
                                        <p:tav tm="100000">
                                          <p:val>
                                            <p:strVal val="#ppt_w"/>
                                          </p:val>
                                        </p:tav>
                                      </p:tavLst>
                                    </p:anim>
                                    <p:anim calcmode="lin" valueType="num">
                                      <p:cBhvr>
                                        <p:cTn id="46" dur="1000" fill="hold"/>
                                        <p:tgtEl>
                                          <p:spTgt spid="45"/>
                                        </p:tgtEl>
                                        <p:attrNameLst>
                                          <p:attrName>ppt_h</p:attrName>
                                        </p:attrNameLst>
                                      </p:cBhvr>
                                      <p:tavLst>
                                        <p:tav tm="0">
                                          <p:val>
                                            <p:fltVal val="0"/>
                                          </p:val>
                                        </p:tav>
                                        <p:tav tm="100000">
                                          <p:val>
                                            <p:strVal val="#ppt_h"/>
                                          </p:val>
                                        </p:tav>
                                      </p:tavLst>
                                    </p:anim>
                                    <p:anim calcmode="lin" valueType="num">
                                      <p:cBhvr>
                                        <p:cTn id="47" dur="1000" fill="hold"/>
                                        <p:tgtEl>
                                          <p:spTgt spid="45"/>
                                        </p:tgtEl>
                                        <p:attrNameLst>
                                          <p:attrName>style.rotation</p:attrName>
                                        </p:attrNameLst>
                                      </p:cBhvr>
                                      <p:tavLst>
                                        <p:tav tm="0">
                                          <p:val>
                                            <p:fltVal val="90"/>
                                          </p:val>
                                        </p:tav>
                                        <p:tav tm="100000">
                                          <p:val>
                                            <p:fltVal val="0"/>
                                          </p:val>
                                        </p:tav>
                                      </p:tavLst>
                                    </p:anim>
                                    <p:animEffect transition="in" filter="fade">
                                      <p:cBhvr>
                                        <p:cTn id="48" dur="1000"/>
                                        <p:tgtEl>
                                          <p:spTgt spid="45"/>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 calcmode="lin" valueType="num">
                                      <p:cBhvr>
                                        <p:cTn id="51" dur="1000" fill="hold"/>
                                        <p:tgtEl>
                                          <p:spTgt spid="41"/>
                                        </p:tgtEl>
                                        <p:attrNameLst>
                                          <p:attrName>ppt_w</p:attrName>
                                        </p:attrNameLst>
                                      </p:cBhvr>
                                      <p:tavLst>
                                        <p:tav tm="0">
                                          <p:val>
                                            <p:fltVal val="0"/>
                                          </p:val>
                                        </p:tav>
                                        <p:tav tm="100000">
                                          <p:val>
                                            <p:strVal val="#ppt_w"/>
                                          </p:val>
                                        </p:tav>
                                      </p:tavLst>
                                    </p:anim>
                                    <p:anim calcmode="lin" valueType="num">
                                      <p:cBhvr>
                                        <p:cTn id="52" dur="1000" fill="hold"/>
                                        <p:tgtEl>
                                          <p:spTgt spid="41"/>
                                        </p:tgtEl>
                                        <p:attrNameLst>
                                          <p:attrName>ppt_h</p:attrName>
                                        </p:attrNameLst>
                                      </p:cBhvr>
                                      <p:tavLst>
                                        <p:tav tm="0">
                                          <p:val>
                                            <p:fltVal val="0"/>
                                          </p:val>
                                        </p:tav>
                                        <p:tav tm="100000">
                                          <p:val>
                                            <p:strVal val="#ppt_h"/>
                                          </p:val>
                                        </p:tav>
                                      </p:tavLst>
                                    </p:anim>
                                    <p:anim calcmode="lin" valueType="num">
                                      <p:cBhvr>
                                        <p:cTn id="53" dur="1000" fill="hold"/>
                                        <p:tgtEl>
                                          <p:spTgt spid="41"/>
                                        </p:tgtEl>
                                        <p:attrNameLst>
                                          <p:attrName>style.rotation</p:attrName>
                                        </p:attrNameLst>
                                      </p:cBhvr>
                                      <p:tavLst>
                                        <p:tav tm="0">
                                          <p:val>
                                            <p:fltVal val="90"/>
                                          </p:val>
                                        </p:tav>
                                        <p:tav tm="100000">
                                          <p:val>
                                            <p:fltVal val="0"/>
                                          </p:val>
                                        </p:tav>
                                      </p:tavLst>
                                    </p:anim>
                                    <p:animEffect transition="in" filter="fade">
                                      <p:cBhvr>
                                        <p:cTn id="54" dur="1000"/>
                                        <p:tgtEl>
                                          <p:spTgt spid="41"/>
                                        </p:tgtEl>
                                      </p:cBhvr>
                                    </p:animEffect>
                                  </p:childTnLst>
                                </p:cTn>
                              </p:par>
                            </p:childTnLst>
                          </p:cTn>
                        </p:par>
                      </p:childTnLst>
                    </p:cTn>
                  </p:par>
                  <p:par>
                    <p:cTn id="55" fill="hold">
                      <p:stCondLst>
                        <p:cond delay="indefinite"/>
                      </p:stCondLst>
                      <p:childTnLst>
                        <p:par>
                          <p:cTn id="56" fill="hold">
                            <p:stCondLst>
                              <p:cond delay="0"/>
                            </p:stCondLst>
                            <p:childTnLst>
                              <p:par>
                                <p:cTn id="57" presetID="31" presetClass="entr" presetSubtype="0" fill="hold" grpId="0" nodeType="clickEffect">
                                  <p:stCondLst>
                                    <p:cond delay="0"/>
                                  </p:stCondLst>
                                  <p:childTnLst>
                                    <p:set>
                                      <p:cBhvr>
                                        <p:cTn id="58" dur="1" fill="hold">
                                          <p:stCondLst>
                                            <p:cond delay="0"/>
                                          </p:stCondLst>
                                        </p:cTn>
                                        <p:tgtEl>
                                          <p:spTgt spid="36"/>
                                        </p:tgtEl>
                                        <p:attrNameLst>
                                          <p:attrName>style.visibility</p:attrName>
                                        </p:attrNameLst>
                                      </p:cBhvr>
                                      <p:to>
                                        <p:strVal val="visible"/>
                                      </p:to>
                                    </p:set>
                                    <p:anim calcmode="lin" valueType="num">
                                      <p:cBhvr>
                                        <p:cTn id="59" dur="1000" fill="hold"/>
                                        <p:tgtEl>
                                          <p:spTgt spid="36"/>
                                        </p:tgtEl>
                                        <p:attrNameLst>
                                          <p:attrName>ppt_w</p:attrName>
                                        </p:attrNameLst>
                                      </p:cBhvr>
                                      <p:tavLst>
                                        <p:tav tm="0">
                                          <p:val>
                                            <p:fltVal val="0"/>
                                          </p:val>
                                        </p:tav>
                                        <p:tav tm="100000">
                                          <p:val>
                                            <p:strVal val="#ppt_w"/>
                                          </p:val>
                                        </p:tav>
                                      </p:tavLst>
                                    </p:anim>
                                    <p:anim calcmode="lin" valueType="num">
                                      <p:cBhvr>
                                        <p:cTn id="60" dur="1000" fill="hold"/>
                                        <p:tgtEl>
                                          <p:spTgt spid="36"/>
                                        </p:tgtEl>
                                        <p:attrNameLst>
                                          <p:attrName>ppt_h</p:attrName>
                                        </p:attrNameLst>
                                      </p:cBhvr>
                                      <p:tavLst>
                                        <p:tav tm="0">
                                          <p:val>
                                            <p:fltVal val="0"/>
                                          </p:val>
                                        </p:tav>
                                        <p:tav tm="100000">
                                          <p:val>
                                            <p:strVal val="#ppt_h"/>
                                          </p:val>
                                        </p:tav>
                                      </p:tavLst>
                                    </p:anim>
                                    <p:anim calcmode="lin" valueType="num">
                                      <p:cBhvr>
                                        <p:cTn id="61" dur="1000" fill="hold"/>
                                        <p:tgtEl>
                                          <p:spTgt spid="36"/>
                                        </p:tgtEl>
                                        <p:attrNameLst>
                                          <p:attrName>style.rotation</p:attrName>
                                        </p:attrNameLst>
                                      </p:cBhvr>
                                      <p:tavLst>
                                        <p:tav tm="0">
                                          <p:val>
                                            <p:fltVal val="90"/>
                                          </p:val>
                                        </p:tav>
                                        <p:tav tm="100000">
                                          <p:val>
                                            <p:fltVal val="0"/>
                                          </p:val>
                                        </p:tav>
                                      </p:tavLst>
                                    </p:anim>
                                    <p:animEffect transition="in" filter="fade">
                                      <p:cBhvr>
                                        <p:cTn id="62" dur="1000"/>
                                        <p:tgtEl>
                                          <p:spTgt spid="36"/>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46"/>
                                        </p:tgtEl>
                                        <p:attrNameLst>
                                          <p:attrName>style.visibility</p:attrName>
                                        </p:attrNameLst>
                                      </p:cBhvr>
                                      <p:to>
                                        <p:strVal val="visible"/>
                                      </p:to>
                                    </p:set>
                                    <p:anim calcmode="lin" valueType="num">
                                      <p:cBhvr>
                                        <p:cTn id="65" dur="1000" fill="hold"/>
                                        <p:tgtEl>
                                          <p:spTgt spid="46"/>
                                        </p:tgtEl>
                                        <p:attrNameLst>
                                          <p:attrName>ppt_w</p:attrName>
                                        </p:attrNameLst>
                                      </p:cBhvr>
                                      <p:tavLst>
                                        <p:tav tm="0">
                                          <p:val>
                                            <p:fltVal val="0"/>
                                          </p:val>
                                        </p:tav>
                                        <p:tav tm="100000">
                                          <p:val>
                                            <p:strVal val="#ppt_w"/>
                                          </p:val>
                                        </p:tav>
                                      </p:tavLst>
                                    </p:anim>
                                    <p:anim calcmode="lin" valueType="num">
                                      <p:cBhvr>
                                        <p:cTn id="66" dur="1000" fill="hold"/>
                                        <p:tgtEl>
                                          <p:spTgt spid="46"/>
                                        </p:tgtEl>
                                        <p:attrNameLst>
                                          <p:attrName>ppt_h</p:attrName>
                                        </p:attrNameLst>
                                      </p:cBhvr>
                                      <p:tavLst>
                                        <p:tav tm="0">
                                          <p:val>
                                            <p:fltVal val="0"/>
                                          </p:val>
                                        </p:tav>
                                        <p:tav tm="100000">
                                          <p:val>
                                            <p:strVal val="#ppt_h"/>
                                          </p:val>
                                        </p:tav>
                                      </p:tavLst>
                                    </p:anim>
                                    <p:anim calcmode="lin" valueType="num">
                                      <p:cBhvr>
                                        <p:cTn id="67" dur="1000" fill="hold"/>
                                        <p:tgtEl>
                                          <p:spTgt spid="46"/>
                                        </p:tgtEl>
                                        <p:attrNameLst>
                                          <p:attrName>style.rotation</p:attrName>
                                        </p:attrNameLst>
                                      </p:cBhvr>
                                      <p:tavLst>
                                        <p:tav tm="0">
                                          <p:val>
                                            <p:fltVal val="90"/>
                                          </p:val>
                                        </p:tav>
                                        <p:tav tm="100000">
                                          <p:val>
                                            <p:fltVal val="0"/>
                                          </p:val>
                                        </p:tav>
                                      </p:tavLst>
                                    </p:anim>
                                    <p:animEffect transition="in" filter="fade">
                                      <p:cBhvr>
                                        <p:cTn id="68"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P spid="40" grpId="0"/>
      <p:bldP spid="41" grpId="0" animBg="1"/>
      <p:bldP spid="42" grpId="0" animBg="1"/>
      <p:bldP spid="43" grpId="0" animBg="1"/>
      <p:bldP spid="44" grpId="0"/>
      <p:bldP spid="45" grpId="0"/>
      <p:bldP spid="46" grpId="0"/>
      <p:bldP spid="4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endParaRPr lang="en-GB" sz="3600" dirty="0"/>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noAutofit/>
          </a:bodyPr>
          <a:lstStyle/>
          <a:p>
            <a:pPr marL="0" indent="0">
              <a:buNone/>
            </a:pPr>
            <a:r>
              <a:rPr lang="en-GB" dirty="0"/>
              <a:t>Talking Time:</a:t>
            </a:r>
          </a:p>
          <a:p>
            <a:pPr marL="0" indent="0">
              <a:buClr>
                <a:srgbClr val="23D160"/>
              </a:buClr>
              <a:buSzPct val="85000"/>
              <a:buNone/>
            </a:pPr>
            <a:r>
              <a:rPr lang="en-GB" sz="2200" dirty="0"/>
              <a:t>Find the difference between the two numbers using the number line below. </a:t>
            </a:r>
          </a:p>
          <a:p>
            <a:pPr marL="0" indent="0">
              <a:buClr>
                <a:srgbClr val="23D160"/>
              </a:buClr>
              <a:buSzPct val="85000"/>
              <a:buNone/>
            </a:pPr>
            <a:endParaRPr lang="en-GB" sz="2200" dirty="0"/>
          </a:p>
          <a:p>
            <a:pPr marL="0" indent="0">
              <a:buClr>
                <a:srgbClr val="23D160"/>
              </a:buClr>
              <a:buSzPct val="85000"/>
              <a:buNone/>
            </a:pPr>
            <a:endParaRPr lang="en-GB" sz="2200" dirty="0"/>
          </a:p>
        </p:txBody>
      </p:sp>
      <p:pic>
        <p:nvPicPr>
          <p:cNvPr id="15" name="Picture 14">
            <a:extLst>
              <a:ext uri="{FF2B5EF4-FFF2-40B4-BE49-F238E27FC236}">
                <a16:creationId xmlns="" xmlns:a16="http://schemas.microsoft.com/office/drawing/2014/main" id="{72F714F9-5B2A-F44F-A61E-FF2F4C53FA1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76398" y="5334546"/>
            <a:ext cx="10515601" cy="1158329"/>
          </a:xfrm>
          <a:prstGeom prst="rect">
            <a:avLst/>
          </a:prstGeom>
        </p:spPr>
      </p:pic>
      <p:sp>
        <p:nvSpPr>
          <p:cNvPr id="16" name="Rounded Rectangle 15">
            <a:extLst>
              <a:ext uri="{FF2B5EF4-FFF2-40B4-BE49-F238E27FC236}">
                <a16:creationId xmlns="" xmlns:a16="http://schemas.microsoft.com/office/drawing/2014/main" id="{4C6E8CC6-298C-574A-A026-149E050B2D05}"/>
              </a:ext>
            </a:extLst>
          </p:cNvPr>
          <p:cNvSpPr/>
          <p:nvPr/>
        </p:nvSpPr>
        <p:spPr>
          <a:xfrm>
            <a:off x="1452668" y="5962498"/>
            <a:ext cx="2342308"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4400" dirty="0">
                <a:solidFill>
                  <a:schemeClr val="tx1"/>
                </a:solidFill>
                <a:latin typeface="OpenDyslexicAlta" pitchFamily="2" charset="77"/>
              </a:rPr>
              <a:t>0.346</a:t>
            </a:r>
            <a:endParaRPr lang="en-US" sz="6000" dirty="0">
              <a:solidFill>
                <a:schemeClr val="tx1"/>
              </a:solidFill>
              <a:latin typeface="OpenDyslexicAlta" pitchFamily="2" charset="77"/>
            </a:endParaRPr>
          </a:p>
        </p:txBody>
      </p:sp>
      <p:sp>
        <p:nvSpPr>
          <p:cNvPr id="17" name="Rounded Rectangle 16">
            <a:extLst>
              <a:ext uri="{FF2B5EF4-FFF2-40B4-BE49-F238E27FC236}">
                <a16:creationId xmlns="" xmlns:a16="http://schemas.microsoft.com/office/drawing/2014/main" id="{DAFA8B3B-4B23-9844-936D-5FA0169B926C}"/>
              </a:ext>
            </a:extLst>
          </p:cNvPr>
          <p:cNvSpPr/>
          <p:nvPr/>
        </p:nvSpPr>
        <p:spPr>
          <a:xfrm>
            <a:off x="1516784" y="5916736"/>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20" name="Rounded Rectangle 19">
            <a:extLst>
              <a:ext uri="{FF2B5EF4-FFF2-40B4-BE49-F238E27FC236}">
                <a16:creationId xmlns="" xmlns:a16="http://schemas.microsoft.com/office/drawing/2014/main" id="{F4A0CBD0-938C-B440-B9AA-FE2D2C234BAC}"/>
              </a:ext>
            </a:extLst>
          </p:cNvPr>
          <p:cNvSpPr/>
          <p:nvPr/>
        </p:nvSpPr>
        <p:spPr>
          <a:xfrm>
            <a:off x="5538417" y="5905313"/>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Alta" pitchFamily="2" charset="77"/>
            </a:endParaRPr>
          </a:p>
        </p:txBody>
      </p:sp>
      <p:sp>
        <p:nvSpPr>
          <p:cNvPr id="31" name="Rounded Rectangle 30">
            <a:extLst>
              <a:ext uri="{FF2B5EF4-FFF2-40B4-BE49-F238E27FC236}">
                <a16:creationId xmlns="" xmlns:a16="http://schemas.microsoft.com/office/drawing/2014/main" id="{1D8A2A0C-4CDA-9347-BE95-0E070C2EA3A0}"/>
              </a:ext>
            </a:extLst>
          </p:cNvPr>
          <p:cNvSpPr/>
          <p:nvPr/>
        </p:nvSpPr>
        <p:spPr>
          <a:xfrm>
            <a:off x="6966830" y="5953004"/>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32" name="Rounded Rectangle 31">
            <a:extLst>
              <a:ext uri="{FF2B5EF4-FFF2-40B4-BE49-F238E27FC236}">
                <a16:creationId xmlns="" xmlns:a16="http://schemas.microsoft.com/office/drawing/2014/main" id="{D7BD30A5-B034-7E4A-9C61-968FF1D0BE0F}"/>
              </a:ext>
            </a:extLst>
          </p:cNvPr>
          <p:cNvSpPr/>
          <p:nvPr/>
        </p:nvSpPr>
        <p:spPr>
          <a:xfrm>
            <a:off x="4154922" y="5929052"/>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34" name="Rounded Rectangle 33">
            <a:extLst>
              <a:ext uri="{FF2B5EF4-FFF2-40B4-BE49-F238E27FC236}">
                <a16:creationId xmlns="" xmlns:a16="http://schemas.microsoft.com/office/drawing/2014/main" id="{1B3FF14E-BC37-4D4E-85DA-9D51C32E8865}"/>
              </a:ext>
            </a:extLst>
          </p:cNvPr>
          <p:cNvSpPr/>
          <p:nvPr/>
        </p:nvSpPr>
        <p:spPr>
          <a:xfrm>
            <a:off x="9236765" y="5950543"/>
            <a:ext cx="2342308"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r"/>
            <a:r>
              <a:rPr lang="en-US" sz="4400" dirty="0">
                <a:solidFill>
                  <a:schemeClr val="tx1"/>
                </a:solidFill>
                <a:latin typeface="OpenDyslexicAlta" pitchFamily="2" charset="77"/>
              </a:rPr>
              <a:t>0.628</a:t>
            </a:r>
            <a:endParaRPr lang="en-US" sz="6000" dirty="0">
              <a:solidFill>
                <a:schemeClr val="tx1"/>
              </a:solidFill>
              <a:latin typeface="OpenDyslexicAlta" pitchFamily="2" charset="77"/>
            </a:endParaRPr>
          </a:p>
        </p:txBody>
      </p:sp>
    </p:spTree>
    <p:extLst>
      <p:ext uri="{BB962C8B-B14F-4D97-AF65-F5344CB8AC3E}">
        <p14:creationId xmlns:p14="http://schemas.microsoft.com/office/powerpoint/2010/main" val="13196342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endParaRPr lang="en-GB" sz="3600" dirty="0"/>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noAutofit/>
          </a:bodyPr>
          <a:lstStyle/>
          <a:p>
            <a:pPr marL="0" indent="0">
              <a:buNone/>
            </a:pPr>
            <a:r>
              <a:rPr lang="en-GB" dirty="0"/>
              <a:t>Talking Time:</a:t>
            </a:r>
          </a:p>
          <a:p>
            <a:pPr marL="0" indent="0">
              <a:buClr>
                <a:srgbClr val="23D160"/>
              </a:buClr>
              <a:buSzPct val="85000"/>
              <a:buNone/>
            </a:pPr>
            <a:r>
              <a:rPr lang="en-GB" sz="2200" dirty="0"/>
              <a:t>Find the difference between the two numbers using the number line below. </a:t>
            </a:r>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14" name="Rounded Rectangle 13">
            <a:extLst>
              <a:ext uri="{FF2B5EF4-FFF2-40B4-BE49-F238E27FC236}">
                <a16:creationId xmlns="" xmlns:a16="http://schemas.microsoft.com/office/drawing/2014/main" id="{ECE3183D-1066-E649-8006-523A81B905E3}"/>
              </a:ext>
            </a:extLst>
          </p:cNvPr>
          <p:cNvSpPr/>
          <p:nvPr/>
        </p:nvSpPr>
        <p:spPr>
          <a:xfrm>
            <a:off x="6895586" y="3429000"/>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pic>
        <p:nvPicPr>
          <p:cNvPr id="15" name="Picture 14">
            <a:extLst>
              <a:ext uri="{FF2B5EF4-FFF2-40B4-BE49-F238E27FC236}">
                <a16:creationId xmlns="" xmlns:a16="http://schemas.microsoft.com/office/drawing/2014/main" id="{72F714F9-5B2A-F44F-A61E-FF2F4C53FA1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76398" y="5334546"/>
            <a:ext cx="10515601" cy="1158329"/>
          </a:xfrm>
          <a:prstGeom prst="rect">
            <a:avLst/>
          </a:prstGeom>
        </p:spPr>
      </p:pic>
      <p:sp>
        <p:nvSpPr>
          <p:cNvPr id="16" name="Rounded Rectangle 15">
            <a:extLst>
              <a:ext uri="{FF2B5EF4-FFF2-40B4-BE49-F238E27FC236}">
                <a16:creationId xmlns="" xmlns:a16="http://schemas.microsoft.com/office/drawing/2014/main" id="{4C6E8CC6-298C-574A-A026-149E050B2D05}"/>
              </a:ext>
            </a:extLst>
          </p:cNvPr>
          <p:cNvSpPr/>
          <p:nvPr/>
        </p:nvSpPr>
        <p:spPr>
          <a:xfrm>
            <a:off x="1452668" y="5962498"/>
            <a:ext cx="2089328"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4400" dirty="0">
                <a:solidFill>
                  <a:schemeClr val="tx1"/>
                </a:solidFill>
                <a:latin typeface="OpenDyslexicAlta" pitchFamily="2" charset="77"/>
              </a:rPr>
              <a:t>0.346</a:t>
            </a:r>
            <a:endParaRPr lang="en-US" sz="6000" dirty="0">
              <a:solidFill>
                <a:schemeClr val="tx1"/>
              </a:solidFill>
              <a:latin typeface="OpenDyslexicAlta" pitchFamily="2" charset="77"/>
            </a:endParaRPr>
          </a:p>
        </p:txBody>
      </p:sp>
      <p:sp>
        <p:nvSpPr>
          <p:cNvPr id="17" name="Rounded Rectangle 16">
            <a:extLst>
              <a:ext uri="{FF2B5EF4-FFF2-40B4-BE49-F238E27FC236}">
                <a16:creationId xmlns="" xmlns:a16="http://schemas.microsoft.com/office/drawing/2014/main" id="{DAFA8B3B-4B23-9844-936D-5FA0169B926C}"/>
              </a:ext>
            </a:extLst>
          </p:cNvPr>
          <p:cNvSpPr/>
          <p:nvPr/>
        </p:nvSpPr>
        <p:spPr>
          <a:xfrm>
            <a:off x="1516784" y="5916736"/>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20" name="Rounded Rectangle 19">
            <a:extLst>
              <a:ext uri="{FF2B5EF4-FFF2-40B4-BE49-F238E27FC236}">
                <a16:creationId xmlns="" xmlns:a16="http://schemas.microsoft.com/office/drawing/2014/main" id="{F4A0CBD0-938C-B440-B9AA-FE2D2C234BAC}"/>
              </a:ext>
            </a:extLst>
          </p:cNvPr>
          <p:cNvSpPr/>
          <p:nvPr/>
        </p:nvSpPr>
        <p:spPr>
          <a:xfrm>
            <a:off x="5538417" y="5905313"/>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Alta" pitchFamily="2" charset="77"/>
            </a:endParaRPr>
          </a:p>
        </p:txBody>
      </p:sp>
      <p:sp>
        <p:nvSpPr>
          <p:cNvPr id="31" name="Rounded Rectangle 30">
            <a:extLst>
              <a:ext uri="{FF2B5EF4-FFF2-40B4-BE49-F238E27FC236}">
                <a16:creationId xmlns="" xmlns:a16="http://schemas.microsoft.com/office/drawing/2014/main" id="{1D8A2A0C-4CDA-9347-BE95-0E070C2EA3A0}"/>
              </a:ext>
            </a:extLst>
          </p:cNvPr>
          <p:cNvSpPr/>
          <p:nvPr/>
        </p:nvSpPr>
        <p:spPr>
          <a:xfrm>
            <a:off x="6966830" y="5953004"/>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32" name="Rounded Rectangle 31">
            <a:extLst>
              <a:ext uri="{FF2B5EF4-FFF2-40B4-BE49-F238E27FC236}">
                <a16:creationId xmlns="" xmlns:a16="http://schemas.microsoft.com/office/drawing/2014/main" id="{D7BD30A5-B034-7E4A-9C61-968FF1D0BE0F}"/>
              </a:ext>
            </a:extLst>
          </p:cNvPr>
          <p:cNvSpPr/>
          <p:nvPr/>
        </p:nvSpPr>
        <p:spPr>
          <a:xfrm>
            <a:off x="4154922" y="5929052"/>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26" name="Rounded Rectangle 25">
            <a:extLst>
              <a:ext uri="{FF2B5EF4-FFF2-40B4-BE49-F238E27FC236}">
                <a16:creationId xmlns="" xmlns:a16="http://schemas.microsoft.com/office/drawing/2014/main" id="{393DCDC0-8DB7-0C4C-8030-E93EAD4450BF}"/>
              </a:ext>
            </a:extLst>
          </p:cNvPr>
          <p:cNvSpPr/>
          <p:nvPr/>
        </p:nvSpPr>
        <p:spPr>
          <a:xfrm>
            <a:off x="2627165" y="4914189"/>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27" name="Rounded Rectangle 26">
            <a:extLst>
              <a:ext uri="{FF2B5EF4-FFF2-40B4-BE49-F238E27FC236}">
                <a16:creationId xmlns="" xmlns:a16="http://schemas.microsoft.com/office/drawing/2014/main" id="{6120C1B8-F0D1-D74B-8BC8-248B42579130}"/>
              </a:ext>
            </a:extLst>
          </p:cNvPr>
          <p:cNvSpPr/>
          <p:nvPr/>
        </p:nvSpPr>
        <p:spPr>
          <a:xfrm>
            <a:off x="5538417" y="4910350"/>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34" name="Rounded Rectangle 33">
            <a:extLst>
              <a:ext uri="{FF2B5EF4-FFF2-40B4-BE49-F238E27FC236}">
                <a16:creationId xmlns="" xmlns:a16="http://schemas.microsoft.com/office/drawing/2014/main" id="{1B3FF14E-BC37-4D4E-85DA-9D51C32E8865}"/>
              </a:ext>
            </a:extLst>
          </p:cNvPr>
          <p:cNvSpPr/>
          <p:nvPr/>
        </p:nvSpPr>
        <p:spPr>
          <a:xfrm>
            <a:off x="9236765" y="5950543"/>
            <a:ext cx="2342308"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r"/>
            <a:r>
              <a:rPr lang="en-US" sz="4400" dirty="0">
                <a:solidFill>
                  <a:schemeClr val="tx1"/>
                </a:solidFill>
                <a:latin typeface="OpenDyslexicAlta" pitchFamily="2" charset="77"/>
              </a:rPr>
              <a:t>0.628</a:t>
            </a:r>
            <a:endParaRPr lang="en-US" sz="6000" dirty="0">
              <a:solidFill>
                <a:schemeClr val="tx1"/>
              </a:solidFill>
              <a:latin typeface="OpenDyslexicAlta" pitchFamily="2" charset="77"/>
            </a:endParaRPr>
          </a:p>
        </p:txBody>
      </p:sp>
      <p:sp>
        <p:nvSpPr>
          <p:cNvPr id="35" name="Rounded Rectangle 34">
            <a:extLst>
              <a:ext uri="{FF2B5EF4-FFF2-40B4-BE49-F238E27FC236}">
                <a16:creationId xmlns="" xmlns:a16="http://schemas.microsoft.com/office/drawing/2014/main" id="{E7835BDA-3692-4940-BDA6-0E7A098185F7}"/>
              </a:ext>
            </a:extLst>
          </p:cNvPr>
          <p:cNvSpPr/>
          <p:nvPr/>
        </p:nvSpPr>
        <p:spPr>
          <a:xfrm>
            <a:off x="6361605" y="4629380"/>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29" name="Rounded Rectangle 28">
            <a:extLst>
              <a:ext uri="{FF2B5EF4-FFF2-40B4-BE49-F238E27FC236}">
                <a16:creationId xmlns="" xmlns:a16="http://schemas.microsoft.com/office/drawing/2014/main" id="{C9537390-689F-EC42-880A-26F1C761F8D3}"/>
              </a:ext>
            </a:extLst>
          </p:cNvPr>
          <p:cNvSpPr/>
          <p:nvPr/>
        </p:nvSpPr>
        <p:spPr>
          <a:xfrm>
            <a:off x="7639525" y="4982833"/>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36" name="Curved Down Arrow 35">
            <a:extLst>
              <a:ext uri="{FF2B5EF4-FFF2-40B4-BE49-F238E27FC236}">
                <a16:creationId xmlns="" xmlns:a16="http://schemas.microsoft.com/office/drawing/2014/main" id="{B49CA0E0-CFCD-8147-8DFA-D7AD039FFE04}"/>
              </a:ext>
            </a:extLst>
          </p:cNvPr>
          <p:cNvSpPr/>
          <p:nvPr/>
        </p:nvSpPr>
        <p:spPr>
          <a:xfrm flipH="1">
            <a:off x="2226365" y="3816626"/>
            <a:ext cx="8343382" cy="2072302"/>
          </a:xfrm>
          <a:prstGeom prst="curvedDownArrow">
            <a:avLst>
              <a:gd name="adj1" fmla="val 25000"/>
              <a:gd name="adj2" fmla="val 50000"/>
              <a:gd name="adj3" fmla="val 25000"/>
            </a:avLst>
          </a:prstGeom>
          <a:solidFill>
            <a:srgbClr val="FF38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OpenDyslexicAlta" pitchFamily="2" charset="77"/>
            </a:endParaRPr>
          </a:p>
        </p:txBody>
      </p:sp>
      <p:sp>
        <p:nvSpPr>
          <p:cNvPr id="37" name="Rounded Rectangle 36">
            <a:extLst>
              <a:ext uri="{FF2B5EF4-FFF2-40B4-BE49-F238E27FC236}">
                <a16:creationId xmlns="" xmlns:a16="http://schemas.microsoft.com/office/drawing/2014/main" id="{A6094D4A-9CDE-024C-B9E6-779BB9B73549}"/>
              </a:ext>
            </a:extLst>
          </p:cNvPr>
          <p:cNvSpPr/>
          <p:nvPr/>
        </p:nvSpPr>
        <p:spPr>
          <a:xfrm>
            <a:off x="8047735" y="5929052"/>
            <a:ext cx="1321290"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4400" dirty="0">
                <a:solidFill>
                  <a:schemeClr val="tx1"/>
                </a:solidFill>
                <a:latin typeface="OpenDyslexicAlta" pitchFamily="2" charset="77"/>
              </a:rPr>
              <a:t>0.6</a:t>
            </a:r>
            <a:endParaRPr lang="en-US" sz="6000" dirty="0">
              <a:solidFill>
                <a:schemeClr val="tx1"/>
              </a:solidFill>
              <a:latin typeface="OpenDyslexicAlta" pitchFamily="2" charset="77"/>
            </a:endParaRPr>
          </a:p>
        </p:txBody>
      </p:sp>
      <p:sp>
        <p:nvSpPr>
          <p:cNvPr id="40" name="Rounded Rectangle 39">
            <a:extLst>
              <a:ext uri="{FF2B5EF4-FFF2-40B4-BE49-F238E27FC236}">
                <a16:creationId xmlns="" xmlns:a16="http://schemas.microsoft.com/office/drawing/2014/main" id="{8D853E56-C297-2B4F-807A-4B689EB30972}"/>
              </a:ext>
            </a:extLst>
          </p:cNvPr>
          <p:cNvSpPr/>
          <p:nvPr/>
        </p:nvSpPr>
        <p:spPr>
          <a:xfrm>
            <a:off x="4608675" y="5962499"/>
            <a:ext cx="1321290"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4400" dirty="0">
                <a:solidFill>
                  <a:schemeClr val="tx1"/>
                </a:solidFill>
                <a:latin typeface="OpenDyslexicAlta" pitchFamily="2" charset="77"/>
              </a:rPr>
              <a:t>0.4</a:t>
            </a:r>
            <a:endParaRPr lang="en-US" sz="6000" dirty="0">
              <a:solidFill>
                <a:schemeClr val="tx1"/>
              </a:solidFill>
              <a:latin typeface="OpenDyslexicAlta" pitchFamily="2" charset="77"/>
            </a:endParaRPr>
          </a:p>
        </p:txBody>
      </p:sp>
      <p:sp>
        <p:nvSpPr>
          <p:cNvPr id="41" name="Curved Down Arrow 40">
            <a:extLst>
              <a:ext uri="{FF2B5EF4-FFF2-40B4-BE49-F238E27FC236}">
                <a16:creationId xmlns="" xmlns:a16="http://schemas.microsoft.com/office/drawing/2014/main" id="{D53D0543-AE50-4946-814F-7915FCAC7FC8}"/>
              </a:ext>
            </a:extLst>
          </p:cNvPr>
          <p:cNvSpPr/>
          <p:nvPr/>
        </p:nvSpPr>
        <p:spPr>
          <a:xfrm flipH="1">
            <a:off x="2503815" y="4848406"/>
            <a:ext cx="2917853" cy="992060"/>
          </a:xfrm>
          <a:prstGeom prst="curvedDownArrow">
            <a:avLst>
              <a:gd name="adj1" fmla="val 25000"/>
              <a:gd name="adj2" fmla="val 50000"/>
              <a:gd name="adj3" fmla="val 25000"/>
            </a:avLst>
          </a:prstGeom>
          <a:solidFill>
            <a:srgbClr val="FFDD5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OpenDyslexicAlta" pitchFamily="2" charset="77"/>
            </a:endParaRPr>
          </a:p>
        </p:txBody>
      </p:sp>
      <p:sp>
        <p:nvSpPr>
          <p:cNvPr id="42" name="Curved Down Arrow 41">
            <a:extLst>
              <a:ext uri="{FF2B5EF4-FFF2-40B4-BE49-F238E27FC236}">
                <a16:creationId xmlns="" xmlns:a16="http://schemas.microsoft.com/office/drawing/2014/main" id="{681EA989-2386-8E4B-8176-B148F9AE9209}"/>
              </a:ext>
            </a:extLst>
          </p:cNvPr>
          <p:cNvSpPr/>
          <p:nvPr/>
        </p:nvSpPr>
        <p:spPr>
          <a:xfrm flipH="1">
            <a:off x="5029360" y="4867506"/>
            <a:ext cx="3798896" cy="992060"/>
          </a:xfrm>
          <a:prstGeom prst="curvedDownArrow">
            <a:avLst>
              <a:gd name="adj1" fmla="val 25000"/>
              <a:gd name="adj2" fmla="val 50000"/>
              <a:gd name="adj3" fmla="val 25000"/>
            </a:avLst>
          </a:prstGeom>
          <a:solidFill>
            <a:srgbClr val="FFDD5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OpenDyslexicAlta" pitchFamily="2" charset="77"/>
            </a:endParaRPr>
          </a:p>
        </p:txBody>
      </p:sp>
      <p:sp>
        <p:nvSpPr>
          <p:cNvPr id="43" name="Curved Down Arrow 42">
            <a:extLst>
              <a:ext uri="{FF2B5EF4-FFF2-40B4-BE49-F238E27FC236}">
                <a16:creationId xmlns="" xmlns:a16="http://schemas.microsoft.com/office/drawing/2014/main" id="{6A6424A7-93C9-194C-920F-5B461A668C52}"/>
              </a:ext>
            </a:extLst>
          </p:cNvPr>
          <p:cNvSpPr/>
          <p:nvPr/>
        </p:nvSpPr>
        <p:spPr>
          <a:xfrm flipH="1">
            <a:off x="8449668" y="4888212"/>
            <a:ext cx="2090985" cy="992060"/>
          </a:xfrm>
          <a:prstGeom prst="curvedDownArrow">
            <a:avLst>
              <a:gd name="adj1" fmla="val 25000"/>
              <a:gd name="adj2" fmla="val 50000"/>
              <a:gd name="adj3" fmla="val 25000"/>
            </a:avLst>
          </a:prstGeom>
          <a:solidFill>
            <a:srgbClr val="FFDD5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OpenDyslexicAlta" pitchFamily="2" charset="77"/>
            </a:endParaRPr>
          </a:p>
        </p:txBody>
      </p:sp>
      <p:sp>
        <p:nvSpPr>
          <p:cNvPr id="44" name="Rounded Rectangle 43">
            <a:extLst>
              <a:ext uri="{FF2B5EF4-FFF2-40B4-BE49-F238E27FC236}">
                <a16:creationId xmlns="" xmlns:a16="http://schemas.microsoft.com/office/drawing/2014/main" id="{596D5536-32FC-9B47-BDB3-AA1ADF2AFDE3}"/>
              </a:ext>
            </a:extLst>
          </p:cNvPr>
          <p:cNvSpPr/>
          <p:nvPr/>
        </p:nvSpPr>
        <p:spPr>
          <a:xfrm>
            <a:off x="5973882" y="5273333"/>
            <a:ext cx="1705492"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2400" dirty="0">
                <a:solidFill>
                  <a:schemeClr val="tx1"/>
                </a:solidFill>
                <a:latin typeface="OpenDyslexicAlta" pitchFamily="2" charset="77"/>
              </a:rPr>
              <a:t>- 0.2</a:t>
            </a:r>
            <a:endParaRPr lang="en-US" sz="3600" dirty="0">
              <a:solidFill>
                <a:schemeClr val="tx1"/>
              </a:solidFill>
              <a:latin typeface="OpenDyslexicAlta" pitchFamily="2" charset="77"/>
            </a:endParaRPr>
          </a:p>
        </p:txBody>
      </p:sp>
      <p:sp>
        <p:nvSpPr>
          <p:cNvPr id="45" name="Rounded Rectangle 44">
            <a:extLst>
              <a:ext uri="{FF2B5EF4-FFF2-40B4-BE49-F238E27FC236}">
                <a16:creationId xmlns="" xmlns:a16="http://schemas.microsoft.com/office/drawing/2014/main" id="{27B78E37-0029-3948-960D-98973767FBCB}"/>
              </a:ext>
            </a:extLst>
          </p:cNvPr>
          <p:cNvSpPr/>
          <p:nvPr/>
        </p:nvSpPr>
        <p:spPr>
          <a:xfrm>
            <a:off x="3106123" y="5235313"/>
            <a:ext cx="1705492"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2400" dirty="0">
                <a:solidFill>
                  <a:schemeClr val="tx1"/>
                </a:solidFill>
                <a:latin typeface="OpenDyslexicAlta" pitchFamily="2" charset="77"/>
              </a:rPr>
              <a:t>- 0.054</a:t>
            </a:r>
            <a:endParaRPr lang="en-US" sz="3600" dirty="0">
              <a:solidFill>
                <a:schemeClr val="tx1"/>
              </a:solidFill>
              <a:latin typeface="OpenDyslexicAlta" pitchFamily="2" charset="77"/>
            </a:endParaRPr>
          </a:p>
        </p:txBody>
      </p:sp>
      <p:sp>
        <p:nvSpPr>
          <p:cNvPr id="46" name="Rounded Rectangle 45">
            <a:extLst>
              <a:ext uri="{FF2B5EF4-FFF2-40B4-BE49-F238E27FC236}">
                <a16:creationId xmlns="" xmlns:a16="http://schemas.microsoft.com/office/drawing/2014/main" id="{9EAA0548-EDEB-D94A-9177-AEEB79A2C5BD}"/>
              </a:ext>
            </a:extLst>
          </p:cNvPr>
          <p:cNvSpPr/>
          <p:nvPr/>
        </p:nvSpPr>
        <p:spPr>
          <a:xfrm>
            <a:off x="5421667" y="4032639"/>
            <a:ext cx="2092315"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3200" dirty="0">
                <a:solidFill>
                  <a:schemeClr val="tx1"/>
                </a:solidFill>
                <a:latin typeface="OpenDyslexicAlta" pitchFamily="2" charset="77"/>
              </a:rPr>
              <a:t>- 0.282</a:t>
            </a:r>
            <a:endParaRPr lang="en-US" sz="4400" dirty="0">
              <a:solidFill>
                <a:schemeClr val="tx1"/>
              </a:solidFill>
              <a:latin typeface="OpenDyslexicAlta" pitchFamily="2" charset="77"/>
            </a:endParaRPr>
          </a:p>
        </p:txBody>
      </p:sp>
      <p:sp>
        <p:nvSpPr>
          <p:cNvPr id="47" name="Rounded Rectangle 46">
            <a:extLst>
              <a:ext uri="{FF2B5EF4-FFF2-40B4-BE49-F238E27FC236}">
                <a16:creationId xmlns="" xmlns:a16="http://schemas.microsoft.com/office/drawing/2014/main" id="{E1F19670-7A31-9449-AA73-8555702EAE40}"/>
              </a:ext>
            </a:extLst>
          </p:cNvPr>
          <p:cNvSpPr/>
          <p:nvPr/>
        </p:nvSpPr>
        <p:spPr>
          <a:xfrm>
            <a:off x="8684551" y="5316866"/>
            <a:ext cx="1705492"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2400" dirty="0">
                <a:solidFill>
                  <a:schemeClr val="tx1"/>
                </a:solidFill>
                <a:latin typeface="OpenDyslexicAlta" pitchFamily="2" charset="77"/>
              </a:rPr>
              <a:t>- 0.028</a:t>
            </a:r>
            <a:endParaRPr lang="en-US" sz="3600" dirty="0">
              <a:solidFill>
                <a:schemeClr val="tx1"/>
              </a:solidFill>
              <a:latin typeface="OpenDyslexicAlta" pitchFamily="2" charset="77"/>
            </a:endParaRPr>
          </a:p>
        </p:txBody>
      </p:sp>
    </p:spTree>
    <p:extLst>
      <p:ext uri="{BB962C8B-B14F-4D97-AF65-F5344CB8AC3E}">
        <p14:creationId xmlns:p14="http://schemas.microsoft.com/office/powerpoint/2010/main" val="1086798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1000" fill="hold"/>
                                        <p:tgtEl>
                                          <p:spTgt spid="43"/>
                                        </p:tgtEl>
                                        <p:attrNameLst>
                                          <p:attrName>ppt_w</p:attrName>
                                        </p:attrNameLst>
                                      </p:cBhvr>
                                      <p:tavLst>
                                        <p:tav tm="0">
                                          <p:val>
                                            <p:fltVal val="0"/>
                                          </p:val>
                                        </p:tav>
                                        <p:tav tm="100000">
                                          <p:val>
                                            <p:strVal val="#ppt_w"/>
                                          </p:val>
                                        </p:tav>
                                      </p:tavLst>
                                    </p:anim>
                                    <p:anim calcmode="lin" valueType="num">
                                      <p:cBhvr>
                                        <p:cTn id="8" dur="1000" fill="hold"/>
                                        <p:tgtEl>
                                          <p:spTgt spid="43"/>
                                        </p:tgtEl>
                                        <p:attrNameLst>
                                          <p:attrName>ppt_h</p:attrName>
                                        </p:attrNameLst>
                                      </p:cBhvr>
                                      <p:tavLst>
                                        <p:tav tm="0">
                                          <p:val>
                                            <p:fltVal val="0"/>
                                          </p:val>
                                        </p:tav>
                                        <p:tav tm="100000">
                                          <p:val>
                                            <p:strVal val="#ppt_h"/>
                                          </p:val>
                                        </p:tav>
                                      </p:tavLst>
                                    </p:anim>
                                    <p:anim calcmode="lin" valueType="num">
                                      <p:cBhvr>
                                        <p:cTn id="9" dur="1000" fill="hold"/>
                                        <p:tgtEl>
                                          <p:spTgt spid="43"/>
                                        </p:tgtEl>
                                        <p:attrNameLst>
                                          <p:attrName>style.rotation</p:attrName>
                                        </p:attrNameLst>
                                      </p:cBhvr>
                                      <p:tavLst>
                                        <p:tav tm="0">
                                          <p:val>
                                            <p:fltVal val="90"/>
                                          </p:val>
                                        </p:tav>
                                        <p:tav tm="100000">
                                          <p:val>
                                            <p:fltVal val="0"/>
                                          </p:val>
                                        </p:tav>
                                      </p:tavLst>
                                    </p:anim>
                                    <p:animEffect transition="in" filter="fade">
                                      <p:cBhvr>
                                        <p:cTn id="10" dur="1000"/>
                                        <p:tgtEl>
                                          <p:spTgt spid="4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1000" fill="hold"/>
                                        <p:tgtEl>
                                          <p:spTgt spid="47"/>
                                        </p:tgtEl>
                                        <p:attrNameLst>
                                          <p:attrName>ppt_w</p:attrName>
                                        </p:attrNameLst>
                                      </p:cBhvr>
                                      <p:tavLst>
                                        <p:tav tm="0">
                                          <p:val>
                                            <p:fltVal val="0"/>
                                          </p:val>
                                        </p:tav>
                                        <p:tav tm="100000">
                                          <p:val>
                                            <p:strVal val="#ppt_w"/>
                                          </p:val>
                                        </p:tav>
                                      </p:tavLst>
                                    </p:anim>
                                    <p:anim calcmode="lin" valueType="num">
                                      <p:cBhvr>
                                        <p:cTn id="14" dur="1000" fill="hold"/>
                                        <p:tgtEl>
                                          <p:spTgt spid="47"/>
                                        </p:tgtEl>
                                        <p:attrNameLst>
                                          <p:attrName>ppt_h</p:attrName>
                                        </p:attrNameLst>
                                      </p:cBhvr>
                                      <p:tavLst>
                                        <p:tav tm="0">
                                          <p:val>
                                            <p:fltVal val="0"/>
                                          </p:val>
                                        </p:tav>
                                        <p:tav tm="100000">
                                          <p:val>
                                            <p:strVal val="#ppt_h"/>
                                          </p:val>
                                        </p:tav>
                                      </p:tavLst>
                                    </p:anim>
                                    <p:anim calcmode="lin" valueType="num">
                                      <p:cBhvr>
                                        <p:cTn id="15" dur="1000" fill="hold"/>
                                        <p:tgtEl>
                                          <p:spTgt spid="47"/>
                                        </p:tgtEl>
                                        <p:attrNameLst>
                                          <p:attrName>style.rotation</p:attrName>
                                        </p:attrNameLst>
                                      </p:cBhvr>
                                      <p:tavLst>
                                        <p:tav tm="0">
                                          <p:val>
                                            <p:fltVal val="90"/>
                                          </p:val>
                                        </p:tav>
                                        <p:tav tm="100000">
                                          <p:val>
                                            <p:fltVal val="0"/>
                                          </p:val>
                                        </p:tav>
                                      </p:tavLst>
                                    </p:anim>
                                    <p:animEffect transition="in" filter="fade">
                                      <p:cBhvr>
                                        <p:cTn id="16" dur="1000"/>
                                        <p:tgtEl>
                                          <p:spTgt spid="47"/>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checkerboard(across)">
                                      <p:cBhvr>
                                        <p:cTn id="21" dur="500"/>
                                        <p:tgtEl>
                                          <p:spTgt spid="37"/>
                                        </p:tgtEl>
                                      </p:cBhvr>
                                    </p:animEffect>
                                  </p:childTnLst>
                                </p:cTn>
                              </p:par>
                            </p:childTnLst>
                          </p:cTn>
                        </p:par>
                      </p:childTnLst>
                    </p:cTn>
                  </p:par>
                  <p:par>
                    <p:cTn id="22" fill="hold">
                      <p:stCondLst>
                        <p:cond delay="indefinite"/>
                      </p:stCondLst>
                      <p:childTnLst>
                        <p:par>
                          <p:cTn id="23" fill="hold">
                            <p:stCondLst>
                              <p:cond delay="0"/>
                            </p:stCondLst>
                            <p:childTnLst>
                              <p:par>
                                <p:cTn id="24" presetID="31" presetClass="entr" presetSubtype="0" fill="hold" grpId="0" nodeType="click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p:cTn id="26" dur="1000" fill="hold"/>
                                        <p:tgtEl>
                                          <p:spTgt spid="42"/>
                                        </p:tgtEl>
                                        <p:attrNameLst>
                                          <p:attrName>ppt_w</p:attrName>
                                        </p:attrNameLst>
                                      </p:cBhvr>
                                      <p:tavLst>
                                        <p:tav tm="0">
                                          <p:val>
                                            <p:fltVal val="0"/>
                                          </p:val>
                                        </p:tav>
                                        <p:tav tm="100000">
                                          <p:val>
                                            <p:strVal val="#ppt_w"/>
                                          </p:val>
                                        </p:tav>
                                      </p:tavLst>
                                    </p:anim>
                                    <p:anim calcmode="lin" valueType="num">
                                      <p:cBhvr>
                                        <p:cTn id="27" dur="1000" fill="hold"/>
                                        <p:tgtEl>
                                          <p:spTgt spid="42"/>
                                        </p:tgtEl>
                                        <p:attrNameLst>
                                          <p:attrName>ppt_h</p:attrName>
                                        </p:attrNameLst>
                                      </p:cBhvr>
                                      <p:tavLst>
                                        <p:tav tm="0">
                                          <p:val>
                                            <p:fltVal val="0"/>
                                          </p:val>
                                        </p:tav>
                                        <p:tav tm="100000">
                                          <p:val>
                                            <p:strVal val="#ppt_h"/>
                                          </p:val>
                                        </p:tav>
                                      </p:tavLst>
                                    </p:anim>
                                    <p:anim calcmode="lin" valueType="num">
                                      <p:cBhvr>
                                        <p:cTn id="28" dur="1000" fill="hold"/>
                                        <p:tgtEl>
                                          <p:spTgt spid="42"/>
                                        </p:tgtEl>
                                        <p:attrNameLst>
                                          <p:attrName>style.rotation</p:attrName>
                                        </p:attrNameLst>
                                      </p:cBhvr>
                                      <p:tavLst>
                                        <p:tav tm="0">
                                          <p:val>
                                            <p:fltVal val="90"/>
                                          </p:val>
                                        </p:tav>
                                        <p:tav tm="100000">
                                          <p:val>
                                            <p:fltVal val="0"/>
                                          </p:val>
                                        </p:tav>
                                      </p:tavLst>
                                    </p:anim>
                                    <p:animEffect transition="in" filter="fade">
                                      <p:cBhvr>
                                        <p:cTn id="29" dur="1000"/>
                                        <p:tgtEl>
                                          <p:spTgt spid="4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1000" fill="hold"/>
                                        <p:tgtEl>
                                          <p:spTgt spid="44"/>
                                        </p:tgtEl>
                                        <p:attrNameLst>
                                          <p:attrName>ppt_w</p:attrName>
                                        </p:attrNameLst>
                                      </p:cBhvr>
                                      <p:tavLst>
                                        <p:tav tm="0">
                                          <p:val>
                                            <p:fltVal val="0"/>
                                          </p:val>
                                        </p:tav>
                                        <p:tav tm="100000">
                                          <p:val>
                                            <p:strVal val="#ppt_w"/>
                                          </p:val>
                                        </p:tav>
                                      </p:tavLst>
                                    </p:anim>
                                    <p:anim calcmode="lin" valueType="num">
                                      <p:cBhvr>
                                        <p:cTn id="33" dur="1000" fill="hold"/>
                                        <p:tgtEl>
                                          <p:spTgt spid="44"/>
                                        </p:tgtEl>
                                        <p:attrNameLst>
                                          <p:attrName>ppt_h</p:attrName>
                                        </p:attrNameLst>
                                      </p:cBhvr>
                                      <p:tavLst>
                                        <p:tav tm="0">
                                          <p:val>
                                            <p:fltVal val="0"/>
                                          </p:val>
                                        </p:tav>
                                        <p:tav tm="100000">
                                          <p:val>
                                            <p:strVal val="#ppt_h"/>
                                          </p:val>
                                        </p:tav>
                                      </p:tavLst>
                                    </p:anim>
                                    <p:anim calcmode="lin" valueType="num">
                                      <p:cBhvr>
                                        <p:cTn id="34" dur="1000" fill="hold"/>
                                        <p:tgtEl>
                                          <p:spTgt spid="44"/>
                                        </p:tgtEl>
                                        <p:attrNameLst>
                                          <p:attrName>style.rotation</p:attrName>
                                        </p:attrNameLst>
                                      </p:cBhvr>
                                      <p:tavLst>
                                        <p:tav tm="0">
                                          <p:val>
                                            <p:fltVal val="90"/>
                                          </p:val>
                                        </p:tav>
                                        <p:tav tm="100000">
                                          <p:val>
                                            <p:fltVal val="0"/>
                                          </p:val>
                                        </p:tav>
                                      </p:tavLst>
                                    </p:anim>
                                    <p:animEffect transition="in" filter="fade">
                                      <p:cBhvr>
                                        <p:cTn id="35" dur="1000"/>
                                        <p:tgtEl>
                                          <p:spTgt spid="44"/>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checkerboard(across)">
                                      <p:cBhvr>
                                        <p:cTn id="40" dur="500"/>
                                        <p:tgtEl>
                                          <p:spTgt spid="40"/>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grpId="0" nodeType="clickEffect">
                                  <p:stCondLst>
                                    <p:cond delay="0"/>
                                  </p:stCondLst>
                                  <p:childTnLst>
                                    <p:set>
                                      <p:cBhvr>
                                        <p:cTn id="44" dur="1" fill="hold">
                                          <p:stCondLst>
                                            <p:cond delay="0"/>
                                          </p:stCondLst>
                                        </p:cTn>
                                        <p:tgtEl>
                                          <p:spTgt spid="45"/>
                                        </p:tgtEl>
                                        <p:attrNameLst>
                                          <p:attrName>style.visibility</p:attrName>
                                        </p:attrNameLst>
                                      </p:cBhvr>
                                      <p:to>
                                        <p:strVal val="visible"/>
                                      </p:to>
                                    </p:set>
                                    <p:anim calcmode="lin" valueType="num">
                                      <p:cBhvr>
                                        <p:cTn id="45" dur="1000" fill="hold"/>
                                        <p:tgtEl>
                                          <p:spTgt spid="45"/>
                                        </p:tgtEl>
                                        <p:attrNameLst>
                                          <p:attrName>ppt_w</p:attrName>
                                        </p:attrNameLst>
                                      </p:cBhvr>
                                      <p:tavLst>
                                        <p:tav tm="0">
                                          <p:val>
                                            <p:fltVal val="0"/>
                                          </p:val>
                                        </p:tav>
                                        <p:tav tm="100000">
                                          <p:val>
                                            <p:strVal val="#ppt_w"/>
                                          </p:val>
                                        </p:tav>
                                      </p:tavLst>
                                    </p:anim>
                                    <p:anim calcmode="lin" valueType="num">
                                      <p:cBhvr>
                                        <p:cTn id="46" dur="1000" fill="hold"/>
                                        <p:tgtEl>
                                          <p:spTgt spid="45"/>
                                        </p:tgtEl>
                                        <p:attrNameLst>
                                          <p:attrName>ppt_h</p:attrName>
                                        </p:attrNameLst>
                                      </p:cBhvr>
                                      <p:tavLst>
                                        <p:tav tm="0">
                                          <p:val>
                                            <p:fltVal val="0"/>
                                          </p:val>
                                        </p:tav>
                                        <p:tav tm="100000">
                                          <p:val>
                                            <p:strVal val="#ppt_h"/>
                                          </p:val>
                                        </p:tav>
                                      </p:tavLst>
                                    </p:anim>
                                    <p:anim calcmode="lin" valueType="num">
                                      <p:cBhvr>
                                        <p:cTn id="47" dur="1000" fill="hold"/>
                                        <p:tgtEl>
                                          <p:spTgt spid="45"/>
                                        </p:tgtEl>
                                        <p:attrNameLst>
                                          <p:attrName>style.rotation</p:attrName>
                                        </p:attrNameLst>
                                      </p:cBhvr>
                                      <p:tavLst>
                                        <p:tav tm="0">
                                          <p:val>
                                            <p:fltVal val="90"/>
                                          </p:val>
                                        </p:tav>
                                        <p:tav tm="100000">
                                          <p:val>
                                            <p:fltVal val="0"/>
                                          </p:val>
                                        </p:tav>
                                      </p:tavLst>
                                    </p:anim>
                                    <p:animEffect transition="in" filter="fade">
                                      <p:cBhvr>
                                        <p:cTn id="48" dur="1000"/>
                                        <p:tgtEl>
                                          <p:spTgt spid="45"/>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 calcmode="lin" valueType="num">
                                      <p:cBhvr>
                                        <p:cTn id="51" dur="1000" fill="hold"/>
                                        <p:tgtEl>
                                          <p:spTgt spid="41"/>
                                        </p:tgtEl>
                                        <p:attrNameLst>
                                          <p:attrName>ppt_w</p:attrName>
                                        </p:attrNameLst>
                                      </p:cBhvr>
                                      <p:tavLst>
                                        <p:tav tm="0">
                                          <p:val>
                                            <p:fltVal val="0"/>
                                          </p:val>
                                        </p:tav>
                                        <p:tav tm="100000">
                                          <p:val>
                                            <p:strVal val="#ppt_w"/>
                                          </p:val>
                                        </p:tav>
                                      </p:tavLst>
                                    </p:anim>
                                    <p:anim calcmode="lin" valueType="num">
                                      <p:cBhvr>
                                        <p:cTn id="52" dur="1000" fill="hold"/>
                                        <p:tgtEl>
                                          <p:spTgt spid="41"/>
                                        </p:tgtEl>
                                        <p:attrNameLst>
                                          <p:attrName>ppt_h</p:attrName>
                                        </p:attrNameLst>
                                      </p:cBhvr>
                                      <p:tavLst>
                                        <p:tav tm="0">
                                          <p:val>
                                            <p:fltVal val="0"/>
                                          </p:val>
                                        </p:tav>
                                        <p:tav tm="100000">
                                          <p:val>
                                            <p:strVal val="#ppt_h"/>
                                          </p:val>
                                        </p:tav>
                                      </p:tavLst>
                                    </p:anim>
                                    <p:anim calcmode="lin" valueType="num">
                                      <p:cBhvr>
                                        <p:cTn id="53" dur="1000" fill="hold"/>
                                        <p:tgtEl>
                                          <p:spTgt spid="41"/>
                                        </p:tgtEl>
                                        <p:attrNameLst>
                                          <p:attrName>style.rotation</p:attrName>
                                        </p:attrNameLst>
                                      </p:cBhvr>
                                      <p:tavLst>
                                        <p:tav tm="0">
                                          <p:val>
                                            <p:fltVal val="90"/>
                                          </p:val>
                                        </p:tav>
                                        <p:tav tm="100000">
                                          <p:val>
                                            <p:fltVal val="0"/>
                                          </p:val>
                                        </p:tav>
                                      </p:tavLst>
                                    </p:anim>
                                    <p:animEffect transition="in" filter="fade">
                                      <p:cBhvr>
                                        <p:cTn id="54" dur="1000"/>
                                        <p:tgtEl>
                                          <p:spTgt spid="41"/>
                                        </p:tgtEl>
                                      </p:cBhvr>
                                    </p:animEffect>
                                  </p:childTnLst>
                                </p:cTn>
                              </p:par>
                            </p:childTnLst>
                          </p:cTn>
                        </p:par>
                      </p:childTnLst>
                    </p:cTn>
                  </p:par>
                  <p:par>
                    <p:cTn id="55" fill="hold">
                      <p:stCondLst>
                        <p:cond delay="indefinite"/>
                      </p:stCondLst>
                      <p:childTnLst>
                        <p:par>
                          <p:cTn id="56" fill="hold">
                            <p:stCondLst>
                              <p:cond delay="0"/>
                            </p:stCondLst>
                            <p:childTnLst>
                              <p:par>
                                <p:cTn id="57" presetID="31" presetClass="entr" presetSubtype="0" fill="hold" grpId="0" nodeType="clickEffect">
                                  <p:stCondLst>
                                    <p:cond delay="0"/>
                                  </p:stCondLst>
                                  <p:childTnLst>
                                    <p:set>
                                      <p:cBhvr>
                                        <p:cTn id="58" dur="1" fill="hold">
                                          <p:stCondLst>
                                            <p:cond delay="0"/>
                                          </p:stCondLst>
                                        </p:cTn>
                                        <p:tgtEl>
                                          <p:spTgt spid="36"/>
                                        </p:tgtEl>
                                        <p:attrNameLst>
                                          <p:attrName>style.visibility</p:attrName>
                                        </p:attrNameLst>
                                      </p:cBhvr>
                                      <p:to>
                                        <p:strVal val="visible"/>
                                      </p:to>
                                    </p:set>
                                    <p:anim calcmode="lin" valueType="num">
                                      <p:cBhvr>
                                        <p:cTn id="59" dur="1000" fill="hold"/>
                                        <p:tgtEl>
                                          <p:spTgt spid="36"/>
                                        </p:tgtEl>
                                        <p:attrNameLst>
                                          <p:attrName>ppt_w</p:attrName>
                                        </p:attrNameLst>
                                      </p:cBhvr>
                                      <p:tavLst>
                                        <p:tav tm="0">
                                          <p:val>
                                            <p:fltVal val="0"/>
                                          </p:val>
                                        </p:tav>
                                        <p:tav tm="100000">
                                          <p:val>
                                            <p:strVal val="#ppt_w"/>
                                          </p:val>
                                        </p:tav>
                                      </p:tavLst>
                                    </p:anim>
                                    <p:anim calcmode="lin" valueType="num">
                                      <p:cBhvr>
                                        <p:cTn id="60" dur="1000" fill="hold"/>
                                        <p:tgtEl>
                                          <p:spTgt spid="36"/>
                                        </p:tgtEl>
                                        <p:attrNameLst>
                                          <p:attrName>ppt_h</p:attrName>
                                        </p:attrNameLst>
                                      </p:cBhvr>
                                      <p:tavLst>
                                        <p:tav tm="0">
                                          <p:val>
                                            <p:fltVal val="0"/>
                                          </p:val>
                                        </p:tav>
                                        <p:tav tm="100000">
                                          <p:val>
                                            <p:strVal val="#ppt_h"/>
                                          </p:val>
                                        </p:tav>
                                      </p:tavLst>
                                    </p:anim>
                                    <p:anim calcmode="lin" valueType="num">
                                      <p:cBhvr>
                                        <p:cTn id="61" dur="1000" fill="hold"/>
                                        <p:tgtEl>
                                          <p:spTgt spid="36"/>
                                        </p:tgtEl>
                                        <p:attrNameLst>
                                          <p:attrName>style.rotation</p:attrName>
                                        </p:attrNameLst>
                                      </p:cBhvr>
                                      <p:tavLst>
                                        <p:tav tm="0">
                                          <p:val>
                                            <p:fltVal val="90"/>
                                          </p:val>
                                        </p:tav>
                                        <p:tav tm="100000">
                                          <p:val>
                                            <p:fltVal val="0"/>
                                          </p:val>
                                        </p:tav>
                                      </p:tavLst>
                                    </p:anim>
                                    <p:animEffect transition="in" filter="fade">
                                      <p:cBhvr>
                                        <p:cTn id="62" dur="1000"/>
                                        <p:tgtEl>
                                          <p:spTgt spid="36"/>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46"/>
                                        </p:tgtEl>
                                        <p:attrNameLst>
                                          <p:attrName>style.visibility</p:attrName>
                                        </p:attrNameLst>
                                      </p:cBhvr>
                                      <p:to>
                                        <p:strVal val="visible"/>
                                      </p:to>
                                    </p:set>
                                    <p:anim calcmode="lin" valueType="num">
                                      <p:cBhvr>
                                        <p:cTn id="65" dur="1000" fill="hold"/>
                                        <p:tgtEl>
                                          <p:spTgt spid="46"/>
                                        </p:tgtEl>
                                        <p:attrNameLst>
                                          <p:attrName>ppt_w</p:attrName>
                                        </p:attrNameLst>
                                      </p:cBhvr>
                                      <p:tavLst>
                                        <p:tav tm="0">
                                          <p:val>
                                            <p:fltVal val="0"/>
                                          </p:val>
                                        </p:tav>
                                        <p:tav tm="100000">
                                          <p:val>
                                            <p:strVal val="#ppt_w"/>
                                          </p:val>
                                        </p:tav>
                                      </p:tavLst>
                                    </p:anim>
                                    <p:anim calcmode="lin" valueType="num">
                                      <p:cBhvr>
                                        <p:cTn id="66" dur="1000" fill="hold"/>
                                        <p:tgtEl>
                                          <p:spTgt spid="46"/>
                                        </p:tgtEl>
                                        <p:attrNameLst>
                                          <p:attrName>ppt_h</p:attrName>
                                        </p:attrNameLst>
                                      </p:cBhvr>
                                      <p:tavLst>
                                        <p:tav tm="0">
                                          <p:val>
                                            <p:fltVal val="0"/>
                                          </p:val>
                                        </p:tav>
                                        <p:tav tm="100000">
                                          <p:val>
                                            <p:strVal val="#ppt_h"/>
                                          </p:val>
                                        </p:tav>
                                      </p:tavLst>
                                    </p:anim>
                                    <p:anim calcmode="lin" valueType="num">
                                      <p:cBhvr>
                                        <p:cTn id="67" dur="1000" fill="hold"/>
                                        <p:tgtEl>
                                          <p:spTgt spid="46"/>
                                        </p:tgtEl>
                                        <p:attrNameLst>
                                          <p:attrName>style.rotation</p:attrName>
                                        </p:attrNameLst>
                                      </p:cBhvr>
                                      <p:tavLst>
                                        <p:tav tm="0">
                                          <p:val>
                                            <p:fltVal val="90"/>
                                          </p:val>
                                        </p:tav>
                                        <p:tav tm="100000">
                                          <p:val>
                                            <p:fltVal val="0"/>
                                          </p:val>
                                        </p:tav>
                                      </p:tavLst>
                                    </p:anim>
                                    <p:animEffect transition="in" filter="fade">
                                      <p:cBhvr>
                                        <p:cTn id="68"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P spid="40" grpId="0"/>
      <p:bldP spid="41" grpId="0" animBg="1"/>
      <p:bldP spid="42" grpId="0" animBg="1"/>
      <p:bldP spid="43" grpId="0" animBg="1"/>
      <p:bldP spid="44" grpId="0"/>
      <p:bldP spid="45" grpId="0"/>
      <p:bldP spid="46" grpId="0"/>
      <p:bldP spid="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endParaRPr lang="en-GB" sz="3600" dirty="0"/>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noAutofit/>
          </a:bodyPr>
          <a:lstStyle/>
          <a:p>
            <a:pPr marL="0" indent="0">
              <a:buNone/>
            </a:pPr>
            <a:r>
              <a:rPr lang="en-GB" dirty="0"/>
              <a:t>Talking Time:</a:t>
            </a:r>
          </a:p>
          <a:p>
            <a:pPr marL="0" indent="0">
              <a:buClr>
                <a:srgbClr val="23D160"/>
              </a:buClr>
              <a:buSzPct val="85000"/>
              <a:buNone/>
            </a:pPr>
            <a:r>
              <a:rPr lang="en-GB" sz="2200" dirty="0"/>
              <a:t>Find the difference between the two numbers using the number line below. </a:t>
            </a:r>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14" name="Rounded Rectangle 13">
            <a:extLst>
              <a:ext uri="{FF2B5EF4-FFF2-40B4-BE49-F238E27FC236}">
                <a16:creationId xmlns="" xmlns:a16="http://schemas.microsoft.com/office/drawing/2014/main" id="{ECE3183D-1066-E649-8006-523A81B905E3}"/>
              </a:ext>
            </a:extLst>
          </p:cNvPr>
          <p:cNvSpPr/>
          <p:nvPr/>
        </p:nvSpPr>
        <p:spPr>
          <a:xfrm>
            <a:off x="6895586" y="3429000"/>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pic>
        <p:nvPicPr>
          <p:cNvPr id="15" name="Picture 14">
            <a:extLst>
              <a:ext uri="{FF2B5EF4-FFF2-40B4-BE49-F238E27FC236}">
                <a16:creationId xmlns="" xmlns:a16="http://schemas.microsoft.com/office/drawing/2014/main" id="{72F714F9-5B2A-F44F-A61E-FF2F4C53FA1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76398" y="5334546"/>
            <a:ext cx="10515601" cy="1158329"/>
          </a:xfrm>
          <a:prstGeom prst="rect">
            <a:avLst/>
          </a:prstGeom>
        </p:spPr>
      </p:pic>
      <p:sp>
        <p:nvSpPr>
          <p:cNvPr id="16" name="Rounded Rectangle 15">
            <a:extLst>
              <a:ext uri="{FF2B5EF4-FFF2-40B4-BE49-F238E27FC236}">
                <a16:creationId xmlns="" xmlns:a16="http://schemas.microsoft.com/office/drawing/2014/main" id="{4C6E8CC6-298C-574A-A026-149E050B2D05}"/>
              </a:ext>
            </a:extLst>
          </p:cNvPr>
          <p:cNvSpPr/>
          <p:nvPr/>
        </p:nvSpPr>
        <p:spPr>
          <a:xfrm>
            <a:off x="1452668" y="5962498"/>
            <a:ext cx="1891733"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4400" dirty="0">
                <a:solidFill>
                  <a:schemeClr val="tx1"/>
                </a:solidFill>
                <a:latin typeface="OpenDyslexicAlta" pitchFamily="2" charset="77"/>
              </a:rPr>
              <a:t>0.335</a:t>
            </a:r>
            <a:endParaRPr lang="en-US" sz="6000" dirty="0">
              <a:solidFill>
                <a:schemeClr val="tx1"/>
              </a:solidFill>
              <a:latin typeface="OpenDyslexicAlta" pitchFamily="2" charset="77"/>
            </a:endParaRPr>
          </a:p>
        </p:txBody>
      </p:sp>
      <p:sp>
        <p:nvSpPr>
          <p:cNvPr id="17" name="Rounded Rectangle 16">
            <a:extLst>
              <a:ext uri="{FF2B5EF4-FFF2-40B4-BE49-F238E27FC236}">
                <a16:creationId xmlns="" xmlns:a16="http://schemas.microsoft.com/office/drawing/2014/main" id="{DAFA8B3B-4B23-9844-936D-5FA0169B926C}"/>
              </a:ext>
            </a:extLst>
          </p:cNvPr>
          <p:cNvSpPr/>
          <p:nvPr/>
        </p:nvSpPr>
        <p:spPr>
          <a:xfrm>
            <a:off x="1516784" y="5916736"/>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20" name="Rounded Rectangle 19">
            <a:extLst>
              <a:ext uri="{FF2B5EF4-FFF2-40B4-BE49-F238E27FC236}">
                <a16:creationId xmlns="" xmlns:a16="http://schemas.microsoft.com/office/drawing/2014/main" id="{F4A0CBD0-938C-B440-B9AA-FE2D2C234BAC}"/>
              </a:ext>
            </a:extLst>
          </p:cNvPr>
          <p:cNvSpPr/>
          <p:nvPr/>
        </p:nvSpPr>
        <p:spPr>
          <a:xfrm>
            <a:off x="5538417" y="5905313"/>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Alta" pitchFamily="2" charset="77"/>
            </a:endParaRPr>
          </a:p>
        </p:txBody>
      </p:sp>
      <p:sp>
        <p:nvSpPr>
          <p:cNvPr id="31" name="Rounded Rectangle 30">
            <a:extLst>
              <a:ext uri="{FF2B5EF4-FFF2-40B4-BE49-F238E27FC236}">
                <a16:creationId xmlns="" xmlns:a16="http://schemas.microsoft.com/office/drawing/2014/main" id="{1D8A2A0C-4CDA-9347-BE95-0E070C2EA3A0}"/>
              </a:ext>
            </a:extLst>
          </p:cNvPr>
          <p:cNvSpPr/>
          <p:nvPr/>
        </p:nvSpPr>
        <p:spPr>
          <a:xfrm>
            <a:off x="6966830" y="5953004"/>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32" name="Rounded Rectangle 31">
            <a:extLst>
              <a:ext uri="{FF2B5EF4-FFF2-40B4-BE49-F238E27FC236}">
                <a16:creationId xmlns="" xmlns:a16="http://schemas.microsoft.com/office/drawing/2014/main" id="{D7BD30A5-B034-7E4A-9C61-968FF1D0BE0F}"/>
              </a:ext>
            </a:extLst>
          </p:cNvPr>
          <p:cNvSpPr/>
          <p:nvPr/>
        </p:nvSpPr>
        <p:spPr>
          <a:xfrm>
            <a:off x="4154922" y="5929052"/>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26" name="Rounded Rectangle 25">
            <a:extLst>
              <a:ext uri="{FF2B5EF4-FFF2-40B4-BE49-F238E27FC236}">
                <a16:creationId xmlns="" xmlns:a16="http://schemas.microsoft.com/office/drawing/2014/main" id="{393DCDC0-8DB7-0C4C-8030-E93EAD4450BF}"/>
              </a:ext>
            </a:extLst>
          </p:cNvPr>
          <p:cNvSpPr/>
          <p:nvPr/>
        </p:nvSpPr>
        <p:spPr>
          <a:xfrm>
            <a:off x="2627165" y="4914189"/>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27" name="Rounded Rectangle 26">
            <a:extLst>
              <a:ext uri="{FF2B5EF4-FFF2-40B4-BE49-F238E27FC236}">
                <a16:creationId xmlns="" xmlns:a16="http://schemas.microsoft.com/office/drawing/2014/main" id="{6120C1B8-F0D1-D74B-8BC8-248B42579130}"/>
              </a:ext>
            </a:extLst>
          </p:cNvPr>
          <p:cNvSpPr/>
          <p:nvPr/>
        </p:nvSpPr>
        <p:spPr>
          <a:xfrm>
            <a:off x="5538417" y="4910350"/>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34" name="Rounded Rectangle 33">
            <a:extLst>
              <a:ext uri="{FF2B5EF4-FFF2-40B4-BE49-F238E27FC236}">
                <a16:creationId xmlns="" xmlns:a16="http://schemas.microsoft.com/office/drawing/2014/main" id="{1B3FF14E-BC37-4D4E-85DA-9D51C32E8865}"/>
              </a:ext>
            </a:extLst>
          </p:cNvPr>
          <p:cNvSpPr/>
          <p:nvPr/>
        </p:nvSpPr>
        <p:spPr>
          <a:xfrm>
            <a:off x="9236765" y="5950543"/>
            <a:ext cx="2342308"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r"/>
            <a:r>
              <a:rPr lang="en-US" sz="4400" dirty="0">
                <a:solidFill>
                  <a:schemeClr val="tx1"/>
                </a:solidFill>
                <a:latin typeface="OpenDyslexicAlta" pitchFamily="2" charset="77"/>
              </a:rPr>
              <a:t>0.637</a:t>
            </a:r>
            <a:endParaRPr lang="en-US" sz="6000" dirty="0">
              <a:solidFill>
                <a:schemeClr val="tx1"/>
              </a:solidFill>
              <a:latin typeface="OpenDyslexicAlta" pitchFamily="2" charset="77"/>
            </a:endParaRPr>
          </a:p>
        </p:txBody>
      </p:sp>
      <p:sp>
        <p:nvSpPr>
          <p:cNvPr id="35" name="Rounded Rectangle 34">
            <a:extLst>
              <a:ext uri="{FF2B5EF4-FFF2-40B4-BE49-F238E27FC236}">
                <a16:creationId xmlns="" xmlns:a16="http://schemas.microsoft.com/office/drawing/2014/main" id="{E7835BDA-3692-4940-BDA6-0E7A098185F7}"/>
              </a:ext>
            </a:extLst>
          </p:cNvPr>
          <p:cNvSpPr/>
          <p:nvPr/>
        </p:nvSpPr>
        <p:spPr>
          <a:xfrm>
            <a:off x="6361605" y="4629380"/>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29" name="Rounded Rectangle 28">
            <a:extLst>
              <a:ext uri="{FF2B5EF4-FFF2-40B4-BE49-F238E27FC236}">
                <a16:creationId xmlns="" xmlns:a16="http://schemas.microsoft.com/office/drawing/2014/main" id="{C9537390-689F-EC42-880A-26F1C761F8D3}"/>
              </a:ext>
            </a:extLst>
          </p:cNvPr>
          <p:cNvSpPr/>
          <p:nvPr/>
        </p:nvSpPr>
        <p:spPr>
          <a:xfrm>
            <a:off x="7639525" y="4982833"/>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Tree>
    <p:extLst>
      <p:ext uri="{BB962C8B-B14F-4D97-AF65-F5344CB8AC3E}">
        <p14:creationId xmlns:p14="http://schemas.microsoft.com/office/powerpoint/2010/main" val="40478314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endParaRPr lang="en-GB" sz="3600" dirty="0"/>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noAutofit/>
          </a:bodyPr>
          <a:lstStyle/>
          <a:p>
            <a:pPr marL="0" indent="0">
              <a:buNone/>
            </a:pPr>
            <a:r>
              <a:rPr lang="en-GB" dirty="0"/>
              <a:t>Talking Time:</a:t>
            </a:r>
          </a:p>
          <a:p>
            <a:pPr marL="0" indent="0">
              <a:buClr>
                <a:srgbClr val="23D160"/>
              </a:buClr>
              <a:buSzPct val="85000"/>
              <a:buNone/>
            </a:pPr>
            <a:r>
              <a:rPr lang="en-GB" sz="2200" dirty="0"/>
              <a:t>Find the difference between the two numbers using the number line below. </a:t>
            </a:r>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14" name="Rounded Rectangle 13">
            <a:extLst>
              <a:ext uri="{FF2B5EF4-FFF2-40B4-BE49-F238E27FC236}">
                <a16:creationId xmlns="" xmlns:a16="http://schemas.microsoft.com/office/drawing/2014/main" id="{ECE3183D-1066-E649-8006-523A81B905E3}"/>
              </a:ext>
            </a:extLst>
          </p:cNvPr>
          <p:cNvSpPr/>
          <p:nvPr/>
        </p:nvSpPr>
        <p:spPr>
          <a:xfrm>
            <a:off x="6895586" y="3429000"/>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pic>
        <p:nvPicPr>
          <p:cNvPr id="15" name="Picture 14">
            <a:extLst>
              <a:ext uri="{FF2B5EF4-FFF2-40B4-BE49-F238E27FC236}">
                <a16:creationId xmlns="" xmlns:a16="http://schemas.microsoft.com/office/drawing/2014/main" id="{72F714F9-5B2A-F44F-A61E-FF2F4C53FA1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76398" y="5334546"/>
            <a:ext cx="10515601" cy="1158329"/>
          </a:xfrm>
          <a:prstGeom prst="rect">
            <a:avLst/>
          </a:prstGeom>
        </p:spPr>
      </p:pic>
      <p:sp>
        <p:nvSpPr>
          <p:cNvPr id="16" name="Rounded Rectangle 15">
            <a:extLst>
              <a:ext uri="{FF2B5EF4-FFF2-40B4-BE49-F238E27FC236}">
                <a16:creationId xmlns="" xmlns:a16="http://schemas.microsoft.com/office/drawing/2014/main" id="{4C6E8CC6-298C-574A-A026-149E050B2D05}"/>
              </a:ext>
            </a:extLst>
          </p:cNvPr>
          <p:cNvSpPr/>
          <p:nvPr/>
        </p:nvSpPr>
        <p:spPr>
          <a:xfrm>
            <a:off x="1452668" y="5962498"/>
            <a:ext cx="1891733"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4400" dirty="0">
                <a:solidFill>
                  <a:schemeClr val="tx1"/>
                </a:solidFill>
                <a:latin typeface="OpenDyslexicAlta" pitchFamily="2" charset="77"/>
              </a:rPr>
              <a:t>0.335</a:t>
            </a:r>
            <a:endParaRPr lang="en-US" sz="6000" dirty="0">
              <a:solidFill>
                <a:schemeClr val="tx1"/>
              </a:solidFill>
              <a:latin typeface="OpenDyslexicAlta" pitchFamily="2" charset="77"/>
            </a:endParaRPr>
          </a:p>
        </p:txBody>
      </p:sp>
      <p:sp>
        <p:nvSpPr>
          <p:cNvPr id="17" name="Rounded Rectangle 16">
            <a:extLst>
              <a:ext uri="{FF2B5EF4-FFF2-40B4-BE49-F238E27FC236}">
                <a16:creationId xmlns="" xmlns:a16="http://schemas.microsoft.com/office/drawing/2014/main" id="{DAFA8B3B-4B23-9844-936D-5FA0169B926C}"/>
              </a:ext>
            </a:extLst>
          </p:cNvPr>
          <p:cNvSpPr/>
          <p:nvPr/>
        </p:nvSpPr>
        <p:spPr>
          <a:xfrm>
            <a:off x="1516784" y="5916736"/>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20" name="Rounded Rectangle 19">
            <a:extLst>
              <a:ext uri="{FF2B5EF4-FFF2-40B4-BE49-F238E27FC236}">
                <a16:creationId xmlns="" xmlns:a16="http://schemas.microsoft.com/office/drawing/2014/main" id="{F4A0CBD0-938C-B440-B9AA-FE2D2C234BAC}"/>
              </a:ext>
            </a:extLst>
          </p:cNvPr>
          <p:cNvSpPr/>
          <p:nvPr/>
        </p:nvSpPr>
        <p:spPr>
          <a:xfrm>
            <a:off x="5538417" y="5905313"/>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Alta" pitchFamily="2" charset="77"/>
            </a:endParaRPr>
          </a:p>
        </p:txBody>
      </p:sp>
      <p:sp>
        <p:nvSpPr>
          <p:cNvPr id="31" name="Rounded Rectangle 30">
            <a:extLst>
              <a:ext uri="{FF2B5EF4-FFF2-40B4-BE49-F238E27FC236}">
                <a16:creationId xmlns="" xmlns:a16="http://schemas.microsoft.com/office/drawing/2014/main" id="{1D8A2A0C-4CDA-9347-BE95-0E070C2EA3A0}"/>
              </a:ext>
            </a:extLst>
          </p:cNvPr>
          <p:cNvSpPr/>
          <p:nvPr/>
        </p:nvSpPr>
        <p:spPr>
          <a:xfrm>
            <a:off x="6966830" y="5953004"/>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32" name="Rounded Rectangle 31">
            <a:extLst>
              <a:ext uri="{FF2B5EF4-FFF2-40B4-BE49-F238E27FC236}">
                <a16:creationId xmlns="" xmlns:a16="http://schemas.microsoft.com/office/drawing/2014/main" id="{D7BD30A5-B034-7E4A-9C61-968FF1D0BE0F}"/>
              </a:ext>
            </a:extLst>
          </p:cNvPr>
          <p:cNvSpPr/>
          <p:nvPr/>
        </p:nvSpPr>
        <p:spPr>
          <a:xfrm>
            <a:off x="4154922" y="5929052"/>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26" name="Rounded Rectangle 25">
            <a:extLst>
              <a:ext uri="{FF2B5EF4-FFF2-40B4-BE49-F238E27FC236}">
                <a16:creationId xmlns="" xmlns:a16="http://schemas.microsoft.com/office/drawing/2014/main" id="{393DCDC0-8DB7-0C4C-8030-E93EAD4450BF}"/>
              </a:ext>
            </a:extLst>
          </p:cNvPr>
          <p:cNvSpPr/>
          <p:nvPr/>
        </p:nvSpPr>
        <p:spPr>
          <a:xfrm>
            <a:off x="2627165" y="4914189"/>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27" name="Rounded Rectangle 26">
            <a:extLst>
              <a:ext uri="{FF2B5EF4-FFF2-40B4-BE49-F238E27FC236}">
                <a16:creationId xmlns="" xmlns:a16="http://schemas.microsoft.com/office/drawing/2014/main" id="{6120C1B8-F0D1-D74B-8BC8-248B42579130}"/>
              </a:ext>
            </a:extLst>
          </p:cNvPr>
          <p:cNvSpPr/>
          <p:nvPr/>
        </p:nvSpPr>
        <p:spPr>
          <a:xfrm>
            <a:off x="5538417" y="4910350"/>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34" name="Rounded Rectangle 33">
            <a:extLst>
              <a:ext uri="{FF2B5EF4-FFF2-40B4-BE49-F238E27FC236}">
                <a16:creationId xmlns="" xmlns:a16="http://schemas.microsoft.com/office/drawing/2014/main" id="{1B3FF14E-BC37-4D4E-85DA-9D51C32E8865}"/>
              </a:ext>
            </a:extLst>
          </p:cNvPr>
          <p:cNvSpPr/>
          <p:nvPr/>
        </p:nvSpPr>
        <p:spPr>
          <a:xfrm>
            <a:off x="9236765" y="5950543"/>
            <a:ext cx="2342308"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r"/>
            <a:r>
              <a:rPr lang="en-US" sz="4400" dirty="0">
                <a:solidFill>
                  <a:schemeClr val="tx1"/>
                </a:solidFill>
                <a:latin typeface="OpenDyslexicAlta" pitchFamily="2" charset="77"/>
              </a:rPr>
              <a:t>0.637</a:t>
            </a:r>
            <a:endParaRPr lang="en-US" sz="6000" dirty="0">
              <a:solidFill>
                <a:schemeClr val="tx1"/>
              </a:solidFill>
              <a:latin typeface="OpenDyslexicAlta" pitchFamily="2" charset="77"/>
            </a:endParaRPr>
          </a:p>
        </p:txBody>
      </p:sp>
      <p:sp>
        <p:nvSpPr>
          <p:cNvPr id="35" name="Rounded Rectangle 34">
            <a:extLst>
              <a:ext uri="{FF2B5EF4-FFF2-40B4-BE49-F238E27FC236}">
                <a16:creationId xmlns="" xmlns:a16="http://schemas.microsoft.com/office/drawing/2014/main" id="{E7835BDA-3692-4940-BDA6-0E7A098185F7}"/>
              </a:ext>
            </a:extLst>
          </p:cNvPr>
          <p:cNvSpPr/>
          <p:nvPr/>
        </p:nvSpPr>
        <p:spPr>
          <a:xfrm>
            <a:off x="6361605" y="4629380"/>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29" name="Rounded Rectangle 28">
            <a:extLst>
              <a:ext uri="{FF2B5EF4-FFF2-40B4-BE49-F238E27FC236}">
                <a16:creationId xmlns="" xmlns:a16="http://schemas.microsoft.com/office/drawing/2014/main" id="{C9537390-689F-EC42-880A-26F1C761F8D3}"/>
              </a:ext>
            </a:extLst>
          </p:cNvPr>
          <p:cNvSpPr/>
          <p:nvPr/>
        </p:nvSpPr>
        <p:spPr>
          <a:xfrm>
            <a:off x="7639525" y="4982833"/>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36" name="Curved Down Arrow 35">
            <a:extLst>
              <a:ext uri="{FF2B5EF4-FFF2-40B4-BE49-F238E27FC236}">
                <a16:creationId xmlns="" xmlns:a16="http://schemas.microsoft.com/office/drawing/2014/main" id="{B49CA0E0-CFCD-8147-8DFA-D7AD039FFE04}"/>
              </a:ext>
            </a:extLst>
          </p:cNvPr>
          <p:cNvSpPr/>
          <p:nvPr/>
        </p:nvSpPr>
        <p:spPr>
          <a:xfrm flipH="1">
            <a:off x="2226365" y="3816626"/>
            <a:ext cx="8343382" cy="2072302"/>
          </a:xfrm>
          <a:prstGeom prst="curvedDownArrow">
            <a:avLst>
              <a:gd name="adj1" fmla="val 25000"/>
              <a:gd name="adj2" fmla="val 50000"/>
              <a:gd name="adj3" fmla="val 25000"/>
            </a:avLst>
          </a:prstGeom>
          <a:solidFill>
            <a:srgbClr val="FF38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OpenDyslexicAlta" pitchFamily="2" charset="77"/>
            </a:endParaRPr>
          </a:p>
        </p:txBody>
      </p:sp>
      <p:sp>
        <p:nvSpPr>
          <p:cNvPr id="37" name="Rounded Rectangle 36">
            <a:extLst>
              <a:ext uri="{FF2B5EF4-FFF2-40B4-BE49-F238E27FC236}">
                <a16:creationId xmlns="" xmlns:a16="http://schemas.microsoft.com/office/drawing/2014/main" id="{A6094D4A-9CDE-024C-B9E6-779BB9B73549}"/>
              </a:ext>
            </a:extLst>
          </p:cNvPr>
          <p:cNvSpPr/>
          <p:nvPr/>
        </p:nvSpPr>
        <p:spPr>
          <a:xfrm>
            <a:off x="8047735" y="5929052"/>
            <a:ext cx="1321290"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4400" dirty="0">
                <a:solidFill>
                  <a:schemeClr val="tx1"/>
                </a:solidFill>
                <a:latin typeface="OpenDyslexicAlta" pitchFamily="2" charset="77"/>
              </a:rPr>
              <a:t>0.6</a:t>
            </a:r>
            <a:endParaRPr lang="en-US" sz="6000" dirty="0">
              <a:solidFill>
                <a:schemeClr val="tx1"/>
              </a:solidFill>
              <a:latin typeface="OpenDyslexicAlta" pitchFamily="2" charset="77"/>
            </a:endParaRPr>
          </a:p>
        </p:txBody>
      </p:sp>
      <p:sp>
        <p:nvSpPr>
          <p:cNvPr id="40" name="Rounded Rectangle 39">
            <a:extLst>
              <a:ext uri="{FF2B5EF4-FFF2-40B4-BE49-F238E27FC236}">
                <a16:creationId xmlns="" xmlns:a16="http://schemas.microsoft.com/office/drawing/2014/main" id="{8D853E56-C297-2B4F-807A-4B689EB30972}"/>
              </a:ext>
            </a:extLst>
          </p:cNvPr>
          <p:cNvSpPr/>
          <p:nvPr/>
        </p:nvSpPr>
        <p:spPr>
          <a:xfrm>
            <a:off x="4608675" y="5962499"/>
            <a:ext cx="1321290"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4400" dirty="0">
                <a:solidFill>
                  <a:schemeClr val="tx1"/>
                </a:solidFill>
                <a:latin typeface="OpenDyslexicAlta" pitchFamily="2" charset="77"/>
              </a:rPr>
              <a:t>0.4</a:t>
            </a:r>
            <a:endParaRPr lang="en-US" sz="6000" dirty="0">
              <a:solidFill>
                <a:schemeClr val="tx1"/>
              </a:solidFill>
              <a:latin typeface="OpenDyslexicAlta" pitchFamily="2" charset="77"/>
            </a:endParaRPr>
          </a:p>
        </p:txBody>
      </p:sp>
      <p:sp>
        <p:nvSpPr>
          <p:cNvPr id="41" name="Curved Down Arrow 40">
            <a:extLst>
              <a:ext uri="{FF2B5EF4-FFF2-40B4-BE49-F238E27FC236}">
                <a16:creationId xmlns="" xmlns:a16="http://schemas.microsoft.com/office/drawing/2014/main" id="{D53D0543-AE50-4946-814F-7915FCAC7FC8}"/>
              </a:ext>
            </a:extLst>
          </p:cNvPr>
          <p:cNvSpPr/>
          <p:nvPr/>
        </p:nvSpPr>
        <p:spPr>
          <a:xfrm flipH="1">
            <a:off x="2503815" y="4848406"/>
            <a:ext cx="2917853" cy="992060"/>
          </a:xfrm>
          <a:prstGeom prst="curvedDownArrow">
            <a:avLst>
              <a:gd name="adj1" fmla="val 25000"/>
              <a:gd name="adj2" fmla="val 50000"/>
              <a:gd name="adj3" fmla="val 25000"/>
            </a:avLst>
          </a:prstGeom>
          <a:solidFill>
            <a:srgbClr val="FFDD5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OpenDyslexicAlta" pitchFamily="2" charset="77"/>
            </a:endParaRPr>
          </a:p>
        </p:txBody>
      </p:sp>
      <p:sp>
        <p:nvSpPr>
          <p:cNvPr id="42" name="Curved Down Arrow 41">
            <a:extLst>
              <a:ext uri="{FF2B5EF4-FFF2-40B4-BE49-F238E27FC236}">
                <a16:creationId xmlns="" xmlns:a16="http://schemas.microsoft.com/office/drawing/2014/main" id="{681EA989-2386-8E4B-8176-B148F9AE9209}"/>
              </a:ext>
            </a:extLst>
          </p:cNvPr>
          <p:cNvSpPr/>
          <p:nvPr/>
        </p:nvSpPr>
        <p:spPr>
          <a:xfrm flipH="1">
            <a:off x="5029360" y="4867506"/>
            <a:ext cx="3798896" cy="992060"/>
          </a:xfrm>
          <a:prstGeom prst="curvedDownArrow">
            <a:avLst>
              <a:gd name="adj1" fmla="val 25000"/>
              <a:gd name="adj2" fmla="val 50000"/>
              <a:gd name="adj3" fmla="val 25000"/>
            </a:avLst>
          </a:prstGeom>
          <a:solidFill>
            <a:srgbClr val="FFDD5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OpenDyslexicAlta" pitchFamily="2" charset="77"/>
            </a:endParaRPr>
          </a:p>
        </p:txBody>
      </p:sp>
      <p:sp>
        <p:nvSpPr>
          <p:cNvPr id="43" name="Curved Down Arrow 42">
            <a:extLst>
              <a:ext uri="{FF2B5EF4-FFF2-40B4-BE49-F238E27FC236}">
                <a16:creationId xmlns="" xmlns:a16="http://schemas.microsoft.com/office/drawing/2014/main" id="{6A6424A7-93C9-194C-920F-5B461A668C52}"/>
              </a:ext>
            </a:extLst>
          </p:cNvPr>
          <p:cNvSpPr/>
          <p:nvPr/>
        </p:nvSpPr>
        <p:spPr>
          <a:xfrm flipH="1">
            <a:off x="8449668" y="4888212"/>
            <a:ext cx="2090985" cy="992060"/>
          </a:xfrm>
          <a:prstGeom prst="curvedDownArrow">
            <a:avLst>
              <a:gd name="adj1" fmla="val 25000"/>
              <a:gd name="adj2" fmla="val 50000"/>
              <a:gd name="adj3" fmla="val 25000"/>
            </a:avLst>
          </a:prstGeom>
          <a:solidFill>
            <a:srgbClr val="FFDD5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OpenDyslexicAlta" pitchFamily="2" charset="77"/>
            </a:endParaRPr>
          </a:p>
        </p:txBody>
      </p:sp>
      <p:sp>
        <p:nvSpPr>
          <p:cNvPr id="44" name="Rounded Rectangle 43">
            <a:extLst>
              <a:ext uri="{FF2B5EF4-FFF2-40B4-BE49-F238E27FC236}">
                <a16:creationId xmlns="" xmlns:a16="http://schemas.microsoft.com/office/drawing/2014/main" id="{596D5536-32FC-9B47-BDB3-AA1ADF2AFDE3}"/>
              </a:ext>
            </a:extLst>
          </p:cNvPr>
          <p:cNvSpPr/>
          <p:nvPr/>
        </p:nvSpPr>
        <p:spPr>
          <a:xfrm>
            <a:off x="5973882" y="5273333"/>
            <a:ext cx="1705492"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2400" dirty="0">
                <a:solidFill>
                  <a:schemeClr val="tx1"/>
                </a:solidFill>
                <a:latin typeface="OpenDyslexicAlta" pitchFamily="2" charset="77"/>
              </a:rPr>
              <a:t>- 0.2</a:t>
            </a:r>
            <a:endParaRPr lang="en-US" sz="3600" dirty="0">
              <a:solidFill>
                <a:schemeClr val="tx1"/>
              </a:solidFill>
              <a:latin typeface="OpenDyslexicAlta" pitchFamily="2" charset="77"/>
            </a:endParaRPr>
          </a:p>
        </p:txBody>
      </p:sp>
      <p:sp>
        <p:nvSpPr>
          <p:cNvPr id="45" name="Rounded Rectangle 44">
            <a:extLst>
              <a:ext uri="{FF2B5EF4-FFF2-40B4-BE49-F238E27FC236}">
                <a16:creationId xmlns="" xmlns:a16="http://schemas.microsoft.com/office/drawing/2014/main" id="{27B78E37-0029-3948-960D-98973767FBCB}"/>
              </a:ext>
            </a:extLst>
          </p:cNvPr>
          <p:cNvSpPr/>
          <p:nvPr/>
        </p:nvSpPr>
        <p:spPr>
          <a:xfrm>
            <a:off x="3106123" y="5235313"/>
            <a:ext cx="1705492"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2400" dirty="0">
                <a:solidFill>
                  <a:schemeClr val="tx1"/>
                </a:solidFill>
                <a:latin typeface="OpenDyslexicAlta" pitchFamily="2" charset="77"/>
              </a:rPr>
              <a:t>- 0.065</a:t>
            </a:r>
            <a:endParaRPr lang="en-US" sz="3600" dirty="0">
              <a:solidFill>
                <a:schemeClr val="tx1"/>
              </a:solidFill>
              <a:latin typeface="OpenDyslexicAlta" pitchFamily="2" charset="77"/>
            </a:endParaRPr>
          </a:p>
        </p:txBody>
      </p:sp>
      <p:sp>
        <p:nvSpPr>
          <p:cNvPr id="46" name="Rounded Rectangle 45">
            <a:extLst>
              <a:ext uri="{FF2B5EF4-FFF2-40B4-BE49-F238E27FC236}">
                <a16:creationId xmlns="" xmlns:a16="http://schemas.microsoft.com/office/drawing/2014/main" id="{9EAA0548-EDEB-D94A-9177-AEEB79A2C5BD}"/>
              </a:ext>
            </a:extLst>
          </p:cNvPr>
          <p:cNvSpPr/>
          <p:nvPr/>
        </p:nvSpPr>
        <p:spPr>
          <a:xfrm>
            <a:off x="5421667" y="4032639"/>
            <a:ext cx="2092315"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3200" dirty="0">
                <a:solidFill>
                  <a:schemeClr val="tx1"/>
                </a:solidFill>
                <a:latin typeface="OpenDyslexicAlta" pitchFamily="2" charset="77"/>
              </a:rPr>
              <a:t>- 0.302</a:t>
            </a:r>
            <a:endParaRPr lang="en-US" sz="4400" dirty="0">
              <a:solidFill>
                <a:schemeClr val="tx1"/>
              </a:solidFill>
              <a:latin typeface="OpenDyslexicAlta" pitchFamily="2" charset="77"/>
            </a:endParaRPr>
          </a:p>
        </p:txBody>
      </p:sp>
      <p:sp>
        <p:nvSpPr>
          <p:cNvPr id="47" name="Rounded Rectangle 46">
            <a:extLst>
              <a:ext uri="{FF2B5EF4-FFF2-40B4-BE49-F238E27FC236}">
                <a16:creationId xmlns="" xmlns:a16="http://schemas.microsoft.com/office/drawing/2014/main" id="{E1F19670-7A31-9449-AA73-8555702EAE40}"/>
              </a:ext>
            </a:extLst>
          </p:cNvPr>
          <p:cNvSpPr/>
          <p:nvPr/>
        </p:nvSpPr>
        <p:spPr>
          <a:xfrm>
            <a:off x="8684551" y="5316866"/>
            <a:ext cx="1705492"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2400" dirty="0">
                <a:solidFill>
                  <a:schemeClr val="tx1"/>
                </a:solidFill>
                <a:latin typeface="OpenDyslexicAlta" pitchFamily="2" charset="77"/>
              </a:rPr>
              <a:t>- 0.037</a:t>
            </a:r>
            <a:endParaRPr lang="en-US" sz="3600" dirty="0">
              <a:solidFill>
                <a:schemeClr val="tx1"/>
              </a:solidFill>
              <a:latin typeface="OpenDyslexicAlta" pitchFamily="2" charset="77"/>
            </a:endParaRPr>
          </a:p>
        </p:txBody>
      </p:sp>
    </p:spTree>
    <p:extLst>
      <p:ext uri="{BB962C8B-B14F-4D97-AF65-F5344CB8AC3E}">
        <p14:creationId xmlns:p14="http://schemas.microsoft.com/office/powerpoint/2010/main" val="555011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1000" fill="hold"/>
                                        <p:tgtEl>
                                          <p:spTgt spid="43"/>
                                        </p:tgtEl>
                                        <p:attrNameLst>
                                          <p:attrName>ppt_w</p:attrName>
                                        </p:attrNameLst>
                                      </p:cBhvr>
                                      <p:tavLst>
                                        <p:tav tm="0">
                                          <p:val>
                                            <p:fltVal val="0"/>
                                          </p:val>
                                        </p:tav>
                                        <p:tav tm="100000">
                                          <p:val>
                                            <p:strVal val="#ppt_w"/>
                                          </p:val>
                                        </p:tav>
                                      </p:tavLst>
                                    </p:anim>
                                    <p:anim calcmode="lin" valueType="num">
                                      <p:cBhvr>
                                        <p:cTn id="8" dur="1000" fill="hold"/>
                                        <p:tgtEl>
                                          <p:spTgt spid="43"/>
                                        </p:tgtEl>
                                        <p:attrNameLst>
                                          <p:attrName>ppt_h</p:attrName>
                                        </p:attrNameLst>
                                      </p:cBhvr>
                                      <p:tavLst>
                                        <p:tav tm="0">
                                          <p:val>
                                            <p:fltVal val="0"/>
                                          </p:val>
                                        </p:tav>
                                        <p:tav tm="100000">
                                          <p:val>
                                            <p:strVal val="#ppt_h"/>
                                          </p:val>
                                        </p:tav>
                                      </p:tavLst>
                                    </p:anim>
                                    <p:anim calcmode="lin" valueType="num">
                                      <p:cBhvr>
                                        <p:cTn id="9" dur="1000" fill="hold"/>
                                        <p:tgtEl>
                                          <p:spTgt spid="43"/>
                                        </p:tgtEl>
                                        <p:attrNameLst>
                                          <p:attrName>style.rotation</p:attrName>
                                        </p:attrNameLst>
                                      </p:cBhvr>
                                      <p:tavLst>
                                        <p:tav tm="0">
                                          <p:val>
                                            <p:fltVal val="90"/>
                                          </p:val>
                                        </p:tav>
                                        <p:tav tm="100000">
                                          <p:val>
                                            <p:fltVal val="0"/>
                                          </p:val>
                                        </p:tav>
                                      </p:tavLst>
                                    </p:anim>
                                    <p:animEffect transition="in" filter="fade">
                                      <p:cBhvr>
                                        <p:cTn id="10" dur="1000"/>
                                        <p:tgtEl>
                                          <p:spTgt spid="4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1000" fill="hold"/>
                                        <p:tgtEl>
                                          <p:spTgt spid="47"/>
                                        </p:tgtEl>
                                        <p:attrNameLst>
                                          <p:attrName>ppt_w</p:attrName>
                                        </p:attrNameLst>
                                      </p:cBhvr>
                                      <p:tavLst>
                                        <p:tav tm="0">
                                          <p:val>
                                            <p:fltVal val="0"/>
                                          </p:val>
                                        </p:tav>
                                        <p:tav tm="100000">
                                          <p:val>
                                            <p:strVal val="#ppt_w"/>
                                          </p:val>
                                        </p:tav>
                                      </p:tavLst>
                                    </p:anim>
                                    <p:anim calcmode="lin" valueType="num">
                                      <p:cBhvr>
                                        <p:cTn id="14" dur="1000" fill="hold"/>
                                        <p:tgtEl>
                                          <p:spTgt spid="47"/>
                                        </p:tgtEl>
                                        <p:attrNameLst>
                                          <p:attrName>ppt_h</p:attrName>
                                        </p:attrNameLst>
                                      </p:cBhvr>
                                      <p:tavLst>
                                        <p:tav tm="0">
                                          <p:val>
                                            <p:fltVal val="0"/>
                                          </p:val>
                                        </p:tav>
                                        <p:tav tm="100000">
                                          <p:val>
                                            <p:strVal val="#ppt_h"/>
                                          </p:val>
                                        </p:tav>
                                      </p:tavLst>
                                    </p:anim>
                                    <p:anim calcmode="lin" valueType="num">
                                      <p:cBhvr>
                                        <p:cTn id="15" dur="1000" fill="hold"/>
                                        <p:tgtEl>
                                          <p:spTgt spid="47"/>
                                        </p:tgtEl>
                                        <p:attrNameLst>
                                          <p:attrName>style.rotation</p:attrName>
                                        </p:attrNameLst>
                                      </p:cBhvr>
                                      <p:tavLst>
                                        <p:tav tm="0">
                                          <p:val>
                                            <p:fltVal val="90"/>
                                          </p:val>
                                        </p:tav>
                                        <p:tav tm="100000">
                                          <p:val>
                                            <p:fltVal val="0"/>
                                          </p:val>
                                        </p:tav>
                                      </p:tavLst>
                                    </p:anim>
                                    <p:animEffect transition="in" filter="fade">
                                      <p:cBhvr>
                                        <p:cTn id="16" dur="1000"/>
                                        <p:tgtEl>
                                          <p:spTgt spid="47"/>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checkerboard(across)">
                                      <p:cBhvr>
                                        <p:cTn id="21" dur="500"/>
                                        <p:tgtEl>
                                          <p:spTgt spid="37"/>
                                        </p:tgtEl>
                                      </p:cBhvr>
                                    </p:animEffect>
                                  </p:childTnLst>
                                </p:cTn>
                              </p:par>
                            </p:childTnLst>
                          </p:cTn>
                        </p:par>
                      </p:childTnLst>
                    </p:cTn>
                  </p:par>
                  <p:par>
                    <p:cTn id="22" fill="hold">
                      <p:stCondLst>
                        <p:cond delay="indefinite"/>
                      </p:stCondLst>
                      <p:childTnLst>
                        <p:par>
                          <p:cTn id="23" fill="hold">
                            <p:stCondLst>
                              <p:cond delay="0"/>
                            </p:stCondLst>
                            <p:childTnLst>
                              <p:par>
                                <p:cTn id="24" presetID="31" presetClass="entr" presetSubtype="0" fill="hold" grpId="0" nodeType="click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p:cTn id="26" dur="1000" fill="hold"/>
                                        <p:tgtEl>
                                          <p:spTgt spid="42"/>
                                        </p:tgtEl>
                                        <p:attrNameLst>
                                          <p:attrName>ppt_w</p:attrName>
                                        </p:attrNameLst>
                                      </p:cBhvr>
                                      <p:tavLst>
                                        <p:tav tm="0">
                                          <p:val>
                                            <p:fltVal val="0"/>
                                          </p:val>
                                        </p:tav>
                                        <p:tav tm="100000">
                                          <p:val>
                                            <p:strVal val="#ppt_w"/>
                                          </p:val>
                                        </p:tav>
                                      </p:tavLst>
                                    </p:anim>
                                    <p:anim calcmode="lin" valueType="num">
                                      <p:cBhvr>
                                        <p:cTn id="27" dur="1000" fill="hold"/>
                                        <p:tgtEl>
                                          <p:spTgt spid="42"/>
                                        </p:tgtEl>
                                        <p:attrNameLst>
                                          <p:attrName>ppt_h</p:attrName>
                                        </p:attrNameLst>
                                      </p:cBhvr>
                                      <p:tavLst>
                                        <p:tav tm="0">
                                          <p:val>
                                            <p:fltVal val="0"/>
                                          </p:val>
                                        </p:tav>
                                        <p:tav tm="100000">
                                          <p:val>
                                            <p:strVal val="#ppt_h"/>
                                          </p:val>
                                        </p:tav>
                                      </p:tavLst>
                                    </p:anim>
                                    <p:anim calcmode="lin" valueType="num">
                                      <p:cBhvr>
                                        <p:cTn id="28" dur="1000" fill="hold"/>
                                        <p:tgtEl>
                                          <p:spTgt spid="42"/>
                                        </p:tgtEl>
                                        <p:attrNameLst>
                                          <p:attrName>style.rotation</p:attrName>
                                        </p:attrNameLst>
                                      </p:cBhvr>
                                      <p:tavLst>
                                        <p:tav tm="0">
                                          <p:val>
                                            <p:fltVal val="90"/>
                                          </p:val>
                                        </p:tav>
                                        <p:tav tm="100000">
                                          <p:val>
                                            <p:fltVal val="0"/>
                                          </p:val>
                                        </p:tav>
                                      </p:tavLst>
                                    </p:anim>
                                    <p:animEffect transition="in" filter="fade">
                                      <p:cBhvr>
                                        <p:cTn id="29" dur="1000"/>
                                        <p:tgtEl>
                                          <p:spTgt spid="4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1000" fill="hold"/>
                                        <p:tgtEl>
                                          <p:spTgt spid="44"/>
                                        </p:tgtEl>
                                        <p:attrNameLst>
                                          <p:attrName>ppt_w</p:attrName>
                                        </p:attrNameLst>
                                      </p:cBhvr>
                                      <p:tavLst>
                                        <p:tav tm="0">
                                          <p:val>
                                            <p:fltVal val="0"/>
                                          </p:val>
                                        </p:tav>
                                        <p:tav tm="100000">
                                          <p:val>
                                            <p:strVal val="#ppt_w"/>
                                          </p:val>
                                        </p:tav>
                                      </p:tavLst>
                                    </p:anim>
                                    <p:anim calcmode="lin" valueType="num">
                                      <p:cBhvr>
                                        <p:cTn id="33" dur="1000" fill="hold"/>
                                        <p:tgtEl>
                                          <p:spTgt spid="44"/>
                                        </p:tgtEl>
                                        <p:attrNameLst>
                                          <p:attrName>ppt_h</p:attrName>
                                        </p:attrNameLst>
                                      </p:cBhvr>
                                      <p:tavLst>
                                        <p:tav tm="0">
                                          <p:val>
                                            <p:fltVal val="0"/>
                                          </p:val>
                                        </p:tav>
                                        <p:tav tm="100000">
                                          <p:val>
                                            <p:strVal val="#ppt_h"/>
                                          </p:val>
                                        </p:tav>
                                      </p:tavLst>
                                    </p:anim>
                                    <p:anim calcmode="lin" valueType="num">
                                      <p:cBhvr>
                                        <p:cTn id="34" dur="1000" fill="hold"/>
                                        <p:tgtEl>
                                          <p:spTgt spid="44"/>
                                        </p:tgtEl>
                                        <p:attrNameLst>
                                          <p:attrName>style.rotation</p:attrName>
                                        </p:attrNameLst>
                                      </p:cBhvr>
                                      <p:tavLst>
                                        <p:tav tm="0">
                                          <p:val>
                                            <p:fltVal val="90"/>
                                          </p:val>
                                        </p:tav>
                                        <p:tav tm="100000">
                                          <p:val>
                                            <p:fltVal val="0"/>
                                          </p:val>
                                        </p:tav>
                                      </p:tavLst>
                                    </p:anim>
                                    <p:animEffect transition="in" filter="fade">
                                      <p:cBhvr>
                                        <p:cTn id="35" dur="1000"/>
                                        <p:tgtEl>
                                          <p:spTgt spid="44"/>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checkerboard(across)">
                                      <p:cBhvr>
                                        <p:cTn id="40" dur="500"/>
                                        <p:tgtEl>
                                          <p:spTgt spid="40"/>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grpId="0" nodeType="clickEffect">
                                  <p:stCondLst>
                                    <p:cond delay="0"/>
                                  </p:stCondLst>
                                  <p:childTnLst>
                                    <p:set>
                                      <p:cBhvr>
                                        <p:cTn id="44" dur="1" fill="hold">
                                          <p:stCondLst>
                                            <p:cond delay="0"/>
                                          </p:stCondLst>
                                        </p:cTn>
                                        <p:tgtEl>
                                          <p:spTgt spid="45"/>
                                        </p:tgtEl>
                                        <p:attrNameLst>
                                          <p:attrName>style.visibility</p:attrName>
                                        </p:attrNameLst>
                                      </p:cBhvr>
                                      <p:to>
                                        <p:strVal val="visible"/>
                                      </p:to>
                                    </p:set>
                                    <p:anim calcmode="lin" valueType="num">
                                      <p:cBhvr>
                                        <p:cTn id="45" dur="1000" fill="hold"/>
                                        <p:tgtEl>
                                          <p:spTgt spid="45"/>
                                        </p:tgtEl>
                                        <p:attrNameLst>
                                          <p:attrName>ppt_w</p:attrName>
                                        </p:attrNameLst>
                                      </p:cBhvr>
                                      <p:tavLst>
                                        <p:tav tm="0">
                                          <p:val>
                                            <p:fltVal val="0"/>
                                          </p:val>
                                        </p:tav>
                                        <p:tav tm="100000">
                                          <p:val>
                                            <p:strVal val="#ppt_w"/>
                                          </p:val>
                                        </p:tav>
                                      </p:tavLst>
                                    </p:anim>
                                    <p:anim calcmode="lin" valueType="num">
                                      <p:cBhvr>
                                        <p:cTn id="46" dur="1000" fill="hold"/>
                                        <p:tgtEl>
                                          <p:spTgt spid="45"/>
                                        </p:tgtEl>
                                        <p:attrNameLst>
                                          <p:attrName>ppt_h</p:attrName>
                                        </p:attrNameLst>
                                      </p:cBhvr>
                                      <p:tavLst>
                                        <p:tav tm="0">
                                          <p:val>
                                            <p:fltVal val="0"/>
                                          </p:val>
                                        </p:tav>
                                        <p:tav tm="100000">
                                          <p:val>
                                            <p:strVal val="#ppt_h"/>
                                          </p:val>
                                        </p:tav>
                                      </p:tavLst>
                                    </p:anim>
                                    <p:anim calcmode="lin" valueType="num">
                                      <p:cBhvr>
                                        <p:cTn id="47" dur="1000" fill="hold"/>
                                        <p:tgtEl>
                                          <p:spTgt spid="45"/>
                                        </p:tgtEl>
                                        <p:attrNameLst>
                                          <p:attrName>style.rotation</p:attrName>
                                        </p:attrNameLst>
                                      </p:cBhvr>
                                      <p:tavLst>
                                        <p:tav tm="0">
                                          <p:val>
                                            <p:fltVal val="90"/>
                                          </p:val>
                                        </p:tav>
                                        <p:tav tm="100000">
                                          <p:val>
                                            <p:fltVal val="0"/>
                                          </p:val>
                                        </p:tav>
                                      </p:tavLst>
                                    </p:anim>
                                    <p:animEffect transition="in" filter="fade">
                                      <p:cBhvr>
                                        <p:cTn id="48" dur="1000"/>
                                        <p:tgtEl>
                                          <p:spTgt spid="45"/>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 calcmode="lin" valueType="num">
                                      <p:cBhvr>
                                        <p:cTn id="51" dur="1000" fill="hold"/>
                                        <p:tgtEl>
                                          <p:spTgt spid="41"/>
                                        </p:tgtEl>
                                        <p:attrNameLst>
                                          <p:attrName>ppt_w</p:attrName>
                                        </p:attrNameLst>
                                      </p:cBhvr>
                                      <p:tavLst>
                                        <p:tav tm="0">
                                          <p:val>
                                            <p:fltVal val="0"/>
                                          </p:val>
                                        </p:tav>
                                        <p:tav tm="100000">
                                          <p:val>
                                            <p:strVal val="#ppt_w"/>
                                          </p:val>
                                        </p:tav>
                                      </p:tavLst>
                                    </p:anim>
                                    <p:anim calcmode="lin" valueType="num">
                                      <p:cBhvr>
                                        <p:cTn id="52" dur="1000" fill="hold"/>
                                        <p:tgtEl>
                                          <p:spTgt spid="41"/>
                                        </p:tgtEl>
                                        <p:attrNameLst>
                                          <p:attrName>ppt_h</p:attrName>
                                        </p:attrNameLst>
                                      </p:cBhvr>
                                      <p:tavLst>
                                        <p:tav tm="0">
                                          <p:val>
                                            <p:fltVal val="0"/>
                                          </p:val>
                                        </p:tav>
                                        <p:tav tm="100000">
                                          <p:val>
                                            <p:strVal val="#ppt_h"/>
                                          </p:val>
                                        </p:tav>
                                      </p:tavLst>
                                    </p:anim>
                                    <p:anim calcmode="lin" valueType="num">
                                      <p:cBhvr>
                                        <p:cTn id="53" dur="1000" fill="hold"/>
                                        <p:tgtEl>
                                          <p:spTgt spid="41"/>
                                        </p:tgtEl>
                                        <p:attrNameLst>
                                          <p:attrName>style.rotation</p:attrName>
                                        </p:attrNameLst>
                                      </p:cBhvr>
                                      <p:tavLst>
                                        <p:tav tm="0">
                                          <p:val>
                                            <p:fltVal val="90"/>
                                          </p:val>
                                        </p:tav>
                                        <p:tav tm="100000">
                                          <p:val>
                                            <p:fltVal val="0"/>
                                          </p:val>
                                        </p:tav>
                                      </p:tavLst>
                                    </p:anim>
                                    <p:animEffect transition="in" filter="fade">
                                      <p:cBhvr>
                                        <p:cTn id="54" dur="1000"/>
                                        <p:tgtEl>
                                          <p:spTgt spid="41"/>
                                        </p:tgtEl>
                                      </p:cBhvr>
                                    </p:animEffect>
                                  </p:childTnLst>
                                </p:cTn>
                              </p:par>
                            </p:childTnLst>
                          </p:cTn>
                        </p:par>
                      </p:childTnLst>
                    </p:cTn>
                  </p:par>
                  <p:par>
                    <p:cTn id="55" fill="hold">
                      <p:stCondLst>
                        <p:cond delay="indefinite"/>
                      </p:stCondLst>
                      <p:childTnLst>
                        <p:par>
                          <p:cTn id="56" fill="hold">
                            <p:stCondLst>
                              <p:cond delay="0"/>
                            </p:stCondLst>
                            <p:childTnLst>
                              <p:par>
                                <p:cTn id="57" presetID="31" presetClass="entr" presetSubtype="0" fill="hold" grpId="0" nodeType="clickEffect">
                                  <p:stCondLst>
                                    <p:cond delay="0"/>
                                  </p:stCondLst>
                                  <p:childTnLst>
                                    <p:set>
                                      <p:cBhvr>
                                        <p:cTn id="58" dur="1" fill="hold">
                                          <p:stCondLst>
                                            <p:cond delay="0"/>
                                          </p:stCondLst>
                                        </p:cTn>
                                        <p:tgtEl>
                                          <p:spTgt spid="36"/>
                                        </p:tgtEl>
                                        <p:attrNameLst>
                                          <p:attrName>style.visibility</p:attrName>
                                        </p:attrNameLst>
                                      </p:cBhvr>
                                      <p:to>
                                        <p:strVal val="visible"/>
                                      </p:to>
                                    </p:set>
                                    <p:anim calcmode="lin" valueType="num">
                                      <p:cBhvr>
                                        <p:cTn id="59" dur="1000" fill="hold"/>
                                        <p:tgtEl>
                                          <p:spTgt spid="36"/>
                                        </p:tgtEl>
                                        <p:attrNameLst>
                                          <p:attrName>ppt_w</p:attrName>
                                        </p:attrNameLst>
                                      </p:cBhvr>
                                      <p:tavLst>
                                        <p:tav tm="0">
                                          <p:val>
                                            <p:fltVal val="0"/>
                                          </p:val>
                                        </p:tav>
                                        <p:tav tm="100000">
                                          <p:val>
                                            <p:strVal val="#ppt_w"/>
                                          </p:val>
                                        </p:tav>
                                      </p:tavLst>
                                    </p:anim>
                                    <p:anim calcmode="lin" valueType="num">
                                      <p:cBhvr>
                                        <p:cTn id="60" dur="1000" fill="hold"/>
                                        <p:tgtEl>
                                          <p:spTgt spid="36"/>
                                        </p:tgtEl>
                                        <p:attrNameLst>
                                          <p:attrName>ppt_h</p:attrName>
                                        </p:attrNameLst>
                                      </p:cBhvr>
                                      <p:tavLst>
                                        <p:tav tm="0">
                                          <p:val>
                                            <p:fltVal val="0"/>
                                          </p:val>
                                        </p:tav>
                                        <p:tav tm="100000">
                                          <p:val>
                                            <p:strVal val="#ppt_h"/>
                                          </p:val>
                                        </p:tav>
                                      </p:tavLst>
                                    </p:anim>
                                    <p:anim calcmode="lin" valueType="num">
                                      <p:cBhvr>
                                        <p:cTn id="61" dur="1000" fill="hold"/>
                                        <p:tgtEl>
                                          <p:spTgt spid="36"/>
                                        </p:tgtEl>
                                        <p:attrNameLst>
                                          <p:attrName>style.rotation</p:attrName>
                                        </p:attrNameLst>
                                      </p:cBhvr>
                                      <p:tavLst>
                                        <p:tav tm="0">
                                          <p:val>
                                            <p:fltVal val="90"/>
                                          </p:val>
                                        </p:tav>
                                        <p:tav tm="100000">
                                          <p:val>
                                            <p:fltVal val="0"/>
                                          </p:val>
                                        </p:tav>
                                      </p:tavLst>
                                    </p:anim>
                                    <p:animEffect transition="in" filter="fade">
                                      <p:cBhvr>
                                        <p:cTn id="62" dur="1000"/>
                                        <p:tgtEl>
                                          <p:spTgt spid="36"/>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46"/>
                                        </p:tgtEl>
                                        <p:attrNameLst>
                                          <p:attrName>style.visibility</p:attrName>
                                        </p:attrNameLst>
                                      </p:cBhvr>
                                      <p:to>
                                        <p:strVal val="visible"/>
                                      </p:to>
                                    </p:set>
                                    <p:anim calcmode="lin" valueType="num">
                                      <p:cBhvr>
                                        <p:cTn id="65" dur="1000" fill="hold"/>
                                        <p:tgtEl>
                                          <p:spTgt spid="46"/>
                                        </p:tgtEl>
                                        <p:attrNameLst>
                                          <p:attrName>ppt_w</p:attrName>
                                        </p:attrNameLst>
                                      </p:cBhvr>
                                      <p:tavLst>
                                        <p:tav tm="0">
                                          <p:val>
                                            <p:fltVal val="0"/>
                                          </p:val>
                                        </p:tav>
                                        <p:tav tm="100000">
                                          <p:val>
                                            <p:strVal val="#ppt_w"/>
                                          </p:val>
                                        </p:tav>
                                      </p:tavLst>
                                    </p:anim>
                                    <p:anim calcmode="lin" valueType="num">
                                      <p:cBhvr>
                                        <p:cTn id="66" dur="1000" fill="hold"/>
                                        <p:tgtEl>
                                          <p:spTgt spid="46"/>
                                        </p:tgtEl>
                                        <p:attrNameLst>
                                          <p:attrName>ppt_h</p:attrName>
                                        </p:attrNameLst>
                                      </p:cBhvr>
                                      <p:tavLst>
                                        <p:tav tm="0">
                                          <p:val>
                                            <p:fltVal val="0"/>
                                          </p:val>
                                        </p:tav>
                                        <p:tav tm="100000">
                                          <p:val>
                                            <p:strVal val="#ppt_h"/>
                                          </p:val>
                                        </p:tav>
                                      </p:tavLst>
                                    </p:anim>
                                    <p:anim calcmode="lin" valueType="num">
                                      <p:cBhvr>
                                        <p:cTn id="67" dur="1000" fill="hold"/>
                                        <p:tgtEl>
                                          <p:spTgt spid="46"/>
                                        </p:tgtEl>
                                        <p:attrNameLst>
                                          <p:attrName>style.rotation</p:attrName>
                                        </p:attrNameLst>
                                      </p:cBhvr>
                                      <p:tavLst>
                                        <p:tav tm="0">
                                          <p:val>
                                            <p:fltVal val="90"/>
                                          </p:val>
                                        </p:tav>
                                        <p:tav tm="100000">
                                          <p:val>
                                            <p:fltVal val="0"/>
                                          </p:val>
                                        </p:tav>
                                      </p:tavLst>
                                    </p:anim>
                                    <p:animEffect transition="in" filter="fade">
                                      <p:cBhvr>
                                        <p:cTn id="68"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P spid="40" grpId="0"/>
      <p:bldP spid="41" grpId="0" animBg="1"/>
      <p:bldP spid="42" grpId="0" animBg="1"/>
      <p:bldP spid="43" grpId="0" animBg="1"/>
      <p:bldP spid="44" grpId="0"/>
      <p:bldP spid="45" grpId="0"/>
      <p:bldP spid="46" grpId="0"/>
      <p:bldP spid="4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endParaRPr lang="en-GB" sz="3600" dirty="0"/>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noAutofit/>
          </a:bodyPr>
          <a:lstStyle/>
          <a:p>
            <a:pPr marL="0" indent="0">
              <a:buNone/>
            </a:pPr>
            <a:r>
              <a:rPr lang="en-GB" dirty="0"/>
              <a:t>Activity 2:</a:t>
            </a:r>
          </a:p>
          <a:p>
            <a:pPr marL="0" indent="0">
              <a:buClr>
                <a:srgbClr val="23D160"/>
              </a:buClr>
              <a:buSzPct val="85000"/>
              <a:buNone/>
            </a:pPr>
            <a:r>
              <a:rPr lang="en-GB" sz="2200" dirty="0"/>
              <a:t>Find the difference between the two numbers using the number line below. </a:t>
            </a:r>
          </a:p>
          <a:p>
            <a:pPr marL="0" indent="0">
              <a:buClr>
                <a:srgbClr val="23D160"/>
              </a:buClr>
              <a:buSzPct val="85000"/>
              <a:buNone/>
            </a:pPr>
            <a:endParaRPr lang="en-GB" sz="2200" dirty="0"/>
          </a:p>
          <a:p>
            <a:pPr marL="0" indent="0">
              <a:buClr>
                <a:srgbClr val="23D160"/>
              </a:buClr>
              <a:buSzPct val="85000"/>
              <a:buNone/>
            </a:pPr>
            <a:endParaRPr lang="en-GB" sz="2200" dirty="0"/>
          </a:p>
        </p:txBody>
      </p:sp>
      <p:pic>
        <p:nvPicPr>
          <p:cNvPr id="15" name="Picture 14">
            <a:extLst>
              <a:ext uri="{FF2B5EF4-FFF2-40B4-BE49-F238E27FC236}">
                <a16:creationId xmlns="" xmlns:a16="http://schemas.microsoft.com/office/drawing/2014/main" id="{72F714F9-5B2A-F44F-A61E-FF2F4C53FA1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76398" y="5334546"/>
            <a:ext cx="10515601" cy="1158329"/>
          </a:xfrm>
          <a:prstGeom prst="rect">
            <a:avLst/>
          </a:prstGeom>
        </p:spPr>
      </p:pic>
      <p:sp>
        <p:nvSpPr>
          <p:cNvPr id="16" name="Rounded Rectangle 15">
            <a:extLst>
              <a:ext uri="{FF2B5EF4-FFF2-40B4-BE49-F238E27FC236}">
                <a16:creationId xmlns="" xmlns:a16="http://schemas.microsoft.com/office/drawing/2014/main" id="{4C6E8CC6-298C-574A-A026-149E050B2D05}"/>
              </a:ext>
            </a:extLst>
          </p:cNvPr>
          <p:cNvSpPr/>
          <p:nvPr/>
        </p:nvSpPr>
        <p:spPr>
          <a:xfrm>
            <a:off x="1452668" y="5962498"/>
            <a:ext cx="1891733"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4400" dirty="0">
                <a:solidFill>
                  <a:schemeClr val="tx1"/>
                </a:solidFill>
                <a:latin typeface="OpenDyslexicAlta" pitchFamily="2" charset="77"/>
              </a:rPr>
              <a:t>0.313</a:t>
            </a:r>
            <a:endParaRPr lang="en-US" sz="6000" dirty="0">
              <a:solidFill>
                <a:schemeClr val="tx1"/>
              </a:solidFill>
              <a:latin typeface="OpenDyslexicAlta" pitchFamily="2" charset="77"/>
            </a:endParaRPr>
          </a:p>
        </p:txBody>
      </p:sp>
      <p:sp>
        <p:nvSpPr>
          <p:cNvPr id="17" name="Rounded Rectangle 16">
            <a:extLst>
              <a:ext uri="{FF2B5EF4-FFF2-40B4-BE49-F238E27FC236}">
                <a16:creationId xmlns="" xmlns:a16="http://schemas.microsoft.com/office/drawing/2014/main" id="{DAFA8B3B-4B23-9844-936D-5FA0169B926C}"/>
              </a:ext>
            </a:extLst>
          </p:cNvPr>
          <p:cNvSpPr/>
          <p:nvPr/>
        </p:nvSpPr>
        <p:spPr>
          <a:xfrm>
            <a:off x="1516784" y="5916736"/>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20" name="Rounded Rectangle 19">
            <a:extLst>
              <a:ext uri="{FF2B5EF4-FFF2-40B4-BE49-F238E27FC236}">
                <a16:creationId xmlns="" xmlns:a16="http://schemas.microsoft.com/office/drawing/2014/main" id="{F4A0CBD0-938C-B440-B9AA-FE2D2C234BAC}"/>
              </a:ext>
            </a:extLst>
          </p:cNvPr>
          <p:cNvSpPr/>
          <p:nvPr/>
        </p:nvSpPr>
        <p:spPr>
          <a:xfrm>
            <a:off x="5538417" y="5905313"/>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Alta" pitchFamily="2" charset="77"/>
            </a:endParaRPr>
          </a:p>
        </p:txBody>
      </p:sp>
      <p:sp>
        <p:nvSpPr>
          <p:cNvPr id="31" name="Rounded Rectangle 30">
            <a:extLst>
              <a:ext uri="{FF2B5EF4-FFF2-40B4-BE49-F238E27FC236}">
                <a16:creationId xmlns="" xmlns:a16="http://schemas.microsoft.com/office/drawing/2014/main" id="{1D8A2A0C-4CDA-9347-BE95-0E070C2EA3A0}"/>
              </a:ext>
            </a:extLst>
          </p:cNvPr>
          <p:cNvSpPr/>
          <p:nvPr/>
        </p:nvSpPr>
        <p:spPr>
          <a:xfrm>
            <a:off x="6966830" y="5953004"/>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32" name="Rounded Rectangle 31">
            <a:extLst>
              <a:ext uri="{FF2B5EF4-FFF2-40B4-BE49-F238E27FC236}">
                <a16:creationId xmlns="" xmlns:a16="http://schemas.microsoft.com/office/drawing/2014/main" id="{D7BD30A5-B034-7E4A-9C61-968FF1D0BE0F}"/>
              </a:ext>
            </a:extLst>
          </p:cNvPr>
          <p:cNvSpPr/>
          <p:nvPr/>
        </p:nvSpPr>
        <p:spPr>
          <a:xfrm>
            <a:off x="4154922" y="5929052"/>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34" name="Rounded Rectangle 33">
            <a:extLst>
              <a:ext uri="{FF2B5EF4-FFF2-40B4-BE49-F238E27FC236}">
                <a16:creationId xmlns="" xmlns:a16="http://schemas.microsoft.com/office/drawing/2014/main" id="{1B3FF14E-BC37-4D4E-85DA-9D51C32E8865}"/>
              </a:ext>
            </a:extLst>
          </p:cNvPr>
          <p:cNvSpPr/>
          <p:nvPr/>
        </p:nvSpPr>
        <p:spPr>
          <a:xfrm>
            <a:off x="9236765" y="5950543"/>
            <a:ext cx="2342308"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r"/>
            <a:r>
              <a:rPr lang="en-US" sz="4400" dirty="0">
                <a:solidFill>
                  <a:schemeClr val="tx1"/>
                </a:solidFill>
                <a:latin typeface="OpenDyslexicAlta" pitchFamily="2" charset="77"/>
              </a:rPr>
              <a:t>0.749</a:t>
            </a:r>
            <a:endParaRPr lang="en-US" sz="6000" dirty="0">
              <a:solidFill>
                <a:schemeClr val="tx1"/>
              </a:solidFill>
              <a:latin typeface="OpenDyslexicAlta" pitchFamily="2" charset="77"/>
            </a:endParaRPr>
          </a:p>
        </p:txBody>
      </p:sp>
    </p:spTree>
    <p:extLst>
      <p:ext uri="{BB962C8B-B14F-4D97-AF65-F5344CB8AC3E}">
        <p14:creationId xmlns:p14="http://schemas.microsoft.com/office/powerpoint/2010/main" val="226119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endParaRPr lang="en-GB" sz="3600" dirty="0"/>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noAutofit/>
          </a:bodyPr>
          <a:lstStyle/>
          <a:p>
            <a:pPr marL="0" indent="0">
              <a:buNone/>
            </a:pPr>
            <a:r>
              <a:rPr lang="en-GB" dirty="0"/>
              <a:t>Activity 2:</a:t>
            </a:r>
          </a:p>
          <a:p>
            <a:pPr marL="0" indent="0">
              <a:buClr>
                <a:srgbClr val="23D160"/>
              </a:buClr>
              <a:buSzPct val="85000"/>
              <a:buNone/>
            </a:pPr>
            <a:r>
              <a:rPr lang="en-GB" sz="2200" dirty="0"/>
              <a:t>Find the difference between the two numbers using the number line below. </a:t>
            </a:r>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14" name="Rounded Rectangle 13">
            <a:extLst>
              <a:ext uri="{FF2B5EF4-FFF2-40B4-BE49-F238E27FC236}">
                <a16:creationId xmlns="" xmlns:a16="http://schemas.microsoft.com/office/drawing/2014/main" id="{ECE3183D-1066-E649-8006-523A81B905E3}"/>
              </a:ext>
            </a:extLst>
          </p:cNvPr>
          <p:cNvSpPr/>
          <p:nvPr/>
        </p:nvSpPr>
        <p:spPr>
          <a:xfrm>
            <a:off x="6895586" y="3429000"/>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pic>
        <p:nvPicPr>
          <p:cNvPr id="15" name="Picture 14">
            <a:extLst>
              <a:ext uri="{FF2B5EF4-FFF2-40B4-BE49-F238E27FC236}">
                <a16:creationId xmlns="" xmlns:a16="http://schemas.microsoft.com/office/drawing/2014/main" id="{72F714F9-5B2A-F44F-A61E-FF2F4C53FA1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76398" y="5334546"/>
            <a:ext cx="10515601" cy="1158329"/>
          </a:xfrm>
          <a:prstGeom prst="rect">
            <a:avLst/>
          </a:prstGeom>
        </p:spPr>
      </p:pic>
      <p:sp>
        <p:nvSpPr>
          <p:cNvPr id="16" name="Rounded Rectangle 15">
            <a:extLst>
              <a:ext uri="{FF2B5EF4-FFF2-40B4-BE49-F238E27FC236}">
                <a16:creationId xmlns="" xmlns:a16="http://schemas.microsoft.com/office/drawing/2014/main" id="{4C6E8CC6-298C-574A-A026-149E050B2D05}"/>
              </a:ext>
            </a:extLst>
          </p:cNvPr>
          <p:cNvSpPr/>
          <p:nvPr/>
        </p:nvSpPr>
        <p:spPr>
          <a:xfrm>
            <a:off x="1452668" y="5962498"/>
            <a:ext cx="1891733"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4400" dirty="0">
                <a:solidFill>
                  <a:schemeClr val="tx1"/>
                </a:solidFill>
                <a:latin typeface="OpenDyslexicAlta" pitchFamily="2" charset="77"/>
              </a:rPr>
              <a:t>0.313</a:t>
            </a:r>
            <a:endParaRPr lang="en-US" sz="6000" dirty="0">
              <a:solidFill>
                <a:schemeClr val="tx1"/>
              </a:solidFill>
              <a:latin typeface="OpenDyslexicAlta" pitchFamily="2" charset="77"/>
            </a:endParaRPr>
          </a:p>
        </p:txBody>
      </p:sp>
      <p:sp>
        <p:nvSpPr>
          <p:cNvPr id="17" name="Rounded Rectangle 16">
            <a:extLst>
              <a:ext uri="{FF2B5EF4-FFF2-40B4-BE49-F238E27FC236}">
                <a16:creationId xmlns="" xmlns:a16="http://schemas.microsoft.com/office/drawing/2014/main" id="{DAFA8B3B-4B23-9844-936D-5FA0169B926C}"/>
              </a:ext>
            </a:extLst>
          </p:cNvPr>
          <p:cNvSpPr/>
          <p:nvPr/>
        </p:nvSpPr>
        <p:spPr>
          <a:xfrm>
            <a:off x="1516784" y="5916736"/>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20" name="Rounded Rectangle 19">
            <a:extLst>
              <a:ext uri="{FF2B5EF4-FFF2-40B4-BE49-F238E27FC236}">
                <a16:creationId xmlns="" xmlns:a16="http://schemas.microsoft.com/office/drawing/2014/main" id="{F4A0CBD0-938C-B440-B9AA-FE2D2C234BAC}"/>
              </a:ext>
            </a:extLst>
          </p:cNvPr>
          <p:cNvSpPr/>
          <p:nvPr/>
        </p:nvSpPr>
        <p:spPr>
          <a:xfrm>
            <a:off x="5538417" y="5905313"/>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Alta" pitchFamily="2" charset="77"/>
            </a:endParaRPr>
          </a:p>
        </p:txBody>
      </p:sp>
      <p:sp>
        <p:nvSpPr>
          <p:cNvPr id="31" name="Rounded Rectangle 30">
            <a:extLst>
              <a:ext uri="{FF2B5EF4-FFF2-40B4-BE49-F238E27FC236}">
                <a16:creationId xmlns="" xmlns:a16="http://schemas.microsoft.com/office/drawing/2014/main" id="{1D8A2A0C-4CDA-9347-BE95-0E070C2EA3A0}"/>
              </a:ext>
            </a:extLst>
          </p:cNvPr>
          <p:cNvSpPr/>
          <p:nvPr/>
        </p:nvSpPr>
        <p:spPr>
          <a:xfrm>
            <a:off x="6966830" y="5953004"/>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32" name="Rounded Rectangle 31">
            <a:extLst>
              <a:ext uri="{FF2B5EF4-FFF2-40B4-BE49-F238E27FC236}">
                <a16:creationId xmlns="" xmlns:a16="http://schemas.microsoft.com/office/drawing/2014/main" id="{D7BD30A5-B034-7E4A-9C61-968FF1D0BE0F}"/>
              </a:ext>
            </a:extLst>
          </p:cNvPr>
          <p:cNvSpPr/>
          <p:nvPr/>
        </p:nvSpPr>
        <p:spPr>
          <a:xfrm>
            <a:off x="4154922" y="5929052"/>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26" name="Rounded Rectangle 25">
            <a:extLst>
              <a:ext uri="{FF2B5EF4-FFF2-40B4-BE49-F238E27FC236}">
                <a16:creationId xmlns="" xmlns:a16="http://schemas.microsoft.com/office/drawing/2014/main" id="{393DCDC0-8DB7-0C4C-8030-E93EAD4450BF}"/>
              </a:ext>
            </a:extLst>
          </p:cNvPr>
          <p:cNvSpPr/>
          <p:nvPr/>
        </p:nvSpPr>
        <p:spPr>
          <a:xfrm>
            <a:off x="2627165" y="4914189"/>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27" name="Rounded Rectangle 26">
            <a:extLst>
              <a:ext uri="{FF2B5EF4-FFF2-40B4-BE49-F238E27FC236}">
                <a16:creationId xmlns="" xmlns:a16="http://schemas.microsoft.com/office/drawing/2014/main" id="{6120C1B8-F0D1-D74B-8BC8-248B42579130}"/>
              </a:ext>
            </a:extLst>
          </p:cNvPr>
          <p:cNvSpPr/>
          <p:nvPr/>
        </p:nvSpPr>
        <p:spPr>
          <a:xfrm>
            <a:off x="5538417" y="4910350"/>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34" name="Rounded Rectangle 33">
            <a:extLst>
              <a:ext uri="{FF2B5EF4-FFF2-40B4-BE49-F238E27FC236}">
                <a16:creationId xmlns="" xmlns:a16="http://schemas.microsoft.com/office/drawing/2014/main" id="{1B3FF14E-BC37-4D4E-85DA-9D51C32E8865}"/>
              </a:ext>
            </a:extLst>
          </p:cNvPr>
          <p:cNvSpPr/>
          <p:nvPr/>
        </p:nvSpPr>
        <p:spPr>
          <a:xfrm>
            <a:off x="9236765" y="5950543"/>
            <a:ext cx="2342308"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r"/>
            <a:r>
              <a:rPr lang="en-US" sz="4400" dirty="0">
                <a:solidFill>
                  <a:schemeClr val="tx1"/>
                </a:solidFill>
                <a:latin typeface="OpenDyslexicAlta" pitchFamily="2" charset="77"/>
              </a:rPr>
              <a:t>0.749</a:t>
            </a:r>
            <a:endParaRPr lang="en-US" sz="6000" dirty="0">
              <a:solidFill>
                <a:schemeClr val="tx1"/>
              </a:solidFill>
              <a:latin typeface="OpenDyslexicAlta" pitchFamily="2" charset="77"/>
            </a:endParaRPr>
          </a:p>
        </p:txBody>
      </p:sp>
      <p:sp>
        <p:nvSpPr>
          <p:cNvPr id="35" name="Rounded Rectangle 34">
            <a:extLst>
              <a:ext uri="{FF2B5EF4-FFF2-40B4-BE49-F238E27FC236}">
                <a16:creationId xmlns="" xmlns:a16="http://schemas.microsoft.com/office/drawing/2014/main" id="{E7835BDA-3692-4940-BDA6-0E7A098185F7}"/>
              </a:ext>
            </a:extLst>
          </p:cNvPr>
          <p:cNvSpPr/>
          <p:nvPr/>
        </p:nvSpPr>
        <p:spPr>
          <a:xfrm>
            <a:off x="6361605" y="4629380"/>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29" name="Rounded Rectangle 28">
            <a:extLst>
              <a:ext uri="{FF2B5EF4-FFF2-40B4-BE49-F238E27FC236}">
                <a16:creationId xmlns="" xmlns:a16="http://schemas.microsoft.com/office/drawing/2014/main" id="{C9537390-689F-EC42-880A-26F1C761F8D3}"/>
              </a:ext>
            </a:extLst>
          </p:cNvPr>
          <p:cNvSpPr/>
          <p:nvPr/>
        </p:nvSpPr>
        <p:spPr>
          <a:xfrm>
            <a:off x="7639525" y="4982833"/>
            <a:ext cx="1357169"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chemeClr val="tx1"/>
              </a:solidFill>
              <a:latin typeface="OpenDyslexicAlta" pitchFamily="2" charset="77"/>
            </a:endParaRPr>
          </a:p>
        </p:txBody>
      </p:sp>
      <p:sp>
        <p:nvSpPr>
          <p:cNvPr id="36" name="Curved Down Arrow 35">
            <a:extLst>
              <a:ext uri="{FF2B5EF4-FFF2-40B4-BE49-F238E27FC236}">
                <a16:creationId xmlns="" xmlns:a16="http://schemas.microsoft.com/office/drawing/2014/main" id="{B49CA0E0-CFCD-8147-8DFA-D7AD039FFE04}"/>
              </a:ext>
            </a:extLst>
          </p:cNvPr>
          <p:cNvSpPr/>
          <p:nvPr/>
        </p:nvSpPr>
        <p:spPr>
          <a:xfrm flipH="1">
            <a:off x="2226365" y="3816626"/>
            <a:ext cx="8343382" cy="2072302"/>
          </a:xfrm>
          <a:prstGeom prst="curvedDownArrow">
            <a:avLst>
              <a:gd name="adj1" fmla="val 25000"/>
              <a:gd name="adj2" fmla="val 50000"/>
              <a:gd name="adj3" fmla="val 25000"/>
            </a:avLst>
          </a:prstGeom>
          <a:solidFill>
            <a:srgbClr val="FF38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OpenDyslexicAlta" pitchFamily="2" charset="77"/>
            </a:endParaRPr>
          </a:p>
        </p:txBody>
      </p:sp>
      <p:sp>
        <p:nvSpPr>
          <p:cNvPr id="37" name="Rounded Rectangle 36">
            <a:extLst>
              <a:ext uri="{FF2B5EF4-FFF2-40B4-BE49-F238E27FC236}">
                <a16:creationId xmlns="" xmlns:a16="http://schemas.microsoft.com/office/drawing/2014/main" id="{A6094D4A-9CDE-024C-B9E6-779BB9B73549}"/>
              </a:ext>
            </a:extLst>
          </p:cNvPr>
          <p:cNvSpPr/>
          <p:nvPr/>
        </p:nvSpPr>
        <p:spPr>
          <a:xfrm>
            <a:off x="8047735" y="5929052"/>
            <a:ext cx="1321290"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4400" dirty="0">
                <a:solidFill>
                  <a:schemeClr val="tx1"/>
                </a:solidFill>
                <a:latin typeface="OpenDyslexicAlta" pitchFamily="2" charset="77"/>
              </a:rPr>
              <a:t>0.7</a:t>
            </a:r>
            <a:endParaRPr lang="en-US" sz="6000" dirty="0">
              <a:solidFill>
                <a:schemeClr val="tx1"/>
              </a:solidFill>
              <a:latin typeface="OpenDyslexicAlta" pitchFamily="2" charset="77"/>
            </a:endParaRPr>
          </a:p>
        </p:txBody>
      </p:sp>
      <p:sp>
        <p:nvSpPr>
          <p:cNvPr id="40" name="Rounded Rectangle 39">
            <a:extLst>
              <a:ext uri="{FF2B5EF4-FFF2-40B4-BE49-F238E27FC236}">
                <a16:creationId xmlns="" xmlns:a16="http://schemas.microsoft.com/office/drawing/2014/main" id="{8D853E56-C297-2B4F-807A-4B689EB30972}"/>
              </a:ext>
            </a:extLst>
          </p:cNvPr>
          <p:cNvSpPr/>
          <p:nvPr/>
        </p:nvSpPr>
        <p:spPr>
          <a:xfrm>
            <a:off x="4608675" y="5962499"/>
            <a:ext cx="1321290"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4400" dirty="0">
                <a:solidFill>
                  <a:schemeClr val="tx1"/>
                </a:solidFill>
                <a:latin typeface="OpenDyslexicAlta" pitchFamily="2" charset="77"/>
              </a:rPr>
              <a:t>0.4</a:t>
            </a:r>
            <a:endParaRPr lang="en-US" sz="6000" dirty="0">
              <a:solidFill>
                <a:schemeClr val="tx1"/>
              </a:solidFill>
              <a:latin typeface="OpenDyslexicAlta" pitchFamily="2" charset="77"/>
            </a:endParaRPr>
          </a:p>
        </p:txBody>
      </p:sp>
      <p:sp>
        <p:nvSpPr>
          <p:cNvPr id="41" name="Curved Down Arrow 40">
            <a:extLst>
              <a:ext uri="{FF2B5EF4-FFF2-40B4-BE49-F238E27FC236}">
                <a16:creationId xmlns="" xmlns:a16="http://schemas.microsoft.com/office/drawing/2014/main" id="{D53D0543-AE50-4946-814F-7915FCAC7FC8}"/>
              </a:ext>
            </a:extLst>
          </p:cNvPr>
          <p:cNvSpPr/>
          <p:nvPr/>
        </p:nvSpPr>
        <p:spPr>
          <a:xfrm flipH="1">
            <a:off x="2503815" y="4848406"/>
            <a:ext cx="2917853" cy="992060"/>
          </a:xfrm>
          <a:prstGeom prst="curvedDownArrow">
            <a:avLst>
              <a:gd name="adj1" fmla="val 25000"/>
              <a:gd name="adj2" fmla="val 50000"/>
              <a:gd name="adj3" fmla="val 25000"/>
            </a:avLst>
          </a:prstGeom>
          <a:solidFill>
            <a:srgbClr val="FFDD5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OpenDyslexicAlta" pitchFamily="2" charset="77"/>
            </a:endParaRPr>
          </a:p>
        </p:txBody>
      </p:sp>
      <p:sp>
        <p:nvSpPr>
          <p:cNvPr id="42" name="Curved Down Arrow 41">
            <a:extLst>
              <a:ext uri="{FF2B5EF4-FFF2-40B4-BE49-F238E27FC236}">
                <a16:creationId xmlns="" xmlns:a16="http://schemas.microsoft.com/office/drawing/2014/main" id="{681EA989-2386-8E4B-8176-B148F9AE9209}"/>
              </a:ext>
            </a:extLst>
          </p:cNvPr>
          <p:cNvSpPr/>
          <p:nvPr/>
        </p:nvSpPr>
        <p:spPr>
          <a:xfrm flipH="1">
            <a:off x="5029360" y="4867506"/>
            <a:ext cx="3798896" cy="992060"/>
          </a:xfrm>
          <a:prstGeom prst="curvedDownArrow">
            <a:avLst>
              <a:gd name="adj1" fmla="val 25000"/>
              <a:gd name="adj2" fmla="val 50000"/>
              <a:gd name="adj3" fmla="val 25000"/>
            </a:avLst>
          </a:prstGeom>
          <a:solidFill>
            <a:srgbClr val="FFDD5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OpenDyslexicAlta" pitchFamily="2" charset="77"/>
            </a:endParaRPr>
          </a:p>
        </p:txBody>
      </p:sp>
      <p:sp>
        <p:nvSpPr>
          <p:cNvPr id="43" name="Curved Down Arrow 42">
            <a:extLst>
              <a:ext uri="{FF2B5EF4-FFF2-40B4-BE49-F238E27FC236}">
                <a16:creationId xmlns="" xmlns:a16="http://schemas.microsoft.com/office/drawing/2014/main" id="{6A6424A7-93C9-194C-920F-5B461A668C52}"/>
              </a:ext>
            </a:extLst>
          </p:cNvPr>
          <p:cNvSpPr/>
          <p:nvPr/>
        </p:nvSpPr>
        <p:spPr>
          <a:xfrm flipH="1">
            <a:off x="8449668" y="4888212"/>
            <a:ext cx="2090985" cy="992060"/>
          </a:xfrm>
          <a:prstGeom prst="curvedDownArrow">
            <a:avLst>
              <a:gd name="adj1" fmla="val 25000"/>
              <a:gd name="adj2" fmla="val 50000"/>
              <a:gd name="adj3" fmla="val 25000"/>
            </a:avLst>
          </a:prstGeom>
          <a:solidFill>
            <a:srgbClr val="FFDD5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OpenDyslexicAlta" pitchFamily="2" charset="77"/>
            </a:endParaRPr>
          </a:p>
        </p:txBody>
      </p:sp>
      <p:sp>
        <p:nvSpPr>
          <p:cNvPr id="44" name="Rounded Rectangle 43">
            <a:extLst>
              <a:ext uri="{FF2B5EF4-FFF2-40B4-BE49-F238E27FC236}">
                <a16:creationId xmlns="" xmlns:a16="http://schemas.microsoft.com/office/drawing/2014/main" id="{596D5536-32FC-9B47-BDB3-AA1ADF2AFDE3}"/>
              </a:ext>
            </a:extLst>
          </p:cNvPr>
          <p:cNvSpPr/>
          <p:nvPr/>
        </p:nvSpPr>
        <p:spPr>
          <a:xfrm>
            <a:off x="5973882" y="5273333"/>
            <a:ext cx="1705492"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2400" dirty="0">
                <a:solidFill>
                  <a:schemeClr val="tx1"/>
                </a:solidFill>
                <a:latin typeface="OpenDyslexicAlta" pitchFamily="2" charset="77"/>
              </a:rPr>
              <a:t>- 0.3</a:t>
            </a:r>
            <a:endParaRPr lang="en-US" sz="3600" dirty="0">
              <a:solidFill>
                <a:schemeClr val="tx1"/>
              </a:solidFill>
              <a:latin typeface="OpenDyslexicAlta" pitchFamily="2" charset="77"/>
            </a:endParaRPr>
          </a:p>
        </p:txBody>
      </p:sp>
      <p:sp>
        <p:nvSpPr>
          <p:cNvPr id="45" name="Rounded Rectangle 44">
            <a:extLst>
              <a:ext uri="{FF2B5EF4-FFF2-40B4-BE49-F238E27FC236}">
                <a16:creationId xmlns="" xmlns:a16="http://schemas.microsoft.com/office/drawing/2014/main" id="{27B78E37-0029-3948-960D-98973767FBCB}"/>
              </a:ext>
            </a:extLst>
          </p:cNvPr>
          <p:cNvSpPr/>
          <p:nvPr/>
        </p:nvSpPr>
        <p:spPr>
          <a:xfrm>
            <a:off x="3106123" y="5235313"/>
            <a:ext cx="1705492"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2400" dirty="0">
                <a:solidFill>
                  <a:schemeClr val="tx1"/>
                </a:solidFill>
                <a:latin typeface="OpenDyslexicAlta" pitchFamily="2" charset="77"/>
              </a:rPr>
              <a:t>- 0.087</a:t>
            </a:r>
            <a:endParaRPr lang="en-US" sz="3600" dirty="0">
              <a:solidFill>
                <a:schemeClr val="tx1"/>
              </a:solidFill>
              <a:latin typeface="OpenDyslexicAlta" pitchFamily="2" charset="77"/>
            </a:endParaRPr>
          </a:p>
        </p:txBody>
      </p:sp>
      <p:sp>
        <p:nvSpPr>
          <p:cNvPr id="46" name="Rounded Rectangle 45">
            <a:extLst>
              <a:ext uri="{FF2B5EF4-FFF2-40B4-BE49-F238E27FC236}">
                <a16:creationId xmlns="" xmlns:a16="http://schemas.microsoft.com/office/drawing/2014/main" id="{9EAA0548-EDEB-D94A-9177-AEEB79A2C5BD}"/>
              </a:ext>
            </a:extLst>
          </p:cNvPr>
          <p:cNvSpPr/>
          <p:nvPr/>
        </p:nvSpPr>
        <p:spPr>
          <a:xfrm>
            <a:off x="5421667" y="4032639"/>
            <a:ext cx="2092315"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3200" dirty="0">
                <a:solidFill>
                  <a:schemeClr val="tx1"/>
                </a:solidFill>
                <a:latin typeface="OpenDyslexicAlta" pitchFamily="2" charset="77"/>
              </a:rPr>
              <a:t>- 0.436</a:t>
            </a:r>
            <a:endParaRPr lang="en-US" sz="4400" dirty="0">
              <a:solidFill>
                <a:schemeClr val="tx1"/>
              </a:solidFill>
              <a:latin typeface="OpenDyslexicAlta" pitchFamily="2" charset="77"/>
            </a:endParaRPr>
          </a:p>
        </p:txBody>
      </p:sp>
      <p:sp>
        <p:nvSpPr>
          <p:cNvPr id="47" name="Rounded Rectangle 46">
            <a:extLst>
              <a:ext uri="{FF2B5EF4-FFF2-40B4-BE49-F238E27FC236}">
                <a16:creationId xmlns="" xmlns:a16="http://schemas.microsoft.com/office/drawing/2014/main" id="{E1F19670-7A31-9449-AA73-8555702EAE40}"/>
              </a:ext>
            </a:extLst>
          </p:cNvPr>
          <p:cNvSpPr/>
          <p:nvPr/>
        </p:nvSpPr>
        <p:spPr>
          <a:xfrm>
            <a:off x="8684551" y="5316866"/>
            <a:ext cx="1705492"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2400" dirty="0">
                <a:solidFill>
                  <a:schemeClr val="tx1"/>
                </a:solidFill>
                <a:latin typeface="OpenDyslexicAlta" pitchFamily="2" charset="77"/>
              </a:rPr>
              <a:t>- 0.049</a:t>
            </a:r>
            <a:endParaRPr lang="en-US" sz="3600" dirty="0">
              <a:solidFill>
                <a:schemeClr val="tx1"/>
              </a:solidFill>
              <a:latin typeface="OpenDyslexicAlta" pitchFamily="2" charset="77"/>
            </a:endParaRPr>
          </a:p>
        </p:txBody>
      </p:sp>
    </p:spTree>
    <p:extLst>
      <p:ext uri="{BB962C8B-B14F-4D97-AF65-F5344CB8AC3E}">
        <p14:creationId xmlns:p14="http://schemas.microsoft.com/office/powerpoint/2010/main" val="1020495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1000" fill="hold"/>
                                        <p:tgtEl>
                                          <p:spTgt spid="43"/>
                                        </p:tgtEl>
                                        <p:attrNameLst>
                                          <p:attrName>ppt_w</p:attrName>
                                        </p:attrNameLst>
                                      </p:cBhvr>
                                      <p:tavLst>
                                        <p:tav tm="0">
                                          <p:val>
                                            <p:fltVal val="0"/>
                                          </p:val>
                                        </p:tav>
                                        <p:tav tm="100000">
                                          <p:val>
                                            <p:strVal val="#ppt_w"/>
                                          </p:val>
                                        </p:tav>
                                      </p:tavLst>
                                    </p:anim>
                                    <p:anim calcmode="lin" valueType="num">
                                      <p:cBhvr>
                                        <p:cTn id="8" dur="1000" fill="hold"/>
                                        <p:tgtEl>
                                          <p:spTgt spid="43"/>
                                        </p:tgtEl>
                                        <p:attrNameLst>
                                          <p:attrName>ppt_h</p:attrName>
                                        </p:attrNameLst>
                                      </p:cBhvr>
                                      <p:tavLst>
                                        <p:tav tm="0">
                                          <p:val>
                                            <p:fltVal val="0"/>
                                          </p:val>
                                        </p:tav>
                                        <p:tav tm="100000">
                                          <p:val>
                                            <p:strVal val="#ppt_h"/>
                                          </p:val>
                                        </p:tav>
                                      </p:tavLst>
                                    </p:anim>
                                    <p:anim calcmode="lin" valueType="num">
                                      <p:cBhvr>
                                        <p:cTn id="9" dur="1000" fill="hold"/>
                                        <p:tgtEl>
                                          <p:spTgt spid="43"/>
                                        </p:tgtEl>
                                        <p:attrNameLst>
                                          <p:attrName>style.rotation</p:attrName>
                                        </p:attrNameLst>
                                      </p:cBhvr>
                                      <p:tavLst>
                                        <p:tav tm="0">
                                          <p:val>
                                            <p:fltVal val="90"/>
                                          </p:val>
                                        </p:tav>
                                        <p:tav tm="100000">
                                          <p:val>
                                            <p:fltVal val="0"/>
                                          </p:val>
                                        </p:tav>
                                      </p:tavLst>
                                    </p:anim>
                                    <p:animEffect transition="in" filter="fade">
                                      <p:cBhvr>
                                        <p:cTn id="10" dur="1000"/>
                                        <p:tgtEl>
                                          <p:spTgt spid="4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1000" fill="hold"/>
                                        <p:tgtEl>
                                          <p:spTgt spid="47"/>
                                        </p:tgtEl>
                                        <p:attrNameLst>
                                          <p:attrName>ppt_w</p:attrName>
                                        </p:attrNameLst>
                                      </p:cBhvr>
                                      <p:tavLst>
                                        <p:tav tm="0">
                                          <p:val>
                                            <p:fltVal val="0"/>
                                          </p:val>
                                        </p:tav>
                                        <p:tav tm="100000">
                                          <p:val>
                                            <p:strVal val="#ppt_w"/>
                                          </p:val>
                                        </p:tav>
                                      </p:tavLst>
                                    </p:anim>
                                    <p:anim calcmode="lin" valueType="num">
                                      <p:cBhvr>
                                        <p:cTn id="14" dur="1000" fill="hold"/>
                                        <p:tgtEl>
                                          <p:spTgt spid="47"/>
                                        </p:tgtEl>
                                        <p:attrNameLst>
                                          <p:attrName>ppt_h</p:attrName>
                                        </p:attrNameLst>
                                      </p:cBhvr>
                                      <p:tavLst>
                                        <p:tav tm="0">
                                          <p:val>
                                            <p:fltVal val="0"/>
                                          </p:val>
                                        </p:tav>
                                        <p:tav tm="100000">
                                          <p:val>
                                            <p:strVal val="#ppt_h"/>
                                          </p:val>
                                        </p:tav>
                                      </p:tavLst>
                                    </p:anim>
                                    <p:anim calcmode="lin" valueType="num">
                                      <p:cBhvr>
                                        <p:cTn id="15" dur="1000" fill="hold"/>
                                        <p:tgtEl>
                                          <p:spTgt spid="47"/>
                                        </p:tgtEl>
                                        <p:attrNameLst>
                                          <p:attrName>style.rotation</p:attrName>
                                        </p:attrNameLst>
                                      </p:cBhvr>
                                      <p:tavLst>
                                        <p:tav tm="0">
                                          <p:val>
                                            <p:fltVal val="90"/>
                                          </p:val>
                                        </p:tav>
                                        <p:tav tm="100000">
                                          <p:val>
                                            <p:fltVal val="0"/>
                                          </p:val>
                                        </p:tav>
                                      </p:tavLst>
                                    </p:anim>
                                    <p:animEffect transition="in" filter="fade">
                                      <p:cBhvr>
                                        <p:cTn id="16" dur="1000"/>
                                        <p:tgtEl>
                                          <p:spTgt spid="47"/>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checkerboard(across)">
                                      <p:cBhvr>
                                        <p:cTn id="21" dur="500"/>
                                        <p:tgtEl>
                                          <p:spTgt spid="37"/>
                                        </p:tgtEl>
                                      </p:cBhvr>
                                    </p:animEffect>
                                  </p:childTnLst>
                                </p:cTn>
                              </p:par>
                            </p:childTnLst>
                          </p:cTn>
                        </p:par>
                      </p:childTnLst>
                    </p:cTn>
                  </p:par>
                  <p:par>
                    <p:cTn id="22" fill="hold">
                      <p:stCondLst>
                        <p:cond delay="indefinite"/>
                      </p:stCondLst>
                      <p:childTnLst>
                        <p:par>
                          <p:cTn id="23" fill="hold">
                            <p:stCondLst>
                              <p:cond delay="0"/>
                            </p:stCondLst>
                            <p:childTnLst>
                              <p:par>
                                <p:cTn id="24" presetID="31" presetClass="entr" presetSubtype="0" fill="hold" grpId="0" nodeType="click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p:cTn id="26" dur="1000" fill="hold"/>
                                        <p:tgtEl>
                                          <p:spTgt spid="42"/>
                                        </p:tgtEl>
                                        <p:attrNameLst>
                                          <p:attrName>ppt_w</p:attrName>
                                        </p:attrNameLst>
                                      </p:cBhvr>
                                      <p:tavLst>
                                        <p:tav tm="0">
                                          <p:val>
                                            <p:fltVal val="0"/>
                                          </p:val>
                                        </p:tav>
                                        <p:tav tm="100000">
                                          <p:val>
                                            <p:strVal val="#ppt_w"/>
                                          </p:val>
                                        </p:tav>
                                      </p:tavLst>
                                    </p:anim>
                                    <p:anim calcmode="lin" valueType="num">
                                      <p:cBhvr>
                                        <p:cTn id="27" dur="1000" fill="hold"/>
                                        <p:tgtEl>
                                          <p:spTgt spid="42"/>
                                        </p:tgtEl>
                                        <p:attrNameLst>
                                          <p:attrName>ppt_h</p:attrName>
                                        </p:attrNameLst>
                                      </p:cBhvr>
                                      <p:tavLst>
                                        <p:tav tm="0">
                                          <p:val>
                                            <p:fltVal val="0"/>
                                          </p:val>
                                        </p:tav>
                                        <p:tav tm="100000">
                                          <p:val>
                                            <p:strVal val="#ppt_h"/>
                                          </p:val>
                                        </p:tav>
                                      </p:tavLst>
                                    </p:anim>
                                    <p:anim calcmode="lin" valueType="num">
                                      <p:cBhvr>
                                        <p:cTn id="28" dur="1000" fill="hold"/>
                                        <p:tgtEl>
                                          <p:spTgt spid="42"/>
                                        </p:tgtEl>
                                        <p:attrNameLst>
                                          <p:attrName>style.rotation</p:attrName>
                                        </p:attrNameLst>
                                      </p:cBhvr>
                                      <p:tavLst>
                                        <p:tav tm="0">
                                          <p:val>
                                            <p:fltVal val="90"/>
                                          </p:val>
                                        </p:tav>
                                        <p:tav tm="100000">
                                          <p:val>
                                            <p:fltVal val="0"/>
                                          </p:val>
                                        </p:tav>
                                      </p:tavLst>
                                    </p:anim>
                                    <p:animEffect transition="in" filter="fade">
                                      <p:cBhvr>
                                        <p:cTn id="29" dur="1000"/>
                                        <p:tgtEl>
                                          <p:spTgt spid="42"/>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1000" fill="hold"/>
                                        <p:tgtEl>
                                          <p:spTgt spid="44"/>
                                        </p:tgtEl>
                                        <p:attrNameLst>
                                          <p:attrName>ppt_w</p:attrName>
                                        </p:attrNameLst>
                                      </p:cBhvr>
                                      <p:tavLst>
                                        <p:tav tm="0">
                                          <p:val>
                                            <p:fltVal val="0"/>
                                          </p:val>
                                        </p:tav>
                                        <p:tav tm="100000">
                                          <p:val>
                                            <p:strVal val="#ppt_w"/>
                                          </p:val>
                                        </p:tav>
                                      </p:tavLst>
                                    </p:anim>
                                    <p:anim calcmode="lin" valueType="num">
                                      <p:cBhvr>
                                        <p:cTn id="33" dur="1000" fill="hold"/>
                                        <p:tgtEl>
                                          <p:spTgt spid="44"/>
                                        </p:tgtEl>
                                        <p:attrNameLst>
                                          <p:attrName>ppt_h</p:attrName>
                                        </p:attrNameLst>
                                      </p:cBhvr>
                                      <p:tavLst>
                                        <p:tav tm="0">
                                          <p:val>
                                            <p:fltVal val="0"/>
                                          </p:val>
                                        </p:tav>
                                        <p:tav tm="100000">
                                          <p:val>
                                            <p:strVal val="#ppt_h"/>
                                          </p:val>
                                        </p:tav>
                                      </p:tavLst>
                                    </p:anim>
                                    <p:anim calcmode="lin" valueType="num">
                                      <p:cBhvr>
                                        <p:cTn id="34" dur="1000" fill="hold"/>
                                        <p:tgtEl>
                                          <p:spTgt spid="44"/>
                                        </p:tgtEl>
                                        <p:attrNameLst>
                                          <p:attrName>style.rotation</p:attrName>
                                        </p:attrNameLst>
                                      </p:cBhvr>
                                      <p:tavLst>
                                        <p:tav tm="0">
                                          <p:val>
                                            <p:fltVal val="90"/>
                                          </p:val>
                                        </p:tav>
                                        <p:tav tm="100000">
                                          <p:val>
                                            <p:fltVal val="0"/>
                                          </p:val>
                                        </p:tav>
                                      </p:tavLst>
                                    </p:anim>
                                    <p:animEffect transition="in" filter="fade">
                                      <p:cBhvr>
                                        <p:cTn id="35" dur="1000"/>
                                        <p:tgtEl>
                                          <p:spTgt spid="44"/>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checkerboard(across)">
                                      <p:cBhvr>
                                        <p:cTn id="40" dur="500"/>
                                        <p:tgtEl>
                                          <p:spTgt spid="40"/>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grpId="0" nodeType="clickEffect">
                                  <p:stCondLst>
                                    <p:cond delay="0"/>
                                  </p:stCondLst>
                                  <p:childTnLst>
                                    <p:set>
                                      <p:cBhvr>
                                        <p:cTn id="44" dur="1" fill="hold">
                                          <p:stCondLst>
                                            <p:cond delay="0"/>
                                          </p:stCondLst>
                                        </p:cTn>
                                        <p:tgtEl>
                                          <p:spTgt spid="45"/>
                                        </p:tgtEl>
                                        <p:attrNameLst>
                                          <p:attrName>style.visibility</p:attrName>
                                        </p:attrNameLst>
                                      </p:cBhvr>
                                      <p:to>
                                        <p:strVal val="visible"/>
                                      </p:to>
                                    </p:set>
                                    <p:anim calcmode="lin" valueType="num">
                                      <p:cBhvr>
                                        <p:cTn id="45" dur="1000" fill="hold"/>
                                        <p:tgtEl>
                                          <p:spTgt spid="45"/>
                                        </p:tgtEl>
                                        <p:attrNameLst>
                                          <p:attrName>ppt_w</p:attrName>
                                        </p:attrNameLst>
                                      </p:cBhvr>
                                      <p:tavLst>
                                        <p:tav tm="0">
                                          <p:val>
                                            <p:fltVal val="0"/>
                                          </p:val>
                                        </p:tav>
                                        <p:tav tm="100000">
                                          <p:val>
                                            <p:strVal val="#ppt_w"/>
                                          </p:val>
                                        </p:tav>
                                      </p:tavLst>
                                    </p:anim>
                                    <p:anim calcmode="lin" valueType="num">
                                      <p:cBhvr>
                                        <p:cTn id="46" dur="1000" fill="hold"/>
                                        <p:tgtEl>
                                          <p:spTgt spid="45"/>
                                        </p:tgtEl>
                                        <p:attrNameLst>
                                          <p:attrName>ppt_h</p:attrName>
                                        </p:attrNameLst>
                                      </p:cBhvr>
                                      <p:tavLst>
                                        <p:tav tm="0">
                                          <p:val>
                                            <p:fltVal val="0"/>
                                          </p:val>
                                        </p:tav>
                                        <p:tav tm="100000">
                                          <p:val>
                                            <p:strVal val="#ppt_h"/>
                                          </p:val>
                                        </p:tav>
                                      </p:tavLst>
                                    </p:anim>
                                    <p:anim calcmode="lin" valueType="num">
                                      <p:cBhvr>
                                        <p:cTn id="47" dur="1000" fill="hold"/>
                                        <p:tgtEl>
                                          <p:spTgt spid="45"/>
                                        </p:tgtEl>
                                        <p:attrNameLst>
                                          <p:attrName>style.rotation</p:attrName>
                                        </p:attrNameLst>
                                      </p:cBhvr>
                                      <p:tavLst>
                                        <p:tav tm="0">
                                          <p:val>
                                            <p:fltVal val="90"/>
                                          </p:val>
                                        </p:tav>
                                        <p:tav tm="100000">
                                          <p:val>
                                            <p:fltVal val="0"/>
                                          </p:val>
                                        </p:tav>
                                      </p:tavLst>
                                    </p:anim>
                                    <p:animEffect transition="in" filter="fade">
                                      <p:cBhvr>
                                        <p:cTn id="48" dur="1000"/>
                                        <p:tgtEl>
                                          <p:spTgt spid="45"/>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 calcmode="lin" valueType="num">
                                      <p:cBhvr>
                                        <p:cTn id="51" dur="1000" fill="hold"/>
                                        <p:tgtEl>
                                          <p:spTgt spid="41"/>
                                        </p:tgtEl>
                                        <p:attrNameLst>
                                          <p:attrName>ppt_w</p:attrName>
                                        </p:attrNameLst>
                                      </p:cBhvr>
                                      <p:tavLst>
                                        <p:tav tm="0">
                                          <p:val>
                                            <p:fltVal val="0"/>
                                          </p:val>
                                        </p:tav>
                                        <p:tav tm="100000">
                                          <p:val>
                                            <p:strVal val="#ppt_w"/>
                                          </p:val>
                                        </p:tav>
                                      </p:tavLst>
                                    </p:anim>
                                    <p:anim calcmode="lin" valueType="num">
                                      <p:cBhvr>
                                        <p:cTn id="52" dur="1000" fill="hold"/>
                                        <p:tgtEl>
                                          <p:spTgt spid="41"/>
                                        </p:tgtEl>
                                        <p:attrNameLst>
                                          <p:attrName>ppt_h</p:attrName>
                                        </p:attrNameLst>
                                      </p:cBhvr>
                                      <p:tavLst>
                                        <p:tav tm="0">
                                          <p:val>
                                            <p:fltVal val="0"/>
                                          </p:val>
                                        </p:tav>
                                        <p:tav tm="100000">
                                          <p:val>
                                            <p:strVal val="#ppt_h"/>
                                          </p:val>
                                        </p:tav>
                                      </p:tavLst>
                                    </p:anim>
                                    <p:anim calcmode="lin" valueType="num">
                                      <p:cBhvr>
                                        <p:cTn id="53" dur="1000" fill="hold"/>
                                        <p:tgtEl>
                                          <p:spTgt spid="41"/>
                                        </p:tgtEl>
                                        <p:attrNameLst>
                                          <p:attrName>style.rotation</p:attrName>
                                        </p:attrNameLst>
                                      </p:cBhvr>
                                      <p:tavLst>
                                        <p:tav tm="0">
                                          <p:val>
                                            <p:fltVal val="90"/>
                                          </p:val>
                                        </p:tav>
                                        <p:tav tm="100000">
                                          <p:val>
                                            <p:fltVal val="0"/>
                                          </p:val>
                                        </p:tav>
                                      </p:tavLst>
                                    </p:anim>
                                    <p:animEffect transition="in" filter="fade">
                                      <p:cBhvr>
                                        <p:cTn id="54" dur="1000"/>
                                        <p:tgtEl>
                                          <p:spTgt spid="41"/>
                                        </p:tgtEl>
                                      </p:cBhvr>
                                    </p:animEffect>
                                  </p:childTnLst>
                                </p:cTn>
                              </p:par>
                            </p:childTnLst>
                          </p:cTn>
                        </p:par>
                      </p:childTnLst>
                    </p:cTn>
                  </p:par>
                  <p:par>
                    <p:cTn id="55" fill="hold">
                      <p:stCondLst>
                        <p:cond delay="indefinite"/>
                      </p:stCondLst>
                      <p:childTnLst>
                        <p:par>
                          <p:cTn id="56" fill="hold">
                            <p:stCondLst>
                              <p:cond delay="0"/>
                            </p:stCondLst>
                            <p:childTnLst>
                              <p:par>
                                <p:cTn id="57" presetID="31" presetClass="entr" presetSubtype="0" fill="hold" grpId="0" nodeType="clickEffect">
                                  <p:stCondLst>
                                    <p:cond delay="0"/>
                                  </p:stCondLst>
                                  <p:childTnLst>
                                    <p:set>
                                      <p:cBhvr>
                                        <p:cTn id="58" dur="1" fill="hold">
                                          <p:stCondLst>
                                            <p:cond delay="0"/>
                                          </p:stCondLst>
                                        </p:cTn>
                                        <p:tgtEl>
                                          <p:spTgt spid="36"/>
                                        </p:tgtEl>
                                        <p:attrNameLst>
                                          <p:attrName>style.visibility</p:attrName>
                                        </p:attrNameLst>
                                      </p:cBhvr>
                                      <p:to>
                                        <p:strVal val="visible"/>
                                      </p:to>
                                    </p:set>
                                    <p:anim calcmode="lin" valueType="num">
                                      <p:cBhvr>
                                        <p:cTn id="59" dur="1000" fill="hold"/>
                                        <p:tgtEl>
                                          <p:spTgt spid="36"/>
                                        </p:tgtEl>
                                        <p:attrNameLst>
                                          <p:attrName>ppt_w</p:attrName>
                                        </p:attrNameLst>
                                      </p:cBhvr>
                                      <p:tavLst>
                                        <p:tav tm="0">
                                          <p:val>
                                            <p:fltVal val="0"/>
                                          </p:val>
                                        </p:tav>
                                        <p:tav tm="100000">
                                          <p:val>
                                            <p:strVal val="#ppt_w"/>
                                          </p:val>
                                        </p:tav>
                                      </p:tavLst>
                                    </p:anim>
                                    <p:anim calcmode="lin" valueType="num">
                                      <p:cBhvr>
                                        <p:cTn id="60" dur="1000" fill="hold"/>
                                        <p:tgtEl>
                                          <p:spTgt spid="36"/>
                                        </p:tgtEl>
                                        <p:attrNameLst>
                                          <p:attrName>ppt_h</p:attrName>
                                        </p:attrNameLst>
                                      </p:cBhvr>
                                      <p:tavLst>
                                        <p:tav tm="0">
                                          <p:val>
                                            <p:fltVal val="0"/>
                                          </p:val>
                                        </p:tav>
                                        <p:tav tm="100000">
                                          <p:val>
                                            <p:strVal val="#ppt_h"/>
                                          </p:val>
                                        </p:tav>
                                      </p:tavLst>
                                    </p:anim>
                                    <p:anim calcmode="lin" valueType="num">
                                      <p:cBhvr>
                                        <p:cTn id="61" dur="1000" fill="hold"/>
                                        <p:tgtEl>
                                          <p:spTgt spid="36"/>
                                        </p:tgtEl>
                                        <p:attrNameLst>
                                          <p:attrName>style.rotation</p:attrName>
                                        </p:attrNameLst>
                                      </p:cBhvr>
                                      <p:tavLst>
                                        <p:tav tm="0">
                                          <p:val>
                                            <p:fltVal val="90"/>
                                          </p:val>
                                        </p:tav>
                                        <p:tav tm="100000">
                                          <p:val>
                                            <p:fltVal val="0"/>
                                          </p:val>
                                        </p:tav>
                                      </p:tavLst>
                                    </p:anim>
                                    <p:animEffect transition="in" filter="fade">
                                      <p:cBhvr>
                                        <p:cTn id="62" dur="1000"/>
                                        <p:tgtEl>
                                          <p:spTgt spid="36"/>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46"/>
                                        </p:tgtEl>
                                        <p:attrNameLst>
                                          <p:attrName>style.visibility</p:attrName>
                                        </p:attrNameLst>
                                      </p:cBhvr>
                                      <p:to>
                                        <p:strVal val="visible"/>
                                      </p:to>
                                    </p:set>
                                    <p:anim calcmode="lin" valueType="num">
                                      <p:cBhvr>
                                        <p:cTn id="65" dur="1000" fill="hold"/>
                                        <p:tgtEl>
                                          <p:spTgt spid="46"/>
                                        </p:tgtEl>
                                        <p:attrNameLst>
                                          <p:attrName>ppt_w</p:attrName>
                                        </p:attrNameLst>
                                      </p:cBhvr>
                                      <p:tavLst>
                                        <p:tav tm="0">
                                          <p:val>
                                            <p:fltVal val="0"/>
                                          </p:val>
                                        </p:tav>
                                        <p:tav tm="100000">
                                          <p:val>
                                            <p:strVal val="#ppt_w"/>
                                          </p:val>
                                        </p:tav>
                                      </p:tavLst>
                                    </p:anim>
                                    <p:anim calcmode="lin" valueType="num">
                                      <p:cBhvr>
                                        <p:cTn id="66" dur="1000" fill="hold"/>
                                        <p:tgtEl>
                                          <p:spTgt spid="46"/>
                                        </p:tgtEl>
                                        <p:attrNameLst>
                                          <p:attrName>ppt_h</p:attrName>
                                        </p:attrNameLst>
                                      </p:cBhvr>
                                      <p:tavLst>
                                        <p:tav tm="0">
                                          <p:val>
                                            <p:fltVal val="0"/>
                                          </p:val>
                                        </p:tav>
                                        <p:tav tm="100000">
                                          <p:val>
                                            <p:strVal val="#ppt_h"/>
                                          </p:val>
                                        </p:tav>
                                      </p:tavLst>
                                    </p:anim>
                                    <p:anim calcmode="lin" valueType="num">
                                      <p:cBhvr>
                                        <p:cTn id="67" dur="1000" fill="hold"/>
                                        <p:tgtEl>
                                          <p:spTgt spid="46"/>
                                        </p:tgtEl>
                                        <p:attrNameLst>
                                          <p:attrName>style.rotation</p:attrName>
                                        </p:attrNameLst>
                                      </p:cBhvr>
                                      <p:tavLst>
                                        <p:tav tm="0">
                                          <p:val>
                                            <p:fltVal val="90"/>
                                          </p:val>
                                        </p:tav>
                                        <p:tav tm="100000">
                                          <p:val>
                                            <p:fltVal val="0"/>
                                          </p:val>
                                        </p:tav>
                                      </p:tavLst>
                                    </p:anim>
                                    <p:animEffect transition="in" filter="fade">
                                      <p:cBhvr>
                                        <p:cTn id="68"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P spid="40" grpId="0"/>
      <p:bldP spid="41" grpId="0" animBg="1"/>
      <p:bldP spid="42" grpId="0" animBg="1"/>
      <p:bldP spid="43" grpId="0" animBg="1"/>
      <p:bldP spid="44" grpId="0"/>
      <p:bldP spid="45" grpId="0"/>
      <p:bldP spid="46" grpId="0"/>
      <p:bldP spid="4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endParaRPr lang="en-GB" sz="3600" dirty="0"/>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noAutofit/>
          </a:bodyPr>
          <a:lstStyle/>
          <a:p>
            <a:pPr marL="0" indent="0">
              <a:buNone/>
            </a:pPr>
            <a:r>
              <a:rPr lang="en-GB" dirty="0"/>
              <a:t>Talking Time:</a:t>
            </a:r>
          </a:p>
          <a:p>
            <a:pPr marL="0" indent="0">
              <a:buClr>
                <a:srgbClr val="23D160"/>
              </a:buClr>
              <a:buSzPct val="85000"/>
              <a:buNone/>
            </a:pPr>
            <a:r>
              <a:rPr lang="en-GB" sz="2200" dirty="0"/>
              <a:t>Solve the following decimal subtraction calculations. </a:t>
            </a:r>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18" name="Rounded Rectangle 17">
            <a:extLst>
              <a:ext uri="{FF2B5EF4-FFF2-40B4-BE49-F238E27FC236}">
                <a16:creationId xmlns="" xmlns:a16="http://schemas.microsoft.com/office/drawing/2014/main" id="{7137769E-7050-3746-85FA-DC8713C29FC1}"/>
              </a:ext>
            </a:extLst>
          </p:cNvPr>
          <p:cNvSpPr/>
          <p:nvPr/>
        </p:nvSpPr>
        <p:spPr>
          <a:xfrm>
            <a:off x="1350580" y="3016251"/>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0.252 – 0.132 = </a:t>
            </a:r>
            <a:r>
              <a:rPr lang="en-US" sz="2400" b="1" u="sng" dirty="0">
                <a:solidFill>
                  <a:schemeClr val="bg1"/>
                </a:solidFill>
                <a:latin typeface="OpenDyslexicAlta" pitchFamily="2" charset="77"/>
              </a:rPr>
              <a:t>0.12</a:t>
            </a:r>
          </a:p>
        </p:txBody>
      </p:sp>
      <p:sp>
        <p:nvSpPr>
          <p:cNvPr id="19" name="Rounded Rectangle 18">
            <a:extLst>
              <a:ext uri="{FF2B5EF4-FFF2-40B4-BE49-F238E27FC236}">
                <a16:creationId xmlns="" xmlns:a16="http://schemas.microsoft.com/office/drawing/2014/main" id="{B478A9B6-3B34-B248-A963-361867742B18}"/>
              </a:ext>
            </a:extLst>
          </p:cNvPr>
          <p:cNvSpPr/>
          <p:nvPr/>
        </p:nvSpPr>
        <p:spPr>
          <a:xfrm>
            <a:off x="1350580" y="3863639"/>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0.251 – 0.131 = </a:t>
            </a:r>
            <a:r>
              <a:rPr lang="en-US" sz="2400" b="1" u="sng" dirty="0">
                <a:solidFill>
                  <a:schemeClr val="bg1"/>
                </a:solidFill>
                <a:latin typeface="OpenDyslexicAlta" pitchFamily="2" charset="77"/>
              </a:rPr>
              <a:t>0.12</a:t>
            </a:r>
            <a:r>
              <a:rPr lang="en-US" sz="2400" dirty="0">
                <a:solidFill>
                  <a:schemeClr val="tx1"/>
                </a:solidFill>
                <a:latin typeface="OpenDyslexicAlta" pitchFamily="2" charset="77"/>
              </a:rPr>
              <a:t> </a:t>
            </a:r>
          </a:p>
        </p:txBody>
      </p:sp>
      <p:sp>
        <p:nvSpPr>
          <p:cNvPr id="21" name="Rounded Rectangle 20">
            <a:extLst>
              <a:ext uri="{FF2B5EF4-FFF2-40B4-BE49-F238E27FC236}">
                <a16:creationId xmlns="" xmlns:a16="http://schemas.microsoft.com/office/drawing/2014/main" id="{57075E56-9BF0-0346-A686-C22FF136EF88}"/>
              </a:ext>
            </a:extLst>
          </p:cNvPr>
          <p:cNvSpPr/>
          <p:nvPr/>
        </p:nvSpPr>
        <p:spPr>
          <a:xfrm>
            <a:off x="1350580" y="4711027"/>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0.352 – 0.132 = </a:t>
            </a:r>
            <a:r>
              <a:rPr lang="en-US" sz="2400" b="1" u="sng" dirty="0">
                <a:solidFill>
                  <a:schemeClr val="bg1"/>
                </a:solidFill>
                <a:latin typeface="OpenDyslexicAlta" pitchFamily="2" charset="77"/>
              </a:rPr>
              <a:t>0.23</a:t>
            </a:r>
            <a:r>
              <a:rPr lang="en-US" sz="2400" dirty="0">
                <a:solidFill>
                  <a:schemeClr val="tx1"/>
                </a:solidFill>
                <a:latin typeface="OpenDyslexicAlta" pitchFamily="2" charset="77"/>
              </a:rPr>
              <a:t> </a:t>
            </a:r>
          </a:p>
        </p:txBody>
      </p:sp>
      <p:sp>
        <p:nvSpPr>
          <p:cNvPr id="22" name="Rounded Rectangle 21">
            <a:extLst>
              <a:ext uri="{FF2B5EF4-FFF2-40B4-BE49-F238E27FC236}">
                <a16:creationId xmlns="" xmlns:a16="http://schemas.microsoft.com/office/drawing/2014/main" id="{450792CA-511F-6644-880F-D19153AF252D}"/>
              </a:ext>
            </a:extLst>
          </p:cNvPr>
          <p:cNvSpPr/>
          <p:nvPr/>
        </p:nvSpPr>
        <p:spPr>
          <a:xfrm>
            <a:off x="1350580" y="5558415"/>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0.352 – 0.151 = </a:t>
            </a:r>
            <a:r>
              <a:rPr lang="en-US" sz="2400" b="1" u="sng" dirty="0">
                <a:solidFill>
                  <a:schemeClr val="bg1"/>
                </a:solidFill>
                <a:latin typeface="OpenDyslexicAlta" pitchFamily="2" charset="77"/>
              </a:rPr>
              <a:t>0.201</a:t>
            </a:r>
            <a:r>
              <a:rPr lang="en-US" sz="2400" dirty="0">
                <a:solidFill>
                  <a:schemeClr val="tx1"/>
                </a:solidFill>
                <a:latin typeface="OpenDyslexicAlta" pitchFamily="2" charset="77"/>
              </a:rPr>
              <a:t> </a:t>
            </a:r>
          </a:p>
        </p:txBody>
      </p:sp>
      <p:sp>
        <p:nvSpPr>
          <p:cNvPr id="23" name="Rounded Rectangle 22">
            <a:extLst>
              <a:ext uri="{FF2B5EF4-FFF2-40B4-BE49-F238E27FC236}">
                <a16:creationId xmlns="" xmlns:a16="http://schemas.microsoft.com/office/drawing/2014/main" id="{A3D5FFD8-1B26-994D-99D0-C1052DBF4817}"/>
              </a:ext>
            </a:extLst>
          </p:cNvPr>
          <p:cNvSpPr/>
          <p:nvPr/>
        </p:nvSpPr>
        <p:spPr>
          <a:xfrm>
            <a:off x="6895587" y="3022005"/>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0.22 – 0.1 = </a:t>
            </a:r>
            <a:r>
              <a:rPr lang="en-US" sz="2400" b="1" u="sng" dirty="0">
                <a:solidFill>
                  <a:schemeClr val="bg1"/>
                </a:solidFill>
                <a:latin typeface="OpenDyslexicAlta" pitchFamily="2" charset="77"/>
              </a:rPr>
              <a:t>0.12</a:t>
            </a:r>
          </a:p>
        </p:txBody>
      </p:sp>
      <p:sp>
        <p:nvSpPr>
          <p:cNvPr id="24" name="Rounded Rectangle 23">
            <a:extLst>
              <a:ext uri="{FF2B5EF4-FFF2-40B4-BE49-F238E27FC236}">
                <a16:creationId xmlns="" xmlns:a16="http://schemas.microsoft.com/office/drawing/2014/main" id="{142417FC-9002-A24B-A09D-C88BE4A9587D}"/>
              </a:ext>
            </a:extLst>
          </p:cNvPr>
          <p:cNvSpPr/>
          <p:nvPr/>
        </p:nvSpPr>
        <p:spPr>
          <a:xfrm>
            <a:off x="6895587" y="3869393"/>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0.22 – 0.09 = </a:t>
            </a:r>
            <a:r>
              <a:rPr lang="en-US" sz="2400" b="1" u="sng" dirty="0">
                <a:solidFill>
                  <a:schemeClr val="bg1"/>
                </a:solidFill>
                <a:latin typeface="OpenDyslexicAlta" pitchFamily="2" charset="77"/>
              </a:rPr>
              <a:t>0.13</a:t>
            </a:r>
            <a:r>
              <a:rPr lang="en-US" sz="2400" dirty="0">
                <a:solidFill>
                  <a:schemeClr val="tx1"/>
                </a:solidFill>
                <a:latin typeface="OpenDyslexicAlta" pitchFamily="2" charset="77"/>
              </a:rPr>
              <a:t> </a:t>
            </a:r>
          </a:p>
        </p:txBody>
      </p:sp>
      <p:sp>
        <p:nvSpPr>
          <p:cNvPr id="25" name="Rounded Rectangle 24">
            <a:extLst>
              <a:ext uri="{FF2B5EF4-FFF2-40B4-BE49-F238E27FC236}">
                <a16:creationId xmlns="" xmlns:a16="http://schemas.microsoft.com/office/drawing/2014/main" id="{2C5A6BE7-71B8-9545-AE23-D6A82928B2F2}"/>
              </a:ext>
            </a:extLst>
          </p:cNvPr>
          <p:cNvSpPr/>
          <p:nvPr/>
        </p:nvSpPr>
        <p:spPr>
          <a:xfrm>
            <a:off x="6895587" y="4716781"/>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0.22 – 0.11 = </a:t>
            </a:r>
            <a:r>
              <a:rPr lang="en-US" sz="2400" b="1" u="sng" dirty="0">
                <a:solidFill>
                  <a:schemeClr val="bg1"/>
                </a:solidFill>
                <a:latin typeface="OpenDyslexicAlta" pitchFamily="2" charset="77"/>
              </a:rPr>
              <a:t>0.11</a:t>
            </a:r>
            <a:r>
              <a:rPr lang="en-US" sz="2400" dirty="0">
                <a:solidFill>
                  <a:schemeClr val="tx1"/>
                </a:solidFill>
                <a:latin typeface="OpenDyslexicAlta" pitchFamily="2" charset="77"/>
              </a:rPr>
              <a:t> </a:t>
            </a:r>
          </a:p>
        </p:txBody>
      </p:sp>
      <p:sp>
        <p:nvSpPr>
          <p:cNvPr id="28" name="Rounded Rectangle 27">
            <a:extLst>
              <a:ext uri="{FF2B5EF4-FFF2-40B4-BE49-F238E27FC236}">
                <a16:creationId xmlns="" xmlns:a16="http://schemas.microsoft.com/office/drawing/2014/main" id="{290C8F96-67DE-294B-A048-20D9063A7FAF}"/>
              </a:ext>
            </a:extLst>
          </p:cNvPr>
          <p:cNvSpPr/>
          <p:nvPr/>
        </p:nvSpPr>
        <p:spPr>
          <a:xfrm>
            <a:off x="6895587" y="5564169"/>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0.22 – 0.02 = </a:t>
            </a:r>
            <a:r>
              <a:rPr lang="en-US" sz="2400" b="1" u="sng" dirty="0">
                <a:solidFill>
                  <a:schemeClr val="bg1"/>
                </a:solidFill>
                <a:latin typeface="OpenDyslexicAlta" pitchFamily="2" charset="77"/>
              </a:rPr>
              <a:t>0.2</a:t>
            </a:r>
          </a:p>
        </p:txBody>
      </p:sp>
    </p:spTree>
    <p:extLst>
      <p:ext uri="{BB962C8B-B14F-4D97-AF65-F5344CB8AC3E}">
        <p14:creationId xmlns:p14="http://schemas.microsoft.com/office/powerpoint/2010/main" val="1752940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endParaRPr lang="en-GB" sz="3600" dirty="0"/>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noAutofit/>
          </a:bodyPr>
          <a:lstStyle/>
          <a:p>
            <a:pPr marL="0" indent="0">
              <a:buNone/>
            </a:pPr>
            <a:r>
              <a:rPr lang="en-GB" dirty="0"/>
              <a:t>Talking Time:</a:t>
            </a:r>
          </a:p>
          <a:p>
            <a:pPr marL="0" indent="0">
              <a:buClr>
                <a:srgbClr val="23D160"/>
              </a:buClr>
              <a:buSzPct val="85000"/>
              <a:buNone/>
            </a:pPr>
            <a:r>
              <a:rPr lang="en-GB" sz="2200" dirty="0"/>
              <a:t>Solve the following decimal subtraction calculations. </a:t>
            </a:r>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18" name="Rounded Rectangle 17">
            <a:extLst>
              <a:ext uri="{FF2B5EF4-FFF2-40B4-BE49-F238E27FC236}">
                <a16:creationId xmlns="" xmlns:a16="http://schemas.microsoft.com/office/drawing/2014/main" id="{7137769E-7050-3746-85FA-DC8713C29FC1}"/>
              </a:ext>
            </a:extLst>
          </p:cNvPr>
          <p:cNvSpPr/>
          <p:nvPr/>
        </p:nvSpPr>
        <p:spPr>
          <a:xfrm>
            <a:off x="1350580" y="3016251"/>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0.252 – 0.132 = </a:t>
            </a:r>
            <a:r>
              <a:rPr lang="en-US" sz="2400" b="1" u="sng" dirty="0">
                <a:solidFill>
                  <a:schemeClr val="bg1"/>
                </a:solidFill>
                <a:latin typeface="OpenDyslexicAlta" pitchFamily="2" charset="77"/>
              </a:rPr>
              <a:t>0.12</a:t>
            </a:r>
          </a:p>
        </p:txBody>
      </p:sp>
      <p:sp>
        <p:nvSpPr>
          <p:cNvPr id="19" name="Rounded Rectangle 18">
            <a:extLst>
              <a:ext uri="{FF2B5EF4-FFF2-40B4-BE49-F238E27FC236}">
                <a16:creationId xmlns="" xmlns:a16="http://schemas.microsoft.com/office/drawing/2014/main" id="{B478A9B6-3B34-B248-A963-361867742B18}"/>
              </a:ext>
            </a:extLst>
          </p:cNvPr>
          <p:cNvSpPr/>
          <p:nvPr/>
        </p:nvSpPr>
        <p:spPr>
          <a:xfrm>
            <a:off x="1350580" y="3863639"/>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0.251 – 0.131 = </a:t>
            </a:r>
            <a:r>
              <a:rPr lang="en-US" sz="2400" b="1" u="sng" dirty="0">
                <a:solidFill>
                  <a:schemeClr val="bg1"/>
                </a:solidFill>
                <a:latin typeface="OpenDyslexicAlta" pitchFamily="2" charset="77"/>
              </a:rPr>
              <a:t>0.12</a:t>
            </a:r>
            <a:r>
              <a:rPr lang="en-US" sz="2400" dirty="0">
                <a:solidFill>
                  <a:schemeClr val="tx1"/>
                </a:solidFill>
                <a:latin typeface="OpenDyslexicAlta" pitchFamily="2" charset="77"/>
              </a:rPr>
              <a:t> </a:t>
            </a:r>
          </a:p>
        </p:txBody>
      </p:sp>
      <p:sp>
        <p:nvSpPr>
          <p:cNvPr id="21" name="Rounded Rectangle 20">
            <a:extLst>
              <a:ext uri="{FF2B5EF4-FFF2-40B4-BE49-F238E27FC236}">
                <a16:creationId xmlns="" xmlns:a16="http://schemas.microsoft.com/office/drawing/2014/main" id="{57075E56-9BF0-0346-A686-C22FF136EF88}"/>
              </a:ext>
            </a:extLst>
          </p:cNvPr>
          <p:cNvSpPr/>
          <p:nvPr/>
        </p:nvSpPr>
        <p:spPr>
          <a:xfrm>
            <a:off x="1350580" y="4711027"/>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0.352 – 0.132 = </a:t>
            </a:r>
            <a:r>
              <a:rPr lang="en-US" sz="2400" b="1" u="sng" dirty="0">
                <a:solidFill>
                  <a:schemeClr val="bg1"/>
                </a:solidFill>
                <a:latin typeface="OpenDyslexicAlta" pitchFamily="2" charset="77"/>
              </a:rPr>
              <a:t>0.23</a:t>
            </a:r>
            <a:r>
              <a:rPr lang="en-US" sz="2400" dirty="0">
                <a:solidFill>
                  <a:schemeClr val="tx1"/>
                </a:solidFill>
                <a:latin typeface="OpenDyslexicAlta" pitchFamily="2" charset="77"/>
              </a:rPr>
              <a:t> </a:t>
            </a:r>
          </a:p>
        </p:txBody>
      </p:sp>
      <p:sp>
        <p:nvSpPr>
          <p:cNvPr id="22" name="Rounded Rectangle 21">
            <a:extLst>
              <a:ext uri="{FF2B5EF4-FFF2-40B4-BE49-F238E27FC236}">
                <a16:creationId xmlns="" xmlns:a16="http://schemas.microsoft.com/office/drawing/2014/main" id="{450792CA-511F-6644-880F-D19153AF252D}"/>
              </a:ext>
            </a:extLst>
          </p:cNvPr>
          <p:cNvSpPr/>
          <p:nvPr/>
        </p:nvSpPr>
        <p:spPr>
          <a:xfrm>
            <a:off x="1350580" y="5558415"/>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0.352 – 0.151 = </a:t>
            </a:r>
            <a:r>
              <a:rPr lang="en-US" sz="2400" b="1" u="sng" dirty="0">
                <a:solidFill>
                  <a:schemeClr val="bg1"/>
                </a:solidFill>
                <a:latin typeface="OpenDyslexicAlta" pitchFamily="2" charset="77"/>
              </a:rPr>
              <a:t>0.201</a:t>
            </a:r>
            <a:r>
              <a:rPr lang="en-US" sz="2400" dirty="0">
                <a:solidFill>
                  <a:schemeClr val="tx1"/>
                </a:solidFill>
                <a:latin typeface="OpenDyslexicAlta" pitchFamily="2" charset="77"/>
              </a:rPr>
              <a:t> </a:t>
            </a:r>
          </a:p>
        </p:txBody>
      </p:sp>
      <p:sp>
        <p:nvSpPr>
          <p:cNvPr id="23" name="Rounded Rectangle 22">
            <a:extLst>
              <a:ext uri="{FF2B5EF4-FFF2-40B4-BE49-F238E27FC236}">
                <a16:creationId xmlns="" xmlns:a16="http://schemas.microsoft.com/office/drawing/2014/main" id="{A3D5FFD8-1B26-994D-99D0-C1052DBF4817}"/>
              </a:ext>
            </a:extLst>
          </p:cNvPr>
          <p:cNvSpPr/>
          <p:nvPr/>
        </p:nvSpPr>
        <p:spPr>
          <a:xfrm>
            <a:off x="6895587" y="3022005"/>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0.22 – 0.1 = </a:t>
            </a:r>
            <a:r>
              <a:rPr lang="en-US" sz="2400" b="1" u="sng" dirty="0">
                <a:solidFill>
                  <a:schemeClr val="bg1"/>
                </a:solidFill>
                <a:latin typeface="OpenDyslexicAlta" pitchFamily="2" charset="77"/>
              </a:rPr>
              <a:t>0.12</a:t>
            </a:r>
          </a:p>
        </p:txBody>
      </p:sp>
      <p:sp>
        <p:nvSpPr>
          <p:cNvPr id="24" name="Rounded Rectangle 23">
            <a:extLst>
              <a:ext uri="{FF2B5EF4-FFF2-40B4-BE49-F238E27FC236}">
                <a16:creationId xmlns="" xmlns:a16="http://schemas.microsoft.com/office/drawing/2014/main" id="{142417FC-9002-A24B-A09D-C88BE4A9587D}"/>
              </a:ext>
            </a:extLst>
          </p:cNvPr>
          <p:cNvSpPr/>
          <p:nvPr/>
        </p:nvSpPr>
        <p:spPr>
          <a:xfrm>
            <a:off x="6895587" y="3869393"/>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0.22 – 0.09 = </a:t>
            </a:r>
            <a:r>
              <a:rPr lang="en-US" sz="2400" b="1" u="sng" dirty="0">
                <a:solidFill>
                  <a:schemeClr val="bg1"/>
                </a:solidFill>
                <a:latin typeface="OpenDyslexicAlta" pitchFamily="2" charset="77"/>
              </a:rPr>
              <a:t>0.13</a:t>
            </a:r>
            <a:r>
              <a:rPr lang="en-US" sz="2400" dirty="0">
                <a:solidFill>
                  <a:schemeClr val="tx1"/>
                </a:solidFill>
                <a:latin typeface="OpenDyslexicAlta" pitchFamily="2" charset="77"/>
              </a:rPr>
              <a:t> </a:t>
            </a:r>
          </a:p>
        </p:txBody>
      </p:sp>
      <p:sp>
        <p:nvSpPr>
          <p:cNvPr id="25" name="Rounded Rectangle 24">
            <a:extLst>
              <a:ext uri="{FF2B5EF4-FFF2-40B4-BE49-F238E27FC236}">
                <a16:creationId xmlns="" xmlns:a16="http://schemas.microsoft.com/office/drawing/2014/main" id="{2C5A6BE7-71B8-9545-AE23-D6A82928B2F2}"/>
              </a:ext>
            </a:extLst>
          </p:cNvPr>
          <p:cNvSpPr/>
          <p:nvPr/>
        </p:nvSpPr>
        <p:spPr>
          <a:xfrm>
            <a:off x="6895587" y="4716781"/>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0.22 – 0.11 = </a:t>
            </a:r>
            <a:r>
              <a:rPr lang="en-US" sz="2400" b="1" u="sng" dirty="0">
                <a:solidFill>
                  <a:schemeClr val="bg1"/>
                </a:solidFill>
                <a:latin typeface="OpenDyslexicAlta" pitchFamily="2" charset="77"/>
              </a:rPr>
              <a:t>0.11</a:t>
            </a:r>
            <a:r>
              <a:rPr lang="en-US" sz="2400" dirty="0">
                <a:solidFill>
                  <a:schemeClr val="tx1"/>
                </a:solidFill>
                <a:latin typeface="OpenDyslexicAlta" pitchFamily="2" charset="77"/>
              </a:rPr>
              <a:t> </a:t>
            </a:r>
          </a:p>
        </p:txBody>
      </p:sp>
      <p:sp>
        <p:nvSpPr>
          <p:cNvPr id="28" name="Rounded Rectangle 27">
            <a:extLst>
              <a:ext uri="{FF2B5EF4-FFF2-40B4-BE49-F238E27FC236}">
                <a16:creationId xmlns="" xmlns:a16="http://schemas.microsoft.com/office/drawing/2014/main" id="{290C8F96-67DE-294B-A048-20D9063A7FAF}"/>
              </a:ext>
            </a:extLst>
          </p:cNvPr>
          <p:cNvSpPr/>
          <p:nvPr/>
        </p:nvSpPr>
        <p:spPr>
          <a:xfrm>
            <a:off x="6895587" y="5564169"/>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0.22 – 0.02 = </a:t>
            </a:r>
            <a:r>
              <a:rPr lang="en-US" sz="2400" b="1" u="sng" dirty="0">
                <a:solidFill>
                  <a:schemeClr val="bg1"/>
                </a:solidFill>
                <a:latin typeface="OpenDyslexicAlta" pitchFamily="2" charset="77"/>
              </a:rPr>
              <a:t>0.2</a:t>
            </a:r>
          </a:p>
        </p:txBody>
      </p:sp>
      <p:sp>
        <p:nvSpPr>
          <p:cNvPr id="12" name="Rounded Rectangle 11">
            <a:extLst>
              <a:ext uri="{FF2B5EF4-FFF2-40B4-BE49-F238E27FC236}">
                <a16:creationId xmlns="" xmlns:a16="http://schemas.microsoft.com/office/drawing/2014/main" id="{AC7FE1BE-17A1-BE41-9399-D0F01BE05629}"/>
              </a:ext>
            </a:extLst>
          </p:cNvPr>
          <p:cNvSpPr/>
          <p:nvPr/>
        </p:nvSpPr>
        <p:spPr>
          <a:xfrm>
            <a:off x="1350580" y="3016251"/>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0.252 – 0.132 = </a:t>
            </a:r>
            <a:r>
              <a:rPr lang="en-US" sz="2400" b="1" u="sng" dirty="0">
                <a:solidFill>
                  <a:srgbClr val="FF3860"/>
                </a:solidFill>
                <a:latin typeface="OpenDyslexicAlta" pitchFamily="2" charset="77"/>
              </a:rPr>
              <a:t>0.12</a:t>
            </a:r>
          </a:p>
        </p:txBody>
      </p:sp>
      <p:sp>
        <p:nvSpPr>
          <p:cNvPr id="13" name="Rounded Rectangle 12">
            <a:extLst>
              <a:ext uri="{FF2B5EF4-FFF2-40B4-BE49-F238E27FC236}">
                <a16:creationId xmlns="" xmlns:a16="http://schemas.microsoft.com/office/drawing/2014/main" id="{E40F575A-7E5D-D341-9450-5660A31D97E4}"/>
              </a:ext>
            </a:extLst>
          </p:cNvPr>
          <p:cNvSpPr/>
          <p:nvPr/>
        </p:nvSpPr>
        <p:spPr>
          <a:xfrm>
            <a:off x="1350580" y="3863639"/>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0.251 – 0.131 = </a:t>
            </a:r>
            <a:r>
              <a:rPr lang="en-US" sz="2400" b="1" u="sng" dirty="0">
                <a:solidFill>
                  <a:srgbClr val="FF3860"/>
                </a:solidFill>
                <a:latin typeface="OpenDyslexicAlta" pitchFamily="2" charset="77"/>
              </a:rPr>
              <a:t>0.12</a:t>
            </a:r>
            <a:r>
              <a:rPr lang="en-US" sz="2400" dirty="0">
                <a:solidFill>
                  <a:schemeClr val="tx1"/>
                </a:solidFill>
                <a:latin typeface="OpenDyslexicAlta" pitchFamily="2" charset="77"/>
              </a:rPr>
              <a:t> </a:t>
            </a:r>
          </a:p>
        </p:txBody>
      </p:sp>
      <p:sp>
        <p:nvSpPr>
          <p:cNvPr id="14" name="Rounded Rectangle 13">
            <a:extLst>
              <a:ext uri="{FF2B5EF4-FFF2-40B4-BE49-F238E27FC236}">
                <a16:creationId xmlns="" xmlns:a16="http://schemas.microsoft.com/office/drawing/2014/main" id="{6967C99D-3412-0C4D-A138-3C36D089984B}"/>
              </a:ext>
            </a:extLst>
          </p:cNvPr>
          <p:cNvSpPr/>
          <p:nvPr/>
        </p:nvSpPr>
        <p:spPr>
          <a:xfrm>
            <a:off x="1350580" y="4711027"/>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0.352 – 0.132 = </a:t>
            </a:r>
            <a:r>
              <a:rPr lang="en-US" sz="2400" b="1" u="sng" dirty="0">
                <a:solidFill>
                  <a:srgbClr val="FF3860"/>
                </a:solidFill>
                <a:latin typeface="OpenDyslexicAlta" pitchFamily="2" charset="77"/>
              </a:rPr>
              <a:t>0.22</a:t>
            </a:r>
            <a:r>
              <a:rPr lang="en-US" sz="2400" dirty="0">
                <a:solidFill>
                  <a:schemeClr val="tx1"/>
                </a:solidFill>
                <a:latin typeface="OpenDyslexicAlta" pitchFamily="2" charset="77"/>
              </a:rPr>
              <a:t> </a:t>
            </a:r>
          </a:p>
        </p:txBody>
      </p:sp>
      <p:sp>
        <p:nvSpPr>
          <p:cNvPr id="15" name="Rounded Rectangle 14">
            <a:extLst>
              <a:ext uri="{FF2B5EF4-FFF2-40B4-BE49-F238E27FC236}">
                <a16:creationId xmlns="" xmlns:a16="http://schemas.microsoft.com/office/drawing/2014/main" id="{67AA9F67-9493-EF40-98FC-433BE672EA39}"/>
              </a:ext>
            </a:extLst>
          </p:cNvPr>
          <p:cNvSpPr/>
          <p:nvPr/>
        </p:nvSpPr>
        <p:spPr>
          <a:xfrm>
            <a:off x="1350580" y="5558415"/>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0.352 – 0.151 = </a:t>
            </a:r>
            <a:r>
              <a:rPr lang="en-US" sz="2400" b="1" u="sng" dirty="0">
                <a:solidFill>
                  <a:srgbClr val="FF3860"/>
                </a:solidFill>
                <a:latin typeface="OpenDyslexicAlta" pitchFamily="2" charset="77"/>
              </a:rPr>
              <a:t>0.201</a:t>
            </a:r>
            <a:r>
              <a:rPr lang="en-US" sz="2400" dirty="0">
                <a:solidFill>
                  <a:schemeClr val="tx1"/>
                </a:solidFill>
                <a:latin typeface="OpenDyslexicAlta" pitchFamily="2" charset="77"/>
              </a:rPr>
              <a:t> </a:t>
            </a:r>
          </a:p>
        </p:txBody>
      </p:sp>
      <p:sp>
        <p:nvSpPr>
          <p:cNvPr id="16" name="Rounded Rectangle 15">
            <a:extLst>
              <a:ext uri="{FF2B5EF4-FFF2-40B4-BE49-F238E27FC236}">
                <a16:creationId xmlns="" xmlns:a16="http://schemas.microsoft.com/office/drawing/2014/main" id="{6FC139E1-B8BC-0746-AC8D-31D19FF2B09B}"/>
              </a:ext>
            </a:extLst>
          </p:cNvPr>
          <p:cNvSpPr/>
          <p:nvPr/>
        </p:nvSpPr>
        <p:spPr>
          <a:xfrm>
            <a:off x="6895587" y="3022005"/>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0.22 – 0.1 = </a:t>
            </a:r>
            <a:r>
              <a:rPr lang="en-US" sz="2400" b="1" u="sng" dirty="0">
                <a:solidFill>
                  <a:srgbClr val="FF3860"/>
                </a:solidFill>
                <a:latin typeface="OpenDyslexicAlta" pitchFamily="2" charset="77"/>
              </a:rPr>
              <a:t>0.12</a:t>
            </a:r>
          </a:p>
        </p:txBody>
      </p:sp>
      <p:sp>
        <p:nvSpPr>
          <p:cNvPr id="17" name="Rounded Rectangle 16">
            <a:extLst>
              <a:ext uri="{FF2B5EF4-FFF2-40B4-BE49-F238E27FC236}">
                <a16:creationId xmlns="" xmlns:a16="http://schemas.microsoft.com/office/drawing/2014/main" id="{FC7BA0B6-EABF-084E-8BB3-CC10F9B6821C}"/>
              </a:ext>
            </a:extLst>
          </p:cNvPr>
          <p:cNvSpPr/>
          <p:nvPr/>
        </p:nvSpPr>
        <p:spPr>
          <a:xfrm>
            <a:off x="6895587" y="3869393"/>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0.22 – 0.09 = </a:t>
            </a:r>
            <a:r>
              <a:rPr lang="en-US" sz="2400" b="1" u="sng" dirty="0">
                <a:solidFill>
                  <a:srgbClr val="FF3860"/>
                </a:solidFill>
                <a:latin typeface="OpenDyslexicAlta" pitchFamily="2" charset="77"/>
              </a:rPr>
              <a:t>0.13</a:t>
            </a:r>
            <a:r>
              <a:rPr lang="en-US" sz="2400" dirty="0">
                <a:solidFill>
                  <a:schemeClr val="tx1"/>
                </a:solidFill>
                <a:latin typeface="OpenDyslexicAlta" pitchFamily="2" charset="77"/>
              </a:rPr>
              <a:t> </a:t>
            </a:r>
          </a:p>
        </p:txBody>
      </p:sp>
      <p:sp>
        <p:nvSpPr>
          <p:cNvPr id="20" name="Rounded Rectangle 19">
            <a:extLst>
              <a:ext uri="{FF2B5EF4-FFF2-40B4-BE49-F238E27FC236}">
                <a16:creationId xmlns="" xmlns:a16="http://schemas.microsoft.com/office/drawing/2014/main" id="{7E0E7DA1-3CA7-6C43-B1C6-893EF1332A2C}"/>
              </a:ext>
            </a:extLst>
          </p:cNvPr>
          <p:cNvSpPr/>
          <p:nvPr/>
        </p:nvSpPr>
        <p:spPr>
          <a:xfrm>
            <a:off x="6895587" y="4716781"/>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0.22 – 0.11 = </a:t>
            </a:r>
            <a:r>
              <a:rPr lang="en-US" sz="2400" b="1" u="sng" dirty="0">
                <a:solidFill>
                  <a:srgbClr val="FF3860"/>
                </a:solidFill>
                <a:latin typeface="OpenDyslexicAlta" pitchFamily="2" charset="77"/>
              </a:rPr>
              <a:t>0.11</a:t>
            </a:r>
            <a:r>
              <a:rPr lang="en-US" sz="2400" dirty="0">
                <a:solidFill>
                  <a:schemeClr val="tx1"/>
                </a:solidFill>
                <a:latin typeface="OpenDyslexicAlta" pitchFamily="2" charset="77"/>
              </a:rPr>
              <a:t> </a:t>
            </a:r>
          </a:p>
        </p:txBody>
      </p:sp>
      <p:sp>
        <p:nvSpPr>
          <p:cNvPr id="26" name="Rounded Rectangle 25">
            <a:extLst>
              <a:ext uri="{FF2B5EF4-FFF2-40B4-BE49-F238E27FC236}">
                <a16:creationId xmlns="" xmlns:a16="http://schemas.microsoft.com/office/drawing/2014/main" id="{FCDAB982-8BDB-484D-B32B-DA88EEBA69EF}"/>
              </a:ext>
            </a:extLst>
          </p:cNvPr>
          <p:cNvSpPr/>
          <p:nvPr/>
        </p:nvSpPr>
        <p:spPr>
          <a:xfrm>
            <a:off x="6895587" y="5564169"/>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0.22 – 0.02 = </a:t>
            </a:r>
            <a:r>
              <a:rPr lang="en-US" sz="2400" b="1" u="sng" dirty="0">
                <a:solidFill>
                  <a:srgbClr val="FF3860"/>
                </a:solidFill>
                <a:latin typeface="OpenDyslexicAlta" pitchFamily="2" charset="77"/>
              </a:rPr>
              <a:t>0.2</a:t>
            </a:r>
          </a:p>
        </p:txBody>
      </p:sp>
    </p:spTree>
    <p:extLst>
      <p:ext uri="{BB962C8B-B14F-4D97-AF65-F5344CB8AC3E}">
        <p14:creationId xmlns:p14="http://schemas.microsoft.com/office/powerpoint/2010/main" val="2941114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dissolv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dissolv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dissolv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dissolv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dissolve">
                                      <p:cBhvr>
                                        <p:cTn id="32" dur="5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dissolve">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dissolve">
                                      <p:cBhvr>
                                        <p:cTn id="4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20" grpId="0" animBg="1"/>
      <p:bldP spid="2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endParaRPr lang="en-GB" sz="3600" dirty="0"/>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noAutofit/>
          </a:bodyPr>
          <a:lstStyle/>
          <a:p>
            <a:pPr marL="0" indent="0">
              <a:buNone/>
            </a:pPr>
            <a:r>
              <a:rPr lang="en-GB" dirty="0"/>
              <a:t>Talking Time:</a:t>
            </a:r>
          </a:p>
          <a:p>
            <a:pPr marL="0" indent="0">
              <a:buClr>
                <a:srgbClr val="23D160"/>
              </a:buClr>
              <a:buSzPct val="85000"/>
              <a:buNone/>
            </a:pPr>
            <a:r>
              <a:rPr lang="en-GB" sz="2200" dirty="0"/>
              <a:t>Solve the following decimal subtraction calculations. </a:t>
            </a:r>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18" name="Rounded Rectangle 17">
            <a:extLst>
              <a:ext uri="{FF2B5EF4-FFF2-40B4-BE49-F238E27FC236}">
                <a16:creationId xmlns="" xmlns:a16="http://schemas.microsoft.com/office/drawing/2014/main" id="{7137769E-7050-3746-85FA-DC8713C29FC1}"/>
              </a:ext>
            </a:extLst>
          </p:cNvPr>
          <p:cNvSpPr/>
          <p:nvPr/>
        </p:nvSpPr>
        <p:spPr>
          <a:xfrm>
            <a:off x="1350580" y="3016251"/>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0.473 – 0.143 = </a:t>
            </a:r>
            <a:r>
              <a:rPr lang="en-US" sz="2400" b="1" u="sng" dirty="0">
                <a:solidFill>
                  <a:schemeClr val="bg1"/>
                </a:solidFill>
                <a:latin typeface="OpenDyslexicAlta" pitchFamily="2" charset="77"/>
              </a:rPr>
              <a:t>0.211</a:t>
            </a:r>
          </a:p>
        </p:txBody>
      </p:sp>
      <p:sp>
        <p:nvSpPr>
          <p:cNvPr id="19" name="Rounded Rectangle 18">
            <a:extLst>
              <a:ext uri="{FF2B5EF4-FFF2-40B4-BE49-F238E27FC236}">
                <a16:creationId xmlns="" xmlns:a16="http://schemas.microsoft.com/office/drawing/2014/main" id="{B478A9B6-3B34-B248-A963-361867742B18}"/>
              </a:ext>
            </a:extLst>
          </p:cNvPr>
          <p:cNvSpPr/>
          <p:nvPr/>
        </p:nvSpPr>
        <p:spPr>
          <a:xfrm>
            <a:off x="1350580" y="3863639"/>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0.573 – 0.243 = </a:t>
            </a:r>
            <a:r>
              <a:rPr lang="en-US" sz="2400" b="1" u="sng" dirty="0">
                <a:solidFill>
                  <a:schemeClr val="bg1"/>
                </a:solidFill>
                <a:latin typeface="OpenDyslexicAlta" pitchFamily="2" charset="77"/>
              </a:rPr>
              <a:t>0.211</a:t>
            </a:r>
            <a:r>
              <a:rPr lang="en-US" sz="2400" dirty="0">
                <a:solidFill>
                  <a:schemeClr val="tx1"/>
                </a:solidFill>
                <a:latin typeface="OpenDyslexicAlta" pitchFamily="2" charset="77"/>
              </a:rPr>
              <a:t> </a:t>
            </a:r>
          </a:p>
        </p:txBody>
      </p:sp>
      <p:sp>
        <p:nvSpPr>
          <p:cNvPr id="21" name="Rounded Rectangle 20">
            <a:extLst>
              <a:ext uri="{FF2B5EF4-FFF2-40B4-BE49-F238E27FC236}">
                <a16:creationId xmlns="" xmlns:a16="http://schemas.microsoft.com/office/drawing/2014/main" id="{57075E56-9BF0-0346-A686-C22FF136EF88}"/>
              </a:ext>
            </a:extLst>
          </p:cNvPr>
          <p:cNvSpPr/>
          <p:nvPr/>
        </p:nvSpPr>
        <p:spPr>
          <a:xfrm>
            <a:off x="1350580" y="4711027"/>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0.574 – 0.244 = </a:t>
            </a:r>
            <a:r>
              <a:rPr lang="en-US" sz="2400" b="1" u="sng" dirty="0">
                <a:solidFill>
                  <a:schemeClr val="bg1"/>
                </a:solidFill>
                <a:latin typeface="OpenDyslexicAlta" pitchFamily="2" charset="77"/>
              </a:rPr>
              <a:t>0.211</a:t>
            </a:r>
            <a:r>
              <a:rPr lang="en-US" sz="2400" dirty="0">
                <a:solidFill>
                  <a:schemeClr val="tx1"/>
                </a:solidFill>
                <a:latin typeface="OpenDyslexicAlta" pitchFamily="2" charset="77"/>
              </a:rPr>
              <a:t> </a:t>
            </a:r>
          </a:p>
        </p:txBody>
      </p:sp>
      <p:sp>
        <p:nvSpPr>
          <p:cNvPr id="22" name="Rounded Rectangle 21">
            <a:extLst>
              <a:ext uri="{FF2B5EF4-FFF2-40B4-BE49-F238E27FC236}">
                <a16:creationId xmlns="" xmlns:a16="http://schemas.microsoft.com/office/drawing/2014/main" id="{450792CA-511F-6644-880F-D19153AF252D}"/>
              </a:ext>
            </a:extLst>
          </p:cNvPr>
          <p:cNvSpPr/>
          <p:nvPr/>
        </p:nvSpPr>
        <p:spPr>
          <a:xfrm>
            <a:off x="1350580" y="5558415"/>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0.473 – 0.433 = </a:t>
            </a:r>
            <a:r>
              <a:rPr lang="en-US" sz="2400" b="1" u="sng" dirty="0">
                <a:solidFill>
                  <a:schemeClr val="bg1"/>
                </a:solidFill>
                <a:latin typeface="OpenDyslexicAlta" pitchFamily="2" charset="77"/>
              </a:rPr>
              <a:t>0.211</a:t>
            </a:r>
            <a:r>
              <a:rPr lang="en-US" sz="2400" dirty="0">
                <a:solidFill>
                  <a:schemeClr val="tx1"/>
                </a:solidFill>
                <a:latin typeface="OpenDyslexicAlta" pitchFamily="2" charset="77"/>
              </a:rPr>
              <a:t> </a:t>
            </a:r>
          </a:p>
        </p:txBody>
      </p:sp>
      <p:sp>
        <p:nvSpPr>
          <p:cNvPr id="23" name="Rounded Rectangle 22">
            <a:extLst>
              <a:ext uri="{FF2B5EF4-FFF2-40B4-BE49-F238E27FC236}">
                <a16:creationId xmlns="" xmlns:a16="http://schemas.microsoft.com/office/drawing/2014/main" id="{A3D5FFD8-1B26-994D-99D0-C1052DBF4817}"/>
              </a:ext>
            </a:extLst>
          </p:cNvPr>
          <p:cNvSpPr/>
          <p:nvPr/>
        </p:nvSpPr>
        <p:spPr>
          <a:xfrm>
            <a:off x="6895587" y="3022005"/>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0.33 – 0.1 = </a:t>
            </a:r>
            <a:r>
              <a:rPr lang="en-US" sz="2400" b="1" u="sng" dirty="0">
                <a:solidFill>
                  <a:schemeClr val="bg1"/>
                </a:solidFill>
                <a:latin typeface="OpenDyslexicAlta" pitchFamily="2" charset="77"/>
              </a:rPr>
              <a:t>0.211</a:t>
            </a:r>
          </a:p>
        </p:txBody>
      </p:sp>
      <p:sp>
        <p:nvSpPr>
          <p:cNvPr id="24" name="Rounded Rectangle 23">
            <a:extLst>
              <a:ext uri="{FF2B5EF4-FFF2-40B4-BE49-F238E27FC236}">
                <a16:creationId xmlns="" xmlns:a16="http://schemas.microsoft.com/office/drawing/2014/main" id="{142417FC-9002-A24B-A09D-C88BE4A9587D}"/>
              </a:ext>
            </a:extLst>
          </p:cNvPr>
          <p:cNvSpPr/>
          <p:nvPr/>
        </p:nvSpPr>
        <p:spPr>
          <a:xfrm>
            <a:off x="6895587" y="3869393"/>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0.33 – 0.09 = </a:t>
            </a:r>
            <a:r>
              <a:rPr lang="en-US" sz="2400" b="1" u="sng" dirty="0">
                <a:solidFill>
                  <a:schemeClr val="bg1"/>
                </a:solidFill>
                <a:latin typeface="OpenDyslexicAlta" pitchFamily="2" charset="77"/>
              </a:rPr>
              <a:t>0.211</a:t>
            </a:r>
            <a:r>
              <a:rPr lang="en-US" sz="2400" dirty="0">
                <a:solidFill>
                  <a:schemeClr val="tx1"/>
                </a:solidFill>
                <a:latin typeface="OpenDyslexicAlta" pitchFamily="2" charset="77"/>
              </a:rPr>
              <a:t> </a:t>
            </a:r>
          </a:p>
        </p:txBody>
      </p:sp>
      <p:sp>
        <p:nvSpPr>
          <p:cNvPr id="25" name="Rounded Rectangle 24">
            <a:extLst>
              <a:ext uri="{FF2B5EF4-FFF2-40B4-BE49-F238E27FC236}">
                <a16:creationId xmlns="" xmlns:a16="http://schemas.microsoft.com/office/drawing/2014/main" id="{2C5A6BE7-71B8-9545-AE23-D6A82928B2F2}"/>
              </a:ext>
            </a:extLst>
          </p:cNvPr>
          <p:cNvSpPr/>
          <p:nvPr/>
        </p:nvSpPr>
        <p:spPr>
          <a:xfrm>
            <a:off x="6895587" y="4716781"/>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0.33 – 0.11 = </a:t>
            </a:r>
            <a:r>
              <a:rPr lang="en-US" sz="2400" b="1" u="sng" dirty="0">
                <a:solidFill>
                  <a:schemeClr val="bg1"/>
                </a:solidFill>
                <a:latin typeface="OpenDyslexicAlta" pitchFamily="2" charset="77"/>
              </a:rPr>
              <a:t>0.211</a:t>
            </a:r>
            <a:r>
              <a:rPr lang="en-US" sz="2400" dirty="0">
                <a:solidFill>
                  <a:schemeClr val="tx1"/>
                </a:solidFill>
                <a:latin typeface="OpenDyslexicAlta" pitchFamily="2" charset="77"/>
              </a:rPr>
              <a:t> </a:t>
            </a:r>
          </a:p>
        </p:txBody>
      </p:sp>
      <p:sp>
        <p:nvSpPr>
          <p:cNvPr id="28" name="Rounded Rectangle 27">
            <a:extLst>
              <a:ext uri="{FF2B5EF4-FFF2-40B4-BE49-F238E27FC236}">
                <a16:creationId xmlns="" xmlns:a16="http://schemas.microsoft.com/office/drawing/2014/main" id="{290C8F96-67DE-294B-A048-20D9063A7FAF}"/>
              </a:ext>
            </a:extLst>
          </p:cNvPr>
          <p:cNvSpPr/>
          <p:nvPr/>
        </p:nvSpPr>
        <p:spPr>
          <a:xfrm>
            <a:off x="6895587" y="5564169"/>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0.33 – 0.22 = </a:t>
            </a:r>
            <a:r>
              <a:rPr lang="en-US" sz="2400" b="1" u="sng" dirty="0">
                <a:solidFill>
                  <a:schemeClr val="bg1"/>
                </a:solidFill>
                <a:latin typeface="OpenDyslexicAlta" pitchFamily="2" charset="77"/>
              </a:rPr>
              <a:t>0.211</a:t>
            </a:r>
            <a:r>
              <a:rPr lang="en-US" sz="2400" dirty="0">
                <a:solidFill>
                  <a:schemeClr val="tx1"/>
                </a:solidFill>
                <a:latin typeface="OpenDyslexicAlta" pitchFamily="2" charset="77"/>
              </a:rPr>
              <a:t> </a:t>
            </a:r>
          </a:p>
        </p:txBody>
      </p:sp>
    </p:spTree>
    <p:extLst>
      <p:ext uri="{BB962C8B-B14F-4D97-AF65-F5344CB8AC3E}">
        <p14:creationId xmlns:p14="http://schemas.microsoft.com/office/powerpoint/2010/main" val="34525789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lstStyle/>
          <a:p>
            <a:pPr marL="0" indent="0">
              <a:buNone/>
            </a:pPr>
            <a:r>
              <a:rPr lang="en-GB" dirty="0"/>
              <a:t>Starter:</a:t>
            </a:r>
          </a:p>
          <a:p>
            <a:pPr marL="0" indent="0">
              <a:buClr>
                <a:srgbClr val="23D160"/>
              </a:buClr>
              <a:buSzPct val="85000"/>
              <a:buNone/>
            </a:pPr>
            <a:r>
              <a:rPr lang="en-GB" sz="2200" dirty="0"/>
              <a:t>Look at the place value charts below, what’s the same? What’s different?</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Explain your answer. </a:t>
            </a:r>
          </a:p>
        </p:txBody>
      </p:sp>
      <p:graphicFrame>
        <p:nvGraphicFramePr>
          <p:cNvPr id="4" name="Table 3">
            <a:extLst>
              <a:ext uri="{FF2B5EF4-FFF2-40B4-BE49-F238E27FC236}">
                <a16:creationId xmlns="" xmlns:a16="http://schemas.microsoft.com/office/drawing/2014/main" id="{B26FE515-818F-CD4E-8C91-529799DE3F02}"/>
              </a:ext>
            </a:extLst>
          </p:cNvPr>
          <p:cNvGraphicFramePr>
            <a:graphicFrameLocks noGrp="1"/>
          </p:cNvGraphicFramePr>
          <p:nvPr>
            <p:extLst>
              <p:ext uri="{D42A27DB-BD31-4B8C-83A1-F6EECF244321}">
                <p14:modId xmlns:p14="http://schemas.microsoft.com/office/powerpoint/2010/main" val="1331663576"/>
              </p:ext>
            </p:extLst>
          </p:nvPr>
        </p:nvGraphicFramePr>
        <p:xfrm>
          <a:off x="2701494" y="2686627"/>
          <a:ext cx="6789012" cy="1285240"/>
        </p:xfrm>
        <a:graphic>
          <a:graphicData uri="http://schemas.openxmlformats.org/drawingml/2006/table">
            <a:tbl>
              <a:tblPr firstRow="1" bandRow="1">
                <a:tableStyleId>{5940675A-B579-460E-94D1-54222C63F5DA}</a:tableStyleId>
              </a:tblPr>
              <a:tblGrid>
                <a:gridCol w="1697253">
                  <a:extLst>
                    <a:ext uri="{9D8B030D-6E8A-4147-A177-3AD203B41FA5}">
                      <a16:colId xmlns="" xmlns:a16="http://schemas.microsoft.com/office/drawing/2014/main" val="373652515"/>
                    </a:ext>
                  </a:extLst>
                </a:gridCol>
                <a:gridCol w="1697253">
                  <a:extLst>
                    <a:ext uri="{9D8B030D-6E8A-4147-A177-3AD203B41FA5}">
                      <a16:colId xmlns="" xmlns:a16="http://schemas.microsoft.com/office/drawing/2014/main" val="3303212019"/>
                    </a:ext>
                  </a:extLst>
                </a:gridCol>
                <a:gridCol w="1697253">
                  <a:extLst>
                    <a:ext uri="{9D8B030D-6E8A-4147-A177-3AD203B41FA5}">
                      <a16:colId xmlns="" xmlns:a16="http://schemas.microsoft.com/office/drawing/2014/main" val="3692987311"/>
                    </a:ext>
                  </a:extLst>
                </a:gridCol>
                <a:gridCol w="1697253">
                  <a:extLst>
                    <a:ext uri="{9D8B030D-6E8A-4147-A177-3AD203B41FA5}">
                      <a16:colId xmlns="" xmlns:a16="http://schemas.microsoft.com/office/drawing/2014/main" val="1748456636"/>
                    </a:ext>
                  </a:extLst>
                </a:gridCol>
              </a:tblGrid>
              <a:tr h="370840">
                <a:tc>
                  <a:txBody>
                    <a:bodyPr/>
                    <a:lstStyle/>
                    <a:p>
                      <a:pPr algn="ctr"/>
                      <a:r>
                        <a:rPr lang="en-US" dirty="0">
                          <a:latin typeface="OpenDyslexic" pitchFamily="2" charset="77"/>
                        </a:rPr>
                        <a:t>ones</a:t>
                      </a:r>
                    </a:p>
                  </a:txBody>
                  <a:tcPr>
                    <a:solidFill>
                      <a:srgbClr val="23D160"/>
                    </a:solidFill>
                  </a:tcPr>
                </a:tc>
                <a:tc>
                  <a:txBody>
                    <a:bodyPr/>
                    <a:lstStyle/>
                    <a:p>
                      <a:pPr algn="ctr"/>
                      <a:r>
                        <a:rPr lang="en-US" dirty="0">
                          <a:solidFill>
                            <a:schemeClr val="bg1"/>
                          </a:solidFill>
                          <a:latin typeface="OpenDyslexic" pitchFamily="2" charset="77"/>
                        </a:rPr>
                        <a:t>tenths</a:t>
                      </a:r>
                    </a:p>
                  </a:txBody>
                  <a:tcPr>
                    <a:solidFill>
                      <a:srgbClr val="3273DC"/>
                    </a:solidFill>
                  </a:tcPr>
                </a:tc>
                <a:tc>
                  <a:txBody>
                    <a:bodyPr/>
                    <a:lstStyle/>
                    <a:p>
                      <a:pPr algn="ctr"/>
                      <a:r>
                        <a:rPr lang="en-US" dirty="0">
                          <a:solidFill>
                            <a:schemeClr val="bg1"/>
                          </a:solidFill>
                          <a:latin typeface="OpenDyslexic" pitchFamily="2" charset="77"/>
                        </a:rPr>
                        <a:t>hundredths</a:t>
                      </a:r>
                    </a:p>
                  </a:txBody>
                  <a:tcPr>
                    <a:solidFill>
                      <a:srgbClr val="7957D5"/>
                    </a:solidFill>
                  </a:tcPr>
                </a:tc>
                <a:tc>
                  <a:txBody>
                    <a:bodyPr/>
                    <a:lstStyle/>
                    <a:p>
                      <a:pPr algn="ctr"/>
                      <a:r>
                        <a:rPr lang="en-US" dirty="0">
                          <a:solidFill>
                            <a:schemeClr val="bg1"/>
                          </a:solidFill>
                          <a:latin typeface="OpenDyslexic" pitchFamily="2" charset="77"/>
                        </a:rPr>
                        <a:t>thousandths</a:t>
                      </a:r>
                    </a:p>
                  </a:txBody>
                  <a:tcPr>
                    <a:solidFill>
                      <a:srgbClr val="F337C7"/>
                    </a:solidFill>
                  </a:tcPr>
                </a:tc>
                <a:extLst>
                  <a:ext uri="{0D108BD9-81ED-4DB2-BD59-A6C34878D82A}">
                    <a16:rowId xmlns="" xmlns:a16="http://schemas.microsoft.com/office/drawing/2014/main" val="957287956"/>
                  </a:ext>
                </a:extLst>
              </a:tr>
              <a:tr h="370840">
                <a:tc>
                  <a:txBody>
                    <a:bodyPr/>
                    <a:lstStyle/>
                    <a:p>
                      <a:endParaRPr lang="en-US" dirty="0"/>
                    </a:p>
                    <a:p>
                      <a:endParaRPr lang="en-US" dirty="0"/>
                    </a:p>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a:p>
                  </a:txBody>
                  <a:tcPr>
                    <a:solidFill>
                      <a:schemeClr val="bg1"/>
                    </a:solidFill>
                  </a:tcPr>
                </a:tc>
                <a:tc>
                  <a:txBody>
                    <a:bodyPr/>
                    <a:lstStyle/>
                    <a:p>
                      <a:endParaRPr lang="en-US" dirty="0"/>
                    </a:p>
                    <a:p>
                      <a:endParaRPr lang="en-US" dirty="0"/>
                    </a:p>
                    <a:p>
                      <a:endParaRPr lang="en-US" dirty="0"/>
                    </a:p>
                  </a:txBody>
                  <a:tcPr>
                    <a:solidFill>
                      <a:schemeClr val="bg1"/>
                    </a:solidFill>
                  </a:tcPr>
                </a:tc>
                <a:extLst>
                  <a:ext uri="{0D108BD9-81ED-4DB2-BD59-A6C34878D82A}">
                    <a16:rowId xmlns="" xmlns:a16="http://schemas.microsoft.com/office/drawing/2014/main" val="988903399"/>
                  </a:ext>
                </a:extLst>
              </a:tr>
            </a:tbl>
          </a:graphicData>
        </a:graphic>
      </p:graphicFrame>
      <p:sp>
        <p:nvSpPr>
          <p:cNvPr id="5" name="Oval 4">
            <a:extLst>
              <a:ext uri="{FF2B5EF4-FFF2-40B4-BE49-F238E27FC236}">
                <a16:creationId xmlns="" xmlns:a16="http://schemas.microsoft.com/office/drawing/2014/main" id="{543EBA60-9061-9748-8C0A-F504C34507B8}"/>
              </a:ext>
            </a:extLst>
          </p:cNvPr>
          <p:cNvSpPr/>
          <p:nvPr/>
        </p:nvSpPr>
        <p:spPr>
          <a:xfrm>
            <a:off x="4316770" y="2832652"/>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sp>
        <p:nvSpPr>
          <p:cNvPr id="6" name="Oval 5">
            <a:extLst>
              <a:ext uri="{FF2B5EF4-FFF2-40B4-BE49-F238E27FC236}">
                <a16:creationId xmlns="" xmlns:a16="http://schemas.microsoft.com/office/drawing/2014/main" id="{5E23DF1C-22E2-684F-8201-1776EF3F1940}"/>
              </a:ext>
            </a:extLst>
          </p:cNvPr>
          <p:cNvSpPr/>
          <p:nvPr/>
        </p:nvSpPr>
        <p:spPr>
          <a:xfrm>
            <a:off x="4316770" y="3732995"/>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graphicFrame>
        <p:nvGraphicFramePr>
          <p:cNvPr id="8" name="Table 7">
            <a:extLst>
              <a:ext uri="{FF2B5EF4-FFF2-40B4-BE49-F238E27FC236}">
                <a16:creationId xmlns="" xmlns:a16="http://schemas.microsoft.com/office/drawing/2014/main" id="{1A21BD73-2CBD-AD48-93B7-E11056635CF6}"/>
              </a:ext>
            </a:extLst>
          </p:cNvPr>
          <p:cNvGraphicFramePr>
            <a:graphicFrameLocks noGrp="1"/>
          </p:cNvGraphicFramePr>
          <p:nvPr>
            <p:extLst>
              <p:ext uri="{D42A27DB-BD31-4B8C-83A1-F6EECF244321}">
                <p14:modId xmlns:p14="http://schemas.microsoft.com/office/powerpoint/2010/main" val="4228697905"/>
              </p:ext>
            </p:extLst>
          </p:nvPr>
        </p:nvGraphicFramePr>
        <p:xfrm>
          <a:off x="2701494" y="4088243"/>
          <a:ext cx="6789012" cy="1285240"/>
        </p:xfrm>
        <a:graphic>
          <a:graphicData uri="http://schemas.openxmlformats.org/drawingml/2006/table">
            <a:tbl>
              <a:tblPr firstRow="1" bandRow="1">
                <a:tableStyleId>{5940675A-B579-460E-94D1-54222C63F5DA}</a:tableStyleId>
              </a:tblPr>
              <a:tblGrid>
                <a:gridCol w="1697253">
                  <a:extLst>
                    <a:ext uri="{9D8B030D-6E8A-4147-A177-3AD203B41FA5}">
                      <a16:colId xmlns="" xmlns:a16="http://schemas.microsoft.com/office/drawing/2014/main" val="373652515"/>
                    </a:ext>
                  </a:extLst>
                </a:gridCol>
                <a:gridCol w="1697253">
                  <a:extLst>
                    <a:ext uri="{9D8B030D-6E8A-4147-A177-3AD203B41FA5}">
                      <a16:colId xmlns="" xmlns:a16="http://schemas.microsoft.com/office/drawing/2014/main" val="3303212019"/>
                    </a:ext>
                  </a:extLst>
                </a:gridCol>
                <a:gridCol w="1697253">
                  <a:extLst>
                    <a:ext uri="{9D8B030D-6E8A-4147-A177-3AD203B41FA5}">
                      <a16:colId xmlns="" xmlns:a16="http://schemas.microsoft.com/office/drawing/2014/main" val="3692987311"/>
                    </a:ext>
                  </a:extLst>
                </a:gridCol>
                <a:gridCol w="1697253">
                  <a:extLst>
                    <a:ext uri="{9D8B030D-6E8A-4147-A177-3AD203B41FA5}">
                      <a16:colId xmlns="" xmlns:a16="http://schemas.microsoft.com/office/drawing/2014/main" val="1748456636"/>
                    </a:ext>
                  </a:extLst>
                </a:gridCol>
              </a:tblGrid>
              <a:tr h="370840">
                <a:tc>
                  <a:txBody>
                    <a:bodyPr/>
                    <a:lstStyle/>
                    <a:p>
                      <a:pPr algn="ctr"/>
                      <a:r>
                        <a:rPr lang="en-US" dirty="0">
                          <a:latin typeface="OpenDyslexic" pitchFamily="2" charset="77"/>
                        </a:rPr>
                        <a:t>ones</a:t>
                      </a:r>
                    </a:p>
                  </a:txBody>
                  <a:tcPr>
                    <a:solidFill>
                      <a:srgbClr val="23D160"/>
                    </a:solidFill>
                  </a:tcPr>
                </a:tc>
                <a:tc>
                  <a:txBody>
                    <a:bodyPr/>
                    <a:lstStyle/>
                    <a:p>
                      <a:pPr algn="ctr"/>
                      <a:r>
                        <a:rPr lang="en-US" dirty="0">
                          <a:solidFill>
                            <a:schemeClr val="bg1"/>
                          </a:solidFill>
                          <a:latin typeface="OpenDyslexic" pitchFamily="2" charset="77"/>
                        </a:rPr>
                        <a:t>tenths</a:t>
                      </a:r>
                    </a:p>
                  </a:txBody>
                  <a:tcPr>
                    <a:solidFill>
                      <a:srgbClr val="3273DC"/>
                    </a:solidFill>
                  </a:tcPr>
                </a:tc>
                <a:tc>
                  <a:txBody>
                    <a:bodyPr/>
                    <a:lstStyle/>
                    <a:p>
                      <a:pPr algn="ctr"/>
                      <a:r>
                        <a:rPr lang="en-US" dirty="0">
                          <a:solidFill>
                            <a:schemeClr val="bg1"/>
                          </a:solidFill>
                          <a:latin typeface="OpenDyslexic" pitchFamily="2" charset="77"/>
                        </a:rPr>
                        <a:t>hundredths</a:t>
                      </a:r>
                    </a:p>
                  </a:txBody>
                  <a:tcPr>
                    <a:solidFill>
                      <a:srgbClr val="7957D5"/>
                    </a:solidFill>
                  </a:tcPr>
                </a:tc>
                <a:tc>
                  <a:txBody>
                    <a:bodyPr/>
                    <a:lstStyle/>
                    <a:p>
                      <a:pPr algn="ctr"/>
                      <a:r>
                        <a:rPr lang="en-US" dirty="0">
                          <a:solidFill>
                            <a:schemeClr val="bg1"/>
                          </a:solidFill>
                          <a:latin typeface="OpenDyslexic" pitchFamily="2" charset="77"/>
                        </a:rPr>
                        <a:t>thousandths</a:t>
                      </a:r>
                    </a:p>
                  </a:txBody>
                  <a:tcPr>
                    <a:solidFill>
                      <a:srgbClr val="F337C7"/>
                    </a:solidFill>
                  </a:tcPr>
                </a:tc>
                <a:extLst>
                  <a:ext uri="{0D108BD9-81ED-4DB2-BD59-A6C34878D82A}">
                    <a16:rowId xmlns="" xmlns:a16="http://schemas.microsoft.com/office/drawing/2014/main" val="957287956"/>
                  </a:ext>
                </a:extLst>
              </a:tr>
              <a:tr h="370840">
                <a:tc>
                  <a:txBody>
                    <a:bodyPr/>
                    <a:lstStyle/>
                    <a:p>
                      <a:endParaRPr lang="en-US" dirty="0"/>
                    </a:p>
                    <a:p>
                      <a:endParaRPr lang="en-US" dirty="0"/>
                    </a:p>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a:p>
                  </a:txBody>
                  <a:tcPr>
                    <a:solidFill>
                      <a:schemeClr val="bg1"/>
                    </a:solidFill>
                  </a:tcPr>
                </a:tc>
                <a:tc>
                  <a:txBody>
                    <a:bodyPr/>
                    <a:lstStyle/>
                    <a:p>
                      <a:endParaRPr lang="en-US" dirty="0"/>
                    </a:p>
                    <a:p>
                      <a:endParaRPr lang="en-US" dirty="0"/>
                    </a:p>
                    <a:p>
                      <a:endParaRPr lang="en-US" dirty="0"/>
                    </a:p>
                  </a:txBody>
                  <a:tcPr>
                    <a:solidFill>
                      <a:schemeClr val="bg1"/>
                    </a:solidFill>
                  </a:tcPr>
                </a:tc>
                <a:extLst>
                  <a:ext uri="{0D108BD9-81ED-4DB2-BD59-A6C34878D82A}">
                    <a16:rowId xmlns="" xmlns:a16="http://schemas.microsoft.com/office/drawing/2014/main" val="988903399"/>
                  </a:ext>
                </a:extLst>
              </a:tr>
            </a:tbl>
          </a:graphicData>
        </a:graphic>
      </p:graphicFrame>
      <p:sp>
        <p:nvSpPr>
          <p:cNvPr id="9" name="Oval 8">
            <a:extLst>
              <a:ext uri="{FF2B5EF4-FFF2-40B4-BE49-F238E27FC236}">
                <a16:creationId xmlns="" xmlns:a16="http://schemas.microsoft.com/office/drawing/2014/main" id="{93AD18FF-0FBD-F14F-9788-1858F2562626}"/>
              </a:ext>
            </a:extLst>
          </p:cNvPr>
          <p:cNvSpPr/>
          <p:nvPr/>
        </p:nvSpPr>
        <p:spPr>
          <a:xfrm>
            <a:off x="4316770" y="4234268"/>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sp>
        <p:nvSpPr>
          <p:cNvPr id="10" name="Oval 9">
            <a:extLst>
              <a:ext uri="{FF2B5EF4-FFF2-40B4-BE49-F238E27FC236}">
                <a16:creationId xmlns="" xmlns:a16="http://schemas.microsoft.com/office/drawing/2014/main" id="{68DD370F-032A-704D-A39D-52E9EB065FB7}"/>
              </a:ext>
            </a:extLst>
          </p:cNvPr>
          <p:cNvSpPr/>
          <p:nvPr/>
        </p:nvSpPr>
        <p:spPr>
          <a:xfrm>
            <a:off x="4316770" y="5134611"/>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pic>
        <p:nvPicPr>
          <p:cNvPr id="11" name="Picture 10">
            <a:extLst>
              <a:ext uri="{FF2B5EF4-FFF2-40B4-BE49-F238E27FC236}">
                <a16:creationId xmlns="" xmlns:a16="http://schemas.microsoft.com/office/drawing/2014/main" id="{48C6BD58-7526-FA47-B73E-B0F04F2CB5D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58117" y="3113105"/>
            <a:ext cx="519545" cy="540000"/>
          </a:xfrm>
          <a:prstGeom prst="rect">
            <a:avLst/>
          </a:prstGeom>
        </p:spPr>
      </p:pic>
      <p:pic>
        <p:nvPicPr>
          <p:cNvPr id="13" name="Picture 12">
            <a:extLst>
              <a:ext uri="{FF2B5EF4-FFF2-40B4-BE49-F238E27FC236}">
                <a16:creationId xmlns="" xmlns:a16="http://schemas.microsoft.com/office/drawing/2014/main" id="{B03E08B1-53E8-4247-8EAA-64F0325B1B6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91991" y="3241612"/>
            <a:ext cx="526047" cy="540000"/>
          </a:xfrm>
          <a:prstGeom prst="rect">
            <a:avLst/>
          </a:prstGeom>
        </p:spPr>
      </p:pic>
      <p:pic>
        <p:nvPicPr>
          <p:cNvPr id="15" name="Picture 14">
            <a:extLst>
              <a:ext uri="{FF2B5EF4-FFF2-40B4-BE49-F238E27FC236}">
                <a16:creationId xmlns="" xmlns:a16="http://schemas.microsoft.com/office/drawing/2014/main" id="{55CEB312-BAEC-CA41-AA3A-B2A4378053C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58272" y="3374871"/>
            <a:ext cx="519545" cy="540000"/>
          </a:xfrm>
          <a:prstGeom prst="rect">
            <a:avLst/>
          </a:prstGeom>
        </p:spPr>
      </p:pic>
      <p:pic>
        <p:nvPicPr>
          <p:cNvPr id="16" name="Picture 15">
            <a:extLst>
              <a:ext uri="{FF2B5EF4-FFF2-40B4-BE49-F238E27FC236}">
                <a16:creationId xmlns="" xmlns:a16="http://schemas.microsoft.com/office/drawing/2014/main" id="{D5EB3DFD-6DEA-B64C-B6FE-EFA3D22818A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66552" y="4594611"/>
            <a:ext cx="519545" cy="540000"/>
          </a:xfrm>
          <a:prstGeom prst="rect">
            <a:avLst/>
          </a:prstGeom>
        </p:spPr>
      </p:pic>
      <p:pic>
        <p:nvPicPr>
          <p:cNvPr id="18" name="Picture 17">
            <a:extLst>
              <a:ext uri="{FF2B5EF4-FFF2-40B4-BE49-F238E27FC236}">
                <a16:creationId xmlns="" xmlns:a16="http://schemas.microsoft.com/office/drawing/2014/main" id="{743CD630-6F0D-9041-950F-14AE7EC7729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88951" y="4717486"/>
            <a:ext cx="519545" cy="540000"/>
          </a:xfrm>
          <a:prstGeom prst="rect">
            <a:avLst/>
          </a:prstGeom>
        </p:spPr>
      </p:pic>
      <p:pic>
        <p:nvPicPr>
          <p:cNvPr id="19" name="Picture 18">
            <a:extLst>
              <a:ext uri="{FF2B5EF4-FFF2-40B4-BE49-F238E27FC236}">
                <a16:creationId xmlns="" xmlns:a16="http://schemas.microsoft.com/office/drawing/2014/main" id="{B7798AC9-8042-0D43-BB1E-3CB803D3596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22716" y="4663609"/>
            <a:ext cx="519545" cy="540000"/>
          </a:xfrm>
          <a:prstGeom prst="rect">
            <a:avLst/>
          </a:prstGeom>
        </p:spPr>
      </p:pic>
      <p:pic>
        <p:nvPicPr>
          <p:cNvPr id="22" name="Picture 21">
            <a:extLst>
              <a:ext uri="{FF2B5EF4-FFF2-40B4-BE49-F238E27FC236}">
                <a16:creationId xmlns="" xmlns:a16="http://schemas.microsoft.com/office/drawing/2014/main" id="{750ECBEE-C478-5643-B353-B58A0ED3B10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14135" y="4515799"/>
            <a:ext cx="526047" cy="540000"/>
          </a:xfrm>
          <a:prstGeom prst="rect">
            <a:avLst/>
          </a:prstGeom>
        </p:spPr>
      </p:pic>
      <p:pic>
        <p:nvPicPr>
          <p:cNvPr id="23" name="Picture 22">
            <a:extLst>
              <a:ext uri="{FF2B5EF4-FFF2-40B4-BE49-F238E27FC236}">
                <a16:creationId xmlns="" xmlns:a16="http://schemas.microsoft.com/office/drawing/2014/main" id="{B49B1DB6-CD38-174B-8BB7-1D3EA9BD1A2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61159" y="4520672"/>
            <a:ext cx="526047" cy="540000"/>
          </a:xfrm>
          <a:prstGeom prst="rect">
            <a:avLst/>
          </a:prstGeom>
        </p:spPr>
      </p:pic>
      <p:pic>
        <p:nvPicPr>
          <p:cNvPr id="25" name="Picture 24">
            <a:extLst>
              <a:ext uri="{FF2B5EF4-FFF2-40B4-BE49-F238E27FC236}">
                <a16:creationId xmlns="" xmlns:a16="http://schemas.microsoft.com/office/drawing/2014/main" id="{042CA01D-0E39-2F44-A5C6-84227248BF2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58377" y="4764151"/>
            <a:ext cx="526047" cy="540000"/>
          </a:xfrm>
          <a:prstGeom prst="rect">
            <a:avLst/>
          </a:prstGeom>
        </p:spPr>
      </p:pic>
      <p:pic>
        <p:nvPicPr>
          <p:cNvPr id="29" name="Picture 28">
            <a:extLst>
              <a:ext uri="{FF2B5EF4-FFF2-40B4-BE49-F238E27FC236}">
                <a16:creationId xmlns="" xmlns:a16="http://schemas.microsoft.com/office/drawing/2014/main" id="{6D8B5D3C-5299-4F41-B967-41DD26244F8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15338" y="3080316"/>
            <a:ext cx="526047" cy="540000"/>
          </a:xfrm>
          <a:prstGeom prst="rect">
            <a:avLst/>
          </a:prstGeom>
        </p:spPr>
      </p:pic>
      <p:pic>
        <p:nvPicPr>
          <p:cNvPr id="30" name="Picture 29">
            <a:extLst>
              <a:ext uri="{FF2B5EF4-FFF2-40B4-BE49-F238E27FC236}">
                <a16:creationId xmlns="" xmlns:a16="http://schemas.microsoft.com/office/drawing/2014/main" id="{1D8BD484-6FB5-C34F-96D7-B7A6194A437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21939" y="3405060"/>
            <a:ext cx="526047" cy="540000"/>
          </a:xfrm>
          <a:prstGeom prst="rect">
            <a:avLst/>
          </a:prstGeom>
        </p:spPr>
      </p:pic>
      <p:pic>
        <p:nvPicPr>
          <p:cNvPr id="31" name="Picture 30">
            <a:extLst>
              <a:ext uri="{FF2B5EF4-FFF2-40B4-BE49-F238E27FC236}">
                <a16:creationId xmlns="" xmlns:a16="http://schemas.microsoft.com/office/drawing/2014/main" id="{AAC5A091-FB88-934A-90CB-659486A7939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74874" y="3122488"/>
            <a:ext cx="519545" cy="540000"/>
          </a:xfrm>
          <a:prstGeom prst="rect">
            <a:avLst/>
          </a:prstGeom>
        </p:spPr>
      </p:pic>
      <p:pic>
        <p:nvPicPr>
          <p:cNvPr id="32" name="Picture 31">
            <a:extLst>
              <a:ext uri="{FF2B5EF4-FFF2-40B4-BE49-F238E27FC236}">
                <a16:creationId xmlns="" xmlns:a16="http://schemas.microsoft.com/office/drawing/2014/main" id="{88F9CE15-408F-BF46-8E92-74BD9E95435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94419" y="3080316"/>
            <a:ext cx="519545" cy="540000"/>
          </a:xfrm>
          <a:prstGeom prst="rect">
            <a:avLst/>
          </a:prstGeom>
        </p:spPr>
      </p:pic>
      <p:pic>
        <p:nvPicPr>
          <p:cNvPr id="33" name="Picture 32">
            <a:extLst>
              <a:ext uri="{FF2B5EF4-FFF2-40B4-BE49-F238E27FC236}">
                <a16:creationId xmlns="" xmlns:a16="http://schemas.microsoft.com/office/drawing/2014/main" id="{D351CE5B-D7AA-0C48-B473-3A5B2424218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95155" y="3236571"/>
            <a:ext cx="519545" cy="540000"/>
          </a:xfrm>
          <a:prstGeom prst="rect">
            <a:avLst/>
          </a:prstGeom>
        </p:spPr>
      </p:pic>
      <p:pic>
        <p:nvPicPr>
          <p:cNvPr id="34" name="Picture 33">
            <a:extLst>
              <a:ext uri="{FF2B5EF4-FFF2-40B4-BE49-F238E27FC236}">
                <a16:creationId xmlns="" xmlns:a16="http://schemas.microsoft.com/office/drawing/2014/main" id="{E158CA51-51E0-D342-8A8E-5F141242971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21803" y="3443469"/>
            <a:ext cx="519545" cy="540000"/>
          </a:xfrm>
          <a:prstGeom prst="rect">
            <a:avLst/>
          </a:prstGeom>
        </p:spPr>
      </p:pic>
      <p:pic>
        <p:nvPicPr>
          <p:cNvPr id="35" name="Picture 34">
            <a:extLst>
              <a:ext uri="{FF2B5EF4-FFF2-40B4-BE49-F238E27FC236}">
                <a16:creationId xmlns="" xmlns:a16="http://schemas.microsoft.com/office/drawing/2014/main" id="{44FDDEB3-865E-B64E-8405-EEB9B7AEBA8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61550" y="3408183"/>
            <a:ext cx="519545" cy="540000"/>
          </a:xfrm>
          <a:prstGeom prst="rect">
            <a:avLst/>
          </a:prstGeom>
        </p:spPr>
      </p:pic>
    </p:spTree>
    <p:extLst>
      <p:ext uri="{BB962C8B-B14F-4D97-AF65-F5344CB8AC3E}">
        <p14:creationId xmlns:p14="http://schemas.microsoft.com/office/powerpoint/2010/main" val="30110516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endParaRPr lang="en-GB" sz="3600" dirty="0"/>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noAutofit/>
          </a:bodyPr>
          <a:lstStyle/>
          <a:p>
            <a:pPr marL="0" indent="0">
              <a:buNone/>
            </a:pPr>
            <a:r>
              <a:rPr lang="en-GB" dirty="0"/>
              <a:t>Talking Time:</a:t>
            </a:r>
          </a:p>
          <a:p>
            <a:pPr marL="0" indent="0">
              <a:buClr>
                <a:srgbClr val="23D160"/>
              </a:buClr>
              <a:buSzPct val="85000"/>
              <a:buNone/>
            </a:pPr>
            <a:r>
              <a:rPr lang="en-GB" sz="2200" dirty="0"/>
              <a:t>Solve the following decimal subtraction calculations. </a:t>
            </a:r>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18" name="Rounded Rectangle 17">
            <a:extLst>
              <a:ext uri="{FF2B5EF4-FFF2-40B4-BE49-F238E27FC236}">
                <a16:creationId xmlns="" xmlns:a16="http://schemas.microsoft.com/office/drawing/2014/main" id="{7137769E-7050-3746-85FA-DC8713C29FC1}"/>
              </a:ext>
            </a:extLst>
          </p:cNvPr>
          <p:cNvSpPr/>
          <p:nvPr/>
        </p:nvSpPr>
        <p:spPr>
          <a:xfrm>
            <a:off x="1350580" y="3016251"/>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0.473 – 0.143 = </a:t>
            </a:r>
            <a:r>
              <a:rPr lang="en-US" sz="2400" b="1" u="sng" dirty="0">
                <a:solidFill>
                  <a:schemeClr val="bg1"/>
                </a:solidFill>
                <a:latin typeface="OpenDyslexicAlta" pitchFamily="2" charset="77"/>
              </a:rPr>
              <a:t>0.211</a:t>
            </a:r>
          </a:p>
        </p:txBody>
      </p:sp>
      <p:sp>
        <p:nvSpPr>
          <p:cNvPr id="19" name="Rounded Rectangle 18">
            <a:extLst>
              <a:ext uri="{FF2B5EF4-FFF2-40B4-BE49-F238E27FC236}">
                <a16:creationId xmlns="" xmlns:a16="http://schemas.microsoft.com/office/drawing/2014/main" id="{B478A9B6-3B34-B248-A963-361867742B18}"/>
              </a:ext>
            </a:extLst>
          </p:cNvPr>
          <p:cNvSpPr/>
          <p:nvPr/>
        </p:nvSpPr>
        <p:spPr>
          <a:xfrm>
            <a:off x="1350580" y="3863639"/>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0.573 – 0.243 = </a:t>
            </a:r>
            <a:r>
              <a:rPr lang="en-US" sz="2400" b="1" u="sng" dirty="0">
                <a:solidFill>
                  <a:schemeClr val="bg1"/>
                </a:solidFill>
                <a:latin typeface="OpenDyslexicAlta" pitchFamily="2" charset="77"/>
              </a:rPr>
              <a:t>0.211</a:t>
            </a:r>
            <a:r>
              <a:rPr lang="en-US" sz="2400" dirty="0">
                <a:solidFill>
                  <a:schemeClr val="tx1"/>
                </a:solidFill>
                <a:latin typeface="OpenDyslexicAlta" pitchFamily="2" charset="77"/>
              </a:rPr>
              <a:t> </a:t>
            </a:r>
          </a:p>
        </p:txBody>
      </p:sp>
      <p:sp>
        <p:nvSpPr>
          <p:cNvPr id="21" name="Rounded Rectangle 20">
            <a:extLst>
              <a:ext uri="{FF2B5EF4-FFF2-40B4-BE49-F238E27FC236}">
                <a16:creationId xmlns="" xmlns:a16="http://schemas.microsoft.com/office/drawing/2014/main" id="{57075E56-9BF0-0346-A686-C22FF136EF88}"/>
              </a:ext>
            </a:extLst>
          </p:cNvPr>
          <p:cNvSpPr/>
          <p:nvPr/>
        </p:nvSpPr>
        <p:spPr>
          <a:xfrm>
            <a:off x="1350580" y="4711027"/>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0.574 – 0.244 = </a:t>
            </a:r>
            <a:r>
              <a:rPr lang="en-US" sz="2400" b="1" u="sng" dirty="0">
                <a:solidFill>
                  <a:schemeClr val="bg1"/>
                </a:solidFill>
                <a:latin typeface="OpenDyslexicAlta" pitchFamily="2" charset="77"/>
              </a:rPr>
              <a:t>0.211</a:t>
            </a:r>
            <a:r>
              <a:rPr lang="en-US" sz="2400" dirty="0">
                <a:solidFill>
                  <a:schemeClr val="tx1"/>
                </a:solidFill>
                <a:latin typeface="OpenDyslexicAlta" pitchFamily="2" charset="77"/>
              </a:rPr>
              <a:t> </a:t>
            </a:r>
          </a:p>
        </p:txBody>
      </p:sp>
      <p:sp>
        <p:nvSpPr>
          <p:cNvPr id="22" name="Rounded Rectangle 21">
            <a:extLst>
              <a:ext uri="{FF2B5EF4-FFF2-40B4-BE49-F238E27FC236}">
                <a16:creationId xmlns="" xmlns:a16="http://schemas.microsoft.com/office/drawing/2014/main" id="{450792CA-511F-6644-880F-D19153AF252D}"/>
              </a:ext>
            </a:extLst>
          </p:cNvPr>
          <p:cNvSpPr/>
          <p:nvPr/>
        </p:nvSpPr>
        <p:spPr>
          <a:xfrm>
            <a:off x="1350580" y="5558415"/>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0.473 – 0.433 = </a:t>
            </a:r>
            <a:r>
              <a:rPr lang="en-US" sz="2400" b="1" u="sng" dirty="0">
                <a:solidFill>
                  <a:schemeClr val="bg1"/>
                </a:solidFill>
                <a:latin typeface="OpenDyslexicAlta" pitchFamily="2" charset="77"/>
              </a:rPr>
              <a:t>0.211</a:t>
            </a:r>
            <a:r>
              <a:rPr lang="en-US" sz="2400" dirty="0">
                <a:solidFill>
                  <a:schemeClr val="tx1"/>
                </a:solidFill>
                <a:latin typeface="OpenDyslexicAlta" pitchFamily="2" charset="77"/>
              </a:rPr>
              <a:t> </a:t>
            </a:r>
          </a:p>
        </p:txBody>
      </p:sp>
      <p:sp>
        <p:nvSpPr>
          <p:cNvPr id="23" name="Rounded Rectangle 22">
            <a:extLst>
              <a:ext uri="{FF2B5EF4-FFF2-40B4-BE49-F238E27FC236}">
                <a16:creationId xmlns="" xmlns:a16="http://schemas.microsoft.com/office/drawing/2014/main" id="{A3D5FFD8-1B26-994D-99D0-C1052DBF4817}"/>
              </a:ext>
            </a:extLst>
          </p:cNvPr>
          <p:cNvSpPr/>
          <p:nvPr/>
        </p:nvSpPr>
        <p:spPr>
          <a:xfrm>
            <a:off x="6895587" y="3022005"/>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0.33 – 0.1 = </a:t>
            </a:r>
            <a:r>
              <a:rPr lang="en-US" sz="2400" b="1" u="sng" dirty="0">
                <a:solidFill>
                  <a:schemeClr val="bg1"/>
                </a:solidFill>
                <a:latin typeface="OpenDyslexicAlta" pitchFamily="2" charset="77"/>
              </a:rPr>
              <a:t>0.211</a:t>
            </a:r>
          </a:p>
        </p:txBody>
      </p:sp>
      <p:sp>
        <p:nvSpPr>
          <p:cNvPr id="24" name="Rounded Rectangle 23">
            <a:extLst>
              <a:ext uri="{FF2B5EF4-FFF2-40B4-BE49-F238E27FC236}">
                <a16:creationId xmlns="" xmlns:a16="http://schemas.microsoft.com/office/drawing/2014/main" id="{142417FC-9002-A24B-A09D-C88BE4A9587D}"/>
              </a:ext>
            </a:extLst>
          </p:cNvPr>
          <p:cNvSpPr/>
          <p:nvPr/>
        </p:nvSpPr>
        <p:spPr>
          <a:xfrm>
            <a:off x="6895587" y="3869393"/>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0.33 – 0.09 = </a:t>
            </a:r>
            <a:r>
              <a:rPr lang="en-US" sz="2400" b="1" u="sng" dirty="0">
                <a:solidFill>
                  <a:schemeClr val="bg1"/>
                </a:solidFill>
                <a:latin typeface="OpenDyslexicAlta" pitchFamily="2" charset="77"/>
              </a:rPr>
              <a:t>0.211</a:t>
            </a:r>
            <a:r>
              <a:rPr lang="en-US" sz="2400" dirty="0">
                <a:solidFill>
                  <a:schemeClr val="tx1"/>
                </a:solidFill>
                <a:latin typeface="OpenDyslexicAlta" pitchFamily="2" charset="77"/>
              </a:rPr>
              <a:t> </a:t>
            </a:r>
          </a:p>
        </p:txBody>
      </p:sp>
      <p:sp>
        <p:nvSpPr>
          <p:cNvPr id="25" name="Rounded Rectangle 24">
            <a:extLst>
              <a:ext uri="{FF2B5EF4-FFF2-40B4-BE49-F238E27FC236}">
                <a16:creationId xmlns="" xmlns:a16="http://schemas.microsoft.com/office/drawing/2014/main" id="{2C5A6BE7-71B8-9545-AE23-D6A82928B2F2}"/>
              </a:ext>
            </a:extLst>
          </p:cNvPr>
          <p:cNvSpPr/>
          <p:nvPr/>
        </p:nvSpPr>
        <p:spPr>
          <a:xfrm>
            <a:off x="6895587" y="4716781"/>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0.33 – 0.11 = </a:t>
            </a:r>
            <a:r>
              <a:rPr lang="en-US" sz="2400" b="1" u="sng" dirty="0">
                <a:solidFill>
                  <a:schemeClr val="bg1"/>
                </a:solidFill>
                <a:latin typeface="OpenDyslexicAlta" pitchFamily="2" charset="77"/>
              </a:rPr>
              <a:t>0.211</a:t>
            </a:r>
            <a:r>
              <a:rPr lang="en-US" sz="2400" dirty="0">
                <a:solidFill>
                  <a:schemeClr val="tx1"/>
                </a:solidFill>
                <a:latin typeface="OpenDyslexicAlta" pitchFamily="2" charset="77"/>
              </a:rPr>
              <a:t> </a:t>
            </a:r>
          </a:p>
        </p:txBody>
      </p:sp>
      <p:sp>
        <p:nvSpPr>
          <p:cNvPr id="28" name="Rounded Rectangle 27">
            <a:extLst>
              <a:ext uri="{FF2B5EF4-FFF2-40B4-BE49-F238E27FC236}">
                <a16:creationId xmlns="" xmlns:a16="http://schemas.microsoft.com/office/drawing/2014/main" id="{290C8F96-67DE-294B-A048-20D9063A7FAF}"/>
              </a:ext>
            </a:extLst>
          </p:cNvPr>
          <p:cNvSpPr/>
          <p:nvPr/>
        </p:nvSpPr>
        <p:spPr>
          <a:xfrm>
            <a:off x="6895587" y="5564169"/>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0.33 – 0.22 = </a:t>
            </a:r>
            <a:r>
              <a:rPr lang="en-US" sz="2400" b="1" u="sng" dirty="0">
                <a:solidFill>
                  <a:schemeClr val="bg1"/>
                </a:solidFill>
                <a:latin typeface="OpenDyslexicAlta" pitchFamily="2" charset="77"/>
              </a:rPr>
              <a:t>0.211</a:t>
            </a:r>
            <a:r>
              <a:rPr lang="en-US" sz="2400" dirty="0">
                <a:solidFill>
                  <a:schemeClr val="tx1"/>
                </a:solidFill>
                <a:latin typeface="OpenDyslexicAlta" pitchFamily="2" charset="77"/>
              </a:rPr>
              <a:t> </a:t>
            </a:r>
          </a:p>
        </p:txBody>
      </p:sp>
      <p:sp>
        <p:nvSpPr>
          <p:cNvPr id="12" name="Rounded Rectangle 11">
            <a:extLst>
              <a:ext uri="{FF2B5EF4-FFF2-40B4-BE49-F238E27FC236}">
                <a16:creationId xmlns="" xmlns:a16="http://schemas.microsoft.com/office/drawing/2014/main" id="{010C7BF8-0E2A-DE4C-8908-E4F86521E6F4}"/>
              </a:ext>
            </a:extLst>
          </p:cNvPr>
          <p:cNvSpPr/>
          <p:nvPr/>
        </p:nvSpPr>
        <p:spPr>
          <a:xfrm>
            <a:off x="1350580" y="3016251"/>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0.473 – 0.143 = </a:t>
            </a:r>
            <a:r>
              <a:rPr lang="en-US" sz="2400" b="1" u="sng" dirty="0">
                <a:solidFill>
                  <a:srgbClr val="FF3860"/>
                </a:solidFill>
                <a:latin typeface="OpenDyslexicAlta" pitchFamily="2" charset="77"/>
              </a:rPr>
              <a:t>0.33</a:t>
            </a:r>
          </a:p>
        </p:txBody>
      </p:sp>
      <p:sp>
        <p:nvSpPr>
          <p:cNvPr id="13" name="Rounded Rectangle 12">
            <a:extLst>
              <a:ext uri="{FF2B5EF4-FFF2-40B4-BE49-F238E27FC236}">
                <a16:creationId xmlns="" xmlns:a16="http://schemas.microsoft.com/office/drawing/2014/main" id="{F2858A1B-E8DD-E943-BBED-7CAE28B1F279}"/>
              </a:ext>
            </a:extLst>
          </p:cNvPr>
          <p:cNvSpPr/>
          <p:nvPr/>
        </p:nvSpPr>
        <p:spPr>
          <a:xfrm>
            <a:off x="1350580" y="3863639"/>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0.573 – 0.243 = </a:t>
            </a:r>
            <a:r>
              <a:rPr lang="en-US" sz="2400" b="1" u="sng" dirty="0">
                <a:solidFill>
                  <a:srgbClr val="FF3860"/>
                </a:solidFill>
                <a:latin typeface="OpenDyslexicAlta" pitchFamily="2" charset="77"/>
              </a:rPr>
              <a:t>0.33</a:t>
            </a:r>
            <a:r>
              <a:rPr lang="en-US" sz="2400" dirty="0">
                <a:solidFill>
                  <a:schemeClr val="tx1"/>
                </a:solidFill>
                <a:latin typeface="OpenDyslexicAlta" pitchFamily="2" charset="77"/>
              </a:rPr>
              <a:t> </a:t>
            </a:r>
          </a:p>
        </p:txBody>
      </p:sp>
      <p:sp>
        <p:nvSpPr>
          <p:cNvPr id="14" name="Rounded Rectangle 13">
            <a:extLst>
              <a:ext uri="{FF2B5EF4-FFF2-40B4-BE49-F238E27FC236}">
                <a16:creationId xmlns="" xmlns:a16="http://schemas.microsoft.com/office/drawing/2014/main" id="{A015F5B1-E486-5148-9364-26D1383B2521}"/>
              </a:ext>
            </a:extLst>
          </p:cNvPr>
          <p:cNvSpPr/>
          <p:nvPr/>
        </p:nvSpPr>
        <p:spPr>
          <a:xfrm>
            <a:off x="1350580" y="4711027"/>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0.574 – 0.244 = </a:t>
            </a:r>
            <a:r>
              <a:rPr lang="en-US" sz="2400" b="1" u="sng" dirty="0">
                <a:solidFill>
                  <a:srgbClr val="FF3860"/>
                </a:solidFill>
                <a:latin typeface="OpenDyslexicAlta" pitchFamily="2" charset="77"/>
              </a:rPr>
              <a:t>0.33</a:t>
            </a:r>
            <a:r>
              <a:rPr lang="en-US" sz="2400" dirty="0">
                <a:solidFill>
                  <a:schemeClr val="tx1"/>
                </a:solidFill>
                <a:latin typeface="OpenDyslexicAlta" pitchFamily="2" charset="77"/>
              </a:rPr>
              <a:t> </a:t>
            </a:r>
          </a:p>
        </p:txBody>
      </p:sp>
      <p:sp>
        <p:nvSpPr>
          <p:cNvPr id="15" name="Rounded Rectangle 14">
            <a:extLst>
              <a:ext uri="{FF2B5EF4-FFF2-40B4-BE49-F238E27FC236}">
                <a16:creationId xmlns="" xmlns:a16="http://schemas.microsoft.com/office/drawing/2014/main" id="{567B3221-0374-A24B-B504-F97B5E7EA937}"/>
              </a:ext>
            </a:extLst>
          </p:cNvPr>
          <p:cNvSpPr/>
          <p:nvPr/>
        </p:nvSpPr>
        <p:spPr>
          <a:xfrm>
            <a:off x="1350580" y="5558415"/>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0.473 – 0.433 = </a:t>
            </a:r>
            <a:r>
              <a:rPr lang="en-US" sz="2400" b="1" u="sng" dirty="0">
                <a:solidFill>
                  <a:srgbClr val="FF3860"/>
                </a:solidFill>
                <a:latin typeface="OpenDyslexicAlta" pitchFamily="2" charset="77"/>
              </a:rPr>
              <a:t>0.04</a:t>
            </a:r>
            <a:r>
              <a:rPr lang="en-US" sz="2400" dirty="0">
                <a:solidFill>
                  <a:schemeClr val="tx1"/>
                </a:solidFill>
                <a:latin typeface="OpenDyslexicAlta" pitchFamily="2" charset="77"/>
              </a:rPr>
              <a:t> </a:t>
            </a:r>
          </a:p>
        </p:txBody>
      </p:sp>
      <p:sp>
        <p:nvSpPr>
          <p:cNvPr id="16" name="Rounded Rectangle 15">
            <a:extLst>
              <a:ext uri="{FF2B5EF4-FFF2-40B4-BE49-F238E27FC236}">
                <a16:creationId xmlns="" xmlns:a16="http://schemas.microsoft.com/office/drawing/2014/main" id="{89F43F3E-68AE-E64E-A4DD-43D70F4D4086}"/>
              </a:ext>
            </a:extLst>
          </p:cNvPr>
          <p:cNvSpPr/>
          <p:nvPr/>
        </p:nvSpPr>
        <p:spPr>
          <a:xfrm>
            <a:off x="6895587" y="3022005"/>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0.33 – 0.1 = </a:t>
            </a:r>
            <a:r>
              <a:rPr lang="en-US" sz="2400" b="1" u="sng" dirty="0">
                <a:solidFill>
                  <a:srgbClr val="FF3860"/>
                </a:solidFill>
                <a:latin typeface="OpenDyslexicAlta" pitchFamily="2" charset="77"/>
              </a:rPr>
              <a:t>0.23</a:t>
            </a:r>
          </a:p>
        </p:txBody>
      </p:sp>
      <p:sp>
        <p:nvSpPr>
          <p:cNvPr id="17" name="Rounded Rectangle 16">
            <a:extLst>
              <a:ext uri="{FF2B5EF4-FFF2-40B4-BE49-F238E27FC236}">
                <a16:creationId xmlns="" xmlns:a16="http://schemas.microsoft.com/office/drawing/2014/main" id="{DE941388-B22C-4C41-851F-40540AC8E448}"/>
              </a:ext>
            </a:extLst>
          </p:cNvPr>
          <p:cNvSpPr/>
          <p:nvPr/>
        </p:nvSpPr>
        <p:spPr>
          <a:xfrm>
            <a:off x="6895587" y="3869393"/>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0.33 – 0.09 = </a:t>
            </a:r>
            <a:r>
              <a:rPr lang="en-US" sz="2400" b="1" u="sng" dirty="0">
                <a:solidFill>
                  <a:srgbClr val="FF3860"/>
                </a:solidFill>
                <a:latin typeface="OpenDyslexicAlta" pitchFamily="2" charset="77"/>
              </a:rPr>
              <a:t>0.24</a:t>
            </a:r>
            <a:r>
              <a:rPr lang="en-US" sz="2400" dirty="0">
                <a:solidFill>
                  <a:schemeClr val="tx1"/>
                </a:solidFill>
                <a:latin typeface="OpenDyslexicAlta" pitchFamily="2" charset="77"/>
              </a:rPr>
              <a:t> </a:t>
            </a:r>
          </a:p>
        </p:txBody>
      </p:sp>
      <p:sp>
        <p:nvSpPr>
          <p:cNvPr id="20" name="Rounded Rectangle 19">
            <a:extLst>
              <a:ext uri="{FF2B5EF4-FFF2-40B4-BE49-F238E27FC236}">
                <a16:creationId xmlns="" xmlns:a16="http://schemas.microsoft.com/office/drawing/2014/main" id="{013BE3E5-9A9E-0B4D-AD96-63D9E3A657EA}"/>
              </a:ext>
            </a:extLst>
          </p:cNvPr>
          <p:cNvSpPr/>
          <p:nvPr/>
        </p:nvSpPr>
        <p:spPr>
          <a:xfrm>
            <a:off x="6895587" y="4716781"/>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0.33 – 0.11 = </a:t>
            </a:r>
            <a:r>
              <a:rPr lang="en-US" sz="2400" b="1" u="sng" dirty="0">
                <a:solidFill>
                  <a:srgbClr val="FF3860"/>
                </a:solidFill>
                <a:latin typeface="OpenDyslexicAlta" pitchFamily="2" charset="77"/>
              </a:rPr>
              <a:t>0.22</a:t>
            </a:r>
            <a:r>
              <a:rPr lang="en-US" sz="2400" dirty="0">
                <a:solidFill>
                  <a:schemeClr val="tx1"/>
                </a:solidFill>
                <a:latin typeface="OpenDyslexicAlta" pitchFamily="2" charset="77"/>
              </a:rPr>
              <a:t> </a:t>
            </a:r>
          </a:p>
        </p:txBody>
      </p:sp>
      <p:sp>
        <p:nvSpPr>
          <p:cNvPr id="26" name="Rounded Rectangle 25">
            <a:extLst>
              <a:ext uri="{FF2B5EF4-FFF2-40B4-BE49-F238E27FC236}">
                <a16:creationId xmlns="" xmlns:a16="http://schemas.microsoft.com/office/drawing/2014/main" id="{FB51558C-5994-D74F-BCFD-304B60987C5C}"/>
              </a:ext>
            </a:extLst>
          </p:cNvPr>
          <p:cNvSpPr/>
          <p:nvPr/>
        </p:nvSpPr>
        <p:spPr>
          <a:xfrm>
            <a:off x="6895587" y="5564169"/>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0.33 – 0.22 = </a:t>
            </a:r>
            <a:r>
              <a:rPr lang="en-US" sz="2400" b="1" u="sng" dirty="0">
                <a:solidFill>
                  <a:srgbClr val="FF3860"/>
                </a:solidFill>
                <a:latin typeface="OpenDyslexicAlta" pitchFamily="2" charset="77"/>
              </a:rPr>
              <a:t>0.11</a:t>
            </a:r>
            <a:r>
              <a:rPr lang="en-US" sz="2400" dirty="0">
                <a:solidFill>
                  <a:schemeClr val="tx1"/>
                </a:solidFill>
                <a:latin typeface="OpenDyslexicAlta" pitchFamily="2" charset="77"/>
              </a:rPr>
              <a:t> </a:t>
            </a:r>
          </a:p>
        </p:txBody>
      </p:sp>
    </p:spTree>
    <p:extLst>
      <p:ext uri="{BB962C8B-B14F-4D97-AF65-F5344CB8AC3E}">
        <p14:creationId xmlns:p14="http://schemas.microsoft.com/office/powerpoint/2010/main" val="717711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dissolv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dissolv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dissolv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dissolv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dissolve">
                                      <p:cBhvr>
                                        <p:cTn id="32" dur="5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dissolve">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dissolve">
                                      <p:cBhvr>
                                        <p:cTn id="4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20" grpId="0" animBg="1"/>
      <p:bldP spid="2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endParaRPr lang="en-GB" sz="3600" dirty="0"/>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noAutofit/>
          </a:bodyPr>
          <a:lstStyle/>
          <a:p>
            <a:pPr marL="0" indent="0">
              <a:buNone/>
            </a:pPr>
            <a:r>
              <a:rPr lang="en-GB" dirty="0"/>
              <a:t>Activity 3:</a:t>
            </a:r>
          </a:p>
          <a:p>
            <a:pPr marL="0" indent="0">
              <a:buClr>
                <a:srgbClr val="23D160"/>
              </a:buClr>
              <a:buSzPct val="85000"/>
              <a:buNone/>
            </a:pPr>
            <a:r>
              <a:rPr lang="en-GB" sz="2200" dirty="0"/>
              <a:t>Solve the following decimal subtraction calculations. </a:t>
            </a:r>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18" name="Rounded Rectangle 17">
            <a:extLst>
              <a:ext uri="{FF2B5EF4-FFF2-40B4-BE49-F238E27FC236}">
                <a16:creationId xmlns="" xmlns:a16="http://schemas.microsoft.com/office/drawing/2014/main" id="{7137769E-7050-3746-85FA-DC8713C29FC1}"/>
              </a:ext>
            </a:extLst>
          </p:cNvPr>
          <p:cNvSpPr/>
          <p:nvPr/>
        </p:nvSpPr>
        <p:spPr>
          <a:xfrm>
            <a:off x="1350580" y="3016251"/>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0.695 – 0.165 = </a:t>
            </a:r>
            <a:r>
              <a:rPr lang="en-US" sz="2400" b="1" u="sng" dirty="0">
                <a:solidFill>
                  <a:schemeClr val="bg1"/>
                </a:solidFill>
                <a:latin typeface="OpenDyslexicAlta" pitchFamily="2" charset="77"/>
              </a:rPr>
              <a:t>0.211</a:t>
            </a:r>
          </a:p>
        </p:txBody>
      </p:sp>
      <p:sp>
        <p:nvSpPr>
          <p:cNvPr id="19" name="Rounded Rectangle 18">
            <a:extLst>
              <a:ext uri="{FF2B5EF4-FFF2-40B4-BE49-F238E27FC236}">
                <a16:creationId xmlns="" xmlns:a16="http://schemas.microsoft.com/office/drawing/2014/main" id="{B478A9B6-3B34-B248-A963-361867742B18}"/>
              </a:ext>
            </a:extLst>
          </p:cNvPr>
          <p:cNvSpPr/>
          <p:nvPr/>
        </p:nvSpPr>
        <p:spPr>
          <a:xfrm>
            <a:off x="1350580" y="3863639"/>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0.795 – 0.265 = </a:t>
            </a:r>
            <a:r>
              <a:rPr lang="en-US" sz="2400" b="1" u="sng" dirty="0">
                <a:solidFill>
                  <a:schemeClr val="bg1"/>
                </a:solidFill>
                <a:latin typeface="OpenDyslexicAlta" pitchFamily="2" charset="77"/>
              </a:rPr>
              <a:t>0.211</a:t>
            </a:r>
            <a:r>
              <a:rPr lang="en-US" sz="2400" dirty="0">
                <a:solidFill>
                  <a:schemeClr val="tx1"/>
                </a:solidFill>
                <a:latin typeface="OpenDyslexicAlta" pitchFamily="2" charset="77"/>
              </a:rPr>
              <a:t> </a:t>
            </a:r>
          </a:p>
        </p:txBody>
      </p:sp>
      <p:sp>
        <p:nvSpPr>
          <p:cNvPr id="21" name="Rounded Rectangle 20">
            <a:extLst>
              <a:ext uri="{FF2B5EF4-FFF2-40B4-BE49-F238E27FC236}">
                <a16:creationId xmlns="" xmlns:a16="http://schemas.microsoft.com/office/drawing/2014/main" id="{57075E56-9BF0-0346-A686-C22FF136EF88}"/>
              </a:ext>
            </a:extLst>
          </p:cNvPr>
          <p:cNvSpPr/>
          <p:nvPr/>
        </p:nvSpPr>
        <p:spPr>
          <a:xfrm>
            <a:off x="1350580" y="4711027"/>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0.795 – 0.365 = </a:t>
            </a:r>
            <a:r>
              <a:rPr lang="en-US" sz="2400" b="1" u="sng" dirty="0">
                <a:solidFill>
                  <a:schemeClr val="bg1"/>
                </a:solidFill>
                <a:latin typeface="OpenDyslexicAlta" pitchFamily="2" charset="77"/>
              </a:rPr>
              <a:t>0.211</a:t>
            </a:r>
            <a:r>
              <a:rPr lang="en-US" sz="2400" dirty="0">
                <a:solidFill>
                  <a:schemeClr val="tx1"/>
                </a:solidFill>
                <a:latin typeface="OpenDyslexicAlta" pitchFamily="2" charset="77"/>
              </a:rPr>
              <a:t> </a:t>
            </a:r>
          </a:p>
        </p:txBody>
      </p:sp>
      <p:sp>
        <p:nvSpPr>
          <p:cNvPr id="22" name="Rounded Rectangle 21">
            <a:extLst>
              <a:ext uri="{FF2B5EF4-FFF2-40B4-BE49-F238E27FC236}">
                <a16:creationId xmlns="" xmlns:a16="http://schemas.microsoft.com/office/drawing/2014/main" id="{450792CA-511F-6644-880F-D19153AF252D}"/>
              </a:ext>
            </a:extLst>
          </p:cNvPr>
          <p:cNvSpPr/>
          <p:nvPr/>
        </p:nvSpPr>
        <p:spPr>
          <a:xfrm>
            <a:off x="1350580" y="5558415"/>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0.795 – 0.745 = </a:t>
            </a:r>
            <a:r>
              <a:rPr lang="en-US" sz="2400" b="1" u="sng" dirty="0">
                <a:solidFill>
                  <a:schemeClr val="bg1"/>
                </a:solidFill>
                <a:latin typeface="OpenDyslexicAlta" pitchFamily="2" charset="77"/>
              </a:rPr>
              <a:t>0.211</a:t>
            </a:r>
            <a:r>
              <a:rPr lang="en-US" sz="2400" dirty="0">
                <a:solidFill>
                  <a:schemeClr val="tx1"/>
                </a:solidFill>
                <a:latin typeface="OpenDyslexicAlta" pitchFamily="2" charset="77"/>
              </a:rPr>
              <a:t> </a:t>
            </a:r>
          </a:p>
        </p:txBody>
      </p:sp>
      <p:sp>
        <p:nvSpPr>
          <p:cNvPr id="23" name="Rounded Rectangle 22">
            <a:extLst>
              <a:ext uri="{FF2B5EF4-FFF2-40B4-BE49-F238E27FC236}">
                <a16:creationId xmlns="" xmlns:a16="http://schemas.microsoft.com/office/drawing/2014/main" id="{A3D5FFD8-1B26-994D-99D0-C1052DBF4817}"/>
              </a:ext>
            </a:extLst>
          </p:cNvPr>
          <p:cNvSpPr/>
          <p:nvPr/>
        </p:nvSpPr>
        <p:spPr>
          <a:xfrm>
            <a:off x="6895587" y="3022005"/>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0.55 – 0.1 = </a:t>
            </a:r>
            <a:r>
              <a:rPr lang="en-US" sz="2400" b="1" u="sng" dirty="0">
                <a:solidFill>
                  <a:schemeClr val="bg1"/>
                </a:solidFill>
                <a:latin typeface="OpenDyslexicAlta" pitchFamily="2" charset="77"/>
              </a:rPr>
              <a:t>0.211</a:t>
            </a:r>
          </a:p>
        </p:txBody>
      </p:sp>
      <p:sp>
        <p:nvSpPr>
          <p:cNvPr id="24" name="Rounded Rectangle 23">
            <a:extLst>
              <a:ext uri="{FF2B5EF4-FFF2-40B4-BE49-F238E27FC236}">
                <a16:creationId xmlns="" xmlns:a16="http://schemas.microsoft.com/office/drawing/2014/main" id="{142417FC-9002-A24B-A09D-C88BE4A9587D}"/>
              </a:ext>
            </a:extLst>
          </p:cNvPr>
          <p:cNvSpPr/>
          <p:nvPr/>
        </p:nvSpPr>
        <p:spPr>
          <a:xfrm>
            <a:off x="6895587" y="3869393"/>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0.55 – 0.09 = </a:t>
            </a:r>
            <a:r>
              <a:rPr lang="en-US" sz="2400" b="1" u="sng" dirty="0">
                <a:solidFill>
                  <a:schemeClr val="bg1"/>
                </a:solidFill>
                <a:latin typeface="OpenDyslexicAlta" pitchFamily="2" charset="77"/>
              </a:rPr>
              <a:t>0.211</a:t>
            </a:r>
            <a:r>
              <a:rPr lang="en-US" sz="2400" dirty="0">
                <a:solidFill>
                  <a:schemeClr val="tx1"/>
                </a:solidFill>
                <a:latin typeface="OpenDyslexicAlta" pitchFamily="2" charset="77"/>
              </a:rPr>
              <a:t> </a:t>
            </a:r>
          </a:p>
        </p:txBody>
      </p:sp>
      <p:sp>
        <p:nvSpPr>
          <p:cNvPr id="25" name="Rounded Rectangle 24">
            <a:extLst>
              <a:ext uri="{FF2B5EF4-FFF2-40B4-BE49-F238E27FC236}">
                <a16:creationId xmlns="" xmlns:a16="http://schemas.microsoft.com/office/drawing/2014/main" id="{2C5A6BE7-71B8-9545-AE23-D6A82928B2F2}"/>
              </a:ext>
            </a:extLst>
          </p:cNvPr>
          <p:cNvSpPr/>
          <p:nvPr/>
        </p:nvSpPr>
        <p:spPr>
          <a:xfrm>
            <a:off x="6895587" y="4716781"/>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0.55 – 0.11 = </a:t>
            </a:r>
            <a:r>
              <a:rPr lang="en-US" sz="2400" b="1" u="sng" dirty="0">
                <a:solidFill>
                  <a:schemeClr val="bg1"/>
                </a:solidFill>
                <a:latin typeface="OpenDyslexicAlta" pitchFamily="2" charset="77"/>
              </a:rPr>
              <a:t>0.211</a:t>
            </a:r>
            <a:r>
              <a:rPr lang="en-US" sz="2400" dirty="0">
                <a:solidFill>
                  <a:schemeClr val="tx1"/>
                </a:solidFill>
                <a:latin typeface="OpenDyslexicAlta" pitchFamily="2" charset="77"/>
              </a:rPr>
              <a:t> </a:t>
            </a:r>
          </a:p>
        </p:txBody>
      </p:sp>
      <p:sp>
        <p:nvSpPr>
          <p:cNvPr id="28" name="Rounded Rectangle 27">
            <a:extLst>
              <a:ext uri="{FF2B5EF4-FFF2-40B4-BE49-F238E27FC236}">
                <a16:creationId xmlns="" xmlns:a16="http://schemas.microsoft.com/office/drawing/2014/main" id="{290C8F96-67DE-294B-A048-20D9063A7FAF}"/>
              </a:ext>
            </a:extLst>
          </p:cNvPr>
          <p:cNvSpPr/>
          <p:nvPr/>
        </p:nvSpPr>
        <p:spPr>
          <a:xfrm>
            <a:off x="6895587" y="5564169"/>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0.55 – 0.44 = </a:t>
            </a:r>
            <a:r>
              <a:rPr lang="en-US" sz="2400" b="1" u="sng" dirty="0">
                <a:solidFill>
                  <a:schemeClr val="bg1"/>
                </a:solidFill>
                <a:latin typeface="OpenDyslexicAlta" pitchFamily="2" charset="77"/>
              </a:rPr>
              <a:t>0.211</a:t>
            </a:r>
            <a:r>
              <a:rPr lang="en-US" sz="2400" dirty="0">
                <a:solidFill>
                  <a:schemeClr val="tx1"/>
                </a:solidFill>
                <a:latin typeface="OpenDyslexicAlta" pitchFamily="2" charset="77"/>
              </a:rPr>
              <a:t> </a:t>
            </a:r>
          </a:p>
        </p:txBody>
      </p:sp>
    </p:spTree>
    <p:extLst>
      <p:ext uri="{BB962C8B-B14F-4D97-AF65-F5344CB8AC3E}">
        <p14:creationId xmlns:p14="http://schemas.microsoft.com/office/powerpoint/2010/main" val="38165589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endParaRPr lang="en-GB" sz="3600" dirty="0"/>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noAutofit/>
          </a:bodyPr>
          <a:lstStyle/>
          <a:p>
            <a:pPr marL="0" indent="0">
              <a:buNone/>
            </a:pPr>
            <a:r>
              <a:rPr lang="en-GB" dirty="0"/>
              <a:t>Activity 3:</a:t>
            </a:r>
          </a:p>
          <a:p>
            <a:pPr marL="0" indent="0">
              <a:buClr>
                <a:srgbClr val="23D160"/>
              </a:buClr>
              <a:buSzPct val="85000"/>
              <a:buNone/>
            </a:pPr>
            <a:r>
              <a:rPr lang="en-GB" sz="2200" dirty="0"/>
              <a:t>Solve the following decimal subtraction calculations. </a:t>
            </a:r>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18" name="Rounded Rectangle 17">
            <a:extLst>
              <a:ext uri="{FF2B5EF4-FFF2-40B4-BE49-F238E27FC236}">
                <a16:creationId xmlns="" xmlns:a16="http://schemas.microsoft.com/office/drawing/2014/main" id="{7137769E-7050-3746-85FA-DC8713C29FC1}"/>
              </a:ext>
            </a:extLst>
          </p:cNvPr>
          <p:cNvSpPr/>
          <p:nvPr/>
        </p:nvSpPr>
        <p:spPr>
          <a:xfrm>
            <a:off x="1350580" y="3016251"/>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0.695 – 0.165 = </a:t>
            </a:r>
            <a:r>
              <a:rPr lang="en-US" sz="2400" b="1" u="sng" dirty="0">
                <a:solidFill>
                  <a:schemeClr val="bg1"/>
                </a:solidFill>
                <a:latin typeface="OpenDyslexicAlta" pitchFamily="2" charset="77"/>
              </a:rPr>
              <a:t>0.211</a:t>
            </a:r>
          </a:p>
        </p:txBody>
      </p:sp>
      <p:sp>
        <p:nvSpPr>
          <p:cNvPr id="19" name="Rounded Rectangle 18">
            <a:extLst>
              <a:ext uri="{FF2B5EF4-FFF2-40B4-BE49-F238E27FC236}">
                <a16:creationId xmlns="" xmlns:a16="http://schemas.microsoft.com/office/drawing/2014/main" id="{B478A9B6-3B34-B248-A963-361867742B18}"/>
              </a:ext>
            </a:extLst>
          </p:cNvPr>
          <p:cNvSpPr/>
          <p:nvPr/>
        </p:nvSpPr>
        <p:spPr>
          <a:xfrm>
            <a:off x="1350580" y="3863639"/>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0.795 – 0.265 = </a:t>
            </a:r>
            <a:r>
              <a:rPr lang="en-US" sz="2400" b="1" u="sng" dirty="0">
                <a:solidFill>
                  <a:schemeClr val="bg1"/>
                </a:solidFill>
                <a:latin typeface="OpenDyslexicAlta" pitchFamily="2" charset="77"/>
              </a:rPr>
              <a:t>0.211</a:t>
            </a:r>
            <a:r>
              <a:rPr lang="en-US" sz="2400" dirty="0">
                <a:solidFill>
                  <a:schemeClr val="tx1"/>
                </a:solidFill>
                <a:latin typeface="OpenDyslexicAlta" pitchFamily="2" charset="77"/>
              </a:rPr>
              <a:t> </a:t>
            </a:r>
          </a:p>
        </p:txBody>
      </p:sp>
      <p:sp>
        <p:nvSpPr>
          <p:cNvPr id="21" name="Rounded Rectangle 20">
            <a:extLst>
              <a:ext uri="{FF2B5EF4-FFF2-40B4-BE49-F238E27FC236}">
                <a16:creationId xmlns="" xmlns:a16="http://schemas.microsoft.com/office/drawing/2014/main" id="{57075E56-9BF0-0346-A686-C22FF136EF88}"/>
              </a:ext>
            </a:extLst>
          </p:cNvPr>
          <p:cNvSpPr/>
          <p:nvPr/>
        </p:nvSpPr>
        <p:spPr>
          <a:xfrm>
            <a:off x="1350580" y="4711027"/>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0.795 – 0.365 = </a:t>
            </a:r>
            <a:r>
              <a:rPr lang="en-US" sz="2400" b="1" u="sng" dirty="0">
                <a:solidFill>
                  <a:schemeClr val="bg1"/>
                </a:solidFill>
                <a:latin typeface="OpenDyslexicAlta" pitchFamily="2" charset="77"/>
              </a:rPr>
              <a:t>0.211</a:t>
            </a:r>
            <a:r>
              <a:rPr lang="en-US" sz="2400" dirty="0">
                <a:solidFill>
                  <a:schemeClr val="tx1"/>
                </a:solidFill>
                <a:latin typeface="OpenDyslexicAlta" pitchFamily="2" charset="77"/>
              </a:rPr>
              <a:t> </a:t>
            </a:r>
          </a:p>
        </p:txBody>
      </p:sp>
      <p:sp>
        <p:nvSpPr>
          <p:cNvPr id="22" name="Rounded Rectangle 21">
            <a:extLst>
              <a:ext uri="{FF2B5EF4-FFF2-40B4-BE49-F238E27FC236}">
                <a16:creationId xmlns="" xmlns:a16="http://schemas.microsoft.com/office/drawing/2014/main" id="{450792CA-511F-6644-880F-D19153AF252D}"/>
              </a:ext>
            </a:extLst>
          </p:cNvPr>
          <p:cNvSpPr/>
          <p:nvPr/>
        </p:nvSpPr>
        <p:spPr>
          <a:xfrm>
            <a:off x="1350580" y="5558415"/>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0.795 – 0.745 = </a:t>
            </a:r>
            <a:r>
              <a:rPr lang="en-US" sz="2400" b="1" u="sng" dirty="0">
                <a:solidFill>
                  <a:schemeClr val="bg1"/>
                </a:solidFill>
                <a:latin typeface="OpenDyslexicAlta" pitchFamily="2" charset="77"/>
              </a:rPr>
              <a:t>0.211</a:t>
            </a:r>
            <a:r>
              <a:rPr lang="en-US" sz="2400" dirty="0">
                <a:solidFill>
                  <a:schemeClr val="tx1"/>
                </a:solidFill>
                <a:latin typeface="OpenDyslexicAlta" pitchFamily="2" charset="77"/>
              </a:rPr>
              <a:t> </a:t>
            </a:r>
          </a:p>
        </p:txBody>
      </p:sp>
      <p:sp>
        <p:nvSpPr>
          <p:cNvPr id="23" name="Rounded Rectangle 22">
            <a:extLst>
              <a:ext uri="{FF2B5EF4-FFF2-40B4-BE49-F238E27FC236}">
                <a16:creationId xmlns="" xmlns:a16="http://schemas.microsoft.com/office/drawing/2014/main" id="{A3D5FFD8-1B26-994D-99D0-C1052DBF4817}"/>
              </a:ext>
            </a:extLst>
          </p:cNvPr>
          <p:cNvSpPr/>
          <p:nvPr/>
        </p:nvSpPr>
        <p:spPr>
          <a:xfrm>
            <a:off x="6895587" y="3022005"/>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0.55 – 0.1 = </a:t>
            </a:r>
            <a:r>
              <a:rPr lang="en-US" sz="2400" b="1" u="sng" dirty="0">
                <a:solidFill>
                  <a:schemeClr val="bg1"/>
                </a:solidFill>
                <a:latin typeface="OpenDyslexicAlta" pitchFamily="2" charset="77"/>
              </a:rPr>
              <a:t>0.211</a:t>
            </a:r>
          </a:p>
        </p:txBody>
      </p:sp>
      <p:sp>
        <p:nvSpPr>
          <p:cNvPr id="24" name="Rounded Rectangle 23">
            <a:extLst>
              <a:ext uri="{FF2B5EF4-FFF2-40B4-BE49-F238E27FC236}">
                <a16:creationId xmlns="" xmlns:a16="http://schemas.microsoft.com/office/drawing/2014/main" id="{142417FC-9002-A24B-A09D-C88BE4A9587D}"/>
              </a:ext>
            </a:extLst>
          </p:cNvPr>
          <p:cNvSpPr/>
          <p:nvPr/>
        </p:nvSpPr>
        <p:spPr>
          <a:xfrm>
            <a:off x="6895587" y="3869393"/>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0.55 – 0.09 = </a:t>
            </a:r>
            <a:r>
              <a:rPr lang="en-US" sz="2400" b="1" u="sng" dirty="0">
                <a:solidFill>
                  <a:schemeClr val="bg1"/>
                </a:solidFill>
                <a:latin typeface="OpenDyslexicAlta" pitchFamily="2" charset="77"/>
              </a:rPr>
              <a:t>0.211</a:t>
            </a:r>
            <a:r>
              <a:rPr lang="en-US" sz="2400" dirty="0">
                <a:solidFill>
                  <a:schemeClr val="tx1"/>
                </a:solidFill>
                <a:latin typeface="OpenDyslexicAlta" pitchFamily="2" charset="77"/>
              </a:rPr>
              <a:t> </a:t>
            </a:r>
          </a:p>
        </p:txBody>
      </p:sp>
      <p:sp>
        <p:nvSpPr>
          <p:cNvPr id="25" name="Rounded Rectangle 24">
            <a:extLst>
              <a:ext uri="{FF2B5EF4-FFF2-40B4-BE49-F238E27FC236}">
                <a16:creationId xmlns="" xmlns:a16="http://schemas.microsoft.com/office/drawing/2014/main" id="{2C5A6BE7-71B8-9545-AE23-D6A82928B2F2}"/>
              </a:ext>
            </a:extLst>
          </p:cNvPr>
          <p:cNvSpPr/>
          <p:nvPr/>
        </p:nvSpPr>
        <p:spPr>
          <a:xfrm>
            <a:off x="6895587" y="4716781"/>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0.55 – 0.11 = </a:t>
            </a:r>
            <a:r>
              <a:rPr lang="en-US" sz="2400" b="1" u="sng" dirty="0">
                <a:solidFill>
                  <a:schemeClr val="bg1"/>
                </a:solidFill>
                <a:latin typeface="OpenDyslexicAlta" pitchFamily="2" charset="77"/>
              </a:rPr>
              <a:t>0.211</a:t>
            </a:r>
            <a:r>
              <a:rPr lang="en-US" sz="2400" dirty="0">
                <a:solidFill>
                  <a:schemeClr val="tx1"/>
                </a:solidFill>
                <a:latin typeface="OpenDyslexicAlta" pitchFamily="2" charset="77"/>
              </a:rPr>
              <a:t> </a:t>
            </a:r>
          </a:p>
        </p:txBody>
      </p:sp>
      <p:sp>
        <p:nvSpPr>
          <p:cNvPr id="28" name="Rounded Rectangle 27">
            <a:extLst>
              <a:ext uri="{FF2B5EF4-FFF2-40B4-BE49-F238E27FC236}">
                <a16:creationId xmlns="" xmlns:a16="http://schemas.microsoft.com/office/drawing/2014/main" id="{290C8F96-67DE-294B-A048-20D9063A7FAF}"/>
              </a:ext>
            </a:extLst>
          </p:cNvPr>
          <p:cNvSpPr/>
          <p:nvPr/>
        </p:nvSpPr>
        <p:spPr>
          <a:xfrm>
            <a:off x="6895587" y="5564169"/>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0.55 – 0.44 = </a:t>
            </a:r>
            <a:r>
              <a:rPr lang="en-US" sz="2400" b="1" u="sng" dirty="0">
                <a:solidFill>
                  <a:schemeClr val="bg1"/>
                </a:solidFill>
                <a:latin typeface="OpenDyslexicAlta" pitchFamily="2" charset="77"/>
              </a:rPr>
              <a:t>0.211</a:t>
            </a:r>
            <a:r>
              <a:rPr lang="en-US" sz="2400" dirty="0">
                <a:solidFill>
                  <a:schemeClr val="tx1"/>
                </a:solidFill>
                <a:latin typeface="OpenDyslexicAlta" pitchFamily="2" charset="77"/>
              </a:rPr>
              <a:t> </a:t>
            </a:r>
          </a:p>
        </p:txBody>
      </p:sp>
      <p:sp>
        <p:nvSpPr>
          <p:cNvPr id="13" name="Rounded Rectangle 12">
            <a:extLst>
              <a:ext uri="{FF2B5EF4-FFF2-40B4-BE49-F238E27FC236}">
                <a16:creationId xmlns="" xmlns:a16="http://schemas.microsoft.com/office/drawing/2014/main" id="{1DAD1E20-2B10-0E47-940D-8F7CB8F881F3}"/>
              </a:ext>
            </a:extLst>
          </p:cNvPr>
          <p:cNvSpPr/>
          <p:nvPr/>
        </p:nvSpPr>
        <p:spPr>
          <a:xfrm>
            <a:off x="1350580" y="3016251"/>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0.695 – 0.165 = </a:t>
            </a:r>
            <a:r>
              <a:rPr lang="en-US" sz="2400" b="1" u="sng" dirty="0">
                <a:solidFill>
                  <a:srgbClr val="FF3860"/>
                </a:solidFill>
                <a:latin typeface="OpenDyslexicAlta" pitchFamily="2" charset="77"/>
              </a:rPr>
              <a:t>0.53</a:t>
            </a:r>
          </a:p>
        </p:txBody>
      </p:sp>
      <p:sp>
        <p:nvSpPr>
          <p:cNvPr id="14" name="Rounded Rectangle 13">
            <a:extLst>
              <a:ext uri="{FF2B5EF4-FFF2-40B4-BE49-F238E27FC236}">
                <a16:creationId xmlns="" xmlns:a16="http://schemas.microsoft.com/office/drawing/2014/main" id="{C5EFF934-A13B-5140-8AF6-D5D013A310EB}"/>
              </a:ext>
            </a:extLst>
          </p:cNvPr>
          <p:cNvSpPr/>
          <p:nvPr/>
        </p:nvSpPr>
        <p:spPr>
          <a:xfrm>
            <a:off x="1350580" y="3863639"/>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0.795 – 0.265 = </a:t>
            </a:r>
            <a:r>
              <a:rPr lang="en-US" sz="2400" b="1" u="sng" dirty="0">
                <a:solidFill>
                  <a:srgbClr val="FF3860"/>
                </a:solidFill>
                <a:latin typeface="OpenDyslexicAlta" pitchFamily="2" charset="77"/>
              </a:rPr>
              <a:t>0.53</a:t>
            </a:r>
            <a:r>
              <a:rPr lang="en-US" sz="2400" dirty="0">
                <a:solidFill>
                  <a:schemeClr val="tx1"/>
                </a:solidFill>
                <a:latin typeface="OpenDyslexicAlta" pitchFamily="2" charset="77"/>
              </a:rPr>
              <a:t> </a:t>
            </a:r>
          </a:p>
        </p:txBody>
      </p:sp>
      <p:sp>
        <p:nvSpPr>
          <p:cNvPr id="16" name="Rounded Rectangle 15">
            <a:extLst>
              <a:ext uri="{FF2B5EF4-FFF2-40B4-BE49-F238E27FC236}">
                <a16:creationId xmlns="" xmlns:a16="http://schemas.microsoft.com/office/drawing/2014/main" id="{4C38D06B-F05B-F948-B51F-BE45E6857F16}"/>
              </a:ext>
            </a:extLst>
          </p:cNvPr>
          <p:cNvSpPr/>
          <p:nvPr/>
        </p:nvSpPr>
        <p:spPr>
          <a:xfrm>
            <a:off x="1350580" y="5558415"/>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0.795 – 0.745 = </a:t>
            </a:r>
            <a:r>
              <a:rPr lang="en-US" sz="2400" b="1" u="sng" dirty="0">
                <a:solidFill>
                  <a:srgbClr val="FF3860"/>
                </a:solidFill>
                <a:latin typeface="OpenDyslexicAlta" pitchFamily="2" charset="77"/>
              </a:rPr>
              <a:t>0.05</a:t>
            </a:r>
            <a:r>
              <a:rPr lang="en-US" sz="2400" dirty="0">
                <a:solidFill>
                  <a:schemeClr val="tx1"/>
                </a:solidFill>
                <a:latin typeface="OpenDyslexicAlta" pitchFamily="2" charset="77"/>
              </a:rPr>
              <a:t> </a:t>
            </a:r>
          </a:p>
        </p:txBody>
      </p:sp>
      <p:sp>
        <p:nvSpPr>
          <p:cNvPr id="17" name="Rounded Rectangle 16">
            <a:extLst>
              <a:ext uri="{FF2B5EF4-FFF2-40B4-BE49-F238E27FC236}">
                <a16:creationId xmlns="" xmlns:a16="http://schemas.microsoft.com/office/drawing/2014/main" id="{04A27984-2D66-0F48-B2C0-917ED8E1E735}"/>
              </a:ext>
            </a:extLst>
          </p:cNvPr>
          <p:cNvSpPr/>
          <p:nvPr/>
        </p:nvSpPr>
        <p:spPr>
          <a:xfrm>
            <a:off x="6895587" y="3022005"/>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0.55 – 0.1 = </a:t>
            </a:r>
            <a:r>
              <a:rPr lang="en-US" sz="2400" b="1" u="sng" dirty="0">
                <a:solidFill>
                  <a:srgbClr val="FF3860"/>
                </a:solidFill>
                <a:latin typeface="OpenDyslexicAlta" pitchFamily="2" charset="77"/>
              </a:rPr>
              <a:t>0.45</a:t>
            </a:r>
          </a:p>
        </p:txBody>
      </p:sp>
      <p:sp>
        <p:nvSpPr>
          <p:cNvPr id="20" name="Rounded Rectangle 19">
            <a:extLst>
              <a:ext uri="{FF2B5EF4-FFF2-40B4-BE49-F238E27FC236}">
                <a16:creationId xmlns="" xmlns:a16="http://schemas.microsoft.com/office/drawing/2014/main" id="{81410949-B0DA-AB4B-B864-5ACB0FCEB662}"/>
              </a:ext>
            </a:extLst>
          </p:cNvPr>
          <p:cNvSpPr/>
          <p:nvPr/>
        </p:nvSpPr>
        <p:spPr>
          <a:xfrm>
            <a:off x="6895587" y="3869393"/>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0.55 – 0.09 = </a:t>
            </a:r>
            <a:r>
              <a:rPr lang="en-US" sz="2400" b="1" u="sng" dirty="0">
                <a:solidFill>
                  <a:srgbClr val="FF3860"/>
                </a:solidFill>
                <a:latin typeface="OpenDyslexicAlta" pitchFamily="2" charset="77"/>
              </a:rPr>
              <a:t>0.46</a:t>
            </a:r>
            <a:r>
              <a:rPr lang="en-US" sz="2400" dirty="0">
                <a:solidFill>
                  <a:schemeClr val="tx1"/>
                </a:solidFill>
                <a:latin typeface="OpenDyslexicAlta" pitchFamily="2" charset="77"/>
              </a:rPr>
              <a:t> </a:t>
            </a:r>
          </a:p>
        </p:txBody>
      </p:sp>
      <p:sp>
        <p:nvSpPr>
          <p:cNvPr id="26" name="Rounded Rectangle 25">
            <a:extLst>
              <a:ext uri="{FF2B5EF4-FFF2-40B4-BE49-F238E27FC236}">
                <a16:creationId xmlns="" xmlns:a16="http://schemas.microsoft.com/office/drawing/2014/main" id="{F7E1A36C-72B5-4340-BC2A-02D0DFEAAA69}"/>
              </a:ext>
            </a:extLst>
          </p:cNvPr>
          <p:cNvSpPr/>
          <p:nvPr/>
        </p:nvSpPr>
        <p:spPr>
          <a:xfrm>
            <a:off x="6895587" y="4716781"/>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0.55 – 0.11 = </a:t>
            </a:r>
            <a:r>
              <a:rPr lang="en-US" sz="2400" b="1" u="sng" dirty="0">
                <a:solidFill>
                  <a:srgbClr val="FF3860"/>
                </a:solidFill>
                <a:latin typeface="OpenDyslexicAlta" pitchFamily="2" charset="77"/>
              </a:rPr>
              <a:t>0.44</a:t>
            </a:r>
            <a:r>
              <a:rPr lang="en-US" sz="2400" dirty="0">
                <a:solidFill>
                  <a:schemeClr val="tx1"/>
                </a:solidFill>
                <a:latin typeface="OpenDyslexicAlta" pitchFamily="2" charset="77"/>
              </a:rPr>
              <a:t> </a:t>
            </a:r>
          </a:p>
        </p:txBody>
      </p:sp>
      <p:sp>
        <p:nvSpPr>
          <p:cNvPr id="27" name="Rounded Rectangle 26">
            <a:extLst>
              <a:ext uri="{FF2B5EF4-FFF2-40B4-BE49-F238E27FC236}">
                <a16:creationId xmlns="" xmlns:a16="http://schemas.microsoft.com/office/drawing/2014/main" id="{56828AE5-98CD-E340-9233-C0EAE98BA51A}"/>
              </a:ext>
            </a:extLst>
          </p:cNvPr>
          <p:cNvSpPr/>
          <p:nvPr/>
        </p:nvSpPr>
        <p:spPr>
          <a:xfrm>
            <a:off x="6895587" y="5564169"/>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0.55 – 0.44 = </a:t>
            </a:r>
            <a:r>
              <a:rPr lang="en-US" sz="2400" b="1" u="sng" dirty="0">
                <a:solidFill>
                  <a:srgbClr val="FF3860"/>
                </a:solidFill>
                <a:latin typeface="OpenDyslexicAlta" pitchFamily="2" charset="77"/>
              </a:rPr>
              <a:t>0.11</a:t>
            </a:r>
            <a:r>
              <a:rPr lang="en-US" sz="2400" dirty="0">
                <a:solidFill>
                  <a:schemeClr val="tx1"/>
                </a:solidFill>
                <a:latin typeface="OpenDyslexicAlta" pitchFamily="2" charset="77"/>
              </a:rPr>
              <a:t> </a:t>
            </a:r>
          </a:p>
        </p:txBody>
      </p:sp>
      <p:sp>
        <p:nvSpPr>
          <p:cNvPr id="29" name="Rounded Rectangle 28">
            <a:extLst>
              <a:ext uri="{FF2B5EF4-FFF2-40B4-BE49-F238E27FC236}">
                <a16:creationId xmlns="" xmlns:a16="http://schemas.microsoft.com/office/drawing/2014/main" id="{EC4F573F-8B8A-0041-B2A8-DDD845D9AA46}"/>
              </a:ext>
            </a:extLst>
          </p:cNvPr>
          <p:cNvSpPr/>
          <p:nvPr/>
        </p:nvSpPr>
        <p:spPr>
          <a:xfrm>
            <a:off x="1350580" y="4711027"/>
            <a:ext cx="3945835"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0.795 – 0.365 = </a:t>
            </a:r>
            <a:r>
              <a:rPr lang="en-US" sz="2400" b="1" u="sng" dirty="0">
                <a:solidFill>
                  <a:srgbClr val="FF3860"/>
                </a:solidFill>
                <a:latin typeface="OpenDyslexicAlta" pitchFamily="2" charset="77"/>
              </a:rPr>
              <a:t>0.43</a:t>
            </a:r>
            <a:r>
              <a:rPr lang="en-US" sz="2400" dirty="0">
                <a:solidFill>
                  <a:schemeClr val="tx1"/>
                </a:solidFill>
                <a:latin typeface="OpenDyslexicAlta" pitchFamily="2" charset="77"/>
              </a:rPr>
              <a:t> </a:t>
            </a:r>
          </a:p>
        </p:txBody>
      </p:sp>
    </p:spTree>
    <p:extLst>
      <p:ext uri="{BB962C8B-B14F-4D97-AF65-F5344CB8AC3E}">
        <p14:creationId xmlns:p14="http://schemas.microsoft.com/office/powerpoint/2010/main" val="29847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dissolv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dissolve">
                                      <p:cBhvr>
                                        <p:cTn id="17" dur="500"/>
                                        <p:tgtEl>
                                          <p:spTgt spid="29"/>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dissolv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dissolve">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dissolve">
                                      <p:cBhvr>
                                        <p:cTn id="32" dur="5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dissolve">
                                      <p:cBhvr>
                                        <p:cTn id="37" dur="500"/>
                                        <p:tgtEl>
                                          <p:spTgt spid="26"/>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dissolve">
                                      <p:cBhvr>
                                        <p:cTn id="4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6" grpId="0" animBg="1"/>
      <p:bldP spid="17" grpId="0" animBg="1"/>
      <p:bldP spid="20" grpId="0" animBg="1"/>
      <p:bldP spid="26" grpId="0" animBg="1"/>
      <p:bldP spid="27" grpId="0" animBg="1"/>
      <p:bldP spid="2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endParaRPr lang="en-GB" sz="3600" dirty="0"/>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noAutofit/>
          </a:bodyPr>
          <a:lstStyle/>
          <a:p>
            <a:pPr marL="0" indent="0">
              <a:buNone/>
            </a:pPr>
            <a:r>
              <a:rPr lang="en-GB" dirty="0"/>
              <a:t>Activity 4:</a:t>
            </a:r>
          </a:p>
          <a:p>
            <a:pPr marL="0" indent="0">
              <a:buClr>
                <a:srgbClr val="23D160"/>
              </a:buClr>
              <a:buSzPct val="85000"/>
              <a:buNone/>
            </a:pPr>
            <a:r>
              <a:rPr lang="en-GB" sz="2200" dirty="0"/>
              <a:t>Look at the following calculations.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Which is the easiest to answer? Which is the most difficult to answer?</a:t>
            </a:r>
          </a:p>
          <a:p>
            <a:pPr marL="0" indent="0">
              <a:buClr>
                <a:srgbClr val="23D160"/>
              </a:buClr>
              <a:buSzPct val="85000"/>
              <a:buNone/>
            </a:pPr>
            <a:r>
              <a:rPr lang="en-GB" sz="2200" dirty="0"/>
              <a:t>Put the calculations in order from simplest to most difficult. Explain in full. </a:t>
            </a:r>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14" name="Rounded Rectangle 13">
            <a:extLst>
              <a:ext uri="{FF2B5EF4-FFF2-40B4-BE49-F238E27FC236}">
                <a16:creationId xmlns="" xmlns:a16="http://schemas.microsoft.com/office/drawing/2014/main" id="{7D035699-9539-4F49-8B43-6BFFB5023AC9}"/>
              </a:ext>
            </a:extLst>
          </p:cNvPr>
          <p:cNvSpPr/>
          <p:nvPr/>
        </p:nvSpPr>
        <p:spPr>
          <a:xfrm>
            <a:off x="1977887" y="2782956"/>
            <a:ext cx="3945835" cy="738086"/>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800" dirty="0">
                <a:solidFill>
                  <a:schemeClr val="tx1"/>
                </a:solidFill>
                <a:latin typeface="OpenDyslexicAlta" pitchFamily="2" charset="77"/>
              </a:rPr>
              <a:t>0.54 – 0.3 =</a:t>
            </a:r>
            <a:endParaRPr lang="en-US" sz="2800" b="1" u="sng" dirty="0">
              <a:solidFill>
                <a:schemeClr val="bg1"/>
              </a:solidFill>
              <a:latin typeface="OpenDyslexicAlta" pitchFamily="2" charset="77"/>
            </a:endParaRPr>
          </a:p>
        </p:txBody>
      </p:sp>
      <p:sp>
        <p:nvSpPr>
          <p:cNvPr id="15" name="Rounded Rectangle 14">
            <a:extLst>
              <a:ext uri="{FF2B5EF4-FFF2-40B4-BE49-F238E27FC236}">
                <a16:creationId xmlns="" xmlns:a16="http://schemas.microsoft.com/office/drawing/2014/main" id="{B17B93EF-1160-CE4E-BD24-A1C0C037E53F}"/>
              </a:ext>
            </a:extLst>
          </p:cNvPr>
          <p:cNvSpPr/>
          <p:nvPr/>
        </p:nvSpPr>
        <p:spPr>
          <a:xfrm>
            <a:off x="1977887" y="3780282"/>
            <a:ext cx="3945835" cy="738086"/>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800" dirty="0">
                <a:solidFill>
                  <a:schemeClr val="tx1"/>
                </a:solidFill>
                <a:latin typeface="OpenDyslexicAlta" pitchFamily="2" charset="77"/>
              </a:rPr>
              <a:t>0.54 – 0.15 = </a:t>
            </a:r>
          </a:p>
        </p:txBody>
      </p:sp>
      <p:sp>
        <p:nvSpPr>
          <p:cNvPr id="16" name="Rounded Rectangle 15">
            <a:extLst>
              <a:ext uri="{FF2B5EF4-FFF2-40B4-BE49-F238E27FC236}">
                <a16:creationId xmlns="" xmlns:a16="http://schemas.microsoft.com/office/drawing/2014/main" id="{70CDF656-F1A1-4C44-B3ED-F4E95B28E48E}"/>
              </a:ext>
            </a:extLst>
          </p:cNvPr>
          <p:cNvSpPr/>
          <p:nvPr/>
        </p:nvSpPr>
        <p:spPr>
          <a:xfrm>
            <a:off x="6337852" y="2782956"/>
            <a:ext cx="3945835" cy="738086"/>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800" dirty="0">
                <a:solidFill>
                  <a:schemeClr val="tx1"/>
                </a:solidFill>
                <a:latin typeface="OpenDyslexicAlta" pitchFamily="2" charset="77"/>
              </a:rPr>
              <a:t>0.54 – 0.18 =</a:t>
            </a:r>
          </a:p>
        </p:txBody>
      </p:sp>
      <p:sp>
        <p:nvSpPr>
          <p:cNvPr id="17" name="Rounded Rectangle 16">
            <a:extLst>
              <a:ext uri="{FF2B5EF4-FFF2-40B4-BE49-F238E27FC236}">
                <a16:creationId xmlns="" xmlns:a16="http://schemas.microsoft.com/office/drawing/2014/main" id="{A42D7A54-9904-8645-A190-927BB4996B8A}"/>
              </a:ext>
            </a:extLst>
          </p:cNvPr>
          <p:cNvSpPr/>
          <p:nvPr/>
        </p:nvSpPr>
        <p:spPr>
          <a:xfrm>
            <a:off x="6337852" y="3780282"/>
            <a:ext cx="3945835" cy="738086"/>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800" dirty="0">
                <a:solidFill>
                  <a:schemeClr val="tx1"/>
                </a:solidFill>
                <a:latin typeface="OpenDyslexicAlta" pitchFamily="2" charset="77"/>
              </a:rPr>
              <a:t>0.54 – 0.41 =</a:t>
            </a:r>
          </a:p>
        </p:txBody>
      </p:sp>
    </p:spTree>
    <p:extLst>
      <p:ext uri="{BB962C8B-B14F-4D97-AF65-F5344CB8AC3E}">
        <p14:creationId xmlns:p14="http://schemas.microsoft.com/office/powerpoint/2010/main" val="279389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endParaRPr lang="en-GB" sz="3600" dirty="0"/>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noAutofit/>
          </a:bodyPr>
          <a:lstStyle/>
          <a:p>
            <a:pPr marL="0" indent="0">
              <a:buNone/>
            </a:pPr>
            <a:r>
              <a:rPr lang="en-GB" dirty="0"/>
              <a:t>Activity 4:</a:t>
            </a:r>
          </a:p>
          <a:p>
            <a:pPr marL="0" indent="0">
              <a:buClr>
                <a:srgbClr val="23D160"/>
              </a:buClr>
              <a:buSzPct val="85000"/>
              <a:buNone/>
            </a:pPr>
            <a:r>
              <a:rPr lang="en-GB" sz="2200" dirty="0"/>
              <a:t>Look at the following calculations.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b="1" dirty="0">
                <a:solidFill>
                  <a:srgbClr val="FF3860"/>
                </a:solidFill>
              </a:rPr>
              <a:t>Teacher / peer assessment</a:t>
            </a:r>
            <a:endParaRPr lang="en-GB" sz="2200" dirty="0">
              <a:solidFill>
                <a:srgbClr val="FF3860"/>
              </a:solidFill>
            </a:endParaRPr>
          </a:p>
          <a:p>
            <a:pPr marL="0" indent="0">
              <a:buClr>
                <a:srgbClr val="23D160"/>
              </a:buClr>
              <a:buSzPct val="85000"/>
              <a:buNone/>
            </a:pPr>
            <a:r>
              <a:rPr lang="en-GB" sz="2200" dirty="0">
                <a:solidFill>
                  <a:srgbClr val="FF3860"/>
                </a:solidFill>
              </a:rPr>
              <a:t>The yellow calculations are more complicated as they require exchanges. </a:t>
            </a:r>
          </a:p>
          <a:p>
            <a:pPr marL="0" indent="0">
              <a:buClr>
                <a:srgbClr val="23D160"/>
              </a:buClr>
              <a:buSzPct val="85000"/>
              <a:buNone/>
            </a:pPr>
            <a:r>
              <a:rPr lang="en-GB" sz="2200" dirty="0">
                <a:solidFill>
                  <a:srgbClr val="FF3860"/>
                </a:solidFill>
              </a:rPr>
              <a:t>Perhaps subtract 0.3 is trickier as it requires more place value knowledge… </a:t>
            </a:r>
          </a:p>
          <a:p>
            <a:pPr marL="0" indent="0">
              <a:buClr>
                <a:srgbClr val="23D160"/>
              </a:buClr>
              <a:buSzPct val="85000"/>
              <a:buNone/>
            </a:pPr>
            <a:endParaRPr lang="en-GB" sz="2200" dirty="0"/>
          </a:p>
        </p:txBody>
      </p:sp>
      <p:sp>
        <p:nvSpPr>
          <p:cNvPr id="14" name="Rounded Rectangle 13">
            <a:extLst>
              <a:ext uri="{FF2B5EF4-FFF2-40B4-BE49-F238E27FC236}">
                <a16:creationId xmlns="" xmlns:a16="http://schemas.microsoft.com/office/drawing/2014/main" id="{7D035699-9539-4F49-8B43-6BFFB5023AC9}"/>
              </a:ext>
            </a:extLst>
          </p:cNvPr>
          <p:cNvSpPr/>
          <p:nvPr/>
        </p:nvSpPr>
        <p:spPr>
          <a:xfrm>
            <a:off x="1977887" y="2782956"/>
            <a:ext cx="3945835" cy="738086"/>
          </a:xfrm>
          <a:prstGeom prst="roundRect">
            <a:avLst/>
          </a:prstGeom>
          <a:solidFill>
            <a:schemeClr val="bg1">
              <a:lumMod val="85000"/>
            </a:schemeClr>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800" dirty="0">
                <a:solidFill>
                  <a:schemeClr val="tx1"/>
                </a:solidFill>
                <a:latin typeface="OpenDyslexicAlta" pitchFamily="2" charset="77"/>
              </a:rPr>
              <a:t>0.54 – 0.3 =</a:t>
            </a:r>
            <a:endParaRPr lang="en-US" sz="2800" b="1" u="sng" dirty="0">
              <a:solidFill>
                <a:schemeClr val="bg1"/>
              </a:solidFill>
              <a:latin typeface="OpenDyslexicAlta" pitchFamily="2" charset="77"/>
            </a:endParaRPr>
          </a:p>
        </p:txBody>
      </p:sp>
      <p:sp>
        <p:nvSpPr>
          <p:cNvPr id="15" name="Rounded Rectangle 14">
            <a:extLst>
              <a:ext uri="{FF2B5EF4-FFF2-40B4-BE49-F238E27FC236}">
                <a16:creationId xmlns="" xmlns:a16="http://schemas.microsoft.com/office/drawing/2014/main" id="{B17B93EF-1160-CE4E-BD24-A1C0C037E53F}"/>
              </a:ext>
            </a:extLst>
          </p:cNvPr>
          <p:cNvSpPr/>
          <p:nvPr/>
        </p:nvSpPr>
        <p:spPr>
          <a:xfrm>
            <a:off x="1977887" y="3780282"/>
            <a:ext cx="3945835" cy="738086"/>
          </a:xfrm>
          <a:prstGeom prst="roundRect">
            <a:avLst/>
          </a:prstGeom>
          <a:solidFill>
            <a:srgbClr val="FFDD57"/>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800" dirty="0">
                <a:solidFill>
                  <a:schemeClr val="tx1"/>
                </a:solidFill>
                <a:latin typeface="OpenDyslexicAlta" pitchFamily="2" charset="77"/>
              </a:rPr>
              <a:t>0.54 – 0.15 = </a:t>
            </a:r>
          </a:p>
        </p:txBody>
      </p:sp>
      <p:sp>
        <p:nvSpPr>
          <p:cNvPr id="16" name="Rounded Rectangle 15">
            <a:extLst>
              <a:ext uri="{FF2B5EF4-FFF2-40B4-BE49-F238E27FC236}">
                <a16:creationId xmlns="" xmlns:a16="http://schemas.microsoft.com/office/drawing/2014/main" id="{70CDF656-F1A1-4C44-B3ED-F4E95B28E48E}"/>
              </a:ext>
            </a:extLst>
          </p:cNvPr>
          <p:cNvSpPr/>
          <p:nvPr/>
        </p:nvSpPr>
        <p:spPr>
          <a:xfrm>
            <a:off x="6337852" y="2782956"/>
            <a:ext cx="3945835" cy="738086"/>
          </a:xfrm>
          <a:prstGeom prst="roundRect">
            <a:avLst/>
          </a:prstGeom>
          <a:solidFill>
            <a:srgbClr val="FFDD57"/>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800" dirty="0">
                <a:solidFill>
                  <a:schemeClr val="tx1"/>
                </a:solidFill>
                <a:latin typeface="OpenDyslexicAlta" pitchFamily="2" charset="77"/>
              </a:rPr>
              <a:t>0.54 – 0.18 =</a:t>
            </a:r>
          </a:p>
        </p:txBody>
      </p:sp>
      <p:sp>
        <p:nvSpPr>
          <p:cNvPr id="17" name="Rounded Rectangle 16">
            <a:extLst>
              <a:ext uri="{FF2B5EF4-FFF2-40B4-BE49-F238E27FC236}">
                <a16:creationId xmlns="" xmlns:a16="http://schemas.microsoft.com/office/drawing/2014/main" id="{A42D7A54-9904-8645-A190-927BB4996B8A}"/>
              </a:ext>
            </a:extLst>
          </p:cNvPr>
          <p:cNvSpPr/>
          <p:nvPr/>
        </p:nvSpPr>
        <p:spPr>
          <a:xfrm>
            <a:off x="6337852" y="3780282"/>
            <a:ext cx="3945835" cy="738086"/>
          </a:xfrm>
          <a:prstGeom prst="roundRect">
            <a:avLst/>
          </a:prstGeom>
          <a:solidFill>
            <a:schemeClr val="bg1">
              <a:lumMod val="85000"/>
            </a:schemeClr>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800" dirty="0">
                <a:solidFill>
                  <a:schemeClr val="tx1"/>
                </a:solidFill>
                <a:latin typeface="OpenDyslexicAlta" pitchFamily="2" charset="77"/>
              </a:rPr>
              <a:t>0.54 – 0.41 =</a:t>
            </a:r>
          </a:p>
        </p:txBody>
      </p:sp>
    </p:spTree>
    <p:extLst>
      <p:ext uri="{BB962C8B-B14F-4D97-AF65-F5344CB8AC3E}">
        <p14:creationId xmlns:p14="http://schemas.microsoft.com/office/powerpoint/2010/main" val="34041275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endParaRPr lang="en-GB" sz="3600" dirty="0"/>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5257800" cy="4351338"/>
          </a:xfrm>
        </p:spPr>
        <p:txBody>
          <a:bodyPr>
            <a:noAutofit/>
          </a:bodyPr>
          <a:lstStyle/>
          <a:p>
            <a:pPr marL="0" indent="0">
              <a:buNone/>
            </a:pPr>
            <a:r>
              <a:rPr lang="en-GB" dirty="0"/>
              <a:t>Activity 5:</a:t>
            </a:r>
          </a:p>
          <a:p>
            <a:pPr marL="0" indent="0">
              <a:buClr>
                <a:srgbClr val="23D160"/>
              </a:buClr>
              <a:buSzPct val="85000"/>
              <a:buNone/>
            </a:pPr>
            <a:r>
              <a:rPr lang="en-GB" sz="2200" dirty="0"/>
              <a:t>The piece of wood is 0.6 m long.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It is split into two unequal pieces. </a:t>
            </a:r>
            <a:br>
              <a:rPr lang="en-GB" sz="2200" dirty="0"/>
            </a:br>
            <a:r>
              <a:rPr lang="en-GB" sz="2200" dirty="0"/>
              <a:t>The two pieces have a difference in length of 0.1 m. </a:t>
            </a:r>
          </a:p>
          <a:p>
            <a:pPr marL="0" indent="0">
              <a:buClr>
                <a:srgbClr val="23D160"/>
              </a:buClr>
              <a:buSzPct val="85000"/>
              <a:buNone/>
            </a:pPr>
            <a:endParaRPr lang="en-GB" sz="2200" dirty="0"/>
          </a:p>
          <a:p>
            <a:pPr marL="0" indent="0">
              <a:buClr>
                <a:srgbClr val="23D160"/>
              </a:buClr>
              <a:buSzPct val="85000"/>
              <a:buNone/>
            </a:pPr>
            <a:r>
              <a:rPr lang="en-GB" sz="2200" dirty="0"/>
              <a:t>How long are the two pieces of wood?</a:t>
            </a:r>
          </a:p>
          <a:p>
            <a:pPr marL="0" indent="0">
              <a:buClr>
                <a:srgbClr val="23D160"/>
              </a:buClr>
              <a:buSzPct val="85000"/>
              <a:buNone/>
            </a:pPr>
            <a:r>
              <a:rPr lang="en-GB" sz="2200" dirty="0"/>
              <a:t>Explain your answer. </a:t>
            </a:r>
          </a:p>
        </p:txBody>
      </p:sp>
      <p:sp>
        <p:nvSpPr>
          <p:cNvPr id="4" name="Rectangle 3">
            <a:extLst>
              <a:ext uri="{FF2B5EF4-FFF2-40B4-BE49-F238E27FC236}">
                <a16:creationId xmlns="" xmlns:a16="http://schemas.microsoft.com/office/drawing/2014/main" id="{872768D6-92EE-A347-A874-17CF67D3E585}"/>
              </a:ext>
            </a:extLst>
          </p:cNvPr>
          <p:cNvSpPr/>
          <p:nvPr/>
        </p:nvSpPr>
        <p:spPr>
          <a:xfrm>
            <a:off x="5686213" y="2499348"/>
            <a:ext cx="4323522" cy="516903"/>
          </a:xfrm>
          <a:prstGeom prst="rect">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ight Brace 4">
            <a:extLst>
              <a:ext uri="{FF2B5EF4-FFF2-40B4-BE49-F238E27FC236}">
                <a16:creationId xmlns="" xmlns:a16="http://schemas.microsoft.com/office/drawing/2014/main" id="{84CA7E0E-2326-514E-A811-566EA6E1E762}"/>
              </a:ext>
            </a:extLst>
          </p:cNvPr>
          <p:cNvSpPr/>
          <p:nvPr/>
        </p:nvSpPr>
        <p:spPr>
          <a:xfrm rot="16200000">
            <a:off x="7651850" y="141459"/>
            <a:ext cx="392251" cy="4323523"/>
          </a:xfrm>
          <a:prstGeom prst="righ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Rounded Rectangle 9">
            <a:extLst>
              <a:ext uri="{FF2B5EF4-FFF2-40B4-BE49-F238E27FC236}">
                <a16:creationId xmlns="" xmlns:a16="http://schemas.microsoft.com/office/drawing/2014/main" id="{DA06AA94-4831-3C43-880D-F6B1EBABE65F}"/>
              </a:ext>
            </a:extLst>
          </p:cNvPr>
          <p:cNvSpPr/>
          <p:nvPr/>
        </p:nvSpPr>
        <p:spPr>
          <a:xfrm>
            <a:off x="7128579" y="1591566"/>
            <a:ext cx="1432377" cy="588148"/>
          </a:xfrm>
          <a:prstGeom prst="roundRect">
            <a:avLst/>
          </a:prstGeom>
          <a:noFill/>
          <a:ln w="28575">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400" dirty="0">
                <a:solidFill>
                  <a:schemeClr val="tx1"/>
                </a:solidFill>
                <a:latin typeface="OpenDyslexicAlta" pitchFamily="2" charset="77"/>
              </a:rPr>
              <a:t>0.6 m</a:t>
            </a:r>
            <a:endParaRPr lang="en-US" sz="2400" b="1" u="sng" dirty="0">
              <a:solidFill>
                <a:schemeClr val="bg1"/>
              </a:solidFill>
              <a:latin typeface="OpenDyslexicAlta" pitchFamily="2" charset="77"/>
            </a:endParaRPr>
          </a:p>
        </p:txBody>
      </p:sp>
      <p:sp>
        <p:nvSpPr>
          <p:cNvPr id="11" name="Rectangle 10">
            <a:extLst>
              <a:ext uri="{FF2B5EF4-FFF2-40B4-BE49-F238E27FC236}">
                <a16:creationId xmlns="" xmlns:a16="http://schemas.microsoft.com/office/drawing/2014/main" id="{F131CD94-970B-6D44-B6A3-1EC1F4BF4396}"/>
              </a:ext>
            </a:extLst>
          </p:cNvPr>
          <p:cNvSpPr/>
          <p:nvPr/>
        </p:nvSpPr>
        <p:spPr>
          <a:xfrm>
            <a:off x="7130700" y="3572407"/>
            <a:ext cx="2879035" cy="516903"/>
          </a:xfrm>
          <a:prstGeom prst="rect">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 xmlns:a16="http://schemas.microsoft.com/office/drawing/2014/main" id="{A5A3176B-44A7-734D-988C-778BD27200B3}"/>
              </a:ext>
            </a:extLst>
          </p:cNvPr>
          <p:cNvSpPr/>
          <p:nvPr/>
        </p:nvSpPr>
        <p:spPr>
          <a:xfrm>
            <a:off x="7130700" y="4337817"/>
            <a:ext cx="2163417" cy="516903"/>
          </a:xfrm>
          <a:prstGeom prst="rect">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Brace 12">
            <a:extLst>
              <a:ext uri="{FF2B5EF4-FFF2-40B4-BE49-F238E27FC236}">
                <a16:creationId xmlns="" xmlns:a16="http://schemas.microsoft.com/office/drawing/2014/main" id="{5217F90D-322B-0B48-9F80-7A5E113BC77D}"/>
              </a:ext>
            </a:extLst>
          </p:cNvPr>
          <p:cNvSpPr/>
          <p:nvPr/>
        </p:nvSpPr>
        <p:spPr>
          <a:xfrm>
            <a:off x="10158516" y="3595252"/>
            <a:ext cx="392251" cy="1282313"/>
          </a:xfrm>
          <a:prstGeom prst="righ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Left-right Arrow 5">
            <a:extLst>
              <a:ext uri="{FF2B5EF4-FFF2-40B4-BE49-F238E27FC236}">
                <a16:creationId xmlns="" xmlns:a16="http://schemas.microsoft.com/office/drawing/2014/main" id="{85972FF6-CB8F-6848-8343-E1E0356BDC36}"/>
              </a:ext>
            </a:extLst>
          </p:cNvPr>
          <p:cNvSpPr/>
          <p:nvPr/>
        </p:nvSpPr>
        <p:spPr>
          <a:xfrm>
            <a:off x="9299697" y="4524907"/>
            <a:ext cx="710038" cy="182092"/>
          </a:xfrm>
          <a:prstGeom prst="lef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8" name="Rounded Rectangle 17">
            <a:extLst>
              <a:ext uri="{FF2B5EF4-FFF2-40B4-BE49-F238E27FC236}">
                <a16:creationId xmlns="" xmlns:a16="http://schemas.microsoft.com/office/drawing/2014/main" id="{E4992810-F60E-0547-92B5-863AF1818C68}"/>
              </a:ext>
            </a:extLst>
          </p:cNvPr>
          <p:cNvSpPr/>
          <p:nvPr/>
        </p:nvSpPr>
        <p:spPr>
          <a:xfrm>
            <a:off x="10438050" y="3951678"/>
            <a:ext cx="1432377" cy="588148"/>
          </a:xfrm>
          <a:prstGeom prst="roundRect">
            <a:avLst/>
          </a:prstGeom>
          <a:noFill/>
          <a:ln w="28575">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400" dirty="0">
                <a:solidFill>
                  <a:schemeClr val="tx1"/>
                </a:solidFill>
                <a:latin typeface="OpenDyslexicAlta" pitchFamily="2" charset="77"/>
              </a:rPr>
              <a:t>0.6 m</a:t>
            </a:r>
            <a:endParaRPr lang="en-US" sz="2400" b="1" u="sng" dirty="0">
              <a:solidFill>
                <a:schemeClr val="bg1"/>
              </a:solidFill>
              <a:latin typeface="OpenDyslexicAlta" pitchFamily="2" charset="77"/>
            </a:endParaRPr>
          </a:p>
        </p:txBody>
      </p:sp>
      <p:sp>
        <p:nvSpPr>
          <p:cNvPr id="19" name="Rounded Rectangle 18">
            <a:extLst>
              <a:ext uri="{FF2B5EF4-FFF2-40B4-BE49-F238E27FC236}">
                <a16:creationId xmlns="" xmlns:a16="http://schemas.microsoft.com/office/drawing/2014/main" id="{0027A18A-6440-6848-9619-BF0D76E713CB}"/>
              </a:ext>
            </a:extLst>
          </p:cNvPr>
          <p:cNvSpPr/>
          <p:nvPr/>
        </p:nvSpPr>
        <p:spPr>
          <a:xfrm>
            <a:off x="9118390" y="4079534"/>
            <a:ext cx="1432377" cy="588148"/>
          </a:xfrm>
          <a:prstGeom prst="roundRect">
            <a:avLst/>
          </a:prstGeom>
          <a:noFill/>
          <a:ln w="28575">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400" dirty="0">
                <a:solidFill>
                  <a:schemeClr val="tx1"/>
                </a:solidFill>
                <a:latin typeface="OpenDyslexicAlta" pitchFamily="2" charset="77"/>
              </a:rPr>
              <a:t>0.1 m</a:t>
            </a:r>
            <a:endParaRPr lang="en-US" sz="2400" b="1" u="sng" dirty="0">
              <a:solidFill>
                <a:schemeClr val="bg1"/>
              </a:solidFill>
              <a:latin typeface="OpenDyslexicAlta" pitchFamily="2" charset="77"/>
            </a:endParaRPr>
          </a:p>
        </p:txBody>
      </p:sp>
    </p:spTree>
    <p:extLst>
      <p:ext uri="{BB962C8B-B14F-4D97-AF65-F5344CB8AC3E}">
        <p14:creationId xmlns:p14="http://schemas.microsoft.com/office/powerpoint/2010/main" val="30187500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endParaRPr lang="en-GB" sz="3600" dirty="0"/>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5257800" cy="4351338"/>
          </a:xfrm>
        </p:spPr>
        <p:txBody>
          <a:bodyPr>
            <a:noAutofit/>
          </a:bodyPr>
          <a:lstStyle/>
          <a:p>
            <a:pPr marL="0" indent="0">
              <a:buNone/>
            </a:pPr>
            <a:r>
              <a:rPr lang="en-GB" dirty="0"/>
              <a:t>Activity 5:</a:t>
            </a:r>
          </a:p>
          <a:p>
            <a:pPr marL="0" indent="0">
              <a:buClr>
                <a:srgbClr val="23D160"/>
              </a:buClr>
              <a:buSzPct val="85000"/>
              <a:buNone/>
            </a:pPr>
            <a:r>
              <a:rPr lang="en-GB" sz="2200" dirty="0"/>
              <a:t>The piece of wood is 0.6 m long. </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It is split into two unequal pieces. </a:t>
            </a:r>
            <a:br>
              <a:rPr lang="en-GB" sz="2200" dirty="0"/>
            </a:br>
            <a:r>
              <a:rPr lang="en-GB" sz="2200" dirty="0"/>
              <a:t>The two pieces have a difference in length of 0.1 m. </a:t>
            </a:r>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The first piece of wood is 0.35 m long and the piece beneath is 0.25 m long. </a:t>
            </a:r>
          </a:p>
        </p:txBody>
      </p:sp>
      <p:sp>
        <p:nvSpPr>
          <p:cNvPr id="4" name="Rectangle 3">
            <a:extLst>
              <a:ext uri="{FF2B5EF4-FFF2-40B4-BE49-F238E27FC236}">
                <a16:creationId xmlns="" xmlns:a16="http://schemas.microsoft.com/office/drawing/2014/main" id="{872768D6-92EE-A347-A874-17CF67D3E585}"/>
              </a:ext>
            </a:extLst>
          </p:cNvPr>
          <p:cNvSpPr/>
          <p:nvPr/>
        </p:nvSpPr>
        <p:spPr>
          <a:xfrm>
            <a:off x="5686213" y="2499348"/>
            <a:ext cx="4323522" cy="516903"/>
          </a:xfrm>
          <a:prstGeom prst="rect">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ight Brace 4">
            <a:extLst>
              <a:ext uri="{FF2B5EF4-FFF2-40B4-BE49-F238E27FC236}">
                <a16:creationId xmlns="" xmlns:a16="http://schemas.microsoft.com/office/drawing/2014/main" id="{84CA7E0E-2326-514E-A811-566EA6E1E762}"/>
              </a:ext>
            </a:extLst>
          </p:cNvPr>
          <p:cNvSpPr/>
          <p:nvPr/>
        </p:nvSpPr>
        <p:spPr>
          <a:xfrm rot="16200000">
            <a:off x="7651850" y="141459"/>
            <a:ext cx="392251" cy="4323523"/>
          </a:xfrm>
          <a:prstGeom prst="righ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Rounded Rectangle 9">
            <a:extLst>
              <a:ext uri="{FF2B5EF4-FFF2-40B4-BE49-F238E27FC236}">
                <a16:creationId xmlns="" xmlns:a16="http://schemas.microsoft.com/office/drawing/2014/main" id="{DA06AA94-4831-3C43-880D-F6B1EBABE65F}"/>
              </a:ext>
            </a:extLst>
          </p:cNvPr>
          <p:cNvSpPr/>
          <p:nvPr/>
        </p:nvSpPr>
        <p:spPr>
          <a:xfrm>
            <a:off x="7128579" y="1591566"/>
            <a:ext cx="1432377" cy="588148"/>
          </a:xfrm>
          <a:prstGeom prst="roundRect">
            <a:avLst/>
          </a:prstGeom>
          <a:noFill/>
          <a:ln w="28575">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400" dirty="0">
                <a:solidFill>
                  <a:schemeClr val="tx1"/>
                </a:solidFill>
                <a:latin typeface="OpenDyslexicAlta" pitchFamily="2" charset="77"/>
              </a:rPr>
              <a:t>0.6 m</a:t>
            </a:r>
            <a:endParaRPr lang="en-US" sz="2400" b="1" u="sng" dirty="0">
              <a:solidFill>
                <a:schemeClr val="bg1"/>
              </a:solidFill>
              <a:latin typeface="OpenDyslexicAlta" pitchFamily="2" charset="77"/>
            </a:endParaRPr>
          </a:p>
        </p:txBody>
      </p:sp>
      <p:sp>
        <p:nvSpPr>
          <p:cNvPr id="11" name="Rectangle 10">
            <a:extLst>
              <a:ext uri="{FF2B5EF4-FFF2-40B4-BE49-F238E27FC236}">
                <a16:creationId xmlns="" xmlns:a16="http://schemas.microsoft.com/office/drawing/2014/main" id="{F131CD94-970B-6D44-B6A3-1EC1F4BF4396}"/>
              </a:ext>
            </a:extLst>
          </p:cNvPr>
          <p:cNvSpPr/>
          <p:nvPr/>
        </p:nvSpPr>
        <p:spPr>
          <a:xfrm>
            <a:off x="7130700" y="3572407"/>
            <a:ext cx="2879035" cy="516903"/>
          </a:xfrm>
          <a:prstGeom prst="rect">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 xmlns:a16="http://schemas.microsoft.com/office/drawing/2014/main" id="{A5A3176B-44A7-734D-988C-778BD27200B3}"/>
              </a:ext>
            </a:extLst>
          </p:cNvPr>
          <p:cNvSpPr/>
          <p:nvPr/>
        </p:nvSpPr>
        <p:spPr>
          <a:xfrm>
            <a:off x="7130700" y="4337817"/>
            <a:ext cx="2163417" cy="516903"/>
          </a:xfrm>
          <a:prstGeom prst="rect">
            <a:avLst/>
          </a:prstGeom>
          <a:blipFill>
            <a:blip r:embed="rId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Brace 12">
            <a:extLst>
              <a:ext uri="{FF2B5EF4-FFF2-40B4-BE49-F238E27FC236}">
                <a16:creationId xmlns="" xmlns:a16="http://schemas.microsoft.com/office/drawing/2014/main" id="{5217F90D-322B-0B48-9F80-7A5E113BC77D}"/>
              </a:ext>
            </a:extLst>
          </p:cNvPr>
          <p:cNvSpPr/>
          <p:nvPr/>
        </p:nvSpPr>
        <p:spPr>
          <a:xfrm>
            <a:off x="10158516" y="3595252"/>
            <a:ext cx="392251" cy="1282313"/>
          </a:xfrm>
          <a:prstGeom prst="righ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Left-right Arrow 5">
            <a:extLst>
              <a:ext uri="{FF2B5EF4-FFF2-40B4-BE49-F238E27FC236}">
                <a16:creationId xmlns="" xmlns:a16="http://schemas.microsoft.com/office/drawing/2014/main" id="{85972FF6-CB8F-6848-8343-E1E0356BDC36}"/>
              </a:ext>
            </a:extLst>
          </p:cNvPr>
          <p:cNvSpPr/>
          <p:nvPr/>
        </p:nvSpPr>
        <p:spPr>
          <a:xfrm>
            <a:off x="9299697" y="4524907"/>
            <a:ext cx="710038" cy="182092"/>
          </a:xfrm>
          <a:prstGeom prst="lef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8" name="Rounded Rectangle 17">
            <a:extLst>
              <a:ext uri="{FF2B5EF4-FFF2-40B4-BE49-F238E27FC236}">
                <a16:creationId xmlns="" xmlns:a16="http://schemas.microsoft.com/office/drawing/2014/main" id="{E4992810-F60E-0547-92B5-863AF1818C68}"/>
              </a:ext>
            </a:extLst>
          </p:cNvPr>
          <p:cNvSpPr/>
          <p:nvPr/>
        </p:nvSpPr>
        <p:spPr>
          <a:xfrm>
            <a:off x="10438050" y="3951678"/>
            <a:ext cx="1432377" cy="588148"/>
          </a:xfrm>
          <a:prstGeom prst="roundRect">
            <a:avLst/>
          </a:prstGeom>
          <a:noFill/>
          <a:ln w="28575">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400" dirty="0">
                <a:solidFill>
                  <a:schemeClr val="tx1"/>
                </a:solidFill>
                <a:latin typeface="OpenDyslexicAlta" pitchFamily="2" charset="77"/>
              </a:rPr>
              <a:t>0.6 m</a:t>
            </a:r>
            <a:endParaRPr lang="en-US" sz="2400" b="1" u="sng" dirty="0">
              <a:solidFill>
                <a:schemeClr val="bg1"/>
              </a:solidFill>
              <a:latin typeface="OpenDyslexicAlta" pitchFamily="2" charset="77"/>
            </a:endParaRPr>
          </a:p>
        </p:txBody>
      </p:sp>
      <p:sp>
        <p:nvSpPr>
          <p:cNvPr id="19" name="Rounded Rectangle 18">
            <a:extLst>
              <a:ext uri="{FF2B5EF4-FFF2-40B4-BE49-F238E27FC236}">
                <a16:creationId xmlns="" xmlns:a16="http://schemas.microsoft.com/office/drawing/2014/main" id="{0027A18A-6440-6848-9619-BF0D76E713CB}"/>
              </a:ext>
            </a:extLst>
          </p:cNvPr>
          <p:cNvSpPr/>
          <p:nvPr/>
        </p:nvSpPr>
        <p:spPr>
          <a:xfrm>
            <a:off x="9118390" y="4079534"/>
            <a:ext cx="1432377" cy="588148"/>
          </a:xfrm>
          <a:prstGeom prst="roundRect">
            <a:avLst/>
          </a:prstGeom>
          <a:noFill/>
          <a:ln w="28575">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400" dirty="0">
                <a:solidFill>
                  <a:schemeClr val="tx1"/>
                </a:solidFill>
                <a:latin typeface="OpenDyslexicAlta" pitchFamily="2" charset="77"/>
              </a:rPr>
              <a:t>0.1 m</a:t>
            </a:r>
            <a:endParaRPr lang="en-US" sz="2400" b="1" u="sng" dirty="0">
              <a:solidFill>
                <a:schemeClr val="bg1"/>
              </a:solidFill>
              <a:latin typeface="OpenDyslexicAlta" pitchFamily="2" charset="77"/>
            </a:endParaRPr>
          </a:p>
        </p:txBody>
      </p:sp>
    </p:spTree>
    <p:extLst>
      <p:ext uri="{BB962C8B-B14F-4D97-AF65-F5344CB8AC3E}">
        <p14:creationId xmlns:p14="http://schemas.microsoft.com/office/powerpoint/2010/main" val="31094771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endParaRPr lang="en-GB" sz="3200" dirty="0"/>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p:txBody>
          <a:bodyPr>
            <a:noAutofit/>
          </a:bodyPr>
          <a:lstStyle/>
          <a:p>
            <a:pPr marL="0" indent="0">
              <a:buNone/>
            </a:pPr>
            <a:r>
              <a:rPr lang="en-GB" dirty="0">
                <a:solidFill>
                  <a:srgbClr val="3273DC"/>
                </a:solidFill>
              </a:rPr>
              <a:t>Evaluation:</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r>
              <a:rPr lang="en-GB" sz="2200" dirty="0">
                <a:solidFill>
                  <a:srgbClr val="3273DC"/>
                </a:solidFill>
              </a:rPr>
              <a:t>Is </a:t>
            </a:r>
            <a:r>
              <a:rPr lang="en-GB" sz="2200" dirty="0" err="1">
                <a:solidFill>
                  <a:srgbClr val="3273DC"/>
                </a:solidFill>
              </a:rPr>
              <a:t>Astrobee’s</a:t>
            </a:r>
            <a:r>
              <a:rPr lang="en-GB" sz="2200" dirty="0">
                <a:solidFill>
                  <a:srgbClr val="3273DC"/>
                </a:solidFill>
              </a:rPr>
              <a:t> statement true or false?</a:t>
            </a:r>
          </a:p>
          <a:p>
            <a:pPr marL="0" indent="0">
              <a:buClr>
                <a:srgbClr val="23D160"/>
              </a:buClr>
              <a:buSzPct val="85000"/>
              <a:buNone/>
            </a:pPr>
            <a:r>
              <a:rPr lang="en-GB" sz="2200" dirty="0">
                <a:solidFill>
                  <a:srgbClr val="3273DC"/>
                </a:solidFill>
              </a:rPr>
              <a:t>Explain your answer in full. </a:t>
            </a:r>
          </a:p>
        </p:txBody>
      </p:sp>
      <p:pic>
        <p:nvPicPr>
          <p:cNvPr id="42" name="Picture 41">
            <a:extLst>
              <a:ext uri="{FF2B5EF4-FFF2-40B4-BE49-F238E27FC236}">
                <a16:creationId xmlns="" xmlns:a16="http://schemas.microsoft.com/office/drawing/2014/main" id="{47AF9CA8-2B63-A647-9102-E3DE4825A225}"/>
              </a:ext>
            </a:extLst>
          </p:cNvPr>
          <p:cNvPicPr>
            <a:picLocks noChangeAspect="1"/>
          </p:cNvPicPr>
          <p:nvPr/>
        </p:nvPicPr>
        <p:blipFill>
          <a:blip r:embed="rId3"/>
          <a:stretch>
            <a:fillRect/>
          </a:stretch>
        </p:blipFill>
        <p:spPr>
          <a:xfrm>
            <a:off x="1175859" y="3875882"/>
            <a:ext cx="1689100" cy="1244600"/>
          </a:xfrm>
          <a:prstGeom prst="rect">
            <a:avLst/>
          </a:prstGeom>
        </p:spPr>
      </p:pic>
      <p:pic>
        <p:nvPicPr>
          <p:cNvPr id="43" name="Picture 42">
            <a:extLst>
              <a:ext uri="{FF2B5EF4-FFF2-40B4-BE49-F238E27FC236}">
                <a16:creationId xmlns="" xmlns:a16="http://schemas.microsoft.com/office/drawing/2014/main" id="{65108521-6BAD-A844-9D52-F6BAD7C52BFF}"/>
              </a:ext>
            </a:extLst>
          </p:cNvPr>
          <p:cNvPicPr>
            <a:picLocks noChangeAspect="1"/>
          </p:cNvPicPr>
          <p:nvPr/>
        </p:nvPicPr>
        <p:blipFill>
          <a:blip r:embed="rId4"/>
          <a:stretch>
            <a:fillRect/>
          </a:stretch>
        </p:blipFill>
        <p:spPr>
          <a:xfrm>
            <a:off x="2020409" y="1690688"/>
            <a:ext cx="4354694" cy="3295052"/>
          </a:xfrm>
          <a:prstGeom prst="rect">
            <a:avLst/>
          </a:prstGeom>
        </p:spPr>
      </p:pic>
      <mc:AlternateContent xmlns:mc="http://schemas.openxmlformats.org/markup-compatibility/2006" xmlns:a14="http://schemas.microsoft.com/office/drawing/2010/main">
        <mc:Choice Requires="a14">
          <p:sp>
            <p:nvSpPr>
              <p:cNvPr id="22" name="Rectangle 21">
                <a:extLst>
                  <a:ext uri="{FF2B5EF4-FFF2-40B4-BE49-F238E27FC236}">
                    <a16:creationId xmlns="" xmlns:a16="http://schemas.microsoft.com/office/drawing/2014/main" id="{F2EF1B55-7CDC-1F47-B4E4-D113F7193461}"/>
                  </a:ext>
                </a:extLst>
              </p:cNvPr>
              <p:cNvSpPr/>
              <p:nvPr/>
            </p:nvSpPr>
            <p:spPr>
              <a:xfrm>
                <a:off x="2439087" y="2983330"/>
                <a:ext cx="3437825" cy="461665"/>
              </a:xfrm>
              <a:prstGeom prst="rect">
                <a:avLst/>
              </a:prstGeom>
            </p:spPr>
            <p:txBody>
              <a:bodyPr wrap="square" anchor="ctr">
                <a:spAutoFit/>
              </a:bodyPr>
              <a:lstStyle/>
              <a:p>
                <a:pPr algn="ctr">
                  <a:buClr>
                    <a:srgbClr val="23D160"/>
                  </a:buClr>
                  <a:buSzPct val="85000"/>
                </a:pPr>
                <a:r>
                  <a:rPr lang="en-GB" sz="2400" dirty="0">
                    <a:solidFill>
                      <a:srgbClr val="3273DC"/>
                    </a:solidFill>
                    <a:latin typeface="OpenDyslexicAlta" pitchFamily="2" charset="77"/>
                  </a:rPr>
                  <a:t>0.56 </a:t>
                </a:r>
                <a14:m>
                  <m:oMath xmlns:m="http://schemas.openxmlformats.org/officeDocument/2006/math">
                    <m:r>
                      <a:rPr lang="en-GB" sz="2400" b="1" i="1" dirty="0" smtClean="0">
                        <a:solidFill>
                          <a:srgbClr val="3273DC"/>
                        </a:solidFill>
                        <a:latin typeface="Cambria Math" panose="02040503050406030204" pitchFamily="18" charset="0"/>
                      </a:rPr>
                      <m:t>−</m:t>
                    </m:r>
                  </m:oMath>
                </a14:m>
                <a:r>
                  <a:rPr lang="en-GB" sz="2400" dirty="0">
                    <a:solidFill>
                      <a:srgbClr val="3273DC"/>
                    </a:solidFill>
                    <a:latin typeface="OpenDyslexicAlta" pitchFamily="2" charset="77"/>
                  </a:rPr>
                  <a:t> 0.2 = 0.54</a:t>
                </a:r>
              </a:p>
            </p:txBody>
          </p:sp>
        </mc:Choice>
        <mc:Fallback xmlns="">
          <p:sp>
            <p:nvSpPr>
              <p:cNvPr id="22" name="Rectangle 21">
                <a:extLst>
                  <a:ext uri="{FF2B5EF4-FFF2-40B4-BE49-F238E27FC236}">
                    <a16:creationId xmlns:a16="http://schemas.microsoft.com/office/drawing/2014/main" id="{F2EF1B55-7CDC-1F47-B4E4-D113F7193461}"/>
                  </a:ext>
                </a:extLst>
              </p:cNvPr>
              <p:cNvSpPr>
                <a:spLocks noRot="1" noChangeAspect="1" noMove="1" noResize="1" noEditPoints="1" noAdjustHandles="1" noChangeArrowheads="1" noChangeShapeType="1" noTextEdit="1"/>
              </p:cNvSpPr>
              <p:nvPr/>
            </p:nvSpPr>
            <p:spPr>
              <a:xfrm>
                <a:off x="2439087" y="2983330"/>
                <a:ext cx="3437825" cy="461665"/>
              </a:xfrm>
              <a:prstGeom prst="rect">
                <a:avLst/>
              </a:prstGeom>
              <a:blipFill>
                <a:blip r:embed="rId5"/>
                <a:stretch>
                  <a:fillRect t="-8108" b="-29730"/>
                </a:stretch>
              </a:blipFill>
            </p:spPr>
            <p:txBody>
              <a:bodyPr/>
              <a:lstStyle/>
              <a:p>
                <a:r>
                  <a:rPr lang="en-US">
                    <a:noFill/>
                  </a:rPr>
                  <a:t> </a:t>
                </a:r>
              </a:p>
            </p:txBody>
          </p:sp>
        </mc:Fallback>
      </mc:AlternateContent>
    </p:spTree>
    <p:extLst>
      <p:ext uri="{BB962C8B-B14F-4D97-AF65-F5344CB8AC3E}">
        <p14:creationId xmlns:p14="http://schemas.microsoft.com/office/powerpoint/2010/main" val="27100308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endParaRPr lang="en-GB" sz="3200" dirty="0"/>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825625"/>
            <a:ext cx="10757452" cy="4351338"/>
          </a:xfrm>
        </p:spPr>
        <p:txBody>
          <a:bodyPr>
            <a:noAutofit/>
          </a:bodyPr>
          <a:lstStyle/>
          <a:p>
            <a:pPr marL="0" indent="0">
              <a:buNone/>
            </a:pPr>
            <a:r>
              <a:rPr lang="en-GB" dirty="0">
                <a:solidFill>
                  <a:srgbClr val="3273DC"/>
                </a:solidFill>
              </a:rPr>
              <a:t>Evaluation:</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r>
              <a:rPr lang="en-GB" sz="2200" dirty="0" err="1">
                <a:solidFill>
                  <a:srgbClr val="FF3860"/>
                </a:solidFill>
              </a:rPr>
              <a:t>Astrobee’s</a:t>
            </a:r>
            <a:r>
              <a:rPr lang="en-GB" sz="2200" dirty="0">
                <a:solidFill>
                  <a:srgbClr val="FF3860"/>
                </a:solidFill>
              </a:rPr>
              <a:t> statement is false. </a:t>
            </a:r>
            <a:r>
              <a:rPr lang="en-GB" sz="2200" dirty="0" err="1">
                <a:solidFill>
                  <a:srgbClr val="FF3860"/>
                </a:solidFill>
              </a:rPr>
              <a:t>Astrobee</a:t>
            </a:r>
            <a:r>
              <a:rPr lang="en-GB" sz="2200" dirty="0">
                <a:solidFill>
                  <a:srgbClr val="FF3860"/>
                </a:solidFill>
              </a:rPr>
              <a:t> has confused 2 tenths with 2 hundredths. The correct statement is 0.56 – 0.2 = 0.36 as 2 hundredths have been taken away.</a:t>
            </a:r>
          </a:p>
        </p:txBody>
      </p:sp>
      <p:pic>
        <p:nvPicPr>
          <p:cNvPr id="42" name="Picture 41">
            <a:extLst>
              <a:ext uri="{FF2B5EF4-FFF2-40B4-BE49-F238E27FC236}">
                <a16:creationId xmlns="" xmlns:a16="http://schemas.microsoft.com/office/drawing/2014/main" id="{47AF9CA8-2B63-A647-9102-E3DE4825A225}"/>
              </a:ext>
            </a:extLst>
          </p:cNvPr>
          <p:cNvPicPr>
            <a:picLocks noChangeAspect="1"/>
          </p:cNvPicPr>
          <p:nvPr/>
        </p:nvPicPr>
        <p:blipFill>
          <a:blip r:embed="rId3"/>
          <a:stretch>
            <a:fillRect/>
          </a:stretch>
        </p:blipFill>
        <p:spPr>
          <a:xfrm>
            <a:off x="1175859" y="3875882"/>
            <a:ext cx="1689100" cy="1244600"/>
          </a:xfrm>
          <a:prstGeom prst="rect">
            <a:avLst/>
          </a:prstGeom>
        </p:spPr>
      </p:pic>
      <p:pic>
        <p:nvPicPr>
          <p:cNvPr id="43" name="Picture 42">
            <a:extLst>
              <a:ext uri="{FF2B5EF4-FFF2-40B4-BE49-F238E27FC236}">
                <a16:creationId xmlns="" xmlns:a16="http://schemas.microsoft.com/office/drawing/2014/main" id="{65108521-6BAD-A844-9D52-F6BAD7C52BFF}"/>
              </a:ext>
            </a:extLst>
          </p:cNvPr>
          <p:cNvPicPr>
            <a:picLocks noChangeAspect="1"/>
          </p:cNvPicPr>
          <p:nvPr/>
        </p:nvPicPr>
        <p:blipFill>
          <a:blip r:embed="rId4"/>
          <a:stretch>
            <a:fillRect/>
          </a:stretch>
        </p:blipFill>
        <p:spPr>
          <a:xfrm>
            <a:off x="2020409" y="1690688"/>
            <a:ext cx="4354694" cy="3295052"/>
          </a:xfrm>
          <a:prstGeom prst="rect">
            <a:avLst/>
          </a:prstGeom>
        </p:spPr>
      </p:pic>
      <mc:AlternateContent xmlns:mc="http://schemas.openxmlformats.org/markup-compatibility/2006" xmlns:a14="http://schemas.microsoft.com/office/drawing/2010/main">
        <mc:Choice Requires="a14">
          <p:sp>
            <p:nvSpPr>
              <p:cNvPr id="22" name="Rectangle 21">
                <a:extLst>
                  <a:ext uri="{FF2B5EF4-FFF2-40B4-BE49-F238E27FC236}">
                    <a16:creationId xmlns="" xmlns:a16="http://schemas.microsoft.com/office/drawing/2014/main" id="{F2EF1B55-7CDC-1F47-B4E4-D113F7193461}"/>
                  </a:ext>
                </a:extLst>
              </p:cNvPr>
              <p:cNvSpPr/>
              <p:nvPr/>
            </p:nvSpPr>
            <p:spPr>
              <a:xfrm>
                <a:off x="2439087" y="2983330"/>
                <a:ext cx="3437825" cy="461665"/>
              </a:xfrm>
              <a:prstGeom prst="rect">
                <a:avLst/>
              </a:prstGeom>
            </p:spPr>
            <p:txBody>
              <a:bodyPr wrap="square" anchor="ctr">
                <a:spAutoFit/>
              </a:bodyPr>
              <a:lstStyle/>
              <a:p>
                <a:pPr algn="ctr">
                  <a:buClr>
                    <a:srgbClr val="23D160"/>
                  </a:buClr>
                  <a:buSzPct val="85000"/>
                </a:pPr>
                <a:r>
                  <a:rPr lang="en-GB" sz="2400" dirty="0">
                    <a:solidFill>
                      <a:srgbClr val="3273DC"/>
                    </a:solidFill>
                    <a:latin typeface="OpenDyslexicAlta" pitchFamily="2" charset="77"/>
                  </a:rPr>
                  <a:t>0.56 </a:t>
                </a:r>
                <a14:m>
                  <m:oMath xmlns:m="http://schemas.openxmlformats.org/officeDocument/2006/math">
                    <m:r>
                      <a:rPr lang="en-GB" sz="2400" b="1" i="1" dirty="0" smtClean="0">
                        <a:solidFill>
                          <a:srgbClr val="3273DC"/>
                        </a:solidFill>
                        <a:latin typeface="Cambria Math" panose="02040503050406030204" pitchFamily="18" charset="0"/>
                      </a:rPr>
                      <m:t>−</m:t>
                    </m:r>
                  </m:oMath>
                </a14:m>
                <a:r>
                  <a:rPr lang="en-GB" sz="2400" dirty="0">
                    <a:solidFill>
                      <a:srgbClr val="3273DC"/>
                    </a:solidFill>
                    <a:latin typeface="OpenDyslexicAlta" pitchFamily="2" charset="77"/>
                  </a:rPr>
                  <a:t> 0.2 = 0.54</a:t>
                </a:r>
              </a:p>
            </p:txBody>
          </p:sp>
        </mc:Choice>
        <mc:Fallback xmlns="">
          <p:sp>
            <p:nvSpPr>
              <p:cNvPr id="22" name="Rectangle 21">
                <a:extLst>
                  <a:ext uri="{FF2B5EF4-FFF2-40B4-BE49-F238E27FC236}">
                    <a16:creationId xmlns:a16="http://schemas.microsoft.com/office/drawing/2014/main" id="{F2EF1B55-7CDC-1F47-B4E4-D113F7193461}"/>
                  </a:ext>
                </a:extLst>
              </p:cNvPr>
              <p:cNvSpPr>
                <a:spLocks noRot="1" noChangeAspect="1" noMove="1" noResize="1" noEditPoints="1" noAdjustHandles="1" noChangeArrowheads="1" noChangeShapeType="1" noTextEdit="1"/>
              </p:cNvSpPr>
              <p:nvPr/>
            </p:nvSpPr>
            <p:spPr>
              <a:xfrm>
                <a:off x="2439087" y="2983330"/>
                <a:ext cx="3437825" cy="461665"/>
              </a:xfrm>
              <a:prstGeom prst="rect">
                <a:avLst/>
              </a:prstGeom>
              <a:blipFill>
                <a:blip r:embed="rId5"/>
                <a:stretch>
                  <a:fillRect t="-8108" b="-29730"/>
                </a:stretch>
              </a:blipFill>
            </p:spPr>
            <p:txBody>
              <a:bodyPr/>
              <a:lstStyle/>
              <a:p>
                <a:r>
                  <a:rPr lang="en-US">
                    <a:noFill/>
                  </a:rPr>
                  <a:t> </a:t>
                </a:r>
              </a:p>
            </p:txBody>
          </p:sp>
        </mc:Fallback>
      </mc:AlternateContent>
    </p:spTree>
    <p:extLst>
      <p:ext uri="{BB962C8B-B14F-4D97-AF65-F5344CB8AC3E}">
        <p14:creationId xmlns:p14="http://schemas.microsoft.com/office/powerpoint/2010/main" val="13322013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825625"/>
            <a:ext cx="10730948" cy="4351338"/>
          </a:xfrm>
        </p:spPr>
        <p:txBody>
          <a:bodyPr/>
          <a:lstStyle/>
          <a:p>
            <a:pPr marL="0" indent="0">
              <a:buNone/>
            </a:pPr>
            <a:r>
              <a:rPr lang="en-GB" dirty="0"/>
              <a:t>Success criteria:</a:t>
            </a:r>
          </a:p>
          <a:p>
            <a:pPr>
              <a:buClr>
                <a:srgbClr val="23D160"/>
              </a:buClr>
              <a:buSzPct val="85000"/>
              <a:buFont typeface="Wingdings" pitchFamily="2" charset="2"/>
              <a:buChar char="ü"/>
            </a:pPr>
            <a:r>
              <a:rPr lang="en-GB" sz="2200" dirty="0"/>
              <a:t>I can use mathematical equipment and pictorial representations, such as place value charts and number lines, to help me subtract numbers with up to three decimal places within 1</a:t>
            </a:r>
          </a:p>
          <a:p>
            <a:pPr>
              <a:buClr>
                <a:srgbClr val="23D160"/>
              </a:buClr>
              <a:buSzPct val="85000"/>
              <a:buFont typeface="Wingdings" pitchFamily="2" charset="2"/>
              <a:buChar char="ü"/>
            </a:pPr>
            <a:r>
              <a:rPr lang="en-GB" sz="2200" dirty="0"/>
              <a:t>I can explain my reasoning when using mathematical equipment and pictorial representations, such as place value charts and number lines, to help me subtract numbers with up to three decimal places within 1</a:t>
            </a:r>
          </a:p>
        </p:txBody>
      </p:sp>
      <p:sp>
        <p:nvSpPr>
          <p:cNvPr id="5" name="Footer Placeholder 4">
            <a:extLst>
              <a:ext uri="{FF2B5EF4-FFF2-40B4-BE49-F238E27FC236}">
                <a16:creationId xmlns="" xmlns:a16="http://schemas.microsoft.com/office/drawing/2014/main" id="{349F46F5-B8A3-5848-8248-C9D634933261}"/>
              </a:ext>
            </a:extLst>
          </p:cNvPr>
          <p:cNvSpPr>
            <a:spLocks noGrp="1"/>
          </p:cNvSpPr>
          <p:nvPr>
            <p:ph type="ftr" sz="quarter" idx="11"/>
          </p:nvPr>
        </p:nvSpPr>
        <p:spPr>
          <a:xfrm>
            <a:off x="838198" y="6298060"/>
            <a:ext cx="11473071" cy="365125"/>
          </a:xfrm>
        </p:spPr>
        <p:txBody>
          <a:bodyPr/>
          <a:lstStyle/>
          <a:p>
            <a:r>
              <a:rPr lang="en-GB" sz="1400" dirty="0" smtClean="0"/>
              <a:t>Stage </a:t>
            </a:r>
            <a:r>
              <a:rPr lang="en-GB" sz="1400" dirty="0"/>
              <a:t>5 - Summer Block 1 - Decimals - Lesson 2 - To be able to subtract decimals within 1</a:t>
            </a:r>
          </a:p>
        </p:txBody>
      </p:sp>
    </p:spTree>
    <p:extLst>
      <p:ext uri="{BB962C8B-B14F-4D97-AF65-F5344CB8AC3E}">
        <p14:creationId xmlns:p14="http://schemas.microsoft.com/office/powerpoint/2010/main" val="12593718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199" y="1690688"/>
            <a:ext cx="11009243" cy="4351338"/>
          </a:xfrm>
        </p:spPr>
        <p:txBody>
          <a:bodyPr>
            <a:normAutofit/>
          </a:bodyPr>
          <a:lstStyle/>
          <a:p>
            <a:pPr marL="0" indent="0">
              <a:buNone/>
            </a:pPr>
            <a:r>
              <a:rPr lang="en-GB" dirty="0"/>
              <a:t>Starter:</a:t>
            </a:r>
          </a:p>
          <a:p>
            <a:pPr marL="0" indent="0">
              <a:buClr>
                <a:srgbClr val="23D160"/>
              </a:buClr>
              <a:buSzPct val="85000"/>
              <a:buNone/>
            </a:pPr>
            <a:r>
              <a:rPr lang="en-GB" sz="2200" dirty="0"/>
              <a:t>Look at the place value charts below, what’s the same? What’s different?</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The top chart shows 0.253, the bottom chart shows 0.213. The difference is 0.04.</a:t>
            </a:r>
          </a:p>
        </p:txBody>
      </p:sp>
      <p:graphicFrame>
        <p:nvGraphicFramePr>
          <p:cNvPr id="4" name="Table 3">
            <a:extLst>
              <a:ext uri="{FF2B5EF4-FFF2-40B4-BE49-F238E27FC236}">
                <a16:creationId xmlns="" xmlns:a16="http://schemas.microsoft.com/office/drawing/2014/main" id="{B26FE515-818F-CD4E-8C91-529799DE3F02}"/>
              </a:ext>
            </a:extLst>
          </p:cNvPr>
          <p:cNvGraphicFramePr>
            <a:graphicFrameLocks noGrp="1"/>
          </p:cNvGraphicFramePr>
          <p:nvPr/>
        </p:nvGraphicFramePr>
        <p:xfrm>
          <a:off x="2701494" y="2686627"/>
          <a:ext cx="6789012" cy="1285240"/>
        </p:xfrm>
        <a:graphic>
          <a:graphicData uri="http://schemas.openxmlformats.org/drawingml/2006/table">
            <a:tbl>
              <a:tblPr firstRow="1" bandRow="1">
                <a:tableStyleId>{5940675A-B579-460E-94D1-54222C63F5DA}</a:tableStyleId>
              </a:tblPr>
              <a:tblGrid>
                <a:gridCol w="1697253">
                  <a:extLst>
                    <a:ext uri="{9D8B030D-6E8A-4147-A177-3AD203B41FA5}">
                      <a16:colId xmlns="" xmlns:a16="http://schemas.microsoft.com/office/drawing/2014/main" val="373652515"/>
                    </a:ext>
                  </a:extLst>
                </a:gridCol>
                <a:gridCol w="1697253">
                  <a:extLst>
                    <a:ext uri="{9D8B030D-6E8A-4147-A177-3AD203B41FA5}">
                      <a16:colId xmlns="" xmlns:a16="http://schemas.microsoft.com/office/drawing/2014/main" val="3303212019"/>
                    </a:ext>
                  </a:extLst>
                </a:gridCol>
                <a:gridCol w="1697253">
                  <a:extLst>
                    <a:ext uri="{9D8B030D-6E8A-4147-A177-3AD203B41FA5}">
                      <a16:colId xmlns="" xmlns:a16="http://schemas.microsoft.com/office/drawing/2014/main" val="3692987311"/>
                    </a:ext>
                  </a:extLst>
                </a:gridCol>
                <a:gridCol w="1697253">
                  <a:extLst>
                    <a:ext uri="{9D8B030D-6E8A-4147-A177-3AD203B41FA5}">
                      <a16:colId xmlns="" xmlns:a16="http://schemas.microsoft.com/office/drawing/2014/main" val="1748456636"/>
                    </a:ext>
                  </a:extLst>
                </a:gridCol>
              </a:tblGrid>
              <a:tr h="370840">
                <a:tc>
                  <a:txBody>
                    <a:bodyPr/>
                    <a:lstStyle/>
                    <a:p>
                      <a:pPr algn="ctr"/>
                      <a:r>
                        <a:rPr lang="en-US" dirty="0">
                          <a:latin typeface="OpenDyslexic" pitchFamily="2" charset="77"/>
                        </a:rPr>
                        <a:t>ones</a:t>
                      </a:r>
                    </a:p>
                  </a:txBody>
                  <a:tcPr>
                    <a:solidFill>
                      <a:srgbClr val="23D160"/>
                    </a:solidFill>
                  </a:tcPr>
                </a:tc>
                <a:tc>
                  <a:txBody>
                    <a:bodyPr/>
                    <a:lstStyle/>
                    <a:p>
                      <a:pPr algn="ctr"/>
                      <a:r>
                        <a:rPr lang="en-US" dirty="0">
                          <a:solidFill>
                            <a:schemeClr val="bg1"/>
                          </a:solidFill>
                          <a:latin typeface="OpenDyslexic" pitchFamily="2" charset="77"/>
                        </a:rPr>
                        <a:t>tenths</a:t>
                      </a:r>
                    </a:p>
                  </a:txBody>
                  <a:tcPr>
                    <a:solidFill>
                      <a:srgbClr val="3273DC"/>
                    </a:solidFill>
                  </a:tcPr>
                </a:tc>
                <a:tc>
                  <a:txBody>
                    <a:bodyPr/>
                    <a:lstStyle/>
                    <a:p>
                      <a:pPr algn="ctr"/>
                      <a:r>
                        <a:rPr lang="en-US" dirty="0">
                          <a:solidFill>
                            <a:schemeClr val="bg1"/>
                          </a:solidFill>
                          <a:latin typeface="OpenDyslexic" pitchFamily="2" charset="77"/>
                        </a:rPr>
                        <a:t>hundredths</a:t>
                      </a:r>
                    </a:p>
                  </a:txBody>
                  <a:tcPr>
                    <a:solidFill>
                      <a:srgbClr val="7957D5"/>
                    </a:solidFill>
                  </a:tcPr>
                </a:tc>
                <a:tc>
                  <a:txBody>
                    <a:bodyPr/>
                    <a:lstStyle/>
                    <a:p>
                      <a:pPr algn="ctr"/>
                      <a:r>
                        <a:rPr lang="en-US" dirty="0">
                          <a:solidFill>
                            <a:schemeClr val="bg1"/>
                          </a:solidFill>
                          <a:latin typeface="OpenDyslexic" pitchFamily="2" charset="77"/>
                        </a:rPr>
                        <a:t>thousandths</a:t>
                      </a:r>
                    </a:p>
                  </a:txBody>
                  <a:tcPr>
                    <a:solidFill>
                      <a:srgbClr val="F337C7"/>
                    </a:solidFill>
                  </a:tcPr>
                </a:tc>
                <a:extLst>
                  <a:ext uri="{0D108BD9-81ED-4DB2-BD59-A6C34878D82A}">
                    <a16:rowId xmlns="" xmlns:a16="http://schemas.microsoft.com/office/drawing/2014/main" val="957287956"/>
                  </a:ext>
                </a:extLst>
              </a:tr>
              <a:tr h="370840">
                <a:tc>
                  <a:txBody>
                    <a:bodyPr/>
                    <a:lstStyle/>
                    <a:p>
                      <a:endParaRPr lang="en-US" dirty="0"/>
                    </a:p>
                    <a:p>
                      <a:endParaRPr lang="en-US" dirty="0"/>
                    </a:p>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a:p>
                  </a:txBody>
                  <a:tcPr>
                    <a:solidFill>
                      <a:schemeClr val="bg1"/>
                    </a:solidFill>
                  </a:tcPr>
                </a:tc>
                <a:tc>
                  <a:txBody>
                    <a:bodyPr/>
                    <a:lstStyle/>
                    <a:p>
                      <a:endParaRPr lang="en-US" dirty="0"/>
                    </a:p>
                    <a:p>
                      <a:endParaRPr lang="en-US" dirty="0"/>
                    </a:p>
                    <a:p>
                      <a:endParaRPr lang="en-US" dirty="0"/>
                    </a:p>
                  </a:txBody>
                  <a:tcPr>
                    <a:solidFill>
                      <a:schemeClr val="bg1"/>
                    </a:solidFill>
                  </a:tcPr>
                </a:tc>
                <a:extLst>
                  <a:ext uri="{0D108BD9-81ED-4DB2-BD59-A6C34878D82A}">
                    <a16:rowId xmlns="" xmlns:a16="http://schemas.microsoft.com/office/drawing/2014/main" val="988903399"/>
                  </a:ext>
                </a:extLst>
              </a:tr>
            </a:tbl>
          </a:graphicData>
        </a:graphic>
      </p:graphicFrame>
      <p:sp>
        <p:nvSpPr>
          <p:cNvPr id="5" name="Oval 4">
            <a:extLst>
              <a:ext uri="{FF2B5EF4-FFF2-40B4-BE49-F238E27FC236}">
                <a16:creationId xmlns="" xmlns:a16="http://schemas.microsoft.com/office/drawing/2014/main" id="{543EBA60-9061-9748-8C0A-F504C34507B8}"/>
              </a:ext>
            </a:extLst>
          </p:cNvPr>
          <p:cNvSpPr/>
          <p:nvPr/>
        </p:nvSpPr>
        <p:spPr>
          <a:xfrm>
            <a:off x="4316770" y="2832652"/>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sp>
        <p:nvSpPr>
          <p:cNvPr id="6" name="Oval 5">
            <a:extLst>
              <a:ext uri="{FF2B5EF4-FFF2-40B4-BE49-F238E27FC236}">
                <a16:creationId xmlns="" xmlns:a16="http://schemas.microsoft.com/office/drawing/2014/main" id="{5E23DF1C-22E2-684F-8201-1776EF3F1940}"/>
              </a:ext>
            </a:extLst>
          </p:cNvPr>
          <p:cNvSpPr/>
          <p:nvPr/>
        </p:nvSpPr>
        <p:spPr>
          <a:xfrm>
            <a:off x="4316770" y="3732995"/>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graphicFrame>
        <p:nvGraphicFramePr>
          <p:cNvPr id="8" name="Table 7">
            <a:extLst>
              <a:ext uri="{FF2B5EF4-FFF2-40B4-BE49-F238E27FC236}">
                <a16:creationId xmlns="" xmlns:a16="http://schemas.microsoft.com/office/drawing/2014/main" id="{1A21BD73-2CBD-AD48-93B7-E11056635CF6}"/>
              </a:ext>
            </a:extLst>
          </p:cNvPr>
          <p:cNvGraphicFramePr>
            <a:graphicFrameLocks noGrp="1"/>
          </p:cNvGraphicFramePr>
          <p:nvPr/>
        </p:nvGraphicFramePr>
        <p:xfrm>
          <a:off x="2701494" y="4088243"/>
          <a:ext cx="6789012" cy="1285240"/>
        </p:xfrm>
        <a:graphic>
          <a:graphicData uri="http://schemas.openxmlformats.org/drawingml/2006/table">
            <a:tbl>
              <a:tblPr firstRow="1" bandRow="1">
                <a:tableStyleId>{5940675A-B579-460E-94D1-54222C63F5DA}</a:tableStyleId>
              </a:tblPr>
              <a:tblGrid>
                <a:gridCol w="1697253">
                  <a:extLst>
                    <a:ext uri="{9D8B030D-6E8A-4147-A177-3AD203B41FA5}">
                      <a16:colId xmlns="" xmlns:a16="http://schemas.microsoft.com/office/drawing/2014/main" val="373652515"/>
                    </a:ext>
                  </a:extLst>
                </a:gridCol>
                <a:gridCol w="1697253">
                  <a:extLst>
                    <a:ext uri="{9D8B030D-6E8A-4147-A177-3AD203B41FA5}">
                      <a16:colId xmlns="" xmlns:a16="http://schemas.microsoft.com/office/drawing/2014/main" val="3303212019"/>
                    </a:ext>
                  </a:extLst>
                </a:gridCol>
                <a:gridCol w="1697253">
                  <a:extLst>
                    <a:ext uri="{9D8B030D-6E8A-4147-A177-3AD203B41FA5}">
                      <a16:colId xmlns="" xmlns:a16="http://schemas.microsoft.com/office/drawing/2014/main" val="3692987311"/>
                    </a:ext>
                  </a:extLst>
                </a:gridCol>
                <a:gridCol w="1697253">
                  <a:extLst>
                    <a:ext uri="{9D8B030D-6E8A-4147-A177-3AD203B41FA5}">
                      <a16:colId xmlns="" xmlns:a16="http://schemas.microsoft.com/office/drawing/2014/main" val="1748456636"/>
                    </a:ext>
                  </a:extLst>
                </a:gridCol>
              </a:tblGrid>
              <a:tr h="370840">
                <a:tc>
                  <a:txBody>
                    <a:bodyPr/>
                    <a:lstStyle/>
                    <a:p>
                      <a:pPr algn="ctr"/>
                      <a:r>
                        <a:rPr lang="en-US" dirty="0">
                          <a:latin typeface="OpenDyslexic" pitchFamily="2" charset="77"/>
                        </a:rPr>
                        <a:t>ones</a:t>
                      </a:r>
                    </a:p>
                  </a:txBody>
                  <a:tcPr>
                    <a:solidFill>
                      <a:srgbClr val="23D160"/>
                    </a:solidFill>
                  </a:tcPr>
                </a:tc>
                <a:tc>
                  <a:txBody>
                    <a:bodyPr/>
                    <a:lstStyle/>
                    <a:p>
                      <a:pPr algn="ctr"/>
                      <a:r>
                        <a:rPr lang="en-US" dirty="0">
                          <a:solidFill>
                            <a:schemeClr val="bg1"/>
                          </a:solidFill>
                          <a:latin typeface="OpenDyslexic" pitchFamily="2" charset="77"/>
                        </a:rPr>
                        <a:t>tenths</a:t>
                      </a:r>
                    </a:p>
                  </a:txBody>
                  <a:tcPr>
                    <a:solidFill>
                      <a:srgbClr val="3273DC"/>
                    </a:solidFill>
                  </a:tcPr>
                </a:tc>
                <a:tc>
                  <a:txBody>
                    <a:bodyPr/>
                    <a:lstStyle/>
                    <a:p>
                      <a:pPr algn="ctr"/>
                      <a:r>
                        <a:rPr lang="en-US" dirty="0">
                          <a:solidFill>
                            <a:schemeClr val="bg1"/>
                          </a:solidFill>
                          <a:latin typeface="OpenDyslexic" pitchFamily="2" charset="77"/>
                        </a:rPr>
                        <a:t>hundredths</a:t>
                      </a:r>
                    </a:p>
                  </a:txBody>
                  <a:tcPr>
                    <a:solidFill>
                      <a:srgbClr val="7957D5"/>
                    </a:solidFill>
                  </a:tcPr>
                </a:tc>
                <a:tc>
                  <a:txBody>
                    <a:bodyPr/>
                    <a:lstStyle/>
                    <a:p>
                      <a:pPr algn="ctr"/>
                      <a:r>
                        <a:rPr lang="en-US" dirty="0">
                          <a:solidFill>
                            <a:schemeClr val="bg1"/>
                          </a:solidFill>
                          <a:latin typeface="OpenDyslexic" pitchFamily="2" charset="77"/>
                        </a:rPr>
                        <a:t>thousandths</a:t>
                      </a:r>
                    </a:p>
                  </a:txBody>
                  <a:tcPr>
                    <a:solidFill>
                      <a:srgbClr val="F337C7"/>
                    </a:solidFill>
                  </a:tcPr>
                </a:tc>
                <a:extLst>
                  <a:ext uri="{0D108BD9-81ED-4DB2-BD59-A6C34878D82A}">
                    <a16:rowId xmlns="" xmlns:a16="http://schemas.microsoft.com/office/drawing/2014/main" val="957287956"/>
                  </a:ext>
                </a:extLst>
              </a:tr>
              <a:tr h="370840">
                <a:tc>
                  <a:txBody>
                    <a:bodyPr/>
                    <a:lstStyle/>
                    <a:p>
                      <a:endParaRPr lang="en-US" dirty="0"/>
                    </a:p>
                    <a:p>
                      <a:endParaRPr lang="en-US" dirty="0"/>
                    </a:p>
                    <a:p>
                      <a:endParaRPr lang="en-US" dirty="0"/>
                    </a:p>
                  </a:txBody>
                  <a:tcPr>
                    <a:solidFill>
                      <a:schemeClr val="bg1"/>
                    </a:solidFill>
                  </a:tcPr>
                </a:tc>
                <a:tc>
                  <a:txBody>
                    <a:bodyPr/>
                    <a:lstStyle/>
                    <a:p>
                      <a:endParaRPr lang="en-US" dirty="0"/>
                    </a:p>
                  </a:txBody>
                  <a:tcPr>
                    <a:solidFill>
                      <a:schemeClr val="bg1"/>
                    </a:solidFill>
                  </a:tcPr>
                </a:tc>
                <a:tc>
                  <a:txBody>
                    <a:bodyPr/>
                    <a:lstStyle/>
                    <a:p>
                      <a:endParaRPr lang="en-US"/>
                    </a:p>
                  </a:txBody>
                  <a:tcPr>
                    <a:solidFill>
                      <a:schemeClr val="bg1"/>
                    </a:solidFill>
                  </a:tcPr>
                </a:tc>
                <a:tc>
                  <a:txBody>
                    <a:bodyPr/>
                    <a:lstStyle/>
                    <a:p>
                      <a:endParaRPr lang="en-US" dirty="0"/>
                    </a:p>
                    <a:p>
                      <a:endParaRPr lang="en-US" dirty="0"/>
                    </a:p>
                    <a:p>
                      <a:endParaRPr lang="en-US" dirty="0"/>
                    </a:p>
                  </a:txBody>
                  <a:tcPr>
                    <a:solidFill>
                      <a:schemeClr val="bg1"/>
                    </a:solidFill>
                  </a:tcPr>
                </a:tc>
                <a:extLst>
                  <a:ext uri="{0D108BD9-81ED-4DB2-BD59-A6C34878D82A}">
                    <a16:rowId xmlns="" xmlns:a16="http://schemas.microsoft.com/office/drawing/2014/main" val="988903399"/>
                  </a:ext>
                </a:extLst>
              </a:tr>
            </a:tbl>
          </a:graphicData>
        </a:graphic>
      </p:graphicFrame>
      <p:sp>
        <p:nvSpPr>
          <p:cNvPr id="9" name="Oval 8">
            <a:extLst>
              <a:ext uri="{FF2B5EF4-FFF2-40B4-BE49-F238E27FC236}">
                <a16:creationId xmlns="" xmlns:a16="http://schemas.microsoft.com/office/drawing/2014/main" id="{93AD18FF-0FBD-F14F-9788-1858F2562626}"/>
              </a:ext>
            </a:extLst>
          </p:cNvPr>
          <p:cNvSpPr/>
          <p:nvPr/>
        </p:nvSpPr>
        <p:spPr>
          <a:xfrm>
            <a:off x="4316770" y="4234268"/>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sp>
        <p:nvSpPr>
          <p:cNvPr id="10" name="Oval 9">
            <a:extLst>
              <a:ext uri="{FF2B5EF4-FFF2-40B4-BE49-F238E27FC236}">
                <a16:creationId xmlns="" xmlns:a16="http://schemas.microsoft.com/office/drawing/2014/main" id="{68DD370F-032A-704D-A39D-52E9EB065FB7}"/>
              </a:ext>
            </a:extLst>
          </p:cNvPr>
          <p:cNvSpPr/>
          <p:nvPr/>
        </p:nvSpPr>
        <p:spPr>
          <a:xfrm>
            <a:off x="4316770" y="5134611"/>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pic>
        <p:nvPicPr>
          <p:cNvPr id="11" name="Picture 10">
            <a:extLst>
              <a:ext uri="{FF2B5EF4-FFF2-40B4-BE49-F238E27FC236}">
                <a16:creationId xmlns="" xmlns:a16="http://schemas.microsoft.com/office/drawing/2014/main" id="{48C6BD58-7526-FA47-B73E-B0F04F2CB5D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58117" y="3113105"/>
            <a:ext cx="519545" cy="540000"/>
          </a:xfrm>
          <a:prstGeom prst="rect">
            <a:avLst/>
          </a:prstGeom>
        </p:spPr>
      </p:pic>
      <p:pic>
        <p:nvPicPr>
          <p:cNvPr id="13" name="Picture 12">
            <a:extLst>
              <a:ext uri="{FF2B5EF4-FFF2-40B4-BE49-F238E27FC236}">
                <a16:creationId xmlns="" xmlns:a16="http://schemas.microsoft.com/office/drawing/2014/main" id="{B03E08B1-53E8-4247-8EAA-64F0325B1B6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91991" y="3241612"/>
            <a:ext cx="526047" cy="540000"/>
          </a:xfrm>
          <a:prstGeom prst="rect">
            <a:avLst/>
          </a:prstGeom>
        </p:spPr>
      </p:pic>
      <p:pic>
        <p:nvPicPr>
          <p:cNvPr id="15" name="Picture 14">
            <a:extLst>
              <a:ext uri="{FF2B5EF4-FFF2-40B4-BE49-F238E27FC236}">
                <a16:creationId xmlns="" xmlns:a16="http://schemas.microsoft.com/office/drawing/2014/main" id="{55CEB312-BAEC-CA41-AA3A-B2A4378053C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58272" y="3374871"/>
            <a:ext cx="519545" cy="540000"/>
          </a:xfrm>
          <a:prstGeom prst="rect">
            <a:avLst/>
          </a:prstGeom>
        </p:spPr>
      </p:pic>
      <p:pic>
        <p:nvPicPr>
          <p:cNvPr id="16" name="Picture 15">
            <a:extLst>
              <a:ext uri="{FF2B5EF4-FFF2-40B4-BE49-F238E27FC236}">
                <a16:creationId xmlns="" xmlns:a16="http://schemas.microsoft.com/office/drawing/2014/main" id="{D5EB3DFD-6DEA-B64C-B6FE-EFA3D22818A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66552" y="4594611"/>
            <a:ext cx="519545" cy="540000"/>
          </a:xfrm>
          <a:prstGeom prst="rect">
            <a:avLst/>
          </a:prstGeom>
        </p:spPr>
      </p:pic>
      <p:pic>
        <p:nvPicPr>
          <p:cNvPr id="18" name="Picture 17">
            <a:extLst>
              <a:ext uri="{FF2B5EF4-FFF2-40B4-BE49-F238E27FC236}">
                <a16:creationId xmlns="" xmlns:a16="http://schemas.microsoft.com/office/drawing/2014/main" id="{743CD630-6F0D-9041-950F-14AE7EC7729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88951" y="4717486"/>
            <a:ext cx="519545" cy="540000"/>
          </a:xfrm>
          <a:prstGeom prst="rect">
            <a:avLst/>
          </a:prstGeom>
        </p:spPr>
      </p:pic>
      <p:pic>
        <p:nvPicPr>
          <p:cNvPr id="19" name="Picture 18">
            <a:extLst>
              <a:ext uri="{FF2B5EF4-FFF2-40B4-BE49-F238E27FC236}">
                <a16:creationId xmlns="" xmlns:a16="http://schemas.microsoft.com/office/drawing/2014/main" id="{B7798AC9-8042-0D43-BB1E-3CB803D3596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22716" y="4663609"/>
            <a:ext cx="519545" cy="540000"/>
          </a:xfrm>
          <a:prstGeom prst="rect">
            <a:avLst/>
          </a:prstGeom>
        </p:spPr>
      </p:pic>
      <p:pic>
        <p:nvPicPr>
          <p:cNvPr id="20" name="Picture 19">
            <a:extLst>
              <a:ext uri="{FF2B5EF4-FFF2-40B4-BE49-F238E27FC236}">
                <a16:creationId xmlns="" xmlns:a16="http://schemas.microsoft.com/office/drawing/2014/main" id="{A34115E5-FE58-F441-9FB9-D057501B931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74874" y="3122488"/>
            <a:ext cx="519545" cy="540000"/>
          </a:xfrm>
          <a:prstGeom prst="rect">
            <a:avLst/>
          </a:prstGeom>
        </p:spPr>
      </p:pic>
      <p:pic>
        <p:nvPicPr>
          <p:cNvPr id="21" name="Picture 20">
            <a:extLst>
              <a:ext uri="{FF2B5EF4-FFF2-40B4-BE49-F238E27FC236}">
                <a16:creationId xmlns="" xmlns:a16="http://schemas.microsoft.com/office/drawing/2014/main" id="{D3999B00-6F81-7B4A-84F0-B7B595E982C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94419" y="3080316"/>
            <a:ext cx="519545" cy="540000"/>
          </a:xfrm>
          <a:prstGeom prst="rect">
            <a:avLst/>
          </a:prstGeom>
        </p:spPr>
      </p:pic>
      <p:pic>
        <p:nvPicPr>
          <p:cNvPr id="22" name="Picture 21">
            <a:extLst>
              <a:ext uri="{FF2B5EF4-FFF2-40B4-BE49-F238E27FC236}">
                <a16:creationId xmlns="" xmlns:a16="http://schemas.microsoft.com/office/drawing/2014/main" id="{750ECBEE-C478-5643-B353-B58A0ED3B10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14135" y="4515799"/>
            <a:ext cx="526047" cy="540000"/>
          </a:xfrm>
          <a:prstGeom prst="rect">
            <a:avLst/>
          </a:prstGeom>
        </p:spPr>
      </p:pic>
      <p:pic>
        <p:nvPicPr>
          <p:cNvPr id="23" name="Picture 22">
            <a:extLst>
              <a:ext uri="{FF2B5EF4-FFF2-40B4-BE49-F238E27FC236}">
                <a16:creationId xmlns="" xmlns:a16="http://schemas.microsoft.com/office/drawing/2014/main" id="{B49B1DB6-CD38-174B-8BB7-1D3EA9BD1A2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61159" y="4520672"/>
            <a:ext cx="526047" cy="540000"/>
          </a:xfrm>
          <a:prstGeom prst="rect">
            <a:avLst/>
          </a:prstGeom>
        </p:spPr>
      </p:pic>
      <p:pic>
        <p:nvPicPr>
          <p:cNvPr id="25" name="Picture 24">
            <a:extLst>
              <a:ext uri="{FF2B5EF4-FFF2-40B4-BE49-F238E27FC236}">
                <a16:creationId xmlns="" xmlns:a16="http://schemas.microsoft.com/office/drawing/2014/main" id="{042CA01D-0E39-2F44-A5C6-84227248BF2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58377" y="4764151"/>
            <a:ext cx="526047" cy="540000"/>
          </a:xfrm>
          <a:prstGeom prst="rect">
            <a:avLst/>
          </a:prstGeom>
        </p:spPr>
      </p:pic>
      <p:pic>
        <p:nvPicPr>
          <p:cNvPr id="26" name="Picture 25">
            <a:extLst>
              <a:ext uri="{FF2B5EF4-FFF2-40B4-BE49-F238E27FC236}">
                <a16:creationId xmlns="" xmlns:a16="http://schemas.microsoft.com/office/drawing/2014/main" id="{D3D348ED-D1C7-F442-992B-FD8A827C7BF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95155" y="3236571"/>
            <a:ext cx="519545" cy="540000"/>
          </a:xfrm>
          <a:prstGeom prst="rect">
            <a:avLst/>
          </a:prstGeom>
        </p:spPr>
      </p:pic>
      <p:pic>
        <p:nvPicPr>
          <p:cNvPr id="27" name="Picture 26">
            <a:extLst>
              <a:ext uri="{FF2B5EF4-FFF2-40B4-BE49-F238E27FC236}">
                <a16:creationId xmlns="" xmlns:a16="http://schemas.microsoft.com/office/drawing/2014/main" id="{87CFEE9D-D794-7F41-A5DC-27D2A95AF4B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21803" y="3443469"/>
            <a:ext cx="519545" cy="540000"/>
          </a:xfrm>
          <a:prstGeom prst="rect">
            <a:avLst/>
          </a:prstGeom>
        </p:spPr>
      </p:pic>
      <p:pic>
        <p:nvPicPr>
          <p:cNvPr id="28" name="Picture 27">
            <a:extLst>
              <a:ext uri="{FF2B5EF4-FFF2-40B4-BE49-F238E27FC236}">
                <a16:creationId xmlns="" xmlns:a16="http://schemas.microsoft.com/office/drawing/2014/main" id="{7FF780A1-DA46-3040-BCC8-E69173FD749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61550" y="3408183"/>
            <a:ext cx="519545" cy="540000"/>
          </a:xfrm>
          <a:prstGeom prst="rect">
            <a:avLst/>
          </a:prstGeom>
        </p:spPr>
      </p:pic>
      <p:pic>
        <p:nvPicPr>
          <p:cNvPr id="29" name="Picture 28">
            <a:extLst>
              <a:ext uri="{FF2B5EF4-FFF2-40B4-BE49-F238E27FC236}">
                <a16:creationId xmlns="" xmlns:a16="http://schemas.microsoft.com/office/drawing/2014/main" id="{6D8B5D3C-5299-4F41-B967-41DD26244F8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15338" y="3080316"/>
            <a:ext cx="526047" cy="540000"/>
          </a:xfrm>
          <a:prstGeom prst="rect">
            <a:avLst/>
          </a:prstGeom>
        </p:spPr>
      </p:pic>
      <p:pic>
        <p:nvPicPr>
          <p:cNvPr id="30" name="Picture 29">
            <a:extLst>
              <a:ext uri="{FF2B5EF4-FFF2-40B4-BE49-F238E27FC236}">
                <a16:creationId xmlns="" xmlns:a16="http://schemas.microsoft.com/office/drawing/2014/main" id="{1D8BD484-6FB5-C34F-96D7-B7A6194A437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21939" y="3405060"/>
            <a:ext cx="526047" cy="540000"/>
          </a:xfrm>
          <a:prstGeom prst="rect">
            <a:avLst/>
          </a:prstGeom>
        </p:spPr>
      </p:pic>
    </p:spTree>
    <p:extLst>
      <p:ext uri="{BB962C8B-B14F-4D97-AF65-F5344CB8AC3E}">
        <p14:creationId xmlns:p14="http://schemas.microsoft.com/office/powerpoint/2010/main" val="7842359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lstStyle/>
          <a:p>
            <a:pPr marL="0" indent="0">
              <a:buNone/>
            </a:pPr>
            <a:r>
              <a:rPr lang="en-GB" dirty="0"/>
              <a:t>Talking Time:</a:t>
            </a:r>
          </a:p>
          <a:p>
            <a:pPr marL="0" indent="0">
              <a:buClr>
                <a:srgbClr val="23D160"/>
              </a:buClr>
              <a:buSzPct val="85000"/>
              <a:buNone/>
            </a:pPr>
            <a:r>
              <a:rPr lang="en-GB" sz="2200" dirty="0"/>
              <a:t>Complete the chart, then complete the sentences below. </a:t>
            </a:r>
          </a:p>
        </p:txBody>
      </p:sp>
      <p:graphicFrame>
        <p:nvGraphicFramePr>
          <p:cNvPr id="4" name="Table 3">
            <a:extLst>
              <a:ext uri="{FF2B5EF4-FFF2-40B4-BE49-F238E27FC236}">
                <a16:creationId xmlns="" xmlns:a16="http://schemas.microsoft.com/office/drawing/2014/main" id="{B26FE515-818F-CD4E-8C91-529799DE3F02}"/>
              </a:ext>
            </a:extLst>
          </p:cNvPr>
          <p:cNvGraphicFramePr>
            <a:graphicFrameLocks noGrp="1"/>
          </p:cNvGraphicFramePr>
          <p:nvPr/>
        </p:nvGraphicFramePr>
        <p:xfrm>
          <a:off x="2701494" y="2686627"/>
          <a:ext cx="6789012" cy="1742440"/>
        </p:xfrm>
        <a:graphic>
          <a:graphicData uri="http://schemas.openxmlformats.org/drawingml/2006/table">
            <a:tbl>
              <a:tblPr firstRow="1" bandRow="1">
                <a:tableStyleId>{5940675A-B579-460E-94D1-54222C63F5DA}</a:tableStyleId>
              </a:tblPr>
              <a:tblGrid>
                <a:gridCol w="1697253">
                  <a:extLst>
                    <a:ext uri="{9D8B030D-6E8A-4147-A177-3AD203B41FA5}">
                      <a16:colId xmlns="" xmlns:a16="http://schemas.microsoft.com/office/drawing/2014/main" val="373652515"/>
                    </a:ext>
                  </a:extLst>
                </a:gridCol>
                <a:gridCol w="1697253">
                  <a:extLst>
                    <a:ext uri="{9D8B030D-6E8A-4147-A177-3AD203B41FA5}">
                      <a16:colId xmlns="" xmlns:a16="http://schemas.microsoft.com/office/drawing/2014/main" val="3303212019"/>
                    </a:ext>
                  </a:extLst>
                </a:gridCol>
                <a:gridCol w="1697253">
                  <a:extLst>
                    <a:ext uri="{9D8B030D-6E8A-4147-A177-3AD203B41FA5}">
                      <a16:colId xmlns="" xmlns:a16="http://schemas.microsoft.com/office/drawing/2014/main" val="3692987311"/>
                    </a:ext>
                  </a:extLst>
                </a:gridCol>
                <a:gridCol w="1697253">
                  <a:extLst>
                    <a:ext uri="{9D8B030D-6E8A-4147-A177-3AD203B41FA5}">
                      <a16:colId xmlns="" xmlns:a16="http://schemas.microsoft.com/office/drawing/2014/main" val="1748456636"/>
                    </a:ext>
                  </a:extLst>
                </a:gridCol>
              </a:tblGrid>
              <a:tr h="370840">
                <a:tc>
                  <a:txBody>
                    <a:bodyPr/>
                    <a:lstStyle/>
                    <a:p>
                      <a:pPr algn="ctr"/>
                      <a:r>
                        <a:rPr lang="en-US" dirty="0">
                          <a:latin typeface="OpenDyslexicAlta" pitchFamily="2" charset="77"/>
                        </a:rPr>
                        <a:t>ones</a:t>
                      </a:r>
                    </a:p>
                  </a:txBody>
                  <a:tcPr>
                    <a:solidFill>
                      <a:srgbClr val="23D160"/>
                    </a:solidFill>
                  </a:tcPr>
                </a:tc>
                <a:tc>
                  <a:txBody>
                    <a:bodyPr/>
                    <a:lstStyle/>
                    <a:p>
                      <a:pPr algn="ctr"/>
                      <a:r>
                        <a:rPr lang="en-US" dirty="0">
                          <a:solidFill>
                            <a:schemeClr val="bg1"/>
                          </a:solidFill>
                          <a:latin typeface="OpenDyslexicAlta" pitchFamily="2" charset="77"/>
                        </a:rPr>
                        <a:t>tenths</a:t>
                      </a:r>
                    </a:p>
                  </a:txBody>
                  <a:tcPr>
                    <a:solidFill>
                      <a:srgbClr val="3273DC"/>
                    </a:solidFill>
                  </a:tcPr>
                </a:tc>
                <a:tc>
                  <a:txBody>
                    <a:bodyPr/>
                    <a:lstStyle/>
                    <a:p>
                      <a:pPr algn="ctr"/>
                      <a:r>
                        <a:rPr lang="en-US" dirty="0">
                          <a:solidFill>
                            <a:schemeClr val="bg1"/>
                          </a:solidFill>
                          <a:latin typeface="OpenDyslexicAlta" pitchFamily="2" charset="77"/>
                        </a:rPr>
                        <a:t>hundredths</a:t>
                      </a:r>
                    </a:p>
                  </a:txBody>
                  <a:tcPr>
                    <a:solidFill>
                      <a:srgbClr val="7957D5"/>
                    </a:solidFill>
                  </a:tcPr>
                </a:tc>
                <a:tc>
                  <a:txBody>
                    <a:bodyPr/>
                    <a:lstStyle/>
                    <a:p>
                      <a:pPr algn="ctr"/>
                      <a:r>
                        <a:rPr lang="en-US" dirty="0">
                          <a:solidFill>
                            <a:schemeClr val="bg1"/>
                          </a:solidFill>
                          <a:latin typeface="OpenDyslexicAlta" pitchFamily="2" charset="77"/>
                        </a:rPr>
                        <a:t>thousandths</a:t>
                      </a:r>
                    </a:p>
                  </a:txBody>
                  <a:tcPr>
                    <a:solidFill>
                      <a:srgbClr val="F337C7"/>
                    </a:solidFill>
                  </a:tcPr>
                </a:tc>
                <a:extLst>
                  <a:ext uri="{0D108BD9-81ED-4DB2-BD59-A6C34878D82A}">
                    <a16:rowId xmlns="" xmlns:a16="http://schemas.microsoft.com/office/drawing/2014/main" val="957287956"/>
                  </a:ext>
                </a:extLst>
              </a:tr>
              <a:tr h="370840">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tc>
                  <a:txBody>
                    <a:bodyPr/>
                    <a:lstStyle/>
                    <a:p>
                      <a:endParaRPr lang="en-US" dirty="0">
                        <a:latin typeface="OpenDyslexicAlta" pitchFamily="2" charset="77"/>
                      </a:endParaRPr>
                    </a:p>
                  </a:txBody>
                  <a:tcPr>
                    <a:solidFill>
                      <a:schemeClr val="bg1"/>
                    </a:solidFill>
                  </a:tcPr>
                </a:tc>
                <a:tc>
                  <a:txBody>
                    <a:bodyPr/>
                    <a:lstStyle/>
                    <a:p>
                      <a:endParaRPr lang="en-US">
                        <a:latin typeface="OpenDyslexicAlta" pitchFamily="2" charset="77"/>
                      </a:endParaRPr>
                    </a:p>
                  </a:txBody>
                  <a:tcPr>
                    <a:solidFill>
                      <a:schemeClr val="bg1"/>
                    </a:solidFill>
                  </a:tcPr>
                </a:tc>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extLst>
                  <a:ext uri="{0D108BD9-81ED-4DB2-BD59-A6C34878D82A}">
                    <a16:rowId xmlns="" xmlns:a16="http://schemas.microsoft.com/office/drawing/2014/main" val="988903399"/>
                  </a:ext>
                </a:extLst>
              </a:tr>
              <a:tr h="370840">
                <a:tc>
                  <a:txBody>
                    <a:bodyPr/>
                    <a:lstStyle/>
                    <a:p>
                      <a:pPr algn="ctr"/>
                      <a:endParaRPr lang="en-US" sz="2400" dirty="0">
                        <a:solidFill>
                          <a:srgbClr val="FF3860"/>
                        </a:solidFill>
                        <a:latin typeface="OpenDyslexicAlta" pitchFamily="2" charset="77"/>
                      </a:endParaRPr>
                    </a:p>
                  </a:txBody>
                  <a:tcPr>
                    <a:solidFill>
                      <a:schemeClr val="bg1"/>
                    </a:solidFill>
                  </a:tcPr>
                </a:tc>
                <a:tc>
                  <a:txBody>
                    <a:bodyPr/>
                    <a:lstStyle/>
                    <a:p>
                      <a:pPr algn="ctr"/>
                      <a:endParaRPr lang="en-US" sz="2400" dirty="0">
                        <a:solidFill>
                          <a:srgbClr val="FF3860"/>
                        </a:solidFill>
                        <a:latin typeface="OpenDyslexicAlta" pitchFamily="2" charset="77"/>
                      </a:endParaRPr>
                    </a:p>
                  </a:txBody>
                  <a:tcPr>
                    <a:solidFill>
                      <a:schemeClr val="bg1"/>
                    </a:solidFill>
                  </a:tcPr>
                </a:tc>
                <a:tc>
                  <a:txBody>
                    <a:bodyPr/>
                    <a:lstStyle/>
                    <a:p>
                      <a:pPr algn="ctr"/>
                      <a:endParaRPr lang="en-US" sz="2400">
                        <a:solidFill>
                          <a:srgbClr val="FF3860"/>
                        </a:solidFill>
                        <a:latin typeface="OpenDyslexicAlta" pitchFamily="2" charset="77"/>
                      </a:endParaRPr>
                    </a:p>
                  </a:txBody>
                  <a:tcPr>
                    <a:solidFill>
                      <a:schemeClr val="bg1"/>
                    </a:solidFill>
                  </a:tcPr>
                </a:tc>
                <a:tc>
                  <a:txBody>
                    <a:bodyPr/>
                    <a:lstStyle/>
                    <a:p>
                      <a:pPr algn="ctr"/>
                      <a:endParaRPr lang="en-US" sz="2400" dirty="0">
                        <a:solidFill>
                          <a:srgbClr val="FF3860"/>
                        </a:solidFill>
                        <a:latin typeface="OpenDyslexicAlta" pitchFamily="2" charset="77"/>
                      </a:endParaRPr>
                    </a:p>
                  </a:txBody>
                  <a:tcPr>
                    <a:solidFill>
                      <a:schemeClr val="bg1"/>
                    </a:solidFill>
                  </a:tcPr>
                </a:tc>
                <a:extLst>
                  <a:ext uri="{0D108BD9-81ED-4DB2-BD59-A6C34878D82A}">
                    <a16:rowId xmlns="" xmlns:a16="http://schemas.microsoft.com/office/drawing/2014/main" val="3900739830"/>
                  </a:ext>
                </a:extLst>
              </a:tr>
            </a:tbl>
          </a:graphicData>
        </a:graphic>
      </p:graphicFrame>
      <p:sp>
        <p:nvSpPr>
          <p:cNvPr id="5" name="Oval 4">
            <a:extLst>
              <a:ext uri="{FF2B5EF4-FFF2-40B4-BE49-F238E27FC236}">
                <a16:creationId xmlns="" xmlns:a16="http://schemas.microsoft.com/office/drawing/2014/main" id="{543EBA60-9061-9748-8C0A-F504C34507B8}"/>
              </a:ext>
            </a:extLst>
          </p:cNvPr>
          <p:cNvSpPr/>
          <p:nvPr/>
        </p:nvSpPr>
        <p:spPr>
          <a:xfrm>
            <a:off x="4316770" y="2832652"/>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sp>
        <p:nvSpPr>
          <p:cNvPr id="6" name="Oval 5">
            <a:extLst>
              <a:ext uri="{FF2B5EF4-FFF2-40B4-BE49-F238E27FC236}">
                <a16:creationId xmlns="" xmlns:a16="http://schemas.microsoft.com/office/drawing/2014/main" id="{5E23DF1C-22E2-684F-8201-1776EF3F1940}"/>
              </a:ext>
            </a:extLst>
          </p:cNvPr>
          <p:cNvSpPr/>
          <p:nvPr/>
        </p:nvSpPr>
        <p:spPr>
          <a:xfrm>
            <a:off x="4316770" y="3732995"/>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pic>
        <p:nvPicPr>
          <p:cNvPr id="11" name="Picture 10">
            <a:extLst>
              <a:ext uri="{FF2B5EF4-FFF2-40B4-BE49-F238E27FC236}">
                <a16:creationId xmlns="" xmlns:a16="http://schemas.microsoft.com/office/drawing/2014/main" id="{48C6BD58-7526-FA47-B73E-B0F04F2CB5D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22504" y="3073349"/>
            <a:ext cx="519545" cy="540000"/>
          </a:xfrm>
          <a:prstGeom prst="rect">
            <a:avLst/>
          </a:prstGeom>
        </p:spPr>
      </p:pic>
      <p:pic>
        <p:nvPicPr>
          <p:cNvPr id="13" name="Picture 12">
            <a:extLst>
              <a:ext uri="{FF2B5EF4-FFF2-40B4-BE49-F238E27FC236}">
                <a16:creationId xmlns="" xmlns:a16="http://schemas.microsoft.com/office/drawing/2014/main" id="{B03E08B1-53E8-4247-8EAA-64F0325B1B6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51595" y="3073349"/>
            <a:ext cx="526047" cy="540000"/>
          </a:xfrm>
          <a:prstGeom prst="rect">
            <a:avLst/>
          </a:prstGeom>
        </p:spPr>
      </p:pic>
      <p:pic>
        <p:nvPicPr>
          <p:cNvPr id="15" name="Picture 14">
            <a:extLst>
              <a:ext uri="{FF2B5EF4-FFF2-40B4-BE49-F238E27FC236}">
                <a16:creationId xmlns="" xmlns:a16="http://schemas.microsoft.com/office/drawing/2014/main" id="{55CEB312-BAEC-CA41-AA3A-B2A4378053C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05469" y="3091866"/>
            <a:ext cx="519545" cy="540000"/>
          </a:xfrm>
          <a:prstGeom prst="rect">
            <a:avLst/>
          </a:prstGeom>
        </p:spPr>
      </p:pic>
      <p:pic>
        <p:nvPicPr>
          <p:cNvPr id="21" name="Picture 20">
            <a:extLst>
              <a:ext uri="{FF2B5EF4-FFF2-40B4-BE49-F238E27FC236}">
                <a16:creationId xmlns="" xmlns:a16="http://schemas.microsoft.com/office/drawing/2014/main" id="{D3999B00-6F81-7B4A-84F0-B7B595E982C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99345" y="3091866"/>
            <a:ext cx="519545" cy="540000"/>
          </a:xfrm>
          <a:prstGeom prst="rect">
            <a:avLst/>
          </a:prstGeom>
        </p:spPr>
      </p:pic>
      <p:sp>
        <p:nvSpPr>
          <p:cNvPr id="7" name="Rounded Rectangle 6">
            <a:extLst>
              <a:ext uri="{FF2B5EF4-FFF2-40B4-BE49-F238E27FC236}">
                <a16:creationId xmlns="" xmlns:a16="http://schemas.microsoft.com/office/drawing/2014/main" id="{7DB7055B-82DE-384B-8D6B-9B78C9DBBAEF}"/>
              </a:ext>
            </a:extLst>
          </p:cNvPr>
          <p:cNvSpPr/>
          <p:nvPr/>
        </p:nvSpPr>
        <p:spPr>
          <a:xfrm>
            <a:off x="838199" y="4611757"/>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Two tenths less than the number shown is </a:t>
            </a:r>
          </a:p>
        </p:txBody>
      </p:sp>
      <p:pic>
        <p:nvPicPr>
          <p:cNvPr id="27" name="Picture 26">
            <a:extLst>
              <a:ext uri="{FF2B5EF4-FFF2-40B4-BE49-F238E27FC236}">
                <a16:creationId xmlns="" xmlns:a16="http://schemas.microsoft.com/office/drawing/2014/main" id="{10CAC887-13B6-DC49-8DB8-210D1ED92AC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47956" y="3078980"/>
            <a:ext cx="526047" cy="540000"/>
          </a:xfrm>
          <a:prstGeom prst="rect">
            <a:avLst/>
          </a:prstGeom>
        </p:spPr>
      </p:pic>
      <p:pic>
        <p:nvPicPr>
          <p:cNvPr id="28" name="Picture 27">
            <a:extLst>
              <a:ext uri="{FF2B5EF4-FFF2-40B4-BE49-F238E27FC236}">
                <a16:creationId xmlns="" xmlns:a16="http://schemas.microsoft.com/office/drawing/2014/main" id="{EB6DF0FB-AD5B-0F4D-8431-8EE80B3CA0C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58489" y="3413762"/>
            <a:ext cx="526047" cy="540000"/>
          </a:xfrm>
          <a:prstGeom prst="rect">
            <a:avLst/>
          </a:prstGeom>
        </p:spPr>
      </p:pic>
      <p:pic>
        <p:nvPicPr>
          <p:cNvPr id="29" name="Picture 28">
            <a:extLst>
              <a:ext uri="{FF2B5EF4-FFF2-40B4-BE49-F238E27FC236}">
                <a16:creationId xmlns="" xmlns:a16="http://schemas.microsoft.com/office/drawing/2014/main" id="{34DDE1B1-36FE-3945-A850-BC561AF3CC3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25783" y="3404628"/>
            <a:ext cx="526047" cy="540000"/>
          </a:xfrm>
          <a:prstGeom prst="rect">
            <a:avLst/>
          </a:prstGeom>
        </p:spPr>
      </p:pic>
      <p:sp>
        <p:nvSpPr>
          <p:cNvPr id="31" name="Rounded Rectangle 30">
            <a:extLst>
              <a:ext uri="{FF2B5EF4-FFF2-40B4-BE49-F238E27FC236}">
                <a16:creationId xmlns="" xmlns:a16="http://schemas.microsoft.com/office/drawing/2014/main" id="{785A7760-1447-6B4A-9D15-DE4E1F0FD6BC}"/>
              </a:ext>
            </a:extLst>
          </p:cNvPr>
          <p:cNvSpPr/>
          <p:nvPr/>
        </p:nvSpPr>
        <p:spPr>
          <a:xfrm>
            <a:off x="838199" y="606065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pPr lvl="0"/>
            <a:r>
              <a:rPr lang="en-US" sz="2400" dirty="0">
                <a:solidFill>
                  <a:prstClr val="black"/>
                </a:solidFill>
                <a:latin typeface="OpenDyslexicAlta" pitchFamily="2" charset="77"/>
              </a:rPr>
              <a:t>If I subtract 4 thousandths from the number, I will have   </a:t>
            </a:r>
          </a:p>
        </p:txBody>
      </p:sp>
      <p:pic>
        <p:nvPicPr>
          <p:cNvPr id="19" name="Picture 18">
            <a:extLst>
              <a:ext uri="{FF2B5EF4-FFF2-40B4-BE49-F238E27FC236}">
                <a16:creationId xmlns="" xmlns:a16="http://schemas.microsoft.com/office/drawing/2014/main" id="{C1C8177E-31B0-F34E-964B-FE339A9030A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05268" y="3404628"/>
            <a:ext cx="519545" cy="540000"/>
          </a:xfrm>
          <a:prstGeom prst="rect">
            <a:avLst/>
          </a:prstGeom>
        </p:spPr>
      </p:pic>
      <p:pic>
        <p:nvPicPr>
          <p:cNvPr id="22" name="Picture 21">
            <a:extLst>
              <a:ext uri="{FF2B5EF4-FFF2-40B4-BE49-F238E27FC236}">
                <a16:creationId xmlns="" xmlns:a16="http://schemas.microsoft.com/office/drawing/2014/main" id="{DC27D673-A402-7242-8B19-213108EE1D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99355" y="3434117"/>
            <a:ext cx="519545" cy="540000"/>
          </a:xfrm>
          <a:prstGeom prst="rect">
            <a:avLst/>
          </a:prstGeom>
        </p:spPr>
      </p:pic>
      <p:sp>
        <p:nvSpPr>
          <p:cNvPr id="23" name="Rounded Rectangle 22">
            <a:extLst>
              <a:ext uri="{FF2B5EF4-FFF2-40B4-BE49-F238E27FC236}">
                <a16:creationId xmlns="" xmlns:a16="http://schemas.microsoft.com/office/drawing/2014/main" id="{A6212B0D-1A71-514C-9C22-C279EF0A8707}"/>
              </a:ext>
            </a:extLst>
          </p:cNvPr>
          <p:cNvSpPr/>
          <p:nvPr/>
        </p:nvSpPr>
        <p:spPr>
          <a:xfrm>
            <a:off x="838199" y="532689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If I subtract 1 hundredth from the number, I will have   </a:t>
            </a:r>
          </a:p>
        </p:txBody>
      </p:sp>
      <p:sp>
        <p:nvSpPr>
          <p:cNvPr id="24" name="Oval 23">
            <a:extLst>
              <a:ext uri="{FF2B5EF4-FFF2-40B4-BE49-F238E27FC236}">
                <a16:creationId xmlns="" xmlns:a16="http://schemas.microsoft.com/office/drawing/2014/main" id="{080CCECB-4D5D-8E47-9E1F-CA693272886C}"/>
              </a:ext>
            </a:extLst>
          </p:cNvPr>
          <p:cNvSpPr/>
          <p:nvPr/>
        </p:nvSpPr>
        <p:spPr>
          <a:xfrm>
            <a:off x="4330232" y="4211938"/>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spTree>
    <p:extLst>
      <p:ext uri="{BB962C8B-B14F-4D97-AF65-F5344CB8AC3E}">
        <p14:creationId xmlns:p14="http://schemas.microsoft.com/office/powerpoint/2010/main" val="21189965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lstStyle/>
          <a:p>
            <a:pPr marL="0" indent="0">
              <a:buNone/>
            </a:pPr>
            <a:r>
              <a:rPr lang="en-GB" dirty="0"/>
              <a:t>Talking Time:</a:t>
            </a:r>
          </a:p>
          <a:p>
            <a:pPr marL="0" indent="0">
              <a:buClr>
                <a:srgbClr val="23D160"/>
              </a:buClr>
              <a:buSzPct val="85000"/>
              <a:buNone/>
            </a:pPr>
            <a:r>
              <a:rPr lang="en-GB" sz="2200" dirty="0"/>
              <a:t>Complete the chart, then complete the sentences below. </a:t>
            </a:r>
          </a:p>
        </p:txBody>
      </p:sp>
      <p:graphicFrame>
        <p:nvGraphicFramePr>
          <p:cNvPr id="4" name="Table 3">
            <a:extLst>
              <a:ext uri="{FF2B5EF4-FFF2-40B4-BE49-F238E27FC236}">
                <a16:creationId xmlns="" xmlns:a16="http://schemas.microsoft.com/office/drawing/2014/main" id="{B26FE515-818F-CD4E-8C91-529799DE3F02}"/>
              </a:ext>
            </a:extLst>
          </p:cNvPr>
          <p:cNvGraphicFramePr>
            <a:graphicFrameLocks noGrp="1"/>
          </p:cNvGraphicFramePr>
          <p:nvPr>
            <p:extLst>
              <p:ext uri="{D42A27DB-BD31-4B8C-83A1-F6EECF244321}">
                <p14:modId xmlns:p14="http://schemas.microsoft.com/office/powerpoint/2010/main" val="233677306"/>
              </p:ext>
            </p:extLst>
          </p:nvPr>
        </p:nvGraphicFramePr>
        <p:xfrm>
          <a:off x="2701494" y="2686627"/>
          <a:ext cx="6789012" cy="1742440"/>
        </p:xfrm>
        <a:graphic>
          <a:graphicData uri="http://schemas.openxmlformats.org/drawingml/2006/table">
            <a:tbl>
              <a:tblPr firstRow="1" bandRow="1">
                <a:tableStyleId>{5940675A-B579-460E-94D1-54222C63F5DA}</a:tableStyleId>
              </a:tblPr>
              <a:tblGrid>
                <a:gridCol w="1697253">
                  <a:extLst>
                    <a:ext uri="{9D8B030D-6E8A-4147-A177-3AD203B41FA5}">
                      <a16:colId xmlns="" xmlns:a16="http://schemas.microsoft.com/office/drawing/2014/main" val="373652515"/>
                    </a:ext>
                  </a:extLst>
                </a:gridCol>
                <a:gridCol w="1697253">
                  <a:extLst>
                    <a:ext uri="{9D8B030D-6E8A-4147-A177-3AD203B41FA5}">
                      <a16:colId xmlns="" xmlns:a16="http://schemas.microsoft.com/office/drawing/2014/main" val="3303212019"/>
                    </a:ext>
                  </a:extLst>
                </a:gridCol>
                <a:gridCol w="1697253">
                  <a:extLst>
                    <a:ext uri="{9D8B030D-6E8A-4147-A177-3AD203B41FA5}">
                      <a16:colId xmlns="" xmlns:a16="http://schemas.microsoft.com/office/drawing/2014/main" val="3692987311"/>
                    </a:ext>
                  </a:extLst>
                </a:gridCol>
                <a:gridCol w="1697253">
                  <a:extLst>
                    <a:ext uri="{9D8B030D-6E8A-4147-A177-3AD203B41FA5}">
                      <a16:colId xmlns="" xmlns:a16="http://schemas.microsoft.com/office/drawing/2014/main" val="1748456636"/>
                    </a:ext>
                  </a:extLst>
                </a:gridCol>
              </a:tblGrid>
              <a:tr h="370840">
                <a:tc>
                  <a:txBody>
                    <a:bodyPr/>
                    <a:lstStyle/>
                    <a:p>
                      <a:pPr algn="ctr"/>
                      <a:r>
                        <a:rPr lang="en-US" dirty="0">
                          <a:latin typeface="OpenDyslexicAlta" pitchFamily="2" charset="77"/>
                        </a:rPr>
                        <a:t>ones</a:t>
                      </a:r>
                    </a:p>
                  </a:txBody>
                  <a:tcPr>
                    <a:solidFill>
                      <a:srgbClr val="23D160"/>
                    </a:solidFill>
                  </a:tcPr>
                </a:tc>
                <a:tc>
                  <a:txBody>
                    <a:bodyPr/>
                    <a:lstStyle/>
                    <a:p>
                      <a:pPr algn="ctr"/>
                      <a:r>
                        <a:rPr lang="en-US" dirty="0">
                          <a:solidFill>
                            <a:schemeClr val="bg1"/>
                          </a:solidFill>
                          <a:latin typeface="OpenDyslexicAlta" pitchFamily="2" charset="77"/>
                        </a:rPr>
                        <a:t>tenths</a:t>
                      </a:r>
                    </a:p>
                  </a:txBody>
                  <a:tcPr>
                    <a:solidFill>
                      <a:srgbClr val="3273DC"/>
                    </a:solidFill>
                  </a:tcPr>
                </a:tc>
                <a:tc>
                  <a:txBody>
                    <a:bodyPr/>
                    <a:lstStyle/>
                    <a:p>
                      <a:pPr algn="ctr"/>
                      <a:r>
                        <a:rPr lang="en-US" dirty="0">
                          <a:solidFill>
                            <a:schemeClr val="bg1"/>
                          </a:solidFill>
                          <a:latin typeface="OpenDyslexicAlta" pitchFamily="2" charset="77"/>
                        </a:rPr>
                        <a:t>hundredths</a:t>
                      </a:r>
                    </a:p>
                  </a:txBody>
                  <a:tcPr>
                    <a:solidFill>
                      <a:srgbClr val="7957D5"/>
                    </a:solidFill>
                  </a:tcPr>
                </a:tc>
                <a:tc>
                  <a:txBody>
                    <a:bodyPr/>
                    <a:lstStyle/>
                    <a:p>
                      <a:pPr algn="ctr"/>
                      <a:r>
                        <a:rPr lang="en-US" dirty="0">
                          <a:solidFill>
                            <a:schemeClr val="bg1"/>
                          </a:solidFill>
                          <a:latin typeface="OpenDyslexicAlta" pitchFamily="2" charset="77"/>
                        </a:rPr>
                        <a:t>thousandths</a:t>
                      </a:r>
                    </a:p>
                  </a:txBody>
                  <a:tcPr>
                    <a:solidFill>
                      <a:srgbClr val="F337C7"/>
                    </a:solidFill>
                  </a:tcPr>
                </a:tc>
                <a:extLst>
                  <a:ext uri="{0D108BD9-81ED-4DB2-BD59-A6C34878D82A}">
                    <a16:rowId xmlns="" xmlns:a16="http://schemas.microsoft.com/office/drawing/2014/main" val="957287956"/>
                  </a:ext>
                </a:extLst>
              </a:tr>
              <a:tr h="370840">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tc>
                  <a:txBody>
                    <a:bodyPr/>
                    <a:lstStyle/>
                    <a:p>
                      <a:endParaRPr lang="en-US" dirty="0">
                        <a:latin typeface="OpenDyslexicAlta" pitchFamily="2" charset="77"/>
                      </a:endParaRPr>
                    </a:p>
                  </a:txBody>
                  <a:tcPr>
                    <a:solidFill>
                      <a:schemeClr val="bg1"/>
                    </a:solidFill>
                  </a:tcPr>
                </a:tc>
                <a:tc>
                  <a:txBody>
                    <a:bodyPr/>
                    <a:lstStyle/>
                    <a:p>
                      <a:endParaRPr lang="en-US">
                        <a:latin typeface="OpenDyslexicAlta" pitchFamily="2" charset="77"/>
                      </a:endParaRPr>
                    </a:p>
                  </a:txBody>
                  <a:tcPr>
                    <a:solidFill>
                      <a:schemeClr val="bg1"/>
                    </a:solidFill>
                  </a:tcPr>
                </a:tc>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extLst>
                  <a:ext uri="{0D108BD9-81ED-4DB2-BD59-A6C34878D82A}">
                    <a16:rowId xmlns="" xmlns:a16="http://schemas.microsoft.com/office/drawing/2014/main" val="988903399"/>
                  </a:ext>
                </a:extLst>
              </a:tr>
              <a:tr h="370840">
                <a:tc>
                  <a:txBody>
                    <a:bodyPr/>
                    <a:lstStyle/>
                    <a:p>
                      <a:pPr algn="ctr"/>
                      <a:r>
                        <a:rPr lang="en-US" sz="2400" dirty="0">
                          <a:solidFill>
                            <a:srgbClr val="FF3860"/>
                          </a:solidFill>
                          <a:latin typeface="OpenDyslexicAlta" pitchFamily="2" charset="77"/>
                        </a:rPr>
                        <a:t>0</a:t>
                      </a:r>
                    </a:p>
                  </a:txBody>
                  <a:tcPr>
                    <a:solidFill>
                      <a:schemeClr val="bg1"/>
                    </a:solidFill>
                  </a:tcPr>
                </a:tc>
                <a:tc>
                  <a:txBody>
                    <a:bodyPr/>
                    <a:lstStyle/>
                    <a:p>
                      <a:pPr algn="ctr"/>
                      <a:r>
                        <a:rPr lang="en-US" sz="2400" dirty="0">
                          <a:solidFill>
                            <a:srgbClr val="FF3860"/>
                          </a:solidFill>
                          <a:latin typeface="OpenDyslexicAlta" pitchFamily="2" charset="77"/>
                        </a:rPr>
                        <a:t>3</a:t>
                      </a:r>
                    </a:p>
                  </a:txBody>
                  <a:tcPr>
                    <a:solidFill>
                      <a:schemeClr val="bg1"/>
                    </a:solidFill>
                  </a:tcPr>
                </a:tc>
                <a:tc>
                  <a:txBody>
                    <a:bodyPr/>
                    <a:lstStyle/>
                    <a:p>
                      <a:pPr algn="ctr"/>
                      <a:r>
                        <a:rPr lang="en-US" sz="2400" dirty="0">
                          <a:solidFill>
                            <a:srgbClr val="FF3860"/>
                          </a:solidFill>
                          <a:latin typeface="OpenDyslexicAlta" pitchFamily="2" charset="77"/>
                        </a:rPr>
                        <a:t>2</a:t>
                      </a:r>
                    </a:p>
                  </a:txBody>
                  <a:tcPr>
                    <a:solidFill>
                      <a:schemeClr val="bg1"/>
                    </a:solidFill>
                  </a:tcPr>
                </a:tc>
                <a:tc>
                  <a:txBody>
                    <a:bodyPr/>
                    <a:lstStyle/>
                    <a:p>
                      <a:pPr algn="ctr"/>
                      <a:r>
                        <a:rPr lang="en-US" sz="2400" dirty="0">
                          <a:solidFill>
                            <a:srgbClr val="FF3860"/>
                          </a:solidFill>
                          <a:latin typeface="OpenDyslexicAlta" pitchFamily="2" charset="77"/>
                        </a:rPr>
                        <a:t>4</a:t>
                      </a:r>
                    </a:p>
                  </a:txBody>
                  <a:tcPr>
                    <a:solidFill>
                      <a:schemeClr val="bg1"/>
                    </a:solidFill>
                  </a:tcPr>
                </a:tc>
                <a:extLst>
                  <a:ext uri="{0D108BD9-81ED-4DB2-BD59-A6C34878D82A}">
                    <a16:rowId xmlns="" xmlns:a16="http://schemas.microsoft.com/office/drawing/2014/main" val="3900739830"/>
                  </a:ext>
                </a:extLst>
              </a:tr>
            </a:tbl>
          </a:graphicData>
        </a:graphic>
      </p:graphicFrame>
      <p:sp>
        <p:nvSpPr>
          <p:cNvPr id="5" name="Oval 4">
            <a:extLst>
              <a:ext uri="{FF2B5EF4-FFF2-40B4-BE49-F238E27FC236}">
                <a16:creationId xmlns="" xmlns:a16="http://schemas.microsoft.com/office/drawing/2014/main" id="{543EBA60-9061-9748-8C0A-F504C34507B8}"/>
              </a:ext>
            </a:extLst>
          </p:cNvPr>
          <p:cNvSpPr/>
          <p:nvPr/>
        </p:nvSpPr>
        <p:spPr>
          <a:xfrm>
            <a:off x="4316770" y="2832652"/>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sp>
        <p:nvSpPr>
          <p:cNvPr id="6" name="Oval 5">
            <a:extLst>
              <a:ext uri="{FF2B5EF4-FFF2-40B4-BE49-F238E27FC236}">
                <a16:creationId xmlns="" xmlns:a16="http://schemas.microsoft.com/office/drawing/2014/main" id="{5E23DF1C-22E2-684F-8201-1776EF3F1940}"/>
              </a:ext>
            </a:extLst>
          </p:cNvPr>
          <p:cNvSpPr/>
          <p:nvPr/>
        </p:nvSpPr>
        <p:spPr>
          <a:xfrm>
            <a:off x="4316770" y="3732995"/>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pic>
        <p:nvPicPr>
          <p:cNvPr id="11" name="Picture 10">
            <a:extLst>
              <a:ext uri="{FF2B5EF4-FFF2-40B4-BE49-F238E27FC236}">
                <a16:creationId xmlns="" xmlns:a16="http://schemas.microsoft.com/office/drawing/2014/main" id="{48C6BD58-7526-FA47-B73E-B0F04F2CB5D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22504" y="3073349"/>
            <a:ext cx="519545" cy="540000"/>
          </a:xfrm>
          <a:prstGeom prst="rect">
            <a:avLst/>
          </a:prstGeom>
        </p:spPr>
      </p:pic>
      <p:pic>
        <p:nvPicPr>
          <p:cNvPr id="13" name="Picture 12">
            <a:extLst>
              <a:ext uri="{FF2B5EF4-FFF2-40B4-BE49-F238E27FC236}">
                <a16:creationId xmlns="" xmlns:a16="http://schemas.microsoft.com/office/drawing/2014/main" id="{B03E08B1-53E8-4247-8EAA-64F0325B1B6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51595" y="3073349"/>
            <a:ext cx="526047" cy="540000"/>
          </a:xfrm>
          <a:prstGeom prst="rect">
            <a:avLst/>
          </a:prstGeom>
        </p:spPr>
      </p:pic>
      <p:pic>
        <p:nvPicPr>
          <p:cNvPr id="15" name="Picture 14">
            <a:extLst>
              <a:ext uri="{FF2B5EF4-FFF2-40B4-BE49-F238E27FC236}">
                <a16:creationId xmlns="" xmlns:a16="http://schemas.microsoft.com/office/drawing/2014/main" id="{55CEB312-BAEC-CA41-AA3A-B2A4378053C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05469" y="3091866"/>
            <a:ext cx="519545" cy="540000"/>
          </a:xfrm>
          <a:prstGeom prst="rect">
            <a:avLst/>
          </a:prstGeom>
        </p:spPr>
      </p:pic>
      <p:pic>
        <p:nvPicPr>
          <p:cNvPr id="21" name="Picture 20">
            <a:extLst>
              <a:ext uri="{FF2B5EF4-FFF2-40B4-BE49-F238E27FC236}">
                <a16:creationId xmlns="" xmlns:a16="http://schemas.microsoft.com/office/drawing/2014/main" id="{D3999B00-6F81-7B4A-84F0-B7B595E982C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99345" y="3091866"/>
            <a:ext cx="519545" cy="540000"/>
          </a:xfrm>
          <a:prstGeom prst="rect">
            <a:avLst/>
          </a:prstGeom>
        </p:spPr>
      </p:pic>
      <p:sp>
        <p:nvSpPr>
          <p:cNvPr id="7" name="Rounded Rectangle 6">
            <a:extLst>
              <a:ext uri="{FF2B5EF4-FFF2-40B4-BE49-F238E27FC236}">
                <a16:creationId xmlns="" xmlns:a16="http://schemas.microsoft.com/office/drawing/2014/main" id="{7DB7055B-82DE-384B-8D6B-9B78C9DBBAEF}"/>
              </a:ext>
            </a:extLst>
          </p:cNvPr>
          <p:cNvSpPr/>
          <p:nvPr/>
        </p:nvSpPr>
        <p:spPr>
          <a:xfrm>
            <a:off x="838199" y="4611757"/>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Two tenths less than the number shown is </a:t>
            </a:r>
            <a:r>
              <a:rPr lang="en-US" sz="2400" b="1" u="sng" dirty="0">
                <a:solidFill>
                  <a:srgbClr val="FF3860"/>
                </a:solidFill>
                <a:latin typeface="OpenDyslexicAlta" pitchFamily="2" charset="77"/>
              </a:rPr>
              <a:t>0.124</a:t>
            </a:r>
            <a:r>
              <a:rPr lang="en-US" sz="2400" dirty="0">
                <a:solidFill>
                  <a:schemeClr val="tx1"/>
                </a:solidFill>
                <a:latin typeface="OpenDyslexicAlta" pitchFamily="2" charset="77"/>
              </a:rPr>
              <a:t> </a:t>
            </a:r>
          </a:p>
        </p:txBody>
      </p:sp>
      <p:sp>
        <p:nvSpPr>
          <p:cNvPr id="26" name="Rounded Rectangle 25">
            <a:extLst>
              <a:ext uri="{FF2B5EF4-FFF2-40B4-BE49-F238E27FC236}">
                <a16:creationId xmlns="" xmlns:a16="http://schemas.microsoft.com/office/drawing/2014/main" id="{96A2003E-3B3E-434D-8BED-9EE075642CE9}"/>
              </a:ext>
            </a:extLst>
          </p:cNvPr>
          <p:cNvSpPr/>
          <p:nvPr/>
        </p:nvSpPr>
        <p:spPr>
          <a:xfrm>
            <a:off x="838199" y="532689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If I subtract 1 hundredth from the number, I will have   </a:t>
            </a:r>
          </a:p>
        </p:txBody>
      </p:sp>
      <p:pic>
        <p:nvPicPr>
          <p:cNvPr id="27" name="Picture 26">
            <a:extLst>
              <a:ext uri="{FF2B5EF4-FFF2-40B4-BE49-F238E27FC236}">
                <a16:creationId xmlns="" xmlns:a16="http://schemas.microsoft.com/office/drawing/2014/main" id="{10CAC887-13B6-DC49-8DB8-210D1ED92AC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47956" y="3078980"/>
            <a:ext cx="526047" cy="540000"/>
          </a:xfrm>
          <a:prstGeom prst="rect">
            <a:avLst/>
          </a:prstGeom>
        </p:spPr>
      </p:pic>
      <p:pic>
        <p:nvPicPr>
          <p:cNvPr id="28" name="Picture 27">
            <a:extLst>
              <a:ext uri="{FF2B5EF4-FFF2-40B4-BE49-F238E27FC236}">
                <a16:creationId xmlns="" xmlns:a16="http://schemas.microsoft.com/office/drawing/2014/main" id="{EB6DF0FB-AD5B-0F4D-8431-8EE80B3CA0C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58489" y="3413762"/>
            <a:ext cx="526047" cy="540000"/>
          </a:xfrm>
          <a:prstGeom prst="rect">
            <a:avLst/>
          </a:prstGeom>
        </p:spPr>
      </p:pic>
      <p:pic>
        <p:nvPicPr>
          <p:cNvPr id="29" name="Picture 28">
            <a:extLst>
              <a:ext uri="{FF2B5EF4-FFF2-40B4-BE49-F238E27FC236}">
                <a16:creationId xmlns="" xmlns:a16="http://schemas.microsoft.com/office/drawing/2014/main" id="{34DDE1B1-36FE-3945-A850-BC561AF3CC3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25783" y="3404628"/>
            <a:ext cx="526047" cy="540000"/>
          </a:xfrm>
          <a:prstGeom prst="rect">
            <a:avLst/>
          </a:prstGeom>
        </p:spPr>
      </p:pic>
      <p:sp>
        <p:nvSpPr>
          <p:cNvPr id="31" name="Rounded Rectangle 30">
            <a:extLst>
              <a:ext uri="{FF2B5EF4-FFF2-40B4-BE49-F238E27FC236}">
                <a16:creationId xmlns="" xmlns:a16="http://schemas.microsoft.com/office/drawing/2014/main" id="{785A7760-1447-6B4A-9D15-DE4E1F0FD6BC}"/>
              </a:ext>
            </a:extLst>
          </p:cNvPr>
          <p:cNvSpPr/>
          <p:nvPr/>
        </p:nvSpPr>
        <p:spPr>
          <a:xfrm>
            <a:off x="838199" y="606065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pPr lvl="0"/>
            <a:r>
              <a:rPr lang="en-US" sz="2400" dirty="0">
                <a:solidFill>
                  <a:prstClr val="black"/>
                </a:solidFill>
                <a:latin typeface="OpenDyslexicAlta" pitchFamily="2" charset="77"/>
              </a:rPr>
              <a:t>If I subtract 4 thousandths from the number, I will have   </a:t>
            </a:r>
          </a:p>
        </p:txBody>
      </p:sp>
      <p:pic>
        <p:nvPicPr>
          <p:cNvPr id="19" name="Picture 18">
            <a:extLst>
              <a:ext uri="{FF2B5EF4-FFF2-40B4-BE49-F238E27FC236}">
                <a16:creationId xmlns="" xmlns:a16="http://schemas.microsoft.com/office/drawing/2014/main" id="{C1C8177E-31B0-F34E-964B-FE339A9030A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05268" y="3404628"/>
            <a:ext cx="519545" cy="540000"/>
          </a:xfrm>
          <a:prstGeom prst="rect">
            <a:avLst/>
          </a:prstGeom>
        </p:spPr>
      </p:pic>
      <p:pic>
        <p:nvPicPr>
          <p:cNvPr id="22" name="Picture 21">
            <a:extLst>
              <a:ext uri="{FF2B5EF4-FFF2-40B4-BE49-F238E27FC236}">
                <a16:creationId xmlns="" xmlns:a16="http://schemas.microsoft.com/office/drawing/2014/main" id="{DC27D673-A402-7242-8B19-213108EE1D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99355" y="3434117"/>
            <a:ext cx="519545" cy="540000"/>
          </a:xfrm>
          <a:prstGeom prst="rect">
            <a:avLst/>
          </a:prstGeom>
        </p:spPr>
      </p:pic>
      <p:sp>
        <p:nvSpPr>
          <p:cNvPr id="20" name="Oval 19">
            <a:extLst>
              <a:ext uri="{FF2B5EF4-FFF2-40B4-BE49-F238E27FC236}">
                <a16:creationId xmlns="" xmlns:a16="http://schemas.microsoft.com/office/drawing/2014/main" id="{2F9D3251-AC5A-DA48-BECD-A44801D28C00}"/>
              </a:ext>
            </a:extLst>
          </p:cNvPr>
          <p:cNvSpPr/>
          <p:nvPr/>
        </p:nvSpPr>
        <p:spPr>
          <a:xfrm>
            <a:off x="4330232" y="4211938"/>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spTree>
    <p:extLst>
      <p:ext uri="{BB962C8B-B14F-4D97-AF65-F5344CB8AC3E}">
        <p14:creationId xmlns:p14="http://schemas.microsoft.com/office/powerpoint/2010/main" val="21768648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lstStyle/>
          <a:p>
            <a:pPr marL="0" indent="0">
              <a:buNone/>
            </a:pPr>
            <a:r>
              <a:rPr lang="en-GB" dirty="0"/>
              <a:t>Talking Time:</a:t>
            </a:r>
          </a:p>
          <a:p>
            <a:pPr marL="0" indent="0">
              <a:buClr>
                <a:srgbClr val="23D160"/>
              </a:buClr>
              <a:buSzPct val="85000"/>
              <a:buNone/>
            </a:pPr>
            <a:r>
              <a:rPr lang="en-GB" sz="2200" dirty="0"/>
              <a:t>Complete the chart, then complete the sentences below. </a:t>
            </a:r>
          </a:p>
        </p:txBody>
      </p:sp>
      <p:graphicFrame>
        <p:nvGraphicFramePr>
          <p:cNvPr id="4" name="Table 3">
            <a:extLst>
              <a:ext uri="{FF2B5EF4-FFF2-40B4-BE49-F238E27FC236}">
                <a16:creationId xmlns="" xmlns:a16="http://schemas.microsoft.com/office/drawing/2014/main" id="{B26FE515-818F-CD4E-8C91-529799DE3F02}"/>
              </a:ext>
            </a:extLst>
          </p:cNvPr>
          <p:cNvGraphicFramePr>
            <a:graphicFrameLocks noGrp="1"/>
          </p:cNvGraphicFramePr>
          <p:nvPr/>
        </p:nvGraphicFramePr>
        <p:xfrm>
          <a:off x="2701494" y="2686627"/>
          <a:ext cx="6789012" cy="1742440"/>
        </p:xfrm>
        <a:graphic>
          <a:graphicData uri="http://schemas.openxmlformats.org/drawingml/2006/table">
            <a:tbl>
              <a:tblPr firstRow="1" bandRow="1">
                <a:tableStyleId>{5940675A-B579-460E-94D1-54222C63F5DA}</a:tableStyleId>
              </a:tblPr>
              <a:tblGrid>
                <a:gridCol w="1697253">
                  <a:extLst>
                    <a:ext uri="{9D8B030D-6E8A-4147-A177-3AD203B41FA5}">
                      <a16:colId xmlns="" xmlns:a16="http://schemas.microsoft.com/office/drawing/2014/main" val="373652515"/>
                    </a:ext>
                  </a:extLst>
                </a:gridCol>
                <a:gridCol w="1697253">
                  <a:extLst>
                    <a:ext uri="{9D8B030D-6E8A-4147-A177-3AD203B41FA5}">
                      <a16:colId xmlns="" xmlns:a16="http://schemas.microsoft.com/office/drawing/2014/main" val="3303212019"/>
                    </a:ext>
                  </a:extLst>
                </a:gridCol>
                <a:gridCol w="1697253">
                  <a:extLst>
                    <a:ext uri="{9D8B030D-6E8A-4147-A177-3AD203B41FA5}">
                      <a16:colId xmlns="" xmlns:a16="http://schemas.microsoft.com/office/drawing/2014/main" val="3692987311"/>
                    </a:ext>
                  </a:extLst>
                </a:gridCol>
                <a:gridCol w="1697253">
                  <a:extLst>
                    <a:ext uri="{9D8B030D-6E8A-4147-A177-3AD203B41FA5}">
                      <a16:colId xmlns="" xmlns:a16="http://schemas.microsoft.com/office/drawing/2014/main" val="1748456636"/>
                    </a:ext>
                  </a:extLst>
                </a:gridCol>
              </a:tblGrid>
              <a:tr h="370840">
                <a:tc>
                  <a:txBody>
                    <a:bodyPr/>
                    <a:lstStyle/>
                    <a:p>
                      <a:pPr algn="ctr"/>
                      <a:r>
                        <a:rPr lang="en-US" dirty="0">
                          <a:latin typeface="OpenDyslexicAlta" pitchFamily="2" charset="77"/>
                        </a:rPr>
                        <a:t>ones</a:t>
                      </a:r>
                    </a:p>
                  </a:txBody>
                  <a:tcPr>
                    <a:solidFill>
                      <a:srgbClr val="23D160"/>
                    </a:solidFill>
                  </a:tcPr>
                </a:tc>
                <a:tc>
                  <a:txBody>
                    <a:bodyPr/>
                    <a:lstStyle/>
                    <a:p>
                      <a:pPr algn="ctr"/>
                      <a:r>
                        <a:rPr lang="en-US" dirty="0">
                          <a:solidFill>
                            <a:schemeClr val="bg1"/>
                          </a:solidFill>
                          <a:latin typeface="OpenDyslexicAlta" pitchFamily="2" charset="77"/>
                        </a:rPr>
                        <a:t>tenths</a:t>
                      </a:r>
                    </a:p>
                  </a:txBody>
                  <a:tcPr>
                    <a:solidFill>
                      <a:srgbClr val="3273DC"/>
                    </a:solidFill>
                  </a:tcPr>
                </a:tc>
                <a:tc>
                  <a:txBody>
                    <a:bodyPr/>
                    <a:lstStyle/>
                    <a:p>
                      <a:pPr algn="ctr"/>
                      <a:r>
                        <a:rPr lang="en-US" dirty="0">
                          <a:solidFill>
                            <a:schemeClr val="bg1"/>
                          </a:solidFill>
                          <a:latin typeface="OpenDyslexicAlta" pitchFamily="2" charset="77"/>
                        </a:rPr>
                        <a:t>hundredths</a:t>
                      </a:r>
                    </a:p>
                  </a:txBody>
                  <a:tcPr>
                    <a:solidFill>
                      <a:srgbClr val="7957D5"/>
                    </a:solidFill>
                  </a:tcPr>
                </a:tc>
                <a:tc>
                  <a:txBody>
                    <a:bodyPr/>
                    <a:lstStyle/>
                    <a:p>
                      <a:pPr algn="ctr"/>
                      <a:r>
                        <a:rPr lang="en-US" dirty="0">
                          <a:solidFill>
                            <a:schemeClr val="bg1"/>
                          </a:solidFill>
                          <a:latin typeface="OpenDyslexicAlta" pitchFamily="2" charset="77"/>
                        </a:rPr>
                        <a:t>thousandths</a:t>
                      </a:r>
                    </a:p>
                  </a:txBody>
                  <a:tcPr>
                    <a:solidFill>
                      <a:srgbClr val="F337C7"/>
                    </a:solidFill>
                  </a:tcPr>
                </a:tc>
                <a:extLst>
                  <a:ext uri="{0D108BD9-81ED-4DB2-BD59-A6C34878D82A}">
                    <a16:rowId xmlns="" xmlns:a16="http://schemas.microsoft.com/office/drawing/2014/main" val="957287956"/>
                  </a:ext>
                </a:extLst>
              </a:tr>
              <a:tr h="370840">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tc>
                  <a:txBody>
                    <a:bodyPr/>
                    <a:lstStyle/>
                    <a:p>
                      <a:endParaRPr lang="en-US" dirty="0">
                        <a:latin typeface="OpenDyslexicAlta" pitchFamily="2" charset="77"/>
                      </a:endParaRPr>
                    </a:p>
                  </a:txBody>
                  <a:tcPr>
                    <a:solidFill>
                      <a:schemeClr val="bg1"/>
                    </a:solidFill>
                  </a:tcPr>
                </a:tc>
                <a:tc>
                  <a:txBody>
                    <a:bodyPr/>
                    <a:lstStyle/>
                    <a:p>
                      <a:endParaRPr lang="en-US">
                        <a:latin typeface="OpenDyslexicAlta" pitchFamily="2" charset="77"/>
                      </a:endParaRPr>
                    </a:p>
                  </a:txBody>
                  <a:tcPr>
                    <a:solidFill>
                      <a:schemeClr val="bg1"/>
                    </a:solidFill>
                  </a:tcPr>
                </a:tc>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extLst>
                  <a:ext uri="{0D108BD9-81ED-4DB2-BD59-A6C34878D82A}">
                    <a16:rowId xmlns="" xmlns:a16="http://schemas.microsoft.com/office/drawing/2014/main" val="988903399"/>
                  </a:ext>
                </a:extLst>
              </a:tr>
              <a:tr h="370840">
                <a:tc>
                  <a:txBody>
                    <a:bodyPr/>
                    <a:lstStyle/>
                    <a:p>
                      <a:pPr algn="ctr"/>
                      <a:r>
                        <a:rPr lang="en-US" sz="2400" dirty="0">
                          <a:solidFill>
                            <a:srgbClr val="FF3860"/>
                          </a:solidFill>
                          <a:latin typeface="OpenDyslexicAlta" pitchFamily="2" charset="77"/>
                        </a:rPr>
                        <a:t>0</a:t>
                      </a:r>
                    </a:p>
                  </a:txBody>
                  <a:tcPr>
                    <a:solidFill>
                      <a:schemeClr val="bg1"/>
                    </a:solidFill>
                  </a:tcPr>
                </a:tc>
                <a:tc>
                  <a:txBody>
                    <a:bodyPr/>
                    <a:lstStyle/>
                    <a:p>
                      <a:pPr algn="ctr"/>
                      <a:r>
                        <a:rPr lang="en-US" sz="2400" dirty="0">
                          <a:solidFill>
                            <a:srgbClr val="FF3860"/>
                          </a:solidFill>
                          <a:latin typeface="OpenDyslexicAlta" pitchFamily="2" charset="77"/>
                        </a:rPr>
                        <a:t>3</a:t>
                      </a:r>
                    </a:p>
                  </a:txBody>
                  <a:tcPr>
                    <a:solidFill>
                      <a:schemeClr val="bg1"/>
                    </a:solidFill>
                  </a:tcPr>
                </a:tc>
                <a:tc>
                  <a:txBody>
                    <a:bodyPr/>
                    <a:lstStyle/>
                    <a:p>
                      <a:pPr algn="ctr"/>
                      <a:r>
                        <a:rPr lang="en-US" sz="2400" dirty="0">
                          <a:solidFill>
                            <a:srgbClr val="FF3860"/>
                          </a:solidFill>
                          <a:latin typeface="OpenDyslexicAlta" pitchFamily="2" charset="77"/>
                        </a:rPr>
                        <a:t>2</a:t>
                      </a:r>
                    </a:p>
                  </a:txBody>
                  <a:tcPr>
                    <a:solidFill>
                      <a:schemeClr val="bg1"/>
                    </a:solidFill>
                  </a:tcPr>
                </a:tc>
                <a:tc>
                  <a:txBody>
                    <a:bodyPr/>
                    <a:lstStyle/>
                    <a:p>
                      <a:pPr algn="ctr"/>
                      <a:r>
                        <a:rPr lang="en-US" sz="2400" dirty="0">
                          <a:solidFill>
                            <a:srgbClr val="FF3860"/>
                          </a:solidFill>
                          <a:latin typeface="OpenDyslexicAlta" pitchFamily="2" charset="77"/>
                        </a:rPr>
                        <a:t>4</a:t>
                      </a:r>
                    </a:p>
                  </a:txBody>
                  <a:tcPr>
                    <a:solidFill>
                      <a:schemeClr val="bg1"/>
                    </a:solidFill>
                  </a:tcPr>
                </a:tc>
                <a:extLst>
                  <a:ext uri="{0D108BD9-81ED-4DB2-BD59-A6C34878D82A}">
                    <a16:rowId xmlns="" xmlns:a16="http://schemas.microsoft.com/office/drawing/2014/main" val="3900739830"/>
                  </a:ext>
                </a:extLst>
              </a:tr>
            </a:tbl>
          </a:graphicData>
        </a:graphic>
      </p:graphicFrame>
      <p:sp>
        <p:nvSpPr>
          <p:cNvPr id="5" name="Oval 4">
            <a:extLst>
              <a:ext uri="{FF2B5EF4-FFF2-40B4-BE49-F238E27FC236}">
                <a16:creationId xmlns="" xmlns:a16="http://schemas.microsoft.com/office/drawing/2014/main" id="{543EBA60-9061-9748-8C0A-F504C34507B8}"/>
              </a:ext>
            </a:extLst>
          </p:cNvPr>
          <p:cNvSpPr/>
          <p:nvPr/>
        </p:nvSpPr>
        <p:spPr>
          <a:xfrm>
            <a:off x="4316770" y="2832652"/>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sp>
        <p:nvSpPr>
          <p:cNvPr id="6" name="Oval 5">
            <a:extLst>
              <a:ext uri="{FF2B5EF4-FFF2-40B4-BE49-F238E27FC236}">
                <a16:creationId xmlns="" xmlns:a16="http://schemas.microsoft.com/office/drawing/2014/main" id="{5E23DF1C-22E2-684F-8201-1776EF3F1940}"/>
              </a:ext>
            </a:extLst>
          </p:cNvPr>
          <p:cNvSpPr/>
          <p:nvPr/>
        </p:nvSpPr>
        <p:spPr>
          <a:xfrm>
            <a:off x="4316770" y="3732995"/>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pic>
        <p:nvPicPr>
          <p:cNvPr id="11" name="Picture 10">
            <a:extLst>
              <a:ext uri="{FF2B5EF4-FFF2-40B4-BE49-F238E27FC236}">
                <a16:creationId xmlns="" xmlns:a16="http://schemas.microsoft.com/office/drawing/2014/main" id="{48C6BD58-7526-FA47-B73E-B0F04F2CB5D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22504" y="3073349"/>
            <a:ext cx="519545" cy="540000"/>
          </a:xfrm>
          <a:prstGeom prst="rect">
            <a:avLst/>
          </a:prstGeom>
        </p:spPr>
      </p:pic>
      <p:pic>
        <p:nvPicPr>
          <p:cNvPr id="13" name="Picture 12">
            <a:extLst>
              <a:ext uri="{FF2B5EF4-FFF2-40B4-BE49-F238E27FC236}">
                <a16:creationId xmlns="" xmlns:a16="http://schemas.microsoft.com/office/drawing/2014/main" id="{B03E08B1-53E8-4247-8EAA-64F0325B1B6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51595" y="3073349"/>
            <a:ext cx="526047" cy="540000"/>
          </a:xfrm>
          <a:prstGeom prst="rect">
            <a:avLst/>
          </a:prstGeom>
        </p:spPr>
      </p:pic>
      <p:pic>
        <p:nvPicPr>
          <p:cNvPr id="15" name="Picture 14">
            <a:extLst>
              <a:ext uri="{FF2B5EF4-FFF2-40B4-BE49-F238E27FC236}">
                <a16:creationId xmlns="" xmlns:a16="http://schemas.microsoft.com/office/drawing/2014/main" id="{55CEB312-BAEC-CA41-AA3A-B2A4378053C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05469" y="3091866"/>
            <a:ext cx="519545" cy="540000"/>
          </a:xfrm>
          <a:prstGeom prst="rect">
            <a:avLst/>
          </a:prstGeom>
        </p:spPr>
      </p:pic>
      <p:pic>
        <p:nvPicPr>
          <p:cNvPr id="21" name="Picture 20">
            <a:extLst>
              <a:ext uri="{FF2B5EF4-FFF2-40B4-BE49-F238E27FC236}">
                <a16:creationId xmlns="" xmlns:a16="http://schemas.microsoft.com/office/drawing/2014/main" id="{D3999B00-6F81-7B4A-84F0-B7B595E982C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99345" y="3091866"/>
            <a:ext cx="519545" cy="540000"/>
          </a:xfrm>
          <a:prstGeom prst="rect">
            <a:avLst/>
          </a:prstGeom>
        </p:spPr>
      </p:pic>
      <p:sp>
        <p:nvSpPr>
          <p:cNvPr id="7" name="Rounded Rectangle 6">
            <a:extLst>
              <a:ext uri="{FF2B5EF4-FFF2-40B4-BE49-F238E27FC236}">
                <a16:creationId xmlns="" xmlns:a16="http://schemas.microsoft.com/office/drawing/2014/main" id="{7DB7055B-82DE-384B-8D6B-9B78C9DBBAEF}"/>
              </a:ext>
            </a:extLst>
          </p:cNvPr>
          <p:cNvSpPr/>
          <p:nvPr/>
        </p:nvSpPr>
        <p:spPr>
          <a:xfrm>
            <a:off x="838199" y="4611757"/>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Two tenths less than the number shown is </a:t>
            </a:r>
            <a:r>
              <a:rPr lang="en-US" sz="2400" b="1" u="sng" dirty="0">
                <a:solidFill>
                  <a:srgbClr val="FF3860"/>
                </a:solidFill>
                <a:latin typeface="OpenDyslexicAlta" pitchFamily="2" charset="77"/>
              </a:rPr>
              <a:t>0.124</a:t>
            </a:r>
            <a:r>
              <a:rPr lang="en-US" sz="2400" dirty="0">
                <a:solidFill>
                  <a:schemeClr val="tx1"/>
                </a:solidFill>
                <a:latin typeface="OpenDyslexicAlta" pitchFamily="2" charset="77"/>
              </a:rPr>
              <a:t> </a:t>
            </a:r>
          </a:p>
        </p:txBody>
      </p:sp>
      <p:pic>
        <p:nvPicPr>
          <p:cNvPr id="27" name="Picture 26">
            <a:extLst>
              <a:ext uri="{FF2B5EF4-FFF2-40B4-BE49-F238E27FC236}">
                <a16:creationId xmlns="" xmlns:a16="http://schemas.microsoft.com/office/drawing/2014/main" id="{10CAC887-13B6-DC49-8DB8-210D1ED92AC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47956" y="3078980"/>
            <a:ext cx="526047" cy="540000"/>
          </a:xfrm>
          <a:prstGeom prst="rect">
            <a:avLst/>
          </a:prstGeom>
        </p:spPr>
      </p:pic>
      <p:pic>
        <p:nvPicPr>
          <p:cNvPr id="28" name="Picture 27">
            <a:extLst>
              <a:ext uri="{FF2B5EF4-FFF2-40B4-BE49-F238E27FC236}">
                <a16:creationId xmlns="" xmlns:a16="http://schemas.microsoft.com/office/drawing/2014/main" id="{EB6DF0FB-AD5B-0F4D-8431-8EE80B3CA0C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58489" y="3413762"/>
            <a:ext cx="526047" cy="540000"/>
          </a:xfrm>
          <a:prstGeom prst="rect">
            <a:avLst/>
          </a:prstGeom>
        </p:spPr>
      </p:pic>
      <p:pic>
        <p:nvPicPr>
          <p:cNvPr id="29" name="Picture 28">
            <a:extLst>
              <a:ext uri="{FF2B5EF4-FFF2-40B4-BE49-F238E27FC236}">
                <a16:creationId xmlns="" xmlns:a16="http://schemas.microsoft.com/office/drawing/2014/main" id="{34DDE1B1-36FE-3945-A850-BC561AF3CC3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25783" y="3404628"/>
            <a:ext cx="526047" cy="540000"/>
          </a:xfrm>
          <a:prstGeom prst="rect">
            <a:avLst/>
          </a:prstGeom>
        </p:spPr>
      </p:pic>
      <p:sp>
        <p:nvSpPr>
          <p:cNvPr id="31" name="Rounded Rectangle 30">
            <a:extLst>
              <a:ext uri="{FF2B5EF4-FFF2-40B4-BE49-F238E27FC236}">
                <a16:creationId xmlns="" xmlns:a16="http://schemas.microsoft.com/office/drawing/2014/main" id="{785A7760-1447-6B4A-9D15-DE4E1F0FD6BC}"/>
              </a:ext>
            </a:extLst>
          </p:cNvPr>
          <p:cNvSpPr/>
          <p:nvPr/>
        </p:nvSpPr>
        <p:spPr>
          <a:xfrm>
            <a:off x="838199" y="606065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pPr lvl="0"/>
            <a:r>
              <a:rPr lang="en-US" sz="2400" dirty="0">
                <a:solidFill>
                  <a:prstClr val="black"/>
                </a:solidFill>
                <a:latin typeface="OpenDyslexicAlta" pitchFamily="2" charset="77"/>
              </a:rPr>
              <a:t>If I subtract 4 thousandths from the number, I will have   </a:t>
            </a:r>
          </a:p>
        </p:txBody>
      </p:sp>
      <p:pic>
        <p:nvPicPr>
          <p:cNvPr id="19" name="Picture 18">
            <a:extLst>
              <a:ext uri="{FF2B5EF4-FFF2-40B4-BE49-F238E27FC236}">
                <a16:creationId xmlns="" xmlns:a16="http://schemas.microsoft.com/office/drawing/2014/main" id="{C1C8177E-31B0-F34E-964B-FE339A9030A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05268" y="3404628"/>
            <a:ext cx="519545" cy="540000"/>
          </a:xfrm>
          <a:prstGeom prst="rect">
            <a:avLst/>
          </a:prstGeom>
        </p:spPr>
      </p:pic>
      <p:pic>
        <p:nvPicPr>
          <p:cNvPr id="22" name="Picture 21">
            <a:extLst>
              <a:ext uri="{FF2B5EF4-FFF2-40B4-BE49-F238E27FC236}">
                <a16:creationId xmlns="" xmlns:a16="http://schemas.microsoft.com/office/drawing/2014/main" id="{DC27D673-A402-7242-8B19-213108EE1D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99355" y="3434117"/>
            <a:ext cx="519545" cy="540000"/>
          </a:xfrm>
          <a:prstGeom prst="rect">
            <a:avLst/>
          </a:prstGeom>
        </p:spPr>
      </p:pic>
      <p:sp>
        <p:nvSpPr>
          <p:cNvPr id="20" name="Rounded Rectangle 19">
            <a:extLst>
              <a:ext uri="{FF2B5EF4-FFF2-40B4-BE49-F238E27FC236}">
                <a16:creationId xmlns="" xmlns:a16="http://schemas.microsoft.com/office/drawing/2014/main" id="{6A6D32A4-F7DF-E644-B20F-0690021FB514}"/>
              </a:ext>
            </a:extLst>
          </p:cNvPr>
          <p:cNvSpPr/>
          <p:nvPr/>
        </p:nvSpPr>
        <p:spPr>
          <a:xfrm>
            <a:off x="838199" y="532689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If I subtract 1 hundredth from the number, I will have </a:t>
            </a:r>
            <a:r>
              <a:rPr lang="en-US" sz="2400" b="1" u="sng" dirty="0">
                <a:solidFill>
                  <a:srgbClr val="FF3860"/>
                </a:solidFill>
                <a:latin typeface="OpenDyslexicAlta" pitchFamily="2" charset="77"/>
              </a:rPr>
              <a:t>0.314</a:t>
            </a:r>
            <a:r>
              <a:rPr lang="en-US" sz="2400" dirty="0">
                <a:solidFill>
                  <a:schemeClr val="tx1"/>
                </a:solidFill>
                <a:latin typeface="OpenDyslexicAlta" pitchFamily="2" charset="77"/>
              </a:rPr>
              <a:t>   </a:t>
            </a:r>
          </a:p>
        </p:txBody>
      </p:sp>
      <p:sp>
        <p:nvSpPr>
          <p:cNvPr id="23" name="Oval 22">
            <a:extLst>
              <a:ext uri="{FF2B5EF4-FFF2-40B4-BE49-F238E27FC236}">
                <a16:creationId xmlns="" xmlns:a16="http://schemas.microsoft.com/office/drawing/2014/main" id="{39B69E0F-5872-CD45-89CC-2AE58CFF2D71}"/>
              </a:ext>
            </a:extLst>
          </p:cNvPr>
          <p:cNvSpPr/>
          <p:nvPr/>
        </p:nvSpPr>
        <p:spPr>
          <a:xfrm>
            <a:off x="4330232" y="4211938"/>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spTree>
    <p:extLst>
      <p:ext uri="{BB962C8B-B14F-4D97-AF65-F5344CB8AC3E}">
        <p14:creationId xmlns:p14="http://schemas.microsoft.com/office/powerpoint/2010/main" val="25750177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lstStyle/>
          <a:p>
            <a:pPr marL="0" indent="0">
              <a:buNone/>
            </a:pPr>
            <a:r>
              <a:rPr lang="en-GB" dirty="0"/>
              <a:t>Talking Time:</a:t>
            </a:r>
          </a:p>
          <a:p>
            <a:pPr marL="0" indent="0">
              <a:buClr>
                <a:srgbClr val="23D160"/>
              </a:buClr>
              <a:buSzPct val="85000"/>
              <a:buNone/>
            </a:pPr>
            <a:r>
              <a:rPr lang="en-GB" sz="2200" dirty="0"/>
              <a:t>Complete the chart, then complete the sentences below. </a:t>
            </a:r>
          </a:p>
        </p:txBody>
      </p:sp>
      <p:graphicFrame>
        <p:nvGraphicFramePr>
          <p:cNvPr id="4" name="Table 3">
            <a:extLst>
              <a:ext uri="{FF2B5EF4-FFF2-40B4-BE49-F238E27FC236}">
                <a16:creationId xmlns="" xmlns:a16="http://schemas.microsoft.com/office/drawing/2014/main" id="{B26FE515-818F-CD4E-8C91-529799DE3F02}"/>
              </a:ext>
            </a:extLst>
          </p:cNvPr>
          <p:cNvGraphicFramePr>
            <a:graphicFrameLocks noGrp="1"/>
          </p:cNvGraphicFramePr>
          <p:nvPr/>
        </p:nvGraphicFramePr>
        <p:xfrm>
          <a:off x="2701494" y="2686627"/>
          <a:ext cx="6789012" cy="1742440"/>
        </p:xfrm>
        <a:graphic>
          <a:graphicData uri="http://schemas.openxmlformats.org/drawingml/2006/table">
            <a:tbl>
              <a:tblPr firstRow="1" bandRow="1">
                <a:tableStyleId>{5940675A-B579-460E-94D1-54222C63F5DA}</a:tableStyleId>
              </a:tblPr>
              <a:tblGrid>
                <a:gridCol w="1697253">
                  <a:extLst>
                    <a:ext uri="{9D8B030D-6E8A-4147-A177-3AD203B41FA5}">
                      <a16:colId xmlns="" xmlns:a16="http://schemas.microsoft.com/office/drawing/2014/main" val="373652515"/>
                    </a:ext>
                  </a:extLst>
                </a:gridCol>
                <a:gridCol w="1697253">
                  <a:extLst>
                    <a:ext uri="{9D8B030D-6E8A-4147-A177-3AD203B41FA5}">
                      <a16:colId xmlns="" xmlns:a16="http://schemas.microsoft.com/office/drawing/2014/main" val="3303212019"/>
                    </a:ext>
                  </a:extLst>
                </a:gridCol>
                <a:gridCol w="1697253">
                  <a:extLst>
                    <a:ext uri="{9D8B030D-6E8A-4147-A177-3AD203B41FA5}">
                      <a16:colId xmlns="" xmlns:a16="http://schemas.microsoft.com/office/drawing/2014/main" val="3692987311"/>
                    </a:ext>
                  </a:extLst>
                </a:gridCol>
                <a:gridCol w="1697253">
                  <a:extLst>
                    <a:ext uri="{9D8B030D-6E8A-4147-A177-3AD203B41FA5}">
                      <a16:colId xmlns="" xmlns:a16="http://schemas.microsoft.com/office/drawing/2014/main" val="1748456636"/>
                    </a:ext>
                  </a:extLst>
                </a:gridCol>
              </a:tblGrid>
              <a:tr h="370840">
                <a:tc>
                  <a:txBody>
                    <a:bodyPr/>
                    <a:lstStyle/>
                    <a:p>
                      <a:pPr algn="ctr"/>
                      <a:r>
                        <a:rPr lang="en-US" dirty="0">
                          <a:latin typeface="OpenDyslexicAlta" pitchFamily="2" charset="77"/>
                        </a:rPr>
                        <a:t>ones</a:t>
                      </a:r>
                    </a:p>
                  </a:txBody>
                  <a:tcPr>
                    <a:solidFill>
                      <a:srgbClr val="23D160"/>
                    </a:solidFill>
                  </a:tcPr>
                </a:tc>
                <a:tc>
                  <a:txBody>
                    <a:bodyPr/>
                    <a:lstStyle/>
                    <a:p>
                      <a:pPr algn="ctr"/>
                      <a:r>
                        <a:rPr lang="en-US" dirty="0">
                          <a:solidFill>
                            <a:schemeClr val="bg1"/>
                          </a:solidFill>
                          <a:latin typeface="OpenDyslexicAlta" pitchFamily="2" charset="77"/>
                        </a:rPr>
                        <a:t>tenths</a:t>
                      </a:r>
                    </a:p>
                  </a:txBody>
                  <a:tcPr>
                    <a:solidFill>
                      <a:srgbClr val="3273DC"/>
                    </a:solidFill>
                  </a:tcPr>
                </a:tc>
                <a:tc>
                  <a:txBody>
                    <a:bodyPr/>
                    <a:lstStyle/>
                    <a:p>
                      <a:pPr algn="ctr"/>
                      <a:r>
                        <a:rPr lang="en-US" dirty="0">
                          <a:solidFill>
                            <a:schemeClr val="bg1"/>
                          </a:solidFill>
                          <a:latin typeface="OpenDyslexicAlta" pitchFamily="2" charset="77"/>
                        </a:rPr>
                        <a:t>hundredths</a:t>
                      </a:r>
                    </a:p>
                  </a:txBody>
                  <a:tcPr>
                    <a:solidFill>
                      <a:srgbClr val="7957D5"/>
                    </a:solidFill>
                  </a:tcPr>
                </a:tc>
                <a:tc>
                  <a:txBody>
                    <a:bodyPr/>
                    <a:lstStyle/>
                    <a:p>
                      <a:pPr algn="ctr"/>
                      <a:r>
                        <a:rPr lang="en-US" dirty="0">
                          <a:solidFill>
                            <a:schemeClr val="bg1"/>
                          </a:solidFill>
                          <a:latin typeface="OpenDyslexicAlta" pitchFamily="2" charset="77"/>
                        </a:rPr>
                        <a:t>thousandths</a:t>
                      </a:r>
                    </a:p>
                  </a:txBody>
                  <a:tcPr>
                    <a:solidFill>
                      <a:srgbClr val="F337C7"/>
                    </a:solidFill>
                  </a:tcPr>
                </a:tc>
                <a:extLst>
                  <a:ext uri="{0D108BD9-81ED-4DB2-BD59-A6C34878D82A}">
                    <a16:rowId xmlns="" xmlns:a16="http://schemas.microsoft.com/office/drawing/2014/main" val="957287956"/>
                  </a:ext>
                </a:extLst>
              </a:tr>
              <a:tr h="370840">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tc>
                  <a:txBody>
                    <a:bodyPr/>
                    <a:lstStyle/>
                    <a:p>
                      <a:endParaRPr lang="en-US" dirty="0">
                        <a:latin typeface="OpenDyslexicAlta" pitchFamily="2" charset="77"/>
                      </a:endParaRPr>
                    </a:p>
                  </a:txBody>
                  <a:tcPr>
                    <a:solidFill>
                      <a:schemeClr val="bg1"/>
                    </a:solidFill>
                  </a:tcPr>
                </a:tc>
                <a:tc>
                  <a:txBody>
                    <a:bodyPr/>
                    <a:lstStyle/>
                    <a:p>
                      <a:endParaRPr lang="en-US">
                        <a:latin typeface="OpenDyslexicAlta" pitchFamily="2" charset="77"/>
                      </a:endParaRPr>
                    </a:p>
                  </a:txBody>
                  <a:tcPr>
                    <a:solidFill>
                      <a:schemeClr val="bg1"/>
                    </a:solidFill>
                  </a:tcPr>
                </a:tc>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extLst>
                  <a:ext uri="{0D108BD9-81ED-4DB2-BD59-A6C34878D82A}">
                    <a16:rowId xmlns="" xmlns:a16="http://schemas.microsoft.com/office/drawing/2014/main" val="988903399"/>
                  </a:ext>
                </a:extLst>
              </a:tr>
              <a:tr h="370840">
                <a:tc>
                  <a:txBody>
                    <a:bodyPr/>
                    <a:lstStyle/>
                    <a:p>
                      <a:pPr algn="ctr"/>
                      <a:r>
                        <a:rPr lang="en-US" sz="2400" dirty="0">
                          <a:solidFill>
                            <a:srgbClr val="FF3860"/>
                          </a:solidFill>
                          <a:latin typeface="OpenDyslexicAlta" pitchFamily="2" charset="77"/>
                        </a:rPr>
                        <a:t>0</a:t>
                      </a:r>
                    </a:p>
                  </a:txBody>
                  <a:tcPr>
                    <a:solidFill>
                      <a:schemeClr val="bg1"/>
                    </a:solidFill>
                  </a:tcPr>
                </a:tc>
                <a:tc>
                  <a:txBody>
                    <a:bodyPr/>
                    <a:lstStyle/>
                    <a:p>
                      <a:pPr algn="ctr"/>
                      <a:r>
                        <a:rPr lang="en-US" sz="2400" dirty="0">
                          <a:solidFill>
                            <a:srgbClr val="FF3860"/>
                          </a:solidFill>
                          <a:latin typeface="OpenDyslexicAlta" pitchFamily="2" charset="77"/>
                        </a:rPr>
                        <a:t>3</a:t>
                      </a:r>
                    </a:p>
                  </a:txBody>
                  <a:tcPr>
                    <a:solidFill>
                      <a:schemeClr val="bg1"/>
                    </a:solidFill>
                  </a:tcPr>
                </a:tc>
                <a:tc>
                  <a:txBody>
                    <a:bodyPr/>
                    <a:lstStyle/>
                    <a:p>
                      <a:pPr algn="ctr"/>
                      <a:r>
                        <a:rPr lang="en-US" sz="2400" dirty="0">
                          <a:solidFill>
                            <a:srgbClr val="FF3860"/>
                          </a:solidFill>
                          <a:latin typeface="OpenDyslexicAlta" pitchFamily="2" charset="77"/>
                        </a:rPr>
                        <a:t>2</a:t>
                      </a:r>
                    </a:p>
                  </a:txBody>
                  <a:tcPr>
                    <a:solidFill>
                      <a:schemeClr val="bg1"/>
                    </a:solidFill>
                  </a:tcPr>
                </a:tc>
                <a:tc>
                  <a:txBody>
                    <a:bodyPr/>
                    <a:lstStyle/>
                    <a:p>
                      <a:pPr algn="ctr"/>
                      <a:r>
                        <a:rPr lang="en-US" sz="2400" dirty="0">
                          <a:solidFill>
                            <a:srgbClr val="FF3860"/>
                          </a:solidFill>
                          <a:latin typeface="OpenDyslexicAlta" pitchFamily="2" charset="77"/>
                        </a:rPr>
                        <a:t>4</a:t>
                      </a:r>
                    </a:p>
                  </a:txBody>
                  <a:tcPr>
                    <a:solidFill>
                      <a:schemeClr val="bg1"/>
                    </a:solidFill>
                  </a:tcPr>
                </a:tc>
                <a:extLst>
                  <a:ext uri="{0D108BD9-81ED-4DB2-BD59-A6C34878D82A}">
                    <a16:rowId xmlns="" xmlns:a16="http://schemas.microsoft.com/office/drawing/2014/main" val="3900739830"/>
                  </a:ext>
                </a:extLst>
              </a:tr>
            </a:tbl>
          </a:graphicData>
        </a:graphic>
      </p:graphicFrame>
      <p:sp>
        <p:nvSpPr>
          <p:cNvPr id="5" name="Oval 4">
            <a:extLst>
              <a:ext uri="{FF2B5EF4-FFF2-40B4-BE49-F238E27FC236}">
                <a16:creationId xmlns="" xmlns:a16="http://schemas.microsoft.com/office/drawing/2014/main" id="{543EBA60-9061-9748-8C0A-F504C34507B8}"/>
              </a:ext>
            </a:extLst>
          </p:cNvPr>
          <p:cNvSpPr/>
          <p:nvPr/>
        </p:nvSpPr>
        <p:spPr>
          <a:xfrm>
            <a:off x="4316770" y="2832652"/>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sp>
        <p:nvSpPr>
          <p:cNvPr id="6" name="Oval 5">
            <a:extLst>
              <a:ext uri="{FF2B5EF4-FFF2-40B4-BE49-F238E27FC236}">
                <a16:creationId xmlns="" xmlns:a16="http://schemas.microsoft.com/office/drawing/2014/main" id="{5E23DF1C-22E2-684F-8201-1776EF3F1940}"/>
              </a:ext>
            </a:extLst>
          </p:cNvPr>
          <p:cNvSpPr/>
          <p:nvPr/>
        </p:nvSpPr>
        <p:spPr>
          <a:xfrm>
            <a:off x="4316770" y="3732995"/>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pic>
        <p:nvPicPr>
          <p:cNvPr id="11" name="Picture 10">
            <a:extLst>
              <a:ext uri="{FF2B5EF4-FFF2-40B4-BE49-F238E27FC236}">
                <a16:creationId xmlns="" xmlns:a16="http://schemas.microsoft.com/office/drawing/2014/main" id="{48C6BD58-7526-FA47-B73E-B0F04F2CB5D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22504" y="3073349"/>
            <a:ext cx="519545" cy="540000"/>
          </a:xfrm>
          <a:prstGeom prst="rect">
            <a:avLst/>
          </a:prstGeom>
        </p:spPr>
      </p:pic>
      <p:pic>
        <p:nvPicPr>
          <p:cNvPr id="13" name="Picture 12">
            <a:extLst>
              <a:ext uri="{FF2B5EF4-FFF2-40B4-BE49-F238E27FC236}">
                <a16:creationId xmlns="" xmlns:a16="http://schemas.microsoft.com/office/drawing/2014/main" id="{B03E08B1-53E8-4247-8EAA-64F0325B1B6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51595" y="3073349"/>
            <a:ext cx="526047" cy="540000"/>
          </a:xfrm>
          <a:prstGeom prst="rect">
            <a:avLst/>
          </a:prstGeom>
        </p:spPr>
      </p:pic>
      <p:pic>
        <p:nvPicPr>
          <p:cNvPr id="15" name="Picture 14">
            <a:extLst>
              <a:ext uri="{FF2B5EF4-FFF2-40B4-BE49-F238E27FC236}">
                <a16:creationId xmlns="" xmlns:a16="http://schemas.microsoft.com/office/drawing/2014/main" id="{55CEB312-BAEC-CA41-AA3A-B2A4378053C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05469" y="3091866"/>
            <a:ext cx="519545" cy="540000"/>
          </a:xfrm>
          <a:prstGeom prst="rect">
            <a:avLst/>
          </a:prstGeom>
        </p:spPr>
      </p:pic>
      <p:pic>
        <p:nvPicPr>
          <p:cNvPr id="21" name="Picture 20">
            <a:extLst>
              <a:ext uri="{FF2B5EF4-FFF2-40B4-BE49-F238E27FC236}">
                <a16:creationId xmlns="" xmlns:a16="http://schemas.microsoft.com/office/drawing/2014/main" id="{D3999B00-6F81-7B4A-84F0-B7B595E982C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99345" y="3091866"/>
            <a:ext cx="519545" cy="540000"/>
          </a:xfrm>
          <a:prstGeom prst="rect">
            <a:avLst/>
          </a:prstGeom>
        </p:spPr>
      </p:pic>
      <p:sp>
        <p:nvSpPr>
          <p:cNvPr id="7" name="Rounded Rectangle 6">
            <a:extLst>
              <a:ext uri="{FF2B5EF4-FFF2-40B4-BE49-F238E27FC236}">
                <a16:creationId xmlns="" xmlns:a16="http://schemas.microsoft.com/office/drawing/2014/main" id="{7DB7055B-82DE-384B-8D6B-9B78C9DBBAEF}"/>
              </a:ext>
            </a:extLst>
          </p:cNvPr>
          <p:cNvSpPr/>
          <p:nvPr/>
        </p:nvSpPr>
        <p:spPr>
          <a:xfrm>
            <a:off x="838199" y="4611757"/>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Two tenths less than the number shown is </a:t>
            </a:r>
            <a:r>
              <a:rPr lang="en-US" sz="2400" b="1" u="sng" dirty="0">
                <a:solidFill>
                  <a:srgbClr val="FF3860"/>
                </a:solidFill>
                <a:latin typeface="OpenDyslexicAlta" pitchFamily="2" charset="77"/>
              </a:rPr>
              <a:t>0.124</a:t>
            </a:r>
            <a:r>
              <a:rPr lang="en-US" sz="2400" dirty="0">
                <a:solidFill>
                  <a:schemeClr val="tx1"/>
                </a:solidFill>
                <a:latin typeface="OpenDyslexicAlta" pitchFamily="2" charset="77"/>
              </a:rPr>
              <a:t> </a:t>
            </a:r>
          </a:p>
        </p:txBody>
      </p:sp>
      <p:pic>
        <p:nvPicPr>
          <p:cNvPr id="27" name="Picture 26">
            <a:extLst>
              <a:ext uri="{FF2B5EF4-FFF2-40B4-BE49-F238E27FC236}">
                <a16:creationId xmlns="" xmlns:a16="http://schemas.microsoft.com/office/drawing/2014/main" id="{10CAC887-13B6-DC49-8DB8-210D1ED92AC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47956" y="3078980"/>
            <a:ext cx="526047" cy="540000"/>
          </a:xfrm>
          <a:prstGeom prst="rect">
            <a:avLst/>
          </a:prstGeom>
        </p:spPr>
      </p:pic>
      <p:pic>
        <p:nvPicPr>
          <p:cNvPr id="28" name="Picture 27">
            <a:extLst>
              <a:ext uri="{FF2B5EF4-FFF2-40B4-BE49-F238E27FC236}">
                <a16:creationId xmlns="" xmlns:a16="http://schemas.microsoft.com/office/drawing/2014/main" id="{EB6DF0FB-AD5B-0F4D-8431-8EE80B3CA0C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58489" y="3413762"/>
            <a:ext cx="526047" cy="540000"/>
          </a:xfrm>
          <a:prstGeom prst="rect">
            <a:avLst/>
          </a:prstGeom>
        </p:spPr>
      </p:pic>
      <p:pic>
        <p:nvPicPr>
          <p:cNvPr id="29" name="Picture 28">
            <a:extLst>
              <a:ext uri="{FF2B5EF4-FFF2-40B4-BE49-F238E27FC236}">
                <a16:creationId xmlns="" xmlns:a16="http://schemas.microsoft.com/office/drawing/2014/main" id="{34DDE1B1-36FE-3945-A850-BC561AF3CC3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25783" y="3404628"/>
            <a:ext cx="526047" cy="540000"/>
          </a:xfrm>
          <a:prstGeom prst="rect">
            <a:avLst/>
          </a:prstGeom>
        </p:spPr>
      </p:pic>
      <p:sp>
        <p:nvSpPr>
          <p:cNvPr id="31" name="Rounded Rectangle 30">
            <a:extLst>
              <a:ext uri="{FF2B5EF4-FFF2-40B4-BE49-F238E27FC236}">
                <a16:creationId xmlns="" xmlns:a16="http://schemas.microsoft.com/office/drawing/2014/main" id="{785A7760-1447-6B4A-9D15-DE4E1F0FD6BC}"/>
              </a:ext>
            </a:extLst>
          </p:cNvPr>
          <p:cNvSpPr/>
          <p:nvPr/>
        </p:nvSpPr>
        <p:spPr>
          <a:xfrm>
            <a:off x="838199" y="606065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pPr lvl="0"/>
            <a:r>
              <a:rPr lang="en-US" sz="2400" dirty="0">
                <a:solidFill>
                  <a:prstClr val="black"/>
                </a:solidFill>
                <a:latin typeface="OpenDyslexicAlta" pitchFamily="2" charset="77"/>
              </a:rPr>
              <a:t>If I subtract 4 thousandths from the number, I will have </a:t>
            </a:r>
            <a:r>
              <a:rPr lang="en-US" sz="2400" b="1" u="sng" dirty="0">
                <a:solidFill>
                  <a:srgbClr val="FF3860"/>
                </a:solidFill>
                <a:latin typeface="OpenDyslexicAlta" pitchFamily="2" charset="77"/>
              </a:rPr>
              <a:t>0.32</a:t>
            </a:r>
            <a:r>
              <a:rPr lang="en-US" sz="2400" dirty="0">
                <a:solidFill>
                  <a:prstClr val="black"/>
                </a:solidFill>
                <a:latin typeface="OpenDyslexicAlta" pitchFamily="2" charset="77"/>
              </a:rPr>
              <a:t>  </a:t>
            </a:r>
          </a:p>
        </p:txBody>
      </p:sp>
      <p:pic>
        <p:nvPicPr>
          <p:cNvPr id="19" name="Picture 18">
            <a:extLst>
              <a:ext uri="{FF2B5EF4-FFF2-40B4-BE49-F238E27FC236}">
                <a16:creationId xmlns="" xmlns:a16="http://schemas.microsoft.com/office/drawing/2014/main" id="{C1C8177E-31B0-F34E-964B-FE339A9030A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05268" y="3404628"/>
            <a:ext cx="519545" cy="540000"/>
          </a:xfrm>
          <a:prstGeom prst="rect">
            <a:avLst/>
          </a:prstGeom>
        </p:spPr>
      </p:pic>
      <p:pic>
        <p:nvPicPr>
          <p:cNvPr id="22" name="Picture 21">
            <a:extLst>
              <a:ext uri="{FF2B5EF4-FFF2-40B4-BE49-F238E27FC236}">
                <a16:creationId xmlns="" xmlns:a16="http://schemas.microsoft.com/office/drawing/2014/main" id="{DC27D673-A402-7242-8B19-213108EE1D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99355" y="3434117"/>
            <a:ext cx="519545" cy="540000"/>
          </a:xfrm>
          <a:prstGeom prst="rect">
            <a:avLst/>
          </a:prstGeom>
        </p:spPr>
      </p:pic>
      <p:sp>
        <p:nvSpPr>
          <p:cNvPr id="20" name="Rounded Rectangle 19">
            <a:extLst>
              <a:ext uri="{FF2B5EF4-FFF2-40B4-BE49-F238E27FC236}">
                <a16:creationId xmlns="" xmlns:a16="http://schemas.microsoft.com/office/drawing/2014/main" id="{6A6D32A4-F7DF-E644-B20F-0690021FB514}"/>
              </a:ext>
            </a:extLst>
          </p:cNvPr>
          <p:cNvSpPr/>
          <p:nvPr/>
        </p:nvSpPr>
        <p:spPr>
          <a:xfrm>
            <a:off x="838199" y="532689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If I subtract 1 hundredth from the number, I will have </a:t>
            </a:r>
            <a:r>
              <a:rPr lang="en-US" sz="2400" b="1" u="sng" dirty="0">
                <a:solidFill>
                  <a:srgbClr val="FF3860"/>
                </a:solidFill>
                <a:latin typeface="OpenDyslexicAlta" pitchFamily="2" charset="77"/>
              </a:rPr>
              <a:t>0.314</a:t>
            </a:r>
            <a:r>
              <a:rPr lang="en-US" sz="2400" dirty="0">
                <a:solidFill>
                  <a:schemeClr val="tx1"/>
                </a:solidFill>
                <a:latin typeface="OpenDyslexicAlta" pitchFamily="2" charset="77"/>
              </a:rPr>
              <a:t>   </a:t>
            </a:r>
          </a:p>
        </p:txBody>
      </p:sp>
      <p:sp>
        <p:nvSpPr>
          <p:cNvPr id="23" name="Oval 22">
            <a:extLst>
              <a:ext uri="{FF2B5EF4-FFF2-40B4-BE49-F238E27FC236}">
                <a16:creationId xmlns="" xmlns:a16="http://schemas.microsoft.com/office/drawing/2014/main" id="{AB876AB4-87DC-0E45-B72E-2AA51CE60276}"/>
              </a:ext>
            </a:extLst>
          </p:cNvPr>
          <p:cNvSpPr/>
          <p:nvPr/>
        </p:nvSpPr>
        <p:spPr>
          <a:xfrm>
            <a:off x="4330232" y="4211938"/>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spTree>
    <p:extLst>
      <p:ext uri="{BB962C8B-B14F-4D97-AF65-F5344CB8AC3E}">
        <p14:creationId xmlns:p14="http://schemas.microsoft.com/office/powerpoint/2010/main" val="1992026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3BF3FE4-F6EA-5C4D-8ABC-31EA6D2AF94D}"/>
              </a:ext>
            </a:extLst>
          </p:cNvPr>
          <p:cNvSpPr>
            <a:spLocks noGrp="1"/>
          </p:cNvSpPr>
          <p:nvPr>
            <p:ph type="title"/>
          </p:nvPr>
        </p:nvSpPr>
        <p:spPr/>
        <p:txBody>
          <a:bodyPr>
            <a:normAutofit/>
          </a:bodyPr>
          <a:lstStyle/>
          <a:p>
            <a:r>
              <a:rPr lang="en-GB" sz="2800" dirty="0"/>
              <a:t>To be able to subtract decimals within 1</a:t>
            </a:r>
          </a:p>
        </p:txBody>
      </p:sp>
      <p:sp>
        <p:nvSpPr>
          <p:cNvPr id="3" name="Content Placeholder 2">
            <a:extLst>
              <a:ext uri="{FF2B5EF4-FFF2-40B4-BE49-F238E27FC236}">
                <a16:creationId xmlns="" xmlns:a16="http://schemas.microsoft.com/office/drawing/2014/main" id="{AF491D1F-0097-3F4A-B04E-14B5096ADCAB}"/>
              </a:ext>
            </a:extLst>
          </p:cNvPr>
          <p:cNvSpPr>
            <a:spLocks noGrp="1"/>
          </p:cNvSpPr>
          <p:nvPr>
            <p:ph idx="1"/>
          </p:nvPr>
        </p:nvSpPr>
        <p:spPr>
          <a:xfrm>
            <a:off x="838200" y="1690688"/>
            <a:ext cx="10515600" cy="4351338"/>
          </a:xfrm>
        </p:spPr>
        <p:txBody>
          <a:bodyPr/>
          <a:lstStyle/>
          <a:p>
            <a:pPr marL="0" indent="0">
              <a:buNone/>
            </a:pPr>
            <a:r>
              <a:rPr lang="en-GB" dirty="0"/>
              <a:t>Talking Time:</a:t>
            </a:r>
          </a:p>
          <a:p>
            <a:pPr marL="0" indent="0">
              <a:buClr>
                <a:srgbClr val="23D160"/>
              </a:buClr>
              <a:buSzPct val="85000"/>
              <a:buNone/>
            </a:pPr>
            <a:r>
              <a:rPr lang="en-GB" sz="2200" dirty="0"/>
              <a:t>Complete the chart, then complete the sentences below. </a:t>
            </a:r>
          </a:p>
        </p:txBody>
      </p:sp>
      <p:graphicFrame>
        <p:nvGraphicFramePr>
          <p:cNvPr id="4" name="Table 3">
            <a:extLst>
              <a:ext uri="{FF2B5EF4-FFF2-40B4-BE49-F238E27FC236}">
                <a16:creationId xmlns="" xmlns:a16="http://schemas.microsoft.com/office/drawing/2014/main" id="{B26FE515-818F-CD4E-8C91-529799DE3F02}"/>
              </a:ext>
            </a:extLst>
          </p:cNvPr>
          <p:cNvGraphicFramePr>
            <a:graphicFrameLocks noGrp="1"/>
          </p:cNvGraphicFramePr>
          <p:nvPr/>
        </p:nvGraphicFramePr>
        <p:xfrm>
          <a:off x="2701494" y="2686627"/>
          <a:ext cx="6789012" cy="1742440"/>
        </p:xfrm>
        <a:graphic>
          <a:graphicData uri="http://schemas.openxmlformats.org/drawingml/2006/table">
            <a:tbl>
              <a:tblPr firstRow="1" bandRow="1">
                <a:tableStyleId>{5940675A-B579-460E-94D1-54222C63F5DA}</a:tableStyleId>
              </a:tblPr>
              <a:tblGrid>
                <a:gridCol w="1697253">
                  <a:extLst>
                    <a:ext uri="{9D8B030D-6E8A-4147-A177-3AD203B41FA5}">
                      <a16:colId xmlns="" xmlns:a16="http://schemas.microsoft.com/office/drawing/2014/main" val="373652515"/>
                    </a:ext>
                  </a:extLst>
                </a:gridCol>
                <a:gridCol w="1697253">
                  <a:extLst>
                    <a:ext uri="{9D8B030D-6E8A-4147-A177-3AD203B41FA5}">
                      <a16:colId xmlns="" xmlns:a16="http://schemas.microsoft.com/office/drawing/2014/main" val="3303212019"/>
                    </a:ext>
                  </a:extLst>
                </a:gridCol>
                <a:gridCol w="1697253">
                  <a:extLst>
                    <a:ext uri="{9D8B030D-6E8A-4147-A177-3AD203B41FA5}">
                      <a16:colId xmlns="" xmlns:a16="http://schemas.microsoft.com/office/drawing/2014/main" val="3692987311"/>
                    </a:ext>
                  </a:extLst>
                </a:gridCol>
                <a:gridCol w="1697253">
                  <a:extLst>
                    <a:ext uri="{9D8B030D-6E8A-4147-A177-3AD203B41FA5}">
                      <a16:colId xmlns="" xmlns:a16="http://schemas.microsoft.com/office/drawing/2014/main" val="1748456636"/>
                    </a:ext>
                  </a:extLst>
                </a:gridCol>
              </a:tblGrid>
              <a:tr h="370840">
                <a:tc>
                  <a:txBody>
                    <a:bodyPr/>
                    <a:lstStyle/>
                    <a:p>
                      <a:pPr algn="ctr"/>
                      <a:r>
                        <a:rPr lang="en-US" dirty="0">
                          <a:latin typeface="OpenDyslexicAlta" pitchFamily="2" charset="77"/>
                        </a:rPr>
                        <a:t>ones</a:t>
                      </a:r>
                    </a:p>
                  </a:txBody>
                  <a:tcPr>
                    <a:solidFill>
                      <a:srgbClr val="23D160"/>
                    </a:solidFill>
                  </a:tcPr>
                </a:tc>
                <a:tc>
                  <a:txBody>
                    <a:bodyPr/>
                    <a:lstStyle/>
                    <a:p>
                      <a:pPr algn="ctr"/>
                      <a:r>
                        <a:rPr lang="en-US" dirty="0">
                          <a:solidFill>
                            <a:schemeClr val="bg1"/>
                          </a:solidFill>
                          <a:latin typeface="OpenDyslexicAlta" pitchFamily="2" charset="77"/>
                        </a:rPr>
                        <a:t>tenths</a:t>
                      </a:r>
                    </a:p>
                  </a:txBody>
                  <a:tcPr>
                    <a:solidFill>
                      <a:srgbClr val="3273DC"/>
                    </a:solidFill>
                  </a:tcPr>
                </a:tc>
                <a:tc>
                  <a:txBody>
                    <a:bodyPr/>
                    <a:lstStyle/>
                    <a:p>
                      <a:pPr algn="ctr"/>
                      <a:r>
                        <a:rPr lang="en-US" dirty="0">
                          <a:solidFill>
                            <a:schemeClr val="bg1"/>
                          </a:solidFill>
                          <a:latin typeface="OpenDyslexicAlta" pitchFamily="2" charset="77"/>
                        </a:rPr>
                        <a:t>hundredths</a:t>
                      </a:r>
                    </a:p>
                  </a:txBody>
                  <a:tcPr>
                    <a:solidFill>
                      <a:srgbClr val="7957D5"/>
                    </a:solidFill>
                  </a:tcPr>
                </a:tc>
                <a:tc>
                  <a:txBody>
                    <a:bodyPr/>
                    <a:lstStyle/>
                    <a:p>
                      <a:pPr algn="ctr"/>
                      <a:r>
                        <a:rPr lang="en-US" dirty="0">
                          <a:solidFill>
                            <a:schemeClr val="bg1"/>
                          </a:solidFill>
                          <a:latin typeface="OpenDyslexicAlta" pitchFamily="2" charset="77"/>
                        </a:rPr>
                        <a:t>thousandths</a:t>
                      </a:r>
                    </a:p>
                  </a:txBody>
                  <a:tcPr>
                    <a:solidFill>
                      <a:srgbClr val="F337C7"/>
                    </a:solidFill>
                  </a:tcPr>
                </a:tc>
                <a:extLst>
                  <a:ext uri="{0D108BD9-81ED-4DB2-BD59-A6C34878D82A}">
                    <a16:rowId xmlns="" xmlns:a16="http://schemas.microsoft.com/office/drawing/2014/main" val="957287956"/>
                  </a:ext>
                </a:extLst>
              </a:tr>
              <a:tr h="370840">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tc>
                  <a:txBody>
                    <a:bodyPr/>
                    <a:lstStyle/>
                    <a:p>
                      <a:endParaRPr lang="en-US" dirty="0">
                        <a:latin typeface="OpenDyslexicAlta" pitchFamily="2" charset="77"/>
                      </a:endParaRPr>
                    </a:p>
                  </a:txBody>
                  <a:tcPr>
                    <a:solidFill>
                      <a:schemeClr val="bg1"/>
                    </a:solidFill>
                  </a:tcPr>
                </a:tc>
                <a:tc>
                  <a:txBody>
                    <a:bodyPr/>
                    <a:lstStyle/>
                    <a:p>
                      <a:endParaRPr lang="en-US">
                        <a:latin typeface="OpenDyslexicAlta" pitchFamily="2" charset="77"/>
                      </a:endParaRPr>
                    </a:p>
                  </a:txBody>
                  <a:tcPr>
                    <a:solidFill>
                      <a:schemeClr val="bg1"/>
                    </a:solidFill>
                  </a:tcPr>
                </a:tc>
                <a:tc>
                  <a:txBody>
                    <a:bodyPr/>
                    <a:lstStyle/>
                    <a:p>
                      <a:endParaRPr lang="en-US" dirty="0">
                        <a:latin typeface="OpenDyslexicAlta" pitchFamily="2" charset="77"/>
                      </a:endParaRPr>
                    </a:p>
                    <a:p>
                      <a:endParaRPr lang="en-US" dirty="0">
                        <a:latin typeface="OpenDyslexicAlta" pitchFamily="2" charset="77"/>
                      </a:endParaRPr>
                    </a:p>
                    <a:p>
                      <a:endParaRPr lang="en-US" dirty="0">
                        <a:latin typeface="OpenDyslexicAlta" pitchFamily="2" charset="77"/>
                      </a:endParaRPr>
                    </a:p>
                  </a:txBody>
                  <a:tcPr>
                    <a:solidFill>
                      <a:schemeClr val="bg1"/>
                    </a:solidFill>
                  </a:tcPr>
                </a:tc>
                <a:extLst>
                  <a:ext uri="{0D108BD9-81ED-4DB2-BD59-A6C34878D82A}">
                    <a16:rowId xmlns="" xmlns:a16="http://schemas.microsoft.com/office/drawing/2014/main" val="988903399"/>
                  </a:ext>
                </a:extLst>
              </a:tr>
              <a:tr h="370840">
                <a:tc>
                  <a:txBody>
                    <a:bodyPr/>
                    <a:lstStyle/>
                    <a:p>
                      <a:pPr algn="ctr"/>
                      <a:endParaRPr lang="en-US" sz="2400" dirty="0">
                        <a:solidFill>
                          <a:srgbClr val="FF3860"/>
                        </a:solidFill>
                        <a:latin typeface="OpenDyslexicAlta" pitchFamily="2" charset="77"/>
                      </a:endParaRPr>
                    </a:p>
                  </a:txBody>
                  <a:tcPr>
                    <a:solidFill>
                      <a:schemeClr val="bg1"/>
                    </a:solidFill>
                  </a:tcPr>
                </a:tc>
                <a:tc>
                  <a:txBody>
                    <a:bodyPr/>
                    <a:lstStyle/>
                    <a:p>
                      <a:pPr algn="ctr"/>
                      <a:endParaRPr lang="en-US" sz="2400" dirty="0">
                        <a:solidFill>
                          <a:srgbClr val="FF3860"/>
                        </a:solidFill>
                        <a:latin typeface="OpenDyslexicAlta" pitchFamily="2" charset="77"/>
                      </a:endParaRPr>
                    </a:p>
                  </a:txBody>
                  <a:tcPr>
                    <a:solidFill>
                      <a:schemeClr val="bg1"/>
                    </a:solidFill>
                  </a:tcPr>
                </a:tc>
                <a:tc>
                  <a:txBody>
                    <a:bodyPr/>
                    <a:lstStyle/>
                    <a:p>
                      <a:pPr algn="ctr"/>
                      <a:endParaRPr lang="en-US" sz="2400" dirty="0">
                        <a:solidFill>
                          <a:srgbClr val="FF3860"/>
                        </a:solidFill>
                        <a:latin typeface="OpenDyslexicAlta" pitchFamily="2" charset="77"/>
                      </a:endParaRPr>
                    </a:p>
                  </a:txBody>
                  <a:tcPr>
                    <a:solidFill>
                      <a:schemeClr val="bg1"/>
                    </a:solidFill>
                  </a:tcPr>
                </a:tc>
                <a:tc>
                  <a:txBody>
                    <a:bodyPr/>
                    <a:lstStyle/>
                    <a:p>
                      <a:pPr algn="ctr"/>
                      <a:endParaRPr lang="en-US" sz="2400" dirty="0">
                        <a:solidFill>
                          <a:srgbClr val="FF3860"/>
                        </a:solidFill>
                        <a:latin typeface="OpenDyslexicAlta" pitchFamily="2" charset="77"/>
                      </a:endParaRPr>
                    </a:p>
                  </a:txBody>
                  <a:tcPr>
                    <a:solidFill>
                      <a:schemeClr val="bg1"/>
                    </a:solidFill>
                  </a:tcPr>
                </a:tc>
                <a:extLst>
                  <a:ext uri="{0D108BD9-81ED-4DB2-BD59-A6C34878D82A}">
                    <a16:rowId xmlns="" xmlns:a16="http://schemas.microsoft.com/office/drawing/2014/main" val="3900739830"/>
                  </a:ext>
                </a:extLst>
              </a:tr>
            </a:tbl>
          </a:graphicData>
        </a:graphic>
      </p:graphicFrame>
      <p:sp>
        <p:nvSpPr>
          <p:cNvPr id="5" name="Oval 4">
            <a:extLst>
              <a:ext uri="{FF2B5EF4-FFF2-40B4-BE49-F238E27FC236}">
                <a16:creationId xmlns="" xmlns:a16="http://schemas.microsoft.com/office/drawing/2014/main" id="{543EBA60-9061-9748-8C0A-F504C34507B8}"/>
              </a:ext>
            </a:extLst>
          </p:cNvPr>
          <p:cNvSpPr/>
          <p:nvPr/>
        </p:nvSpPr>
        <p:spPr>
          <a:xfrm>
            <a:off x="4316770" y="2832652"/>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sp>
        <p:nvSpPr>
          <p:cNvPr id="6" name="Oval 5">
            <a:extLst>
              <a:ext uri="{FF2B5EF4-FFF2-40B4-BE49-F238E27FC236}">
                <a16:creationId xmlns="" xmlns:a16="http://schemas.microsoft.com/office/drawing/2014/main" id="{5E23DF1C-22E2-684F-8201-1776EF3F1940}"/>
              </a:ext>
            </a:extLst>
          </p:cNvPr>
          <p:cNvSpPr/>
          <p:nvPr/>
        </p:nvSpPr>
        <p:spPr>
          <a:xfrm>
            <a:off x="4316770" y="3732995"/>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pic>
        <p:nvPicPr>
          <p:cNvPr id="11" name="Picture 10">
            <a:extLst>
              <a:ext uri="{FF2B5EF4-FFF2-40B4-BE49-F238E27FC236}">
                <a16:creationId xmlns="" xmlns:a16="http://schemas.microsoft.com/office/drawing/2014/main" id="{48C6BD58-7526-FA47-B73E-B0F04F2CB5D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00906" y="3073349"/>
            <a:ext cx="519545" cy="540000"/>
          </a:xfrm>
          <a:prstGeom prst="rect">
            <a:avLst/>
          </a:prstGeom>
        </p:spPr>
      </p:pic>
      <p:pic>
        <p:nvPicPr>
          <p:cNvPr id="15" name="Picture 14">
            <a:extLst>
              <a:ext uri="{FF2B5EF4-FFF2-40B4-BE49-F238E27FC236}">
                <a16:creationId xmlns="" xmlns:a16="http://schemas.microsoft.com/office/drawing/2014/main" id="{55CEB312-BAEC-CA41-AA3A-B2A4378053C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66980" y="3091866"/>
            <a:ext cx="519545" cy="540000"/>
          </a:xfrm>
          <a:prstGeom prst="rect">
            <a:avLst/>
          </a:prstGeom>
        </p:spPr>
      </p:pic>
      <p:pic>
        <p:nvPicPr>
          <p:cNvPr id="21" name="Picture 20">
            <a:extLst>
              <a:ext uri="{FF2B5EF4-FFF2-40B4-BE49-F238E27FC236}">
                <a16:creationId xmlns="" xmlns:a16="http://schemas.microsoft.com/office/drawing/2014/main" id="{D3999B00-6F81-7B4A-84F0-B7B595E982C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99345" y="3091866"/>
            <a:ext cx="519545" cy="540000"/>
          </a:xfrm>
          <a:prstGeom prst="rect">
            <a:avLst/>
          </a:prstGeom>
        </p:spPr>
      </p:pic>
      <p:sp>
        <p:nvSpPr>
          <p:cNvPr id="7" name="Rounded Rectangle 6">
            <a:extLst>
              <a:ext uri="{FF2B5EF4-FFF2-40B4-BE49-F238E27FC236}">
                <a16:creationId xmlns="" xmlns:a16="http://schemas.microsoft.com/office/drawing/2014/main" id="{7DB7055B-82DE-384B-8D6B-9B78C9DBBAEF}"/>
              </a:ext>
            </a:extLst>
          </p:cNvPr>
          <p:cNvSpPr/>
          <p:nvPr/>
        </p:nvSpPr>
        <p:spPr>
          <a:xfrm>
            <a:off x="838199" y="4611757"/>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Three tenths less than the number shown is </a:t>
            </a:r>
          </a:p>
        </p:txBody>
      </p:sp>
      <p:pic>
        <p:nvPicPr>
          <p:cNvPr id="27" name="Picture 26">
            <a:extLst>
              <a:ext uri="{FF2B5EF4-FFF2-40B4-BE49-F238E27FC236}">
                <a16:creationId xmlns="" xmlns:a16="http://schemas.microsoft.com/office/drawing/2014/main" id="{10CAC887-13B6-DC49-8DB8-210D1ED92AC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750859" y="3056971"/>
            <a:ext cx="526047" cy="540000"/>
          </a:xfrm>
          <a:prstGeom prst="rect">
            <a:avLst/>
          </a:prstGeom>
        </p:spPr>
      </p:pic>
      <p:pic>
        <p:nvPicPr>
          <p:cNvPr id="28" name="Picture 27">
            <a:extLst>
              <a:ext uri="{FF2B5EF4-FFF2-40B4-BE49-F238E27FC236}">
                <a16:creationId xmlns="" xmlns:a16="http://schemas.microsoft.com/office/drawing/2014/main" id="{EB6DF0FB-AD5B-0F4D-8431-8EE80B3CA0C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961392" y="3391753"/>
            <a:ext cx="526047" cy="540000"/>
          </a:xfrm>
          <a:prstGeom prst="rect">
            <a:avLst/>
          </a:prstGeom>
        </p:spPr>
      </p:pic>
      <p:sp>
        <p:nvSpPr>
          <p:cNvPr id="31" name="Rounded Rectangle 30">
            <a:extLst>
              <a:ext uri="{FF2B5EF4-FFF2-40B4-BE49-F238E27FC236}">
                <a16:creationId xmlns="" xmlns:a16="http://schemas.microsoft.com/office/drawing/2014/main" id="{785A7760-1447-6B4A-9D15-DE4E1F0FD6BC}"/>
              </a:ext>
            </a:extLst>
          </p:cNvPr>
          <p:cNvSpPr/>
          <p:nvPr/>
        </p:nvSpPr>
        <p:spPr>
          <a:xfrm>
            <a:off x="838199" y="606065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pPr lvl="0"/>
            <a:r>
              <a:rPr lang="en-US" sz="2400" dirty="0">
                <a:solidFill>
                  <a:prstClr val="black"/>
                </a:solidFill>
                <a:latin typeface="OpenDyslexicAlta" pitchFamily="2" charset="77"/>
              </a:rPr>
              <a:t>If I subtract 3 thousandths from the number, I will have   </a:t>
            </a:r>
          </a:p>
        </p:txBody>
      </p:sp>
      <p:pic>
        <p:nvPicPr>
          <p:cNvPr id="19" name="Picture 18">
            <a:extLst>
              <a:ext uri="{FF2B5EF4-FFF2-40B4-BE49-F238E27FC236}">
                <a16:creationId xmlns="" xmlns:a16="http://schemas.microsoft.com/office/drawing/2014/main" id="{C1C8177E-31B0-F34E-964B-FE339A9030A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86184" y="3073007"/>
            <a:ext cx="519545" cy="540000"/>
          </a:xfrm>
          <a:prstGeom prst="rect">
            <a:avLst/>
          </a:prstGeom>
        </p:spPr>
      </p:pic>
      <p:pic>
        <p:nvPicPr>
          <p:cNvPr id="22" name="Picture 21">
            <a:extLst>
              <a:ext uri="{FF2B5EF4-FFF2-40B4-BE49-F238E27FC236}">
                <a16:creationId xmlns="" xmlns:a16="http://schemas.microsoft.com/office/drawing/2014/main" id="{DC27D673-A402-7242-8B19-213108EE1DA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03890" y="3429000"/>
            <a:ext cx="519545" cy="540000"/>
          </a:xfrm>
          <a:prstGeom prst="rect">
            <a:avLst/>
          </a:prstGeom>
        </p:spPr>
      </p:pic>
      <p:sp>
        <p:nvSpPr>
          <p:cNvPr id="23" name="Rounded Rectangle 22">
            <a:extLst>
              <a:ext uri="{FF2B5EF4-FFF2-40B4-BE49-F238E27FC236}">
                <a16:creationId xmlns="" xmlns:a16="http://schemas.microsoft.com/office/drawing/2014/main" id="{A6212B0D-1A71-514C-9C22-C279EF0A8707}"/>
              </a:ext>
            </a:extLst>
          </p:cNvPr>
          <p:cNvSpPr/>
          <p:nvPr/>
        </p:nvSpPr>
        <p:spPr>
          <a:xfrm>
            <a:off x="838199" y="5326891"/>
            <a:ext cx="10929731" cy="588148"/>
          </a:xfrm>
          <a:prstGeom prst="roundRect">
            <a:avLst/>
          </a:prstGeom>
          <a:solidFill>
            <a:schemeClr val="bg1"/>
          </a:solidFill>
          <a:ln w="28575"/>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sz="2400" dirty="0">
                <a:solidFill>
                  <a:schemeClr val="tx1"/>
                </a:solidFill>
                <a:latin typeface="OpenDyslexicAlta" pitchFamily="2" charset="77"/>
              </a:rPr>
              <a:t>If I subtract 2 hundredths from the number, I will have   </a:t>
            </a:r>
          </a:p>
        </p:txBody>
      </p:sp>
      <p:pic>
        <p:nvPicPr>
          <p:cNvPr id="20" name="Picture 19">
            <a:extLst>
              <a:ext uri="{FF2B5EF4-FFF2-40B4-BE49-F238E27FC236}">
                <a16:creationId xmlns="" xmlns:a16="http://schemas.microsoft.com/office/drawing/2014/main" id="{2089BFD4-E87F-4043-AB21-31D70A9A1B0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47074" y="3429000"/>
            <a:ext cx="519545" cy="540000"/>
          </a:xfrm>
          <a:prstGeom prst="rect">
            <a:avLst/>
          </a:prstGeom>
        </p:spPr>
      </p:pic>
      <p:pic>
        <p:nvPicPr>
          <p:cNvPr id="24" name="Picture 23">
            <a:extLst>
              <a:ext uri="{FF2B5EF4-FFF2-40B4-BE49-F238E27FC236}">
                <a16:creationId xmlns="" xmlns:a16="http://schemas.microsoft.com/office/drawing/2014/main" id="{800110A7-30E4-F242-A157-0FD6E175629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32180" y="3396786"/>
            <a:ext cx="519545" cy="540000"/>
          </a:xfrm>
          <a:prstGeom prst="rect">
            <a:avLst/>
          </a:prstGeom>
        </p:spPr>
      </p:pic>
      <p:sp>
        <p:nvSpPr>
          <p:cNvPr id="25" name="Oval 24">
            <a:extLst>
              <a:ext uri="{FF2B5EF4-FFF2-40B4-BE49-F238E27FC236}">
                <a16:creationId xmlns="" xmlns:a16="http://schemas.microsoft.com/office/drawing/2014/main" id="{970D7B1A-3003-AF47-B2FD-F34162790896}"/>
              </a:ext>
            </a:extLst>
          </p:cNvPr>
          <p:cNvSpPr/>
          <p:nvPr/>
        </p:nvSpPr>
        <p:spPr>
          <a:xfrm>
            <a:off x="4330232" y="4211938"/>
            <a:ext cx="141347" cy="14134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DyslexicAlta" pitchFamily="2" charset="77"/>
            </a:endParaRPr>
          </a:p>
        </p:txBody>
      </p:sp>
    </p:spTree>
    <p:extLst>
      <p:ext uri="{BB962C8B-B14F-4D97-AF65-F5344CB8AC3E}">
        <p14:creationId xmlns:p14="http://schemas.microsoft.com/office/powerpoint/2010/main" val="24449956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Maths Shed" id="{5DF74AD8-8BDD-4844-8C46-FFB9DBA0E41D}" vid="{0802D904-F1CF-8847-94FE-D7F26B26A3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E0FFBD23-49EF-F148-9BF8-7DB3477A79E2}">
  <we:reference id="wa104380121" version="2.0.0.0" store="en-GB" storeType="OMEX"/>
  <we:alternateReferences>
    <we:reference id="wa104380121" version="2.0.0.0" store="wa104380121"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14316</TotalTime>
  <Words>2350</Words>
  <Application>Microsoft Office PowerPoint</Application>
  <PresentationFormat>Custom</PresentationFormat>
  <Paragraphs>611</Paragraphs>
  <Slides>39</Slides>
  <Notes>36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39</vt:i4>
      </vt:variant>
    </vt:vector>
  </HeadingPairs>
  <TitlesOfParts>
    <vt:vector size="49" baseType="lpstr">
      <vt:lpstr>Arial</vt:lpstr>
      <vt:lpstr>Muli</vt:lpstr>
      <vt:lpstr>Lato</vt:lpstr>
      <vt:lpstr>OpenDyslexicAlta</vt:lpstr>
      <vt:lpstr>Lato Light</vt:lpstr>
      <vt:lpstr>Wingdings</vt:lpstr>
      <vt:lpstr>Cambria Math</vt:lpstr>
      <vt:lpstr>OpenDyslexic</vt:lpstr>
      <vt:lpstr>Calibri</vt:lpstr>
      <vt:lpstr>Office Theme</vt:lpstr>
      <vt:lpstr>PowerPoint Presentation</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lpstr>To be able to subtract decimals within 1</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Spelling Shed 🐝</dc:title>
  <dc:creator>Rob Smith</dc:creator>
  <cp:lastModifiedBy>Susan</cp:lastModifiedBy>
  <cp:revision>738</cp:revision>
  <cp:lastPrinted>2019-06-17T16:19:05Z</cp:lastPrinted>
  <dcterms:created xsi:type="dcterms:W3CDTF">2018-08-06T08:16:18Z</dcterms:created>
  <dcterms:modified xsi:type="dcterms:W3CDTF">2021-01-10T16:44:53Z</dcterms:modified>
</cp:coreProperties>
</file>