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webextensions/taskpanes.xml" ContentType="application/vnd.ms-office.webextensiontaskpanes+xml"/>
  <Override PartName="/ppt/webextensions/webextension1.xml" ContentType="application/vnd.ms-office.webextension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320" r:id="rId2"/>
    <p:sldId id="321" r:id="rId3"/>
    <p:sldId id="376" r:id="rId4"/>
    <p:sldId id="491" r:id="rId5"/>
    <p:sldId id="379" r:id="rId6"/>
    <p:sldId id="380" r:id="rId7"/>
    <p:sldId id="377" r:id="rId8"/>
    <p:sldId id="390" r:id="rId9"/>
    <p:sldId id="382" r:id="rId10"/>
    <p:sldId id="383" r:id="rId11"/>
    <p:sldId id="384" r:id="rId12"/>
    <p:sldId id="385" r:id="rId13"/>
    <p:sldId id="386" r:id="rId14"/>
    <p:sldId id="391" r:id="rId15"/>
    <p:sldId id="388" r:id="rId16"/>
    <p:sldId id="389" r:id="rId17"/>
    <p:sldId id="392" r:id="rId18"/>
    <p:sldId id="393" r:id="rId19"/>
    <p:sldId id="394" r:id="rId20"/>
    <p:sldId id="395" r:id="rId21"/>
    <p:sldId id="396" r:id="rId22"/>
    <p:sldId id="397" r:id="rId23"/>
    <p:sldId id="398" r:id="rId24"/>
    <p:sldId id="399" r:id="rId25"/>
    <p:sldId id="400" r:id="rId26"/>
    <p:sldId id="401" r:id="rId27"/>
    <p:sldId id="498" r:id="rId28"/>
    <p:sldId id="499" r:id="rId29"/>
    <p:sldId id="496" r:id="rId30"/>
    <p:sldId id="497" r:id="rId31"/>
    <p:sldId id="494" r:id="rId32"/>
    <p:sldId id="495" r:id="rId33"/>
    <p:sldId id="492" r:id="rId34"/>
    <p:sldId id="493" r:id="rId35"/>
    <p:sldId id="479" r:id="rId36"/>
    <p:sldId id="482" r:id="rId37"/>
    <p:sldId id="481" r:id="rId38"/>
    <p:sldId id="480" r:id="rId39"/>
    <p:sldId id="483" r:id="rId40"/>
    <p:sldId id="486" r:id="rId41"/>
    <p:sldId id="485" r:id="rId42"/>
    <p:sldId id="484" r:id="rId43"/>
    <p:sldId id="487" r:id="rId44"/>
    <p:sldId id="490" r:id="rId45"/>
    <p:sldId id="489" r:id="rId46"/>
    <p:sldId id="488" r:id="rId47"/>
    <p:sldId id="500" r:id="rId48"/>
    <p:sldId id="501" r:id="rId49"/>
    <p:sldId id="370" r:id="rId50"/>
    <p:sldId id="403" r:id="rId51"/>
    <p:sldId id="402" r:id="rId52"/>
  </p:sldIdLst>
  <p:sldSz cx="12192000" cy="6858000"/>
  <p:notesSz cx="6858000" cy="9144000"/>
  <p:embeddedFontLst>
    <p:embeddedFont>
      <p:font typeface="Muli" panose="020B0604020202020204" charset="0"/>
      <p:regular r:id="rId55"/>
      <p:bold r:id="rId56"/>
      <p:italic r:id="rId57"/>
      <p:boldItalic r:id="rId58"/>
    </p:embeddedFont>
    <p:embeddedFont>
      <p:font typeface="Lato" panose="020F0502020204030203" pitchFamily="34" charset="0"/>
      <p:regular r:id="rId59"/>
      <p:bold r:id="rId60"/>
    </p:embeddedFont>
    <p:embeddedFont>
      <p:font typeface="OpenDyslexicAlta" panose="00000500000000000000" pitchFamily="2" charset="0"/>
      <p:regular r:id="rId61"/>
      <p:bold r:id="rId62"/>
      <p:italic r:id="rId63"/>
      <p:boldItalic r:id="rId64"/>
    </p:embeddedFont>
    <p:embeddedFont>
      <p:font typeface="Lato Light" panose="020F0302020204030203" pitchFamily="34" charset="0"/>
      <p:regular r:id="rId65"/>
    </p:embeddedFont>
    <p:embeddedFont>
      <p:font typeface="Calibri" panose="020F0502020204030204" pitchFamily="34" charset="0"/>
      <p:regular r:id="rId66"/>
      <p:bold r:id="rId67"/>
      <p:italic r:id="rId68"/>
      <p:boldItalic r:id="rId6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37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860"/>
    <a:srgbClr val="FFDD57"/>
    <a:srgbClr val="23D160"/>
    <a:srgbClr val="7957D5"/>
    <a:srgbClr val="F337C7"/>
    <a:srgbClr val="3273DC"/>
    <a:srgbClr val="209CEE"/>
    <a:srgbClr val="EB9E30"/>
    <a:srgbClr val="000000"/>
    <a:srgbClr val="1212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7304" autoAdjust="0"/>
    <p:restoredTop sz="87926" autoAdjust="0"/>
  </p:normalViewPr>
  <p:slideViewPr>
    <p:cSldViewPr snapToGrid="0" snapToObjects="1">
      <p:cViewPr varScale="1">
        <p:scale>
          <a:sx n="60" d="100"/>
          <a:sy n="60" d="100"/>
        </p:scale>
        <p:origin x="-522" y="-180"/>
      </p:cViewPr>
      <p:guideLst>
        <p:guide orient="horz" pos="2137"/>
        <p:guide pos="3863"/>
      </p:guideLst>
    </p:cSldViewPr>
  </p:slideViewPr>
  <p:outlineViewPr>
    <p:cViewPr>
      <p:scale>
        <a:sx n="33" d="100"/>
        <a:sy n="33" d="100"/>
      </p:scale>
      <p:origin x="0" y="-65296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384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font" Target="fonts/font9.fntdata"/><Relationship Id="rId68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font" Target="fonts/font4.fntdata"/><Relationship Id="rId66" Type="http://schemas.openxmlformats.org/officeDocument/2006/relationships/font" Target="fonts/font12.fntdata"/><Relationship Id="rId5" Type="http://schemas.openxmlformats.org/officeDocument/2006/relationships/slide" Target="slides/slide4.xml"/><Relationship Id="rId61" Type="http://schemas.openxmlformats.org/officeDocument/2006/relationships/font" Target="fonts/font7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2.fntdata"/><Relationship Id="rId64" Type="http://schemas.openxmlformats.org/officeDocument/2006/relationships/font" Target="fonts/font10.fntdata"/><Relationship Id="rId69" Type="http://schemas.openxmlformats.org/officeDocument/2006/relationships/font" Target="fonts/font15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5.fntdata"/><Relationship Id="rId67" Type="http://schemas.openxmlformats.org/officeDocument/2006/relationships/font" Target="fonts/font13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62" Type="http://schemas.openxmlformats.org/officeDocument/2006/relationships/font" Target="fonts/font8.fntdata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3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6.fntdata"/><Relationship Id="rId65" Type="http://schemas.openxmlformats.org/officeDocument/2006/relationships/font" Target="fonts/font11.fntdata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font" Target="fonts/font1.fntdata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AC86F298-EB3E-D446-A729-C248AB8A5D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F37BEABC-4AC1-4C4F-BDDB-0B8FF7D20C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67DF2A76-21C6-4F49-AC41-288B2976B3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B0984667-866C-EF45-A262-122686295C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7A863-B317-0C4D-8D45-833380E639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35931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C66A0-413B-D942-BD25-075929779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309553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19107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1864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1358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5557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2288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9354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4554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803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4955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92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991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4599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730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886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4735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23467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7640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8592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17745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91756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20156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45773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72109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73726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85390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67718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61944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46129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87968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046535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28170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472853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5268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79703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676061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54949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507706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56011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6101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72724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759822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563860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41053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5066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436634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2802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7758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7933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8896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954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2666346"/>
            <a:ext cx="9144000" cy="187036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="" xmlns:a16="http://schemas.microsoft.com/office/drawing/2014/main" id="{B2F3C88D-BF6E-6D4C-9A25-CACB03AA20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44985"/>
            <a:ext cx="3369375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A1D45BA0-7B16-364F-96FA-7CCD74809633}"/>
              </a:ext>
            </a:extLst>
          </p:cNvPr>
          <p:cNvSpPr txBox="1"/>
          <p:nvPr userDrawn="1"/>
        </p:nvSpPr>
        <p:spPr>
          <a:xfrm>
            <a:off x="3283162" y="6261027"/>
            <a:ext cx="71742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Unit: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="" xmlns:a16="http://schemas.microsoft.com/office/drawing/2014/main" id="{204E8ED3-ED92-2F44-AA0C-C350097398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001412" y="6244985"/>
            <a:ext cx="641969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543EE4B3-C0E4-AE42-921D-72A75F2D0332}"/>
              </a:ext>
            </a:extLst>
          </p:cNvPr>
          <p:cNvSpPr txBox="1"/>
          <p:nvPr userDrawn="1"/>
        </p:nvSpPr>
        <p:spPr>
          <a:xfrm>
            <a:off x="10038030" y="6261027"/>
            <a:ext cx="963382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Lesson: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B555FC76-808A-0046-94B4-D7D729C67DD3}"/>
              </a:ext>
            </a:extLst>
          </p:cNvPr>
          <p:cNvSpPr txBox="1"/>
          <p:nvPr userDrawn="1"/>
        </p:nvSpPr>
        <p:spPr>
          <a:xfrm>
            <a:off x="236893" y="6261027"/>
            <a:ext cx="78723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Term: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="" xmlns:a16="http://schemas.microsoft.com/office/drawing/2014/main" id="{5F8ED0D7-1D3B-EA40-89A6-FE5BFCF679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5020" y="6247672"/>
            <a:ext cx="2213630" cy="366645"/>
          </a:xfr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Muli" pitchFamily="2" charset="77"/>
              </a:defRPr>
            </a:lvl1pPr>
            <a:lvl2pPr>
              <a:defRPr sz="1800">
                <a:solidFill>
                  <a:schemeClr val="bg1"/>
                </a:solidFill>
                <a:latin typeface="Muli" pitchFamily="2" charset="77"/>
              </a:defRPr>
            </a:lvl2pPr>
            <a:lvl3pPr>
              <a:defRPr sz="1800">
                <a:solidFill>
                  <a:schemeClr val="bg1"/>
                </a:solidFill>
                <a:latin typeface="Muli" pitchFamily="2" charset="77"/>
              </a:defRPr>
            </a:lvl3pPr>
            <a:lvl4pPr>
              <a:defRPr sz="1800">
                <a:solidFill>
                  <a:schemeClr val="bg1"/>
                </a:solidFill>
                <a:latin typeface="Muli" pitchFamily="2" charset="77"/>
              </a:defRPr>
            </a:lvl4pPr>
            <a:lvl5pPr>
              <a:defRPr sz="1800">
                <a:solidFill>
                  <a:schemeClr val="bg1"/>
                </a:solidFill>
                <a:latin typeface="Muli" pitchFamily="2" charset="77"/>
              </a:defRPr>
            </a:lvl5pPr>
          </a:lstStyle>
          <a:p>
            <a:pPr lvl="0"/>
            <a:endParaRPr lang="en-GB" dirty="0"/>
          </a:p>
        </p:txBody>
      </p:sp>
      <p:pic>
        <p:nvPicPr>
          <p:cNvPr id="10" name="Picture 9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3168000" y="928800"/>
            <a:ext cx="5280660" cy="899795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1961826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764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809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044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757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42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926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="" xmlns:a16="http://schemas.microsoft.com/office/drawing/2014/main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21396605"/>
              </p:ext>
            </p:extLst>
          </p:nvPr>
        </p:nvGraphicFramePr>
        <p:xfrm>
          <a:off x="368075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="" xmlns:a16="http://schemas.microsoft.com/office/drawing/2014/main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91130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="" xmlns:a16="http://schemas.microsoft.com/office/drawing/2014/main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3622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="" xmlns:a16="http://schemas.microsoft.com/office/drawing/2014/main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18167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="" xmlns:a16="http://schemas.microsoft.com/office/drawing/2014/main" id="{3A402356-13E0-F64F-AEAF-C92A30D3D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885" y="1468986"/>
            <a:ext cx="11556570" cy="5039298"/>
          </a:xfrm>
        </p:spPr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562970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="" xmlns:a16="http://schemas.microsoft.com/office/drawing/2014/main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077034169"/>
              </p:ext>
            </p:extLst>
          </p:nvPr>
        </p:nvGraphicFramePr>
        <p:xfrm>
          <a:off x="384117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="" xmlns:a16="http://schemas.microsoft.com/office/drawing/2014/main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7172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="" xmlns:a16="http://schemas.microsoft.com/office/drawing/2014/main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9664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="" xmlns:a16="http://schemas.microsoft.com/office/drawing/2014/main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34209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87758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3990141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0140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Ques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4403F0EC-BACB-B74E-A7F5-23CAB3DFDA3B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31925"/>
            <a:ext cx="10515600" cy="1325563"/>
          </a:xfrm>
        </p:spPr>
        <p:txBody>
          <a:bodyPr/>
          <a:lstStyle>
            <a:lvl1pPr algn="ctr">
              <a:defRPr>
                <a:latin typeface="OpenDyslexicAlta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3520441"/>
            <a:ext cx="10515600" cy="2656522"/>
          </a:xfrm>
        </p:spPr>
        <p:txBody>
          <a:bodyPr>
            <a:normAutofit/>
          </a:bodyPr>
          <a:lstStyle>
            <a:lvl1pPr marL="0" indent="0">
              <a:buNone/>
              <a:defRPr sz="4200"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1" name="Picture 10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39744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4A8255E2-8D62-EF46-8A29-C45CCF03D89D}"/>
              </a:ext>
            </a:extLst>
          </p:cNvPr>
          <p:cNvSpPr txBox="1">
            <a:spLocks/>
          </p:cNvSpPr>
          <p:nvPr userDrawn="1"/>
        </p:nvSpPr>
        <p:spPr>
          <a:xfrm>
            <a:off x="838200" y="12854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E6FE96F-DDC5-F246-8640-2EF68EEC1D75}" type="datetime1">
              <a:rPr lang="en-GB" smtClean="0"/>
              <a:pPr/>
              <a:t>10/01/2021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6327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537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335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59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0" r:id="rId4"/>
    <p:sldLayoutId id="2147483664" r:id="rId5"/>
    <p:sldLayoutId id="2147483662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Lato Light" panose="020F030202020403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tif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="" xmlns:a16="http://schemas.microsoft.com/office/drawing/2014/main" id="{FDEECE2B-4F07-3243-A1BF-25C2CD3354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Stage </a:t>
            </a:r>
            <a:r>
              <a:rPr lang="en-GB" dirty="0"/>
              <a:t>5 </a:t>
            </a:r>
            <a:br>
              <a:rPr lang="en-GB" dirty="0"/>
            </a:br>
            <a:r>
              <a:rPr lang="en-GB" dirty="0"/>
              <a:t>Summer Block 1: Decimals</a:t>
            </a:r>
          </a:p>
          <a:p>
            <a:r>
              <a:rPr lang="en-GB" dirty="0"/>
              <a:t>Lesson 3: To be able to find decimal complements to 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6096D93-4A8A-F349-8E04-EC67E07A6F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21692"/>
            <a:ext cx="3369375" cy="369332"/>
          </a:xfrm>
        </p:spPr>
        <p:txBody>
          <a:bodyPr>
            <a:normAutofit/>
          </a:bodyPr>
          <a:lstStyle/>
          <a:p>
            <a:r>
              <a:rPr lang="en-GB" dirty="0"/>
              <a:t>Block 1 – Decimals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BE0A8668-F4BF-FD46-97FE-DF79A2E595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3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FFFB0E5C-B4F3-0F47-AF95-9A5EE6D06A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5981" y="1956878"/>
            <a:ext cx="1574800" cy="3289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46C1748E-6744-A341-9185-05FF18F81B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735" y="4752914"/>
            <a:ext cx="1689100" cy="1244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EC9A0CFD-E109-4140-B996-30988653C01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3038" y="-288436"/>
            <a:ext cx="1777758" cy="163784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D6DF2BA4-3A7B-0E4E-95B5-A4D9B2FD08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65730" y="4958851"/>
            <a:ext cx="876300" cy="9398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60C74A61-CF8A-0745-B69B-DD1646654F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Summer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AC9EFBDC-A8B5-9549-8D36-873513E4D40C}"/>
              </a:ext>
            </a:extLst>
          </p:cNvPr>
          <p:cNvSpPr txBox="1"/>
          <p:nvPr/>
        </p:nvSpPr>
        <p:spPr>
          <a:xfrm>
            <a:off x="596348" y="65333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F8D65072-FC35-D84F-937B-70E91C6BD3D3}"/>
              </a:ext>
            </a:extLst>
          </p:cNvPr>
          <p:cNvSpPr txBox="1"/>
          <p:nvPr/>
        </p:nvSpPr>
        <p:spPr>
          <a:xfrm>
            <a:off x="9342783" y="38563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874800" y="331200"/>
            <a:ext cx="19642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chemeClr val="bg1"/>
                </a:solidFill>
              </a:rPr>
              <a:t>Quiz</a:t>
            </a:r>
            <a:r>
              <a:rPr lang="en-GB" sz="2000" smtClean="0">
                <a:solidFill>
                  <a:schemeClr val="bg1"/>
                </a:solidFill>
              </a:rPr>
              <a:t>: </a:t>
            </a:r>
            <a:r>
              <a:rPr lang="en-GB" sz="2000" b="1" smtClean="0">
                <a:solidFill>
                  <a:schemeClr val="bg1"/>
                </a:solidFill>
              </a:rPr>
              <a:t>QZZNYST</a:t>
            </a:r>
            <a:endParaRPr lang="en-GB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285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hundred grid to fill in the blank in the number sentence below.</a:t>
            </a:r>
            <a:br>
              <a:rPr lang="en-GB" sz="2200" dirty="0"/>
            </a:br>
            <a:r>
              <a:rPr lang="en-GB" sz="2200" dirty="0"/>
              <a:t>In doing so, you are finding a complement to 1.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C72A4B32-5E0F-474D-837C-0E820CDB4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0077" y="3016252"/>
            <a:ext cx="2605088" cy="2542466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C188320C-2729-2042-90F1-38858000A01C}"/>
              </a:ext>
            </a:extLst>
          </p:cNvPr>
          <p:cNvSpPr/>
          <p:nvPr/>
        </p:nvSpPr>
        <p:spPr>
          <a:xfrm>
            <a:off x="4862351" y="3016252"/>
            <a:ext cx="2540324" cy="1774580"/>
          </a:xfrm>
          <a:prstGeom prst="rect">
            <a:avLst/>
          </a:prstGeom>
          <a:solidFill>
            <a:srgbClr val="7957D5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98A19B54-C786-094D-BE56-17B30B63D6F0}"/>
              </a:ext>
            </a:extLst>
          </p:cNvPr>
          <p:cNvSpPr/>
          <p:nvPr/>
        </p:nvSpPr>
        <p:spPr>
          <a:xfrm>
            <a:off x="4862351" y="4790832"/>
            <a:ext cx="772541" cy="255420"/>
          </a:xfrm>
          <a:prstGeom prst="rect">
            <a:avLst/>
          </a:prstGeom>
          <a:solidFill>
            <a:srgbClr val="7957D5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B13C63AE-6306-1040-BA54-E5AC50E70EF4}"/>
              </a:ext>
            </a:extLst>
          </p:cNvPr>
          <p:cNvSpPr/>
          <p:nvPr/>
        </p:nvSpPr>
        <p:spPr>
          <a:xfrm>
            <a:off x="4143203" y="5783944"/>
            <a:ext cx="4018835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0.73 + </a:t>
            </a:r>
            <a:r>
              <a:rPr lang="en-US" sz="3200" b="1" u="sng" dirty="0">
                <a:solidFill>
                  <a:srgbClr val="FF3860"/>
                </a:solidFill>
                <a:latin typeface="OpenDyslexicAlta" pitchFamily="2" charset="77"/>
              </a:rPr>
              <a:t>0.27</a:t>
            </a: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= 1</a:t>
            </a:r>
          </a:p>
        </p:txBody>
      </p:sp>
    </p:spTree>
    <p:extLst>
      <p:ext uri="{BB962C8B-B14F-4D97-AF65-F5344CB8AC3E}">
        <p14:creationId xmlns:p14="http://schemas.microsoft.com/office/powerpoint/2010/main" val="12329417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hundred grid to fill in the blank in the number sentence below.</a:t>
            </a:r>
            <a:br>
              <a:rPr lang="en-GB" sz="2200" dirty="0"/>
            </a:br>
            <a:r>
              <a:rPr lang="en-GB" sz="2200" dirty="0"/>
              <a:t>In doing so, you are finding a complement to 1.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C72A4B32-5E0F-474D-837C-0E820CDB4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0077" y="3016252"/>
            <a:ext cx="2605088" cy="2542466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C188320C-2729-2042-90F1-38858000A01C}"/>
              </a:ext>
            </a:extLst>
          </p:cNvPr>
          <p:cNvSpPr/>
          <p:nvPr/>
        </p:nvSpPr>
        <p:spPr>
          <a:xfrm>
            <a:off x="4862351" y="3016252"/>
            <a:ext cx="2540324" cy="255420"/>
          </a:xfrm>
          <a:prstGeom prst="rect">
            <a:avLst/>
          </a:prstGeom>
          <a:solidFill>
            <a:srgbClr val="FFDD5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98A19B54-C786-094D-BE56-17B30B63D6F0}"/>
              </a:ext>
            </a:extLst>
          </p:cNvPr>
          <p:cNvSpPr/>
          <p:nvPr/>
        </p:nvSpPr>
        <p:spPr>
          <a:xfrm>
            <a:off x="4862351" y="3271672"/>
            <a:ext cx="2288726" cy="255420"/>
          </a:xfrm>
          <a:prstGeom prst="rect">
            <a:avLst/>
          </a:prstGeom>
          <a:solidFill>
            <a:srgbClr val="FFDD5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B13C63AE-6306-1040-BA54-E5AC50E70EF4}"/>
              </a:ext>
            </a:extLst>
          </p:cNvPr>
          <p:cNvSpPr/>
          <p:nvPr/>
        </p:nvSpPr>
        <p:spPr>
          <a:xfrm>
            <a:off x="4143203" y="5783944"/>
            <a:ext cx="4018835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0.19 + </a:t>
            </a: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____ </a:t>
            </a: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= 1</a:t>
            </a:r>
          </a:p>
        </p:txBody>
      </p:sp>
    </p:spTree>
    <p:extLst>
      <p:ext uri="{BB962C8B-B14F-4D97-AF65-F5344CB8AC3E}">
        <p14:creationId xmlns:p14="http://schemas.microsoft.com/office/powerpoint/2010/main" val="18050892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hundred grid to fill in the blank in the number sentence below.</a:t>
            </a:r>
            <a:br>
              <a:rPr lang="en-GB" sz="2200" dirty="0"/>
            </a:br>
            <a:r>
              <a:rPr lang="en-GB" sz="2200" dirty="0"/>
              <a:t>In doing so, you are finding a complement to 1.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C72A4B32-5E0F-474D-837C-0E820CDB4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0077" y="3016252"/>
            <a:ext cx="2605088" cy="2542466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C188320C-2729-2042-90F1-38858000A01C}"/>
              </a:ext>
            </a:extLst>
          </p:cNvPr>
          <p:cNvSpPr/>
          <p:nvPr/>
        </p:nvSpPr>
        <p:spPr>
          <a:xfrm>
            <a:off x="4862351" y="3016252"/>
            <a:ext cx="2540324" cy="255420"/>
          </a:xfrm>
          <a:prstGeom prst="rect">
            <a:avLst/>
          </a:prstGeom>
          <a:solidFill>
            <a:srgbClr val="FFDD5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98A19B54-C786-094D-BE56-17B30B63D6F0}"/>
              </a:ext>
            </a:extLst>
          </p:cNvPr>
          <p:cNvSpPr/>
          <p:nvPr/>
        </p:nvSpPr>
        <p:spPr>
          <a:xfrm>
            <a:off x="4862351" y="3271672"/>
            <a:ext cx="2288726" cy="255420"/>
          </a:xfrm>
          <a:prstGeom prst="rect">
            <a:avLst/>
          </a:prstGeom>
          <a:solidFill>
            <a:srgbClr val="FFDD5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B13C63AE-6306-1040-BA54-E5AC50E70EF4}"/>
              </a:ext>
            </a:extLst>
          </p:cNvPr>
          <p:cNvSpPr/>
          <p:nvPr/>
        </p:nvSpPr>
        <p:spPr>
          <a:xfrm>
            <a:off x="4143203" y="5783944"/>
            <a:ext cx="4018835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0.19 + </a:t>
            </a:r>
            <a:r>
              <a:rPr lang="en-US" sz="3200" b="1" u="sng" dirty="0">
                <a:solidFill>
                  <a:srgbClr val="FF3860"/>
                </a:solidFill>
                <a:latin typeface="OpenDyslexicAlta" pitchFamily="2" charset="77"/>
              </a:rPr>
              <a:t>0.81</a:t>
            </a: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= 1</a:t>
            </a:r>
          </a:p>
        </p:txBody>
      </p:sp>
    </p:spTree>
    <p:extLst>
      <p:ext uri="{BB962C8B-B14F-4D97-AF65-F5344CB8AC3E}">
        <p14:creationId xmlns:p14="http://schemas.microsoft.com/office/powerpoint/2010/main" val="29075616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hundred grid to fill in the blank in the number sentence below.</a:t>
            </a:r>
            <a:br>
              <a:rPr lang="en-GB" sz="2200" dirty="0"/>
            </a:br>
            <a:r>
              <a:rPr lang="en-GB" sz="2200" dirty="0"/>
              <a:t>In doing so, you are finding a complement to 1.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C72A4B32-5E0F-474D-837C-0E820CDB4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0077" y="3016252"/>
            <a:ext cx="2605088" cy="2542466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C188320C-2729-2042-90F1-38858000A01C}"/>
              </a:ext>
            </a:extLst>
          </p:cNvPr>
          <p:cNvSpPr/>
          <p:nvPr/>
        </p:nvSpPr>
        <p:spPr>
          <a:xfrm>
            <a:off x="4862351" y="3016251"/>
            <a:ext cx="2540324" cy="1015813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98A19B54-C786-094D-BE56-17B30B63D6F0}"/>
              </a:ext>
            </a:extLst>
          </p:cNvPr>
          <p:cNvSpPr/>
          <p:nvPr/>
        </p:nvSpPr>
        <p:spPr>
          <a:xfrm>
            <a:off x="4850077" y="4032065"/>
            <a:ext cx="1282436" cy="255420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B13C63AE-6306-1040-BA54-E5AC50E70EF4}"/>
              </a:ext>
            </a:extLst>
          </p:cNvPr>
          <p:cNvSpPr/>
          <p:nvPr/>
        </p:nvSpPr>
        <p:spPr>
          <a:xfrm>
            <a:off x="4143203" y="5783944"/>
            <a:ext cx="4018835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____ </a:t>
            </a: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+ 0.45 = 1</a:t>
            </a:r>
          </a:p>
        </p:txBody>
      </p:sp>
    </p:spTree>
    <p:extLst>
      <p:ext uri="{BB962C8B-B14F-4D97-AF65-F5344CB8AC3E}">
        <p14:creationId xmlns:p14="http://schemas.microsoft.com/office/powerpoint/2010/main" val="6527831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hundred grid to fill in the blank in the number sentence below.</a:t>
            </a:r>
            <a:br>
              <a:rPr lang="en-GB" sz="2200" dirty="0"/>
            </a:br>
            <a:r>
              <a:rPr lang="en-GB" sz="2200" dirty="0"/>
              <a:t>In doing so, you are finding a complement to 1.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C72A4B32-5E0F-474D-837C-0E820CDB4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0077" y="3016252"/>
            <a:ext cx="2605088" cy="2542466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C188320C-2729-2042-90F1-38858000A01C}"/>
              </a:ext>
            </a:extLst>
          </p:cNvPr>
          <p:cNvSpPr/>
          <p:nvPr/>
        </p:nvSpPr>
        <p:spPr>
          <a:xfrm>
            <a:off x="4862351" y="3016251"/>
            <a:ext cx="2540324" cy="1015813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98A19B54-C786-094D-BE56-17B30B63D6F0}"/>
              </a:ext>
            </a:extLst>
          </p:cNvPr>
          <p:cNvSpPr/>
          <p:nvPr/>
        </p:nvSpPr>
        <p:spPr>
          <a:xfrm>
            <a:off x="4850077" y="4032065"/>
            <a:ext cx="1282436" cy="255420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B13C63AE-6306-1040-BA54-E5AC50E70EF4}"/>
              </a:ext>
            </a:extLst>
          </p:cNvPr>
          <p:cNvSpPr/>
          <p:nvPr/>
        </p:nvSpPr>
        <p:spPr>
          <a:xfrm>
            <a:off x="4143203" y="5783944"/>
            <a:ext cx="4018835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u="sng" dirty="0">
                <a:solidFill>
                  <a:srgbClr val="FF3860"/>
                </a:solidFill>
                <a:latin typeface="OpenDyslexicAlta" pitchFamily="2" charset="77"/>
              </a:rPr>
              <a:t>0.55</a:t>
            </a: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+ 0.45 = 1</a:t>
            </a:r>
          </a:p>
        </p:txBody>
      </p:sp>
    </p:spTree>
    <p:extLst>
      <p:ext uri="{BB962C8B-B14F-4D97-AF65-F5344CB8AC3E}">
        <p14:creationId xmlns:p14="http://schemas.microsoft.com/office/powerpoint/2010/main" val="30690619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hundred grid to fill in the blank in the number sentence below.</a:t>
            </a:r>
            <a:br>
              <a:rPr lang="en-GB" sz="2200" dirty="0"/>
            </a:br>
            <a:r>
              <a:rPr lang="en-GB" sz="2200" dirty="0"/>
              <a:t>In doing so, you are finding a complement to 1.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C72A4B32-5E0F-474D-837C-0E820CDB4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0077" y="3016252"/>
            <a:ext cx="2605088" cy="2542466"/>
          </a:xfrm>
          <a:prstGeom prst="rect">
            <a:avLst/>
          </a:prstGeom>
        </p:spPr>
      </p:pic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B13C63AE-6306-1040-BA54-E5AC50E70EF4}"/>
              </a:ext>
            </a:extLst>
          </p:cNvPr>
          <p:cNvSpPr/>
          <p:nvPr/>
        </p:nvSpPr>
        <p:spPr>
          <a:xfrm>
            <a:off x="3603417" y="5747277"/>
            <a:ext cx="509840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0.4 + 0.22 + </a:t>
            </a: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____ </a:t>
            </a: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= 1</a:t>
            </a:r>
          </a:p>
        </p:txBody>
      </p:sp>
    </p:spTree>
    <p:extLst>
      <p:ext uri="{BB962C8B-B14F-4D97-AF65-F5344CB8AC3E}">
        <p14:creationId xmlns:p14="http://schemas.microsoft.com/office/powerpoint/2010/main" val="31913063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hundred grid to fill in the blank in the number sentence below.</a:t>
            </a:r>
            <a:br>
              <a:rPr lang="en-GB" sz="2200" dirty="0"/>
            </a:br>
            <a:r>
              <a:rPr lang="en-GB" sz="2200" dirty="0"/>
              <a:t>In doing so, you are finding a complement to 1.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C72A4B32-5E0F-474D-837C-0E820CDB4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0077" y="3016252"/>
            <a:ext cx="2605088" cy="2542466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C188320C-2729-2042-90F1-38858000A01C}"/>
              </a:ext>
            </a:extLst>
          </p:cNvPr>
          <p:cNvSpPr/>
          <p:nvPr/>
        </p:nvSpPr>
        <p:spPr>
          <a:xfrm>
            <a:off x="4862351" y="3016252"/>
            <a:ext cx="2540324" cy="1024302"/>
          </a:xfrm>
          <a:prstGeom prst="rect">
            <a:avLst/>
          </a:prstGeom>
          <a:solidFill>
            <a:srgbClr val="7957D5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98A19B54-C786-094D-BE56-17B30B63D6F0}"/>
              </a:ext>
            </a:extLst>
          </p:cNvPr>
          <p:cNvSpPr/>
          <p:nvPr/>
        </p:nvSpPr>
        <p:spPr>
          <a:xfrm>
            <a:off x="4862351" y="4040554"/>
            <a:ext cx="2540324" cy="504150"/>
          </a:xfrm>
          <a:prstGeom prst="rect">
            <a:avLst/>
          </a:prstGeom>
          <a:solidFill>
            <a:srgbClr val="FFDD5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B13C63AE-6306-1040-BA54-E5AC50E70EF4}"/>
              </a:ext>
            </a:extLst>
          </p:cNvPr>
          <p:cNvSpPr/>
          <p:nvPr/>
        </p:nvSpPr>
        <p:spPr>
          <a:xfrm>
            <a:off x="3603417" y="5747277"/>
            <a:ext cx="509840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0.4 + 0.22 + </a:t>
            </a: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____ </a:t>
            </a: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= 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D8289935-C7ED-0D4F-A5AE-5017A73AE5C5}"/>
              </a:ext>
            </a:extLst>
          </p:cNvPr>
          <p:cNvSpPr/>
          <p:nvPr/>
        </p:nvSpPr>
        <p:spPr>
          <a:xfrm>
            <a:off x="4870184" y="4544704"/>
            <a:ext cx="513858" cy="255420"/>
          </a:xfrm>
          <a:prstGeom prst="rect">
            <a:avLst/>
          </a:prstGeom>
          <a:solidFill>
            <a:srgbClr val="FFDD5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37352FEC-9F46-BB4B-AB41-6ADF21EF2B78}"/>
              </a:ext>
            </a:extLst>
          </p:cNvPr>
          <p:cNvSpPr/>
          <p:nvPr/>
        </p:nvSpPr>
        <p:spPr>
          <a:xfrm>
            <a:off x="5372600" y="4544704"/>
            <a:ext cx="2033290" cy="255420"/>
          </a:xfrm>
          <a:prstGeom prst="rect">
            <a:avLst/>
          </a:prstGeom>
          <a:solidFill>
            <a:srgbClr val="FF386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386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7F73AA2A-C72E-CC4D-BB32-02E9B1FBB7D9}"/>
              </a:ext>
            </a:extLst>
          </p:cNvPr>
          <p:cNvSpPr/>
          <p:nvPr/>
        </p:nvSpPr>
        <p:spPr>
          <a:xfrm>
            <a:off x="4862350" y="4793434"/>
            <a:ext cx="2540323" cy="765284"/>
          </a:xfrm>
          <a:prstGeom prst="rect">
            <a:avLst/>
          </a:prstGeom>
          <a:solidFill>
            <a:srgbClr val="FF386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38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3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8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hundred grid to fill in the blank in the number sentence below.</a:t>
            </a:r>
            <a:br>
              <a:rPr lang="en-GB" sz="2200" dirty="0"/>
            </a:br>
            <a:r>
              <a:rPr lang="en-GB" sz="2200" dirty="0"/>
              <a:t>In doing so, you are finding a complement to 1.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C72A4B32-5E0F-474D-837C-0E820CDB4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0077" y="3016252"/>
            <a:ext cx="2605088" cy="2542466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C188320C-2729-2042-90F1-38858000A01C}"/>
              </a:ext>
            </a:extLst>
          </p:cNvPr>
          <p:cNvSpPr/>
          <p:nvPr/>
        </p:nvSpPr>
        <p:spPr>
          <a:xfrm>
            <a:off x="4862351" y="3016252"/>
            <a:ext cx="2540324" cy="1024302"/>
          </a:xfrm>
          <a:prstGeom prst="rect">
            <a:avLst/>
          </a:prstGeom>
          <a:solidFill>
            <a:srgbClr val="7957D5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98A19B54-C786-094D-BE56-17B30B63D6F0}"/>
              </a:ext>
            </a:extLst>
          </p:cNvPr>
          <p:cNvSpPr/>
          <p:nvPr/>
        </p:nvSpPr>
        <p:spPr>
          <a:xfrm>
            <a:off x="4862351" y="4040554"/>
            <a:ext cx="2540324" cy="504150"/>
          </a:xfrm>
          <a:prstGeom prst="rect">
            <a:avLst/>
          </a:prstGeom>
          <a:solidFill>
            <a:srgbClr val="FFDD5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B13C63AE-6306-1040-BA54-E5AC50E70EF4}"/>
              </a:ext>
            </a:extLst>
          </p:cNvPr>
          <p:cNvSpPr/>
          <p:nvPr/>
        </p:nvSpPr>
        <p:spPr>
          <a:xfrm>
            <a:off x="3603417" y="5747277"/>
            <a:ext cx="509840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0.4 + 0.22 + </a:t>
            </a:r>
            <a:r>
              <a:rPr lang="en-US" sz="3200" b="1" u="sng" dirty="0">
                <a:solidFill>
                  <a:srgbClr val="FF3860"/>
                </a:solidFill>
                <a:latin typeface="OpenDyslexicAlta" pitchFamily="2" charset="77"/>
              </a:rPr>
              <a:t>0.38</a:t>
            </a: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= 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D8289935-C7ED-0D4F-A5AE-5017A73AE5C5}"/>
              </a:ext>
            </a:extLst>
          </p:cNvPr>
          <p:cNvSpPr/>
          <p:nvPr/>
        </p:nvSpPr>
        <p:spPr>
          <a:xfrm>
            <a:off x="4870184" y="4544704"/>
            <a:ext cx="513858" cy="255420"/>
          </a:xfrm>
          <a:prstGeom prst="rect">
            <a:avLst/>
          </a:prstGeom>
          <a:solidFill>
            <a:srgbClr val="FFDD5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37352FEC-9F46-BB4B-AB41-6ADF21EF2B78}"/>
              </a:ext>
            </a:extLst>
          </p:cNvPr>
          <p:cNvSpPr/>
          <p:nvPr/>
        </p:nvSpPr>
        <p:spPr>
          <a:xfrm>
            <a:off x="5372600" y="4544704"/>
            <a:ext cx="2033290" cy="255420"/>
          </a:xfrm>
          <a:prstGeom prst="rect">
            <a:avLst/>
          </a:prstGeom>
          <a:solidFill>
            <a:srgbClr val="FF386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386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7F73AA2A-C72E-CC4D-BB32-02E9B1FBB7D9}"/>
              </a:ext>
            </a:extLst>
          </p:cNvPr>
          <p:cNvSpPr/>
          <p:nvPr/>
        </p:nvSpPr>
        <p:spPr>
          <a:xfrm>
            <a:off x="4862350" y="4793434"/>
            <a:ext cx="2540323" cy="765284"/>
          </a:xfrm>
          <a:prstGeom prst="rect">
            <a:avLst/>
          </a:prstGeom>
          <a:solidFill>
            <a:srgbClr val="FF386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38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6325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hundred grid to fill in the blank in the number sentence below.</a:t>
            </a:r>
            <a:br>
              <a:rPr lang="en-GB" sz="2200" dirty="0"/>
            </a:br>
            <a:r>
              <a:rPr lang="en-GB" sz="2200" dirty="0"/>
              <a:t>In doing so, you are finding a complement to 1.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C72A4B32-5E0F-474D-837C-0E820CDB4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0077" y="3016252"/>
            <a:ext cx="2605088" cy="2542466"/>
          </a:xfrm>
          <a:prstGeom prst="rect">
            <a:avLst/>
          </a:prstGeom>
        </p:spPr>
      </p:pic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B13C63AE-6306-1040-BA54-E5AC50E70EF4}"/>
              </a:ext>
            </a:extLst>
          </p:cNvPr>
          <p:cNvSpPr/>
          <p:nvPr/>
        </p:nvSpPr>
        <p:spPr>
          <a:xfrm>
            <a:off x="3603417" y="5747277"/>
            <a:ext cx="509840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0.23 + </a:t>
            </a: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____</a:t>
            </a: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 + 0.3 = 1</a:t>
            </a:r>
          </a:p>
        </p:txBody>
      </p:sp>
    </p:spTree>
    <p:extLst>
      <p:ext uri="{BB962C8B-B14F-4D97-AF65-F5344CB8AC3E}">
        <p14:creationId xmlns:p14="http://schemas.microsoft.com/office/powerpoint/2010/main" val="26224284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hundred grid to fill in the blank in the number sentence below.</a:t>
            </a:r>
            <a:br>
              <a:rPr lang="en-GB" sz="2200" dirty="0"/>
            </a:br>
            <a:r>
              <a:rPr lang="en-GB" sz="2200" dirty="0"/>
              <a:t>In doing so, you are finding a complement to 1.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C72A4B32-5E0F-474D-837C-0E820CDB4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0077" y="3016252"/>
            <a:ext cx="2605088" cy="2542466"/>
          </a:xfrm>
          <a:prstGeom prst="rect">
            <a:avLst/>
          </a:prstGeom>
        </p:spPr>
      </p:pic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B13C63AE-6306-1040-BA54-E5AC50E70EF4}"/>
              </a:ext>
            </a:extLst>
          </p:cNvPr>
          <p:cNvSpPr/>
          <p:nvPr/>
        </p:nvSpPr>
        <p:spPr>
          <a:xfrm>
            <a:off x="3603417" y="5747277"/>
            <a:ext cx="509840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0.23 + </a:t>
            </a: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____</a:t>
            </a: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 + 0.3 = 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56DC82F7-4637-6B4C-8E23-D7A8C1C77F03}"/>
              </a:ext>
            </a:extLst>
          </p:cNvPr>
          <p:cNvSpPr/>
          <p:nvPr/>
        </p:nvSpPr>
        <p:spPr>
          <a:xfrm>
            <a:off x="4862351" y="3016252"/>
            <a:ext cx="2540324" cy="766039"/>
          </a:xfrm>
          <a:prstGeom prst="rect">
            <a:avLst/>
          </a:prstGeom>
          <a:solidFill>
            <a:srgbClr val="7957D5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FAA1F029-5B5F-5C4F-B470-7BDBA9E3D1A6}"/>
              </a:ext>
            </a:extLst>
          </p:cNvPr>
          <p:cNvSpPr/>
          <p:nvPr/>
        </p:nvSpPr>
        <p:spPr>
          <a:xfrm>
            <a:off x="4850077" y="3778256"/>
            <a:ext cx="2540324" cy="504150"/>
          </a:xfrm>
          <a:prstGeom prst="rect">
            <a:avLst/>
          </a:prstGeom>
          <a:solidFill>
            <a:srgbClr val="FFDD5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E5E7EF3B-7837-354B-BB54-B998A315F524}"/>
              </a:ext>
            </a:extLst>
          </p:cNvPr>
          <p:cNvSpPr/>
          <p:nvPr/>
        </p:nvSpPr>
        <p:spPr>
          <a:xfrm>
            <a:off x="4857910" y="4282406"/>
            <a:ext cx="769806" cy="255420"/>
          </a:xfrm>
          <a:prstGeom prst="rect">
            <a:avLst/>
          </a:prstGeom>
          <a:solidFill>
            <a:srgbClr val="FFDD5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4F0F1757-1FEA-4647-B4B2-F46AF308AA8C}"/>
              </a:ext>
            </a:extLst>
          </p:cNvPr>
          <p:cNvSpPr/>
          <p:nvPr/>
        </p:nvSpPr>
        <p:spPr>
          <a:xfrm>
            <a:off x="4862350" y="4544295"/>
            <a:ext cx="2540323" cy="1014423"/>
          </a:xfrm>
          <a:prstGeom prst="rect">
            <a:avLst/>
          </a:prstGeom>
          <a:solidFill>
            <a:srgbClr val="FF386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386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733FAD48-2393-E34C-8709-05DB7D8C8765}"/>
              </a:ext>
            </a:extLst>
          </p:cNvPr>
          <p:cNvSpPr/>
          <p:nvPr/>
        </p:nvSpPr>
        <p:spPr>
          <a:xfrm>
            <a:off x="5627715" y="4288875"/>
            <a:ext cx="1774957" cy="255420"/>
          </a:xfrm>
          <a:prstGeom prst="rect">
            <a:avLst/>
          </a:prstGeom>
          <a:solidFill>
            <a:srgbClr val="FF386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38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435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0948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mathematical equipment and pictorial representations to apply my knowledge of number bonds to 10, 100 and 1,000 when finding decimal complements to 1 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explain my reasoning when using mathematical equipment and pictorial representations to apply my knowledge of number bonds to 10, 100 and 1,000 when finding decimal complements to 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8" y="6298060"/>
            <a:ext cx="11473071" cy="365125"/>
          </a:xfrm>
        </p:spPr>
        <p:txBody>
          <a:bodyPr/>
          <a:lstStyle/>
          <a:p>
            <a:r>
              <a:rPr lang="en-GB" sz="1400" dirty="0" smtClean="0"/>
              <a:t>Stage </a:t>
            </a:r>
            <a:r>
              <a:rPr lang="en-GB" sz="1400" dirty="0"/>
              <a:t>5 - Summer Block 1 - Decimals - Lesson 3 - To be able to find decimal complements to 1</a:t>
            </a:r>
          </a:p>
        </p:txBody>
      </p:sp>
    </p:spTree>
    <p:extLst>
      <p:ext uri="{BB962C8B-B14F-4D97-AF65-F5344CB8AC3E}">
        <p14:creationId xmlns:p14="http://schemas.microsoft.com/office/powerpoint/2010/main" val="434688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hundred grid to fill in the blank in the number sentence below.</a:t>
            </a:r>
            <a:br>
              <a:rPr lang="en-GB" sz="2200" dirty="0"/>
            </a:br>
            <a:r>
              <a:rPr lang="en-GB" sz="2200" dirty="0"/>
              <a:t>In doing so, you are finding a complement to 1.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C72A4B32-5E0F-474D-837C-0E820CDB4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0077" y="3016252"/>
            <a:ext cx="2605088" cy="2542466"/>
          </a:xfrm>
          <a:prstGeom prst="rect">
            <a:avLst/>
          </a:prstGeom>
        </p:spPr>
      </p:pic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B13C63AE-6306-1040-BA54-E5AC50E70EF4}"/>
              </a:ext>
            </a:extLst>
          </p:cNvPr>
          <p:cNvSpPr/>
          <p:nvPr/>
        </p:nvSpPr>
        <p:spPr>
          <a:xfrm>
            <a:off x="3603417" y="5747277"/>
            <a:ext cx="509840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0.23 + </a:t>
            </a:r>
            <a:r>
              <a:rPr lang="en-US" sz="3200" b="1" u="sng" dirty="0">
                <a:solidFill>
                  <a:srgbClr val="FF3860"/>
                </a:solidFill>
                <a:latin typeface="OpenDyslexicAlta" pitchFamily="2" charset="77"/>
              </a:rPr>
              <a:t>0.47</a:t>
            </a: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 + 0.3 = 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56DC82F7-4637-6B4C-8E23-D7A8C1C77F03}"/>
              </a:ext>
            </a:extLst>
          </p:cNvPr>
          <p:cNvSpPr/>
          <p:nvPr/>
        </p:nvSpPr>
        <p:spPr>
          <a:xfrm>
            <a:off x="4862351" y="3016252"/>
            <a:ext cx="2540324" cy="766039"/>
          </a:xfrm>
          <a:prstGeom prst="rect">
            <a:avLst/>
          </a:prstGeom>
          <a:solidFill>
            <a:srgbClr val="7957D5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FAA1F029-5B5F-5C4F-B470-7BDBA9E3D1A6}"/>
              </a:ext>
            </a:extLst>
          </p:cNvPr>
          <p:cNvSpPr/>
          <p:nvPr/>
        </p:nvSpPr>
        <p:spPr>
          <a:xfrm>
            <a:off x="4850077" y="3778256"/>
            <a:ext cx="2540324" cy="504150"/>
          </a:xfrm>
          <a:prstGeom prst="rect">
            <a:avLst/>
          </a:prstGeom>
          <a:solidFill>
            <a:srgbClr val="FFDD5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E5E7EF3B-7837-354B-BB54-B998A315F524}"/>
              </a:ext>
            </a:extLst>
          </p:cNvPr>
          <p:cNvSpPr/>
          <p:nvPr/>
        </p:nvSpPr>
        <p:spPr>
          <a:xfrm>
            <a:off x="4857910" y="4282406"/>
            <a:ext cx="769806" cy="255420"/>
          </a:xfrm>
          <a:prstGeom prst="rect">
            <a:avLst/>
          </a:prstGeom>
          <a:solidFill>
            <a:srgbClr val="FFDD5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4F0F1757-1FEA-4647-B4B2-F46AF308AA8C}"/>
              </a:ext>
            </a:extLst>
          </p:cNvPr>
          <p:cNvSpPr/>
          <p:nvPr/>
        </p:nvSpPr>
        <p:spPr>
          <a:xfrm>
            <a:off x="4862350" y="4544295"/>
            <a:ext cx="2540323" cy="1014423"/>
          </a:xfrm>
          <a:prstGeom prst="rect">
            <a:avLst/>
          </a:prstGeom>
          <a:solidFill>
            <a:srgbClr val="FF386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386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733FAD48-2393-E34C-8709-05DB7D8C8765}"/>
              </a:ext>
            </a:extLst>
          </p:cNvPr>
          <p:cNvSpPr/>
          <p:nvPr/>
        </p:nvSpPr>
        <p:spPr>
          <a:xfrm>
            <a:off x="5627715" y="4288875"/>
            <a:ext cx="1774957" cy="255420"/>
          </a:xfrm>
          <a:prstGeom prst="rect">
            <a:avLst/>
          </a:prstGeom>
          <a:solidFill>
            <a:srgbClr val="FF386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38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6513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hundred grid to fill in the blank in the number sentence below.</a:t>
            </a:r>
            <a:br>
              <a:rPr lang="en-GB" sz="2200" dirty="0"/>
            </a:br>
            <a:r>
              <a:rPr lang="en-GB" sz="2200" dirty="0"/>
              <a:t>In doing so, you are finding a complement to 1.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C72A4B32-5E0F-474D-837C-0E820CDB4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0077" y="3016252"/>
            <a:ext cx="2605088" cy="2542466"/>
          </a:xfrm>
          <a:prstGeom prst="rect">
            <a:avLst/>
          </a:prstGeom>
        </p:spPr>
      </p:pic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B13C63AE-6306-1040-BA54-E5AC50E70EF4}"/>
              </a:ext>
            </a:extLst>
          </p:cNvPr>
          <p:cNvSpPr/>
          <p:nvPr/>
        </p:nvSpPr>
        <p:spPr>
          <a:xfrm>
            <a:off x="3603417" y="5747277"/>
            <a:ext cx="509840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___ </a:t>
            </a: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+ 0.19 + 0.51 = 1</a:t>
            </a:r>
          </a:p>
        </p:txBody>
      </p:sp>
    </p:spTree>
    <p:extLst>
      <p:ext uri="{BB962C8B-B14F-4D97-AF65-F5344CB8AC3E}">
        <p14:creationId xmlns:p14="http://schemas.microsoft.com/office/powerpoint/2010/main" val="27715399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hundred grid to fill in the blank in the number sentence below.</a:t>
            </a:r>
            <a:br>
              <a:rPr lang="en-GB" sz="2200" dirty="0"/>
            </a:br>
            <a:r>
              <a:rPr lang="en-GB" sz="2200" dirty="0"/>
              <a:t>In doing so, you are finding a complement to 1.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C72A4B32-5E0F-474D-837C-0E820CDB4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0077" y="3016252"/>
            <a:ext cx="2605088" cy="2542466"/>
          </a:xfrm>
          <a:prstGeom prst="rect">
            <a:avLst/>
          </a:prstGeom>
        </p:spPr>
      </p:pic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B13C63AE-6306-1040-BA54-E5AC50E70EF4}"/>
              </a:ext>
            </a:extLst>
          </p:cNvPr>
          <p:cNvSpPr/>
          <p:nvPr/>
        </p:nvSpPr>
        <p:spPr>
          <a:xfrm>
            <a:off x="3603417" y="5747277"/>
            <a:ext cx="509840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___ </a:t>
            </a: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+ 0.19 + 0.51 = 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7DEE32CF-7E96-4048-8EEA-334FC44C5694}"/>
              </a:ext>
            </a:extLst>
          </p:cNvPr>
          <p:cNvSpPr/>
          <p:nvPr/>
        </p:nvSpPr>
        <p:spPr>
          <a:xfrm>
            <a:off x="4862351" y="3016253"/>
            <a:ext cx="2540324" cy="254170"/>
          </a:xfrm>
          <a:prstGeom prst="rect">
            <a:avLst/>
          </a:prstGeom>
          <a:solidFill>
            <a:srgbClr val="7957D5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8C26E53B-B265-9747-8359-577462050E97}"/>
              </a:ext>
            </a:extLst>
          </p:cNvPr>
          <p:cNvSpPr/>
          <p:nvPr/>
        </p:nvSpPr>
        <p:spPr>
          <a:xfrm>
            <a:off x="4862351" y="3270423"/>
            <a:ext cx="2288092" cy="254170"/>
          </a:xfrm>
          <a:prstGeom prst="rect">
            <a:avLst/>
          </a:prstGeom>
          <a:solidFill>
            <a:srgbClr val="7957D5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327E07EE-06CF-F646-8F39-9C89C9BE7B72}"/>
              </a:ext>
            </a:extLst>
          </p:cNvPr>
          <p:cNvSpPr/>
          <p:nvPr/>
        </p:nvSpPr>
        <p:spPr>
          <a:xfrm>
            <a:off x="4860835" y="3529093"/>
            <a:ext cx="2540324" cy="1262470"/>
          </a:xfrm>
          <a:prstGeom prst="rect">
            <a:avLst/>
          </a:prstGeom>
          <a:solidFill>
            <a:srgbClr val="FFDD5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D90BE48-2C12-8D4B-8060-6A3ADC411E95}"/>
              </a:ext>
            </a:extLst>
          </p:cNvPr>
          <p:cNvSpPr/>
          <p:nvPr/>
        </p:nvSpPr>
        <p:spPr>
          <a:xfrm>
            <a:off x="7150443" y="3269544"/>
            <a:ext cx="252232" cy="255420"/>
          </a:xfrm>
          <a:prstGeom prst="rect">
            <a:avLst/>
          </a:prstGeom>
          <a:solidFill>
            <a:srgbClr val="FFDD5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9010A05C-0E3F-9F46-8142-33D581BAB5A1}"/>
              </a:ext>
            </a:extLst>
          </p:cNvPr>
          <p:cNvSpPr/>
          <p:nvPr/>
        </p:nvSpPr>
        <p:spPr>
          <a:xfrm>
            <a:off x="4862350" y="4791563"/>
            <a:ext cx="2540323" cy="767155"/>
          </a:xfrm>
          <a:prstGeom prst="rect">
            <a:avLst/>
          </a:prstGeom>
          <a:solidFill>
            <a:srgbClr val="FF386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38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221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hundred grid to fill in the blank in the number sentence below.</a:t>
            </a:r>
            <a:br>
              <a:rPr lang="en-GB" sz="2200" dirty="0"/>
            </a:br>
            <a:r>
              <a:rPr lang="en-GB" sz="2200" dirty="0"/>
              <a:t>In doing so, you are finding a complement to 1.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C72A4B32-5E0F-474D-837C-0E820CDB4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0077" y="3016252"/>
            <a:ext cx="2605088" cy="2542466"/>
          </a:xfrm>
          <a:prstGeom prst="rect">
            <a:avLst/>
          </a:prstGeom>
        </p:spPr>
      </p:pic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B13C63AE-6306-1040-BA54-E5AC50E70EF4}"/>
              </a:ext>
            </a:extLst>
          </p:cNvPr>
          <p:cNvSpPr/>
          <p:nvPr/>
        </p:nvSpPr>
        <p:spPr>
          <a:xfrm>
            <a:off x="3603417" y="5747277"/>
            <a:ext cx="509840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u="sng" dirty="0">
                <a:solidFill>
                  <a:srgbClr val="FF3860"/>
                </a:solidFill>
                <a:latin typeface="OpenDyslexicAlta" pitchFamily="2" charset="77"/>
              </a:rPr>
              <a:t>0.3</a:t>
            </a: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+ 0.19 + 0.51 = 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7DEE32CF-7E96-4048-8EEA-334FC44C5694}"/>
              </a:ext>
            </a:extLst>
          </p:cNvPr>
          <p:cNvSpPr/>
          <p:nvPr/>
        </p:nvSpPr>
        <p:spPr>
          <a:xfrm>
            <a:off x="4862351" y="3016253"/>
            <a:ext cx="2540324" cy="254170"/>
          </a:xfrm>
          <a:prstGeom prst="rect">
            <a:avLst/>
          </a:prstGeom>
          <a:solidFill>
            <a:srgbClr val="7957D5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8C26E53B-B265-9747-8359-577462050E97}"/>
              </a:ext>
            </a:extLst>
          </p:cNvPr>
          <p:cNvSpPr/>
          <p:nvPr/>
        </p:nvSpPr>
        <p:spPr>
          <a:xfrm>
            <a:off x="4862351" y="3270423"/>
            <a:ext cx="2288092" cy="254170"/>
          </a:xfrm>
          <a:prstGeom prst="rect">
            <a:avLst/>
          </a:prstGeom>
          <a:solidFill>
            <a:srgbClr val="7957D5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327E07EE-06CF-F646-8F39-9C89C9BE7B72}"/>
              </a:ext>
            </a:extLst>
          </p:cNvPr>
          <p:cNvSpPr/>
          <p:nvPr/>
        </p:nvSpPr>
        <p:spPr>
          <a:xfrm>
            <a:off x="4860835" y="3529093"/>
            <a:ext cx="2540324" cy="1262470"/>
          </a:xfrm>
          <a:prstGeom prst="rect">
            <a:avLst/>
          </a:prstGeom>
          <a:solidFill>
            <a:srgbClr val="FFDD5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D90BE48-2C12-8D4B-8060-6A3ADC411E95}"/>
              </a:ext>
            </a:extLst>
          </p:cNvPr>
          <p:cNvSpPr/>
          <p:nvPr/>
        </p:nvSpPr>
        <p:spPr>
          <a:xfrm>
            <a:off x="7150443" y="3269544"/>
            <a:ext cx="252232" cy="255420"/>
          </a:xfrm>
          <a:prstGeom prst="rect">
            <a:avLst/>
          </a:prstGeom>
          <a:solidFill>
            <a:srgbClr val="FFDD5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9010A05C-0E3F-9F46-8142-33D581BAB5A1}"/>
              </a:ext>
            </a:extLst>
          </p:cNvPr>
          <p:cNvSpPr/>
          <p:nvPr/>
        </p:nvSpPr>
        <p:spPr>
          <a:xfrm>
            <a:off x="4862350" y="4791563"/>
            <a:ext cx="2540323" cy="767155"/>
          </a:xfrm>
          <a:prstGeom prst="rect">
            <a:avLst/>
          </a:prstGeom>
          <a:solidFill>
            <a:srgbClr val="FF386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38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2963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hundred grids to fill in the blanks in the number sentences below.</a:t>
            </a:r>
            <a:br>
              <a:rPr lang="en-GB" sz="2200" dirty="0"/>
            </a:br>
            <a:r>
              <a:rPr lang="en-GB" sz="2200" dirty="0"/>
              <a:t>In doing so, you are finding a complement to 1.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C72A4B32-5E0F-474D-837C-0E820CDB4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2069" y="3016252"/>
            <a:ext cx="2605088" cy="2542466"/>
          </a:xfrm>
          <a:prstGeom prst="rect">
            <a:avLst/>
          </a:prstGeom>
        </p:spPr>
      </p:pic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B13C63AE-6306-1040-BA54-E5AC50E70EF4}"/>
              </a:ext>
            </a:extLst>
          </p:cNvPr>
          <p:cNvSpPr/>
          <p:nvPr/>
        </p:nvSpPr>
        <p:spPr>
          <a:xfrm>
            <a:off x="6605409" y="5747277"/>
            <a:ext cx="509840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0.23 + </a:t>
            </a: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____</a:t>
            </a: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 + 0.6 = 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8E22D89D-6BC1-7B4A-A7D5-3775CB1C77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2808" y="3016252"/>
            <a:ext cx="2605088" cy="254246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D17729A0-8953-1B4D-BE3E-3F6C0BE8087C}"/>
              </a:ext>
            </a:extLst>
          </p:cNvPr>
          <p:cNvSpPr/>
          <p:nvPr/>
        </p:nvSpPr>
        <p:spPr>
          <a:xfrm>
            <a:off x="1705082" y="3023509"/>
            <a:ext cx="2540324" cy="1011500"/>
          </a:xfrm>
          <a:prstGeom prst="rect">
            <a:avLst/>
          </a:prstGeom>
          <a:solidFill>
            <a:srgbClr val="23D16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A2D70F46-DDCA-974B-8466-1EFC69CA162E}"/>
              </a:ext>
            </a:extLst>
          </p:cNvPr>
          <p:cNvSpPr/>
          <p:nvPr/>
        </p:nvSpPr>
        <p:spPr>
          <a:xfrm>
            <a:off x="1700065" y="4027752"/>
            <a:ext cx="2288726" cy="255420"/>
          </a:xfrm>
          <a:prstGeom prst="rect">
            <a:avLst/>
          </a:prstGeom>
          <a:solidFill>
            <a:srgbClr val="23D16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="" xmlns:a16="http://schemas.microsoft.com/office/drawing/2014/main" id="{BAD6FB00-5D11-C84C-ABFB-D2FA3FBDCE2F}"/>
              </a:ext>
            </a:extLst>
          </p:cNvPr>
          <p:cNvSpPr/>
          <p:nvPr/>
        </p:nvSpPr>
        <p:spPr>
          <a:xfrm>
            <a:off x="985934" y="5783944"/>
            <a:ext cx="4018835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0.49 + </a:t>
            </a: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____ </a:t>
            </a: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= 1</a:t>
            </a:r>
          </a:p>
        </p:txBody>
      </p:sp>
    </p:spTree>
    <p:extLst>
      <p:ext uri="{BB962C8B-B14F-4D97-AF65-F5344CB8AC3E}">
        <p14:creationId xmlns:p14="http://schemas.microsoft.com/office/powerpoint/2010/main" val="37810784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hundred grids to fill in the blanks in the number sentences below.</a:t>
            </a:r>
            <a:br>
              <a:rPr lang="en-GB" sz="2200" dirty="0"/>
            </a:br>
            <a:r>
              <a:rPr lang="en-GB" sz="2200" dirty="0"/>
              <a:t>In doing so, you are finding a complement to 1.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C72A4B32-5E0F-474D-837C-0E820CDB4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2069" y="3016252"/>
            <a:ext cx="2605088" cy="2542466"/>
          </a:xfrm>
          <a:prstGeom prst="rect">
            <a:avLst/>
          </a:prstGeom>
        </p:spPr>
      </p:pic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B13C63AE-6306-1040-BA54-E5AC50E70EF4}"/>
              </a:ext>
            </a:extLst>
          </p:cNvPr>
          <p:cNvSpPr/>
          <p:nvPr/>
        </p:nvSpPr>
        <p:spPr>
          <a:xfrm>
            <a:off x="6605409" y="5747277"/>
            <a:ext cx="509840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0.23 + </a:t>
            </a: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____</a:t>
            </a: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 + 0.6 = 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8E22D89D-6BC1-7B4A-A7D5-3775CB1C77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2808" y="3016252"/>
            <a:ext cx="2605088" cy="254246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D17729A0-8953-1B4D-BE3E-3F6C0BE8087C}"/>
              </a:ext>
            </a:extLst>
          </p:cNvPr>
          <p:cNvSpPr/>
          <p:nvPr/>
        </p:nvSpPr>
        <p:spPr>
          <a:xfrm>
            <a:off x="1705082" y="3023509"/>
            <a:ext cx="2540324" cy="1011500"/>
          </a:xfrm>
          <a:prstGeom prst="rect">
            <a:avLst/>
          </a:prstGeom>
          <a:solidFill>
            <a:srgbClr val="23D16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A2D70F46-DDCA-974B-8466-1EFC69CA162E}"/>
              </a:ext>
            </a:extLst>
          </p:cNvPr>
          <p:cNvSpPr/>
          <p:nvPr/>
        </p:nvSpPr>
        <p:spPr>
          <a:xfrm>
            <a:off x="1700065" y="4027752"/>
            <a:ext cx="2288726" cy="255420"/>
          </a:xfrm>
          <a:prstGeom prst="rect">
            <a:avLst/>
          </a:prstGeom>
          <a:solidFill>
            <a:srgbClr val="23D16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="" xmlns:a16="http://schemas.microsoft.com/office/drawing/2014/main" id="{BAD6FB00-5D11-C84C-ABFB-D2FA3FBDCE2F}"/>
              </a:ext>
            </a:extLst>
          </p:cNvPr>
          <p:cNvSpPr/>
          <p:nvPr/>
        </p:nvSpPr>
        <p:spPr>
          <a:xfrm>
            <a:off x="985934" y="5783944"/>
            <a:ext cx="4018835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0.49 + </a:t>
            </a:r>
            <a:r>
              <a:rPr lang="en-US" sz="3200" b="1" u="sng" dirty="0">
                <a:solidFill>
                  <a:srgbClr val="FF3860"/>
                </a:solidFill>
                <a:latin typeface="OpenDyslexicAlta" pitchFamily="2" charset="77"/>
              </a:rPr>
              <a:t>0.51</a:t>
            </a: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= 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C9039358-7589-5140-BEBF-7A9A53141CC8}"/>
              </a:ext>
            </a:extLst>
          </p:cNvPr>
          <p:cNvSpPr/>
          <p:nvPr/>
        </p:nvSpPr>
        <p:spPr>
          <a:xfrm>
            <a:off x="7859049" y="3016528"/>
            <a:ext cx="2540324" cy="1532725"/>
          </a:xfrm>
          <a:prstGeom prst="rect">
            <a:avLst/>
          </a:prstGeom>
          <a:solidFill>
            <a:srgbClr val="7957D5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1B82F1F4-0508-EB4C-BC65-71594436D027}"/>
              </a:ext>
            </a:extLst>
          </p:cNvPr>
          <p:cNvSpPr/>
          <p:nvPr/>
        </p:nvSpPr>
        <p:spPr>
          <a:xfrm>
            <a:off x="7859049" y="4542273"/>
            <a:ext cx="2540324" cy="511358"/>
          </a:xfrm>
          <a:prstGeom prst="rect">
            <a:avLst/>
          </a:prstGeom>
          <a:solidFill>
            <a:srgbClr val="FFDD5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440BF2C3-7701-5149-8EF6-57DDEF770661}"/>
              </a:ext>
            </a:extLst>
          </p:cNvPr>
          <p:cNvSpPr/>
          <p:nvPr/>
        </p:nvSpPr>
        <p:spPr>
          <a:xfrm>
            <a:off x="7866030" y="5296823"/>
            <a:ext cx="2540323" cy="254066"/>
          </a:xfrm>
          <a:prstGeom prst="rect">
            <a:avLst/>
          </a:prstGeom>
          <a:solidFill>
            <a:srgbClr val="FF386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386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CF7B2EE3-8ADE-4443-9336-BC72EEEAE55A}"/>
              </a:ext>
            </a:extLst>
          </p:cNvPr>
          <p:cNvSpPr/>
          <p:nvPr/>
        </p:nvSpPr>
        <p:spPr>
          <a:xfrm>
            <a:off x="7859049" y="5043870"/>
            <a:ext cx="782380" cy="254066"/>
          </a:xfrm>
          <a:prstGeom prst="rect">
            <a:avLst/>
          </a:prstGeom>
          <a:solidFill>
            <a:srgbClr val="FFDD5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9CF712CB-8BC9-0D45-BB4D-93DEC6DE090C}"/>
              </a:ext>
            </a:extLst>
          </p:cNvPr>
          <p:cNvSpPr/>
          <p:nvPr/>
        </p:nvSpPr>
        <p:spPr>
          <a:xfrm>
            <a:off x="8634450" y="5044982"/>
            <a:ext cx="1771904" cy="254066"/>
          </a:xfrm>
          <a:prstGeom prst="rect">
            <a:avLst/>
          </a:prstGeom>
          <a:solidFill>
            <a:srgbClr val="FF386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38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894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hundred grids to fill in the blanks in the number sentences below.</a:t>
            </a:r>
            <a:br>
              <a:rPr lang="en-GB" sz="2200" dirty="0"/>
            </a:br>
            <a:r>
              <a:rPr lang="en-GB" sz="2200" dirty="0"/>
              <a:t>In doing so, you are finding a complement to 1.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C72A4B32-5E0F-474D-837C-0E820CDB4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2069" y="3016252"/>
            <a:ext cx="2605088" cy="2542466"/>
          </a:xfrm>
          <a:prstGeom prst="rect">
            <a:avLst/>
          </a:prstGeom>
        </p:spPr>
      </p:pic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B13C63AE-6306-1040-BA54-E5AC50E70EF4}"/>
              </a:ext>
            </a:extLst>
          </p:cNvPr>
          <p:cNvSpPr/>
          <p:nvPr/>
        </p:nvSpPr>
        <p:spPr>
          <a:xfrm>
            <a:off x="6605409" y="5747277"/>
            <a:ext cx="509840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0.23 + </a:t>
            </a:r>
            <a:r>
              <a:rPr lang="en-US" sz="3200" b="1" u="sng" dirty="0">
                <a:solidFill>
                  <a:srgbClr val="FF3860"/>
                </a:solidFill>
                <a:latin typeface="OpenDyslexicAlta" pitchFamily="2" charset="77"/>
              </a:rPr>
              <a:t>0.17</a:t>
            </a: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 + 0.6 = 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8E22D89D-6BC1-7B4A-A7D5-3775CB1C77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2808" y="3016252"/>
            <a:ext cx="2605088" cy="254246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D17729A0-8953-1B4D-BE3E-3F6C0BE8087C}"/>
              </a:ext>
            </a:extLst>
          </p:cNvPr>
          <p:cNvSpPr/>
          <p:nvPr/>
        </p:nvSpPr>
        <p:spPr>
          <a:xfrm>
            <a:off x="1705082" y="3023509"/>
            <a:ext cx="2540324" cy="1011500"/>
          </a:xfrm>
          <a:prstGeom prst="rect">
            <a:avLst/>
          </a:prstGeom>
          <a:solidFill>
            <a:srgbClr val="23D16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A2D70F46-DDCA-974B-8466-1EFC69CA162E}"/>
              </a:ext>
            </a:extLst>
          </p:cNvPr>
          <p:cNvSpPr/>
          <p:nvPr/>
        </p:nvSpPr>
        <p:spPr>
          <a:xfrm>
            <a:off x="1700065" y="4027752"/>
            <a:ext cx="2288726" cy="255420"/>
          </a:xfrm>
          <a:prstGeom prst="rect">
            <a:avLst/>
          </a:prstGeom>
          <a:solidFill>
            <a:srgbClr val="23D16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="" xmlns:a16="http://schemas.microsoft.com/office/drawing/2014/main" id="{BAD6FB00-5D11-C84C-ABFB-D2FA3FBDCE2F}"/>
              </a:ext>
            </a:extLst>
          </p:cNvPr>
          <p:cNvSpPr/>
          <p:nvPr/>
        </p:nvSpPr>
        <p:spPr>
          <a:xfrm>
            <a:off x="985934" y="5783944"/>
            <a:ext cx="4018835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0.48 + </a:t>
            </a:r>
            <a:r>
              <a:rPr lang="en-US" sz="3200" b="1" u="sng" dirty="0">
                <a:solidFill>
                  <a:srgbClr val="FF3860"/>
                </a:solidFill>
                <a:latin typeface="OpenDyslexicAlta" pitchFamily="2" charset="77"/>
              </a:rPr>
              <a:t>0.51</a:t>
            </a: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= 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C9039358-7589-5140-BEBF-7A9A53141CC8}"/>
              </a:ext>
            </a:extLst>
          </p:cNvPr>
          <p:cNvSpPr/>
          <p:nvPr/>
        </p:nvSpPr>
        <p:spPr>
          <a:xfrm>
            <a:off x="7859049" y="3016528"/>
            <a:ext cx="2540324" cy="1532725"/>
          </a:xfrm>
          <a:prstGeom prst="rect">
            <a:avLst/>
          </a:prstGeom>
          <a:solidFill>
            <a:srgbClr val="7957D5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1B82F1F4-0508-EB4C-BC65-71594436D027}"/>
              </a:ext>
            </a:extLst>
          </p:cNvPr>
          <p:cNvSpPr/>
          <p:nvPr/>
        </p:nvSpPr>
        <p:spPr>
          <a:xfrm>
            <a:off x="7859049" y="4542273"/>
            <a:ext cx="2540324" cy="511358"/>
          </a:xfrm>
          <a:prstGeom prst="rect">
            <a:avLst/>
          </a:prstGeom>
          <a:solidFill>
            <a:srgbClr val="FFDD5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440BF2C3-7701-5149-8EF6-57DDEF770661}"/>
              </a:ext>
            </a:extLst>
          </p:cNvPr>
          <p:cNvSpPr/>
          <p:nvPr/>
        </p:nvSpPr>
        <p:spPr>
          <a:xfrm>
            <a:off x="7866030" y="5296823"/>
            <a:ext cx="2540323" cy="254066"/>
          </a:xfrm>
          <a:prstGeom prst="rect">
            <a:avLst/>
          </a:prstGeom>
          <a:solidFill>
            <a:srgbClr val="FF386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386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CF7B2EE3-8ADE-4443-9336-BC72EEEAE55A}"/>
              </a:ext>
            </a:extLst>
          </p:cNvPr>
          <p:cNvSpPr/>
          <p:nvPr/>
        </p:nvSpPr>
        <p:spPr>
          <a:xfrm>
            <a:off x="7859049" y="5043870"/>
            <a:ext cx="782380" cy="254066"/>
          </a:xfrm>
          <a:prstGeom prst="rect">
            <a:avLst/>
          </a:prstGeom>
          <a:solidFill>
            <a:srgbClr val="FFDD5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9CF712CB-8BC9-0D45-BB4D-93DEC6DE090C}"/>
              </a:ext>
            </a:extLst>
          </p:cNvPr>
          <p:cNvSpPr/>
          <p:nvPr/>
        </p:nvSpPr>
        <p:spPr>
          <a:xfrm>
            <a:off x="8634450" y="5044982"/>
            <a:ext cx="1771904" cy="254066"/>
          </a:xfrm>
          <a:prstGeom prst="rect">
            <a:avLst/>
          </a:prstGeom>
          <a:solidFill>
            <a:srgbClr val="FF386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38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2608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8818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number line to help you find the complement to 1.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A84C37C7-1976-3E41-AA1E-8A22635CE0B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481" y="4949804"/>
            <a:ext cx="10515601" cy="1158329"/>
          </a:xfrm>
          <a:prstGeom prst="rect">
            <a:avLst/>
          </a:prstGeom>
        </p:spPr>
      </p:pic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9AA4A5EF-F53C-9D47-9BA3-C1B475FE623A}"/>
              </a:ext>
            </a:extLst>
          </p:cNvPr>
          <p:cNvSpPr/>
          <p:nvPr/>
        </p:nvSpPr>
        <p:spPr>
          <a:xfrm>
            <a:off x="631260" y="5577756"/>
            <a:ext cx="1891733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0.879</a:t>
            </a:r>
            <a:endParaRPr lang="en-US" sz="6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="" xmlns:a16="http://schemas.microsoft.com/office/drawing/2014/main" id="{DB556549-3B4B-E046-8C7C-7C3984AC32D7}"/>
              </a:ext>
            </a:extLst>
          </p:cNvPr>
          <p:cNvSpPr/>
          <p:nvPr/>
        </p:nvSpPr>
        <p:spPr>
          <a:xfrm>
            <a:off x="9698024" y="5577756"/>
            <a:ext cx="2342308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  <a:endParaRPr lang="en-US" sz="6000" dirty="0">
              <a:solidFill>
                <a:schemeClr val="tx1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1171279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8818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number line to help you find the complement to 1.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A84C37C7-1976-3E41-AA1E-8A22635CE0B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481" y="4949804"/>
            <a:ext cx="10515601" cy="1158329"/>
          </a:xfrm>
          <a:prstGeom prst="rect">
            <a:avLst/>
          </a:prstGeom>
        </p:spPr>
      </p:pic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9AA4A5EF-F53C-9D47-9BA3-C1B475FE623A}"/>
              </a:ext>
            </a:extLst>
          </p:cNvPr>
          <p:cNvSpPr/>
          <p:nvPr/>
        </p:nvSpPr>
        <p:spPr>
          <a:xfrm>
            <a:off x="631260" y="5577756"/>
            <a:ext cx="1891733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0.879</a:t>
            </a:r>
            <a:endParaRPr lang="en-US" sz="6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="" xmlns:a16="http://schemas.microsoft.com/office/drawing/2014/main" id="{DB556549-3B4B-E046-8C7C-7C3984AC32D7}"/>
              </a:ext>
            </a:extLst>
          </p:cNvPr>
          <p:cNvSpPr/>
          <p:nvPr/>
        </p:nvSpPr>
        <p:spPr>
          <a:xfrm>
            <a:off x="9698024" y="5577756"/>
            <a:ext cx="2342308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  <a:endParaRPr lang="en-US" sz="6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Curved Down Arrow 19">
            <a:extLst>
              <a:ext uri="{FF2B5EF4-FFF2-40B4-BE49-F238E27FC236}">
                <a16:creationId xmlns="" xmlns:a16="http://schemas.microsoft.com/office/drawing/2014/main" id="{F6EC4BDE-F703-6E4E-B47F-DF474D6DF71D}"/>
              </a:ext>
            </a:extLst>
          </p:cNvPr>
          <p:cNvSpPr/>
          <p:nvPr/>
        </p:nvSpPr>
        <p:spPr>
          <a:xfrm>
            <a:off x="1825150" y="3431884"/>
            <a:ext cx="9434368" cy="2072302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2" name="Curved Down Arrow 21">
            <a:extLst>
              <a:ext uri="{FF2B5EF4-FFF2-40B4-BE49-F238E27FC236}">
                <a16:creationId xmlns="" xmlns:a16="http://schemas.microsoft.com/office/drawing/2014/main" id="{9C5706E9-FEDB-1B43-A85A-955DECB5C0C9}"/>
              </a:ext>
            </a:extLst>
          </p:cNvPr>
          <p:cNvSpPr/>
          <p:nvPr/>
        </p:nvSpPr>
        <p:spPr>
          <a:xfrm>
            <a:off x="3792360" y="4482764"/>
            <a:ext cx="7180440" cy="99206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FFDD5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="" xmlns:a16="http://schemas.microsoft.com/office/drawing/2014/main" id="{CD68A9DF-A9BF-4143-8AF2-4C5DCA75BF75}"/>
              </a:ext>
            </a:extLst>
          </p:cNvPr>
          <p:cNvSpPr/>
          <p:nvPr/>
        </p:nvSpPr>
        <p:spPr>
          <a:xfrm>
            <a:off x="6516325" y="4888591"/>
            <a:ext cx="1705492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- 0.1</a:t>
            </a:r>
            <a:endParaRPr lang="en-US" sz="36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="" xmlns:a16="http://schemas.microsoft.com/office/drawing/2014/main" id="{923928DA-4F36-6A45-B1B5-3D9EE735B99B}"/>
              </a:ext>
            </a:extLst>
          </p:cNvPr>
          <p:cNvSpPr/>
          <p:nvPr/>
        </p:nvSpPr>
        <p:spPr>
          <a:xfrm>
            <a:off x="5328679" y="3647897"/>
            <a:ext cx="2092315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3600" dirty="0">
                <a:solidFill>
                  <a:srgbClr val="FF3860"/>
                </a:solidFill>
                <a:latin typeface="OpenDyslexicAlta" pitchFamily="2" charset="77"/>
              </a:rPr>
              <a:t>- 0.121</a:t>
            </a:r>
            <a:endParaRPr lang="en-US" sz="48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="" xmlns:a16="http://schemas.microsoft.com/office/drawing/2014/main" id="{2229001A-624B-104B-9D5F-128395053596}"/>
              </a:ext>
            </a:extLst>
          </p:cNvPr>
          <p:cNvSpPr/>
          <p:nvPr/>
        </p:nvSpPr>
        <p:spPr>
          <a:xfrm>
            <a:off x="2086868" y="4888591"/>
            <a:ext cx="1705492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- 0.021</a:t>
            </a:r>
            <a:endParaRPr lang="en-US" sz="36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7" name="Curved Down Arrow 26">
            <a:extLst>
              <a:ext uri="{FF2B5EF4-FFF2-40B4-BE49-F238E27FC236}">
                <a16:creationId xmlns="" xmlns:a16="http://schemas.microsoft.com/office/drawing/2014/main" id="{4D72DB0E-EC1D-ED47-8659-09FBDA24A0F1}"/>
              </a:ext>
            </a:extLst>
          </p:cNvPr>
          <p:cNvSpPr/>
          <p:nvPr/>
        </p:nvSpPr>
        <p:spPr>
          <a:xfrm>
            <a:off x="1939095" y="4463664"/>
            <a:ext cx="2232404" cy="99206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FFDD5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ounded Rectangle 36">
            <a:extLst>
              <a:ext uri="{FF2B5EF4-FFF2-40B4-BE49-F238E27FC236}">
                <a16:creationId xmlns="" xmlns:a16="http://schemas.microsoft.com/office/drawing/2014/main" id="{DAACF8F0-BBF3-0547-9AE2-F55B67EDDB7F}"/>
              </a:ext>
            </a:extLst>
          </p:cNvPr>
          <p:cNvSpPr/>
          <p:nvPr/>
        </p:nvSpPr>
        <p:spPr>
          <a:xfrm>
            <a:off x="2957786" y="5561182"/>
            <a:ext cx="1891733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0.9</a:t>
            </a:r>
            <a:endParaRPr lang="en-US" sz="6000" dirty="0">
              <a:solidFill>
                <a:schemeClr val="tx1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208072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3" grpId="0"/>
      <p:bldP spid="24" grpId="0"/>
      <p:bldP spid="25" grpId="0"/>
      <p:bldP spid="27" grpId="0" animBg="1"/>
      <p:bldP spid="3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8818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number line to help you find the complement to 1.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A84C37C7-1976-3E41-AA1E-8A22635CE0B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481" y="4949804"/>
            <a:ext cx="10515601" cy="1158329"/>
          </a:xfrm>
          <a:prstGeom prst="rect">
            <a:avLst/>
          </a:prstGeom>
        </p:spPr>
      </p:pic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9AA4A5EF-F53C-9D47-9BA3-C1B475FE623A}"/>
              </a:ext>
            </a:extLst>
          </p:cNvPr>
          <p:cNvSpPr/>
          <p:nvPr/>
        </p:nvSpPr>
        <p:spPr>
          <a:xfrm>
            <a:off x="631260" y="5577756"/>
            <a:ext cx="1891733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0.757</a:t>
            </a:r>
            <a:endParaRPr lang="en-US" sz="6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="" xmlns:a16="http://schemas.microsoft.com/office/drawing/2014/main" id="{DB556549-3B4B-E046-8C7C-7C3984AC32D7}"/>
              </a:ext>
            </a:extLst>
          </p:cNvPr>
          <p:cNvSpPr/>
          <p:nvPr/>
        </p:nvSpPr>
        <p:spPr>
          <a:xfrm>
            <a:off x="9698024" y="5577756"/>
            <a:ext cx="2342308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  <a:endParaRPr lang="en-US" sz="6000" dirty="0">
              <a:solidFill>
                <a:schemeClr val="tx1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923529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Fill in the blanks for the representations below. What’s the same? What’s different?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Explain your answer.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7DB5A456-EAE9-AB4E-9C2C-008AE66D63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138434" y="2638429"/>
            <a:ext cx="3021496" cy="2809461"/>
          </a:xfrm>
          <a:prstGeom prst="rect">
            <a:avLst/>
          </a:prstGeom>
        </p:spPr>
      </p:pic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266D6210-0783-464B-88FE-77D3FC254EA0}"/>
              </a:ext>
            </a:extLst>
          </p:cNvPr>
          <p:cNvSpPr/>
          <p:nvPr/>
        </p:nvSpPr>
        <p:spPr>
          <a:xfrm>
            <a:off x="2810810" y="4191392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0.2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="" xmlns:a16="http://schemas.microsoft.com/office/drawing/2014/main" id="{23828BBE-89A0-3B40-8D03-AC5BF7C76320}"/>
              </a:ext>
            </a:extLst>
          </p:cNvPr>
          <p:cNvSpPr/>
          <p:nvPr/>
        </p:nvSpPr>
        <p:spPr>
          <a:xfrm>
            <a:off x="1934845" y="264052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="" xmlns:a16="http://schemas.microsoft.com/office/drawing/2014/main" id="{615F54D7-3682-1944-A99E-3ADE9E62FE1F}"/>
              </a:ext>
            </a:extLst>
          </p:cNvPr>
          <p:cNvSpPr/>
          <p:nvPr/>
        </p:nvSpPr>
        <p:spPr>
          <a:xfrm>
            <a:off x="7788851" y="4609363"/>
            <a:ext cx="4018835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0.81 + </a:t>
            </a: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____ </a:t>
            </a: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= 1</a:t>
            </a: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="" xmlns:a16="http://schemas.microsoft.com/office/drawing/2014/main" id="{E1D7B64A-9653-4AEA-B528-7F44211ADC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0541" y="1638892"/>
            <a:ext cx="3815389" cy="3815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0516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8818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number line to help you find the complement to 1.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A84C37C7-1976-3E41-AA1E-8A22635CE0B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481" y="4949804"/>
            <a:ext cx="10515601" cy="1158329"/>
          </a:xfrm>
          <a:prstGeom prst="rect">
            <a:avLst/>
          </a:prstGeom>
        </p:spPr>
      </p:pic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9AA4A5EF-F53C-9D47-9BA3-C1B475FE623A}"/>
              </a:ext>
            </a:extLst>
          </p:cNvPr>
          <p:cNvSpPr/>
          <p:nvPr/>
        </p:nvSpPr>
        <p:spPr>
          <a:xfrm>
            <a:off x="631260" y="5577756"/>
            <a:ext cx="1891733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0.757</a:t>
            </a:r>
            <a:endParaRPr lang="en-US" sz="6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="" xmlns:a16="http://schemas.microsoft.com/office/drawing/2014/main" id="{DB556549-3B4B-E046-8C7C-7C3984AC32D7}"/>
              </a:ext>
            </a:extLst>
          </p:cNvPr>
          <p:cNvSpPr/>
          <p:nvPr/>
        </p:nvSpPr>
        <p:spPr>
          <a:xfrm>
            <a:off x="9698024" y="5577756"/>
            <a:ext cx="2342308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  <a:endParaRPr lang="en-US" sz="6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Curved Down Arrow 19">
            <a:extLst>
              <a:ext uri="{FF2B5EF4-FFF2-40B4-BE49-F238E27FC236}">
                <a16:creationId xmlns="" xmlns:a16="http://schemas.microsoft.com/office/drawing/2014/main" id="{F6EC4BDE-F703-6E4E-B47F-DF474D6DF71D}"/>
              </a:ext>
            </a:extLst>
          </p:cNvPr>
          <p:cNvSpPr/>
          <p:nvPr/>
        </p:nvSpPr>
        <p:spPr>
          <a:xfrm>
            <a:off x="1825150" y="3431884"/>
            <a:ext cx="9434368" cy="2072302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2" name="Curved Down Arrow 21">
            <a:extLst>
              <a:ext uri="{FF2B5EF4-FFF2-40B4-BE49-F238E27FC236}">
                <a16:creationId xmlns="" xmlns:a16="http://schemas.microsoft.com/office/drawing/2014/main" id="{9C5706E9-FEDB-1B43-A85A-955DECB5C0C9}"/>
              </a:ext>
            </a:extLst>
          </p:cNvPr>
          <p:cNvSpPr/>
          <p:nvPr/>
        </p:nvSpPr>
        <p:spPr>
          <a:xfrm>
            <a:off x="3792360" y="4482764"/>
            <a:ext cx="7180440" cy="99206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FFDD5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="" xmlns:a16="http://schemas.microsoft.com/office/drawing/2014/main" id="{CD68A9DF-A9BF-4143-8AF2-4C5DCA75BF75}"/>
              </a:ext>
            </a:extLst>
          </p:cNvPr>
          <p:cNvSpPr/>
          <p:nvPr/>
        </p:nvSpPr>
        <p:spPr>
          <a:xfrm>
            <a:off x="6516325" y="4888591"/>
            <a:ext cx="1705492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- 0.2</a:t>
            </a:r>
            <a:endParaRPr lang="en-US" sz="36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="" xmlns:a16="http://schemas.microsoft.com/office/drawing/2014/main" id="{923928DA-4F36-6A45-B1B5-3D9EE735B99B}"/>
              </a:ext>
            </a:extLst>
          </p:cNvPr>
          <p:cNvSpPr/>
          <p:nvPr/>
        </p:nvSpPr>
        <p:spPr>
          <a:xfrm>
            <a:off x="5328679" y="3647897"/>
            <a:ext cx="2092315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3600" dirty="0">
                <a:solidFill>
                  <a:srgbClr val="FF3860"/>
                </a:solidFill>
                <a:latin typeface="OpenDyslexicAlta" pitchFamily="2" charset="77"/>
              </a:rPr>
              <a:t>- 0.243</a:t>
            </a:r>
            <a:endParaRPr lang="en-US" sz="48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="" xmlns:a16="http://schemas.microsoft.com/office/drawing/2014/main" id="{2229001A-624B-104B-9D5F-128395053596}"/>
              </a:ext>
            </a:extLst>
          </p:cNvPr>
          <p:cNvSpPr/>
          <p:nvPr/>
        </p:nvSpPr>
        <p:spPr>
          <a:xfrm>
            <a:off x="2086868" y="4888591"/>
            <a:ext cx="1705492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- 0.043</a:t>
            </a:r>
            <a:endParaRPr lang="en-US" sz="36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7" name="Curved Down Arrow 26">
            <a:extLst>
              <a:ext uri="{FF2B5EF4-FFF2-40B4-BE49-F238E27FC236}">
                <a16:creationId xmlns="" xmlns:a16="http://schemas.microsoft.com/office/drawing/2014/main" id="{4D72DB0E-EC1D-ED47-8659-09FBDA24A0F1}"/>
              </a:ext>
            </a:extLst>
          </p:cNvPr>
          <p:cNvSpPr/>
          <p:nvPr/>
        </p:nvSpPr>
        <p:spPr>
          <a:xfrm>
            <a:off x="1939095" y="4463664"/>
            <a:ext cx="2232404" cy="99206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FFDD5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ounded Rectangle 36">
            <a:extLst>
              <a:ext uri="{FF2B5EF4-FFF2-40B4-BE49-F238E27FC236}">
                <a16:creationId xmlns="" xmlns:a16="http://schemas.microsoft.com/office/drawing/2014/main" id="{DAACF8F0-BBF3-0547-9AE2-F55B67EDDB7F}"/>
              </a:ext>
            </a:extLst>
          </p:cNvPr>
          <p:cNvSpPr/>
          <p:nvPr/>
        </p:nvSpPr>
        <p:spPr>
          <a:xfrm>
            <a:off x="2957786" y="5561182"/>
            <a:ext cx="1891733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0.8</a:t>
            </a:r>
            <a:endParaRPr lang="en-US" sz="6000" dirty="0">
              <a:solidFill>
                <a:schemeClr val="tx1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211203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3" grpId="0"/>
      <p:bldP spid="24" grpId="0"/>
      <p:bldP spid="25" grpId="0"/>
      <p:bldP spid="27" grpId="0" animBg="1"/>
      <p:bldP spid="3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8818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number line to help you find the complement to 1.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A84C37C7-1976-3E41-AA1E-8A22635CE0B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481" y="4949804"/>
            <a:ext cx="10515601" cy="1158329"/>
          </a:xfrm>
          <a:prstGeom prst="rect">
            <a:avLst/>
          </a:prstGeom>
        </p:spPr>
      </p:pic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9AA4A5EF-F53C-9D47-9BA3-C1B475FE623A}"/>
              </a:ext>
            </a:extLst>
          </p:cNvPr>
          <p:cNvSpPr/>
          <p:nvPr/>
        </p:nvSpPr>
        <p:spPr>
          <a:xfrm>
            <a:off x="631260" y="5577756"/>
            <a:ext cx="2342308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0.439</a:t>
            </a:r>
            <a:endParaRPr lang="en-US" sz="6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="" xmlns:a16="http://schemas.microsoft.com/office/drawing/2014/main" id="{DB556549-3B4B-E046-8C7C-7C3984AC32D7}"/>
              </a:ext>
            </a:extLst>
          </p:cNvPr>
          <p:cNvSpPr/>
          <p:nvPr/>
        </p:nvSpPr>
        <p:spPr>
          <a:xfrm>
            <a:off x="9698024" y="5577756"/>
            <a:ext cx="2342308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  <a:endParaRPr lang="en-US" sz="6000" dirty="0">
              <a:solidFill>
                <a:schemeClr val="tx1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4533220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8818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number line to help you find the complement to 1.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A84C37C7-1976-3E41-AA1E-8A22635CE0B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481" y="4949804"/>
            <a:ext cx="10515601" cy="1158329"/>
          </a:xfrm>
          <a:prstGeom prst="rect">
            <a:avLst/>
          </a:prstGeom>
        </p:spPr>
      </p:pic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9AA4A5EF-F53C-9D47-9BA3-C1B475FE623A}"/>
              </a:ext>
            </a:extLst>
          </p:cNvPr>
          <p:cNvSpPr/>
          <p:nvPr/>
        </p:nvSpPr>
        <p:spPr>
          <a:xfrm>
            <a:off x="631260" y="5577756"/>
            <a:ext cx="2123515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0.439</a:t>
            </a:r>
            <a:endParaRPr lang="en-US" sz="6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="" xmlns:a16="http://schemas.microsoft.com/office/drawing/2014/main" id="{DB556549-3B4B-E046-8C7C-7C3984AC32D7}"/>
              </a:ext>
            </a:extLst>
          </p:cNvPr>
          <p:cNvSpPr/>
          <p:nvPr/>
        </p:nvSpPr>
        <p:spPr>
          <a:xfrm>
            <a:off x="9698024" y="5577756"/>
            <a:ext cx="2342308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  <a:endParaRPr lang="en-US" sz="6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Curved Down Arrow 19">
            <a:extLst>
              <a:ext uri="{FF2B5EF4-FFF2-40B4-BE49-F238E27FC236}">
                <a16:creationId xmlns="" xmlns:a16="http://schemas.microsoft.com/office/drawing/2014/main" id="{F6EC4BDE-F703-6E4E-B47F-DF474D6DF71D}"/>
              </a:ext>
            </a:extLst>
          </p:cNvPr>
          <p:cNvSpPr/>
          <p:nvPr/>
        </p:nvSpPr>
        <p:spPr>
          <a:xfrm>
            <a:off x="1825150" y="3431884"/>
            <a:ext cx="9434368" cy="2072302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2" name="Curved Down Arrow 21">
            <a:extLst>
              <a:ext uri="{FF2B5EF4-FFF2-40B4-BE49-F238E27FC236}">
                <a16:creationId xmlns="" xmlns:a16="http://schemas.microsoft.com/office/drawing/2014/main" id="{9C5706E9-FEDB-1B43-A85A-955DECB5C0C9}"/>
              </a:ext>
            </a:extLst>
          </p:cNvPr>
          <p:cNvSpPr/>
          <p:nvPr/>
        </p:nvSpPr>
        <p:spPr>
          <a:xfrm>
            <a:off x="3792360" y="4482764"/>
            <a:ext cx="7180440" cy="99206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FFDD5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="" xmlns:a16="http://schemas.microsoft.com/office/drawing/2014/main" id="{CD68A9DF-A9BF-4143-8AF2-4C5DCA75BF75}"/>
              </a:ext>
            </a:extLst>
          </p:cNvPr>
          <p:cNvSpPr/>
          <p:nvPr/>
        </p:nvSpPr>
        <p:spPr>
          <a:xfrm>
            <a:off x="6516325" y="4888591"/>
            <a:ext cx="1705492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- 0.5</a:t>
            </a:r>
            <a:endParaRPr lang="en-US" sz="36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="" xmlns:a16="http://schemas.microsoft.com/office/drawing/2014/main" id="{923928DA-4F36-6A45-B1B5-3D9EE735B99B}"/>
              </a:ext>
            </a:extLst>
          </p:cNvPr>
          <p:cNvSpPr/>
          <p:nvPr/>
        </p:nvSpPr>
        <p:spPr>
          <a:xfrm>
            <a:off x="5328679" y="3647897"/>
            <a:ext cx="2092315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3600" dirty="0">
                <a:solidFill>
                  <a:srgbClr val="FF3860"/>
                </a:solidFill>
                <a:latin typeface="OpenDyslexicAlta" pitchFamily="2" charset="77"/>
              </a:rPr>
              <a:t>- 0.561</a:t>
            </a:r>
            <a:endParaRPr lang="en-US" sz="48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="" xmlns:a16="http://schemas.microsoft.com/office/drawing/2014/main" id="{2229001A-624B-104B-9D5F-128395053596}"/>
              </a:ext>
            </a:extLst>
          </p:cNvPr>
          <p:cNvSpPr/>
          <p:nvPr/>
        </p:nvSpPr>
        <p:spPr>
          <a:xfrm>
            <a:off x="2086868" y="4888591"/>
            <a:ext cx="1705492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- 0.061</a:t>
            </a:r>
            <a:endParaRPr lang="en-US" sz="36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7" name="Curved Down Arrow 26">
            <a:extLst>
              <a:ext uri="{FF2B5EF4-FFF2-40B4-BE49-F238E27FC236}">
                <a16:creationId xmlns="" xmlns:a16="http://schemas.microsoft.com/office/drawing/2014/main" id="{4D72DB0E-EC1D-ED47-8659-09FBDA24A0F1}"/>
              </a:ext>
            </a:extLst>
          </p:cNvPr>
          <p:cNvSpPr/>
          <p:nvPr/>
        </p:nvSpPr>
        <p:spPr>
          <a:xfrm>
            <a:off x="1939095" y="4463664"/>
            <a:ext cx="2232404" cy="99206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FFDD5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ounded Rectangle 36">
            <a:extLst>
              <a:ext uri="{FF2B5EF4-FFF2-40B4-BE49-F238E27FC236}">
                <a16:creationId xmlns="" xmlns:a16="http://schemas.microsoft.com/office/drawing/2014/main" id="{DAACF8F0-BBF3-0547-9AE2-F55B67EDDB7F}"/>
              </a:ext>
            </a:extLst>
          </p:cNvPr>
          <p:cNvSpPr/>
          <p:nvPr/>
        </p:nvSpPr>
        <p:spPr>
          <a:xfrm>
            <a:off x="2957786" y="5561182"/>
            <a:ext cx="1891733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0.5</a:t>
            </a:r>
            <a:endParaRPr lang="en-US" sz="6000" dirty="0">
              <a:solidFill>
                <a:schemeClr val="tx1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440582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3" grpId="0"/>
      <p:bldP spid="24" grpId="0"/>
      <p:bldP spid="25" grpId="0"/>
      <p:bldP spid="27" grpId="0" animBg="1"/>
      <p:bldP spid="3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8818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number line to help you find the complement to 1.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A84C37C7-1976-3E41-AA1E-8A22635CE0B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481" y="4949804"/>
            <a:ext cx="10515601" cy="1158329"/>
          </a:xfrm>
          <a:prstGeom prst="rect">
            <a:avLst/>
          </a:prstGeom>
        </p:spPr>
      </p:pic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9AA4A5EF-F53C-9D47-9BA3-C1B475FE623A}"/>
              </a:ext>
            </a:extLst>
          </p:cNvPr>
          <p:cNvSpPr/>
          <p:nvPr/>
        </p:nvSpPr>
        <p:spPr>
          <a:xfrm>
            <a:off x="631260" y="5577756"/>
            <a:ext cx="1891733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0.313</a:t>
            </a:r>
            <a:endParaRPr lang="en-US" sz="6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="" xmlns:a16="http://schemas.microsoft.com/office/drawing/2014/main" id="{DB556549-3B4B-E046-8C7C-7C3984AC32D7}"/>
              </a:ext>
            </a:extLst>
          </p:cNvPr>
          <p:cNvSpPr/>
          <p:nvPr/>
        </p:nvSpPr>
        <p:spPr>
          <a:xfrm>
            <a:off x="9698024" y="5577756"/>
            <a:ext cx="2342308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  <a:endParaRPr lang="en-US" sz="6000" dirty="0">
              <a:solidFill>
                <a:schemeClr val="tx1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2225286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8818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number line to help you find the complement to 1.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A84C37C7-1976-3E41-AA1E-8A22635CE0B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481" y="4949804"/>
            <a:ext cx="10515601" cy="1158329"/>
          </a:xfrm>
          <a:prstGeom prst="rect">
            <a:avLst/>
          </a:prstGeom>
        </p:spPr>
      </p:pic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9AA4A5EF-F53C-9D47-9BA3-C1B475FE623A}"/>
              </a:ext>
            </a:extLst>
          </p:cNvPr>
          <p:cNvSpPr/>
          <p:nvPr/>
        </p:nvSpPr>
        <p:spPr>
          <a:xfrm>
            <a:off x="631260" y="5577756"/>
            <a:ext cx="1891733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0.313</a:t>
            </a:r>
            <a:endParaRPr lang="en-US" sz="6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="" xmlns:a16="http://schemas.microsoft.com/office/drawing/2014/main" id="{DB556549-3B4B-E046-8C7C-7C3984AC32D7}"/>
              </a:ext>
            </a:extLst>
          </p:cNvPr>
          <p:cNvSpPr/>
          <p:nvPr/>
        </p:nvSpPr>
        <p:spPr>
          <a:xfrm>
            <a:off x="9698024" y="5577756"/>
            <a:ext cx="2342308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  <a:endParaRPr lang="en-US" sz="6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Curved Down Arrow 19">
            <a:extLst>
              <a:ext uri="{FF2B5EF4-FFF2-40B4-BE49-F238E27FC236}">
                <a16:creationId xmlns="" xmlns:a16="http://schemas.microsoft.com/office/drawing/2014/main" id="{F6EC4BDE-F703-6E4E-B47F-DF474D6DF71D}"/>
              </a:ext>
            </a:extLst>
          </p:cNvPr>
          <p:cNvSpPr/>
          <p:nvPr/>
        </p:nvSpPr>
        <p:spPr>
          <a:xfrm>
            <a:off x="1825150" y="3431884"/>
            <a:ext cx="9434368" cy="2072302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FF38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2" name="Curved Down Arrow 21">
            <a:extLst>
              <a:ext uri="{FF2B5EF4-FFF2-40B4-BE49-F238E27FC236}">
                <a16:creationId xmlns="" xmlns:a16="http://schemas.microsoft.com/office/drawing/2014/main" id="{9C5706E9-FEDB-1B43-A85A-955DECB5C0C9}"/>
              </a:ext>
            </a:extLst>
          </p:cNvPr>
          <p:cNvSpPr/>
          <p:nvPr/>
        </p:nvSpPr>
        <p:spPr>
          <a:xfrm>
            <a:off x="3792360" y="4482764"/>
            <a:ext cx="7180440" cy="99206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FFDD5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="" xmlns:a16="http://schemas.microsoft.com/office/drawing/2014/main" id="{CD68A9DF-A9BF-4143-8AF2-4C5DCA75BF75}"/>
              </a:ext>
            </a:extLst>
          </p:cNvPr>
          <p:cNvSpPr/>
          <p:nvPr/>
        </p:nvSpPr>
        <p:spPr>
          <a:xfrm>
            <a:off x="6516325" y="4888591"/>
            <a:ext cx="1705492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- 0.6</a:t>
            </a:r>
            <a:endParaRPr lang="en-US" sz="36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="" xmlns:a16="http://schemas.microsoft.com/office/drawing/2014/main" id="{923928DA-4F36-6A45-B1B5-3D9EE735B99B}"/>
              </a:ext>
            </a:extLst>
          </p:cNvPr>
          <p:cNvSpPr/>
          <p:nvPr/>
        </p:nvSpPr>
        <p:spPr>
          <a:xfrm>
            <a:off x="5328679" y="3647897"/>
            <a:ext cx="2092315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3600" dirty="0">
                <a:solidFill>
                  <a:srgbClr val="FF3860"/>
                </a:solidFill>
                <a:latin typeface="OpenDyslexicAlta" pitchFamily="2" charset="77"/>
              </a:rPr>
              <a:t>- 0.687</a:t>
            </a:r>
            <a:endParaRPr lang="en-US" sz="48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="" xmlns:a16="http://schemas.microsoft.com/office/drawing/2014/main" id="{2229001A-624B-104B-9D5F-128395053596}"/>
              </a:ext>
            </a:extLst>
          </p:cNvPr>
          <p:cNvSpPr/>
          <p:nvPr/>
        </p:nvSpPr>
        <p:spPr>
          <a:xfrm>
            <a:off x="2086868" y="4888591"/>
            <a:ext cx="1705492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- 0.087</a:t>
            </a:r>
            <a:endParaRPr lang="en-US" sz="36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7" name="Curved Down Arrow 26">
            <a:extLst>
              <a:ext uri="{FF2B5EF4-FFF2-40B4-BE49-F238E27FC236}">
                <a16:creationId xmlns="" xmlns:a16="http://schemas.microsoft.com/office/drawing/2014/main" id="{4D72DB0E-EC1D-ED47-8659-09FBDA24A0F1}"/>
              </a:ext>
            </a:extLst>
          </p:cNvPr>
          <p:cNvSpPr/>
          <p:nvPr/>
        </p:nvSpPr>
        <p:spPr>
          <a:xfrm>
            <a:off x="1939095" y="4463664"/>
            <a:ext cx="2232404" cy="99206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FFDD5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ounded Rectangle 36">
            <a:extLst>
              <a:ext uri="{FF2B5EF4-FFF2-40B4-BE49-F238E27FC236}">
                <a16:creationId xmlns="" xmlns:a16="http://schemas.microsoft.com/office/drawing/2014/main" id="{DAACF8F0-BBF3-0547-9AE2-F55B67EDDB7F}"/>
              </a:ext>
            </a:extLst>
          </p:cNvPr>
          <p:cNvSpPr/>
          <p:nvPr/>
        </p:nvSpPr>
        <p:spPr>
          <a:xfrm>
            <a:off x="2957786" y="5561182"/>
            <a:ext cx="1891733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4400" dirty="0">
                <a:solidFill>
                  <a:schemeClr val="tx1"/>
                </a:solidFill>
                <a:latin typeface="OpenDyslexicAlta" pitchFamily="2" charset="77"/>
              </a:rPr>
              <a:t>0.4</a:t>
            </a:r>
            <a:endParaRPr lang="en-US" sz="6000" dirty="0">
              <a:solidFill>
                <a:schemeClr val="tx1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248502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3" grpId="0"/>
      <p:bldP spid="24" grpId="0"/>
      <p:bldP spid="25" grpId="0"/>
      <p:bldP spid="27" grpId="0" animBg="1"/>
      <p:bldP spid="3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8818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models below.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25BCC68D-D394-1641-A262-82E2EDB178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648103" y="2876968"/>
            <a:ext cx="3021496" cy="280946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42E168E3-A4FD-B844-A264-6AEE987EA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85251" y="2876968"/>
            <a:ext cx="3021496" cy="28094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EE25117D-4419-5E4E-BDC5-998076CB6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402" y="2982986"/>
            <a:ext cx="3021496" cy="2809461"/>
          </a:xfrm>
          <a:prstGeom prst="rect">
            <a:avLst/>
          </a:prstGeom>
        </p:spPr>
      </p:pic>
      <p:sp>
        <p:nvSpPr>
          <p:cNvPr id="29" name="Rounded Rectangle 28">
            <a:extLst>
              <a:ext uri="{FF2B5EF4-FFF2-40B4-BE49-F238E27FC236}">
                <a16:creationId xmlns="" xmlns:a16="http://schemas.microsoft.com/office/drawing/2014/main" id="{44B6FDC5-3DF8-894F-B10E-4C4BC024E5BA}"/>
              </a:ext>
            </a:extLst>
          </p:cNvPr>
          <p:cNvSpPr/>
          <p:nvPr/>
        </p:nvSpPr>
        <p:spPr>
          <a:xfrm>
            <a:off x="2320479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0.8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="" xmlns:a16="http://schemas.microsoft.com/office/drawing/2014/main" id="{14213B22-6367-7743-9903-98345DC8F929}"/>
              </a:ext>
            </a:extLst>
          </p:cNvPr>
          <p:cNvSpPr/>
          <p:nvPr/>
        </p:nvSpPr>
        <p:spPr>
          <a:xfrm>
            <a:off x="1444514" y="2879060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="" xmlns:a16="http://schemas.microsoft.com/office/drawing/2014/main" id="{8FA845C7-F4E9-C048-83CC-BCE3CF2684C6}"/>
              </a:ext>
            </a:extLst>
          </p:cNvPr>
          <p:cNvSpPr/>
          <p:nvPr/>
        </p:nvSpPr>
        <p:spPr>
          <a:xfrm>
            <a:off x="4594895" y="365474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="" xmlns:a16="http://schemas.microsoft.com/office/drawing/2014/main" id="{11FA08C6-24F3-134A-889D-BC0F2FDD3D84}"/>
              </a:ext>
            </a:extLst>
          </p:cNvPr>
          <p:cNvSpPr/>
          <p:nvPr/>
        </p:nvSpPr>
        <p:spPr>
          <a:xfrm>
            <a:off x="6140805" y="2802043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0.81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="" xmlns:a16="http://schemas.microsoft.com/office/drawing/2014/main" id="{9308B989-1635-FC4A-BFF7-0CB313F0399B}"/>
              </a:ext>
            </a:extLst>
          </p:cNvPr>
          <p:cNvSpPr/>
          <p:nvPr/>
        </p:nvSpPr>
        <p:spPr>
          <a:xfrm>
            <a:off x="9361846" y="4569627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81BFE961-69D7-994E-B4DE-AC3E8B90BD79}"/>
              </a:ext>
            </a:extLst>
          </p:cNvPr>
          <p:cNvSpPr/>
          <p:nvPr/>
        </p:nvSpPr>
        <p:spPr>
          <a:xfrm>
            <a:off x="10222163" y="3027784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0.889</a:t>
            </a:r>
          </a:p>
        </p:txBody>
      </p:sp>
    </p:spTree>
    <p:extLst>
      <p:ext uri="{BB962C8B-B14F-4D97-AF65-F5344CB8AC3E}">
        <p14:creationId xmlns:p14="http://schemas.microsoft.com/office/powerpoint/2010/main" val="345197515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8818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models below.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25BCC68D-D394-1641-A262-82E2EDB178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648103" y="2876968"/>
            <a:ext cx="3021496" cy="280946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42E168E3-A4FD-B844-A264-6AEE987EA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85251" y="2876968"/>
            <a:ext cx="3021496" cy="28094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EE25117D-4419-5E4E-BDC5-998076CB6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402" y="2982986"/>
            <a:ext cx="3021496" cy="2809461"/>
          </a:xfrm>
          <a:prstGeom prst="rect">
            <a:avLst/>
          </a:prstGeom>
        </p:spPr>
      </p:pic>
      <p:sp>
        <p:nvSpPr>
          <p:cNvPr id="28" name="Rounded Rectangle 27">
            <a:extLst>
              <a:ext uri="{FF2B5EF4-FFF2-40B4-BE49-F238E27FC236}">
                <a16:creationId xmlns="" xmlns:a16="http://schemas.microsoft.com/office/drawing/2014/main" id="{34F8E8F6-BB73-2944-8E41-32761FF15C85}"/>
              </a:ext>
            </a:extLst>
          </p:cNvPr>
          <p:cNvSpPr/>
          <p:nvPr/>
        </p:nvSpPr>
        <p:spPr>
          <a:xfrm>
            <a:off x="531688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FF3860"/>
                </a:solidFill>
                <a:latin typeface="OpenDyslexicAlta" pitchFamily="2" charset="77"/>
              </a:rPr>
              <a:t>0.2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="" xmlns:a16="http://schemas.microsoft.com/office/drawing/2014/main" id="{44B6FDC5-3DF8-894F-B10E-4C4BC024E5BA}"/>
              </a:ext>
            </a:extLst>
          </p:cNvPr>
          <p:cNvSpPr/>
          <p:nvPr/>
        </p:nvSpPr>
        <p:spPr>
          <a:xfrm>
            <a:off x="2320479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0.8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="" xmlns:a16="http://schemas.microsoft.com/office/drawing/2014/main" id="{14213B22-6367-7743-9903-98345DC8F929}"/>
              </a:ext>
            </a:extLst>
          </p:cNvPr>
          <p:cNvSpPr/>
          <p:nvPr/>
        </p:nvSpPr>
        <p:spPr>
          <a:xfrm>
            <a:off x="1444514" y="2879060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="" xmlns:a16="http://schemas.microsoft.com/office/drawing/2014/main" id="{8FA845C7-F4E9-C048-83CC-BCE3CF2684C6}"/>
              </a:ext>
            </a:extLst>
          </p:cNvPr>
          <p:cNvSpPr/>
          <p:nvPr/>
        </p:nvSpPr>
        <p:spPr>
          <a:xfrm>
            <a:off x="4594895" y="365474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="" xmlns:a16="http://schemas.microsoft.com/office/drawing/2014/main" id="{11FA08C6-24F3-134A-889D-BC0F2FDD3D84}"/>
              </a:ext>
            </a:extLst>
          </p:cNvPr>
          <p:cNvSpPr/>
          <p:nvPr/>
        </p:nvSpPr>
        <p:spPr>
          <a:xfrm>
            <a:off x="6140805" y="2802043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0.81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="" xmlns:a16="http://schemas.microsoft.com/office/drawing/2014/main" id="{9308B989-1635-FC4A-BFF7-0CB313F0399B}"/>
              </a:ext>
            </a:extLst>
          </p:cNvPr>
          <p:cNvSpPr/>
          <p:nvPr/>
        </p:nvSpPr>
        <p:spPr>
          <a:xfrm>
            <a:off x="9361846" y="4569627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81BFE961-69D7-994E-B4DE-AC3E8B90BD79}"/>
              </a:ext>
            </a:extLst>
          </p:cNvPr>
          <p:cNvSpPr/>
          <p:nvPr/>
        </p:nvSpPr>
        <p:spPr>
          <a:xfrm>
            <a:off x="10222163" y="3027784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0.889</a:t>
            </a:r>
          </a:p>
        </p:txBody>
      </p:sp>
    </p:spTree>
    <p:extLst>
      <p:ext uri="{BB962C8B-B14F-4D97-AF65-F5344CB8AC3E}">
        <p14:creationId xmlns:p14="http://schemas.microsoft.com/office/powerpoint/2010/main" val="860769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8818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models below.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25BCC68D-D394-1641-A262-82E2EDB178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648103" y="2876968"/>
            <a:ext cx="3021496" cy="280946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42E168E3-A4FD-B844-A264-6AEE987EA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85251" y="2876968"/>
            <a:ext cx="3021496" cy="28094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EE25117D-4419-5E4E-BDC5-998076CB6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402" y="2982986"/>
            <a:ext cx="3021496" cy="2809461"/>
          </a:xfrm>
          <a:prstGeom prst="rect">
            <a:avLst/>
          </a:prstGeom>
        </p:spPr>
      </p:pic>
      <p:sp>
        <p:nvSpPr>
          <p:cNvPr id="28" name="Rounded Rectangle 27">
            <a:extLst>
              <a:ext uri="{FF2B5EF4-FFF2-40B4-BE49-F238E27FC236}">
                <a16:creationId xmlns="" xmlns:a16="http://schemas.microsoft.com/office/drawing/2014/main" id="{34F8E8F6-BB73-2944-8E41-32761FF15C85}"/>
              </a:ext>
            </a:extLst>
          </p:cNvPr>
          <p:cNvSpPr/>
          <p:nvPr/>
        </p:nvSpPr>
        <p:spPr>
          <a:xfrm>
            <a:off x="531688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FF3860"/>
                </a:solidFill>
                <a:latin typeface="OpenDyslexicAlta" pitchFamily="2" charset="77"/>
              </a:rPr>
              <a:t>0.2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="" xmlns:a16="http://schemas.microsoft.com/office/drawing/2014/main" id="{44B6FDC5-3DF8-894F-B10E-4C4BC024E5BA}"/>
              </a:ext>
            </a:extLst>
          </p:cNvPr>
          <p:cNvSpPr/>
          <p:nvPr/>
        </p:nvSpPr>
        <p:spPr>
          <a:xfrm>
            <a:off x="2320479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0.8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="" xmlns:a16="http://schemas.microsoft.com/office/drawing/2014/main" id="{14213B22-6367-7743-9903-98345DC8F929}"/>
              </a:ext>
            </a:extLst>
          </p:cNvPr>
          <p:cNvSpPr/>
          <p:nvPr/>
        </p:nvSpPr>
        <p:spPr>
          <a:xfrm>
            <a:off x="1444514" y="2879060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="" xmlns:a16="http://schemas.microsoft.com/office/drawing/2014/main" id="{8FA845C7-F4E9-C048-83CC-BCE3CF2684C6}"/>
              </a:ext>
            </a:extLst>
          </p:cNvPr>
          <p:cNvSpPr/>
          <p:nvPr/>
        </p:nvSpPr>
        <p:spPr>
          <a:xfrm>
            <a:off x="4594895" y="365474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="" xmlns:a16="http://schemas.microsoft.com/office/drawing/2014/main" id="{11FA08C6-24F3-134A-889D-BC0F2FDD3D84}"/>
              </a:ext>
            </a:extLst>
          </p:cNvPr>
          <p:cNvSpPr/>
          <p:nvPr/>
        </p:nvSpPr>
        <p:spPr>
          <a:xfrm>
            <a:off x="6140805" y="2802043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0.81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="" xmlns:a16="http://schemas.microsoft.com/office/drawing/2014/main" id="{9ED38E3D-C14C-7D48-8882-B1B824C065E2}"/>
              </a:ext>
            </a:extLst>
          </p:cNvPr>
          <p:cNvSpPr/>
          <p:nvPr/>
        </p:nvSpPr>
        <p:spPr>
          <a:xfrm>
            <a:off x="6143455" y="4569627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FF3860"/>
                </a:solidFill>
                <a:latin typeface="OpenDyslexicAlta" pitchFamily="2" charset="77"/>
              </a:rPr>
              <a:t>0.19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="" xmlns:a16="http://schemas.microsoft.com/office/drawing/2014/main" id="{9308B989-1635-FC4A-BFF7-0CB313F0399B}"/>
              </a:ext>
            </a:extLst>
          </p:cNvPr>
          <p:cNvSpPr/>
          <p:nvPr/>
        </p:nvSpPr>
        <p:spPr>
          <a:xfrm>
            <a:off x="9361846" y="4569627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81BFE961-69D7-994E-B4DE-AC3E8B90BD79}"/>
              </a:ext>
            </a:extLst>
          </p:cNvPr>
          <p:cNvSpPr/>
          <p:nvPr/>
        </p:nvSpPr>
        <p:spPr>
          <a:xfrm>
            <a:off x="10222163" y="3027784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0.889</a:t>
            </a:r>
          </a:p>
        </p:txBody>
      </p:sp>
    </p:spTree>
    <p:extLst>
      <p:ext uri="{BB962C8B-B14F-4D97-AF65-F5344CB8AC3E}">
        <p14:creationId xmlns:p14="http://schemas.microsoft.com/office/powerpoint/2010/main" val="390824878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8818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models below.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25BCC68D-D394-1641-A262-82E2EDB178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648103" y="2876968"/>
            <a:ext cx="3021496" cy="280946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42E168E3-A4FD-B844-A264-6AEE987EA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85251" y="2876968"/>
            <a:ext cx="3021496" cy="28094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EE25117D-4419-5E4E-BDC5-998076CB6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402" y="2982986"/>
            <a:ext cx="3021496" cy="2809461"/>
          </a:xfrm>
          <a:prstGeom prst="rect">
            <a:avLst/>
          </a:prstGeom>
        </p:spPr>
      </p:pic>
      <p:sp>
        <p:nvSpPr>
          <p:cNvPr id="28" name="Rounded Rectangle 27">
            <a:extLst>
              <a:ext uri="{FF2B5EF4-FFF2-40B4-BE49-F238E27FC236}">
                <a16:creationId xmlns="" xmlns:a16="http://schemas.microsoft.com/office/drawing/2014/main" id="{34F8E8F6-BB73-2944-8E41-32761FF15C85}"/>
              </a:ext>
            </a:extLst>
          </p:cNvPr>
          <p:cNvSpPr/>
          <p:nvPr/>
        </p:nvSpPr>
        <p:spPr>
          <a:xfrm>
            <a:off x="531688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FF3860"/>
                </a:solidFill>
                <a:latin typeface="OpenDyslexicAlta" pitchFamily="2" charset="77"/>
              </a:rPr>
              <a:t>0.2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="" xmlns:a16="http://schemas.microsoft.com/office/drawing/2014/main" id="{44B6FDC5-3DF8-894F-B10E-4C4BC024E5BA}"/>
              </a:ext>
            </a:extLst>
          </p:cNvPr>
          <p:cNvSpPr/>
          <p:nvPr/>
        </p:nvSpPr>
        <p:spPr>
          <a:xfrm>
            <a:off x="2320479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0.8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="" xmlns:a16="http://schemas.microsoft.com/office/drawing/2014/main" id="{14213B22-6367-7743-9903-98345DC8F929}"/>
              </a:ext>
            </a:extLst>
          </p:cNvPr>
          <p:cNvSpPr/>
          <p:nvPr/>
        </p:nvSpPr>
        <p:spPr>
          <a:xfrm>
            <a:off x="1444514" y="2879060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="" xmlns:a16="http://schemas.microsoft.com/office/drawing/2014/main" id="{8FA845C7-F4E9-C048-83CC-BCE3CF2684C6}"/>
              </a:ext>
            </a:extLst>
          </p:cNvPr>
          <p:cNvSpPr/>
          <p:nvPr/>
        </p:nvSpPr>
        <p:spPr>
          <a:xfrm>
            <a:off x="4594895" y="365474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="" xmlns:a16="http://schemas.microsoft.com/office/drawing/2014/main" id="{11FA08C6-24F3-134A-889D-BC0F2FDD3D84}"/>
              </a:ext>
            </a:extLst>
          </p:cNvPr>
          <p:cNvSpPr/>
          <p:nvPr/>
        </p:nvSpPr>
        <p:spPr>
          <a:xfrm>
            <a:off x="6140805" y="2802043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0.81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="" xmlns:a16="http://schemas.microsoft.com/office/drawing/2014/main" id="{9ED38E3D-C14C-7D48-8882-B1B824C065E2}"/>
              </a:ext>
            </a:extLst>
          </p:cNvPr>
          <p:cNvSpPr/>
          <p:nvPr/>
        </p:nvSpPr>
        <p:spPr>
          <a:xfrm>
            <a:off x="6143455" y="4569627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FF3860"/>
                </a:solidFill>
                <a:latin typeface="OpenDyslexicAlta" pitchFamily="2" charset="77"/>
              </a:rPr>
              <a:t>0.19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="" xmlns:a16="http://schemas.microsoft.com/office/drawing/2014/main" id="{9308B989-1635-FC4A-BFF7-0CB313F0399B}"/>
              </a:ext>
            </a:extLst>
          </p:cNvPr>
          <p:cNvSpPr/>
          <p:nvPr/>
        </p:nvSpPr>
        <p:spPr>
          <a:xfrm>
            <a:off x="9361846" y="4569627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="" xmlns:a16="http://schemas.microsoft.com/office/drawing/2014/main" id="{442EAA6E-1E82-3246-AC1F-F017AA065A28}"/>
              </a:ext>
            </a:extLst>
          </p:cNvPr>
          <p:cNvSpPr/>
          <p:nvPr/>
        </p:nvSpPr>
        <p:spPr>
          <a:xfrm>
            <a:off x="8415466" y="3039253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FF3860"/>
                </a:solidFill>
                <a:latin typeface="OpenDyslexicAlta" pitchFamily="2" charset="77"/>
              </a:rPr>
              <a:t>0.111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81BFE961-69D7-994E-B4DE-AC3E8B90BD79}"/>
              </a:ext>
            </a:extLst>
          </p:cNvPr>
          <p:cNvSpPr/>
          <p:nvPr/>
        </p:nvSpPr>
        <p:spPr>
          <a:xfrm>
            <a:off x="10222163" y="3027784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0.889</a:t>
            </a:r>
          </a:p>
        </p:txBody>
      </p:sp>
    </p:spTree>
    <p:extLst>
      <p:ext uri="{BB962C8B-B14F-4D97-AF65-F5344CB8AC3E}">
        <p14:creationId xmlns:p14="http://schemas.microsoft.com/office/powerpoint/2010/main" val="399618005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8818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models below.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25BCC68D-D394-1641-A262-82E2EDB178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648103" y="2876968"/>
            <a:ext cx="3021496" cy="280946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42E168E3-A4FD-B844-A264-6AEE987EA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85251" y="2876968"/>
            <a:ext cx="3021496" cy="28094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EE25117D-4419-5E4E-BDC5-998076CB6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402" y="2982986"/>
            <a:ext cx="3021496" cy="2809461"/>
          </a:xfrm>
          <a:prstGeom prst="rect">
            <a:avLst/>
          </a:prstGeom>
        </p:spPr>
      </p:pic>
      <p:sp>
        <p:nvSpPr>
          <p:cNvPr id="28" name="Rounded Rectangle 27">
            <a:extLst>
              <a:ext uri="{FF2B5EF4-FFF2-40B4-BE49-F238E27FC236}">
                <a16:creationId xmlns="" xmlns:a16="http://schemas.microsoft.com/office/drawing/2014/main" id="{34F8E8F6-BB73-2944-8E41-32761FF15C85}"/>
              </a:ext>
            </a:extLst>
          </p:cNvPr>
          <p:cNvSpPr/>
          <p:nvPr/>
        </p:nvSpPr>
        <p:spPr>
          <a:xfrm>
            <a:off x="531688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0.7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="" xmlns:a16="http://schemas.microsoft.com/office/drawing/2014/main" id="{14213B22-6367-7743-9903-98345DC8F929}"/>
              </a:ext>
            </a:extLst>
          </p:cNvPr>
          <p:cNvSpPr/>
          <p:nvPr/>
        </p:nvSpPr>
        <p:spPr>
          <a:xfrm>
            <a:off x="1444514" y="2879060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="" xmlns:a16="http://schemas.microsoft.com/office/drawing/2014/main" id="{8FA845C7-F4E9-C048-83CC-BCE3CF2684C6}"/>
              </a:ext>
            </a:extLst>
          </p:cNvPr>
          <p:cNvSpPr/>
          <p:nvPr/>
        </p:nvSpPr>
        <p:spPr>
          <a:xfrm>
            <a:off x="4594895" y="365474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="" xmlns:a16="http://schemas.microsoft.com/office/drawing/2014/main" id="{9ED38E3D-C14C-7D48-8882-B1B824C065E2}"/>
              </a:ext>
            </a:extLst>
          </p:cNvPr>
          <p:cNvSpPr/>
          <p:nvPr/>
        </p:nvSpPr>
        <p:spPr>
          <a:xfrm>
            <a:off x="6143455" y="4569627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0.37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="" xmlns:a16="http://schemas.microsoft.com/office/drawing/2014/main" id="{9308B989-1635-FC4A-BFF7-0CB313F0399B}"/>
              </a:ext>
            </a:extLst>
          </p:cNvPr>
          <p:cNvSpPr/>
          <p:nvPr/>
        </p:nvSpPr>
        <p:spPr>
          <a:xfrm>
            <a:off x="9361846" y="4569627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="" xmlns:a16="http://schemas.microsoft.com/office/drawing/2014/main" id="{442EAA6E-1E82-3246-AC1F-F017AA065A28}"/>
              </a:ext>
            </a:extLst>
          </p:cNvPr>
          <p:cNvSpPr/>
          <p:nvPr/>
        </p:nvSpPr>
        <p:spPr>
          <a:xfrm>
            <a:off x="8415466" y="3039253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0.303</a:t>
            </a:r>
          </a:p>
        </p:txBody>
      </p:sp>
    </p:spTree>
    <p:extLst>
      <p:ext uri="{BB962C8B-B14F-4D97-AF65-F5344CB8AC3E}">
        <p14:creationId xmlns:p14="http://schemas.microsoft.com/office/powerpoint/2010/main" val="2812194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96948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Fill in the blanks for the representations below. What’s the same? What’s different?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They both have sums of 1 and both have 8 as their tenth digit.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7DB5A456-EAE9-AB4E-9C2C-008AE66D63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138434" y="2638429"/>
            <a:ext cx="3021496" cy="2809461"/>
          </a:xfrm>
          <a:prstGeom prst="rect">
            <a:avLst/>
          </a:prstGeom>
        </p:spPr>
      </p:pic>
      <p:sp>
        <p:nvSpPr>
          <p:cNvPr id="28" name="Rounded Rectangle 27">
            <a:extLst>
              <a:ext uri="{FF2B5EF4-FFF2-40B4-BE49-F238E27FC236}">
                <a16:creationId xmlns="" xmlns:a16="http://schemas.microsoft.com/office/drawing/2014/main" id="{E51743D5-7036-BD40-8AA8-03A5CF45FBBD}"/>
              </a:ext>
            </a:extLst>
          </p:cNvPr>
          <p:cNvSpPr/>
          <p:nvPr/>
        </p:nvSpPr>
        <p:spPr>
          <a:xfrm>
            <a:off x="1022019" y="4191392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FF3860"/>
                </a:solidFill>
                <a:latin typeface="OpenDyslexicAlta" pitchFamily="2" charset="77"/>
              </a:rPr>
              <a:t>0.8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266D6210-0783-464B-88FE-77D3FC254EA0}"/>
              </a:ext>
            </a:extLst>
          </p:cNvPr>
          <p:cNvSpPr/>
          <p:nvPr/>
        </p:nvSpPr>
        <p:spPr>
          <a:xfrm>
            <a:off x="2810810" y="4191392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0.2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="" xmlns:a16="http://schemas.microsoft.com/office/drawing/2014/main" id="{23828BBE-89A0-3B40-8D03-AC5BF7C76320}"/>
              </a:ext>
            </a:extLst>
          </p:cNvPr>
          <p:cNvSpPr/>
          <p:nvPr/>
        </p:nvSpPr>
        <p:spPr>
          <a:xfrm>
            <a:off x="1934845" y="264052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="" xmlns:a16="http://schemas.microsoft.com/office/drawing/2014/main" id="{615F54D7-3682-1944-A99E-3ADE9E62FE1F}"/>
              </a:ext>
            </a:extLst>
          </p:cNvPr>
          <p:cNvSpPr/>
          <p:nvPr/>
        </p:nvSpPr>
        <p:spPr>
          <a:xfrm>
            <a:off x="7788851" y="4609363"/>
            <a:ext cx="4018835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0.81 + </a:t>
            </a:r>
            <a:r>
              <a:rPr lang="en-US" sz="3200" b="1" u="sng" dirty="0">
                <a:solidFill>
                  <a:srgbClr val="FF3860"/>
                </a:solidFill>
                <a:latin typeface="OpenDyslexicAlta" pitchFamily="2" charset="77"/>
              </a:rPr>
              <a:t>0.19</a:t>
            </a: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= 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A2FCB0C1-2CB5-444C-A2AF-266DB1B854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6664" y="1690688"/>
            <a:ext cx="3816427" cy="3816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47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8818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models below.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25BCC68D-D394-1641-A262-82E2EDB178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648103" y="2876968"/>
            <a:ext cx="3021496" cy="280946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42E168E3-A4FD-B844-A264-6AEE987EA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85251" y="2876968"/>
            <a:ext cx="3021496" cy="28094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EE25117D-4419-5E4E-BDC5-998076CB6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402" y="2982986"/>
            <a:ext cx="3021496" cy="2809461"/>
          </a:xfrm>
          <a:prstGeom prst="rect">
            <a:avLst/>
          </a:prstGeom>
        </p:spPr>
      </p:pic>
      <p:sp>
        <p:nvSpPr>
          <p:cNvPr id="28" name="Rounded Rectangle 27">
            <a:extLst>
              <a:ext uri="{FF2B5EF4-FFF2-40B4-BE49-F238E27FC236}">
                <a16:creationId xmlns="" xmlns:a16="http://schemas.microsoft.com/office/drawing/2014/main" id="{34F8E8F6-BB73-2944-8E41-32761FF15C85}"/>
              </a:ext>
            </a:extLst>
          </p:cNvPr>
          <p:cNvSpPr/>
          <p:nvPr/>
        </p:nvSpPr>
        <p:spPr>
          <a:xfrm>
            <a:off x="531688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0.7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="" xmlns:a16="http://schemas.microsoft.com/office/drawing/2014/main" id="{44B6FDC5-3DF8-894F-B10E-4C4BC024E5BA}"/>
              </a:ext>
            </a:extLst>
          </p:cNvPr>
          <p:cNvSpPr/>
          <p:nvPr/>
        </p:nvSpPr>
        <p:spPr>
          <a:xfrm>
            <a:off x="2320479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FF3860"/>
                </a:solidFill>
                <a:latin typeface="OpenDyslexicAlta" pitchFamily="2" charset="77"/>
              </a:rPr>
              <a:t>0.3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="" xmlns:a16="http://schemas.microsoft.com/office/drawing/2014/main" id="{14213B22-6367-7743-9903-98345DC8F929}"/>
              </a:ext>
            </a:extLst>
          </p:cNvPr>
          <p:cNvSpPr/>
          <p:nvPr/>
        </p:nvSpPr>
        <p:spPr>
          <a:xfrm>
            <a:off x="1444514" y="2879060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="" xmlns:a16="http://schemas.microsoft.com/office/drawing/2014/main" id="{8FA845C7-F4E9-C048-83CC-BCE3CF2684C6}"/>
              </a:ext>
            </a:extLst>
          </p:cNvPr>
          <p:cNvSpPr/>
          <p:nvPr/>
        </p:nvSpPr>
        <p:spPr>
          <a:xfrm>
            <a:off x="4594895" y="365474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="" xmlns:a16="http://schemas.microsoft.com/office/drawing/2014/main" id="{9ED38E3D-C14C-7D48-8882-B1B824C065E2}"/>
              </a:ext>
            </a:extLst>
          </p:cNvPr>
          <p:cNvSpPr/>
          <p:nvPr/>
        </p:nvSpPr>
        <p:spPr>
          <a:xfrm>
            <a:off x="6143455" y="4569627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0.37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="" xmlns:a16="http://schemas.microsoft.com/office/drawing/2014/main" id="{9308B989-1635-FC4A-BFF7-0CB313F0399B}"/>
              </a:ext>
            </a:extLst>
          </p:cNvPr>
          <p:cNvSpPr/>
          <p:nvPr/>
        </p:nvSpPr>
        <p:spPr>
          <a:xfrm>
            <a:off x="9361846" y="4569627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="" xmlns:a16="http://schemas.microsoft.com/office/drawing/2014/main" id="{442EAA6E-1E82-3246-AC1F-F017AA065A28}"/>
              </a:ext>
            </a:extLst>
          </p:cNvPr>
          <p:cNvSpPr/>
          <p:nvPr/>
        </p:nvSpPr>
        <p:spPr>
          <a:xfrm>
            <a:off x="8415466" y="3039253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0.303</a:t>
            </a:r>
          </a:p>
        </p:txBody>
      </p:sp>
    </p:spTree>
    <p:extLst>
      <p:ext uri="{BB962C8B-B14F-4D97-AF65-F5344CB8AC3E}">
        <p14:creationId xmlns:p14="http://schemas.microsoft.com/office/powerpoint/2010/main" val="365804081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8818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models below.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25BCC68D-D394-1641-A262-82E2EDB178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648103" y="2876968"/>
            <a:ext cx="3021496" cy="280946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42E168E3-A4FD-B844-A264-6AEE987EA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85251" y="2876968"/>
            <a:ext cx="3021496" cy="28094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EE25117D-4419-5E4E-BDC5-998076CB6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402" y="2982986"/>
            <a:ext cx="3021496" cy="2809461"/>
          </a:xfrm>
          <a:prstGeom prst="rect">
            <a:avLst/>
          </a:prstGeom>
        </p:spPr>
      </p:pic>
      <p:sp>
        <p:nvSpPr>
          <p:cNvPr id="28" name="Rounded Rectangle 27">
            <a:extLst>
              <a:ext uri="{FF2B5EF4-FFF2-40B4-BE49-F238E27FC236}">
                <a16:creationId xmlns="" xmlns:a16="http://schemas.microsoft.com/office/drawing/2014/main" id="{34F8E8F6-BB73-2944-8E41-32761FF15C85}"/>
              </a:ext>
            </a:extLst>
          </p:cNvPr>
          <p:cNvSpPr/>
          <p:nvPr/>
        </p:nvSpPr>
        <p:spPr>
          <a:xfrm>
            <a:off x="531688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0.7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="" xmlns:a16="http://schemas.microsoft.com/office/drawing/2014/main" id="{44B6FDC5-3DF8-894F-B10E-4C4BC024E5BA}"/>
              </a:ext>
            </a:extLst>
          </p:cNvPr>
          <p:cNvSpPr/>
          <p:nvPr/>
        </p:nvSpPr>
        <p:spPr>
          <a:xfrm>
            <a:off x="2320479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FF3860"/>
                </a:solidFill>
                <a:latin typeface="OpenDyslexicAlta" pitchFamily="2" charset="77"/>
              </a:rPr>
              <a:t>0.3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="" xmlns:a16="http://schemas.microsoft.com/office/drawing/2014/main" id="{14213B22-6367-7743-9903-98345DC8F929}"/>
              </a:ext>
            </a:extLst>
          </p:cNvPr>
          <p:cNvSpPr/>
          <p:nvPr/>
        </p:nvSpPr>
        <p:spPr>
          <a:xfrm>
            <a:off x="1444514" y="2879060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="" xmlns:a16="http://schemas.microsoft.com/office/drawing/2014/main" id="{8FA845C7-F4E9-C048-83CC-BCE3CF2684C6}"/>
              </a:ext>
            </a:extLst>
          </p:cNvPr>
          <p:cNvSpPr/>
          <p:nvPr/>
        </p:nvSpPr>
        <p:spPr>
          <a:xfrm>
            <a:off x="4594895" y="365474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="" xmlns:a16="http://schemas.microsoft.com/office/drawing/2014/main" id="{11FA08C6-24F3-134A-889D-BC0F2FDD3D84}"/>
              </a:ext>
            </a:extLst>
          </p:cNvPr>
          <p:cNvSpPr/>
          <p:nvPr/>
        </p:nvSpPr>
        <p:spPr>
          <a:xfrm>
            <a:off x="6140805" y="2802043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FF3860"/>
                </a:solidFill>
                <a:latin typeface="OpenDyslexicAlta" pitchFamily="2" charset="77"/>
              </a:rPr>
              <a:t>0.63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="" xmlns:a16="http://schemas.microsoft.com/office/drawing/2014/main" id="{9ED38E3D-C14C-7D48-8882-B1B824C065E2}"/>
              </a:ext>
            </a:extLst>
          </p:cNvPr>
          <p:cNvSpPr/>
          <p:nvPr/>
        </p:nvSpPr>
        <p:spPr>
          <a:xfrm>
            <a:off x="6143455" y="4569627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0.37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="" xmlns:a16="http://schemas.microsoft.com/office/drawing/2014/main" id="{9308B989-1635-FC4A-BFF7-0CB313F0399B}"/>
              </a:ext>
            </a:extLst>
          </p:cNvPr>
          <p:cNvSpPr/>
          <p:nvPr/>
        </p:nvSpPr>
        <p:spPr>
          <a:xfrm>
            <a:off x="9361846" y="4569627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="" xmlns:a16="http://schemas.microsoft.com/office/drawing/2014/main" id="{442EAA6E-1E82-3246-AC1F-F017AA065A28}"/>
              </a:ext>
            </a:extLst>
          </p:cNvPr>
          <p:cNvSpPr/>
          <p:nvPr/>
        </p:nvSpPr>
        <p:spPr>
          <a:xfrm>
            <a:off x="8415466" y="3039253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0.303</a:t>
            </a:r>
          </a:p>
        </p:txBody>
      </p:sp>
    </p:spTree>
    <p:extLst>
      <p:ext uri="{BB962C8B-B14F-4D97-AF65-F5344CB8AC3E}">
        <p14:creationId xmlns:p14="http://schemas.microsoft.com/office/powerpoint/2010/main" val="18621603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8818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models below.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25BCC68D-D394-1641-A262-82E2EDB178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648103" y="2876968"/>
            <a:ext cx="3021496" cy="280946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42E168E3-A4FD-B844-A264-6AEE987EA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85251" y="2876968"/>
            <a:ext cx="3021496" cy="28094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EE25117D-4419-5E4E-BDC5-998076CB6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402" y="2982986"/>
            <a:ext cx="3021496" cy="2809461"/>
          </a:xfrm>
          <a:prstGeom prst="rect">
            <a:avLst/>
          </a:prstGeom>
        </p:spPr>
      </p:pic>
      <p:sp>
        <p:nvSpPr>
          <p:cNvPr id="28" name="Rounded Rectangle 27">
            <a:extLst>
              <a:ext uri="{FF2B5EF4-FFF2-40B4-BE49-F238E27FC236}">
                <a16:creationId xmlns="" xmlns:a16="http://schemas.microsoft.com/office/drawing/2014/main" id="{34F8E8F6-BB73-2944-8E41-32761FF15C85}"/>
              </a:ext>
            </a:extLst>
          </p:cNvPr>
          <p:cNvSpPr/>
          <p:nvPr/>
        </p:nvSpPr>
        <p:spPr>
          <a:xfrm>
            <a:off x="531688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0.7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="" xmlns:a16="http://schemas.microsoft.com/office/drawing/2014/main" id="{44B6FDC5-3DF8-894F-B10E-4C4BC024E5BA}"/>
              </a:ext>
            </a:extLst>
          </p:cNvPr>
          <p:cNvSpPr/>
          <p:nvPr/>
        </p:nvSpPr>
        <p:spPr>
          <a:xfrm>
            <a:off x="2320479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FF3860"/>
                </a:solidFill>
                <a:latin typeface="OpenDyslexicAlta" pitchFamily="2" charset="77"/>
              </a:rPr>
              <a:t>0.3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="" xmlns:a16="http://schemas.microsoft.com/office/drawing/2014/main" id="{14213B22-6367-7743-9903-98345DC8F929}"/>
              </a:ext>
            </a:extLst>
          </p:cNvPr>
          <p:cNvSpPr/>
          <p:nvPr/>
        </p:nvSpPr>
        <p:spPr>
          <a:xfrm>
            <a:off x="1444514" y="2879060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="" xmlns:a16="http://schemas.microsoft.com/office/drawing/2014/main" id="{8FA845C7-F4E9-C048-83CC-BCE3CF2684C6}"/>
              </a:ext>
            </a:extLst>
          </p:cNvPr>
          <p:cNvSpPr/>
          <p:nvPr/>
        </p:nvSpPr>
        <p:spPr>
          <a:xfrm>
            <a:off x="4594895" y="365474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="" xmlns:a16="http://schemas.microsoft.com/office/drawing/2014/main" id="{11FA08C6-24F3-134A-889D-BC0F2FDD3D84}"/>
              </a:ext>
            </a:extLst>
          </p:cNvPr>
          <p:cNvSpPr/>
          <p:nvPr/>
        </p:nvSpPr>
        <p:spPr>
          <a:xfrm>
            <a:off x="6140805" y="2802043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FF3860"/>
                </a:solidFill>
                <a:latin typeface="OpenDyslexicAlta" pitchFamily="2" charset="77"/>
              </a:rPr>
              <a:t>0.63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="" xmlns:a16="http://schemas.microsoft.com/office/drawing/2014/main" id="{9ED38E3D-C14C-7D48-8882-B1B824C065E2}"/>
              </a:ext>
            </a:extLst>
          </p:cNvPr>
          <p:cNvSpPr/>
          <p:nvPr/>
        </p:nvSpPr>
        <p:spPr>
          <a:xfrm>
            <a:off x="6143455" y="4569627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0.37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="" xmlns:a16="http://schemas.microsoft.com/office/drawing/2014/main" id="{9308B989-1635-FC4A-BFF7-0CB313F0399B}"/>
              </a:ext>
            </a:extLst>
          </p:cNvPr>
          <p:cNvSpPr/>
          <p:nvPr/>
        </p:nvSpPr>
        <p:spPr>
          <a:xfrm>
            <a:off x="9361846" y="4569627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="" xmlns:a16="http://schemas.microsoft.com/office/drawing/2014/main" id="{442EAA6E-1E82-3246-AC1F-F017AA065A28}"/>
              </a:ext>
            </a:extLst>
          </p:cNvPr>
          <p:cNvSpPr/>
          <p:nvPr/>
        </p:nvSpPr>
        <p:spPr>
          <a:xfrm>
            <a:off x="8415466" y="3039253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0.303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81BFE961-69D7-994E-B4DE-AC3E8B90BD79}"/>
              </a:ext>
            </a:extLst>
          </p:cNvPr>
          <p:cNvSpPr/>
          <p:nvPr/>
        </p:nvSpPr>
        <p:spPr>
          <a:xfrm>
            <a:off x="10222163" y="3027784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FF3860"/>
                </a:solidFill>
                <a:latin typeface="OpenDyslexicAlta" pitchFamily="2" charset="77"/>
              </a:rPr>
              <a:t>0.697</a:t>
            </a:r>
          </a:p>
        </p:txBody>
      </p:sp>
    </p:spTree>
    <p:extLst>
      <p:ext uri="{BB962C8B-B14F-4D97-AF65-F5344CB8AC3E}">
        <p14:creationId xmlns:p14="http://schemas.microsoft.com/office/powerpoint/2010/main" val="7633766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8818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models below.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25BCC68D-D394-1641-A262-82E2EDB178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648103" y="2876968"/>
            <a:ext cx="3021496" cy="280946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42E168E3-A4FD-B844-A264-6AEE987EA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85251" y="2876968"/>
            <a:ext cx="3021496" cy="28094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EE25117D-4419-5E4E-BDC5-998076CB6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402" y="2982986"/>
            <a:ext cx="3021496" cy="2809461"/>
          </a:xfrm>
          <a:prstGeom prst="rect">
            <a:avLst/>
          </a:prstGeom>
        </p:spPr>
      </p:pic>
      <p:sp>
        <p:nvSpPr>
          <p:cNvPr id="29" name="Rounded Rectangle 28">
            <a:extLst>
              <a:ext uri="{FF2B5EF4-FFF2-40B4-BE49-F238E27FC236}">
                <a16:creationId xmlns="" xmlns:a16="http://schemas.microsoft.com/office/drawing/2014/main" id="{44B6FDC5-3DF8-894F-B10E-4C4BC024E5BA}"/>
              </a:ext>
            </a:extLst>
          </p:cNvPr>
          <p:cNvSpPr/>
          <p:nvPr/>
        </p:nvSpPr>
        <p:spPr>
          <a:xfrm>
            <a:off x="2320479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0.4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="" xmlns:a16="http://schemas.microsoft.com/office/drawing/2014/main" id="{14213B22-6367-7743-9903-98345DC8F929}"/>
              </a:ext>
            </a:extLst>
          </p:cNvPr>
          <p:cNvSpPr/>
          <p:nvPr/>
        </p:nvSpPr>
        <p:spPr>
          <a:xfrm>
            <a:off x="1444514" y="2879060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="" xmlns:a16="http://schemas.microsoft.com/office/drawing/2014/main" id="{8FA845C7-F4E9-C048-83CC-BCE3CF2684C6}"/>
              </a:ext>
            </a:extLst>
          </p:cNvPr>
          <p:cNvSpPr/>
          <p:nvPr/>
        </p:nvSpPr>
        <p:spPr>
          <a:xfrm>
            <a:off x="4594895" y="365474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="" xmlns:a16="http://schemas.microsoft.com/office/drawing/2014/main" id="{11FA08C6-24F3-134A-889D-BC0F2FDD3D84}"/>
              </a:ext>
            </a:extLst>
          </p:cNvPr>
          <p:cNvSpPr/>
          <p:nvPr/>
        </p:nvSpPr>
        <p:spPr>
          <a:xfrm>
            <a:off x="6140805" y="2802043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0.53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="" xmlns:a16="http://schemas.microsoft.com/office/drawing/2014/main" id="{9308B989-1635-FC4A-BFF7-0CB313F0399B}"/>
              </a:ext>
            </a:extLst>
          </p:cNvPr>
          <p:cNvSpPr/>
          <p:nvPr/>
        </p:nvSpPr>
        <p:spPr>
          <a:xfrm>
            <a:off x="9361846" y="4569627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81BFE961-69D7-994E-B4DE-AC3E8B90BD79}"/>
              </a:ext>
            </a:extLst>
          </p:cNvPr>
          <p:cNvSpPr/>
          <p:nvPr/>
        </p:nvSpPr>
        <p:spPr>
          <a:xfrm>
            <a:off x="10222163" y="3027784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0.477</a:t>
            </a:r>
          </a:p>
        </p:txBody>
      </p:sp>
    </p:spTree>
    <p:extLst>
      <p:ext uri="{BB962C8B-B14F-4D97-AF65-F5344CB8AC3E}">
        <p14:creationId xmlns:p14="http://schemas.microsoft.com/office/powerpoint/2010/main" val="340505495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8818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models below.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25BCC68D-D394-1641-A262-82E2EDB178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648103" y="2876968"/>
            <a:ext cx="3021496" cy="280946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42E168E3-A4FD-B844-A264-6AEE987EA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85251" y="2876968"/>
            <a:ext cx="3021496" cy="28094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EE25117D-4419-5E4E-BDC5-998076CB6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402" y="2982986"/>
            <a:ext cx="3021496" cy="2809461"/>
          </a:xfrm>
          <a:prstGeom prst="rect">
            <a:avLst/>
          </a:prstGeom>
        </p:spPr>
      </p:pic>
      <p:sp>
        <p:nvSpPr>
          <p:cNvPr id="28" name="Rounded Rectangle 27">
            <a:extLst>
              <a:ext uri="{FF2B5EF4-FFF2-40B4-BE49-F238E27FC236}">
                <a16:creationId xmlns="" xmlns:a16="http://schemas.microsoft.com/office/drawing/2014/main" id="{34F8E8F6-BB73-2944-8E41-32761FF15C85}"/>
              </a:ext>
            </a:extLst>
          </p:cNvPr>
          <p:cNvSpPr/>
          <p:nvPr/>
        </p:nvSpPr>
        <p:spPr>
          <a:xfrm>
            <a:off x="531688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FF3860"/>
                </a:solidFill>
                <a:latin typeface="OpenDyslexicAlta" pitchFamily="2" charset="77"/>
              </a:rPr>
              <a:t>0.6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="" xmlns:a16="http://schemas.microsoft.com/office/drawing/2014/main" id="{44B6FDC5-3DF8-894F-B10E-4C4BC024E5BA}"/>
              </a:ext>
            </a:extLst>
          </p:cNvPr>
          <p:cNvSpPr/>
          <p:nvPr/>
        </p:nvSpPr>
        <p:spPr>
          <a:xfrm>
            <a:off x="2320479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0.4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="" xmlns:a16="http://schemas.microsoft.com/office/drawing/2014/main" id="{14213B22-6367-7743-9903-98345DC8F929}"/>
              </a:ext>
            </a:extLst>
          </p:cNvPr>
          <p:cNvSpPr/>
          <p:nvPr/>
        </p:nvSpPr>
        <p:spPr>
          <a:xfrm>
            <a:off x="1444514" y="2879060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="" xmlns:a16="http://schemas.microsoft.com/office/drawing/2014/main" id="{8FA845C7-F4E9-C048-83CC-BCE3CF2684C6}"/>
              </a:ext>
            </a:extLst>
          </p:cNvPr>
          <p:cNvSpPr/>
          <p:nvPr/>
        </p:nvSpPr>
        <p:spPr>
          <a:xfrm>
            <a:off x="4594895" y="365474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="" xmlns:a16="http://schemas.microsoft.com/office/drawing/2014/main" id="{11FA08C6-24F3-134A-889D-BC0F2FDD3D84}"/>
              </a:ext>
            </a:extLst>
          </p:cNvPr>
          <p:cNvSpPr/>
          <p:nvPr/>
        </p:nvSpPr>
        <p:spPr>
          <a:xfrm>
            <a:off x="6140805" y="2802043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0.53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="" xmlns:a16="http://schemas.microsoft.com/office/drawing/2014/main" id="{9308B989-1635-FC4A-BFF7-0CB313F0399B}"/>
              </a:ext>
            </a:extLst>
          </p:cNvPr>
          <p:cNvSpPr/>
          <p:nvPr/>
        </p:nvSpPr>
        <p:spPr>
          <a:xfrm>
            <a:off x="9361846" y="4569627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81BFE961-69D7-994E-B4DE-AC3E8B90BD79}"/>
              </a:ext>
            </a:extLst>
          </p:cNvPr>
          <p:cNvSpPr/>
          <p:nvPr/>
        </p:nvSpPr>
        <p:spPr>
          <a:xfrm>
            <a:off x="10222163" y="3027784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0.477</a:t>
            </a:r>
          </a:p>
        </p:txBody>
      </p:sp>
    </p:spTree>
    <p:extLst>
      <p:ext uri="{BB962C8B-B14F-4D97-AF65-F5344CB8AC3E}">
        <p14:creationId xmlns:p14="http://schemas.microsoft.com/office/powerpoint/2010/main" val="418644264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8818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models below.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25BCC68D-D394-1641-A262-82E2EDB178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648103" y="2876968"/>
            <a:ext cx="3021496" cy="280946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42E168E3-A4FD-B844-A264-6AEE987EA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85251" y="2876968"/>
            <a:ext cx="3021496" cy="28094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EE25117D-4419-5E4E-BDC5-998076CB6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402" y="2982986"/>
            <a:ext cx="3021496" cy="2809461"/>
          </a:xfrm>
          <a:prstGeom prst="rect">
            <a:avLst/>
          </a:prstGeom>
        </p:spPr>
      </p:pic>
      <p:sp>
        <p:nvSpPr>
          <p:cNvPr id="28" name="Rounded Rectangle 27">
            <a:extLst>
              <a:ext uri="{FF2B5EF4-FFF2-40B4-BE49-F238E27FC236}">
                <a16:creationId xmlns="" xmlns:a16="http://schemas.microsoft.com/office/drawing/2014/main" id="{34F8E8F6-BB73-2944-8E41-32761FF15C85}"/>
              </a:ext>
            </a:extLst>
          </p:cNvPr>
          <p:cNvSpPr/>
          <p:nvPr/>
        </p:nvSpPr>
        <p:spPr>
          <a:xfrm>
            <a:off x="531688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FF3860"/>
                </a:solidFill>
                <a:latin typeface="OpenDyslexicAlta" pitchFamily="2" charset="77"/>
              </a:rPr>
              <a:t>0.6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="" xmlns:a16="http://schemas.microsoft.com/office/drawing/2014/main" id="{44B6FDC5-3DF8-894F-B10E-4C4BC024E5BA}"/>
              </a:ext>
            </a:extLst>
          </p:cNvPr>
          <p:cNvSpPr/>
          <p:nvPr/>
        </p:nvSpPr>
        <p:spPr>
          <a:xfrm>
            <a:off x="2320479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0.4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="" xmlns:a16="http://schemas.microsoft.com/office/drawing/2014/main" id="{14213B22-6367-7743-9903-98345DC8F929}"/>
              </a:ext>
            </a:extLst>
          </p:cNvPr>
          <p:cNvSpPr/>
          <p:nvPr/>
        </p:nvSpPr>
        <p:spPr>
          <a:xfrm>
            <a:off x="1444514" y="2879060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="" xmlns:a16="http://schemas.microsoft.com/office/drawing/2014/main" id="{8FA845C7-F4E9-C048-83CC-BCE3CF2684C6}"/>
              </a:ext>
            </a:extLst>
          </p:cNvPr>
          <p:cNvSpPr/>
          <p:nvPr/>
        </p:nvSpPr>
        <p:spPr>
          <a:xfrm>
            <a:off x="4594895" y="365474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="" xmlns:a16="http://schemas.microsoft.com/office/drawing/2014/main" id="{11FA08C6-24F3-134A-889D-BC0F2FDD3D84}"/>
              </a:ext>
            </a:extLst>
          </p:cNvPr>
          <p:cNvSpPr/>
          <p:nvPr/>
        </p:nvSpPr>
        <p:spPr>
          <a:xfrm>
            <a:off x="6140805" y="2802043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0.53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="" xmlns:a16="http://schemas.microsoft.com/office/drawing/2014/main" id="{9ED38E3D-C14C-7D48-8882-B1B824C065E2}"/>
              </a:ext>
            </a:extLst>
          </p:cNvPr>
          <p:cNvSpPr/>
          <p:nvPr/>
        </p:nvSpPr>
        <p:spPr>
          <a:xfrm>
            <a:off x="6143455" y="4569627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FF3860"/>
                </a:solidFill>
                <a:latin typeface="OpenDyslexicAlta" pitchFamily="2" charset="77"/>
              </a:rPr>
              <a:t>0.47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="" xmlns:a16="http://schemas.microsoft.com/office/drawing/2014/main" id="{9308B989-1635-FC4A-BFF7-0CB313F0399B}"/>
              </a:ext>
            </a:extLst>
          </p:cNvPr>
          <p:cNvSpPr/>
          <p:nvPr/>
        </p:nvSpPr>
        <p:spPr>
          <a:xfrm>
            <a:off x="9361846" y="4569627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81BFE961-69D7-994E-B4DE-AC3E8B90BD79}"/>
              </a:ext>
            </a:extLst>
          </p:cNvPr>
          <p:cNvSpPr/>
          <p:nvPr/>
        </p:nvSpPr>
        <p:spPr>
          <a:xfrm>
            <a:off x="10222163" y="3027784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0.477</a:t>
            </a:r>
          </a:p>
        </p:txBody>
      </p:sp>
    </p:spTree>
    <p:extLst>
      <p:ext uri="{BB962C8B-B14F-4D97-AF65-F5344CB8AC3E}">
        <p14:creationId xmlns:p14="http://schemas.microsoft.com/office/powerpoint/2010/main" val="332692980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8818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models below.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25BCC68D-D394-1641-A262-82E2EDB178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648103" y="2876968"/>
            <a:ext cx="3021496" cy="280946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42E168E3-A4FD-B844-A264-6AEE987EA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85251" y="2876968"/>
            <a:ext cx="3021496" cy="28094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EE25117D-4419-5E4E-BDC5-998076CB6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402" y="2982986"/>
            <a:ext cx="3021496" cy="2809461"/>
          </a:xfrm>
          <a:prstGeom prst="rect">
            <a:avLst/>
          </a:prstGeom>
        </p:spPr>
      </p:pic>
      <p:sp>
        <p:nvSpPr>
          <p:cNvPr id="28" name="Rounded Rectangle 27">
            <a:extLst>
              <a:ext uri="{FF2B5EF4-FFF2-40B4-BE49-F238E27FC236}">
                <a16:creationId xmlns="" xmlns:a16="http://schemas.microsoft.com/office/drawing/2014/main" id="{34F8E8F6-BB73-2944-8E41-32761FF15C85}"/>
              </a:ext>
            </a:extLst>
          </p:cNvPr>
          <p:cNvSpPr/>
          <p:nvPr/>
        </p:nvSpPr>
        <p:spPr>
          <a:xfrm>
            <a:off x="531688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FF3860"/>
                </a:solidFill>
                <a:latin typeface="OpenDyslexicAlta" pitchFamily="2" charset="77"/>
              </a:rPr>
              <a:t>0.6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="" xmlns:a16="http://schemas.microsoft.com/office/drawing/2014/main" id="{44B6FDC5-3DF8-894F-B10E-4C4BC024E5BA}"/>
              </a:ext>
            </a:extLst>
          </p:cNvPr>
          <p:cNvSpPr/>
          <p:nvPr/>
        </p:nvSpPr>
        <p:spPr>
          <a:xfrm>
            <a:off x="2320479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0.4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="" xmlns:a16="http://schemas.microsoft.com/office/drawing/2014/main" id="{14213B22-6367-7743-9903-98345DC8F929}"/>
              </a:ext>
            </a:extLst>
          </p:cNvPr>
          <p:cNvSpPr/>
          <p:nvPr/>
        </p:nvSpPr>
        <p:spPr>
          <a:xfrm>
            <a:off x="1444514" y="2879060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="" xmlns:a16="http://schemas.microsoft.com/office/drawing/2014/main" id="{8FA845C7-F4E9-C048-83CC-BCE3CF2684C6}"/>
              </a:ext>
            </a:extLst>
          </p:cNvPr>
          <p:cNvSpPr/>
          <p:nvPr/>
        </p:nvSpPr>
        <p:spPr>
          <a:xfrm>
            <a:off x="4594895" y="365474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="" xmlns:a16="http://schemas.microsoft.com/office/drawing/2014/main" id="{11FA08C6-24F3-134A-889D-BC0F2FDD3D84}"/>
              </a:ext>
            </a:extLst>
          </p:cNvPr>
          <p:cNvSpPr/>
          <p:nvPr/>
        </p:nvSpPr>
        <p:spPr>
          <a:xfrm>
            <a:off x="6140805" y="2802043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0.53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="" xmlns:a16="http://schemas.microsoft.com/office/drawing/2014/main" id="{9ED38E3D-C14C-7D48-8882-B1B824C065E2}"/>
              </a:ext>
            </a:extLst>
          </p:cNvPr>
          <p:cNvSpPr/>
          <p:nvPr/>
        </p:nvSpPr>
        <p:spPr>
          <a:xfrm>
            <a:off x="6143455" y="4569627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FF3860"/>
                </a:solidFill>
                <a:latin typeface="OpenDyslexicAlta" pitchFamily="2" charset="77"/>
              </a:rPr>
              <a:t>0.47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="" xmlns:a16="http://schemas.microsoft.com/office/drawing/2014/main" id="{9308B989-1635-FC4A-BFF7-0CB313F0399B}"/>
              </a:ext>
            </a:extLst>
          </p:cNvPr>
          <p:cNvSpPr/>
          <p:nvPr/>
        </p:nvSpPr>
        <p:spPr>
          <a:xfrm>
            <a:off x="9361846" y="4569627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="" xmlns:a16="http://schemas.microsoft.com/office/drawing/2014/main" id="{442EAA6E-1E82-3246-AC1F-F017AA065A28}"/>
              </a:ext>
            </a:extLst>
          </p:cNvPr>
          <p:cNvSpPr/>
          <p:nvPr/>
        </p:nvSpPr>
        <p:spPr>
          <a:xfrm>
            <a:off x="8415466" y="3039253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FF3860"/>
                </a:solidFill>
                <a:latin typeface="OpenDyslexicAlta" pitchFamily="2" charset="77"/>
              </a:rPr>
              <a:t>0.523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81BFE961-69D7-994E-B4DE-AC3E8B90BD79}"/>
              </a:ext>
            </a:extLst>
          </p:cNvPr>
          <p:cNvSpPr/>
          <p:nvPr/>
        </p:nvSpPr>
        <p:spPr>
          <a:xfrm>
            <a:off x="10222163" y="3027784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OpenDyslexicAlta" pitchFamily="2" charset="77"/>
              </a:rPr>
              <a:t>0.477</a:t>
            </a:r>
          </a:p>
        </p:txBody>
      </p:sp>
    </p:spTree>
    <p:extLst>
      <p:ext uri="{BB962C8B-B14F-4D97-AF65-F5344CB8AC3E}">
        <p14:creationId xmlns:p14="http://schemas.microsoft.com/office/powerpoint/2010/main" val="339355972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8818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James says, “I think the missing number is 0.333 as 0.003 + 0.007 = 0.01, </a:t>
            </a:r>
            <a:br>
              <a:rPr lang="en-GB" sz="2200" dirty="0"/>
            </a:br>
            <a:r>
              <a:rPr lang="en-GB" sz="2200" dirty="0"/>
              <a:t>0.03 + 0.07 = 0.1 and 0.3 + 0.7 = 1.”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Do you agree?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Explain your answer.</a:t>
            </a: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="" xmlns:a16="http://schemas.microsoft.com/office/drawing/2014/main" id="{B988BAD8-D70D-A64B-9D5D-3084B7062B05}"/>
              </a:ext>
            </a:extLst>
          </p:cNvPr>
          <p:cNvSpPr/>
          <p:nvPr/>
        </p:nvSpPr>
        <p:spPr>
          <a:xfrm>
            <a:off x="3187089" y="3392488"/>
            <a:ext cx="5817822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_____</a:t>
            </a: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 + 0.777 = 1</a:t>
            </a:r>
          </a:p>
        </p:txBody>
      </p:sp>
    </p:spTree>
    <p:extLst>
      <p:ext uri="{BB962C8B-B14F-4D97-AF65-F5344CB8AC3E}">
        <p14:creationId xmlns:p14="http://schemas.microsoft.com/office/powerpoint/2010/main" val="49381457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88189" cy="46672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James says, “I think the missing number is 0.333 as 0.003 + 0.007 = 0.01, </a:t>
            </a:r>
            <a:br>
              <a:rPr lang="en-GB" sz="2200" dirty="0"/>
            </a:br>
            <a:r>
              <a:rPr lang="en-GB" sz="2200" dirty="0"/>
              <a:t>0.03 + 0.07 = 0.1 and 0.3 + 0.7 = 1.”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No, I do not agree. James has forgotten that exchanges will change the digits when a complement to a hundredth and a tenth occurs. The missing number is </a:t>
            </a:r>
            <a:r>
              <a:rPr lang="en-GB" sz="2200" b="1" u="sng" dirty="0">
                <a:solidFill>
                  <a:srgbClr val="FF3860"/>
                </a:solidFill>
              </a:rPr>
              <a:t>0.223</a:t>
            </a:r>
            <a:r>
              <a:rPr lang="en-GB" sz="2200" dirty="0">
                <a:solidFill>
                  <a:srgbClr val="FF3860"/>
                </a:solidFill>
              </a:rPr>
              <a:t> as 0.777 + 0.223 = 1.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="" xmlns:a16="http://schemas.microsoft.com/office/drawing/2014/main" id="{B988BAD8-D70D-A64B-9D5D-3084B7062B05}"/>
              </a:ext>
            </a:extLst>
          </p:cNvPr>
          <p:cNvSpPr/>
          <p:nvPr/>
        </p:nvSpPr>
        <p:spPr>
          <a:xfrm>
            <a:off x="3187089" y="3392488"/>
            <a:ext cx="5817822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_____</a:t>
            </a: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 + 0.777 = 1</a:t>
            </a:r>
          </a:p>
        </p:txBody>
      </p:sp>
    </p:spTree>
    <p:extLst>
      <p:ext uri="{BB962C8B-B14F-4D97-AF65-F5344CB8AC3E}">
        <p14:creationId xmlns:p14="http://schemas.microsoft.com/office/powerpoint/2010/main" val="313091655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273DC"/>
                </a:solidFill>
              </a:rPr>
              <a:t>Is </a:t>
            </a:r>
            <a:r>
              <a:rPr lang="en-GB" sz="2200" dirty="0" err="1">
                <a:solidFill>
                  <a:srgbClr val="3273DC"/>
                </a:solidFill>
              </a:rPr>
              <a:t>Astrobee’s</a:t>
            </a:r>
            <a:r>
              <a:rPr lang="en-GB" sz="2200" dirty="0">
                <a:solidFill>
                  <a:srgbClr val="3273DC"/>
                </a:solidFill>
              </a:rPr>
              <a:t> statement true or false?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273DC"/>
                </a:solidFill>
              </a:rPr>
              <a:t>Explain your answer in full. 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="" xmlns:a16="http://schemas.microsoft.com/office/drawing/2014/main" id="{47AF9CA8-2B63-A647-9102-E3DE4825A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859" y="3875882"/>
            <a:ext cx="1689100" cy="12446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="" xmlns:a16="http://schemas.microsoft.com/office/drawing/2014/main" id="{65108521-6BAD-A844-9D52-F6BAD7C52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409" y="1690688"/>
            <a:ext cx="4354694" cy="3295052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F2EF1B55-7CDC-1F47-B4E4-D113F7193461}"/>
              </a:ext>
            </a:extLst>
          </p:cNvPr>
          <p:cNvSpPr/>
          <p:nvPr/>
        </p:nvSpPr>
        <p:spPr>
          <a:xfrm>
            <a:off x="2688341" y="2398555"/>
            <a:ext cx="3018829" cy="163121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000" dirty="0">
                <a:solidFill>
                  <a:srgbClr val="3273DC"/>
                </a:solidFill>
                <a:latin typeface="OpenDyslexicAlta" pitchFamily="2" charset="77"/>
              </a:rPr>
              <a:t>If I have 0.37 kg and Bumble has 0.2 kg. We need 0.61 kg more to make 1 kg of honey.</a:t>
            </a:r>
          </a:p>
        </p:txBody>
      </p:sp>
    </p:spTree>
    <p:extLst>
      <p:ext uri="{BB962C8B-B14F-4D97-AF65-F5344CB8AC3E}">
        <p14:creationId xmlns:p14="http://schemas.microsoft.com/office/powerpoint/2010/main" val="2710030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hundred grid to fill in the blank in the number sentence below.</a:t>
            </a:r>
            <a:br>
              <a:rPr lang="en-GB" sz="2200" dirty="0"/>
            </a:br>
            <a:r>
              <a:rPr lang="en-GB" sz="2200" dirty="0"/>
              <a:t>In doing so, you are finding a complement to 1.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C72A4B32-5E0F-474D-837C-0E820CDB4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0077" y="3016252"/>
            <a:ext cx="2605088" cy="2542466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C188320C-2729-2042-90F1-38858000A01C}"/>
              </a:ext>
            </a:extLst>
          </p:cNvPr>
          <p:cNvSpPr/>
          <p:nvPr/>
        </p:nvSpPr>
        <p:spPr>
          <a:xfrm>
            <a:off x="4862351" y="3016251"/>
            <a:ext cx="2540324" cy="2032487"/>
          </a:xfrm>
          <a:prstGeom prst="rect">
            <a:avLst/>
          </a:prstGeom>
          <a:solidFill>
            <a:srgbClr val="F337C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B13C63AE-6306-1040-BA54-E5AC50E70EF4}"/>
              </a:ext>
            </a:extLst>
          </p:cNvPr>
          <p:cNvSpPr/>
          <p:nvPr/>
        </p:nvSpPr>
        <p:spPr>
          <a:xfrm>
            <a:off x="4143203" y="5783944"/>
            <a:ext cx="4018835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0.8 + </a:t>
            </a: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____ </a:t>
            </a: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= 1</a:t>
            </a:r>
          </a:p>
        </p:txBody>
      </p:sp>
    </p:spTree>
    <p:extLst>
      <p:ext uri="{BB962C8B-B14F-4D97-AF65-F5344CB8AC3E}">
        <p14:creationId xmlns:p14="http://schemas.microsoft.com/office/powerpoint/2010/main" val="285214203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06559" cy="46672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 err="1">
                <a:solidFill>
                  <a:srgbClr val="FF3860"/>
                </a:solidFill>
              </a:rPr>
              <a:t>Astrobee’s</a:t>
            </a:r>
            <a:r>
              <a:rPr lang="en-GB" sz="2200" dirty="0">
                <a:solidFill>
                  <a:srgbClr val="FF3860"/>
                </a:solidFill>
              </a:rPr>
              <a:t> statement is false. As </a:t>
            </a:r>
            <a:r>
              <a:rPr lang="en-GB" sz="2200" dirty="0" err="1">
                <a:solidFill>
                  <a:srgbClr val="FF3860"/>
                </a:solidFill>
              </a:rPr>
              <a:t>Astrobee</a:t>
            </a:r>
            <a:r>
              <a:rPr lang="en-GB" sz="2200" dirty="0">
                <a:solidFill>
                  <a:srgbClr val="FF3860"/>
                </a:solidFill>
              </a:rPr>
              <a:t> has 0.37 kg and Bumble has 0.2 kg, they have 0.57 kg together, which means they only need 0.43 kg more to make 1 kg. </a:t>
            </a:r>
            <a:r>
              <a:rPr lang="en-GB" sz="2200" dirty="0" err="1">
                <a:solidFill>
                  <a:srgbClr val="FF3860"/>
                </a:solidFill>
              </a:rPr>
              <a:t>Astrobee</a:t>
            </a:r>
            <a:r>
              <a:rPr lang="en-GB" sz="2200" dirty="0">
                <a:solidFill>
                  <a:srgbClr val="FF3860"/>
                </a:solidFill>
              </a:rPr>
              <a:t> has confused 2 tenths with 2 hundredths. 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="" xmlns:a16="http://schemas.microsoft.com/office/drawing/2014/main" id="{47AF9CA8-2B63-A647-9102-E3DE4825A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859" y="3875882"/>
            <a:ext cx="1689100" cy="12446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="" xmlns:a16="http://schemas.microsoft.com/office/drawing/2014/main" id="{65108521-6BAD-A844-9D52-F6BAD7C52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409" y="1690688"/>
            <a:ext cx="4354694" cy="329505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5FEF1EF4-BEA2-8447-A304-7A4797E9BE0D}"/>
              </a:ext>
            </a:extLst>
          </p:cNvPr>
          <p:cNvSpPr/>
          <p:nvPr/>
        </p:nvSpPr>
        <p:spPr>
          <a:xfrm>
            <a:off x="2688341" y="2398555"/>
            <a:ext cx="3018829" cy="163121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000" dirty="0">
                <a:solidFill>
                  <a:srgbClr val="3273DC"/>
                </a:solidFill>
                <a:latin typeface="OpenDyslexicAlta" pitchFamily="2" charset="77"/>
              </a:rPr>
              <a:t>If I have 0.37 kg and Bumble has 0.2 kg. We need 0.61 kg more to make 1 kg of honey.</a:t>
            </a:r>
          </a:p>
        </p:txBody>
      </p:sp>
    </p:spTree>
    <p:extLst>
      <p:ext uri="{BB962C8B-B14F-4D97-AF65-F5344CB8AC3E}">
        <p14:creationId xmlns:p14="http://schemas.microsoft.com/office/powerpoint/2010/main" val="15965739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0948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mathematical equipment and pictorial representations to apply my knowledge of number bonds to 10, 100 and 1,000 when finding decimal complements to 1 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explain my reasoning when using mathematical equipment and pictorial representations to apply my knowledge of number bonds to 10, 100 and 1,000 when finding decimal complements to 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8" y="6298060"/>
            <a:ext cx="11473071" cy="365125"/>
          </a:xfrm>
        </p:spPr>
        <p:txBody>
          <a:bodyPr/>
          <a:lstStyle/>
          <a:p>
            <a:r>
              <a:rPr lang="en-GB" sz="1400" dirty="0" smtClean="0"/>
              <a:t>Stage </a:t>
            </a:r>
            <a:r>
              <a:rPr lang="en-GB" sz="1400" dirty="0"/>
              <a:t>5 - Summer Block 1 - Decimals - Lesson 3 - To be able to find decimal complements to 1</a:t>
            </a:r>
          </a:p>
        </p:txBody>
      </p:sp>
    </p:spTree>
    <p:extLst>
      <p:ext uri="{BB962C8B-B14F-4D97-AF65-F5344CB8AC3E}">
        <p14:creationId xmlns:p14="http://schemas.microsoft.com/office/powerpoint/2010/main" val="4202909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hundred grid to fill in the blank in the number sentence below.</a:t>
            </a:r>
            <a:br>
              <a:rPr lang="en-GB" sz="2200" dirty="0"/>
            </a:br>
            <a:r>
              <a:rPr lang="en-GB" sz="2200" dirty="0"/>
              <a:t>In doing so, you are finding a complement to 1.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C72A4B32-5E0F-474D-837C-0E820CDB4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0077" y="3016252"/>
            <a:ext cx="2605088" cy="2542466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C188320C-2729-2042-90F1-38858000A01C}"/>
              </a:ext>
            </a:extLst>
          </p:cNvPr>
          <p:cNvSpPr/>
          <p:nvPr/>
        </p:nvSpPr>
        <p:spPr>
          <a:xfrm>
            <a:off x="4862351" y="3016251"/>
            <a:ext cx="2540324" cy="2032487"/>
          </a:xfrm>
          <a:prstGeom prst="rect">
            <a:avLst/>
          </a:prstGeom>
          <a:solidFill>
            <a:srgbClr val="F337C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B13C63AE-6306-1040-BA54-E5AC50E70EF4}"/>
              </a:ext>
            </a:extLst>
          </p:cNvPr>
          <p:cNvSpPr/>
          <p:nvPr/>
        </p:nvSpPr>
        <p:spPr>
          <a:xfrm>
            <a:off x="4143203" y="5783944"/>
            <a:ext cx="4018835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0.8 + </a:t>
            </a:r>
            <a:r>
              <a:rPr lang="en-US" sz="3200" b="1" u="sng" dirty="0">
                <a:solidFill>
                  <a:srgbClr val="FF3860"/>
                </a:solidFill>
                <a:latin typeface="OpenDyslexicAlta" pitchFamily="2" charset="77"/>
              </a:rPr>
              <a:t>0.2</a:t>
            </a: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= 1</a:t>
            </a:r>
          </a:p>
        </p:txBody>
      </p:sp>
    </p:spTree>
    <p:extLst>
      <p:ext uri="{BB962C8B-B14F-4D97-AF65-F5344CB8AC3E}">
        <p14:creationId xmlns:p14="http://schemas.microsoft.com/office/powerpoint/2010/main" val="1756498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hundred grid to fill in the blank in the number sentence below.</a:t>
            </a:r>
            <a:br>
              <a:rPr lang="en-GB" sz="2200" dirty="0"/>
            </a:br>
            <a:r>
              <a:rPr lang="en-GB" sz="2200" dirty="0"/>
              <a:t>In doing so, you are finding a complement to 1.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C72A4B32-5E0F-474D-837C-0E820CDB4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0077" y="3016252"/>
            <a:ext cx="2605088" cy="2542466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C188320C-2729-2042-90F1-38858000A01C}"/>
              </a:ext>
            </a:extLst>
          </p:cNvPr>
          <p:cNvSpPr/>
          <p:nvPr/>
        </p:nvSpPr>
        <p:spPr>
          <a:xfrm>
            <a:off x="4862351" y="3016251"/>
            <a:ext cx="2540324" cy="2287047"/>
          </a:xfrm>
          <a:prstGeom prst="rect">
            <a:avLst/>
          </a:prstGeom>
          <a:solidFill>
            <a:srgbClr val="23D16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98A19B54-C786-094D-BE56-17B30B63D6F0}"/>
              </a:ext>
            </a:extLst>
          </p:cNvPr>
          <p:cNvSpPr/>
          <p:nvPr/>
        </p:nvSpPr>
        <p:spPr>
          <a:xfrm>
            <a:off x="4857034" y="5303298"/>
            <a:ext cx="1786043" cy="255420"/>
          </a:xfrm>
          <a:prstGeom prst="rect">
            <a:avLst/>
          </a:prstGeom>
          <a:solidFill>
            <a:srgbClr val="23D16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B13C63AE-6306-1040-BA54-E5AC50E70EF4}"/>
              </a:ext>
            </a:extLst>
          </p:cNvPr>
          <p:cNvSpPr/>
          <p:nvPr/>
        </p:nvSpPr>
        <p:spPr>
          <a:xfrm>
            <a:off x="4143203" y="5783944"/>
            <a:ext cx="4018835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____ </a:t>
            </a: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0.97 = 1</a:t>
            </a:r>
          </a:p>
        </p:txBody>
      </p:sp>
    </p:spTree>
    <p:extLst>
      <p:ext uri="{BB962C8B-B14F-4D97-AF65-F5344CB8AC3E}">
        <p14:creationId xmlns:p14="http://schemas.microsoft.com/office/powerpoint/2010/main" val="4062392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hundred grid to fill in the blank in the number sentence below.</a:t>
            </a:r>
            <a:br>
              <a:rPr lang="en-GB" sz="2200" dirty="0"/>
            </a:br>
            <a:r>
              <a:rPr lang="en-GB" sz="2200" dirty="0"/>
              <a:t>In doing so, you are finding a complement to 1.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C72A4B32-5E0F-474D-837C-0E820CDB4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0077" y="3016252"/>
            <a:ext cx="2605088" cy="2542466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C188320C-2729-2042-90F1-38858000A01C}"/>
              </a:ext>
            </a:extLst>
          </p:cNvPr>
          <p:cNvSpPr/>
          <p:nvPr/>
        </p:nvSpPr>
        <p:spPr>
          <a:xfrm>
            <a:off x="4862351" y="3016251"/>
            <a:ext cx="2540324" cy="2287047"/>
          </a:xfrm>
          <a:prstGeom prst="rect">
            <a:avLst/>
          </a:prstGeom>
          <a:solidFill>
            <a:srgbClr val="23D16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98A19B54-C786-094D-BE56-17B30B63D6F0}"/>
              </a:ext>
            </a:extLst>
          </p:cNvPr>
          <p:cNvSpPr/>
          <p:nvPr/>
        </p:nvSpPr>
        <p:spPr>
          <a:xfrm>
            <a:off x="4857034" y="5303298"/>
            <a:ext cx="1786043" cy="255420"/>
          </a:xfrm>
          <a:prstGeom prst="rect">
            <a:avLst/>
          </a:prstGeom>
          <a:solidFill>
            <a:srgbClr val="23D16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B13C63AE-6306-1040-BA54-E5AC50E70EF4}"/>
              </a:ext>
            </a:extLst>
          </p:cNvPr>
          <p:cNvSpPr/>
          <p:nvPr/>
        </p:nvSpPr>
        <p:spPr>
          <a:xfrm>
            <a:off x="4143203" y="5783944"/>
            <a:ext cx="4018835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u="sng" dirty="0">
                <a:solidFill>
                  <a:srgbClr val="FF3860"/>
                </a:solidFill>
                <a:latin typeface="OpenDyslexicAlta" pitchFamily="2" charset="77"/>
              </a:rPr>
              <a:t>0.03</a:t>
            </a: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0.97 = 1</a:t>
            </a:r>
          </a:p>
        </p:txBody>
      </p:sp>
    </p:spTree>
    <p:extLst>
      <p:ext uri="{BB962C8B-B14F-4D97-AF65-F5344CB8AC3E}">
        <p14:creationId xmlns:p14="http://schemas.microsoft.com/office/powerpoint/2010/main" val="3182400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find decimal complements to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hundred grid to fill in the blank in the number sentence below.</a:t>
            </a:r>
            <a:br>
              <a:rPr lang="en-GB" sz="2200" dirty="0"/>
            </a:br>
            <a:r>
              <a:rPr lang="en-GB" sz="2200" dirty="0"/>
              <a:t>In doing so, you are finding a complement to 1.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C72A4B32-5E0F-474D-837C-0E820CDB4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0077" y="3016252"/>
            <a:ext cx="2605088" cy="2542466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C188320C-2729-2042-90F1-38858000A01C}"/>
              </a:ext>
            </a:extLst>
          </p:cNvPr>
          <p:cNvSpPr/>
          <p:nvPr/>
        </p:nvSpPr>
        <p:spPr>
          <a:xfrm>
            <a:off x="4862351" y="3016252"/>
            <a:ext cx="2540324" cy="1774580"/>
          </a:xfrm>
          <a:prstGeom prst="rect">
            <a:avLst/>
          </a:prstGeom>
          <a:solidFill>
            <a:srgbClr val="7957D5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98A19B54-C786-094D-BE56-17B30B63D6F0}"/>
              </a:ext>
            </a:extLst>
          </p:cNvPr>
          <p:cNvSpPr/>
          <p:nvPr/>
        </p:nvSpPr>
        <p:spPr>
          <a:xfrm>
            <a:off x="4862351" y="4790832"/>
            <a:ext cx="772541" cy="255420"/>
          </a:xfrm>
          <a:prstGeom prst="rect">
            <a:avLst/>
          </a:prstGeom>
          <a:solidFill>
            <a:srgbClr val="7957D5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B13C63AE-6306-1040-BA54-E5AC50E70EF4}"/>
              </a:ext>
            </a:extLst>
          </p:cNvPr>
          <p:cNvSpPr/>
          <p:nvPr/>
        </p:nvSpPr>
        <p:spPr>
          <a:xfrm>
            <a:off x="4143203" y="5783944"/>
            <a:ext cx="4018835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0.73 + </a:t>
            </a: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____ </a:t>
            </a:r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= 1</a:t>
            </a:r>
          </a:p>
        </p:txBody>
      </p:sp>
    </p:spTree>
    <p:extLst>
      <p:ext uri="{BB962C8B-B14F-4D97-AF65-F5344CB8AC3E}">
        <p14:creationId xmlns:p14="http://schemas.microsoft.com/office/powerpoint/2010/main" val="38196469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aths Shed" id="{5DF74AD8-8BDD-4844-8C46-FFB9DBA0E41D}" vid="{0802D904-F1CF-8847-94FE-D7F26B26A3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E0FFBD23-49EF-F148-9BF8-7DB3477A79E2}">
  <we:reference id="wa104380121" version="2.0.0.0" store="en-GB" storeType="OMEX"/>
  <we:alternateReferences>
    <we:reference id="wa104380121" version="2.0.0.0" store="wa10438012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14483</TotalTime>
  <Words>2069</Words>
  <Application>Microsoft Office PowerPoint</Application>
  <PresentationFormat>Custom</PresentationFormat>
  <Paragraphs>512</Paragraphs>
  <Slides>51</Slides>
  <Notes>50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9" baseType="lpstr">
      <vt:lpstr>Arial</vt:lpstr>
      <vt:lpstr>Muli</vt:lpstr>
      <vt:lpstr>Lato</vt:lpstr>
      <vt:lpstr>OpenDyslexicAlta</vt:lpstr>
      <vt:lpstr>Lato Light</vt:lpstr>
      <vt:lpstr>Wingdings</vt:lpstr>
      <vt:lpstr>Calibri</vt:lpstr>
      <vt:lpstr>Office Theme</vt:lpstr>
      <vt:lpstr>PowerPoint Presentation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  <vt:lpstr>To be able to find decimal complements to 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Spelling Shed 🐝</dc:title>
  <dc:creator>Rob Smith</dc:creator>
  <cp:lastModifiedBy>Susan</cp:lastModifiedBy>
  <cp:revision>758</cp:revision>
  <cp:lastPrinted>2019-06-17T16:19:05Z</cp:lastPrinted>
  <dcterms:created xsi:type="dcterms:W3CDTF">2018-08-06T08:16:18Z</dcterms:created>
  <dcterms:modified xsi:type="dcterms:W3CDTF">2021-01-10T16:46:29Z</dcterms:modified>
</cp:coreProperties>
</file>