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20" r:id="rId2"/>
    <p:sldId id="321" r:id="rId3"/>
    <p:sldId id="376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1" r:id="rId18"/>
    <p:sldId id="392" r:id="rId19"/>
    <p:sldId id="393" r:id="rId20"/>
    <p:sldId id="394" r:id="rId21"/>
    <p:sldId id="395" r:id="rId22"/>
    <p:sldId id="396" r:id="rId23"/>
    <p:sldId id="397" r:id="rId24"/>
    <p:sldId id="398" r:id="rId25"/>
    <p:sldId id="399" r:id="rId26"/>
    <p:sldId id="400" r:id="rId27"/>
    <p:sldId id="401" r:id="rId28"/>
    <p:sldId id="491" r:id="rId29"/>
    <p:sldId id="492" r:id="rId30"/>
    <p:sldId id="489" r:id="rId31"/>
    <p:sldId id="490" r:id="rId32"/>
    <p:sldId id="487" r:id="rId33"/>
    <p:sldId id="488" r:id="rId34"/>
    <p:sldId id="501" r:id="rId35"/>
    <p:sldId id="502" r:id="rId36"/>
    <p:sldId id="503" r:id="rId37"/>
    <p:sldId id="504" r:id="rId38"/>
    <p:sldId id="505" r:id="rId39"/>
    <p:sldId id="493" r:id="rId40"/>
    <p:sldId id="494" r:id="rId41"/>
    <p:sldId id="495" r:id="rId42"/>
    <p:sldId id="496" r:id="rId43"/>
    <p:sldId id="497" r:id="rId44"/>
    <p:sldId id="499" r:id="rId45"/>
    <p:sldId id="500" r:id="rId46"/>
    <p:sldId id="370" r:id="rId47"/>
    <p:sldId id="403" r:id="rId48"/>
    <p:sldId id="390" r:id="rId49"/>
  </p:sldIdLst>
  <p:sldSz cx="12192000" cy="6858000"/>
  <p:notesSz cx="6858000" cy="9144000"/>
  <p:embeddedFontLst>
    <p:embeddedFont>
      <p:font typeface="OpenDyslexic" panose="00000500000000000000" pitchFamily="2" charset="0"/>
      <p:regular r:id="rId52"/>
      <p:bold r:id="rId53"/>
      <p:italic r:id="rId54"/>
      <p:boldItalic r:id="rId55"/>
    </p:embeddedFont>
    <p:embeddedFont>
      <p:font typeface="Muli" panose="020B0604020202020204" charset="0"/>
      <p:regular r:id="rId56"/>
      <p:bold r:id="rId57"/>
      <p:italic r:id="rId58"/>
      <p:boldItalic r:id="rId59"/>
    </p:embeddedFont>
    <p:embeddedFont>
      <p:font typeface="Calibri" panose="020F0502020204030204" pitchFamily="34" charset="0"/>
      <p:regular r:id="rId60"/>
      <p:bold r:id="rId61"/>
      <p:italic r:id="rId62"/>
      <p:boldItalic r:id="rId63"/>
    </p:embeddedFont>
    <p:embeddedFont>
      <p:font typeface="Lato Light" panose="020F0302020204030203" pitchFamily="34" charset="0"/>
      <p:regular r:id="rId64"/>
    </p:embeddedFont>
    <p:embeddedFont>
      <p:font typeface="Lato" panose="020F0502020204030203" pitchFamily="34" charset="0"/>
      <p:regular r:id="rId65"/>
      <p:bold r:id="rId66"/>
    </p:embeddedFont>
    <p:embeddedFont>
      <p:font typeface="OpenDyslexicAlta" panose="00000500000000000000" pitchFamily="2" charset="0"/>
      <p:regular r:id="rId67"/>
      <p:bold r:id="rId68"/>
      <p:italic r:id="rId69"/>
      <p:boldItalic r:id="rId7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F337C7"/>
    <a:srgbClr val="23D160"/>
    <a:srgbClr val="7957D5"/>
    <a:srgbClr val="FFDD57"/>
    <a:srgbClr val="3273DC"/>
    <a:srgbClr val="209CEE"/>
    <a:srgbClr val="EB9E30"/>
    <a:srgbClr val="000000"/>
    <a:srgbClr val="12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520" autoAdjust="0"/>
    <p:restoredTop sz="87926" autoAdjust="0"/>
  </p:normalViewPr>
  <p:slideViewPr>
    <p:cSldViewPr snapToGrid="0" snapToObjects="1">
      <p:cViewPr varScale="1">
        <p:scale>
          <a:sx n="60" d="100"/>
          <a:sy n="60" d="100"/>
        </p:scale>
        <p:origin x="-522" y="-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12.fntdata"/><Relationship Id="rId68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2.fntdata"/><Relationship Id="rId58" Type="http://schemas.openxmlformats.org/officeDocument/2006/relationships/font" Target="fonts/font7.fntdata"/><Relationship Id="rId66" Type="http://schemas.openxmlformats.org/officeDocument/2006/relationships/font" Target="fonts/font15.fntdata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font" Target="fonts/font10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5.fntdata"/><Relationship Id="rId64" Type="http://schemas.openxmlformats.org/officeDocument/2006/relationships/font" Target="fonts/font13.fntdata"/><Relationship Id="rId69" Type="http://schemas.openxmlformats.org/officeDocument/2006/relationships/font" Target="fonts/font18.fntdata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8.fntdata"/><Relationship Id="rId67" Type="http://schemas.openxmlformats.org/officeDocument/2006/relationships/font" Target="fonts/font16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3.fntdata"/><Relationship Id="rId62" Type="http://schemas.openxmlformats.org/officeDocument/2006/relationships/font" Target="fonts/font11.fntdata"/><Relationship Id="rId70" Type="http://schemas.openxmlformats.org/officeDocument/2006/relationships/font" Target="fonts/font1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6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1.fntdata"/><Relationship Id="rId60" Type="http://schemas.openxmlformats.org/officeDocument/2006/relationships/font" Target="fonts/font9.fntdata"/><Relationship Id="rId65" Type="http://schemas.openxmlformats.org/officeDocument/2006/relationships/font" Target="fonts/font14.fntdata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notesMaster" Target="notesMasters/notesMaster1.xml"/><Relationship Id="rId55" Type="http://schemas.openxmlformats.org/officeDocument/2006/relationships/font" Target="fonts/font4.fntdata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721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781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1032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9830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637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735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8101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400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5508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6371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626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2569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2343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5169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4260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2691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9007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3473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13606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6142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272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418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4507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96204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629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0056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8956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2391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12057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3397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4508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77687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286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05114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64199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18730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61222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70688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158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783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7679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336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5190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879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="" xmlns:a16="http://schemas.microsoft.com/office/drawing/2014/main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800" y="928800"/>
            <a:ext cx="5280660" cy="89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="" xmlns:a16="http://schemas.microsoft.com/office/drawing/2014/main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0" y="360000"/>
            <a:ext cx="2159635" cy="100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0" y="360000"/>
            <a:ext cx="2159635" cy="100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0" y="360000"/>
            <a:ext cx="2159635" cy="100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0" y="360000"/>
            <a:ext cx="2159635" cy="100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0" y="360000"/>
            <a:ext cx="2159635" cy="100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10/01/2021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tif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tif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Stage </a:t>
            </a:r>
            <a:r>
              <a:rPr lang="en-GB" dirty="0"/>
              <a:t>4 </a:t>
            </a:r>
            <a:br>
              <a:rPr lang="en-GB" dirty="0"/>
            </a:br>
            <a:r>
              <a:rPr lang="en-GB" dirty="0"/>
              <a:t>Summer Block 1: Decimals</a:t>
            </a:r>
          </a:p>
          <a:p>
            <a:r>
              <a:rPr lang="en-GB" dirty="0"/>
              <a:t>Lesson 2: To be able to write numbers </a:t>
            </a:r>
            <a:br>
              <a:rPr lang="en-GB" dirty="0"/>
            </a:br>
            <a:r>
              <a:rPr lang="en-GB" dirty="0"/>
              <a:t>with up to two decimal places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1 – Decimals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Summer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874800" y="331200"/>
            <a:ext cx="1964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bg1"/>
                </a:solidFill>
              </a:rPr>
              <a:t>Quiz</a:t>
            </a:r>
            <a:r>
              <a:rPr lang="en-GB" sz="2000" smtClean="0">
                <a:solidFill>
                  <a:schemeClr val="bg1"/>
                </a:solidFill>
              </a:rPr>
              <a:t>: </a:t>
            </a:r>
            <a:r>
              <a:rPr lang="en-GB" sz="2000" b="1" smtClean="0">
                <a:solidFill>
                  <a:schemeClr val="bg1"/>
                </a:solidFill>
              </a:rPr>
              <a:t>QBLQAJV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E95204A-0599-F64F-9AB4-5E9B041A79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3092" y="3207459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855" y="3207459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02E654E0-9D8F-A54A-878A-1030D43394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386" y="3207459"/>
            <a:ext cx="692727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84" y="3207459"/>
            <a:ext cx="696364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51" y="3633466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ones,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tenths and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hundredths.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EE7050C-5702-E64C-B752-2D932A980D5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0202" y="3664869"/>
            <a:ext cx="696364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9FD469AD-0FFE-2D4F-933E-8E9DC9B8C8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4247" y="366486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0F6D748F-EACF-5747-A656-160F0D4015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541" y="3664869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A352F5D6-61AC-414D-84D5-F3171F2DF3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8517" y="3207459"/>
            <a:ext cx="69636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97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428929"/>
              </p:ext>
            </p:extLst>
          </p:nvPr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84" y="3207459"/>
            <a:ext cx="696364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51" y="3633466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_ ones,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_ tenths and _ hundredths.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EE7050C-5702-E64C-B752-2D932A980D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653" y="3673015"/>
            <a:ext cx="696364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7D0F8A95-CF1B-0444-BF76-81C994CCE1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324" y="3195692"/>
            <a:ext cx="696364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814D4050-EAB1-F746-BAE5-3673167D98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093" y="3661248"/>
            <a:ext cx="696364" cy="72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156C60E-E777-0F4A-B32B-0DE63D1402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823" y="3633466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F7C4F168-8C22-B34C-A720-DED90627A0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056" y="3177851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635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715086"/>
              </p:ext>
            </p:extLst>
          </p:nvPr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84" y="3207459"/>
            <a:ext cx="696364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51" y="3633466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_ ones,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_ tenths and _ hundredths.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EE7050C-5702-E64C-B752-2D932A980D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653" y="3673015"/>
            <a:ext cx="696364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7D0F8A95-CF1B-0444-BF76-81C994CCE1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324" y="3195692"/>
            <a:ext cx="696364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814D4050-EAB1-F746-BAE5-3673167D98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093" y="3661248"/>
            <a:ext cx="696364" cy="72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156C60E-E777-0F4A-B32B-0DE63D1402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823" y="3633466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F7C4F168-8C22-B34C-A720-DED90627A0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056" y="3177851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703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84" y="3207459"/>
            <a:ext cx="696364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51" y="3633466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ones,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tenths and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hundredths.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EE7050C-5702-E64C-B752-2D932A980D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653" y="3673015"/>
            <a:ext cx="696364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7D0F8A95-CF1B-0444-BF76-81C994CCE1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324" y="3195692"/>
            <a:ext cx="696364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814D4050-EAB1-F746-BAE5-3673167D98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093" y="3661248"/>
            <a:ext cx="696364" cy="72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C156C60E-E777-0F4A-B32B-0DE63D1402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823" y="3633466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F7C4F168-8C22-B34C-A720-DED90627A0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056" y="3177851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710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254882"/>
              </p:ext>
            </p:extLst>
          </p:nvPr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84" y="3207459"/>
            <a:ext cx="696364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12" y="3640777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_ ones,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_ tenths and _ hundredths.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EE7050C-5702-E64C-B752-2D932A980D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653" y="3673015"/>
            <a:ext cx="696364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7D0F8A95-CF1B-0444-BF76-81C994CCE1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324" y="3195692"/>
            <a:ext cx="696364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814D4050-EAB1-F746-BAE5-3673167D98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093" y="3661248"/>
            <a:ext cx="696364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F7C4F168-8C22-B34C-A720-DED90627A0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708" y="3179638"/>
            <a:ext cx="692727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75D7C0DA-1395-0D40-ABE8-7D77F8231D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989" y="3422587"/>
            <a:ext cx="696364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2EF34207-1A49-864B-969A-16F2F1B8BC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050" y="320745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3B4FD44E-56DE-6148-A76C-EC9F35287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7318" y="3207459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95A278D9-056C-9D4D-9695-8C5802931A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3725" y="3647458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13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259349"/>
              </p:ext>
            </p:extLst>
          </p:nvPr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84" y="3207459"/>
            <a:ext cx="696364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12" y="3640777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_ ones,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_ tenths and _ hundredths.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EE7050C-5702-E64C-B752-2D932A980D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653" y="3673015"/>
            <a:ext cx="696364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7D0F8A95-CF1B-0444-BF76-81C994CCE1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324" y="3195692"/>
            <a:ext cx="696364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814D4050-EAB1-F746-BAE5-3673167D98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093" y="3661248"/>
            <a:ext cx="696364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F7C4F168-8C22-B34C-A720-DED90627A0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708" y="3179638"/>
            <a:ext cx="692727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75D7C0DA-1395-0D40-ABE8-7D77F8231D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989" y="3422587"/>
            <a:ext cx="696364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2EF34207-1A49-864B-969A-16F2F1B8BC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050" y="320745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3B4FD44E-56DE-6148-A76C-EC9F35287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7318" y="3207459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95A278D9-056C-9D4D-9695-8C5802931A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3725" y="3647458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1677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84" y="3207459"/>
            <a:ext cx="696364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12" y="3640777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ones,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tenths and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hundredths.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EE7050C-5702-E64C-B752-2D932A980D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653" y="3673015"/>
            <a:ext cx="696364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7D0F8A95-CF1B-0444-BF76-81C994CCE1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324" y="3195692"/>
            <a:ext cx="696364" cy="7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814D4050-EAB1-F746-BAE5-3673167D98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9093" y="3661248"/>
            <a:ext cx="696364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F7C4F168-8C22-B34C-A720-DED90627A03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0708" y="3179638"/>
            <a:ext cx="692727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75D7C0DA-1395-0D40-ABE8-7D77F8231D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989" y="3422587"/>
            <a:ext cx="696364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2EF34207-1A49-864B-969A-16F2F1B8BC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050" y="320745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3B4FD44E-56DE-6148-A76C-EC9F35287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7318" y="3207459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95A278D9-056C-9D4D-9695-8C5802931A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3725" y="3647458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788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2</a:t>
            </a:r>
            <a:r>
              <a:rPr lang="en-GB" sz="2200" u="sng" dirty="0"/>
              <a:t>3</a:t>
            </a:r>
            <a:r>
              <a:rPr lang="en-GB" sz="2200" dirty="0"/>
              <a:t>.25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034504"/>
              </p:ext>
            </p:extLst>
          </p:nvPr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5A280181-CD35-7E4D-AC31-6AD90560DC5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</a:p>
        </p:txBody>
      </p:sp>
    </p:spTree>
    <p:extLst>
      <p:ext uri="{BB962C8B-B14F-4D97-AF65-F5344CB8AC3E}">
        <p14:creationId xmlns:p14="http://schemas.microsoft.com/office/powerpoint/2010/main" val="3462784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2</a:t>
            </a:r>
            <a:r>
              <a:rPr lang="en-GB" sz="2200" u="sng" dirty="0"/>
              <a:t>3</a:t>
            </a:r>
            <a:r>
              <a:rPr lang="en-GB" sz="2200" dirty="0"/>
              <a:t>.25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638558"/>
              </p:ext>
            </p:extLst>
          </p:nvPr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5A280181-CD35-7E4D-AC31-6AD90560DC5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2601FD63-2658-C24D-8AA9-7D82E1D67C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247" y="3453527"/>
            <a:ext cx="692727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95307C8-A1BA-1B43-9311-2C68BFDFCF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264" y="3456461"/>
            <a:ext cx="696364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28E0E5D-20E0-4348-BBB8-4254F2BF7E6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9144" y="3453527"/>
            <a:ext cx="692727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6FFC94D5-7D58-054A-AC23-74E83E51ABA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679" y="3456461"/>
            <a:ext cx="707273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84761340-A09A-644E-9B29-60F4DC6AE56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0891" y="3871879"/>
            <a:ext cx="707273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7B085F3E-3730-2D4C-8D83-BD03B1323E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185" y="3886342"/>
            <a:ext cx="696364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8B5BC501-DD5D-0647-9967-D8D006613E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892" y="3886342"/>
            <a:ext cx="696364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CFDF2876-EA78-1544-AE13-C04D5443A0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468" y="3888942"/>
            <a:ext cx="692727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213737C4-32AD-5B4C-9722-B1C2D2C109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611" y="3932213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D8F4141-10C6-EC44-8C2A-BD167F9DF5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3309" y="343140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5DED2BE5-2073-9345-A239-900928071F3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776" y="3910095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516C3286-B917-AF4D-B480-8794A47CDF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2049" y="3669747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63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2</a:t>
            </a:r>
            <a:r>
              <a:rPr lang="en-GB" sz="2200" u="sng" dirty="0"/>
              <a:t>3</a:t>
            </a:r>
            <a:r>
              <a:rPr lang="en-GB" sz="2200" dirty="0"/>
              <a:t>.25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456532"/>
              </p:ext>
            </p:extLst>
          </p:nvPr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OpenDyslexicAlta" pitchFamily="2" charset="77"/>
                      </a:endParaRPr>
                    </a:p>
                    <a:p>
                      <a:endParaRPr lang="en-US" dirty="0">
                        <a:latin typeface="OpenDyslexicAlta" pitchFamily="2" charset="77"/>
                      </a:endParaRPr>
                    </a:p>
                    <a:p>
                      <a:endParaRPr lang="en-US" dirty="0">
                        <a:latin typeface="OpenDyslexicAlta" pitchFamily="2" charset="77"/>
                      </a:endParaRPr>
                    </a:p>
                    <a:p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5A280181-CD35-7E4D-AC31-6AD90560DC5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three ones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2601FD63-2658-C24D-8AA9-7D82E1D67C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247" y="3453527"/>
            <a:ext cx="692727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95307C8-A1BA-1B43-9311-2C68BFDFCF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264" y="3456461"/>
            <a:ext cx="696364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28E0E5D-20E0-4348-BBB8-4254F2BF7E6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9144" y="3453527"/>
            <a:ext cx="692727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6FFC94D5-7D58-054A-AC23-74E83E51ABA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679" y="3456461"/>
            <a:ext cx="707273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84761340-A09A-644E-9B29-60F4DC6AE56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0891" y="3871879"/>
            <a:ext cx="707273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7B085F3E-3730-2D4C-8D83-BD03B1323E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185" y="3886342"/>
            <a:ext cx="696364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8B5BC501-DD5D-0647-9967-D8D006613E3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892" y="3886342"/>
            <a:ext cx="696364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CFDF2876-EA78-1544-AE13-C04D5443A0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468" y="3888942"/>
            <a:ext cx="692727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213737C4-32AD-5B4C-9722-B1C2D2C109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611" y="3932213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D8F4141-10C6-EC44-8C2A-BD167F9DF5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3309" y="343140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5DED2BE5-2073-9345-A239-900928071F3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776" y="3910095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516C3286-B917-AF4D-B480-8794A47CDFF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2049" y="3669747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21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and pictorial representations, such as place value charts, to help me write numbers with up to two decimal places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and pictorial representations, such as place value charts, to help me write numbers with up to two decimal places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 smtClean="0"/>
              <a:t>Stage </a:t>
            </a:r>
            <a:r>
              <a:rPr lang="en-GB" sz="1400" dirty="0"/>
              <a:t>4 - Summer Block 1 - Decimals - Lesson 2 - To be able to write numbers with up to two decimal places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32.</a:t>
            </a:r>
            <a:r>
              <a:rPr lang="en-GB" sz="2200" u="sng" dirty="0"/>
              <a:t>4</a:t>
            </a:r>
            <a:r>
              <a:rPr lang="en-GB" sz="2200" dirty="0"/>
              <a:t>3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5A280181-CD35-7E4D-AC31-6AD90560DC5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</a:p>
        </p:txBody>
      </p:sp>
    </p:spTree>
    <p:extLst>
      <p:ext uri="{BB962C8B-B14F-4D97-AF65-F5344CB8AC3E}">
        <p14:creationId xmlns:p14="http://schemas.microsoft.com/office/powerpoint/2010/main" val="890249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32.</a:t>
            </a:r>
            <a:r>
              <a:rPr lang="en-GB" sz="2200" u="sng" dirty="0"/>
              <a:t>4</a:t>
            </a:r>
            <a:r>
              <a:rPr lang="en-GB" sz="2200" dirty="0"/>
              <a:t>3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5A280181-CD35-7E4D-AC31-6AD90560DC5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B686ABAA-88CD-BD47-938A-73DE1EC0BD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247" y="3453527"/>
            <a:ext cx="692727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D816FC4-D3F4-B841-A79F-B5B7E1440E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679" y="3456461"/>
            <a:ext cx="707273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29BF175-1906-0540-A3D9-3936E69C55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185" y="3886342"/>
            <a:ext cx="696364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FD3A80CC-508C-B948-AAC1-B766C77E862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453527"/>
            <a:ext cx="692727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F2CFB5B7-BF18-0C4A-8F04-FB4BE07E1F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780" y="3460833"/>
            <a:ext cx="696364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D8A415D6-26B9-9146-A9CE-32EB525E48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247" y="3932213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16FEB608-9370-6144-9917-1F81811444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728" y="3460833"/>
            <a:ext cx="692727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35EBCD4B-902F-6143-955F-F40AF1065C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728" y="3939519"/>
            <a:ext cx="692727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5CEE4824-934F-7749-A0A1-CB2AC129600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4969" y="3897024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6F668A9-1763-F94E-9ACF-9C270D0B5AB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467" y="3897024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D0FF0D9-5ADD-5E4E-8BC9-890EF8C18A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012" y="3456801"/>
            <a:ext cx="707273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CE720CA4-8372-DA4C-B250-45BB30BA72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890" y="3910387"/>
            <a:ext cx="70727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0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32.</a:t>
            </a:r>
            <a:r>
              <a:rPr lang="en-GB" sz="2200" u="sng" dirty="0"/>
              <a:t>4</a:t>
            </a:r>
            <a:r>
              <a:rPr lang="en-GB" sz="2200" dirty="0"/>
              <a:t>3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020547"/>
              </p:ext>
            </p:extLst>
          </p:nvPr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5A280181-CD35-7E4D-AC31-6AD90560DC5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B686ABAA-88CD-BD47-938A-73DE1EC0BD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247" y="3453527"/>
            <a:ext cx="692727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D816FC4-D3F4-B841-A79F-B5B7E1440E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679" y="3456461"/>
            <a:ext cx="707273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29BF175-1906-0540-A3D9-3936E69C55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185" y="3886342"/>
            <a:ext cx="696364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FD3A80CC-508C-B948-AAC1-B766C77E862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453527"/>
            <a:ext cx="692727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F2CFB5B7-BF18-0C4A-8F04-FB4BE07E1F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780" y="3460833"/>
            <a:ext cx="696364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D8A415D6-26B9-9146-A9CE-32EB525E48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247" y="3932213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16FEB608-9370-6144-9917-1F81811444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728" y="3460833"/>
            <a:ext cx="692727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35EBCD4B-902F-6143-955F-F40AF1065C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728" y="3939519"/>
            <a:ext cx="692727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5CEE4824-934F-7749-A0A1-CB2AC129600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4969" y="3897024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6F668A9-1763-F94E-9ACF-9C270D0B5AB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467" y="3897024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D0FF0D9-5ADD-5E4E-8BC9-890EF8C18A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012" y="3456801"/>
            <a:ext cx="707273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CE720CA4-8372-DA4C-B250-45BB30BA72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890" y="3910387"/>
            <a:ext cx="70727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48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32.</a:t>
            </a:r>
            <a:r>
              <a:rPr lang="en-GB" sz="2200" u="sng" dirty="0"/>
              <a:t>4</a:t>
            </a:r>
            <a:r>
              <a:rPr lang="en-GB" sz="2200" dirty="0"/>
              <a:t>3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5A280181-CD35-7E4D-AC31-6AD90560DC5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0.4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4 tenths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B686ABAA-88CD-BD47-938A-73DE1EC0BD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247" y="3453527"/>
            <a:ext cx="692727" cy="7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D816FC4-D3F4-B841-A79F-B5B7E1440E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679" y="3456461"/>
            <a:ext cx="707273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B29BF175-1906-0540-A3D9-3936E69C55B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185" y="3886342"/>
            <a:ext cx="696364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FD3A80CC-508C-B948-AAC1-B766C77E862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453527"/>
            <a:ext cx="692727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F2CFB5B7-BF18-0C4A-8F04-FB4BE07E1F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780" y="3460833"/>
            <a:ext cx="696364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D8A415D6-26B9-9146-A9CE-32EB525E48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247" y="3932213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16FEB608-9370-6144-9917-1F81811444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728" y="3460833"/>
            <a:ext cx="692727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35EBCD4B-902F-6143-955F-F40AF1065C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728" y="3939519"/>
            <a:ext cx="692727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5CEE4824-934F-7749-A0A1-CB2AC129600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4969" y="3897024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6F668A9-1763-F94E-9ACF-9C270D0B5AB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467" y="3897024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D0FF0D9-5ADD-5E4E-8BC9-890EF8C18A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012" y="3456801"/>
            <a:ext cx="707273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CE720CA4-8372-DA4C-B250-45BB30BA72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890" y="3910387"/>
            <a:ext cx="707273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8844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43.0</a:t>
            </a:r>
            <a:r>
              <a:rPr lang="en-GB" sz="2200" u="sng" dirty="0"/>
              <a:t>5</a:t>
            </a:r>
            <a:r>
              <a:rPr lang="en-GB" sz="2200" dirty="0"/>
              <a:t>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5A280181-CD35-7E4D-AC31-6AD90560DC5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</a:p>
        </p:txBody>
      </p:sp>
    </p:spTree>
    <p:extLst>
      <p:ext uri="{BB962C8B-B14F-4D97-AF65-F5344CB8AC3E}">
        <p14:creationId xmlns:p14="http://schemas.microsoft.com/office/powerpoint/2010/main" val="14078806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43.0</a:t>
            </a:r>
            <a:r>
              <a:rPr lang="en-GB" sz="2200" u="sng" dirty="0"/>
              <a:t>5</a:t>
            </a:r>
            <a:r>
              <a:rPr lang="en-GB" sz="2200" dirty="0"/>
              <a:t>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5A280181-CD35-7E4D-AC31-6AD90560DC5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1EB666D-1BC1-C444-846A-A0A9EE387D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679" y="3456461"/>
            <a:ext cx="707273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711E61A-4181-1E4B-AD51-69FAF546D7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185" y="3886342"/>
            <a:ext cx="696364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7BC6742B-DA38-864A-A1B1-EBB3AD8B9B3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636" y="3900264"/>
            <a:ext cx="692727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CD82FA8F-CF52-5A4E-A5AB-50461DEF9D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396" y="3453407"/>
            <a:ext cx="707273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9C17FE8-ABCF-C745-AAEC-98A53AA0D6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30" y="3929234"/>
            <a:ext cx="707273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FCC5DA1-74BA-DA44-B269-327F5A7EC2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047" y="3926180"/>
            <a:ext cx="707273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2520913B-CC0F-8A46-A31A-9406CC7643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995" y="3900264"/>
            <a:ext cx="696364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A4065109-CC61-2C40-BFDC-6D3542371C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073" y="3453407"/>
            <a:ext cx="696364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8FC4729D-2271-C340-9E06-4E69EA82FD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839" y="3914418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225A53D3-F0C9-D440-B2E6-DCD04553F8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636" y="3439253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E86335AA-2185-5E48-B880-7E0407DCEE1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839" y="3453407"/>
            <a:ext cx="692727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47E40EC8-DCE7-D149-A228-EA1A305E1D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9466" y="3664371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7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43.0</a:t>
            </a:r>
            <a:r>
              <a:rPr lang="en-GB" sz="2200" u="sng" dirty="0"/>
              <a:t>5</a:t>
            </a:r>
            <a:r>
              <a:rPr lang="en-GB" sz="2200" dirty="0"/>
              <a:t>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082312"/>
              </p:ext>
            </p:extLst>
          </p:nvPr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1EB666D-1BC1-C444-846A-A0A9EE387D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679" y="3456461"/>
            <a:ext cx="707273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711E61A-4181-1E4B-AD51-69FAF546D7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185" y="3886342"/>
            <a:ext cx="696364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7BC6742B-DA38-864A-A1B1-EBB3AD8B9B3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636" y="3900264"/>
            <a:ext cx="692727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CD82FA8F-CF52-5A4E-A5AB-50461DEF9D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396" y="3453407"/>
            <a:ext cx="707273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9C17FE8-ABCF-C745-AAEC-98A53AA0D6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30" y="3929234"/>
            <a:ext cx="707273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FCC5DA1-74BA-DA44-B269-327F5A7EC2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047" y="3926180"/>
            <a:ext cx="707273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2520913B-CC0F-8A46-A31A-9406CC7643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995" y="3900264"/>
            <a:ext cx="696364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A4065109-CC61-2C40-BFDC-6D3542371C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073" y="3453407"/>
            <a:ext cx="696364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8FC4729D-2271-C340-9E06-4E69EA82FD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839" y="3914418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225A53D3-F0C9-D440-B2E6-DCD04553F8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636" y="3439253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E86335AA-2185-5E48-B880-7E0407DCEE1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839" y="3453407"/>
            <a:ext cx="692727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47E40EC8-DCE7-D149-A228-EA1A305E1D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9466" y="3664371"/>
            <a:ext cx="692727" cy="720000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74C27F1A-CB76-6C43-B749-EE5341FD5A0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</a:p>
        </p:txBody>
      </p:sp>
    </p:spTree>
    <p:extLst>
      <p:ext uri="{BB962C8B-B14F-4D97-AF65-F5344CB8AC3E}">
        <p14:creationId xmlns:p14="http://schemas.microsoft.com/office/powerpoint/2010/main" val="40082606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Make the number 43.0</a:t>
            </a:r>
            <a:r>
              <a:rPr lang="en-GB" sz="2200" u="sng" dirty="0"/>
              <a:t>5</a:t>
            </a:r>
            <a:r>
              <a:rPr lang="en-GB" sz="2200" dirty="0"/>
              <a:t> in the place value chart below. </a:t>
            </a:r>
            <a:br>
              <a:rPr lang="en-GB" sz="2200" dirty="0"/>
            </a:br>
            <a:r>
              <a:rPr lang="en-GB" sz="2200" dirty="0"/>
              <a:t>Then, complete the sentence.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26" name="Table 25">
            <a:extLst>
              <a:ext uri="{FF2B5EF4-FFF2-40B4-BE49-F238E27FC236}">
                <a16:creationId xmlns="" xmlns:a16="http://schemas.microsoft.com/office/drawing/2014/main" id="{3054B82E-7CF9-8648-940D-3A4B2251270E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3067893"/>
          <a:ext cx="6319088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4294067288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Alta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OpenDyslexicAlta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8408982"/>
                  </a:ext>
                </a:extLst>
              </a:tr>
            </a:tbl>
          </a:graphicData>
        </a:graphic>
      </p:graphicFrame>
      <p:sp>
        <p:nvSpPr>
          <p:cNvPr id="27" name="Oval 26">
            <a:extLst>
              <a:ext uri="{FF2B5EF4-FFF2-40B4-BE49-F238E27FC236}">
                <a16:creationId xmlns="" xmlns:a16="http://schemas.microsoft.com/office/drawing/2014/main" id="{24613E24-C6D9-E042-81BB-32B34F2C7C39}"/>
              </a:ext>
            </a:extLst>
          </p:cNvPr>
          <p:cNvSpPr/>
          <p:nvPr/>
        </p:nvSpPr>
        <p:spPr>
          <a:xfrm>
            <a:off x="4020187" y="415140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2B1A5CE3-6E2A-6A41-97CC-5009243D9FBB}"/>
              </a:ext>
            </a:extLst>
          </p:cNvPr>
          <p:cNvSpPr/>
          <p:nvPr/>
        </p:nvSpPr>
        <p:spPr>
          <a:xfrm>
            <a:off x="4020186" y="321391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DB06319E-A0BB-4F4B-8751-674061810992}"/>
              </a:ext>
            </a:extLst>
          </p:cNvPr>
          <p:cNvSpPr/>
          <p:nvPr/>
        </p:nvSpPr>
        <p:spPr>
          <a:xfrm>
            <a:off x="4013824" y="4864478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5A280181-CD35-7E4D-AC31-6AD90560DC53}"/>
              </a:ext>
            </a:extLst>
          </p:cNvPr>
          <p:cNvSpPr/>
          <p:nvPr/>
        </p:nvSpPr>
        <p:spPr>
          <a:xfrm>
            <a:off x="7330796" y="2899563"/>
            <a:ext cx="456528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value of the underlined digit is: </a:t>
            </a:r>
          </a:p>
          <a:p>
            <a:pPr algn="ctr"/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0.05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or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5 hundredths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1EB666D-1BC1-C444-846A-A0A9EE387D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679" y="3456461"/>
            <a:ext cx="707273" cy="7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711E61A-4181-1E4B-AD51-69FAF546D7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7185" y="3886342"/>
            <a:ext cx="696364" cy="7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7BC6742B-DA38-864A-A1B1-EBB3AD8B9B3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636" y="3900264"/>
            <a:ext cx="692727" cy="7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CD82FA8F-CF52-5A4E-A5AB-50461DEF9D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396" y="3453407"/>
            <a:ext cx="707273" cy="7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9C17FE8-ABCF-C745-AAEC-98A53AA0D6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30" y="3929234"/>
            <a:ext cx="707273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CFCC5DA1-74BA-DA44-B269-327F5A7EC2B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047" y="3926180"/>
            <a:ext cx="707273" cy="7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2520913B-CC0F-8A46-A31A-9406CC7643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995" y="3900264"/>
            <a:ext cx="696364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A4065109-CC61-2C40-BFDC-6D3542371C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073" y="3453407"/>
            <a:ext cx="696364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8FC4729D-2271-C340-9E06-4E69EA82FD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839" y="3914418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225A53D3-F0C9-D440-B2E6-DCD04553F8D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636" y="3439253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E86335AA-2185-5E48-B880-7E0407DCEE1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6839" y="3453407"/>
            <a:ext cx="692727" cy="72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47E40EC8-DCE7-D149-A228-EA1A305E1D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9466" y="3664371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056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part-whole models below to partition the decimal number in different ways.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01812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895304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0.24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57958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0.24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54975" y="44944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0.14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4944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48194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0.24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29515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294010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300410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0.__ + 0.2 = 0.24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3E231762-8F63-1B48-A186-3696B7D598FB}"/>
              </a:ext>
            </a:extLst>
          </p:cNvPr>
          <p:cNvSpPr/>
          <p:nvPr/>
        </p:nvSpPr>
        <p:spPr>
          <a:xfrm>
            <a:off x="4323798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0.14 + 0._ = 0.24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6D97028D-9AAC-414B-B5B4-7EAC456EAEC7}"/>
              </a:ext>
            </a:extLst>
          </p:cNvPr>
          <p:cNvSpPr/>
          <p:nvPr/>
        </p:nvSpPr>
        <p:spPr>
          <a:xfrm>
            <a:off x="8230772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0.__ + 0.12 = 0.24</a:t>
            </a:r>
          </a:p>
        </p:txBody>
      </p:sp>
    </p:spTree>
    <p:extLst>
      <p:ext uri="{BB962C8B-B14F-4D97-AF65-F5344CB8AC3E}">
        <p14:creationId xmlns:p14="http://schemas.microsoft.com/office/powerpoint/2010/main" val="16738904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part-whole models below to partition the decimal number in different ways.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01812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895304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0.24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57958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0.24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54975" y="44944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0.14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4944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48194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0.24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29515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294010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300410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0.__ + 0.2 = 0.24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3E231762-8F63-1B48-A186-3696B7D598FB}"/>
              </a:ext>
            </a:extLst>
          </p:cNvPr>
          <p:cNvSpPr/>
          <p:nvPr/>
        </p:nvSpPr>
        <p:spPr>
          <a:xfrm>
            <a:off x="4323798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0.14 + 0.__ = 0.24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6D97028D-9AAC-414B-B5B4-7EAC456EAEC7}"/>
              </a:ext>
            </a:extLst>
          </p:cNvPr>
          <p:cNvSpPr/>
          <p:nvPr/>
        </p:nvSpPr>
        <p:spPr>
          <a:xfrm>
            <a:off x="8230772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0.__ + 0.12 = 0.24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0BCEBE62-7573-A341-85AE-13FDB8E2AF48}"/>
              </a:ext>
            </a:extLst>
          </p:cNvPr>
          <p:cNvSpPr/>
          <p:nvPr/>
        </p:nvSpPr>
        <p:spPr>
          <a:xfrm>
            <a:off x="531687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0.04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A521ACB5-D369-0147-9911-6D9FEF81C952}"/>
              </a:ext>
            </a:extLst>
          </p:cNvPr>
          <p:cNvSpPr/>
          <p:nvPr/>
        </p:nvSpPr>
        <p:spPr>
          <a:xfrm>
            <a:off x="300410" y="5801325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04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+ 0.2 = 0.24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94E1E64F-AD8E-E948-99B5-31E91C30298D}"/>
              </a:ext>
            </a:extLst>
          </p:cNvPr>
          <p:cNvSpPr/>
          <p:nvPr/>
        </p:nvSpPr>
        <p:spPr>
          <a:xfrm>
            <a:off x="6160570" y="274738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E4F293ED-D51C-7D4B-858B-29F37BE4177A}"/>
              </a:ext>
            </a:extLst>
          </p:cNvPr>
          <p:cNvSpPr/>
          <p:nvPr/>
        </p:nvSpPr>
        <p:spPr>
          <a:xfrm>
            <a:off x="4323798" y="5794129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0.14 + 0.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= 0.24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48D09AE9-1D18-8944-A9E0-6CB24381D97B}"/>
              </a:ext>
            </a:extLst>
          </p:cNvPr>
          <p:cNvSpPr/>
          <p:nvPr/>
        </p:nvSpPr>
        <p:spPr>
          <a:xfrm>
            <a:off x="8413234" y="2920478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0.12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="" xmlns:a16="http://schemas.microsoft.com/office/drawing/2014/main" id="{4279079C-F95C-024C-B1B8-8EF3175215AA}"/>
              </a:ext>
            </a:extLst>
          </p:cNvPr>
          <p:cNvSpPr/>
          <p:nvPr/>
        </p:nvSpPr>
        <p:spPr>
          <a:xfrm>
            <a:off x="8230772" y="5807452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12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+ 0.12 = 0.24</a:t>
            </a:r>
          </a:p>
        </p:txBody>
      </p:sp>
    </p:spTree>
    <p:extLst>
      <p:ext uri="{BB962C8B-B14F-4D97-AF65-F5344CB8AC3E}">
        <p14:creationId xmlns:p14="http://schemas.microsoft.com/office/powerpoint/2010/main" val="80924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3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on the right.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40663"/>
              </p:ext>
            </p:extLst>
          </p:nvPr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E95204A-0599-F64F-9AB4-5E9B041A79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688" y="3207459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855" y="3207459"/>
            <a:ext cx="692727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7CFC1221-4859-BA44-AE82-C21E072B78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2169" y="3207459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02E654E0-9D8F-A54A-878A-1030D43394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2429" y="3648270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198" y="3622597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681539"/>
              </p:ext>
            </p:extLst>
          </p:nvPr>
        </p:nvGraphicFramePr>
        <p:xfrm>
          <a:off x="6527730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039822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039822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039822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70B1F73D-0B01-D748-8D00-2517E9945B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5464" y="3207459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6D1DA539-243B-414B-9F5A-0AAF8A6B5E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4945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713A2DCD-08BE-F347-A9B2-7157F09BBA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5205" y="3648270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7F6B2853-502A-214A-81DB-E74076D1E1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995" y="3429000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0516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part-whole models below to partition the decimal number in different ways.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01812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895304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0.05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0.85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57958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0.85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72688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4944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48194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0.85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29515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294010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0.43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300410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0.05 + 0._ = 0.85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3E231762-8F63-1B48-A186-3696B7D598FB}"/>
              </a:ext>
            </a:extLst>
          </p:cNvPr>
          <p:cNvSpPr/>
          <p:nvPr/>
        </p:nvSpPr>
        <p:spPr>
          <a:xfrm>
            <a:off x="4323798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 + 0.__ = 0.85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6D97028D-9AAC-414B-B5B4-7EAC456EAEC7}"/>
              </a:ext>
            </a:extLst>
          </p:cNvPr>
          <p:cNvSpPr/>
          <p:nvPr/>
        </p:nvSpPr>
        <p:spPr>
          <a:xfrm>
            <a:off x="8230772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0.43 + 0.__ = 0.85</a:t>
            </a:r>
          </a:p>
        </p:txBody>
      </p:sp>
    </p:spTree>
    <p:extLst>
      <p:ext uri="{BB962C8B-B14F-4D97-AF65-F5344CB8AC3E}">
        <p14:creationId xmlns:p14="http://schemas.microsoft.com/office/powerpoint/2010/main" val="24389410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FACDA58A-F8D3-1F43-A2CD-74F3B0365EEC}"/>
              </a:ext>
            </a:extLst>
          </p:cNvPr>
          <p:cNvSpPr/>
          <p:nvPr/>
        </p:nvSpPr>
        <p:spPr>
          <a:xfrm>
            <a:off x="4323798" y="5793905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 + 0.__ = 0.85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part-whole models below to partition the decimal number in different ways.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01812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895304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0.05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0.85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57958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0.85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72688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4944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48194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0.85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29515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294010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0.43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300410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0.05 + 0.__ = 0.85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3E231762-8F63-1B48-A186-3696B7D598FB}"/>
              </a:ext>
            </a:extLst>
          </p:cNvPr>
          <p:cNvSpPr/>
          <p:nvPr/>
        </p:nvSpPr>
        <p:spPr>
          <a:xfrm>
            <a:off x="4323798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 + 0.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75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= 0.85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6D97028D-9AAC-414B-B5B4-7EAC456EAEC7}"/>
              </a:ext>
            </a:extLst>
          </p:cNvPr>
          <p:cNvSpPr/>
          <p:nvPr/>
        </p:nvSpPr>
        <p:spPr>
          <a:xfrm>
            <a:off x="8230772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0.43 + 0.__ = 0.85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F0A90358-5239-6E46-AF27-129F6504D5E0}"/>
              </a:ext>
            </a:extLst>
          </p:cNvPr>
          <p:cNvSpPr/>
          <p:nvPr/>
        </p:nvSpPr>
        <p:spPr>
          <a:xfrm>
            <a:off x="531687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0.8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FD1F78FB-AB75-9A4E-891D-1932E83A28C9}"/>
              </a:ext>
            </a:extLst>
          </p:cNvPr>
          <p:cNvSpPr/>
          <p:nvPr/>
        </p:nvSpPr>
        <p:spPr>
          <a:xfrm>
            <a:off x="300410" y="5801325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0.05 + 0.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= 0.85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F69BC562-6F7D-214F-ABA0-D931E51474ED}"/>
              </a:ext>
            </a:extLst>
          </p:cNvPr>
          <p:cNvSpPr/>
          <p:nvPr/>
        </p:nvSpPr>
        <p:spPr>
          <a:xfrm>
            <a:off x="6160570" y="448194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0.75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8A2409B6-06CC-4E4C-B61D-3E019C4054DC}"/>
              </a:ext>
            </a:extLst>
          </p:cNvPr>
          <p:cNvSpPr/>
          <p:nvPr/>
        </p:nvSpPr>
        <p:spPr>
          <a:xfrm>
            <a:off x="8415466" y="2941378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0.42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="" xmlns:a16="http://schemas.microsoft.com/office/drawing/2014/main" id="{81AF3F92-1B5E-F34C-B6C8-ADED15E9503D}"/>
              </a:ext>
            </a:extLst>
          </p:cNvPr>
          <p:cNvSpPr/>
          <p:nvPr/>
        </p:nvSpPr>
        <p:spPr>
          <a:xfrm>
            <a:off x="8230772" y="5801325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0.43 + 0.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42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= 0.85</a:t>
            </a:r>
          </a:p>
        </p:txBody>
      </p:sp>
    </p:spTree>
    <p:extLst>
      <p:ext uri="{BB962C8B-B14F-4D97-AF65-F5344CB8AC3E}">
        <p14:creationId xmlns:p14="http://schemas.microsoft.com/office/powerpoint/2010/main" val="315929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  <p:bldP spid="21" grpId="0" animBg="1"/>
      <p:bldP spid="22" grpId="0"/>
      <p:bldP spid="24" grpId="0"/>
      <p:bldP spid="2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part-whole models below to partition the decimal number in different ways.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01812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895304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0.13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0.43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57958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0.43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72688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4944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48194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0.43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29515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294010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300410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0.13 + 0._ = 0.43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3E231762-8F63-1B48-A186-3696B7D598FB}"/>
              </a:ext>
            </a:extLst>
          </p:cNvPr>
          <p:cNvSpPr/>
          <p:nvPr/>
        </p:nvSpPr>
        <p:spPr>
          <a:xfrm>
            <a:off x="4323798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 + 0.__ = 0.43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6D97028D-9AAC-414B-B5B4-7EAC456EAEC7}"/>
              </a:ext>
            </a:extLst>
          </p:cNvPr>
          <p:cNvSpPr/>
          <p:nvPr/>
        </p:nvSpPr>
        <p:spPr>
          <a:xfrm>
            <a:off x="8230772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0.22 + 0.__ = 0.43</a:t>
            </a:r>
          </a:p>
        </p:txBody>
      </p:sp>
    </p:spTree>
    <p:extLst>
      <p:ext uri="{BB962C8B-B14F-4D97-AF65-F5344CB8AC3E}">
        <p14:creationId xmlns:p14="http://schemas.microsoft.com/office/powerpoint/2010/main" val="26263194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part-whole models below to partition the decimal number in different ways.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5BCC68D-D394-1641-A262-82E2EDB17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648103" y="2876968"/>
            <a:ext cx="3021496" cy="28094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42E168E3-A4FD-B844-A264-6AEE987EA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585251" y="2801812"/>
            <a:ext cx="3021496" cy="28094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E25117D-4419-5E4E-BDC5-998076CB6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2402" y="2895304"/>
            <a:ext cx="3021496" cy="2809461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34F8E8F6-BB73-2944-8E41-32761FF15C85}"/>
              </a:ext>
            </a:extLst>
          </p:cNvPr>
          <p:cNvSpPr/>
          <p:nvPr/>
        </p:nvSpPr>
        <p:spPr>
          <a:xfrm>
            <a:off x="531688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0.3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44B6FDC5-3DF8-894F-B10E-4C4BC024E5BA}"/>
              </a:ext>
            </a:extLst>
          </p:cNvPr>
          <p:cNvSpPr/>
          <p:nvPr/>
        </p:nvSpPr>
        <p:spPr>
          <a:xfrm>
            <a:off x="2320479" y="442993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0.13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14213B22-6367-7743-9903-98345DC8F929}"/>
              </a:ext>
            </a:extLst>
          </p:cNvPr>
          <p:cNvSpPr/>
          <p:nvPr/>
        </p:nvSpPr>
        <p:spPr>
          <a:xfrm>
            <a:off x="1444514" y="2879060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0.43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8FA845C7-F4E9-C048-83CC-BCE3CF2684C6}"/>
              </a:ext>
            </a:extLst>
          </p:cNvPr>
          <p:cNvSpPr/>
          <p:nvPr/>
        </p:nvSpPr>
        <p:spPr>
          <a:xfrm>
            <a:off x="4594895" y="357958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0.43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11FA08C6-24F3-134A-889D-BC0F2FDD3D84}"/>
              </a:ext>
            </a:extLst>
          </p:cNvPr>
          <p:cNvSpPr/>
          <p:nvPr/>
        </p:nvSpPr>
        <p:spPr>
          <a:xfrm>
            <a:off x="6140805" y="2726887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0.1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9ED38E3D-C14C-7D48-8882-B1B824C065E2}"/>
              </a:ext>
            </a:extLst>
          </p:cNvPr>
          <p:cNvSpPr/>
          <p:nvPr/>
        </p:nvSpPr>
        <p:spPr>
          <a:xfrm>
            <a:off x="6143455" y="44944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0.33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9308B989-1635-FC4A-BFF7-0CB313F0399B}"/>
              </a:ext>
            </a:extLst>
          </p:cNvPr>
          <p:cNvSpPr/>
          <p:nvPr/>
        </p:nvSpPr>
        <p:spPr>
          <a:xfrm>
            <a:off x="9361846" y="4481945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0.43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442EAA6E-1E82-3246-AC1F-F017AA065A28}"/>
              </a:ext>
            </a:extLst>
          </p:cNvPr>
          <p:cNvSpPr/>
          <p:nvPr/>
        </p:nvSpPr>
        <p:spPr>
          <a:xfrm>
            <a:off x="8415466" y="2951571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rgbClr val="FF3860"/>
                </a:solidFill>
                <a:latin typeface="OpenDyslexicAlta" pitchFamily="2" charset="77"/>
              </a:rPr>
              <a:t>0.21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81BFE961-69D7-994E-B4DE-AC3E8B90BD79}"/>
              </a:ext>
            </a:extLst>
          </p:cNvPr>
          <p:cNvSpPr/>
          <p:nvPr/>
        </p:nvSpPr>
        <p:spPr>
          <a:xfrm>
            <a:off x="10222163" y="2940102"/>
            <a:ext cx="1428671" cy="1253913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OpenDyslexicAlta" pitchFamily="2" charset="77"/>
              </a:rPr>
              <a:t>0.22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300410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0.13 + 0.__ = 0.43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3E231762-8F63-1B48-A186-3696B7D598FB}"/>
              </a:ext>
            </a:extLst>
          </p:cNvPr>
          <p:cNvSpPr/>
          <p:nvPr/>
        </p:nvSpPr>
        <p:spPr>
          <a:xfrm>
            <a:off x="4323798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 + 0.__ = 0.43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6D97028D-9AAC-414B-B5B4-7EAC456EAEC7}"/>
              </a:ext>
            </a:extLst>
          </p:cNvPr>
          <p:cNvSpPr/>
          <p:nvPr/>
        </p:nvSpPr>
        <p:spPr>
          <a:xfrm>
            <a:off x="8230772" y="5803910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0.22 + 0.__ = 0.43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D63867E-B82C-CD42-8EA3-D800C2FBDA37}"/>
              </a:ext>
            </a:extLst>
          </p:cNvPr>
          <p:cNvSpPr/>
          <p:nvPr/>
        </p:nvSpPr>
        <p:spPr>
          <a:xfrm>
            <a:off x="300410" y="5801325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0.13 + 0.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= 0.43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F2F2F2E-519E-0E47-AFBE-0E6205AE2610}"/>
              </a:ext>
            </a:extLst>
          </p:cNvPr>
          <p:cNvSpPr/>
          <p:nvPr/>
        </p:nvSpPr>
        <p:spPr>
          <a:xfrm>
            <a:off x="4327553" y="5790502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0.1 + 0.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33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= 0.43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44773520-BB79-ED46-A548-9507A216E429}"/>
              </a:ext>
            </a:extLst>
          </p:cNvPr>
          <p:cNvSpPr/>
          <p:nvPr/>
        </p:nvSpPr>
        <p:spPr>
          <a:xfrm>
            <a:off x="8234527" y="5794841"/>
            <a:ext cx="3716877" cy="844918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0.22 + 0.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21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= 0.43</a:t>
            </a:r>
          </a:p>
        </p:txBody>
      </p:sp>
    </p:spTree>
    <p:extLst>
      <p:ext uri="{BB962C8B-B14F-4D97-AF65-F5344CB8AC3E}">
        <p14:creationId xmlns:p14="http://schemas.microsoft.com/office/powerpoint/2010/main" val="114152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3" grpId="0"/>
      <p:bldP spid="35" grpId="0"/>
      <p:bldP spid="20" grpId="0" animBg="1"/>
      <p:bldP spid="21" grpId="0" animBg="1"/>
      <p:bldP spid="2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clue to is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838199" y="2835241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0 tens.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A232786-F4FF-694D-9768-CE7022DA6957}"/>
              </a:ext>
            </a:extLst>
          </p:cNvPr>
          <p:cNvSpPr/>
          <p:nvPr/>
        </p:nvSpPr>
        <p:spPr>
          <a:xfrm>
            <a:off x="838199" y="3722364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4 tenths.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C0F3BE0-B2FA-FF4F-A25D-E8652EA256A8}"/>
              </a:ext>
            </a:extLst>
          </p:cNvPr>
          <p:cNvSpPr/>
          <p:nvPr/>
        </p:nvSpPr>
        <p:spPr>
          <a:xfrm>
            <a:off x="838199" y="4609487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3 hundredths.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0F13F64B-7CE8-844D-83EF-E7A14291B5FB}"/>
              </a:ext>
            </a:extLst>
          </p:cNvPr>
          <p:cNvSpPr/>
          <p:nvPr/>
        </p:nvSpPr>
        <p:spPr>
          <a:xfrm>
            <a:off x="838199" y="5496610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an odd ones digit.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="" xmlns:a16="http://schemas.microsoft.com/office/drawing/2014/main" id="{DBCDAAE6-5264-EA4E-8D8A-EE3291C769BE}"/>
              </a:ext>
            </a:extLst>
          </p:cNvPr>
          <p:cNvSpPr/>
          <p:nvPr/>
        </p:nvSpPr>
        <p:spPr>
          <a:xfrm>
            <a:off x="9244208" y="549661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36.41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D71404F3-4EBC-2742-8AD7-C8C253A7278D}"/>
              </a:ext>
            </a:extLst>
          </p:cNvPr>
          <p:cNvSpPr/>
          <p:nvPr/>
        </p:nvSpPr>
        <p:spPr>
          <a:xfrm>
            <a:off x="9244208" y="283524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12.53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="" xmlns:a16="http://schemas.microsoft.com/office/drawing/2014/main" id="{62AB5BE9-B295-694D-AC72-65BDA37D646A}"/>
              </a:ext>
            </a:extLst>
          </p:cNvPr>
          <p:cNvSpPr/>
          <p:nvPr/>
        </p:nvSpPr>
        <p:spPr>
          <a:xfrm>
            <a:off x="9274480" y="379419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4.12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="" xmlns:a16="http://schemas.microsoft.com/office/drawing/2014/main" id="{891FA0D8-DAA9-AB43-B7FC-30785E4BADA2}"/>
              </a:ext>
            </a:extLst>
          </p:cNvPr>
          <p:cNvSpPr/>
          <p:nvPr/>
        </p:nvSpPr>
        <p:spPr>
          <a:xfrm>
            <a:off x="9244207" y="461036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23.14</a:t>
            </a:r>
          </a:p>
        </p:txBody>
      </p:sp>
    </p:spTree>
    <p:extLst>
      <p:ext uri="{BB962C8B-B14F-4D97-AF65-F5344CB8AC3E}">
        <p14:creationId xmlns:p14="http://schemas.microsoft.com/office/powerpoint/2010/main" val="34097564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clue to is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838199" y="2835241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0 tens.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A232786-F4FF-694D-9768-CE7022DA6957}"/>
              </a:ext>
            </a:extLst>
          </p:cNvPr>
          <p:cNvSpPr/>
          <p:nvPr/>
        </p:nvSpPr>
        <p:spPr>
          <a:xfrm>
            <a:off x="838199" y="3722364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4 tenths.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C0F3BE0-B2FA-FF4F-A25D-E8652EA256A8}"/>
              </a:ext>
            </a:extLst>
          </p:cNvPr>
          <p:cNvSpPr/>
          <p:nvPr/>
        </p:nvSpPr>
        <p:spPr>
          <a:xfrm>
            <a:off x="838199" y="4609487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3 hundredths.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0F13F64B-7CE8-844D-83EF-E7A14291B5FB}"/>
              </a:ext>
            </a:extLst>
          </p:cNvPr>
          <p:cNvSpPr/>
          <p:nvPr/>
        </p:nvSpPr>
        <p:spPr>
          <a:xfrm>
            <a:off x="838199" y="5496610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an odd ones digit.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="" xmlns:a16="http://schemas.microsoft.com/office/drawing/2014/main" id="{DBCDAAE6-5264-EA4E-8D8A-EE3291C769BE}"/>
              </a:ext>
            </a:extLst>
          </p:cNvPr>
          <p:cNvSpPr/>
          <p:nvPr/>
        </p:nvSpPr>
        <p:spPr>
          <a:xfrm>
            <a:off x="9244208" y="549661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36.41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D71404F3-4EBC-2742-8AD7-C8C253A7278D}"/>
              </a:ext>
            </a:extLst>
          </p:cNvPr>
          <p:cNvSpPr/>
          <p:nvPr/>
        </p:nvSpPr>
        <p:spPr>
          <a:xfrm>
            <a:off x="9244208" y="283524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12.53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="" xmlns:a16="http://schemas.microsoft.com/office/drawing/2014/main" id="{62AB5BE9-B295-694D-AC72-65BDA37D646A}"/>
              </a:ext>
            </a:extLst>
          </p:cNvPr>
          <p:cNvSpPr/>
          <p:nvPr/>
        </p:nvSpPr>
        <p:spPr>
          <a:xfrm>
            <a:off x="9274480" y="379419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4.12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="" xmlns:a16="http://schemas.microsoft.com/office/drawing/2014/main" id="{891FA0D8-DAA9-AB43-B7FC-30785E4BADA2}"/>
              </a:ext>
            </a:extLst>
          </p:cNvPr>
          <p:cNvSpPr/>
          <p:nvPr/>
        </p:nvSpPr>
        <p:spPr>
          <a:xfrm>
            <a:off x="9244207" y="461036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23.14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54B4AB21-E0EA-3D4F-97B3-8317D84BC0B3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7127310" y="3114171"/>
            <a:ext cx="2147170" cy="958957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5625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clue to is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838199" y="2835241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0 tens.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A232786-F4FF-694D-9768-CE7022DA6957}"/>
              </a:ext>
            </a:extLst>
          </p:cNvPr>
          <p:cNvSpPr/>
          <p:nvPr/>
        </p:nvSpPr>
        <p:spPr>
          <a:xfrm>
            <a:off x="838199" y="3722364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4 tenths.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C0F3BE0-B2FA-FF4F-A25D-E8652EA256A8}"/>
              </a:ext>
            </a:extLst>
          </p:cNvPr>
          <p:cNvSpPr/>
          <p:nvPr/>
        </p:nvSpPr>
        <p:spPr>
          <a:xfrm>
            <a:off x="838199" y="4609487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3 hundredths.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0F13F64B-7CE8-844D-83EF-E7A14291B5FB}"/>
              </a:ext>
            </a:extLst>
          </p:cNvPr>
          <p:cNvSpPr/>
          <p:nvPr/>
        </p:nvSpPr>
        <p:spPr>
          <a:xfrm>
            <a:off x="838199" y="5496610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an odd ones digit.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="" xmlns:a16="http://schemas.microsoft.com/office/drawing/2014/main" id="{DBCDAAE6-5264-EA4E-8D8A-EE3291C769BE}"/>
              </a:ext>
            </a:extLst>
          </p:cNvPr>
          <p:cNvSpPr/>
          <p:nvPr/>
        </p:nvSpPr>
        <p:spPr>
          <a:xfrm>
            <a:off x="9244208" y="549661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36.41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D71404F3-4EBC-2742-8AD7-C8C253A7278D}"/>
              </a:ext>
            </a:extLst>
          </p:cNvPr>
          <p:cNvSpPr/>
          <p:nvPr/>
        </p:nvSpPr>
        <p:spPr>
          <a:xfrm>
            <a:off x="9244208" y="283524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12.53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="" xmlns:a16="http://schemas.microsoft.com/office/drawing/2014/main" id="{62AB5BE9-B295-694D-AC72-65BDA37D646A}"/>
              </a:ext>
            </a:extLst>
          </p:cNvPr>
          <p:cNvSpPr/>
          <p:nvPr/>
        </p:nvSpPr>
        <p:spPr>
          <a:xfrm>
            <a:off x="9274480" y="379419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4.12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="" xmlns:a16="http://schemas.microsoft.com/office/drawing/2014/main" id="{891FA0D8-DAA9-AB43-B7FC-30785E4BADA2}"/>
              </a:ext>
            </a:extLst>
          </p:cNvPr>
          <p:cNvSpPr/>
          <p:nvPr/>
        </p:nvSpPr>
        <p:spPr>
          <a:xfrm>
            <a:off x="9244207" y="461036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23.14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54B4AB21-E0EA-3D4F-97B3-8317D84BC0B3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7127310" y="3114171"/>
            <a:ext cx="2147170" cy="958957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21B4C6B1-C0A9-F147-9BF5-69FA567FF514}"/>
              </a:ext>
            </a:extLst>
          </p:cNvPr>
          <p:cNvCxnSpPr>
            <a:cxnSpLocks/>
            <a:stCxn id="20" idx="3"/>
            <a:endCxn id="27" idx="1"/>
          </p:cNvCxnSpPr>
          <p:nvPr/>
        </p:nvCxnSpPr>
        <p:spPr>
          <a:xfrm>
            <a:off x="7127310" y="4001294"/>
            <a:ext cx="2116898" cy="1774246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8290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clue to is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838199" y="2835241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0 tens.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A232786-F4FF-694D-9768-CE7022DA6957}"/>
              </a:ext>
            </a:extLst>
          </p:cNvPr>
          <p:cNvSpPr/>
          <p:nvPr/>
        </p:nvSpPr>
        <p:spPr>
          <a:xfrm>
            <a:off x="838199" y="3722364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4 tenths.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C0F3BE0-B2FA-FF4F-A25D-E8652EA256A8}"/>
              </a:ext>
            </a:extLst>
          </p:cNvPr>
          <p:cNvSpPr/>
          <p:nvPr/>
        </p:nvSpPr>
        <p:spPr>
          <a:xfrm>
            <a:off x="838199" y="4609487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3 hundredths.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0F13F64B-7CE8-844D-83EF-E7A14291B5FB}"/>
              </a:ext>
            </a:extLst>
          </p:cNvPr>
          <p:cNvSpPr/>
          <p:nvPr/>
        </p:nvSpPr>
        <p:spPr>
          <a:xfrm>
            <a:off x="838199" y="5496610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an odd ones digit.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="" xmlns:a16="http://schemas.microsoft.com/office/drawing/2014/main" id="{DBCDAAE6-5264-EA4E-8D8A-EE3291C769BE}"/>
              </a:ext>
            </a:extLst>
          </p:cNvPr>
          <p:cNvSpPr/>
          <p:nvPr/>
        </p:nvSpPr>
        <p:spPr>
          <a:xfrm>
            <a:off x="9244208" y="549661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36.41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D71404F3-4EBC-2742-8AD7-C8C253A7278D}"/>
              </a:ext>
            </a:extLst>
          </p:cNvPr>
          <p:cNvSpPr/>
          <p:nvPr/>
        </p:nvSpPr>
        <p:spPr>
          <a:xfrm>
            <a:off x="9244208" y="283524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12.53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="" xmlns:a16="http://schemas.microsoft.com/office/drawing/2014/main" id="{62AB5BE9-B295-694D-AC72-65BDA37D646A}"/>
              </a:ext>
            </a:extLst>
          </p:cNvPr>
          <p:cNvSpPr/>
          <p:nvPr/>
        </p:nvSpPr>
        <p:spPr>
          <a:xfrm>
            <a:off x="9274480" y="379419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4.12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="" xmlns:a16="http://schemas.microsoft.com/office/drawing/2014/main" id="{891FA0D8-DAA9-AB43-B7FC-30785E4BADA2}"/>
              </a:ext>
            </a:extLst>
          </p:cNvPr>
          <p:cNvSpPr/>
          <p:nvPr/>
        </p:nvSpPr>
        <p:spPr>
          <a:xfrm>
            <a:off x="9244207" y="461036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23.14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54B4AB21-E0EA-3D4F-97B3-8317D84BC0B3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7127310" y="3114171"/>
            <a:ext cx="2147170" cy="958957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21B4C6B1-C0A9-F147-9BF5-69FA567FF514}"/>
              </a:ext>
            </a:extLst>
          </p:cNvPr>
          <p:cNvCxnSpPr>
            <a:cxnSpLocks/>
            <a:stCxn id="20" idx="3"/>
            <a:endCxn id="27" idx="1"/>
          </p:cNvCxnSpPr>
          <p:nvPr/>
        </p:nvCxnSpPr>
        <p:spPr>
          <a:xfrm>
            <a:off x="7127310" y="4001294"/>
            <a:ext cx="2116898" cy="1774246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17B7A66-CFCC-D441-9CAE-EF5EE09CBC9E}"/>
              </a:ext>
            </a:extLst>
          </p:cNvPr>
          <p:cNvCxnSpPr>
            <a:cxnSpLocks/>
            <a:stCxn id="21" idx="3"/>
            <a:endCxn id="37" idx="1"/>
          </p:cNvCxnSpPr>
          <p:nvPr/>
        </p:nvCxnSpPr>
        <p:spPr>
          <a:xfrm flipV="1">
            <a:off x="7127310" y="3114170"/>
            <a:ext cx="2116898" cy="1774247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4962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clue to is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838199" y="2835241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0 tens.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A232786-F4FF-694D-9768-CE7022DA6957}"/>
              </a:ext>
            </a:extLst>
          </p:cNvPr>
          <p:cNvSpPr/>
          <p:nvPr/>
        </p:nvSpPr>
        <p:spPr>
          <a:xfrm>
            <a:off x="838199" y="3722364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4 tenths.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C0F3BE0-B2FA-FF4F-A25D-E8652EA256A8}"/>
              </a:ext>
            </a:extLst>
          </p:cNvPr>
          <p:cNvSpPr/>
          <p:nvPr/>
        </p:nvSpPr>
        <p:spPr>
          <a:xfrm>
            <a:off x="838199" y="4609487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3 hundredths.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0F13F64B-7CE8-844D-83EF-E7A14291B5FB}"/>
              </a:ext>
            </a:extLst>
          </p:cNvPr>
          <p:cNvSpPr/>
          <p:nvPr/>
        </p:nvSpPr>
        <p:spPr>
          <a:xfrm>
            <a:off x="838199" y="5496610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an odd ones digit.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="" xmlns:a16="http://schemas.microsoft.com/office/drawing/2014/main" id="{DBCDAAE6-5264-EA4E-8D8A-EE3291C769BE}"/>
              </a:ext>
            </a:extLst>
          </p:cNvPr>
          <p:cNvSpPr/>
          <p:nvPr/>
        </p:nvSpPr>
        <p:spPr>
          <a:xfrm>
            <a:off x="9244208" y="549661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36.41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D71404F3-4EBC-2742-8AD7-C8C253A7278D}"/>
              </a:ext>
            </a:extLst>
          </p:cNvPr>
          <p:cNvSpPr/>
          <p:nvPr/>
        </p:nvSpPr>
        <p:spPr>
          <a:xfrm>
            <a:off x="9244208" y="283524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12.53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="" xmlns:a16="http://schemas.microsoft.com/office/drawing/2014/main" id="{62AB5BE9-B295-694D-AC72-65BDA37D646A}"/>
              </a:ext>
            </a:extLst>
          </p:cNvPr>
          <p:cNvSpPr/>
          <p:nvPr/>
        </p:nvSpPr>
        <p:spPr>
          <a:xfrm>
            <a:off x="9274480" y="379419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4.12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="" xmlns:a16="http://schemas.microsoft.com/office/drawing/2014/main" id="{891FA0D8-DAA9-AB43-B7FC-30785E4BADA2}"/>
              </a:ext>
            </a:extLst>
          </p:cNvPr>
          <p:cNvSpPr/>
          <p:nvPr/>
        </p:nvSpPr>
        <p:spPr>
          <a:xfrm>
            <a:off x="9244207" y="461036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23.14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54B4AB21-E0EA-3D4F-97B3-8317D84BC0B3}"/>
              </a:ext>
            </a:extLst>
          </p:cNvPr>
          <p:cNvCxnSpPr>
            <a:cxnSpLocks/>
            <a:endCxn id="38" idx="1"/>
          </p:cNvCxnSpPr>
          <p:nvPr/>
        </p:nvCxnSpPr>
        <p:spPr>
          <a:xfrm>
            <a:off x="7127310" y="3114171"/>
            <a:ext cx="2147170" cy="958957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21B4C6B1-C0A9-F147-9BF5-69FA567FF514}"/>
              </a:ext>
            </a:extLst>
          </p:cNvPr>
          <p:cNvCxnSpPr>
            <a:cxnSpLocks/>
            <a:stCxn id="20" idx="3"/>
            <a:endCxn id="27" idx="1"/>
          </p:cNvCxnSpPr>
          <p:nvPr/>
        </p:nvCxnSpPr>
        <p:spPr>
          <a:xfrm>
            <a:off x="7127310" y="4001294"/>
            <a:ext cx="2116898" cy="1774246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217B7A66-CFCC-D441-9CAE-EF5EE09CBC9E}"/>
              </a:ext>
            </a:extLst>
          </p:cNvPr>
          <p:cNvCxnSpPr>
            <a:cxnSpLocks/>
            <a:stCxn id="21" idx="3"/>
            <a:endCxn id="37" idx="1"/>
          </p:cNvCxnSpPr>
          <p:nvPr/>
        </p:nvCxnSpPr>
        <p:spPr>
          <a:xfrm flipV="1">
            <a:off x="7127310" y="3114170"/>
            <a:ext cx="2116898" cy="1774247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8790F333-4043-8743-AB77-680F836FAC69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7127310" y="4889298"/>
            <a:ext cx="2116897" cy="88624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398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clue to is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838199" y="2835241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6 ones.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A232786-F4FF-694D-9768-CE7022DA6957}"/>
              </a:ext>
            </a:extLst>
          </p:cNvPr>
          <p:cNvSpPr/>
          <p:nvPr/>
        </p:nvSpPr>
        <p:spPr>
          <a:xfrm>
            <a:off x="838199" y="3722364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3 hundredths.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C0F3BE0-B2FA-FF4F-A25D-E8652EA256A8}"/>
              </a:ext>
            </a:extLst>
          </p:cNvPr>
          <p:cNvSpPr/>
          <p:nvPr/>
        </p:nvSpPr>
        <p:spPr>
          <a:xfrm>
            <a:off x="838199" y="4609487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one decimal place.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0F13F64B-7CE8-844D-83EF-E7A14291B5FB}"/>
              </a:ext>
            </a:extLst>
          </p:cNvPr>
          <p:cNvSpPr/>
          <p:nvPr/>
        </p:nvSpPr>
        <p:spPr>
          <a:xfrm>
            <a:off x="838199" y="5496610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an even tenth digit.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="" xmlns:a16="http://schemas.microsoft.com/office/drawing/2014/main" id="{DBCDAAE6-5264-EA4E-8D8A-EE3291C769BE}"/>
              </a:ext>
            </a:extLst>
          </p:cNvPr>
          <p:cNvSpPr/>
          <p:nvPr/>
        </p:nvSpPr>
        <p:spPr>
          <a:xfrm>
            <a:off x="9244208" y="549661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23.1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="" xmlns:a16="http://schemas.microsoft.com/office/drawing/2014/main" id="{D71404F3-4EBC-2742-8AD7-C8C253A7278D}"/>
              </a:ext>
            </a:extLst>
          </p:cNvPr>
          <p:cNvSpPr/>
          <p:nvPr/>
        </p:nvSpPr>
        <p:spPr>
          <a:xfrm>
            <a:off x="9244208" y="283524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24.53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="" xmlns:a16="http://schemas.microsoft.com/office/drawing/2014/main" id="{62AB5BE9-B295-694D-AC72-65BDA37D646A}"/>
              </a:ext>
            </a:extLst>
          </p:cNvPr>
          <p:cNvSpPr/>
          <p:nvPr/>
        </p:nvSpPr>
        <p:spPr>
          <a:xfrm>
            <a:off x="9274480" y="379419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41.25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="" xmlns:a16="http://schemas.microsoft.com/office/drawing/2014/main" id="{891FA0D8-DAA9-AB43-B7FC-30785E4BADA2}"/>
              </a:ext>
            </a:extLst>
          </p:cNvPr>
          <p:cNvSpPr/>
          <p:nvPr/>
        </p:nvSpPr>
        <p:spPr>
          <a:xfrm>
            <a:off x="9244207" y="461036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36.12</a:t>
            </a:r>
          </a:p>
        </p:txBody>
      </p:sp>
    </p:spTree>
    <p:extLst>
      <p:ext uri="{BB962C8B-B14F-4D97-AF65-F5344CB8AC3E}">
        <p14:creationId xmlns:p14="http://schemas.microsoft.com/office/powerpoint/2010/main" val="1298924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on the right.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Both numbers have 3 tenths. The left-hand chart has 2 hundredths, whereas the right-hand table only has 1 hundredth.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E95204A-0599-F64F-9AB4-5E9B041A79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688" y="3207459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855" y="3207459"/>
            <a:ext cx="692727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7CFC1221-4859-BA44-AE82-C21E072B78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2169" y="3207459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02E654E0-9D8F-A54A-878A-1030D43394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2429" y="3648270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198" y="3622597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6527730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039822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039822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039822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70B1F73D-0B01-D748-8D00-2517E9945B9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5464" y="3207459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6D1DA539-243B-414B-9F5A-0AAF8A6B5E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4945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713A2DCD-08BE-F347-A9B2-7157F09BBA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5205" y="3648270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7F6B2853-502A-214A-81DB-E74076D1E1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995" y="3429000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442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clue to is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838199" y="2835241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6 ones.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A232786-F4FF-694D-9768-CE7022DA6957}"/>
              </a:ext>
            </a:extLst>
          </p:cNvPr>
          <p:cNvSpPr/>
          <p:nvPr/>
        </p:nvSpPr>
        <p:spPr>
          <a:xfrm>
            <a:off x="838199" y="3722364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3 hundredths.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C0F3BE0-B2FA-FF4F-A25D-E8652EA256A8}"/>
              </a:ext>
            </a:extLst>
          </p:cNvPr>
          <p:cNvSpPr/>
          <p:nvPr/>
        </p:nvSpPr>
        <p:spPr>
          <a:xfrm>
            <a:off x="838199" y="4609487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one decimal place.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0F13F64B-7CE8-844D-83EF-E7A14291B5FB}"/>
              </a:ext>
            </a:extLst>
          </p:cNvPr>
          <p:cNvSpPr/>
          <p:nvPr/>
        </p:nvSpPr>
        <p:spPr>
          <a:xfrm>
            <a:off x="838199" y="5496610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an even tenth digit.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88D3134E-1E9E-2C4E-930D-3E56958F3A46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7127310" y="3114171"/>
            <a:ext cx="2116897" cy="1775127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="" xmlns:a16="http://schemas.microsoft.com/office/drawing/2014/main" id="{B2FB82BF-FE51-3546-9F00-D2BBC9BC8FBC}"/>
              </a:ext>
            </a:extLst>
          </p:cNvPr>
          <p:cNvSpPr/>
          <p:nvPr/>
        </p:nvSpPr>
        <p:spPr>
          <a:xfrm>
            <a:off x="9244208" y="549661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23.1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B277AE6E-FCA6-DC41-AA29-35C63E79B1E4}"/>
              </a:ext>
            </a:extLst>
          </p:cNvPr>
          <p:cNvSpPr/>
          <p:nvPr/>
        </p:nvSpPr>
        <p:spPr>
          <a:xfrm>
            <a:off x="9244208" y="283524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24.53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="" xmlns:a16="http://schemas.microsoft.com/office/drawing/2014/main" id="{85FC5FA0-BC31-0646-A33B-3239DA609317}"/>
              </a:ext>
            </a:extLst>
          </p:cNvPr>
          <p:cNvSpPr/>
          <p:nvPr/>
        </p:nvSpPr>
        <p:spPr>
          <a:xfrm>
            <a:off x="9274480" y="379419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41.25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="" xmlns:a16="http://schemas.microsoft.com/office/drawing/2014/main" id="{29956595-6E61-FF42-A420-F189CF02A54B}"/>
              </a:ext>
            </a:extLst>
          </p:cNvPr>
          <p:cNvSpPr/>
          <p:nvPr/>
        </p:nvSpPr>
        <p:spPr>
          <a:xfrm>
            <a:off x="9244207" y="461036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36.12</a:t>
            </a:r>
          </a:p>
        </p:txBody>
      </p:sp>
    </p:spTree>
    <p:extLst>
      <p:ext uri="{BB962C8B-B14F-4D97-AF65-F5344CB8AC3E}">
        <p14:creationId xmlns:p14="http://schemas.microsoft.com/office/powerpoint/2010/main" val="20236075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clue to is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838199" y="2835241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6 ones.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3E231762-8F63-1B48-A186-3696B7D598FB}"/>
              </a:ext>
            </a:extLst>
          </p:cNvPr>
          <p:cNvSpPr/>
          <p:nvPr/>
        </p:nvSpPr>
        <p:spPr>
          <a:xfrm>
            <a:off x="9244208" y="549661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23.1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A232786-F4FF-694D-9768-CE7022DA6957}"/>
              </a:ext>
            </a:extLst>
          </p:cNvPr>
          <p:cNvSpPr/>
          <p:nvPr/>
        </p:nvSpPr>
        <p:spPr>
          <a:xfrm>
            <a:off x="838199" y="3722364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3 hundredths.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C0F3BE0-B2FA-FF4F-A25D-E8652EA256A8}"/>
              </a:ext>
            </a:extLst>
          </p:cNvPr>
          <p:cNvSpPr/>
          <p:nvPr/>
        </p:nvSpPr>
        <p:spPr>
          <a:xfrm>
            <a:off x="838199" y="4609487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one decimal place.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0F13F64B-7CE8-844D-83EF-E7A14291B5FB}"/>
              </a:ext>
            </a:extLst>
          </p:cNvPr>
          <p:cNvSpPr/>
          <p:nvPr/>
        </p:nvSpPr>
        <p:spPr>
          <a:xfrm>
            <a:off x="838199" y="5496610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an even tenth digit.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F44DCD4B-C2B5-D341-93B4-499339CFC4AC}"/>
              </a:ext>
            </a:extLst>
          </p:cNvPr>
          <p:cNvSpPr/>
          <p:nvPr/>
        </p:nvSpPr>
        <p:spPr>
          <a:xfrm>
            <a:off x="9244208" y="283524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24.53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F05163FC-1AD4-3944-84EC-B305B2560FE3}"/>
              </a:ext>
            </a:extLst>
          </p:cNvPr>
          <p:cNvSpPr/>
          <p:nvPr/>
        </p:nvSpPr>
        <p:spPr>
          <a:xfrm>
            <a:off x="9274480" y="379419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41.25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="" xmlns:a16="http://schemas.microsoft.com/office/drawing/2014/main" id="{61AD2FC3-AF66-C145-A918-9F8B47C3ECF8}"/>
              </a:ext>
            </a:extLst>
          </p:cNvPr>
          <p:cNvSpPr/>
          <p:nvPr/>
        </p:nvSpPr>
        <p:spPr>
          <a:xfrm>
            <a:off x="9244207" y="461036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36.12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88D3134E-1E9E-2C4E-930D-3E56958F3A46}"/>
              </a:ext>
            </a:extLst>
          </p:cNvPr>
          <p:cNvCxnSpPr>
            <a:cxnSpLocks/>
            <a:stCxn id="16" idx="3"/>
            <a:endCxn id="25" idx="1"/>
          </p:cNvCxnSpPr>
          <p:nvPr/>
        </p:nvCxnSpPr>
        <p:spPr>
          <a:xfrm>
            <a:off x="7127310" y="3114171"/>
            <a:ext cx="2116897" cy="1775127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BCA014CA-07C5-FE46-9AD6-F6F621E41218}"/>
              </a:ext>
            </a:extLst>
          </p:cNvPr>
          <p:cNvCxnSpPr>
            <a:cxnSpLocks/>
            <a:stCxn id="20" idx="3"/>
            <a:endCxn id="23" idx="1"/>
          </p:cNvCxnSpPr>
          <p:nvPr/>
        </p:nvCxnSpPr>
        <p:spPr>
          <a:xfrm flipV="1">
            <a:off x="7127310" y="3114170"/>
            <a:ext cx="2116898" cy="887124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88752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clue to is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838199" y="2835241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6 ones.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3E231762-8F63-1B48-A186-3696B7D598FB}"/>
              </a:ext>
            </a:extLst>
          </p:cNvPr>
          <p:cNvSpPr/>
          <p:nvPr/>
        </p:nvSpPr>
        <p:spPr>
          <a:xfrm>
            <a:off x="9244208" y="549661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23.1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A232786-F4FF-694D-9768-CE7022DA6957}"/>
              </a:ext>
            </a:extLst>
          </p:cNvPr>
          <p:cNvSpPr/>
          <p:nvPr/>
        </p:nvSpPr>
        <p:spPr>
          <a:xfrm>
            <a:off x="838199" y="3722364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3 hundredths.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C0F3BE0-B2FA-FF4F-A25D-E8652EA256A8}"/>
              </a:ext>
            </a:extLst>
          </p:cNvPr>
          <p:cNvSpPr/>
          <p:nvPr/>
        </p:nvSpPr>
        <p:spPr>
          <a:xfrm>
            <a:off x="838199" y="4609487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one decimal place.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0F13F64B-7CE8-844D-83EF-E7A14291B5FB}"/>
              </a:ext>
            </a:extLst>
          </p:cNvPr>
          <p:cNvSpPr/>
          <p:nvPr/>
        </p:nvSpPr>
        <p:spPr>
          <a:xfrm>
            <a:off x="838199" y="5496610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an even tenth digit.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F44DCD4B-C2B5-D341-93B4-499339CFC4AC}"/>
              </a:ext>
            </a:extLst>
          </p:cNvPr>
          <p:cNvSpPr/>
          <p:nvPr/>
        </p:nvSpPr>
        <p:spPr>
          <a:xfrm>
            <a:off x="9244208" y="283524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24.53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F05163FC-1AD4-3944-84EC-B305B2560FE3}"/>
              </a:ext>
            </a:extLst>
          </p:cNvPr>
          <p:cNvSpPr/>
          <p:nvPr/>
        </p:nvSpPr>
        <p:spPr>
          <a:xfrm>
            <a:off x="9274480" y="379419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41.25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="" xmlns:a16="http://schemas.microsoft.com/office/drawing/2014/main" id="{61AD2FC3-AF66-C145-A918-9F8B47C3ECF8}"/>
              </a:ext>
            </a:extLst>
          </p:cNvPr>
          <p:cNvSpPr/>
          <p:nvPr/>
        </p:nvSpPr>
        <p:spPr>
          <a:xfrm>
            <a:off x="9244207" y="461036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36.12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88D3134E-1E9E-2C4E-930D-3E56958F3A46}"/>
              </a:ext>
            </a:extLst>
          </p:cNvPr>
          <p:cNvCxnSpPr>
            <a:cxnSpLocks/>
            <a:stCxn id="16" idx="3"/>
            <a:endCxn id="25" idx="1"/>
          </p:cNvCxnSpPr>
          <p:nvPr/>
        </p:nvCxnSpPr>
        <p:spPr>
          <a:xfrm>
            <a:off x="7127310" y="3114171"/>
            <a:ext cx="2116897" cy="1775127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BCA014CA-07C5-FE46-9AD6-F6F621E41218}"/>
              </a:ext>
            </a:extLst>
          </p:cNvPr>
          <p:cNvCxnSpPr>
            <a:cxnSpLocks/>
            <a:stCxn id="20" idx="3"/>
            <a:endCxn id="23" idx="1"/>
          </p:cNvCxnSpPr>
          <p:nvPr/>
        </p:nvCxnSpPr>
        <p:spPr>
          <a:xfrm flipV="1">
            <a:off x="7127310" y="3114170"/>
            <a:ext cx="2116898" cy="887124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787EC6BB-BA90-1647-AAD6-BDA64217AEAA}"/>
              </a:ext>
            </a:extLst>
          </p:cNvPr>
          <p:cNvCxnSpPr>
            <a:cxnSpLocks/>
            <a:stCxn id="21" idx="3"/>
            <a:endCxn id="17" idx="1"/>
          </p:cNvCxnSpPr>
          <p:nvPr/>
        </p:nvCxnSpPr>
        <p:spPr>
          <a:xfrm>
            <a:off x="7127310" y="4888417"/>
            <a:ext cx="2116898" cy="887123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1591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7426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the clue to is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="" xmlns:a16="http://schemas.microsoft.com/office/drawing/2014/main" id="{885B72E4-A9D9-BE47-B8E4-E24FBDC7D2B4}"/>
              </a:ext>
            </a:extLst>
          </p:cNvPr>
          <p:cNvSpPr/>
          <p:nvPr/>
        </p:nvSpPr>
        <p:spPr>
          <a:xfrm>
            <a:off x="838199" y="2835241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6 ones.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3E231762-8F63-1B48-A186-3696B7D598FB}"/>
              </a:ext>
            </a:extLst>
          </p:cNvPr>
          <p:cNvSpPr/>
          <p:nvPr/>
        </p:nvSpPr>
        <p:spPr>
          <a:xfrm>
            <a:off x="9244208" y="549661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23.1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5A232786-F4FF-694D-9768-CE7022DA6957}"/>
              </a:ext>
            </a:extLst>
          </p:cNvPr>
          <p:cNvSpPr/>
          <p:nvPr/>
        </p:nvSpPr>
        <p:spPr>
          <a:xfrm>
            <a:off x="838199" y="3722364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3 hundredths.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="" xmlns:a16="http://schemas.microsoft.com/office/drawing/2014/main" id="{8C0F3BE0-B2FA-FF4F-A25D-E8652EA256A8}"/>
              </a:ext>
            </a:extLst>
          </p:cNvPr>
          <p:cNvSpPr/>
          <p:nvPr/>
        </p:nvSpPr>
        <p:spPr>
          <a:xfrm>
            <a:off x="838199" y="4609487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one decimal place.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0F13F64B-7CE8-844D-83EF-E7A14291B5FB}"/>
              </a:ext>
            </a:extLst>
          </p:cNvPr>
          <p:cNvSpPr/>
          <p:nvPr/>
        </p:nvSpPr>
        <p:spPr>
          <a:xfrm>
            <a:off x="838199" y="5496610"/>
            <a:ext cx="6289111" cy="55785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has an even tenth digit.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F44DCD4B-C2B5-D341-93B4-499339CFC4AC}"/>
              </a:ext>
            </a:extLst>
          </p:cNvPr>
          <p:cNvSpPr/>
          <p:nvPr/>
        </p:nvSpPr>
        <p:spPr>
          <a:xfrm>
            <a:off x="9244208" y="2835240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24.53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F05163FC-1AD4-3944-84EC-B305B2560FE3}"/>
              </a:ext>
            </a:extLst>
          </p:cNvPr>
          <p:cNvSpPr/>
          <p:nvPr/>
        </p:nvSpPr>
        <p:spPr>
          <a:xfrm>
            <a:off x="9274480" y="379419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41.25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="" xmlns:a16="http://schemas.microsoft.com/office/drawing/2014/main" id="{61AD2FC3-AF66-C145-A918-9F8B47C3ECF8}"/>
              </a:ext>
            </a:extLst>
          </p:cNvPr>
          <p:cNvSpPr/>
          <p:nvPr/>
        </p:nvSpPr>
        <p:spPr>
          <a:xfrm>
            <a:off x="9244207" y="4610368"/>
            <a:ext cx="2403085" cy="55786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36.12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88D3134E-1E9E-2C4E-930D-3E56958F3A46}"/>
              </a:ext>
            </a:extLst>
          </p:cNvPr>
          <p:cNvCxnSpPr>
            <a:cxnSpLocks/>
            <a:stCxn id="16" idx="3"/>
            <a:endCxn id="25" idx="1"/>
          </p:cNvCxnSpPr>
          <p:nvPr/>
        </p:nvCxnSpPr>
        <p:spPr>
          <a:xfrm>
            <a:off x="7127310" y="3114171"/>
            <a:ext cx="2116897" cy="1775127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BCA014CA-07C5-FE46-9AD6-F6F621E41218}"/>
              </a:ext>
            </a:extLst>
          </p:cNvPr>
          <p:cNvCxnSpPr>
            <a:cxnSpLocks/>
            <a:stCxn id="20" idx="3"/>
            <a:endCxn id="23" idx="1"/>
          </p:cNvCxnSpPr>
          <p:nvPr/>
        </p:nvCxnSpPr>
        <p:spPr>
          <a:xfrm flipV="1">
            <a:off x="7127310" y="3114170"/>
            <a:ext cx="2116898" cy="887124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787EC6BB-BA90-1647-AAD6-BDA64217AEAA}"/>
              </a:ext>
            </a:extLst>
          </p:cNvPr>
          <p:cNvCxnSpPr>
            <a:cxnSpLocks/>
            <a:stCxn id="21" idx="3"/>
            <a:endCxn id="17" idx="1"/>
          </p:cNvCxnSpPr>
          <p:nvPr/>
        </p:nvCxnSpPr>
        <p:spPr>
          <a:xfrm>
            <a:off x="7127310" y="4888417"/>
            <a:ext cx="2116898" cy="887123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44EAE8C9-374D-F94F-9925-ED2971FEC660}"/>
              </a:ext>
            </a:extLst>
          </p:cNvPr>
          <p:cNvCxnSpPr>
            <a:cxnSpLocks/>
            <a:stCxn id="22" idx="3"/>
            <a:endCxn id="24" idx="1"/>
          </p:cNvCxnSpPr>
          <p:nvPr/>
        </p:nvCxnSpPr>
        <p:spPr>
          <a:xfrm flipV="1">
            <a:off x="7127310" y="4073128"/>
            <a:ext cx="2147170" cy="170241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96352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725083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says, “If a </a:t>
            </a:r>
            <a:r>
              <a:rPr lang="en-GB" sz="2200" dirty="0" err="1"/>
              <a:t>Rekenrek</a:t>
            </a:r>
            <a:r>
              <a:rPr lang="en-GB" sz="2200" dirty="0"/>
              <a:t> represents one whole, then each row of beads is equal to one hundredth.”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you agree?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9C28BBD-8F5E-3D47-9FF6-76406D160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9030" y="2213323"/>
            <a:ext cx="3788177" cy="243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320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725083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James says, “If a </a:t>
            </a:r>
            <a:r>
              <a:rPr lang="en-GB" sz="2200" dirty="0" err="1"/>
              <a:t>Rekenrek</a:t>
            </a:r>
            <a:r>
              <a:rPr lang="en-GB" sz="2200" dirty="0"/>
              <a:t> represents one whole, then each row of beads is equal to one hundredth.”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No, I do not agree.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A </a:t>
            </a:r>
            <a:r>
              <a:rPr lang="en-GB" sz="2200" dirty="0" err="1">
                <a:solidFill>
                  <a:srgbClr val="FF3860"/>
                </a:solidFill>
              </a:rPr>
              <a:t>Rekenrek</a:t>
            </a:r>
            <a:r>
              <a:rPr lang="en-GB" sz="2200" dirty="0">
                <a:solidFill>
                  <a:srgbClr val="FF3860"/>
                </a:solidFill>
              </a:rPr>
              <a:t>, like the one shown, has 100 beads.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So, each bead is worth one hundredth (or 0.01) and each row of beads is worth ten hundredths or a tenth, which is 0.1 as a decimal.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9C28BBD-8F5E-3D47-9FF6-76406D160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9030" y="2213323"/>
            <a:ext cx="3788177" cy="243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79604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Do you agree with </a:t>
            </a:r>
            <a:r>
              <a:rPr lang="en-GB" sz="2200" dirty="0" err="1">
                <a:solidFill>
                  <a:srgbClr val="3273DC"/>
                </a:solidFill>
              </a:rPr>
              <a:t>Astrobee’s</a:t>
            </a:r>
            <a:r>
              <a:rPr lang="en-GB" sz="2200" dirty="0">
                <a:solidFill>
                  <a:srgbClr val="3273DC"/>
                </a:solidFill>
              </a:rPr>
              <a:t> statement?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 fully.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2EF1B55-7CDC-1F47-B4E4-D113F7193461}"/>
              </a:ext>
            </a:extLst>
          </p:cNvPr>
          <p:cNvSpPr/>
          <p:nvPr/>
        </p:nvSpPr>
        <p:spPr>
          <a:xfrm>
            <a:off x="2524876" y="2830382"/>
            <a:ext cx="3345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 have made the number 3.3 in my place value chart. 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="" xmlns:a16="http://schemas.microsoft.com/office/drawing/2014/main" id="{138E29CF-AE56-0441-82BD-D76B6CE14D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592698"/>
              </p:ext>
            </p:extLst>
          </p:nvPr>
        </p:nvGraphicFramePr>
        <p:xfrm>
          <a:off x="6952143" y="2291280"/>
          <a:ext cx="4739316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</a:tbl>
          </a:graphicData>
        </a:graphic>
      </p:graphicFrame>
      <p:sp>
        <p:nvSpPr>
          <p:cNvPr id="15" name="Oval 14">
            <a:extLst>
              <a:ext uri="{FF2B5EF4-FFF2-40B4-BE49-F238E27FC236}">
                <a16:creationId xmlns="" xmlns:a16="http://schemas.microsoft.com/office/drawing/2014/main" id="{5279F6FA-01E0-814B-A22B-1D0AC3DDE6DB}"/>
              </a:ext>
            </a:extLst>
          </p:cNvPr>
          <p:cNvSpPr/>
          <p:nvPr/>
        </p:nvSpPr>
        <p:spPr>
          <a:xfrm>
            <a:off x="8451709" y="363232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D9EB610-5737-7440-9F7D-FC47961CE2E9}"/>
              </a:ext>
            </a:extLst>
          </p:cNvPr>
          <p:cNvSpPr/>
          <p:nvPr/>
        </p:nvSpPr>
        <p:spPr>
          <a:xfrm>
            <a:off x="8464235" y="24850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C5639BFC-ACEB-4749-A163-347A1DA4EF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7105" y="2668916"/>
            <a:ext cx="530207" cy="5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945DD6ED-0C96-F04A-ADC3-EA1AD11D0D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6850" y="2989878"/>
            <a:ext cx="530207" cy="54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23660BEC-E105-6E4A-801F-975F812AC5F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028" y="3259878"/>
            <a:ext cx="530207" cy="5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B1486CEB-01C9-684B-8245-546AA05F8E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7919" y="2691694"/>
            <a:ext cx="530207" cy="5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568E54C7-E7CA-2D4C-AE28-3982C94ECC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2815" y="3242372"/>
            <a:ext cx="530207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51BFDBD5-5C3E-9245-897C-F46C80B370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6942" y="3242372"/>
            <a:ext cx="530207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No, I do not agree. </a:t>
            </a:r>
            <a:r>
              <a:rPr lang="en-GB" sz="2200" dirty="0" err="1">
                <a:solidFill>
                  <a:srgbClr val="FF3860"/>
                </a:solidFill>
              </a:rPr>
              <a:t>Astrobee</a:t>
            </a:r>
            <a:r>
              <a:rPr lang="en-GB" sz="2200" dirty="0">
                <a:solidFill>
                  <a:srgbClr val="FF3860"/>
                </a:solidFill>
              </a:rPr>
              <a:t> has three counters in the ones place and three counters in the hundredths place. So, </a:t>
            </a:r>
            <a:r>
              <a:rPr lang="en-GB" sz="2200" dirty="0" err="1">
                <a:solidFill>
                  <a:srgbClr val="FF3860"/>
                </a:solidFill>
              </a:rPr>
              <a:t>Astrobee</a:t>
            </a:r>
            <a:r>
              <a:rPr lang="en-GB" sz="2200" dirty="0">
                <a:solidFill>
                  <a:srgbClr val="FF3860"/>
                </a:solidFill>
              </a:rPr>
              <a:t> has made the number 3.03.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2EF1B55-7CDC-1F47-B4E4-D113F7193461}"/>
              </a:ext>
            </a:extLst>
          </p:cNvPr>
          <p:cNvSpPr/>
          <p:nvPr/>
        </p:nvSpPr>
        <p:spPr>
          <a:xfrm>
            <a:off x="2524876" y="2830382"/>
            <a:ext cx="33457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I have made the number 3.3 in my place value chart. 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="" xmlns:a16="http://schemas.microsoft.com/office/drawing/2014/main" id="{138E29CF-AE56-0441-82BD-D76B6CE14DD2}"/>
              </a:ext>
            </a:extLst>
          </p:cNvPr>
          <p:cNvGraphicFramePr>
            <a:graphicFrameLocks noGrp="1"/>
          </p:cNvGraphicFramePr>
          <p:nvPr/>
        </p:nvGraphicFramePr>
        <p:xfrm>
          <a:off x="6952143" y="2291280"/>
          <a:ext cx="4739316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</a:tbl>
          </a:graphicData>
        </a:graphic>
      </p:graphicFrame>
      <p:sp>
        <p:nvSpPr>
          <p:cNvPr id="15" name="Oval 14">
            <a:extLst>
              <a:ext uri="{FF2B5EF4-FFF2-40B4-BE49-F238E27FC236}">
                <a16:creationId xmlns="" xmlns:a16="http://schemas.microsoft.com/office/drawing/2014/main" id="{5279F6FA-01E0-814B-A22B-1D0AC3DDE6DB}"/>
              </a:ext>
            </a:extLst>
          </p:cNvPr>
          <p:cNvSpPr/>
          <p:nvPr/>
        </p:nvSpPr>
        <p:spPr>
          <a:xfrm>
            <a:off x="8451709" y="363232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D9EB610-5737-7440-9F7D-FC47961CE2E9}"/>
              </a:ext>
            </a:extLst>
          </p:cNvPr>
          <p:cNvSpPr/>
          <p:nvPr/>
        </p:nvSpPr>
        <p:spPr>
          <a:xfrm>
            <a:off x="8464235" y="24850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C5639BFC-ACEB-4749-A163-347A1DA4EF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7105" y="2668916"/>
            <a:ext cx="530207" cy="5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945DD6ED-0C96-F04A-ADC3-EA1AD11D0D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6850" y="2989878"/>
            <a:ext cx="530207" cy="54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23660BEC-E105-6E4A-801F-975F812AC5F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4028" y="3259878"/>
            <a:ext cx="530207" cy="5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B1486CEB-01C9-684B-8245-546AA05F8E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7919" y="2691694"/>
            <a:ext cx="530207" cy="5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568E54C7-E7CA-2D4C-AE28-3982C94ECC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2815" y="3242372"/>
            <a:ext cx="530207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51BFDBD5-5C3E-9245-897C-F46C80B370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6942" y="3242372"/>
            <a:ext cx="530207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226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and pictorial representations, such as place value charts, to help me write numbers with up to two decimal places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and pictorial representations, such as place value charts, to help me write numbers with up to two decimal places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 smtClean="0"/>
              <a:t>Stage </a:t>
            </a:r>
            <a:r>
              <a:rPr lang="en-GB" sz="1400" dirty="0"/>
              <a:t>4 - Summer Block 1 - Decimals - Lesson 2 - To be able to write numbers with up to two decimal places</a:t>
            </a:r>
          </a:p>
        </p:txBody>
      </p:sp>
    </p:spTree>
    <p:extLst>
      <p:ext uri="{BB962C8B-B14F-4D97-AF65-F5344CB8AC3E}">
        <p14:creationId xmlns:p14="http://schemas.microsoft.com/office/powerpoint/2010/main" val="4107323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405286"/>
              </p:ext>
            </p:extLst>
          </p:nvPr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E95204A-0599-F64F-9AB4-5E9B041A79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688" y="3207459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855" y="3207459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02E654E0-9D8F-A54A-878A-1030D43394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7815" y="3622597"/>
            <a:ext cx="692727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625" y="3377982"/>
            <a:ext cx="696364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571F73E1-C551-CB4F-AC80-A0955AA391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0562" y="3210655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218" y="3622597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_ one,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_ tenths and _ hundredths.</a:t>
            </a:r>
          </a:p>
        </p:txBody>
      </p:sp>
    </p:spTree>
    <p:extLst>
      <p:ext uri="{BB962C8B-B14F-4D97-AF65-F5344CB8AC3E}">
        <p14:creationId xmlns:p14="http://schemas.microsoft.com/office/powerpoint/2010/main" val="3854213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E95204A-0599-F64F-9AB4-5E9B041A79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688" y="3207459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855" y="3207459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02E654E0-9D8F-A54A-878A-1030D43394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7815" y="3622597"/>
            <a:ext cx="692727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625" y="3377982"/>
            <a:ext cx="696364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571F73E1-C551-CB4F-AC80-A0955AA391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0562" y="3210655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218" y="3622597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_ one,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_ tenths and _ hundredths.</a:t>
            </a:r>
          </a:p>
        </p:txBody>
      </p:sp>
    </p:spTree>
    <p:extLst>
      <p:ext uri="{BB962C8B-B14F-4D97-AF65-F5344CB8AC3E}">
        <p14:creationId xmlns:p14="http://schemas.microsoft.com/office/powerpoint/2010/main" val="657543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E95204A-0599-F64F-9AB4-5E9B041A79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688" y="3207459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855" y="3207459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02E654E0-9D8F-A54A-878A-1030D43394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7815" y="3622597"/>
            <a:ext cx="692727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625" y="3377982"/>
            <a:ext cx="696364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571F73E1-C551-CB4F-AC80-A0955AA391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0562" y="3210655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218" y="3622597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one,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tenths and </a:t>
            </a:r>
            <a:r>
              <a:rPr lang="en-US" sz="2400" b="1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 hundredths.</a:t>
            </a:r>
          </a:p>
        </p:txBody>
      </p:sp>
    </p:spTree>
    <p:extLst>
      <p:ext uri="{BB962C8B-B14F-4D97-AF65-F5344CB8AC3E}">
        <p14:creationId xmlns:p14="http://schemas.microsoft.com/office/powerpoint/2010/main" val="428902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782434"/>
              </p:ext>
            </p:extLst>
          </p:nvPr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E95204A-0599-F64F-9AB4-5E9B041A79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3092" y="3207459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855" y="3207459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02E654E0-9D8F-A54A-878A-1030D43394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386" y="3207459"/>
            <a:ext cx="692727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84" y="3207459"/>
            <a:ext cx="696364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51" y="3633466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_ ones,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_ tenths and _ hundredths.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EE7050C-5702-E64C-B752-2D932A980D5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0202" y="3664869"/>
            <a:ext cx="696364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9FD469AD-0FFE-2D4F-933E-8E9DC9B8C8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4247" y="366486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0F6D748F-EACF-5747-A656-160F0D4015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541" y="3664869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A352F5D6-61AC-414D-84D5-F3171F2DF3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8517" y="3207459"/>
            <a:ext cx="69636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809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write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 number is shown by the place value chart below?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blanks on the sentences to the right of the place value chart.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929548"/>
              </p:ext>
            </p:extLst>
          </p:nvPr>
        </p:nvGraphicFramePr>
        <p:xfrm>
          <a:off x="92495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243704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243704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243704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AE95204A-0599-F64F-9AB4-5E9B041A79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3092" y="3207459"/>
            <a:ext cx="692727" cy="7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855" y="3207459"/>
            <a:ext cx="692727" cy="72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02E654E0-9D8F-A54A-878A-1030D43394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386" y="3207459"/>
            <a:ext cx="692727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E9EA0B4B-BBF1-244C-8F39-A1A44781DA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84" y="3207459"/>
            <a:ext cx="696364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B2AAE62-08B8-B44A-AA17-67BAD6A142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51" y="3633466"/>
            <a:ext cx="692727" cy="720000"/>
          </a:xfrm>
          <a:prstGeom prst="rect">
            <a:avLst/>
          </a:prstGeom>
        </p:spPr>
      </p:pic>
      <p:sp>
        <p:nvSpPr>
          <p:cNvPr id="31" name="Rounded Rectangle 30">
            <a:extLst>
              <a:ext uri="{FF2B5EF4-FFF2-40B4-BE49-F238E27FC236}">
                <a16:creationId xmlns="" xmlns:a16="http://schemas.microsoft.com/office/drawing/2014/main" id="{4F0668B2-37CF-7A4D-9A76-D0C4B5EB32EF}"/>
              </a:ext>
            </a:extLst>
          </p:cNvPr>
          <p:cNvSpPr/>
          <p:nvPr/>
        </p:nvSpPr>
        <p:spPr>
          <a:xfrm>
            <a:off x="6288066" y="2775463"/>
            <a:ext cx="5608019" cy="1322519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The number shown has _ ones, </a:t>
            </a:r>
            <a:b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</a:br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_ tenths and _ hundredths.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="" xmlns:a16="http://schemas.microsoft.com/office/drawing/2014/main" id="{9EE7050C-5702-E64C-B752-2D932A980D5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0202" y="3664869"/>
            <a:ext cx="696364" cy="72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9FD469AD-0FFE-2D4F-933E-8E9DC9B8C8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4247" y="366486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0F6D748F-EACF-5747-A656-160F0D4015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0541" y="3664869"/>
            <a:ext cx="692727" cy="72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A352F5D6-61AC-414D-84D5-F3171F2DF3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8517" y="3207459"/>
            <a:ext cx="69636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729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14141</TotalTime>
  <Words>2502</Words>
  <Application>Microsoft Office PowerPoint</Application>
  <PresentationFormat>Custom</PresentationFormat>
  <Paragraphs>799</Paragraphs>
  <Slides>48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OpenDyslexic</vt:lpstr>
      <vt:lpstr>Muli</vt:lpstr>
      <vt:lpstr>Wingdings</vt:lpstr>
      <vt:lpstr>Calibri</vt:lpstr>
      <vt:lpstr>Lato Light</vt:lpstr>
      <vt:lpstr>Lato</vt:lpstr>
      <vt:lpstr>OpenDyslexicAlta</vt:lpstr>
      <vt:lpstr>Office Theme</vt:lpstr>
      <vt:lpstr>PowerPoint Presentation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  <vt:lpstr>To be able to write numbers  with up to two decimal places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727</cp:revision>
  <cp:lastPrinted>2019-06-17T16:19:05Z</cp:lastPrinted>
  <dcterms:created xsi:type="dcterms:W3CDTF">2018-08-06T08:16:18Z</dcterms:created>
  <dcterms:modified xsi:type="dcterms:W3CDTF">2021-01-10T15:45:48Z</dcterms:modified>
</cp:coreProperties>
</file>