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75"/>
  </p:notesMasterIdLst>
  <p:handoutMasterIdLst>
    <p:handoutMasterId r:id="rId76"/>
  </p:handoutMasterIdLst>
  <p:sldIdLst>
    <p:sldId id="320" r:id="rId2"/>
    <p:sldId id="321" r:id="rId3"/>
    <p:sldId id="376" r:id="rId4"/>
    <p:sldId id="377" r:id="rId5"/>
    <p:sldId id="380" r:id="rId6"/>
    <p:sldId id="381" r:id="rId7"/>
    <p:sldId id="382" r:id="rId8"/>
    <p:sldId id="383" r:id="rId9"/>
    <p:sldId id="385" r:id="rId10"/>
    <p:sldId id="384" r:id="rId11"/>
    <p:sldId id="386" r:id="rId12"/>
    <p:sldId id="388" r:id="rId13"/>
    <p:sldId id="387" r:id="rId14"/>
    <p:sldId id="389" r:id="rId15"/>
    <p:sldId id="391" r:id="rId16"/>
    <p:sldId id="390" r:id="rId17"/>
    <p:sldId id="392" r:id="rId18"/>
    <p:sldId id="394" r:id="rId19"/>
    <p:sldId id="393" r:id="rId20"/>
    <p:sldId id="395" r:id="rId21"/>
    <p:sldId id="398" r:id="rId22"/>
    <p:sldId id="397" r:id="rId23"/>
    <p:sldId id="396" r:id="rId24"/>
    <p:sldId id="399" r:id="rId25"/>
    <p:sldId id="402" r:id="rId26"/>
    <p:sldId id="401" r:id="rId27"/>
    <p:sldId id="400" r:id="rId28"/>
    <p:sldId id="403" r:id="rId29"/>
    <p:sldId id="406" r:id="rId30"/>
    <p:sldId id="405" r:id="rId31"/>
    <p:sldId id="404" r:id="rId32"/>
    <p:sldId id="407" r:id="rId33"/>
    <p:sldId id="410" r:id="rId34"/>
    <p:sldId id="409" r:id="rId35"/>
    <p:sldId id="408" r:id="rId36"/>
    <p:sldId id="412" r:id="rId37"/>
    <p:sldId id="416" r:id="rId38"/>
    <p:sldId id="415" r:id="rId39"/>
    <p:sldId id="414" r:id="rId40"/>
    <p:sldId id="413" r:id="rId41"/>
    <p:sldId id="417" r:id="rId42"/>
    <p:sldId id="421" r:id="rId43"/>
    <p:sldId id="420" r:id="rId44"/>
    <p:sldId id="419" r:id="rId45"/>
    <p:sldId id="418" r:id="rId46"/>
    <p:sldId id="422" r:id="rId47"/>
    <p:sldId id="426" r:id="rId48"/>
    <p:sldId id="425" r:id="rId49"/>
    <p:sldId id="424" r:id="rId50"/>
    <p:sldId id="423" r:id="rId51"/>
    <p:sldId id="427" r:id="rId52"/>
    <p:sldId id="428" r:id="rId53"/>
    <p:sldId id="429" r:id="rId54"/>
    <p:sldId id="430" r:id="rId55"/>
    <p:sldId id="431" r:id="rId56"/>
    <p:sldId id="432" r:id="rId57"/>
    <p:sldId id="433" r:id="rId58"/>
    <p:sldId id="434" r:id="rId59"/>
    <p:sldId id="435" r:id="rId60"/>
    <p:sldId id="436" r:id="rId61"/>
    <p:sldId id="437" r:id="rId62"/>
    <p:sldId id="438" r:id="rId63"/>
    <p:sldId id="439" r:id="rId64"/>
    <p:sldId id="440" r:id="rId65"/>
    <p:sldId id="446" r:id="rId66"/>
    <p:sldId id="441" r:id="rId67"/>
    <p:sldId id="442" r:id="rId68"/>
    <p:sldId id="443" r:id="rId69"/>
    <p:sldId id="444" r:id="rId70"/>
    <p:sldId id="445" r:id="rId71"/>
    <p:sldId id="370" r:id="rId72"/>
    <p:sldId id="378" r:id="rId73"/>
    <p:sldId id="379" r:id="rId74"/>
  </p:sldIdLst>
  <p:sldSz cx="12192000" cy="6858000"/>
  <p:notesSz cx="6858000" cy="9144000"/>
  <p:embeddedFontLst>
    <p:embeddedFont>
      <p:font typeface="OpenDyslexic" panose="00000500000000000000" pitchFamily="2" charset="0"/>
      <p:regular r:id="rId77"/>
      <p:bold r:id="rId78"/>
      <p:italic r:id="rId79"/>
      <p:boldItalic r:id="rId80"/>
    </p:embeddedFont>
    <p:embeddedFont>
      <p:font typeface="Muli" panose="020B0604020202020204" charset="0"/>
      <p:regular r:id="rId81"/>
      <p:bold r:id="rId82"/>
      <p:italic r:id="rId83"/>
      <p:boldItalic r:id="rId84"/>
    </p:embeddedFont>
    <p:embeddedFont>
      <p:font typeface="Calibri" panose="020F0502020204030204" pitchFamily="34" charset="0"/>
      <p:regular r:id="rId85"/>
      <p:bold r:id="rId86"/>
      <p:italic r:id="rId87"/>
      <p:boldItalic r:id="rId88"/>
    </p:embeddedFont>
    <p:embeddedFont>
      <p:font typeface="Lato Light" panose="020F0302020204030203" pitchFamily="34" charset="0"/>
      <p:regular r:id="rId89"/>
    </p:embeddedFont>
    <p:embeddedFont>
      <p:font typeface="Lato" panose="020F0502020204030203" pitchFamily="34" charset="0"/>
      <p:regular r:id="rId90"/>
      <p:bold r:id="rId91"/>
    </p:embeddedFont>
    <p:embeddedFont>
      <p:font typeface="OpenDyslexicAlta" panose="00000500000000000000" pitchFamily="2" charset="0"/>
      <p:regular r:id="rId92"/>
      <p:bold r:id="rId93"/>
      <p:italic r:id="rId94"/>
      <p:boldItalic r:id="rId9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5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chael Willetts" initials="RW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F337C7"/>
    <a:srgbClr val="FFDD57"/>
    <a:srgbClr val="23D160"/>
    <a:srgbClr val="7957D5"/>
    <a:srgbClr val="3273DC"/>
    <a:srgbClr val="209CEE"/>
    <a:srgbClr val="EB9E30"/>
    <a:srgbClr val="000000"/>
    <a:srgbClr val="121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520" autoAdjust="0"/>
    <p:restoredTop sz="87926" autoAdjust="0"/>
  </p:normalViewPr>
  <p:slideViewPr>
    <p:cSldViewPr snapToGrid="0" snapToObjects="1">
      <p:cViewPr varScale="1">
        <p:scale>
          <a:sx n="60" d="100"/>
          <a:sy n="60" d="100"/>
        </p:scale>
        <p:origin x="-522" y="-180"/>
      </p:cViewPr>
      <p:guideLst>
        <p:guide orient="horz" pos="2251"/>
        <p:guide pos="3840"/>
      </p:guideLst>
    </p:cSldViewPr>
  </p:slideViewPr>
  <p:outlineViewPr>
    <p:cViewPr>
      <p:scale>
        <a:sx n="33" d="100"/>
        <a:sy n="33" d="100"/>
      </p:scale>
      <p:origin x="0" y="-65296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font" Target="fonts/font8.fntdata"/><Relationship Id="rId89" Type="http://schemas.openxmlformats.org/officeDocument/2006/relationships/font" Target="fonts/font13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font" Target="fonts/font3.fntdata"/><Relationship Id="rId5" Type="http://schemas.openxmlformats.org/officeDocument/2006/relationships/slide" Target="slides/slide4.xml"/><Relationship Id="rId90" Type="http://schemas.openxmlformats.org/officeDocument/2006/relationships/font" Target="fonts/font14.fntdata"/><Relationship Id="rId95" Type="http://schemas.openxmlformats.org/officeDocument/2006/relationships/font" Target="fonts/font19.fntdata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font" Target="fonts/font4.fntdata"/><Relationship Id="rId85" Type="http://schemas.openxmlformats.org/officeDocument/2006/relationships/font" Target="fonts/font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83" Type="http://schemas.openxmlformats.org/officeDocument/2006/relationships/font" Target="fonts/font7.fntdata"/><Relationship Id="rId88" Type="http://schemas.openxmlformats.org/officeDocument/2006/relationships/font" Target="fonts/font12.fntdata"/><Relationship Id="rId91" Type="http://schemas.openxmlformats.org/officeDocument/2006/relationships/font" Target="fonts/font15.fntdata"/><Relationship Id="rId96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font" Target="fonts/font2.fntdata"/><Relationship Id="rId81" Type="http://schemas.openxmlformats.org/officeDocument/2006/relationships/font" Target="fonts/font5.fntdata"/><Relationship Id="rId86" Type="http://schemas.openxmlformats.org/officeDocument/2006/relationships/font" Target="fonts/font10.fntdata"/><Relationship Id="rId94" Type="http://schemas.openxmlformats.org/officeDocument/2006/relationships/font" Target="fonts/font18.fntdata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handoutMaster" Target="handoutMasters/handoutMaster1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16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font" Target="fonts/font11.fntdata"/><Relationship Id="rId61" Type="http://schemas.openxmlformats.org/officeDocument/2006/relationships/slide" Target="slides/slide60.xml"/><Relationship Id="rId82" Type="http://schemas.openxmlformats.org/officeDocument/2006/relationships/font" Target="fonts/font6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font" Target="fonts/font1.fntdata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font" Target="fonts/font17.fntdata"/><Relationship Id="rId9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721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9995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7129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42271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8606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056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27420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2812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8436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1456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638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3031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4298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6512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1830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8416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9912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3427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8558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9434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8819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179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6776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8682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19116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41934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07728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19114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8028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6996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8720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02996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894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09763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86268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78290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31949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25882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64485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99189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93278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76751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58230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285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51049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727520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55320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57029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49094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045095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77519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67811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69743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12998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804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19393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04230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606084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850073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780446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50330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79859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866786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10497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028887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506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336539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377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4130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5414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="" xmlns:a16="http://schemas.microsoft.com/office/drawing/2014/main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="" xmlns:a16="http://schemas.microsoft.com/office/drawing/2014/main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="" xmlns:a16="http://schemas.microsoft.com/office/drawing/2014/main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800" y="928800"/>
            <a:ext cx="5280660" cy="899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="" xmlns:a16="http://schemas.microsoft.com/office/drawing/2014/main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="" xmlns:a16="http://schemas.microsoft.com/office/drawing/2014/main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="" xmlns:a16="http://schemas.microsoft.com/office/drawing/2014/main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0" y="360000"/>
            <a:ext cx="2159635" cy="100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="" xmlns:a16="http://schemas.microsoft.com/office/drawing/2014/main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="" xmlns:a16="http://schemas.microsoft.com/office/drawing/2014/main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="" xmlns:a16="http://schemas.microsoft.com/office/drawing/2014/main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0" y="360000"/>
            <a:ext cx="2159635" cy="100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0" y="360000"/>
            <a:ext cx="2159635" cy="100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0" y="360000"/>
            <a:ext cx="2159635" cy="100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0" y="360000"/>
            <a:ext cx="2159635" cy="100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4A8255E2-8D62-EF46-8A29-C45CCF03D89D}"/>
              </a:ext>
            </a:extLst>
          </p:cNvPr>
          <p:cNvSpPr txBox="1">
            <a:spLocks/>
          </p:cNvSpPr>
          <p:nvPr userDrawn="1"/>
        </p:nvSpPr>
        <p:spPr>
          <a:xfrm>
            <a:off x="838200" y="128546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Muli" pitchFamily="2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E6FE96F-DDC5-F246-8640-2EF68EEC1D75}" type="datetime1">
              <a:rPr lang="en-GB" smtClean="0"/>
              <a:pPr/>
              <a:t>10/01/2021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Relationship Id="rId9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Relationship Id="rId9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Relationship Id="rId9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Relationship Id="rId9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15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18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22.png"/><Relationship Id="rId4" Type="http://schemas.openxmlformats.org/officeDocument/2006/relationships/image" Target="../media/image23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tiff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tiff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="" xmlns:a16="http://schemas.microsoft.com/office/drawing/2014/main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Stage </a:t>
            </a:r>
            <a:r>
              <a:rPr lang="en-GB" dirty="0"/>
              <a:t>4 </a:t>
            </a:r>
            <a:br>
              <a:rPr lang="en-GB" dirty="0"/>
            </a:br>
            <a:r>
              <a:rPr lang="en-GB" dirty="0"/>
              <a:t>Summer Block 1: Decimals</a:t>
            </a:r>
          </a:p>
          <a:p>
            <a:r>
              <a:rPr lang="en-GB" dirty="0"/>
              <a:t>Lesson 3: To be able to compare numbers </a:t>
            </a:r>
            <a:br>
              <a:rPr lang="en-GB" dirty="0"/>
            </a:br>
            <a:r>
              <a:rPr lang="en-GB" dirty="0"/>
              <a:t>with up to two decimal places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/>
          </a:bodyPr>
          <a:lstStyle/>
          <a:p>
            <a:r>
              <a:rPr lang="en-GB" dirty="0"/>
              <a:t>Block 1 – Decimals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3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Summer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874800" y="331200"/>
            <a:ext cx="1964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bg1"/>
                </a:solidFill>
              </a:rPr>
              <a:t>Quiz</a:t>
            </a:r>
            <a:r>
              <a:rPr lang="en-GB" sz="2000" smtClean="0">
                <a:solidFill>
                  <a:schemeClr val="bg1"/>
                </a:solidFill>
              </a:rPr>
              <a:t>: </a:t>
            </a:r>
            <a:r>
              <a:rPr lang="en-GB" sz="2000" b="1" smtClean="0">
                <a:solidFill>
                  <a:schemeClr val="bg1"/>
                </a:solidFill>
              </a:rPr>
              <a:t>QOBKWGC</a:t>
            </a:r>
            <a:endParaRPr lang="en-GB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tables, then compare the numbers using &lt;, &gt; or =.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122" y="3207459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988" y="3579766"/>
            <a:ext cx="692727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2063" y="3440701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45999C44-303F-CF43-8405-FBC1A465C5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9455E57-33DD-9E4D-988D-13215AEEC6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277" y="3207459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1C70838B-DC1E-B44E-9293-6B19E43A3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587" y="3213356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DB7477A-5DCA-2E40-9576-EB05C1CE2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7114" y="3579766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0605E7C4-543F-2B4B-B177-8F80C1D130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052" y="3651967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7CFA57D5-9867-854E-8BB6-F2B773B13C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254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tables, then compare the numbers using &lt;, &gt; or =.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969391"/>
              </p:ext>
            </p:extLst>
          </p:nvPr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320945"/>
              </p:ext>
            </p:extLst>
          </p:nvPr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0175" y="3218644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45999C44-303F-CF43-8405-FBC1A465C5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9455E57-33DD-9E4D-988D-13215AEEC6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277" y="3207459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1C70838B-DC1E-B44E-9293-6B19E43A3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587" y="3213356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DB7477A-5DCA-2E40-9576-EB05C1CE2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4881" y="3207459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0605E7C4-543F-2B4B-B177-8F80C1D130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052" y="3651967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7CFA57D5-9867-854E-8BB6-F2B773B13C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7DB6B854-AB65-1C4D-AA89-B6FE7728EE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2796" y="3429000"/>
            <a:ext cx="692727" cy="72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96ACEDF6-AF3A-ED44-9D43-F2F8318991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2234" y="3579766"/>
            <a:ext cx="692727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61EBD107-7872-1040-A48F-FFB4094774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99719" y="3642294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234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tables, then compare the numbers using &lt;, &gt; or =.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0175" y="3218644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45999C44-303F-CF43-8405-FBC1A465C5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9455E57-33DD-9E4D-988D-13215AEEC6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277" y="3207459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1C70838B-DC1E-B44E-9293-6B19E43A3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587" y="3213356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DB7477A-5DCA-2E40-9576-EB05C1CE2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4881" y="3207459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18473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0605E7C4-543F-2B4B-B177-8F80C1D130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052" y="3651967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7CFA57D5-9867-854E-8BB6-F2B773B13C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7DB6B854-AB65-1C4D-AA89-B6FE7728EE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2796" y="3429000"/>
            <a:ext cx="692727" cy="72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96ACEDF6-AF3A-ED44-9D43-F2F8318991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2234" y="3579766"/>
            <a:ext cx="692727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61EBD107-7872-1040-A48F-FFB4094774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99719" y="3642294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436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tables, then compare the numbers using &lt;, &gt; or =.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0175" y="3218644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45999C44-303F-CF43-8405-FBC1A465C5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9455E57-33DD-9E4D-988D-13215AEEC6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277" y="3207459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1C70838B-DC1E-B44E-9293-6B19E43A3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587" y="3213356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DB7477A-5DCA-2E40-9576-EB05C1CE2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4881" y="3207459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0605E7C4-543F-2B4B-B177-8F80C1D130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052" y="3651967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7CFA57D5-9867-854E-8BB6-F2B773B13C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7DB6B854-AB65-1C4D-AA89-B6FE7728EE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2796" y="3429000"/>
            <a:ext cx="692727" cy="72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96ACEDF6-AF3A-ED44-9D43-F2F8318991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2234" y="3579766"/>
            <a:ext cx="692727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61EBD107-7872-1040-A48F-FFB4094774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99719" y="3642294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960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tables, then compare the numbers using &lt;, &gt; or =.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151664"/>
              </p:ext>
            </p:extLst>
          </p:nvPr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449" y="3646026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381035"/>
              </p:ext>
            </p:extLst>
          </p:nvPr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988" y="3646026"/>
            <a:ext cx="692727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5235" y="3173703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1C70838B-DC1E-B44E-9293-6B19E43A3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587" y="3213356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DB7477A-5DCA-2E40-9576-EB05C1CE2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0405" y="3196128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88B0CBF0-CE03-FC48-86D4-F314F6970A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9889" y="3614490"/>
            <a:ext cx="692727" cy="72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7321" y="3173703"/>
            <a:ext cx="692727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F7022859-4742-3C4A-811F-E0AAB86079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7436" y="3196128"/>
            <a:ext cx="692727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77F81309-7322-0949-B7D0-4D10FA58AD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5130" y="3623601"/>
            <a:ext cx="692727" cy="72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BE153A6B-BC03-9442-B620-123AA25EA8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7331" y="3646026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887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tables, then compare the numbers using &lt;, &gt; or =.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449" y="3646026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988" y="3646026"/>
            <a:ext cx="692727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5235" y="3173703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1C70838B-DC1E-B44E-9293-6B19E43A3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587" y="3213356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DB7477A-5DCA-2E40-9576-EB05C1CE2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0405" y="3196128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18473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88B0CBF0-CE03-FC48-86D4-F314F6970A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9889" y="3614490"/>
            <a:ext cx="692727" cy="72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7321" y="3173703"/>
            <a:ext cx="692727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F7022859-4742-3C4A-811F-E0AAB86079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7436" y="3196128"/>
            <a:ext cx="692727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77F81309-7322-0949-B7D0-4D10FA58AD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5130" y="3623601"/>
            <a:ext cx="692727" cy="72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BE153A6B-BC03-9442-B620-123AA25EA8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7331" y="3646026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646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tables, then compare the numbers using &lt;, &gt; or =.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449" y="3646026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988" y="3646026"/>
            <a:ext cx="692727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5235" y="3173703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1C70838B-DC1E-B44E-9293-6B19E43A3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587" y="3213356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DB7477A-5DCA-2E40-9576-EB05C1CE2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0405" y="3196128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&lt;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88B0CBF0-CE03-FC48-86D4-F314F6970A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9889" y="3614490"/>
            <a:ext cx="692727" cy="72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7321" y="3173703"/>
            <a:ext cx="692727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F7022859-4742-3C4A-811F-E0AAB860791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7436" y="3196128"/>
            <a:ext cx="692727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77F81309-7322-0949-B7D0-4D10FA58AD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5130" y="3623601"/>
            <a:ext cx="692727" cy="72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BE153A6B-BC03-9442-B620-123AA25EA8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7331" y="3646026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755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tables, then compare the numbers using &lt;, &gt; or =.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853107"/>
              </p:ext>
            </p:extLst>
          </p:nvPr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633965"/>
              </p:ext>
            </p:extLst>
          </p:nvPr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7411" y="3178888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45999C44-303F-CF43-8405-FBC1A465C5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9455E57-33DD-9E4D-988D-13215AEEC6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277" y="3207459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1C70838B-DC1E-B44E-9293-6B19E43A3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587" y="3213356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DB7477A-5DCA-2E40-9576-EB05C1CE2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8802" y="3622531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0605E7C4-543F-2B4B-B177-8F80C1D130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052" y="3651967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7CFA57D5-9867-854E-8BB6-F2B773B13C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7DB6B854-AB65-1C4D-AA89-B6FE7728EE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2796" y="3429000"/>
            <a:ext cx="692727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61EBD107-7872-1040-A48F-FFB4094774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3576" y="3178888"/>
            <a:ext cx="692727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3731E45A-66EC-9B43-93CB-7F6AB031FE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8703" y="3198881"/>
            <a:ext cx="692727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7B24F629-58E7-7643-BD64-5520FED486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8247" y="3622531"/>
            <a:ext cx="692727" cy="72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5A256885-AE67-754F-A8E1-A170B4568AF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6599" y="3651799"/>
            <a:ext cx="692727" cy="72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794BD075-1273-D048-A1FD-542A14DA07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82764" y="3651799"/>
            <a:ext cx="692727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01A58C0C-4B9A-7A48-8473-3660CE0D07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4971" y="3415344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62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tables, then compare the numbers using &lt;, &gt; or =.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7411" y="3178888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45999C44-303F-CF43-8405-FBC1A465C5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9455E57-33DD-9E4D-988D-13215AEEC6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277" y="3207459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1C70838B-DC1E-B44E-9293-6B19E43A3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587" y="3213356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DB7477A-5DCA-2E40-9576-EB05C1CE2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8802" y="3622531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0605E7C4-543F-2B4B-B177-8F80C1D130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052" y="3651967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7CFA57D5-9867-854E-8BB6-F2B773B13C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7DB6B854-AB65-1C4D-AA89-B6FE7728EE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2796" y="3429000"/>
            <a:ext cx="692727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61EBD107-7872-1040-A48F-FFB4094774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3576" y="3178888"/>
            <a:ext cx="692727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3731E45A-66EC-9B43-93CB-7F6AB031FE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8703" y="3198881"/>
            <a:ext cx="692727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7B24F629-58E7-7643-BD64-5520FED486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8247" y="3622531"/>
            <a:ext cx="692727" cy="72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5A256885-AE67-754F-A8E1-A170B4568AF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6599" y="3651799"/>
            <a:ext cx="692727" cy="72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794BD075-1273-D048-A1FD-542A14DA07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82764" y="3651799"/>
            <a:ext cx="692727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01A58C0C-4B9A-7A48-8473-3660CE0D07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4971" y="3415344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584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tables, then compare the numbers using &lt;, &gt; or =.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7411" y="3178888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45999C44-303F-CF43-8405-FBC1A465C5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9455E57-33DD-9E4D-988D-13215AEEC6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277" y="3207459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1C70838B-DC1E-B44E-9293-6B19E43A3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587" y="3213356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DB7477A-5DCA-2E40-9576-EB05C1CE2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8802" y="3622531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0605E7C4-543F-2B4B-B177-8F80C1D130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052" y="3651967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7CFA57D5-9867-854E-8BB6-F2B773B13C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7DB6B854-AB65-1C4D-AA89-B6FE7728EE6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2796" y="3429000"/>
            <a:ext cx="692727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61EBD107-7872-1040-A48F-FFB4094774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3576" y="3178888"/>
            <a:ext cx="692727" cy="72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3731E45A-66EC-9B43-93CB-7F6AB031FE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8703" y="3198881"/>
            <a:ext cx="692727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7B24F629-58E7-7643-BD64-5520FED486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8247" y="3622531"/>
            <a:ext cx="692727" cy="72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5A256885-AE67-754F-A8E1-A170B4568AF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6599" y="3651799"/>
            <a:ext cx="692727" cy="72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794BD075-1273-D048-A1FD-542A14DA07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82764" y="3651799"/>
            <a:ext cx="692727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01A58C0C-4B9A-7A48-8473-3660CE0D07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4971" y="3415344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538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and pictorial representations, such as place value charts, to help me compare numbers with up to two decimal places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mathematical equipment and pictorial representations, such as place value charts, to help </a:t>
            </a:r>
            <a:r>
              <a:rPr lang="en-GB" sz="2200"/>
              <a:t>me compare </a:t>
            </a:r>
            <a:r>
              <a:rPr lang="en-GB" sz="2200" dirty="0"/>
              <a:t>numbers with up to two decimal places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 smtClean="0"/>
              <a:t>Stage </a:t>
            </a:r>
            <a:r>
              <a:rPr lang="en-GB" sz="1400" dirty="0"/>
              <a:t>4 - Summer Block 1 - Decimals - Lesson 3 - To be able to compare numbers with up to two decimal places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counters in the empty table to make the statement correct.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64746"/>
              </p:ext>
            </p:extLst>
          </p:nvPr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449" y="3646026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893662"/>
              </p:ext>
            </p:extLst>
          </p:nvPr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988" y="3646026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7321" y="3173703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D0ACF48-ABE5-4A4F-B996-78257E718D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13ED303F-6239-EA45-B033-9B0CE083DC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490286D-8B3F-CC44-9FA5-FA72B2F71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99" y="3206546"/>
            <a:ext cx="696364" cy="72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6081A9A2-7C7E-774F-8B54-7FA552A4AD7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832" y="3206546"/>
            <a:ext cx="696364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23D687B1-E9A3-6C4E-A7F2-9F2C66C4B33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047" y="3646026"/>
            <a:ext cx="69636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B9115754-433F-9C42-8579-37A07817CB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1280" y="3646026"/>
            <a:ext cx="696364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6582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counters in the empty table to make the statement correct.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449" y="3646026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988" y="3646026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7321" y="3173703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D0ACF48-ABE5-4A4F-B996-78257E718D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13ED303F-6239-EA45-B033-9B0CE083DC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490286D-8B3F-CC44-9FA5-FA72B2F71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99" y="3206546"/>
            <a:ext cx="696364" cy="72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6081A9A2-7C7E-774F-8B54-7FA552A4AD7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832" y="3206546"/>
            <a:ext cx="696364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23D687B1-E9A3-6C4E-A7F2-9F2C66C4B33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047" y="3646026"/>
            <a:ext cx="69636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B9115754-433F-9C42-8579-37A07817CB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1280" y="3646026"/>
            <a:ext cx="696364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0581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counters in the empty table to make the statement correct.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449" y="3646026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988" y="3646026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7321" y="3173703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D0ACF48-ABE5-4A4F-B996-78257E718D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13ED303F-6239-EA45-B033-9B0CE083DC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490286D-8B3F-CC44-9FA5-FA72B2F71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99" y="3206546"/>
            <a:ext cx="696364" cy="72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6081A9A2-7C7E-774F-8B54-7FA552A4AD7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832" y="3206546"/>
            <a:ext cx="696364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23D687B1-E9A3-6C4E-A7F2-9F2C66C4B33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047" y="3646026"/>
            <a:ext cx="69636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B9115754-433F-9C42-8579-37A07817CB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1280" y="3646026"/>
            <a:ext cx="696364" cy="72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DAE77D69-D6F6-3D42-82F8-056339A6CC1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3425" y="3176408"/>
            <a:ext cx="690909" cy="72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8195547A-8767-884C-BB5F-A36CBFC29DB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3631" y="3206546"/>
            <a:ext cx="692727" cy="72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04D26942-DB25-AC48-ACD9-D1FFA8BF519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0506" y="3192718"/>
            <a:ext cx="696364" cy="72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A9D6D573-4389-A747-821A-CC156B5BA2C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0761" y="3192718"/>
            <a:ext cx="696364" cy="72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="" xmlns:a16="http://schemas.microsoft.com/office/drawing/2014/main" id="{7C76782D-B0B9-0A43-8605-DA8C6BFD096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843" y="3640225"/>
            <a:ext cx="696364" cy="72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="" xmlns:a16="http://schemas.microsoft.com/office/drawing/2014/main" id="{3876F1BF-1790-EB43-A75E-9319ACAACBB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5098" y="3640225"/>
            <a:ext cx="696364" cy="72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="" xmlns:a16="http://schemas.microsoft.com/office/drawing/2014/main" id="{1F50DB2B-F684-5745-BA97-E0493D55C31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2994" y="3206546"/>
            <a:ext cx="692727" cy="72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="" xmlns:a16="http://schemas.microsoft.com/office/drawing/2014/main" id="{8074ABE1-6E6C-FE4F-8888-AF030D93E21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8911" y="3597291"/>
            <a:ext cx="692727" cy="72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="" xmlns:a16="http://schemas.microsoft.com/office/drawing/2014/main" id="{8DEBC326-C7A2-DD41-9538-D8DC58F378F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9395" y="3192718"/>
            <a:ext cx="690909" cy="72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="" xmlns:a16="http://schemas.microsoft.com/office/drawing/2014/main" id="{0556C14C-A782-1345-A447-272AE9DFEA8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4133" y="3649523"/>
            <a:ext cx="690909" cy="72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="" xmlns:a16="http://schemas.microsoft.com/office/drawing/2014/main" id="{801ECF42-5925-1A4F-8939-4CC29F50FFE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0103" y="3665833"/>
            <a:ext cx="690909" cy="720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="" xmlns:a16="http://schemas.microsoft.com/office/drawing/2014/main" id="{B832D09D-3582-EC42-9BB6-9999B39651E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9190" y="3414383"/>
            <a:ext cx="690909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67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counters in the empty table to make the statement correct.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>
                <a:solidFill>
                  <a:srgbClr val="FF3860"/>
                </a:solidFill>
              </a:rPr>
              <a:t>Example provided </a:t>
            </a:r>
            <a:r>
              <a:rPr lang="en-GB" sz="2200" dirty="0">
                <a:solidFill>
                  <a:srgbClr val="FF3860"/>
                </a:solidFill>
              </a:rPr>
              <a:t>– which number did you make in the chart?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449" y="3646026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988" y="3646026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7321" y="3173703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D0ACF48-ABE5-4A4F-B996-78257E718D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13ED303F-6239-EA45-B033-9B0CE083DC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490286D-8B3F-CC44-9FA5-FA72B2F71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99" y="3206546"/>
            <a:ext cx="696364" cy="72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6081A9A2-7C7E-774F-8B54-7FA552A4AD7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832" y="3206546"/>
            <a:ext cx="696364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23D687B1-E9A3-6C4E-A7F2-9F2C66C4B33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047" y="3646026"/>
            <a:ext cx="69636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B9115754-433F-9C42-8579-37A07817CB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1280" y="3646026"/>
            <a:ext cx="696364" cy="72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DAE77D69-D6F6-3D42-82F8-056339A6CC1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3425" y="3176408"/>
            <a:ext cx="690909" cy="72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8195547A-8767-884C-BB5F-A36CBFC29DB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3631" y="3206546"/>
            <a:ext cx="692727" cy="72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04D26942-DB25-AC48-ACD9-D1FFA8BF519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0506" y="3192718"/>
            <a:ext cx="696364" cy="72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A9D6D573-4389-A747-821A-CC156B5BA2C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0761" y="3192718"/>
            <a:ext cx="696364" cy="72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="" xmlns:a16="http://schemas.microsoft.com/office/drawing/2014/main" id="{7C76782D-B0B9-0A43-8605-DA8C6BFD096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843" y="3640225"/>
            <a:ext cx="696364" cy="72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="" xmlns:a16="http://schemas.microsoft.com/office/drawing/2014/main" id="{3876F1BF-1790-EB43-A75E-9319ACAACBB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5098" y="3640225"/>
            <a:ext cx="696364" cy="72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="" xmlns:a16="http://schemas.microsoft.com/office/drawing/2014/main" id="{1F50DB2B-F684-5745-BA97-E0493D55C31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2994" y="3206546"/>
            <a:ext cx="692727" cy="72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="" xmlns:a16="http://schemas.microsoft.com/office/drawing/2014/main" id="{8074ABE1-6E6C-FE4F-8888-AF030D93E21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8911" y="3597291"/>
            <a:ext cx="692727" cy="72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="" xmlns:a16="http://schemas.microsoft.com/office/drawing/2014/main" id="{8DEBC326-C7A2-DD41-9538-D8DC58F378F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9395" y="3192718"/>
            <a:ext cx="690909" cy="72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="" xmlns:a16="http://schemas.microsoft.com/office/drawing/2014/main" id="{0556C14C-A782-1345-A447-272AE9DFEA8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4133" y="3649523"/>
            <a:ext cx="690909" cy="72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="" xmlns:a16="http://schemas.microsoft.com/office/drawing/2014/main" id="{801ECF42-5925-1A4F-8939-4CC29F50FFE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0103" y="3665833"/>
            <a:ext cx="690909" cy="720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="" xmlns:a16="http://schemas.microsoft.com/office/drawing/2014/main" id="{B832D09D-3582-EC42-9BB6-9999B39651E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9190" y="3414383"/>
            <a:ext cx="690909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2818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counters in the empty table to make the statement correct.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184290"/>
              </p:ext>
            </p:extLst>
          </p:nvPr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619535"/>
              </p:ext>
            </p:extLst>
          </p:nvPr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674" y="3646026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7272" y="3202971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D0ACF48-ABE5-4A4F-B996-78257E718D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776" y="3429000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490286D-8B3F-CC44-9FA5-FA72B2F71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5948" y="3202971"/>
            <a:ext cx="696364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23D687B1-E9A3-6C4E-A7F2-9F2C66C4B33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0733" y="3646026"/>
            <a:ext cx="69636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B9115754-433F-9C42-8579-37A07817CB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0966" y="3646026"/>
            <a:ext cx="696364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2631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counters in the empty table to make the statement correct.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674" y="3646026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7272" y="3202971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D0ACF48-ABE5-4A4F-B996-78257E718D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776" y="3429000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490286D-8B3F-CC44-9FA5-FA72B2F71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5948" y="3202971"/>
            <a:ext cx="696364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23D687B1-E9A3-6C4E-A7F2-9F2C66C4B33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0733" y="3646026"/>
            <a:ext cx="69636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B9115754-433F-9C42-8579-37A07817CB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0966" y="3646026"/>
            <a:ext cx="696364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5253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counters in the empty table to make the statement correct.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674" y="3646026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7272" y="3202971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D0ACF48-ABE5-4A4F-B996-78257E718D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776" y="3429000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490286D-8B3F-CC44-9FA5-FA72B2F71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5948" y="3202971"/>
            <a:ext cx="696364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23D687B1-E9A3-6C4E-A7F2-9F2C66C4B33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0733" y="3646026"/>
            <a:ext cx="69636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B9115754-433F-9C42-8579-37A07817CB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0966" y="3646026"/>
            <a:ext cx="696364" cy="72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04D26942-DB25-AC48-ACD9-D1FFA8BF519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018" y="3204558"/>
            <a:ext cx="696364" cy="72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="" xmlns:a16="http://schemas.microsoft.com/office/drawing/2014/main" id="{7C76782D-B0B9-0A43-8605-DA8C6BFD096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224" y="3589986"/>
            <a:ext cx="696364" cy="72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="" xmlns:a16="http://schemas.microsoft.com/office/drawing/2014/main" id="{8074ABE1-6E6C-FE4F-8888-AF030D93E21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3636" y="3429000"/>
            <a:ext cx="692727" cy="72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="" xmlns:a16="http://schemas.microsoft.com/office/drawing/2014/main" id="{8DEBC326-C7A2-DD41-9538-D8DC58F378F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4394" y="3646026"/>
            <a:ext cx="690909" cy="72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="" xmlns:a16="http://schemas.microsoft.com/office/drawing/2014/main" id="{0556C14C-A782-1345-A447-272AE9DFEA8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6970" y="3229986"/>
            <a:ext cx="690909" cy="72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="" xmlns:a16="http://schemas.microsoft.com/office/drawing/2014/main" id="{801ECF42-5925-1A4F-8939-4CC29F50FFE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487" y="3229986"/>
            <a:ext cx="690909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9241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counters in the empty table to make the statement correct.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>
                <a:solidFill>
                  <a:srgbClr val="FF3860"/>
                </a:solidFill>
              </a:rPr>
              <a:t>Example provided </a:t>
            </a:r>
            <a:r>
              <a:rPr lang="en-GB" sz="2200" dirty="0">
                <a:solidFill>
                  <a:srgbClr val="FF3860"/>
                </a:solidFill>
              </a:rPr>
              <a:t>– which number did you make in the chart?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674" y="3646026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7272" y="3202971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D0ACF48-ABE5-4A4F-B996-78257E718D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776" y="3429000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490286D-8B3F-CC44-9FA5-FA72B2F71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5948" y="3202971"/>
            <a:ext cx="696364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23D687B1-E9A3-6C4E-A7F2-9F2C66C4B33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0733" y="3646026"/>
            <a:ext cx="69636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B9115754-433F-9C42-8579-37A07817CB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0966" y="3646026"/>
            <a:ext cx="696364" cy="72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04D26942-DB25-AC48-ACD9-D1FFA8BF519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018" y="3204558"/>
            <a:ext cx="696364" cy="72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="" xmlns:a16="http://schemas.microsoft.com/office/drawing/2014/main" id="{7C76782D-B0B9-0A43-8605-DA8C6BFD096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224" y="3589986"/>
            <a:ext cx="696364" cy="72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="" xmlns:a16="http://schemas.microsoft.com/office/drawing/2014/main" id="{8074ABE1-6E6C-FE4F-8888-AF030D93E21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3636" y="3429000"/>
            <a:ext cx="692727" cy="72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="" xmlns:a16="http://schemas.microsoft.com/office/drawing/2014/main" id="{8DEBC326-C7A2-DD41-9538-D8DC58F378F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4394" y="3646026"/>
            <a:ext cx="690909" cy="72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="" xmlns:a16="http://schemas.microsoft.com/office/drawing/2014/main" id="{0556C14C-A782-1345-A447-272AE9DFEA8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6970" y="3229986"/>
            <a:ext cx="690909" cy="72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="" xmlns:a16="http://schemas.microsoft.com/office/drawing/2014/main" id="{801ECF42-5925-1A4F-8939-4CC29F50FFE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487" y="3229986"/>
            <a:ext cx="690909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3752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counters in the empty table to make the statement correct.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913025"/>
              </p:ext>
            </p:extLst>
          </p:nvPr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449" y="3646026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944763"/>
              </p:ext>
            </p:extLst>
          </p:nvPr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3944" y="3192718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D0ACF48-ABE5-4A4F-B996-78257E718D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13ED303F-6239-EA45-B033-9B0CE083DC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490286D-8B3F-CC44-9FA5-FA72B2F71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99" y="3206546"/>
            <a:ext cx="696364" cy="72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6081A9A2-7C7E-774F-8B54-7FA552A4AD7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832" y="3206546"/>
            <a:ext cx="696364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23D687B1-E9A3-6C4E-A7F2-9F2C66C4B33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047" y="3646026"/>
            <a:ext cx="69636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B9115754-433F-9C42-8579-37A07817CB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1280" y="3646026"/>
            <a:ext cx="696364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87F359F2-F441-4C4F-8C4B-89D5C3EFE95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782" y="3426286"/>
            <a:ext cx="696364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03333474-B4F8-A643-8CEA-26AEF7ECA21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720" y="3438974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7257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counters in the empty table to make the statement correct.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449" y="3646026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3944" y="3192718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D0ACF48-ABE5-4A4F-B996-78257E718D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13ED303F-6239-EA45-B033-9B0CE083DC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490286D-8B3F-CC44-9FA5-FA72B2F71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99" y="3206546"/>
            <a:ext cx="696364" cy="72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6081A9A2-7C7E-774F-8B54-7FA552A4AD7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832" y="3206546"/>
            <a:ext cx="696364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23D687B1-E9A3-6C4E-A7F2-9F2C66C4B33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047" y="3646026"/>
            <a:ext cx="69636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B9115754-433F-9C42-8579-37A07817CB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1280" y="3646026"/>
            <a:ext cx="696364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87F359F2-F441-4C4F-8C4B-89D5C3EFE95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782" y="3426286"/>
            <a:ext cx="696364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03333474-B4F8-A643-8CEA-26AEF7ECA21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720" y="3438974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055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on the right.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What’s the same? What’s different?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726677"/>
              </p:ext>
            </p:extLst>
          </p:nvPr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E7182DE-F723-1140-B308-E15450F55D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4395" y="3207459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122" y="3207459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603671"/>
              </p:ext>
            </p:extLst>
          </p:nvPr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0758" y="3622597"/>
            <a:ext cx="692727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2063" y="3440701"/>
            <a:ext cx="692727" cy="72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6714185E-3C48-8449-B580-32707BF307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231" y="3268446"/>
            <a:ext cx="696364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7E557479-2519-E045-AC43-C6D138E70E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9609" y="3637160"/>
            <a:ext cx="696364" cy="72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56DE914D-A051-C24F-94F8-5AE61E6CBF3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8803" y="3211052"/>
            <a:ext cx="696364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3F515101-F7EF-9948-8314-A72A6B7A355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9610" y="3211683"/>
            <a:ext cx="696364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87AF659D-6739-514C-B199-D2A2C985EDB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9367" y="3655275"/>
            <a:ext cx="696364" cy="72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F27EC15F-E6CF-3C43-B3B5-EB67E9F4988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0174" y="3655906"/>
            <a:ext cx="696364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0516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counters in the empty table to make the statement correct.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449" y="3646026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3944" y="3192718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D0ACF48-ABE5-4A4F-B996-78257E718D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13ED303F-6239-EA45-B033-9B0CE083DC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490286D-8B3F-CC44-9FA5-FA72B2F71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99" y="3206546"/>
            <a:ext cx="696364" cy="72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6081A9A2-7C7E-774F-8B54-7FA552A4AD7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832" y="3206546"/>
            <a:ext cx="696364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23D687B1-E9A3-6C4E-A7F2-9F2C66C4B33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047" y="3646026"/>
            <a:ext cx="69636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B9115754-433F-9C42-8579-37A07817CB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1280" y="3646026"/>
            <a:ext cx="696364" cy="72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8195547A-8767-884C-BB5F-A36CBFC29DB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3631" y="3206546"/>
            <a:ext cx="692727" cy="72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04D26942-DB25-AC48-ACD9-D1FFA8BF519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0506" y="3192718"/>
            <a:ext cx="696364" cy="72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A9D6D573-4389-A747-821A-CC156B5BA2C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0761" y="3192718"/>
            <a:ext cx="696364" cy="72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="" xmlns:a16="http://schemas.microsoft.com/office/drawing/2014/main" id="{7C76782D-B0B9-0A43-8605-DA8C6BFD096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843" y="3640225"/>
            <a:ext cx="696364" cy="72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="" xmlns:a16="http://schemas.microsoft.com/office/drawing/2014/main" id="{3876F1BF-1790-EB43-A75E-9319ACAACBB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5098" y="3640225"/>
            <a:ext cx="696364" cy="72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="" xmlns:a16="http://schemas.microsoft.com/office/drawing/2014/main" id="{1F50DB2B-F684-5745-BA97-E0493D55C31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0817" y="3589247"/>
            <a:ext cx="692727" cy="720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="" xmlns:a16="http://schemas.microsoft.com/office/drawing/2014/main" id="{B832D09D-3582-EC42-9BB6-9999B39651E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9190" y="3414383"/>
            <a:ext cx="690909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87F359F2-F441-4C4F-8C4B-89D5C3EFE95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782" y="3426286"/>
            <a:ext cx="696364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03333474-B4F8-A643-8CEA-26AEF7ECA21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720" y="3438974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9974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counters in the empty table to make the statement correct.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>
                <a:solidFill>
                  <a:srgbClr val="FF3860"/>
                </a:solidFill>
              </a:rPr>
              <a:t>Example provided </a:t>
            </a:r>
            <a:r>
              <a:rPr lang="en-GB" sz="2200" dirty="0">
                <a:solidFill>
                  <a:srgbClr val="FF3860"/>
                </a:solidFill>
              </a:rPr>
              <a:t>– which number did you make in the chart?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5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449" y="3646026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3944" y="3192718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D0ACF48-ABE5-4A4F-B996-78257E718D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13ED303F-6239-EA45-B033-9B0CE083DC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490286D-8B3F-CC44-9FA5-FA72B2F71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99" y="3206546"/>
            <a:ext cx="696364" cy="72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6081A9A2-7C7E-774F-8B54-7FA552A4AD7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832" y="3206546"/>
            <a:ext cx="696364" cy="72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23D687B1-E9A3-6C4E-A7F2-9F2C66C4B33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047" y="3646026"/>
            <a:ext cx="69636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B9115754-433F-9C42-8579-37A07817CB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1280" y="3646026"/>
            <a:ext cx="696364" cy="72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8195547A-8767-884C-BB5F-A36CBFC29DB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3631" y="3206546"/>
            <a:ext cx="692727" cy="72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04D26942-DB25-AC48-ACD9-D1FFA8BF519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0506" y="3192718"/>
            <a:ext cx="696364" cy="72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A9D6D573-4389-A747-821A-CC156B5BA2C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0761" y="3192718"/>
            <a:ext cx="696364" cy="72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="" xmlns:a16="http://schemas.microsoft.com/office/drawing/2014/main" id="{7C76782D-B0B9-0A43-8605-DA8C6BFD096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843" y="3640225"/>
            <a:ext cx="696364" cy="72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="" xmlns:a16="http://schemas.microsoft.com/office/drawing/2014/main" id="{3876F1BF-1790-EB43-A75E-9319ACAACBB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5098" y="3640225"/>
            <a:ext cx="696364" cy="72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="" xmlns:a16="http://schemas.microsoft.com/office/drawing/2014/main" id="{1F50DB2B-F684-5745-BA97-E0493D55C31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0817" y="3589247"/>
            <a:ext cx="692727" cy="7200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="" xmlns:a16="http://schemas.microsoft.com/office/drawing/2014/main" id="{B832D09D-3582-EC42-9BB6-9999B39651E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9190" y="3414383"/>
            <a:ext cx="690909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87F359F2-F441-4C4F-8C4B-89D5C3EFE95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782" y="3426286"/>
            <a:ext cx="696364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03333474-B4F8-A643-8CEA-26AEF7ECA21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720" y="3438974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6532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counters in the empty table to make the statement correct.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477269"/>
              </p:ext>
            </p:extLst>
          </p:nvPr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501970"/>
              </p:ext>
            </p:extLst>
          </p:nvPr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674" y="3646026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5192" y="3180870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D0ACF48-ABE5-4A4F-B996-78257E718D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4048" y="3182223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490286D-8B3F-CC44-9FA5-FA72B2F71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517" y="3210754"/>
            <a:ext cx="69636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B9115754-433F-9C42-8579-37A07817CB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0966" y="3646026"/>
            <a:ext cx="696364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378CF986-AA30-DD4D-90E3-262F1F7FF49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2981" y="3163215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964D14F7-F6B2-1648-9E70-6CEC6DB900A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9077" y="3639199"/>
            <a:ext cx="692727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139D48A7-5A05-9A42-A625-18F219F6E5E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8010" y="3620191"/>
            <a:ext cx="692727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F8DEF489-B727-894B-8720-21A9692DB9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822" y="3638482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8538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counters in the empty table to make the statement correct.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674" y="3646026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5192" y="3180870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D0ACF48-ABE5-4A4F-B996-78257E718D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4048" y="3182223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490286D-8B3F-CC44-9FA5-FA72B2F71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517" y="3210754"/>
            <a:ext cx="69636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B9115754-433F-9C42-8579-37A07817CB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0966" y="3646026"/>
            <a:ext cx="696364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378CF986-AA30-DD4D-90E3-262F1F7FF49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2981" y="3163215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964D14F7-F6B2-1648-9E70-6CEC6DB900A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9077" y="3639199"/>
            <a:ext cx="692727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139D48A7-5A05-9A42-A625-18F219F6E5E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8010" y="3620191"/>
            <a:ext cx="692727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F8DEF489-B727-894B-8720-21A9692DB9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822" y="3638482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2500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counters in the empty table to make the statement correct.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674" y="3646026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5192" y="3180870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D0ACF48-ABE5-4A4F-B996-78257E718D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4048" y="3182223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490286D-8B3F-CC44-9FA5-FA72B2F71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517" y="3210754"/>
            <a:ext cx="69636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B9115754-433F-9C42-8579-37A07817CB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0966" y="3646026"/>
            <a:ext cx="696364" cy="72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04D26942-DB25-AC48-ACD9-D1FFA8BF519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018" y="3204558"/>
            <a:ext cx="696364" cy="72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="" xmlns:a16="http://schemas.microsoft.com/office/drawing/2014/main" id="{7C76782D-B0B9-0A43-8605-DA8C6BFD096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3956" y="3202971"/>
            <a:ext cx="696364" cy="72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="" xmlns:a16="http://schemas.microsoft.com/office/drawing/2014/main" id="{8DEBC326-C7A2-DD41-9538-D8DC58F378F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5839" y="3589986"/>
            <a:ext cx="690909" cy="72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="" xmlns:a16="http://schemas.microsoft.com/office/drawing/2014/main" id="{0556C14C-A782-1345-A447-272AE9DFEA8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6970" y="3229986"/>
            <a:ext cx="690909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1E6F8BC-74DD-6444-BD78-B422DBF001D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975" y="3638482"/>
            <a:ext cx="696364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378CF986-AA30-DD4D-90E3-262F1F7FF49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2981" y="3163215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964D14F7-F6B2-1648-9E70-6CEC6DB900A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9077" y="3639199"/>
            <a:ext cx="692727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139D48A7-5A05-9A42-A625-18F219F6E5E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8010" y="3620191"/>
            <a:ext cx="692727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F8DEF489-B727-894B-8720-21A9692DB9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822" y="3638482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5260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Draw counters in the empty table to make the statement correct.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>
                <a:solidFill>
                  <a:srgbClr val="FF3860"/>
                </a:solidFill>
              </a:rPr>
              <a:t>Example provided </a:t>
            </a:r>
            <a:r>
              <a:rPr lang="en-GB" sz="2200" dirty="0">
                <a:solidFill>
                  <a:srgbClr val="FF3860"/>
                </a:solidFill>
              </a:rPr>
              <a:t>– which number did you make in the chart?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8674" y="3646026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346E2462-1CD3-E044-86EE-3F5550FAE55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5192" y="3180870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DD0ACF48-ABE5-4A4F-B996-78257E718D1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4048" y="3182223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2490286D-8B3F-CC44-9FA5-FA72B2F712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517" y="3210754"/>
            <a:ext cx="696364" cy="72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B9115754-433F-9C42-8579-37A07817CB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0966" y="3646026"/>
            <a:ext cx="696364" cy="72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04D26942-DB25-AC48-ACD9-D1FFA8BF519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018" y="3204558"/>
            <a:ext cx="696364" cy="72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="" xmlns:a16="http://schemas.microsoft.com/office/drawing/2014/main" id="{7C76782D-B0B9-0A43-8605-DA8C6BFD096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3956" y="3202971"/>
            <a:ext cx="696364" cy="72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="" xmlns:a16="http://schemas.microsoft.com/office/drawing/2014/main" id="{8DEBC326-C7A2-DD41-9538-D8DC58F378F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5839" y="3589986"/>
            <a:ext cx="690909" cy="720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="" xmlns:a16="http://schemas.microsoft.com/office/drawing/2014/main" id="{0556C14C-A782-1345-A447-272AE9DFEA8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6970" y="3229986"/>
            <a:ext cx="690909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C1E6F8BC-74DD-6444-BD78-B422DBF001D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975" y="3638482"/>
            <a:ext cx="696364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378CF986-AA30-DD4D-90E3-262F1F7FF49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2981" y="3163215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964D14F7-F6B2-1648-9E70-6CEC6DB900A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9077" y="3639199"/>
            <a:ext cx="692727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139D48A7-5A05-9A42-A625-18F219F6E5E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8010" y="3620191"/>
            <a:ext cx="692727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F8DEF489-B727-894B-8720-21A9692DB9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822" y="3638482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7486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using the comparison symbols, &lt;, &gt; or =.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56863" y="3547893"/>
            <a:ext cx="18325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0.15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95371" y="3566382"/>
            <a:ext cx="18469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0.27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3496604" y="4662549"/>
            <a:ext cx="6319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551620" y="4681038"/>
            <a:ext cx="18261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0.71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93073" y="5754645"/>
            <a:ext cx="177164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1.21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40399" y="5773134"/>
            <a:ext cx="179247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2.12</a:t>
            </a:r>
            <a:endParaRPr lang="en-US" sz="72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3082228" y="2520558"/>
            <a:ext cx="143020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4.9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717532" y="2539047"/>
            <a:ext cx="14510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4.4</a:t>
            </a:r>
            <a:endParaRPr lang="en-US" sz="72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702872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using the comparison symbols, &lt;, &gt; or =.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56863" y="3547893"/>
            <a:ext cx="18325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0.15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95371" y="3566382"/>
            <a:ext cx="18469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0.27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6073065" y="3467389"/>
            <a:ext cx="18473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3496604" y="4662549"/>
            <a:ext cx="6319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551620" y="4681038"/>
            <a:ext cx="18261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0.71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93073" y="5754645"/>
            <a:ext cx="177164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1.21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40399" y="5773134"/>
            <a:ext cx="179247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2.12</a:t>
            </a:r>
            <a:endParaRPr lang="en-US" sz="72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3082228" y="2520558"/>
            <a:ext cx="143020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4.9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717532" y="2539047"/>
            <a:ext cx="14510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4.4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922847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using the comparison symbols, &lt;, &gt; or =.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56863" y="3547893"/>
            <a:ext cx="18325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0.15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95371" y="3566382"/>
            <a:ext cx="18469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0.27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&lt;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3496604" y="4662549"/>
            <a:ext cx="6319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551620" y="4681038"/>
            <a:ext cx="18261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0.71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6003634" y="4542776"/>
            <a:ext cx="18473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93073" y="5754645"/>
            <a:ext cx="177164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1.21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40399" y="5773134"/>
            <a:ext cx="179247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2.12</a:t>
            </a:r>
            <a:endParaRPr lang="en-US" sz="72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3082228" y="2520558"/>
            <a:ext cx="143020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4.9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717532" y="2539047"/>
            <a:ext cx="14510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4.4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8484416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using the comparison symbols, &lt;, &gt; or =.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56863" y="3547893"/>
            <a:ext cx="18325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0.15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95371" y="3566382"/>
            <a:ext cx="18469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0.27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&lt;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3496604" y="4662549"/>
            <a:ext cx="6319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551620" y="4681038"/>
            <a:ext cx="18261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0.71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93073" y="5754645"/>
            <a:ext cx="177164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1.21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40399" y="5773134"/>
            <a:ext cx="179247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2.12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6016032" y="5622776"/>
            <a:ext cx="18473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3082228" y="2520558"/>
            <a:ext cx="143020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4.9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717532" y="2539047"/>
            <a:ext cx="14510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4.4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590026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on the right.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>
                <a:solidFill>
                  <a:srgbClr val="FF3860"/>
                </a:solidFill>
              </a:rPr>
              <a:t>Both numbers </a:t>
            </a:r>
            <a:r>
              <a:rPr lang="en-GB" sz="2200" dirty="0">
                <a:solidFill>
                  <a:srgbClr val="FF3860"/>
                </a:solidFill>
              </a:rPr>
              <a:t>have zero tenths. The right-hand table shows a greater number as 4 ones and 1 tenth is more than 2 ones and 3 tenths.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E7182DE-F723-1140-B308-E15450F55D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4395" y="3207459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122" y="3207459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772944"/>
              </p:ext>
            </p:extLst>
          </p:nvPr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0758" y="3622597"/>
            <a:ext cx="692727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2063" y="3440701"/>
            <a:ext cx="692727" cy="72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6714185E-3C48-8449-B580-32707BF307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231" y="3268446"/>
            <a:ext cx="696364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7E557479-2519-E045-AC43-C6D138E70E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9609" y="3637160"/>
            <a:ext cx="696364" cy="72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56DE914D-A051-C24F-94F8-5AE61E6CBF3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8803" y="3211052"/>
            <a:ext cx="696364" cy="72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="" xmlns:a16="http://schemas.microsoft.com/office/drawing/2014/main" id="{3F515101-F7EF-9948-8314-A72A6B7A355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9610" y="3211683"/>
            <a:ext cx="696364" cy="72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="" xmlns:a16="http://schemas.microsoft.com/office/drawing/2014/main" id="{87AF659D-6739-514C-B199-D2A2C985EDB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9367" y="3655275"/>
            <a:ext cx="696364" cy="72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F27EC15F-E6CF-3C43-B3B5-EB67E9F4988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0174" y="3655906"/>
            <a:ext cx="696364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320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using the comparison symbols, &lt;, &gt; or =.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56863" y="3547893"/>
            <a:ext cx="18325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0.15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95371" y="3566382"/>
            <a:ext cx="18469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0.27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&lt;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3496604" y="4662549"/>
            <a:ext cx="63190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551620" y="4681038"/>
            <a:ext cx="18261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0.71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93073" y="5754645"/>
            <a:ext cx="177164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1.21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40399" y="5773134"/>
            <a:ext cx="179247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2.12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&lt;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3082228" y="2520558"/>
            <a:ext cx="143020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4.9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717532" y="2539047"/>
            <a:ext cx="14510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4.4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756921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using the comparison symbols, &lt;, &gt; or =.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28009" y="3547893"/>
            <a:ext cx="18902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0.39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69723" y="3566382"/>
            <a:ext cx="18982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0.24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51396" y="4662549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0.89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8148739" y="4681038"/>
            <a:ext cx="63190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65822" y="5754645"/>
            <a:ext cx="18261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2.32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27575" y="5773134"/>
            <a:ext cx="181812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3.13</a:t>
            </a:r>
            <a:endParaRPr lang="en-US" sz="72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3118295" y="2520558"/>
            <a:ext cx="13580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760011" y="2539047"/>
            <a:ext cx="13660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3.5</a:t>
            </a:r>
            <a:endParaRPr lang="en-US" sz="72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501333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using the comparison symbols, &lt;, &gt; or =.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28009" y="3547893"/>
            <a:ext cx="18902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0.39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69723" y="3566382"/>
            <a:ext cx="18982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0.24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6073065" y="3467389"/>
            <a:ext cx="18473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51396" y="4662549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0.89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8148739" y="4681038"/>
            <a:ext cx="63190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65822" y="5754645"/>
            <a:ext cx="18261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2.32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27575" y="5773134"/>
            <a:ext cx="181812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3.13</a:t>
            </a:r>
            <a:endParaRPr lang="en-US" sz="72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3118295" y="2520558"/>
            <a:ext cx="13580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760011" y="2539047"/>
            <a:ext cx="13660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3.5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&lt;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946273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using the comparison symbols, &lt;, &gt; or =.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28009" y="3547893"/>
            <a:ext cx="18902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0.39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69723" y="3566382"/>
            <a:ext cx="18982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0.24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51396" y="4662549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0.89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8148739" y="4681038"/>
            <a:ext cx="63190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6003634" y="4542776"/>
            <a:ext cx="18473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65822" y="5754645"/>
            <a:ext cx="18261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2.32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27575" y="5773134"/>
            <a:ext cx="181812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3.13</a:t>
            </a:r>
            <a:endParaRPr lang="en-US" sz="72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3118295" y="2520558"/>
            <a:ext cx="13580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760011" y="2539047"/>
            <a:ext cx="13660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3.5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&lt;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9019288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using the comparison symbols, &lt;, &gt; or =.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28009" y="3547893"/>
            <a:ext cx="18902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0.39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69723" y="3566382"/>
            <a:ext cx="18982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0.24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51396" y="4662549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0.89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8148739" y="4681038"/>
            <a:ext cx="63190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&lt;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65822" y="5754645"/>
            <a:ext cx="18261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2.32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27575" y="5773134"/>
            <a:ext cx="181812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3.13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6016032" y="5622776"/>
            <a:ext cx="18473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3118295" y="2520558"/>
            <a:ext cx="13580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760011" y="2539047"/>
            <a:ext cx="13660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3.5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&lt;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442759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using the comparison symbols, &lt;, &gt; or =.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28009" y="3547893"/>
            <a:ext cx="18902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0.39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69723" y="3566382"/>
            <a:ext cx="18982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0.24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51396" y="4662549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0.89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8148739" y="4681038"/>
            <a:ext cx="63190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&lt;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65822" y="5754645"/>
            <a:ext cx="18261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2.32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27575" y="5773134"/>
            <a:ext cx="181812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3.13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&lt;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3118295" y="2520558"/>
            <a:ext cx="13580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3.2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760011" y="2539047"/>
            <a:ext cx="13660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3.5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&lt;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142808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using the comparison symbols, &lt;, &gt; or =.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34421" y="3547893"/>
            <a:ext cx="18774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0.41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88959" y="3566382"/>
            <a:ext cx="18598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0.37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99487" y="4662549"/>
            <a:ext cx="18261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1.79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8138319" y="4681038"/>
            <a:ext cx="6527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11320" y="5754645"/>
            <a:ext cx="193514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8.98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475477" y="5773134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9.89</a:t>
            </a:r>
            <a:endParaRPr lang="en-US" sz="72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3119899" y="2520558"/>
            <a:ext cx="13548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5.7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760012" y="2539047"/>
            <a:ext cx="13660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5.3</a:t>
            </a:r>
            <a:endParaRPr lang="en-US" sz="72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8835609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using the comparison symbols, &lt;, &gt; or =.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34421" y="3547893"/>
            <a:ext cx="18774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0.41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88959" y="3566382"/>
            <a:ext cx="18598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0.37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6073065" y="3467389"/>
            <a:ext cx="18473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99487" y="4662549"/>
            <a:ext cx="18261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1.79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8138319" y="4681038"/>
            <a:ext cx="6527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11320" y="5754645"/>
            <a:ext cx="193514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8.98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475477" y="5773134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9.89</a:t>
            </a:r>
            <a:endParaRPr lang="en-US" sz="72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3119899" y="2520558"/>
            <a:ext cx="13548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5.7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760012" y="2539047"/>
            <a:ext cx="13660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5.3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390626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using the comparison symbols, &lt;, &gt; or =.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34421" y="3547893"/>
            <a:ext cx="18774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0.41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88959" y="3566382"/>
            <a:ext cx="18598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0.37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99487" y="4662549"/>
            <a:ext cx="18261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1.79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8138319" y="4681038"/>
            <a:ext cx="6527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6003634" y="4542776"/>
            <a:ext cx="18473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11320" y="5754645"/>
            <a:ext cx="193514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8.98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475477" y="5773134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9.89</a:t>
            </a:r>
            <a:endParaRPr lang="en-US" sz="72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3119899" y="2520558"/>
            <a:ext cx="13548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5.7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760012" y="2539047"/>
            <a:ext cx="13660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5.3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852862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using the comparison symbols, &lt;, &gt; or =.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34421" y="3547893"/>
            <a:ext cx="18774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0.41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88959" y="3566382"/>
            <a:ext cx="18598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0.37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99487" y="4662549"/>
            <a:ext cx="18261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1.79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8138319" y="4681038"/>
            <a:ext cx="6527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&lt;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11320" y="5754645"/>
            <a:ext cx="193514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8.98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475477" y="5773134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9.89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6016032" y="5622776"/>
            <a:ext cx="18473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3119899" y="2520558"/>
            <a:ext cx="13548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5.7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760012" y="2539047"/>
            <a:ext cx="13660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5.3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89076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tables, then compare the numbers using &lt;, &gt; or =.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563882"/>
              </p:ext>
            </p:extLst>
          </p:nvPr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E7182DE-F723-1140-B308-E15450F55D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4395" y="3207459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122" y="3207459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126575"/>
              </p:ext>
            </p:extLst>
          </p:nvPr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bg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0758" y="3622597"/>
            <a:ext cx="692727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2063" y="3440701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45999C44-303F-CF43-8405-FBC1A465C5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9455E57-33DD-9E4D-988D-13215AEEC6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7286" y="3622765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1C70838B-DC1E-B44E-9293-6B19E43A3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587" y="3213356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DB7477A-5DCA-2E40-9576-EB05C1CE2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3628" y="3207459"/>
            <a:ext cx="692727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B5DD9690-A822-8341-A59A-BACACD2D84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3112" y="3622597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45899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using the comparison symbols, &lt;, &gt; or =.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34421" y="3547893"/>
            <a:ext cx="18774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0.41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88959" y="3566382"/>
            <a:ext cx="18598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0.37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99487" y="4662549"/>
            <a:ext cx="18261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1.79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8138319" y="4681038"/>
            <a:ext cx="65274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&lt;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11320" y="5754645"/>
            <a:ext cx="193514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8.98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475477" y="5773134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9.89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&lt;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3119899" y="2520558"/>
            <a:ext cx="135485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5.7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760012" y="2539047"/>
            <a:ext cx="13660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5.3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&gt;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4906084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by choosing an appropriate digit to fill the blanks.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70489" y="3547893"/>
            <a:ext cx="180530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3.12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83349" y="3566382"/>
            <a:ext cx="187102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3._2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67425" y="4662549"/>
            <a:ext cx="18902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8.14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519562" y="4681038"/>
            <a:ext cx="18902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_.14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07312" y="5754645"/>
            <a:ext cx="19431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4.6_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487501" y="5773134"/>
            <a:ext cx="18982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4.62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2836167" y="2520558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0.89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481890" y="2539047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0._9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7696915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by choosing an appropriate digit to fill the blanks.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70489" y="3547893"/>
            <a:ext cx="180530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3.12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83349" y="3566382"/>
            <a:ext cx="187102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3._2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67425" y="4662549"/>
            <a:ext cx="18902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8.14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519562" y="4681038"/>
            <a:ext cx="18902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_.14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07312" y="5754645"/>
            <a:ext cx="19431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4.6_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487501" y="5773134"/>
            <a:ext cx="18982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4.62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2836167" y="2520558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0.89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481890" y="2539047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r>
              <a:rPr lang="en-US" sz="6000" dirty="0">
                <a:latin typeface="OpenDyslexicAlta" pitchFamily="2" charset="77"/>
              </a:rPr>
              <a:t>9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8086871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by choosing an appropriate digit to fill the blanks.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70489" y="3547893"/>
            <a:ext cx="180530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3.12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88959" y="3566382"/>
            <a:ext cx="18598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  <a:r>
              <a:rPr lang="en-US" sz="6000" dirty="0">
                <a:latin typeface="OpenDyslexicAlta" pitchFamily="2" charset="77"/>
              </a:rPr>
              <a:t>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67425" y="4662549"/>
            <a:ext cx="18902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8.14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519562" y="4681038"/>
            <a:ext cx="18902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_.14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07312" y="5754645"/>
            <a:ext cx="19431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4.6_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487501" y="5773134"/>
            <a:ext cx="18982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4.62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2836167" y="2520558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0.89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481890" y="2539047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r>
              <a:rPr lang="en-US" sz="6000" dirty="0">
                <a:latin typeface="OpenDyslexicAlta" pitchFamily="2" charset="77"/>
              </a:rPr>
              <a:t>9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1526048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by choosing an appropriate digit to fill the blanks.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70489" y="3547893"/>
            <a:ext cx="180530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3.12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88959" y="3566382"/>
            <a:ext cx="18598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  <a:r>
              <a:rPr lang="en-US" sz="6000" dirty="0">
                <a:latin typeface="OpenDyslexicAlta" pitchFamily="2" charset="77"/>
              </a:rPr>
              <a:t>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67425" y="4662549"/>
            <a:ext cx="18902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8.14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519562" y="4681038"/>
            <a:ext cx="18902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r>
              <a:rPr lang="en-US" sz="6000" dirty="0">
                <a:latin typeface="OpenDyslexicAlta" pitchFamily="2" charset="77"/>
              </a:rPr>
              <a:t>.14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07312" y="5754645"/>
            <a:ext cx="19431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4.6_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487501" y="5773134"/>
            <a:ext cx="18982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4.62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2836167" y="2520558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0.89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481890" y="2539047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r>
              <a:rPr lang="en-US" sz="6000" dirty="0">
                <a:latin typeface="OpenDyslexicAlta" pitchFamily="2" charset="77"/>
              </a:rPr>
              <a:t>9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7869306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by choosing an appropriate digit to fill the blanks.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70489" y="3547893"/>
            <a:ext cx="180530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3.12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88959" y="3566382"/>
            <a:ext cx="18598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0</a:t>
            </a:r>
            <a:r>
              <a:rPr lang="en-US" sz="6000" dirty="0">
                <a:latin typeface="OpenDyslexicAlta" pitchFamily="2" charset="77"/>
              </a:rPr>
              <a:t>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67425" y="4662549"/>
            <a:ext cx="18902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8.14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519562" y="4681038"/>
            <a:ext cx="18902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r>
              <a:rPr lang="en-US" sz="6000" dirty="0">
                <a:latin typeface="OpenDyslexicAlta" pitchFamily="2" charset="77"/>
              </a:rPr>
              <a:t>.14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37769" y="5754645"/>
            <a:ext cx="188224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4.6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endParaRPr lang="en-US" sz="6000" dirty="0">
              <a:latin typeface="OpenDyslexicAlta" pitchFamily="2" charset="77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487501" y="5773134"/>
            <a:ext cx="18982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4.62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2836167" y="2520558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0.89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481890" y="2539047"/>
            <a:ext cx="192232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r>
              <a:rPr lang="en-US" sz="6000" dirty="0">
                <a:latin typeface="OpenDyslexicAlta" pitchFamily="2" charset="77"/>
              </a:rPr>
              <a:t>9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96218075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by choosing an appropriate digit to fill the blanks.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29612" y="3547893"/>
            <a:ext cx="18870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5.34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79341" y="3566382"/>
            <a:ext cx="1879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5._3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38571" y="4662549"/>
            <a:ext cx="19479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8.8_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490708" y="4681038"/>
            <a:ext cx="19479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8.8_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49792" y="5754645"/>
            <a:ext cx="18582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2._2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07539" y="5773134"/>
            <a:ext cx="18582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2._2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2848189" y="2520558"/>
            <a:ext cx="18982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0._5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500324" y="2539047"/>
            <a:ext cx="18854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0.65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68508926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>
                <a:solidFill>
                  <a:srgbClr val="FF3860"/>
                </a:solidFill>
              </a:rPr>
              <a:t>Teacher / peer assessment </a:t>
            </a:r>
            <a:r>
              <a:rPr lang="en-GB" sz="2200" dirty="0">
                <a:solidFill>
                  <a:srgbClr val="FF3860"/>
                </a:solidFill>
              </a:rPr>
              <a:t>- Example solutions provided.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29612" y="3547893"/>
            <a:ext cx="18870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5.34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79341" y="3566382"/>
            <a:ext cx="1879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5._3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38571" y="4662549"/>
            <a:ext cx="19479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8.8_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490708" y="4681038"/>
            <a:ext cx="19479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8.8_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49792" y="5754645"/>
            <a:ext cx="18582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2._2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07539" y="5773134"/>
            <a:ext cx="18582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2._2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2853800" y="2520558"/>
            <a:ext cx="18870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r>
              <a:rPr lang="en-US" sz="6000" dirty="0">
                <a:latin typeface="OpenDyslexicAlta" pitchFamily="2" charset="77"/>
              </a:rPr>
              <a:t>5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500324" y="2539047"/>
            <a:ext cx="18854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0.65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5300337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>
                <a:solidFill>
                  <a:srgbClr val="FF3860"/>
                </a:solidFill>
              </a:rPr>
              <a:t>Teacher / peer assessment </a:t>
            </a:r>
            <a:r>
              <a:rPr lang="en-GB" sz="2200" dirty="0">
                <a:solidFill>
                  <a:srgbClr val="FF3860"/>
                </a:solidFill>
              </a:rPr>
              <a:t>- Example solutions provided.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29612" y="3547893"/>
            <a:ext cx="18870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5.34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74532" y="3566382"/>
            <a:ext cx="188865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6000" dirty="0">
                <a:latin typeface="OpenDyslexicAlta" pitchFamily="2" charset="77"/>
              </a:rPr>
              <a:t>3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38571" y="4662549"/>
            <a:ext cx="19479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8.8_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490708" y="4681038"/>
            <a:ext cx="19479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8.8_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49792" y="5754645"/>
            <a:ext cx="18582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2._2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07539" y="5773134"/>
            <a:ext cx="18582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2._2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2853800" y="2520558"/>
            <a:ext cx="18870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r>
              <a:rPr lang="en-US" sz="6000" dirty="0">
                <a:latin typeface="OpenDyslexicAlta" pitchFamily="2" charset="77"/>
              </a:rPr>
              <a:t>5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500324" y="2539047"/>
            <a:ext cx="18854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0.65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9358656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>
                <a:solidFill>
                  <a:srgbClr val="FF3860"/>
                </a:solidFill>
              </a:rPr>
              <a:t>Teacher / peer assessment </a:t>
            </a:r>
            <a:r>
              <a:rPr lang="en-GB" sz="2200" dirty="0">
                <a:solidFill>
                  <a:srgbClr val="FF3860"/>
                </a:solidFill>
              </a:rPr>
              <a:t>- Example solutions provided.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29612" y="3547893"/>
            <a:ext cx="18870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5.34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74532" y="3566382"/>
            <a:ext cx="188865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6000" dirty="0">
                <a:latin typeface="OpenDyslexicAlta" pitchFamily="2" charset="77"/>
              </a:rPr>
              <a:t>3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69027" y="4662549"/>
            <a:ext cx="18870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8.8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endParaRPr lang="en-US" sz="6000" dirty="0">
              <a:latin typeface="OpenDyslexicAlta" pitchFamily="2" charset="77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490708" y="4681038"/>
            <a:ext cx="19479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8.8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49792" y="5754645"/>
            <a:ext cx="18582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2._2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07539" y="5773134"/>
            <a:ext cx="18582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2._2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2853800" y="2520558"/>
            <a:ext cx="18870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r>
              <a:rPr lang="en-US" sz="6000" dirty="0">
                <a:latin typeface="OpenDyslexicAlta" pitchFamily="2" charset="77"/>
              </a:rPr>
              <a:t>5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500324" y="2539047"/>
            <a:ext cx="18854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0.65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22933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tables, then compare the numbers using &lt;, &gt; or =.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351079"/>
              </p:ext>
            </p:extLst>
          </p:nvPr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E7182DE-F723-1140-B308-E15450F55D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4395" y="3207459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122" y="3207459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4571962"/>
              </p:ext>
            </p:extLst>
          </p:nvPr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0758" y="3622597"/>
            <a:ext cx="692727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2063" y="3440701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45999C44-303F-CF43-8405-FBC1A465C5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9455E57-33DD-9E4D-988D-13215AEEC6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7286" y="3622765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1C70838B-DC1E-B44E-9293-6B19E43A3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587" y="3213356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DB7477A-5DCA-2E40-9576-EB05C1CE2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3628" y="3207459"/>
            <a:ext cx="692727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B5DD9690-A822-8341-A59A-BACACD2D84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3112" y="3622597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60440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>
                <a:solidFill>
                  <a:srgbClr val="FF3860"/>
                </a:solidFill>
              </a:rPr>
              <a:t>Teacher / peer assessment </a:t>
            </a:r>
            <a:r>
              <a:rPr lang="en-GB" sz="2200" dirty="0">
                <a:solidFill>
                  <a:srgbClr val="FF3860"/>
                </a:solidFill>
              </a:rPr>
              <a:t>- Example solutions provided.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29612" y="3547893"/>
            <a:ext cx="18870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5.34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74532" y="3566382"/>
            <a:ext cx="188865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6000" dirty="0">
                <a:latin typeface="OpenDyslexicAlta" pitchFamily="2" charset="77"/>
              </a:rPr>
              <a:t>3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69027" y="4662549"/>
            <a:ext cx="18870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8.8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endParaRPr lang="en-US" sz="6000" dirty="0">
              <a:latin typeface="OpenDyslexicAlta" pitchFamily="2" charset="77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490708" y="4681038"/>
            <a:ext cx="19479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8.8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48990" y="5754645"/>
            <a:ext cx="18598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8</a:t>
            </a:r>
            <a:r>
              <a:rPr lang="en-US" sz="6000" dirty="0">
                <a:latin typeface="OpenDyslexicAlta" pitchFamily="2" charset="77"/>
              </a:rPr>
              <a:t>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13149" y="5773134"/>
            <a:ext cx="184698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2.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6000" dirty="0">
                <a:latin typeface="OpenDyslexicAlta" pitchFamily="2" charset="77"/>
              </a:rPr>
              <a:t>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2853800" y="2520558"/>
            <a:ext cx="18870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9</a:t>
            </a:r>
            <a:r>
              <a:rPr lang="en-US" sz="6000" dirty="0">
                <a:latin typeface="OpenDyslexicAlta" pitchFamily="2" charset="77"/>
              </a:rPr>
              <a:t>5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500324" y="2539047"/>
            <a:ext cx="18854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0.65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5427653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statements by choosing an appropriate digit to fill the blanks.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45641" y="3547893"/>
            <a:ext cx="185499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6.57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72929" y="3566382"/>
            <a:ext cx="18918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6._7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38571" y="4662549"/>
            <a:ext cx="19479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3.3_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490708" y="4681038"/>
            <a:ext cx="19479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3.3_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45784" y="5754645"/>
            <a:ext cx="18662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5._5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07539" y="5773134"/>
            <a:ext cx="18582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5._5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2845785" y="2520558"/>
            <a:ext cx="190308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0._3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513148" y="2539047"/>
            <a:ext cx="18598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0.73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848853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>
                <a:solidFill>
                  <a:srgbClr val="FF3860"/>
                </a:solidFill>
              </a:rPr>
              <a:t>Teacher / peer assessment </a:t>
            </a:r>
            <a:r>
              <a:rPr lang="en-GB" sz="2200" dirty="0">
                <a:solidFill>
                  <a:srgbClr val="FF3860"/>
                </a:solidFill>
              </a:rPr>
              <a:t>- Example solutions provided.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45641" y="3547893"/>
            <a:ext cx="185499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6.57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72929" y="3566382"/>
            <a:ext cx="18918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6._7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38571" y="4662549"/>
            <a:ext cx="19479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3.3_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490708" y="4681038"/>
            <a:ext cx="19479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3.3_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45784" y="5754645"/>
            <a:ext cx="18662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5._5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07539" y="5773134"/>
            <a:ext cx="18582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5._5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2851395" y="2520558"/>
            <a:ext cx="18918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6000" dirty="0">
                <a:latin typeface="OpenDyslexicAlta" pitchFamily="2" charset="77"/>
              </a:rPr>
              <a:t>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513148" y="2539047"/>
            <a:ext cx="18598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0.73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6564405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>
                <a:solidFill>
                  <a:srgbClr val="FF3860"/>
                </a:solidFill>
              </a:rPr>
              <a:t>Teacher / peer assessment </a:t>
            </a:r>
            <a:r>
              <a:rPr lang="en-GB" sz="2200" dirty="0">
                <a:solidFill>
                  <a:srgbClr val="FF3860"/>
                </a:solidFill>
              </a:rPr>
              <a:t>- Example solutions provided.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45641" y="3547893"/>
            <a:ext cx="185499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6.57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68120" y="3566382"/>
            <a:ext cx="190148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6.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6000" dirty="0">
                <a:latin typeface="OpenDyslexicAlta" pitchFamily="2" charset="77"/>
              </a:rPr>
              <a:t>7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838571" y="4662549"/>
            <a:ext cx="19479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3.3_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490708" y="4681038"/>
            <a:ext cx="19479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3.3_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45784" y="5754645"/>
            <a:ext cx="18662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5._5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07539" y="5773134"/>
            <a:ext cx="18582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5._5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2851395" y="2520558"/>
            <a:ext cx="18918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6000" dirty="0">
                <a:latin typeface="OpenDyslexicAlta" pitchFamily="2" charset="77"/>
              </a:rPr>
              <a:t>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513148" y="2539047"/>
            <a:ext cx="18598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0.73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5611578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>
                <a:solidFill>
                  <a:srgbClr val="FF3860"/>
                </a:solidFill>
              </a:rPr>
              <a:t>Teacher / peer assessment </a:t>
            </a:r>
            <a:r>
              <a:rPr lang="en-GB" sz="2200" dirty="0">
                <a:solidFill>
                  <a:srgbClr val="FF3860"/>
                </a:solidFill>
              </a:rPr>
              <a:t>- Example solutions provided.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45641" y="3547893"/>
            <a:ext cx="185499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6.57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68120" y="3566382"/>
            <a:ext cx="190148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6.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6000" dirty="0">
                <a:latin typeface="OpenDyslexicAlta" pitchFamily="2" charset="77"/>
              </a:rPr>
              <a:t>7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901087" y="4662549"/>
            <a:ext cx="182293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3.3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endParaRPr lang="en-US" sz="6000" dirty="0">
              <a:latin typeface="OpenDyslexicAlta" pitchFamily="2" charset="77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542805" y="4681038"/>
            <a:ext cx="184377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3.3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45784" y="5754645"/>
            <a:ext cx="18662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5._5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07539" y="5773134"/>
            <a:ext cx="18582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5._5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2851395" y="2520558"/>
            <a:ext cx="18918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6000" dirty="0">
                <a:latin typeface="OpenDyslexicAlta" pitchFamily="2" charset="77"/>
              </a:rPr>
              <a:t>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513148" y="2539047"/>
            <a:ext cx="18598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0.73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78939064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>
                <a:solidFill>
                  <a:srgbClr val="FF3860"/>
                </a:solidFill>
              </a:rPr>
              <a:t>Teacher / peer assessment </a:t>
            </a:r>
            <a:r>
              <a:rPr lang="en-GB" sz="2200" dirty="0">
                <a:solidFill>
                  <a:srgbClr val="FF3860"/>
                </a:solidFill>
              </a:rPr>
              <a:t>- Example solutions provided.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EA70B78-A254-B345-8B95-211E51C99E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5" y="3495260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7D6C2FF3-2625-254D-B2EF-65683BE61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544" y="4561521"/>
            <a:ext cx="1060909" cy="108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25123D70-C530-E94E-B9A0-FD7C373DD6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46" y="5638635"/>
            <a:ext cx="1060909" cy="1080000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97DC1C7-61D5-7A49-8F15-4A0E16D334D3}"/>
              </a:ext>
            </a:extLst>
          </p:cNvPr>
          <p:cNvSpPr/>
          <p:nvPr/>
        </p:nvSpPr>
        <p:spPr>
          <a:xfrm>
            <a:off x="2845641" y="3547893"/>
            <a:ext cx="185499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6.57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58735A2-D532-CB47-BCC3-8B448B2FDF20}"/>
              </a:ext>
            </a:extLst>
          </p:cNvPr>
          <p:cNvSpPr/>
          <p:nvPr/>
        </p:nvSpPr>
        <p:spPr>
          <a:xfrm>
            <a:off x="7468120" y="3566382"/>
            <a:ext cx="190148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6.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4</a:t>
            </a:r>
            <a:r>
              <a:rPr lang="en-US" sz="6000" dirty="0">
                <a:latin typeface="OpenDyslexicAlta" pitchFamily="2" charset="77"/>
              </a:rPr>
              <a:t>7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0771175F-B515-C344-B044-BE1199A63C7E}"/>
              </a:ext>
            </a:extLst>
          </p:cNvPr>
          <p:cNvSpPr/>
          <p:nvPr/>
        </p:nvSpPr>
        <p:spPr>
          <a:xfrm>
            <a:off x="5704407" y="3467389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&gt;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1000F412-159D-824F-8ABE-26285C7DD3BE}"/>
              </a:ext>
            </a:extLst>
          </p:cNvPr>
          <p:cNvSpPr/>
          <p:nvPr/>
        </p:nvSpPr>
        <p:spPr>
          <a:xfrm>
            <a:off x="2901087" y="4662549"/>
            <a:ext cx="182293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3.3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1</a:t>
            </a:r>
            <a:endParaRPr lang="en-US" sz="6000" dirty="0">
              <a:latin typeface="OpenDyslexicAlta" pitchFamily="2" charset="77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4E4D3ED4-81FB-5C4E-B5A7-3CD7EEDBC12B}"/>
              </a:ext>
            </a:extLst>
          </p:cNvPr>
          <p:cNvSpPr/>
          <p:nvPr/>
        </p:nvSpPr>
        <p:spPr>
          <a:xfrm>
            <a:off x="7542805" y="4681038"/>
            <a:ext cx="184377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3.3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2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237182FD-D821-514A-A9AC-3FED4DFB9CE6}"/>
              </a:ext>
            </a:extLst>
          </p:cNvPr>
          <p:cNvSpPr/>
          <p:nvPr/>
        </p:nvSpPr>
        <p:spPr>
          <a:xfrm>
            <a:off x="5634976" y="454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02894C36-5D0E-D94C-88CF-BBF9B7D47F09}"/>
              </a:ext>
            </a:extLst>
          </p:cNvPr>
          <p:cNvSpPr/>
          <p:nvPr/>
        </p:nvSpPr>
        <p:spPr>
          <a:xfrm>
            <a:off x="2857807" y="5754645"/>
            <a:ext cx="184217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</a:t>
            </a:r>
            <a:r>
              <a:rPr lang="en-US" sz="6000" u="sng" dirty="0">
                <a:solidFill>
                  <a:srgbClr val="FF3860"/>
                </a:solidFill>
                <a:latin typeface="OpenDyslexicAlta" pitchFamily="2" charset="77"/>
              </a:rPr>
              <a:t>3</a:t>
            </a:r>
            <a:r>
              <a:rPr lang="en-US" sz="6000" dirty="0">
                <a:latin typeface="OpenDyslexicAlta" pitchFamily="2" charset="77"/>
              </a:rPr>
              <a:t>5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66EF1F92-6467-BC4F-84D9-DD95DD840CA0}"/>
              </a:ext>
            </a:extLst>
          </p:cNvPr>
          <p:cNvSpPr/>
          <p:nvPr/>
        </p:nvSpPr>
        <p:spPr>
          <a:xfrm>
            <a:off x="7507539" y="5773134"/>
            <a:ext cx="18582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5.</a:t>
            </a:r>
            <a:r>
              <a:rPr lang="en-US" sz="6000" u="sng" dirty="0">
                <a:solidFill>
                  <a:srgbClr val="FF3860"/>
                </a:solidFill>
                <a:latin typeface="OpenDyslexicAlta" pitchFamily="2" charset="77"/>
              </a:rPr>
              <a:t>5</a:t>
            </a:r>
            <a:r>
              <a:rPr lang="en-US" sz="6000" dirty="0">
                <a:latin typeface="OpenDyslexicAlta" pitchFamily="2" charset="77"/>
              </a:rPr>
              <a:t>5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726378E9-0016-7A40-BF74-DB3A2CA04214}"/>
              </a:ext>
            </a:extLst>
          </p:cNvPr>
          <p:cNvSpPr/>
          <p:nvPr/>
        </p:nvSpPr>
        <p:spPr>
          <a:xfrm>
            <a:off x="5647374" y="5622776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58" name="Picture 57">
            <a:extLst>
              <a:ext uri="{FF2B5EF4-FFF2-40B4-BE49-F238E27FC236}">
                <a16:creationId xmlns="" xmlns:a16="http://schemas.microsoft.com/office/drawing/2014/main" id="{4DCB318B-BE55-9B4F-9C05-A66ED7C3F4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734" y="2467925"/>
            <a:ext cx="1060909" cy="1080000"/>
          </a:xfrm>
          <a:prstGeom prst="rect">
            <a:avLst/>
          </a:prstGeom>
        </p:spPr>
      </p:pic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8B8BE195-37B1-A140-B34B-721335F4BF6D}"/>
              </a:ext>
            </a:extLst>
          </p:cNvPr>
          <p:cNvSpPr/>
          <p:nvPr/>
        </p:nvSpPr>
        <p:spPr>
          <a:xfrm>
            <a:off x="2851395" y="2520558"/>
            <a:ext cx="189186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</a:t>
            </a:r>
            <a:r>
              <a:rPr lang="en-US" sz="6000" b="1" u="sng" dirty="0">
                <a:solidFill>
                  <a:srgbClr val="FF3860"/>
                </a:solidFill>
                <a:latin typeface="OpenDyslexicAlta" pitchFamily="2" charset="77"/>
              </a:rPr>
              <a:t>6</a:t>
            </a:r>
            <a:r>
              <a:rPr lang="en-US" sz="6000" dirty="0">
                <a:latin typeface="OpenDyslexicAlta" pitchFamily="2" charset="77"/>
              </a:rPr>
              <a:t>3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350A2A93-7137-824B-B212-E6A7070DE10A}"/>
              </a:ext>
            </a:extLst>
          </p:cNvPr>
          <p:cNvSpPr/>
          <p:nvPr/>
        </p:nvSpPr>
        <p:spPr>
          <a:xfrm>
            <a:off x="7513148" y="2539047"/>
            <a:ext cx="185980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>
                <a:latin typeface="OpenDyslexicAlta" pitchFamily="2" charset="77"/>
              </a:rPr>
              <a:t>0.73</a:t>
            </a:r>
            <a:endParaRPr lang="en-US" sz="7200" dirty="0">
              <a:latin typeface="OpenDyslexicAlta" pitchFamily="2" charset="77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4D6AD47B-3B9A-0C4F-B24E-450BF7F0E752}"/>
              </a:ext>
            </a:extLst>
          </p:cNvPr>
          <p:cNvSpPr/>
          <p:nvPr/>
        </p:nvSpPr>
        <p:spPr>
          <a:xfrm>
            <a:off x="5728596" y="2440054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4785086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DB2BD05B-3FA7-7D4B-BB0E-2C4C56FE38CB}"/>
              </a:ext>
            </a:extLst>
          </p:cNvPr>
          <p:cNvSpPr/>
          <p:nvPr/>
        </p:nvSpPr>
        <p:spPr>
          <a:xfrm>
            <a:off x="2090641" y="3660488"/>
            <a:ext cx="914400" cy="1222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each of the remaining digit cards once to complete the statement.</a:t>
            </a:r>
            <a:br>
              <a:rPr lang="en-GB" sz="2200" dirty="0"/>
            </a:br>
            <a:r>
              <a:rPr lang="en-GB" sz="2200" dirty="0"/>
              <a:t>How many different solutions can you find?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825CF711-1506-8346-B005-CA5895B197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1952" y="5349955"/>
            <a:ext cx="1396866" cy="14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E00BDF43-4D2D-6D49-AAD9-6178657D46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5661" y="5349955"/>
            <a:ext cx="1396866" cy="144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9DC72A54-E4C9-994F-A6D6-A14178390CF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835" y="5342226"/>
            <a:ext cx="1396866" cy="144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9A96F0B9-6F52-AE40-ACB7-E4279C81337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766" y="5332191"/>
            <a:ext cx="1393548" cy="144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34DFDA4D-EC76-BF47-9642-3810253F260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2020" y="5318726"/>
            <a:ext cx="1396866" cy="1440000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="" xmlns:a16="http://schemas.microsoft.com/office/drawing/2014/main" id="{27AC3454-6CFB-FE47-BC33-161AEC7FF5C6}"/>
              </a:ext>
            </a:extLst>
          </p:cNvPr>
          <p:cNvSpPr/>
          <p:nvPr/>
        </p:nvSpPr>
        <p:spPr>
          <a:xfrm>
            <a:off x="3277330" y="3660489"/>
            <a:ext cx="914400" cy="1222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89B20AA7-7717-FE48-8CD9-52019CFC8336}"/>
              </a:ext>
            </a:extLst>
          </p:cNvPr>
          <p:cNvSpPr/>
          <p:nvPr/>
        </p:nvSpPr>
        <p:spPr>
          <a:xfrm>
            <a:off x="4264999" y="3660488"/>
            <a:ext cx="914400" cy="1222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F690DB06-3793-8443-9048-D67E169D93AC}"/>
              </a:ext>
            </a:extLst>
          </p:cNvPr>
          <p:cNvSpPr/>
          <p:nvPr/>
        </p:nvSpPr>
        <p:spPr>
          <a:xfrm>
            <a:off x="3070888" y="474127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B430AB45-9232-AA42-839C-06BF1AF6C020}"/>
              </a:ext>
            </a:extLst>
          </p:cNvPr>
          <p:cNvSpPr/>
          <p:nvPr/>
        </p:nvSpPr>
        <p:spPr>
          <a:xfrm>
            <a:off x="8174144" y="3660489"/>
            <a:ext cx="914400" cy="1222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4D812E24-3FF4-6240-BE06-3CC6DE22DEED}"/>
              </a:ext>
            </a:extLst>
          </p:cNvPr>
          <p:cNvSpPr/>
          <p:nvPr/>
        </p:nvSpPr>
        <p:spPr>
          <a:xfrm>
            <a:off x="9161813" y="3660488"/>
            <a:ext cx="914400" cy="1222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2F0263A9-B146-754F-A22A-174BDE9657D2}"/>
              </a:ext>
            </a:extLst>
          </p:cNvPr>
          <p:cNvSpPr/>
          <p:nvPr/>
        </p:nvSpPr>
        <p:spPr>
          <a:xfrm>
            <a:off x="7967702" y="474127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719D7667-8A65-784F-9DFE-08C7E263653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644" y="3575303"/>
            <a:ext cx="1396866" cy="144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99ED75B1-9AAE-3644-BA5D-44DD570EECC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317" y="3710161"/>
            <a:ext cx="1060909" cy="1080000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="" xmlns:a16="http://schemas.microsoft.com/office/drawing/2014/main" id="{BF1A0FF4-C370-3E4A-A41B-BA0F609B0853}"/>
              </a:ext>
            </a:extLst>
          </p:cNvPr>
          <p:cNvSpPr/>
          <p:nvPr/>
        </p:nvSpPr>
        <p:spPr>
          <a:xfrm>
            <a:off x="5683179" y="3682290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99997984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each of the remaining digit cards once to complete the statement.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b="1" dirty="0">
                <a:solidFill>
                  <a:srgbClr val="FF3860"/>
                </a:solidFill>
              </a:rPr>
              <a:t>Teacher / peer assessment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Example solution provided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9A96F0B9-6F52-AE40-ACB7-E4279C8133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5270" y="3575303"/>
            <a:ext cx="1393548" cy="144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34DFDA4D-EC76-BF47-9642-3810253F260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4443" y="3575303"/>
            <a:ext cx="1396866" cy="1440000"/>
          </a:xfrm>
          <a:prstGeom prst="rect">
            <a:avLst/>
          </a:prstGeom>
        </p:spPr>
      </p:pic>
      <p:sp>
        <p:nvSpPr>
          <p:cNvPr id="33" name="Oval 32">
            <a:extLst>
              <a:ext uri="{FF2B5EF4-FFF2-40B4-BE49-F238E27FC236}">
                <a16:creationId xmlns="" xmlns:a16="http://schemas.microsoft.com/office/drawing/2014/main" id="{F690DB06-3793-8443-9048-D67E169D93AC}"/>
              </a:ext>
            </a:extLst>
          </p:cNvPr>
          <p:cNvSpPr/>
          <p:nvPr/>
        </p:nvSpPr>
        <p:spPr>
          <a:xfrm>
            <a:off x="3070888" y="474127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2F0263A9-B146-754F-A22A-174BDE9657D2}"/>
              </a:ext>
            </a:extLst>
          </p:cNvPr>
          <p:cNvSpPr/>
          <p:nvPr/>
        </p:nvSpPr>
        <p:spPr>
          <a:xfrm>
            <a:off x="7967702" y="474127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719D7667-8A65-784F-9DFE-08C7E26365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644" y="3575303"/>
            <a:ext cx="1396866" cy="144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99ED75B1-9AAE-3644-BA5D-44DD570EECC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317" y="3710161"/>
            <a:ext cx="1060909" cy="1080000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="" xmlns:a16="http://schemas.microsoft.com/office/drawing/2014/main" id="{BF1A0FF4-C370-3E4A-A41B-BA0F609B0853}"/>
              </a:ext>
            </a:extLst>
          </p:cNvPr>
          <p:cNvSpPr/>
          <p:nvPr/>
        </p:nvSpPr>
        <p:spPr>
          <a:xfrm>
            <a:off x="5683179" y="3682290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200" dirty="0">
                <a:latin typeface="OpenDyslexicAlta" pitchFamily="2" charset="77"/>
              </a:rPr>
              <a:t>&lt;</a:t>
            </a:r>
            <a:endParaRPr lang="en-US" sz="700" dirty="0">
              <a:latin typeface="OpenDyslexicAlta" pitchFamily="2" charset="77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B8439773-099B-1443-9BB6-FAE04EBC5DD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608" y="3575303"/>
            <a:ext cx="1396866" cy="144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D3A8C5C5-6B08-E246-8C21-DB5401634CA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2540" y="3581218"/>
            <a:ext cx="1396866" cy="144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12531C2A-2FBC-FB41-90D9-16FA666A0C4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8269" y="3575303"/>
            <a:ext cx="1396866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28562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DB2BD05B-3FA7-7D4B-BB0E-2C4C56FE38CB}"/>
              </a:ext>
            </a:extLst>
          </p:cNvPr>
          <p:cNvSpPr/>
          <p:nvPr/>
        </p:nvSpPr>
        <p:spPr>
          <a:xfrm>
            <a:off x="2090641" y="3660488"/>
            <a:ext cx="914400" cy="1222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6: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Select three digit cards from those provided to create the largest possible number. Then, select three digit cards to create the smallest possible number.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5" name="Rounded Rectangle 4">
            <a:extLst>
              <a:ext uri="{FF2B5EF4-FFF2-40B4-BE49-F238E27FC236}">
                <a16:creationId xmlns="" xmlns:a16="http://schemas.microsoft.com/office/drawing/2014/main" id="{27AC3454-6CFB-FE47-BC33-161AEC7FF5C6}"/>
              </a:ext>
            </a:extLst>
          </p:cNvPr>
          <p:cNvSpPr/>
          <p:nvPr/>
        </p:nvSpPr>
        <p:spPr>
          <a:xfrm>
            <a:off x="3277330" y="3660489"/>
            <a:ext cx="914400" cy="1222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="" xmlns:a16="http://schemas.microsoft.com/office/drawing/2014/main" id="{89B20AA7-7717-FE48-8CD9-52019CFC8336}"/>
              </a:ext>
            </a:extLst>
          </p:cNvPr>
          <p:cNvSpPr/>
          <p:nvPr/>
        </p:nvSpPr>
        <p:spPr>
          <a:xfrm>
            <a:off x="4264999" y="3660488"/>
            <a:ext cx="914400" cy="1222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F690DB06-3793-8443-9048-D67E169D93AC}"/>
              </a:ext>
            </a:extLst>
          </p:cNvPr>
          <p:cNvSpPr/>
          <p:nvPr/>
        </p:nvSpPr>
        <p:spPr>
          <a:xfrm>
            <a:off x="3070888" y="474127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="" xmlns:a16="http://schemas.microsoft.com/office/drawing/2014/main" id="{B430AB45-9232-AA42-839C-06BF1AF6C020}"/>
              </a:ext>
            </a:extLst>
          </p:cNvPr>
          <p:cNvSpPr/>
          <p:nvPr/>
        </p:nvSpPr>
        <p:spPr>
          <a:xfrm>
            <a:off x="8174144" y="3660489"/>
            <a:ext cx="914400" cy="1222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>
            <a:extLst>
              <a:ext uri="{FF2B5EF4-FFF2-40B4-BE49-F238E27FC236}">
                <a16:creationId xmlns="" xmlns:a16="http://schemas.microsoft.com/office/drawing/2014/main" id="{4D812E24-3FF4-6240-BE06-3CC6DE22DEED}"/>
              </a:ext>
            </a:extLst>
          </p:cNvPr>
          <p:cNvSpPr/>
          <p:nvPr/>
        </p:nvSpPr>
        <p:spPr>
          <a:xfrm>
            <a:off x="9161813" y="3660488"/>
            <a:ext cx="914400" cy="1222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2F0263A9-B146-754F-A22A-174BDE9657D2}"/>
              </a:ext>
            </a:extLst>
          </p:cNvPr>
          <p:cNvSpPr/>
          <p:nvPr/>
        </p:nvSpPr>
        <p:spPr>
          <a:xfrm>
            <a:off x="7967702" y="474127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="" xmlns:a16="http://schemas.microsoft.com/office/drawing/2014/main" id="{DFF09423-7C95-904C-9073-896991E115B3}"/>
              </a:ext>
            </a:extLst>
          </p:cNvPr>
          <p:cNvSpPr/>
          <p:nvPr/>
        </p:nvSpPr>
        <p:spPr>
          <a:xfrm>
            <a:off x="6981877" y="3660487"/>
            <a:ext cx="914400" cy="122213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C50D961D-31F3-6041-A038-ED8C479427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6273" y="5356109"/>
            <a:ext cx="1393548" cy="144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04DF7774-406E-3B44-A27C-59030C072DD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9972" y="5356109"/>
            <a:ext cx="1393548" cy="144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FEC742A2-4E66-2549-9D71-A1EBBF49425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6008" y="5348380"/>
            <a:ext cx="1396866" cy="144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6D73FB85-47F4-E549-81D4-83C082207D7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844" y="5339856"/>
            <a:ext cx="1396866" cy="1440000"/>
          </a:xfrm>
          <a:prstGeom prst="rect">
            <a:avLst/>
          </a:prstGeom>
        </p:spPr>
      </p:pic>
      <p:sp>
        <p:nvSpPr>
          <p:cNvPr id="42" name="Rounded Rectangle 41">
            <a:extLst>
              <a:ext uri="{FF2B5EF4-FFF2-40B4-BE49-F238E27FC236}">
                <a16:creationId xmlns="" xmlns:a16="http://schemas.microsoft.com/office/drawing/2014/main" id="{D55368B7-C594-B34E-BE1C-4C46B6CA35CB}"/>
              </a:ext>
            </a:extLst>
          </p:cNvPr>
          <p:cNvSpPr/>
          <p:nvPr/>
        </p:nvSpPr>
        <p:spPr>
          <a:xfrm>
            <a:off x="2090641" y="2937050"/>
            <a:ext cx="3088758" cy="557860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smallest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="" xmlns:a16="http://schemas.microsoft.com/office/drawing/2014/main" id="{837303D2-7BBB-E84E-AD29-8E2A127104CE}"/>
              </a:ext>
            </a:extLst>
          </p:cNvPr>
          <p:cNvSpPr/>
          <p:nvPr/>
        </p:nvSpPr>
        <p:spPr>
          <a:xfrm>
            <a:off x="6981877" y="2937050"/>
            <a:ext cx="3088758" cy="557860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largest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="" xmlns:a16="http://schemas.microsoft.com/office/drawing/2014/main" id="{31D7C3CD-66D7-CD4F-AE80-D8E4C9CAB7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6273" y="5364633"/>
            <a:ext cx="1393548" cy="144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="" xmlns:a16="http://schemas.microsoft.com/office/drawing/2014/main" id="{E38E1990-29BA-854C-8C17-AA77D0E3D27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9972" y="5364633"/>
            <a:ext cx="1393548" cy="144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="" xmlns:a16="http://schemas.microsoft.com/office/drawing/2014/main" id="{42333024-F048-9E45-ABBE-2E00E508109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6008" y="5356904"/>
            <a:ext cx="1396866" cy="144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="" xmlns:a16="http://schemas.microsoft.com/office/drawing/2014/main" id="{AF5543C6-22C6-4A4F-A30F-B4D6F234AA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844" y="5348380"/>
            <a:ext cx="1396866" cy="1440000"/>
          </a:xfrm>
          <a:prstGeom prst="rect">
            <a:avLst/>
          </a:prstGeom>
        </p:spPr>
      </p:pic>
      <p:sp>
        <p:nvSpPr>
          <p:cNvPr id="50" name="Rounded Rectangle 49">
            <a:extLst>
              <a:ext uri="{FF2B5EF4-FFF2-40B4-BE49-F238E27FC236}">
                <a16:creationId xmlns="" xmlns:a16="http://schemas.microsoft.com/office/drawing/2014/main" id="{85057126-D7A2-3C40-B309-2BB8AF5645F2}"/>
              </a:ext>
            </a:extLst>
          </p:cNvPr>
          <p:cNvSpPr/>
          <p:nvPr/>
        </p:nvSpPr>
        <p:spPr>
          <a:xfrm>
            <a:off x="5653464" y="1411758"/>
            <a:ext cx="6251321" cy="557860"/>
          </a:xfrm>
          <a:prstGeom prst="roundRect">
            <a:avLst/>
          </a:prstGeom>
          <a:solidFill>
            <a:srgbClr val="FFDD57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What do you notice? Explain. </a:t>
            </a:r>
          </a:p>
        </p:txBody>
      </p:sp>
    </p:spTree>
    <p:extLst>
      <p:ext uri="{BB962C8B-B14F-4D97-AF65-F5344CB8AC3E}">
        <p14:creationId xmlns:p14="http://schemas.microsoft.com/office/powerpoint/2010/main" val="397685185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="" xmlns:a16="http://schemas.microsoft.com/office/drawing/2014/main" id="{31D7C3CD-66D7-CD4F-AE80-D8E4C9CAB7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6273" y="5364633"/>
            <a:ext cx="1393548" cy="144000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="" xmlns:a16="http://schemas.microsoft.com/office/drawing/2014/main" id="{E38E1990-29BA-854C-8C17-AA77D0E3D27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9972" y="5364633"/>
            <a:ext cx="1393548" cy="144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="" xmlns:a16="http://schemas.microsoft.com/office/drawing/2014/main" id="{42333024-F048-9E45-ABBE-2E00E508109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6008" y="5356904"/>
            <a:ext cx="1396866" cy="14400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="" xmlns:a16="http://schemas.microsoft.com/office/drawing/2014/main" id="{AF5543C6-22C6-4A4F-A30F-B4D6F234AAB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844" y="5348380"/>
            <a:ext cx="1396866" cy="144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6: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Select three digit cards from those provided to create the largest possible number. Then, select three digit cards to create the smallest possible number.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F690DB06-3793-8443-9048-D67E169D93AC}"/>
              </a:ext>
            </a:extLst>
          </p:cNvPr>
          <p:cNvSpPr/>
          <p:nvPr/>
        </p:nvSpPr>
        <p:spPr>
          <a:xfrm>
            <a:off x="3070888" y="474127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2F0263A9-B146-754F-A22A-174BDE9657D2}"/>
              </a:ext>
            </a:extLst>
          </p:cNvPr>
          <p:cNvSpPr/>
          <p:nvPr/>
        </p:nvSpPr>
        <p:spPr>
          <a:xfrm>
            <a:off x="7967702" y="474127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C50D961D-31F3-6041-A038-ED8C479427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6273" y="5356109"/>
            <a:ext cx="1393548" cy="144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="" xmlns:a16="http://schemas.microsoft.com/office/drawing/2014/main" id="{04DF7774-406E-3B44-A27C-59030C072DD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9972" y="5356109"/>
            <a:ext cx="1393548" cy="144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="" xmlns:a16="http://schemas.microsoft.com/office/drawing/2014/main" id="{FEC742A2-4E66-2549-9D71-A1EBBF49425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6008" y="5348380"/>
            <a:ext cx="1396866" cy="144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="" xmlns:a16="http://schemas.microsoft.com/office/drawing/2014/main" id="{6D73FB85-47F4-E549-81D4-83C082207D7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7844" y="5339856"/>
            <a:ext cx="1396866" cy="1440000"/>
          </a:xfrm>
          <a:prstGeom prst="rect">
            <a:avLst/>
          </a:prstGeom>
        </p:spPr>
      </p:pic>
      <p:sp>
        <p:nvSpPr>
          <p:cNvPr id="42" name="Rounded Rectangle 41">
            <a:extLst>
              <a:ext uri="{FF2B5EF4-FFF2-40B4-BE49-F238E27FC236}">
                <a16:creationId xmlns="" xmlns:a16="http://schemas.microsoft.com/office/drawing/2014/main" id="{D55368B7-C594-B34E-BE1C-4C46B6CA35CB}"/>
              </a:ext>
            </a:extLst>
          </p:cNvPr>
          <p:cNvSpPr/>
          <p:nvPr/>
        </p:nvSpPr>
        <p:spPr>
          <a:xfrm>
            <a:off x="2090641" y="2937050"/>
            <a:ext cx="3088758" cy="557860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smallest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="" xmlns:a16="http://schemas.microsoft.com/office/drawing/2014/main" id="{837303D2-7BBB-E84E-AD29-8E2A127104CE}"/>
              </a:ext>
            </a:extLst>
          </p:cNvPr>
          <p:cNvSpPr/>
          <p:nvPr/>
        </p:nvSpPr>
        <p:spPr>
          <a:xfrm>
            <a:off x="6981877" y="2937050"/>
            <a:ext cx="3088758" cy="557860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largest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B6BF937C-D31D-BB4E-827F-5190CE293BFD}"/>
              </a:ext>
            </a:extLst>
          </p:cNvPr>
          <p:cNvSpPr/>
          <p:nvPr/>
        </p:nvSpPr>
        <p:spPr>
          <a:xfrm>
            <a:off x="5653464" y="1411758"/>
            <a:ext cx="6251321" cy="557860"/>
          </a:xfrm>
          <a:prstGeom prst="roundRect">
            <a:avLst/>
          </a:prstGeom>
          <a:solidFill>
            <a:srgbClr val="FFDD57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What do you notice? Explain. </a:t>
            </a:r>
          </a:p>
        </p:txBody>
      </p:sp>
    </p:spTree>
    <p:extLst>
      <p:ext uri="{BB962C8B-B14F-4D97-AF65-F5344CB8AC3E}">
        <p14:creationId xmlns:p14="http://schemas.microsoft.com/office/powerpoint/2010/main" val="224055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1.11111E-6 L -0.34232 -0.259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22" y="-1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2.96296E-6 L -0.0625 -0.2601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5" y="-13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2.22222E-6 L -0.26081 -0.2578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47" y="-1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15403 -0.2590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95" y="-1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4.81481E-6 L 0.06263 -0.2578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-12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3.7037E-7 L 0.42096 -0.258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42" y="-12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tables, then compare the numbers using &lt;, &gt; or =.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3E7182DE-F723-1140-B308-E15450F55D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4395" y="3207459"/>
            <a:ext cx="692727" cy="7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122" y="3207459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3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0758" y="3622597"/>
            <a:ext cx="692727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2063" y="3440701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45999C44-303F-CF43-8405-FBC1A465C5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9455E57-33DD-9E4D-988D-13215AEEC6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7286" y="3622765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1C70838B-DC1E-B44E-9293-6B19E43A3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587" y="3213356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DB7477A-5DCA-2E40-9576-EB05C1CE2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3628" y="3207459"/>
            <a:ext cx="692727" cy="7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B5DD9690-A822-8341-A59A-BACACD2D84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3112" y="3622597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9220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dirty="0">
                <a:solidFill>
                  <a:srgbClr val="FF3860"/>
                </a:solidFill>
                <a:latin typeface="OpenDyslexicAlta" pitchFamily="2" charset="77"/>
              </a:rPr>
              <a:t>&lt;</a:t>
            </a:r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407936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6: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Select three digit cards from those provided to create the largest possible number. Then, select three digit cards to create the smallest possible number.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F690DB06-3793-8443-9048-D67E169D93AC}"/>
              </a:ext>
            </a:extLst>
          </p:cNvPr>
          <p:cNvSpPr/>
          <p:nvPr/>
        </p:nvSpPr>
        <p:spPr>
          <a:xfrm>
            <a:off x="3070888" y="474127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2F0263A9-B146-754F-A22A-174BDE9657D2}"/>
              </a:ext>
            </a:extLst>
          </p:cNvPr>
          <p:cNvSpPr/>
          <p:nvPr/>
        </p:nvSpPr>
        <p:spPr>
          <a:xfrm>
            <a:off x="7967702" y="474127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>
            <a:extLst>
              <a:ext uri="{FF2B5EF4-FFF2-40B4-BE49-F238E27FC236}">
                <a16:creationId xmlns="" xmlns:a16="http://schemas.microsoft.com/office/drawing/2014/main" id="{D55368B7-C594-B34E-BE1C-4C46B6CA35CB}"/>
              </a:ext>
            </a:extLst>
          </p:cNvPr>
          <p:cNvSpPr/>
          <p:nvPr/>
        </p:nvSpPr>
        <p:spPr>
          <a:xfrm>
            <a:off x="2090641" y="2937050"/>
            <a:ext cx="3088758" cy="557860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smallest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="" xmlns:a16="http://schemas.microsoft.com/office/drawing/2014/main" id="{837303D2-7BBB-E84E-AD29-8E2A127104CE}"/>
              </a:ext>
            </a:extLst>
          </p:cNvPr>
          <p:cNvSpPr/>
          <p:nvPr/>
        </p:nvSpPr>
        <p:spPr>
          <a:xfrm>
            <a:off x="6981877" y="2937050"/>
            <a:ext cx="3088758" cy="557860"/>
          </a:xfrm>
          <a:prstGeom prst="round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Alta" pitchFamily="2" charset="77"/>
              </a:rPr>
              <a:t>largest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C778D637-C75E-8442-B893-8FAECA26C654}"/>
              </a:ext>
            </a:extLst>
          </p:cNvPr>
          <p:cNvSpPr/>
          <p:nvPr/>
        </p:nvSpPr>
        <p:spPr>
          <a:xfrm>
            <a:off x="5653464" y="1411758"/>
            <a:ext cx="6251321" cy="689604"/>
          </a:xfrm>
          <a:prstGeom prst="roundRect">
            <a:avLst/>
          </a:prstGeom>
          <a:solidFill>
            <a:srgbClr val="FFDD57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FF3860"/>
                </a:solidFill>
                <a:latin typeface="OpenDyslexicAlta" pitchFamily="2" charset="77"/>
              </a:rPr>
              <a:t>The larger number has higher value digits in the higher value places…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77E1ABD1-B1B8-224F-B5D6-5B83B63EE4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8240" y="3573463"/>
            <a:ext cx="1393548" cy="144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4C3602C2-E8B5-D54D-B159-AFC697D05F1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2911" y="3573463"/>
            <a:ext cx="1396866" cy="144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="" xmlns:a16="http://schemas.microsoft.com/office/drawing/2014/main" id="{79B7A6DF-4754-B646-BA62-AD85E6AEE1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2303" y="3573463"/>
            <a:ext cx="1393548" cy="14400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BAA6AA2C-2545-1E46-9299-4BC666B0E0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7756" y="3573463"/>
            <a:ext cx="1393548" cy="144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775EF572-2636-FB4F-B724-AC9DFF0CDDA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3830" y="3573463"/>
            <a:ext cx="1396866" cy="144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="" xmlns:a16="http://schemas.microsoft.com/office/drawing/2014/main" id="{66E730E1-2D58-D94E-8396-5D8BCCB988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5369" y="3573463"/>
            <a:ext cx="1396866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66775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Do you agree with </a:t>
            </a:r>
            <a:r>
              <a:rPr lang="en-GB" sz="2200" dirty="0" err="1">
                <a:solidFill>
                  <a:srgbClr val="3273DC"/>
                </a:solidFill>
              </a:rPr>
              <a:t>Astrobee’s</a:t>
            </a:r>
            <a:r>
              <a:rPr lang="en-GB" sz="2200" dirty="0">
                <a:solidFill>
                  <a:srgbClr val="3273DC"/>
                </a:solidFill>
              </a:rPr>
              <a:t> statement?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3273DC"/>
                </a:solidFill>
              </a:rPr>
              <a:t>Explain your answer fully.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F2EF1B55-7CDC-1F47-B4E4-D113F7193461}"/>
              </a:ext>
            </a:extLst>
          </p:cNvPr>
          <p:cNvSpPr/>
          <p:nvPr/>
        </p:nvSpPr>
        <p:spPr>
          <a:xfrm>
            <a:off x="2469900" y="2623650"/>
            <a:ext cx="3345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The top place value chart has more counters in more places so is bigger.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="" xmlns:a16="http://schemas.microsoft.com/office/drawing/2014/main" id="{138E29CF-AE56-0441-82BD-D76B6CE14D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739656"/>
              </p:ext>
            </p:extLst>
          </p:nvPr>
        </p:nvGraphicFramePr>
        <p:xfrm>
          <a:off x="6879570" y="1690688"/>
          <a:ext cx="4739316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</a:tbl>
          </a:graphicData>
        </a:graphic>
      </p:graphicFrame>
      <p:sp>
        <p:nvSpPr>
          <p:cNvPr id="15" name="Oval 14">
            <a:extLst>
              <a:ext uri="{FF2B5EF4-FFF2-40B4-BE49-F238E27FC236}">
                <a16:creationId xmlns="" xmlns:a16="http://schemas.microsoft.com/office/drawing/2014/main" id="{5279F6FA-01E0-814B-A22B-1D0AC3DDE6DB}"/>
              </a:ext>
            </a:extLst>
          </p:cNvPr>
          <p:cNvSpPr/>
          <p:nvPr/>
        </p:nvSpPr>
        <p:spPr>
          <a:xfrm>
            <a:off x="8379136" y="3031734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7D9EB610-5737-7440-9F7D-FC47961CE2E9}"/>
              </a:ext>
            </a:extLst>
          </p:cNvPr>
          <p:cNvSpPr/>
          <p:nvPr/>
        </p:nvSpPr>
        <p:spPr>
          <a:xfrm>
            <a:off x="8391662" y="1884480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C5639BFC-ACEB-4749-A163-347A1DA4EFA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532" y="2068324"/>
            <a:ext cx="530207" cy="54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945DD6ED-0C96-F04A-ADC3-EA1AD11D0DF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1595" y="2119286"/>
            <a:ext cx="530207" cy="54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23660BEC-E105-6E4A-801F-975F812AC5F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1455" y="2659286"/>
            <a:ext cx="530207" cy="54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B1486CEB-01C9-684B-8245-546AA05F8E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9348" y="2225717"/>
            <a:ext cx="530207" cy="54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568E54C7-E7CA-2D4C-AE28-3982C94ECC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0242" y="2641780"/>
            <a:ext cx="530207" cy="5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51BFDBD5-5C3E-9245-897C-F46C80B370B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4369" y="2641780"/>
            <a:ext cx="530207" cy="540000"/>
          </a:xfrm>
          <a:prstGeom prst="rect">
            <a:avLst/>
          </a:prstGeom>
        </p:spPr>
      </p:pic>
      <p:graphicFrame>
        <p:nvGraphicFramePr>
          <p:cNvPr id="17" name="Table 16">
            <a:extLst>
              <a:ext uri="{FF2B5EF4-FFF2-40B4-BE49-F238E27FC236}">
                <a16:creationId xmlns="" xmlns:a16="http://schemas.microsoft.com/office/drawing/2014/main" id="{289E7ADB-6DA4-C741-B6A2-E89A9D86FC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077320"/>
              </p:ext>
            </p:extLst>
          </p:nvPr>
        </p:nvGraphicFramePr>
        <p:xfrm>
          <a:off x="6879570" y="3421560"/>
          <a:ext cx="4739316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</a:tbl>
          </a:graphicData>
        </a:graphic>
      </p:graphicFrame>
      <p:sp>
        <p:nvSpPr>
          <p:cNvPr id="18" name="Oval 17">
            <a:extLst>
              <a:ext uri="{FF2B5EF4-FFF2-40B4-BE49-F238E27FC236}">
                <a16:creationId xmlns="" xmlns:a16="http://schemas.microsoft.com/office/drawing/2014/main" id="{E785BA28-075F-3B47-BA49-96DB44070A32}"/>
              </a:ext>
            </a:extLst>
          </p:cNvPr>
          <p:cNvSpPr/>
          <p:nvPr/>
        </p:nvSpPr>
        <p:spPr>
          <a:xfrm>
            <a:off x="8379136" y="4762606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F3A6D7BF-A2DF-1644-9E74-2A2C19E90B4B}"/>
              </a:ext>
            </a:extLst>
          </p:cNvPr>
          <p:cNvSpPr/>
          <p:nvPr/>
        </p:nvSpPr>
        <p:spPr>
          <a:xfrm>
            <a:off x="8391662" y="361535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A83489AF-0BF5-6945-BAE1-D197EA2C29D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532" y="3799196"/>
            <a:ext cx="530207" cy="54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3FC6556D-AAE4-E040-A84B-3E6CCF46DF2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4277" y="4120158"/>
            <a:ext cx="530207" cy="5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13B4F78F-010F-564A-902B-AF1234B206A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1455" y="4390158"/>
            <a:ext cx="530207" cy="54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BADE9D97-C6E7-BA41-B054-7F1197CE1E9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6491" y="3931340"/>
            <a:ext cx="530207" cy="54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324A8746-D164-2A4B-994C-D4F794E93CD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4369" y="4372652"/>
            <a:ext cx="530207" cy="54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B33DBC46-E799-E74B-BBB2-C83202E62B9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8994" y="2133645"/>
            <a:ext cx="530207" cy="54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41B6BF05-2F03-F54A-977E-9862F2E105B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7721" y="2673645"/>
            <a:ext cx="530207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03083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No, I do not agree. The bottom chart shows the number 3.02, which is greater than 2.33, as it has a greater digit in its highest value place - the ones place. 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="" xmlns:a16="http://schemas.microsoft.com/office/drawing/2014/main" id="{47AF9CA8-2B63-A647-9102-E3DE4825A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859" y="3875882"/>
            <a:ext cx="1689100" cy="12446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65108521-6BAD-A844-9D52-F6BAD7C52B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409" y="1690688"/>
            <a:ext cx="4354694" cy="3295052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F2EF1B55-7CDC-1F47-B4E4-D113F7193461}"/>
              </a:ext>
            </a:extLst>
          </p:cNvPr>
          <p:cNvSpPr/>
          <p:nvPr/>
        </p:nvSpPr>
        <p:spPr>
          <a:xfrm>
            <a:off x="2469900" y="2623650"/>
            <a:ext cx="3345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000" dirty="0">
                <a:solidFill>
                  <a:srgbClr val="3273DC"/>
                </a:solidFill>
                <a:latin typeface="OpenDyslexicAlta" pitchFamily="2" charset="77"/>
              </a:rPr>
              <a:t>The top place value chart has more counters in more places so is bigger.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="" xmlns:a16="http://schemas.microsoft.com/office/drawing/2014/main" id="{138E29CF-AE56-0441-82BD-D76B6CE14DD2}"/>
              </a:ext>
            </a:extLst>
          </p:cNvPr>
          <p:cNvGraphicFramePr>
            <a:graphicFrameLocks noGrp="1"/>
          </p:cNvGraphicFramePr>
          <p:nvPr/>
        </p:nvGraphicFramePr>
        <p:xfrm>
          <a:off x="6879570" y="1690688"/>
          <a:ext cx="4739316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</a:tbl>
          </a:graphicData>
        </a:graphic>
      </p:graphicFrame>
      <p:sp>
        <p:nvSpPr>
          <p:cNvPr id="15" name="Oval 14">
            <a:extLst>
              <a:ext uri="{FF2B5EF4-FFF2-40B4-BE49-F238E27FC236}">
                <a16:creationId xmlns="" xmlns:a16="http://schemas.microsoft.com/office/drawing/2014/main" id="{5279F6FA-01E0-814B-A22B-1D0AC3DDE6DB}"/>
              </a:ext>
            </a:extLst>
          </p:cNvPr>
          <p:cNvSpPr/>
          <p:nvPr/>
        </p:nvSpPr>
        <p:spPr>
          <a:xfrm>
            <a:off x="8379136" y="3031734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7D9EB610-5737-7440-9F7D-FC47961CE2E9}"/>
              </a:ext>
            </a:extLst>
          </p:cNvPr>
          <p:cNvSpPr/>
          <p:nvPr/>
        </p:nvSpPr>
        <p:spPr>
          <a:xfrm>
            <a:off x="8391662" y="1884480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C5639BFC-ACEB-4749-A163-347A1DA4EFA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532" y="2068324"/>
            <a:ext cx="530207" cy="54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="" xmlns:a16="http://schemas.microsoft.com/office/drawing/2014/main" id="{945DD6ED-0C96-F04A-ADC3-EA1AD11D0DF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1595" y="2119286"/>
            <a:ext cx="530207" cy="54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23660BEC-E105-6E4A-801F-975F812AC5F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1455" y="2659286"/>
            <a:ext cx="530207" cy="54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B1486CEB-01C9-684B-8245-546AA05F8E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9348" y="2225717"/>
            <a:ext cx="530207" cy="54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568E54C7-E7CA-2D4C-AE28-3982C94ECC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0242" y="2641780"/>
            <a:ext cx="530207" cy="54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51BFDBD5-5C3E-9245-897C-F46C80B370B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4369" y="2641780"/>
            <a:ext cx="530207" cy="540000"/>
          </a:xfrm>
          <a:prstGeom prst="rect">
            <a:avLst/>
          </a:prstGeom>
        </p:spPr>
      </p:pic>
      <p:graphicFrame>
        <p:nvGraphicFramePr>
          <p:cNvPr id="17" name="Table 16">
            <a:extLst>
              <a:ext uri="{FF2B5EF4-FFF2-40B4-BE49-F238E27FC236}">
                <a16:creationId xmlns="" xmlns:a16="http://schemas.microsoft.com/office/drawing/2014/main" id="{289E7ADB-6DA4-C741-B6A2-E89A9D86FCE7}"/>
              </a:ext>
            </a:extLst>
          </p:cNvPr>
          <p:cNvGraphicFramePr>
            <a:graphicFrameLocks noGrp="1"/>
          </p:cNvGraphicFramePr>
          <p:nvPr/>
        </p:nvGraphicFramePr>
        <p:xfrm>
          <a:off x="6879570" y="3421560"/>
          <a:ext cx="4739316" cy="1559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</a:tbl>
          </a:graphicData>
        </a:graphic>
      </p:graphicFrame>
      <p:sp>
        <p:nvSpPr>
          <p:cNvPr id="18" name="Oval 17">
            <a:extLst>
              <a:ext uri="{FF2B5EF4-FFF2-40B4-BE49-F238E27FC236}">
                <a16:creationId xmlns="" xmlns:a16="http://schemas.microsoft.com/office/drawing/2014/main" id="{E785BA28-075F-3B47-BA49-96DB44070A32}"/>
              </a:ext>
            </a:extLst>
          </p:cNvPr>
          <p:cNvSpPr/>
          <p:nvPr/>
        </p:nvSpPr>
        <p:spPr>
          <a:xfrm>
            <a:off x="8379136" y="4762606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F3A6D7BF-A2DF-1644-9E74-2A2C19E90B4B}"/>
              </a:ext>
            </a:extLst>
          </p:cNvPr>
          <p:cNvSpPr/>
          <p:nvPr/>
        </p:nvSpPr>
        <p:spPr>
          <a:xfrm>
            <a:off x="8391662" y="3615352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A83489AF-0BF5-6945-BAE1-D197EA2C29D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532" y="3799196"/>
            <a:ext cx="530207" cy="54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3FC6556D-AAE4-E040-A84B-3E6CCF46DF2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4277" y="4120158"/>
            <a:ext cx="530207" cy="5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13B4F78F-010F-564A-902B-AF1234B206A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1455" y="4390158"/>
            <a:ext cx="530207" cy="54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BADE9D97-C6E7-BA41-B054-7F1197CE1E9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6491" y="3931340"/>
            <a:ext cx="530207" cy="54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324A8746-D164-2A4B-994C-D4F794E93CD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4369" y="4372652"/>
            <a:ext cx="530207" cy="54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B33DBC46-E799-E74B-BBB2-C83202E62B9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8994" y="2133645"/>
            <a:ext cx="530207" cy="54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="" xmlns:a16="http://schemas.microsoft.com/office/drawing/2014/main" id="{41B6BF05-2F03-F54A-977E-9862F2E105B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7721" y="2673645"/>
            <a:ext cx="530207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21445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mathematical equipment and pictorial representations, such as place value charts, to help me compare numbers with up to two decimal places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explain my reasoning when using mathematical equipment and pictorial representations, such as place value charts, to help </a:t>
            </a:r>
            <a:r>
              <a:rPr lang="en-GB" sz="2200"/>
              <a:t>me compare </a:t>
            </a:r>
            <a:r>
              <a:rPr lang="en-GB" sz="2200" dirty="0"/>
              <a:t>numbers with up to two decimal places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473071" cy="365125"/>
          </a:xfrm>
        </p:spPr>
        <p:txBody>
          <a:bodyPr/>
          <a:lstStyle/>
          <a:p>
            <a:r>
              <a:rPr lang="en-GB" sz="1400" dirty="0" smtClean="0"/>
              <a:t>Stage </a:t>
            </a:r>
            <a:r>
              <a:rPr lang="en-GB" sz="1400" dirty="0"/>
              <a:t>4 - Summer Block 1 - Decimals - Lesson 3 - To be able to compare numbers with up to two decimal places</a:t>
            </a:r>
          </a:p>
        </p:txBody>
      </p:sp>
    </p:spTree>
    <p:extLst>
      <p:ext uri="{BB962C8B-B14F-4D97-AF65-F5344CB8AC3E}">
        <p14:creationId xmlns:p14="http://schemas.microsoft.com/office/powerpoint/2010/main" val="3329726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tables, then compare the numbers using &lt;, &gt; or =.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11171"/>
              </p:ext>
            </p:extLst>
          </p:nvPr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122" y="3207459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781124"/>
              </p:ext>
            </p:extLst>
          </p:nvPr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rgbClr val="FF3860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988" y="3579766"/>
            <a:ext cx="692727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2063" y="3440701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45999C44-303F-CF43-8405-FBC1A465C5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9455E57-33DD-9E4D-988D-13215AEEC6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277" y="3207459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1C70838B-DC1E-B44E-9293-6B19E43A3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587" y="3213356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DB7477A-5DCA-2E40-9576-EB05C1CE2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7114" y="3579766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0605E7C4-543F-2B4B-B177-8F80C1D130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052" y="3651967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7CFA57D5-9867-854E-8BB6-F2B773B13C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264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compare numbers </a:t>
            </a:r>
            <a:br>
              <a:rPr lang="en-GB" sz="2800" dirty="0"/>
            </a:br>
            <a:r>
              <a:rPr lang="en-GB" sz="2800" dirty="0"/>
              <a:t>with up to two decimal places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tables, then compare the numbers using &lt;, &gt; or =.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33D8E88F-7BB7-5244-AF93-D1BF32D90742}"/>
              </a:ext>
            </a:extLst>
          </p:cNvPr>
          <p:cNvGraphicFramePr>
            <a:graphicFrameLocks noGrp="1"/>
          </p:cNvGraphicFramePr>
          <p:nvPr/>
        </p:nvGraphicFramePr>
        <p:xfrm>
          <a:off x="452494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4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5AA8544-3571-C949-AD36-35B668B97425}"/>
              </a:ext>
            </a:extLst>
          </p:cNvPr>
          <p:cNvSpPr/>
          <p:nvPr/>
        </p:nvSpPr>
        <p:spPr>
          <a:xfrm>
            <a:off x="1964586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0B87708-CBC7-E740-9377-002024385964}"/>
              </a:ext>
            </a:extLst>
          </p:cNvPr>
          <p:cNvSpPr/>
          <p:nvPr/>
        </p:nvSpPr>
        <p:spPr>
          <a:xfrm>
            <a:off x="1964586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BB3C6045-47A9-654D-B4B0-F3B05D23DE95}"/>
              </a:ext>
            </a:extLst>
          </p:cNvPr>
          <p:cNvSpPr/>
          <p:nvPr/>
        </p:nvSpPr>
        <p:spPr>
          <a:xfrm>
            <a:off x="1964586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F01BD983-4239-0F47-B1F1-40471637B1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122" y="3207459"/>
            <a:ext cx="692727" cy="720000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="" xmlns:a16="http://schemas.microsoft.com/office/drawing/2014/main" id="{4BDECF0B-6131-314B-BA04-9E61A322AD80}"/>
              </a:ext>
            </a:extLst>
          </p:cNvPr>
          <p:cNvGraphicFramePr>
            <a:graphicFrameLocks noGrp="1"/>
          </p:cNvGraphicFramePr>
          <p:nvPr/>
        </p:nvGraphicFramePr>
        <p:xfrm>
          <a:off x="7000192" y="2792321"/>
          <a:ext cx="4739316" cy="201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9772">
                  <a:extLst>
                    <a:ext uri="{9D8B030D-6E8A-4147-A177-3AD203B41FA5}">
                      <a16:colId xmlns="" xmlns:a16="http://schemas.microsoft.com/office/drawing/2014/main" val="373652515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303212019"/>
                    </a:ext>
                  </a:extLst>
                </a:gridCol>
                <a:gridCol w="1579772">
                  <a:extLst>
                    <a:ext uri="{9D8B030D-6E8A-4147-A177-3AD203B41FA5}">
                      <a16:colId xmlns="" xmlns:a16="http://schemas.microsoft.com/office/drawing/2014/main" val="3692987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23D1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tenths</a:t>
                      </a:r>
                    </a:p>
                  </a:txBody>
                  <a:tcPr>
                    <a:solidFill>
                      <a:srgbClr val="3273D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OpenDyslexic" pitchFamily="2" charset="77"/>
                        </a:rPr>
                        <a:t>hundredths</a:t>
                      </a:r>
                    </a:p>
                  </a:txBody>
                  <a:tcPr>
                    <a:solidFill>
                      <a:srgbClr val="7957D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728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OpenDyslexicAlta" pitchFamily="2" charset="77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88903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2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3860"/>
                          </a:solidFill>
                          <a:latin typeface="OpenDyslexicAlta" pitchFamily="2" charset="77"/>
                        </a:rPr>
                        <a:t>1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4133863"/>
                  </a:ext>
                </a:extLst>
              </a:tr>
            </a:tbl>
          </a:graphicData>
        </a:graphic>
      </p:graphicFrame>
      <p:sp>
        <p:nvSpPr>
          <p:cNvPr id="21" name="Oval 20">
            <a:extLst>
              <a:ext uri="{FF2B5EF4-FFF2-40B4-BE49-F238E27FC236}">
                <a16:creationId xmlns="" xmlns:a16="http://schemas.microsoft.com/office/drawing/2014/main" id="{9C00E2A2-C935-A84F-A5E8-D22623B4D894}"/>
              </a:ext>
            </a:extLst>
          </p:cNvPr>
          <p:cNvSpPr/>
          <p:nvPr/>
        </p:nvSpPr>
        <p:spPr>
          <a:xfrm>
            <a:off x="8512284" y="4158419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A8F5E470-F88F-8A4D-A2BE-D343EF120D21}"/>
              </a:ext>
            </a:extLst>
          </p:cNvPr>
          <p:cNvSpPr/>
          <p:nvPr/>
        </p:nvSpPr>
        <p:spPr>
          <a:xfrm>
            <a:off x="8512284" y="2986113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0C068F5A-55A7-EB42-AB49-B2652C6F1008}"/>
              </a:ext>
            </a:extLst>
          </p:cNvPr>
          <p:cNvSpPr/>
          <p:nvPr/>
        </p:nvSpPr>
        <p:spPr>
          <a:xfrm>
            <a:off x="8512284" y="4607381"/>
            <a:ext cx="141347" cy="14134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0C2BB305-1EB1-1344-8441-8196C03AD1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988" y="3579766"/>
            <a:ext cx="692727" cy="72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55BEF120-3007-5243-B405-4BA9DA6176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2063" y="3440701"/>
            <a:ext cx="692727" cy="72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="" xmlns:a16="http://schemas.microsoft.com/office/drawing/2014/main" id="{45999C44-303F-CF43-8405-FBC1A465C5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159" y="3207627"/>
            <a:ext cx="692727" cy="72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E9455E57-33DD-9E4D-988D-13215AEEC61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277" y="3207459"/>
            <a:ext cx="692727" cy="72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="" xmlns:a16="http://schemas.microsoft.com/office/drawing/2014/main" id="{1C70838B-DC1E-B44E-9293-6B19E43A3B7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9587" y="3213356"/>
            <a:ext cx="692727" cy="72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EDB7477A-5DCA-2E40-9576-EB05C1CE26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7114" y="3579766"/>
            <a:ext cx="692727" cy="72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="" xmlns:a16="http://schemas.microsoft.com/office/drawing/2014/main" id="{54B01B57-B80F-CC46-99DC-FE1BC7EB79C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8767" y="3291799"/>
            <a:ext cx="1060909" cy="1080000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99F2A12-2538-F047-9168-0C102DCA0C04}"/>
              </a:ext>
            </a:extLst>
          </p:cNvPr>
          <p:cNvSpPr/>
          <p:nvPr/>
        </p:nvSpPr>
        <p:spPr>
          <a:xfrm>
            <a:off x="5663690" y="3291731"/>
            <a:ext cx="18473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700" dirty="0">
              <a:solidFill>
                <a:srgbClr val="FF3860"/>
              </a:solidFill>
              <a:latin typeface="OpenDyslexicAlta" pitchFamily="2" charset="77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="" xmlns:a16="http://schemas.microsoft.com/office/drawing/2014/main" id="{0605E7C4-543F-2B4B-B177-8F80C1D130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052" y="3651967"/>
            <a:ext cx="692727" cy="72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="" xmlns:a16="http://schemas.microsoft.com/office/drawing/2014/main" id="{7CFA57D5-9867-854E-8BB6-F2B773B13C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70" y="3651799"/>
            <a:ext cx="692727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908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14428</TotalTime>
  <Words>3039</Words>
  <Application>Microsoft Office PowerPoint</Application>
  <PresentationFormat>Custom</PresentationFormat>
  <Paragraphs>1517</Paragraphs>
  <Slides>73</Slides>
  <Notes>70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82" baseType="lpstr">
      <vt:lpstr>Arial</vt:lpstr>
      <vt:lpstr>OpenDyslexic</vt:lpstr>
      <vt:lpstr>Muli</vt:lpstr>
      <vt:lpstr>Wingdings</vt:lpstr>
      <vt:lpstr>Calibri</vt:lpstr>
      <vt:lpstr>Lato Light</vt:lpstr>
      <vt:lpstr>Lato</vt:lpstr>
      <vt:lpstr>OpenDyslexicAlta</vt:lpstr>
      <vt:lpstr>Office Theme</vt:lpstr>
      <vt:lpstr>PowerPoint Presentation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  <vt:lpstr>To be able to compare numbers  with up to two decimal places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738</cp:revision>
  <cp:lastPrinted>2019-06-17T16:19:05Z</cp:lastPrinted>
  <dcterms:created xsi:type="dcterms:W3CDTF">2018-08-06T08:16:18Z</dcterms:created>
  <dcterms:modified xsi:type="dcterms:W3CDTF">2021-01-10T15:47:18Z</dcterms:modified>
</cp:coreProperties>
</file>