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20" r:id="rId2"/>
    <p:sldId id="321" r:id="rId3"/>
    <p:sldId id="349" r:id="rId4"/>
    <p:sldId id="484" r:id="rId5"/>
    <p:sldId id="485" r:id="rId6"/>
    <p:sldId id="486" r:id="rId7"/>
    <p:sldId id="487" r:id="rId8"/>
    <p:sldId id="488" r:id="rId9"/>
    <p:sldId id="489" r:id="rId10"/>
    <p:sldId id="492" r:id="rId11"/>
    <p:sldId id="491" r:id="rId12"/>
    <p:sldId id="490" r:id="rId13"/>
    <p:sldId id="493" r:id="rId14"/>
    <p:sldId id="496" r:id="rId15"/>
    <p:sldId id="495" r:id="rId16"/>
    <p:sldId id="494" r:id="rId17"/>
    <p:sldId id="497" r:id="rId18"/>
    <p:sldId id="500" r:id="rId19"/>
    <p:sldId id="499" r:id="rId20"/>
    <p:sldId id="498" r:id="rId21"/>
    <p:sldId id="501" r:id="rId22"/>
    <p:sldId id="504" r:id="rId23"/>
    <p:sldId id="503" r:id="rId24"/>
    <p:sldId id="502" r:id="rId25"/>
    <p:sldId id="505" r:id="rId26"/>
    <p:sldId id="508" r:id="rId27"/>
    <p:sldId id="507" r:id="rId28"/>
    <p:sldId id="506" r:id="rId29"/>
    <p:sldId id="509" r:id="rId30"/>
    <p:sldId id="510" r:id="rId31"/>
    <p:sldId id="511" r:id="rId32"/>
    <p:sldId id="512" r:id="rId33"/>
    <p:sldId id="513" r:id="rId34"/>
    <p:sldId id="515" r:id="rId35"/>
    <p:sldId id="516" r:id="rId36"/>
    <p:sldId id="517" r:id="rId37"/>
    <p:sldId id="518" r:id="rId38"/>
    <p:sldId id="519" r:id="rId39"/>
    <p:sldId id="514" r:id="rId40"/>
    <p:sldId id="520" r:id="rId41"/>
    <p:sldId id="521" r:id="rId42"/>
    <p:sldId id="522" r:id="rId43"/>
    <p:sldId id="524" r:id="rId44"/>
    <p:sldId id="525" r:id="rId45"/>
    <p:sldId id="526" r:id="rId46"/>
    <p:sldId id="527" r:id="rId47"/>
    <p:sldId id="482" r:id="rId48"/>
    <p:sldId id="523" r:id="rId49"/>
    <p:sldId id="483" r:id="rId50"/>
  </p:sldIdLst>
  <p:sldSz cx="12192000" cy="6858000"/>
  <p:notesSz cx="6858000" cy="9144000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OpenDyslexic" panose="00000500000000000000" pitchFamily="2" charset="0"/>
      <p:regular r:id="rId57"/>
      <p:bold r:id="rId58"/>
      <p:italic r:id="rId59"/>
      <p:boldItalic r:id="rId60"/>
    </p:embeddedFont>
    <p:embeddedFont>
      <p:font typeface="Lato Light" panose="020F0302020204030203" pitchFamily="34" charset="0"/>
      <p:regular r:id="rId61"/>
    </p:embeddedFont>
    <p:embeddedFont>
      <p:font typeface="Muli" panose="020B0604020202020204" charset="0"/>
      <p:regular r:id="rId62"/>
      <p:bold r:id="rId63"/>
      <p:italic r:id="rId64"/>
      <p:boldItalic r:id="rId65"/>
    </p:embeddedFont>
    <p:embeddedFont>
      <p:font typeface="Lato" panose="020F0502020204030203" pitchFamily="34" charset="0"/>
      <p:regular r:id="rId66"/>
      <p:bold r:id="rId67"/>
    </p:embeddedFont>
    <p:embeddedFont>
      <p:font typeface="OpenDyslexicAlta" panose="00000500000000000000" pitchFamily="2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209CEE"/>
    <a:srgbClr val="23D160"/>
    <a:srgbClr val="3273DC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21" autoAdjust="0"/>
    <p:restoredTop sz="89396" autoAdjust="0"/>
  </p:normalViewPr>
  <p:slideViewPr>
    <p:cSldViewPr snapToGrid="0" snapToObjects="1">
      <p:cViewPr>
        <p:scale>
          <a:sx n="70" d="100"/>
          <a:sy n="70" d="100"/>
        </p:scale>
        <p:origin x="-264" y="-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101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428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494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773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484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994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664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252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156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929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447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6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287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6101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365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648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86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0386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472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940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452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152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9133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4385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0900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8698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833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3350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7002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68956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3051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8824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694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224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8287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1848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8476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1547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5142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4407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151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59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09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789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852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56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04/01/2021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>
                <a:latin typeface="OpenDyslexic" pitchFamily="2" charset="77"/>
              </a:rPr>
              <a:t>Stage </a:t>
            </a:r>
            <a:r>
              <a:rPr lang="en-GB" dirty="0">
                <a:latin typeface="OpenDyslexic" pitchFamily="2" charset="77"/>
              </a:rPr>
              <a:t>2 </a:t>
            </a:r>
            <a:br>
              <a:rPr lang="en-GB" dirty="0">
                <a:latin typeface="OpenDyslexic" pitchFamily="2" charset="77"/>
              </a:rPr>
            </a:br>
            <a:r>
              <a:rPr lang="en-GB" dirty="0">
                <a:latin typeface="OpenDyslexic" pitchFamily="2" charset="77"/>
              </a:rPr>
              <a:t>Autumn Block 2: Addition and Subtraction</a:t>
            </a:r>
          </a:p>
          <a:p>
            <a:r>
              <a:rPr lang="en-GB" dirty="0">
                <a:latin typeface="OpenDyslexic" pitchFamily="2" charset="77"/>
              </a:rPr>
              <a:t>Lesson 15: To be able to explore number bonds to 100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719261" cy="369332"/>
          </a:xfrm>
        </p:spPr>
        <p:txBody>
          <a:bodyPr>
            <a:normAutofit/>
          </a:bodyPr>
          <a:lstStyle/>
          <a:p>
            <a:r>
              <a:rPr lang="en-GB" dirty="0"/>
              <a:t>Block 2 – Addition and Subtraction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15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Quiz: </a:t>
            </a:r>
            <a:r>
              <a:rPr lang="en-GB" sz="2000" b="1" dirty="0" smtClean="0">
                <a:solidFill>
                  <a:schemeClr val="bg1"/>
                </a:solidFill>
              </a:rPr>
              <a:t>QQLUEWF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70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70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2360902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80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70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70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2360902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5166987"/>
            <a:ext cx="3334358" cy="1009976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988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70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70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30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2360902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5166987"/>
            <a:ext cx="3334358" cy="1009976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879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40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40 + __ = 100</a:t>
            </a:r>
          </a:p>
        </p:txBody>
      </p:sp>
    </p:spTree>
    <p:extLst>
      <p:ext uri="{BB962C8B-B14F-4D97-AF65-F5344CB8AC3E}">
        <p14:creationId xmlns:p14="http://schemas.microsoft.com/office/powerpoint/2010/main" val="431896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40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40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347626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76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40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40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347626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153711"/>
            <a:ext cx="3334358" cy="2023252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86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40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40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60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347626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153711"/>
            <a:ext cx="3334358" cy="2023252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49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25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25 + __ = 100</a:t>
            </a:r>
          </a:p>
        </p:txBody>
      </p:sp>
    </p:spTree>
    <p:extLst>
      <p:ext uri="{BB962C8B-B14F-4D97-AF65-F5344CB8AC3E}">
        <p14:creationId xmlns:p14="http://schemas.microsoft.com/office/powerpoint/2010/main" val="193800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25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25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669932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3261" y="3483140"/>
            <a:ext cx="1658541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093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25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25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669932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3826851"/>
            <a:ext cx="3334358" cy="2350112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3261" y="3483140"/>
            <a:ext cx="1658541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6079079" y="3483140"/>
            <a:ext cx="165854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824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exchanging to explore number bonds to 100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exchanging to explore number bonds to 100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200" dirty="0" smtClean="0"/>
              <a:t>Stage </a:t>
            </a:r>
            <a:r>
              <a:rPr lang="en-GB" sz="1200" dirty="0"/>
              <a:t>2 - Autumn Block 2 – Addition and Subtraction - Lesson 15 - </a:t>
            </a:r>
            <a:r>
              <a:rPr lang="en-GB" sz="1200" dirty="0">
                <a:solidFill>
                  <a:prstClr val="black"/>
                </a:solidFill>
              </a:rPr>
              <a:t>To be able to explore number bonds to 100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25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25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75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669932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3826851"/>
            <a:ext cx="3334358" cy="2350112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3261" y="3483140"/>
            <a:ext cx="1658541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6079079" y="3483140"/>
            <a:ext cx="165854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0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55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55 + __ = 100</a:t>
            </a:r>
          </a:p>
        </p:txBody>
      </p:sp>
    </p:spTree>
    <p:extLst>
      <p:ext uri="{BB962C8B-B14F-4D97-AF65-F5344CB8AC3E}">
        <p14:creationId xmlns:p14="http://schemas.microsoft.com/office/powerpoint/2010/main" val="3309399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55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55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1685439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8645" y="4480520"/>
            <a:ext cx="1658541" cy="336588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326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55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55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1685439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800187"/>
            <a:ext cx="3334358" cy="1376775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8645" y="4480520"/>
            <a:ext cx="1658541" cy="336588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6079079" y="4491524"/>
            <a:ext cx="165854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21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55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55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45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1685439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800187"/>
            <a:ext cx="3334358" cy="1376775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408645" y="4480520"/>
            <a:ext cx="1658541" cy="336588"/>
          </a:xfrm>
          <a:prstGeom prst="rect">
            <a:avLst/>
          </a:prstGeom>
          <a:solidFill>
            <a:srgbClr val="209C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6079079" y="4491524"/>
            <a:ext cx="165854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22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33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33 + __ = 100</a:t>
            </a:r>
          </a:p>
        </p:txBody>
      </p:sp>
    </p:spTree>
    <p:extLst>
      <p:ext uri="{BB962C8B-B14F-4D97-AF65-F5344CB8AC3E}">
        <p14:creationId xmlns:p14="http://schemas.microsoft.com/office/powerpoint/2010/main" val="3936044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33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33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012060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399335" y="3818145"/>
            <a:ext cx="1017263" cy="33658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133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33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33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012060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154733"/>
            <a:ext cx="3334358" cy="2022229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399335" y="3818145"/>
            <a:ext cx="1017263" cy="33658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5416598" y="3818145"/>
            <a:ext cx="2321022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6825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33 squares in purple,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33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67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012060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154733"/>
            <a:ext cx="3334358" cy="2022229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399335" y="3818145"/>
            <a:ext cx="1017263" cy="33658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5416598" y="3818145"/>
            <a:ext cx="2321022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173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21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__ + 21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683991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3818145"/>
            <a:ext cx="3334358" cy="2358817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399335" y="3481557"/>
            <a:ext cx="333209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4732544" y="3490076"/>
            <a:ext cx="3005076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47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0361B29D-6909-A94E-8466-CEBCF6466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639" y="3048073"/>
            <a:ext cx="703126" cy="71577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FB998D6A-8B14-4546-A9E5-24D97D6DB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639" y="3763851"/>
            <a:ext cx="703126" cy="71577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D505A0D-467B-6E4E-B917-D8DE49E80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765" y="3048073"/>
            <a:ext cx="703126" cy="71577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031D1F90-E1F1-1543-8DB5-943B9D7F8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765" y="3763851"/>
            <a:ext cx="703126" cy="71577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="" xmlns:a16="http://schemas.microsoft.com/office/drawing/2014/main" id="{CD31FDC2-D085-CF45-8A5D-222BC17B0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891" y="3048073"/>
            <a:ext cx="703126" cy="71577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DAE12659-9BC7-6142-BEA3-3EEB8CD38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891" y="3763851"/>
            <a:ext cx="703126" cy="71577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="" xmlns:a16="http://schemas.microsoft.com/office/drawing/2014/main" id="{BE0C9FB3-A787-0D46-B791-FA7A442F2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017" y="3048071"/>
            <a:ext cx="703127" cy="71578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2AB69543-CB99-EB4B-B02B-A4A0E59B2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016" y="3763851"/>
            <a:ext cx="703127" cy="71578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="" xmlns:a16="http://schemas.microsoft.com/office/drawing/2014/main" id="{F11B32EC-5008-854C-A389-C82CF495C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526" y="3048069"/>
            <a:ext cx="703127" cy="71578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0EBDD093-6339-724F-B714-10079F47C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525" y="3763849"/>
            <a:ext cx="703127" cy="71578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BEB43C6B-7614-1348-9486-E698B6162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30450" y="3159136"/>
            <a:ext cx="1124109" cy="53972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ED78ADB6-7B28-F443-B6A1-01134D5D23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2460" y="4291472"/>
            <a:ext cx="1120087" cy="539731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5D79C8CA-65B1-E04F-8BCB-1A2433095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277562" y="3159136"/>
            <a:ext cx="1124109" cy="53972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21D0425D-5A0F-184F-AE0E-BD3FFA222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279572" y="4291472"/>
            <a:ext cx="1120087" cy="539731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ABA680E2-F3BF-C64E-AA17-80411581A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817159" y="3169375"/>
            <a:ext cx="1124109" cy="539728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="" xmlns:a16="http://schemas.microsoft.com/office/drawing/2014/main" id="{28C55813-7FAE-4C42-951E-0DB29CAAA4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819169" y="4301711"/>
            <a:ext cx="1120087" cy="53973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="" xmlns:a16="http://schemas.microsoft.com/office/drawing/2014/main" id="{14D1E40C-11D4-024A-92A8-69AFC65E7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393263" y="3159135"/>
            <a:ext cx="1124109" cy="539728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="" xmlns:a16="http://schemas.microsoft.com/office/drawing/2014/main" id="{24340EDA-EC4D-6246-85AC-FE4F445F65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395273" y="4291471"/>
            <a:ext cx="1120087" cy="53973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61397686-4769-1149-A9F0-2C749D5E5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969368" y="3169375"/>
            <a:ext cx="1124109" cy="539728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="" xmlns:a16="http://schemas.microsoft.com/office/drawing/2014/main" id="{7E595318-5CA4-6A48-802F-E4D636187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971378" y="4301711"/>
            <a:ext cx="1120087" cy="53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391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21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79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+ 21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683991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3818145"/>
            <a:ext cx="3334358" cy="2358817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0D18741-5CD8-294C-A70E-D18F51F23290}"/>
              </a:ext>
            </a:extLst>
          </p:cNvPr>
          <p:cNvSpPr/>
          <p:nvPr/>
        </p:nvSpPr>
        <p:spPr>
          <a:xfrm>
            <a:off x="4399335" y="3481557"/>
            <a:ext cx="333209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280F5C2-C816-1449-9BA6-60CE0DFED9B5}"/>
              </a:ext>
            </a:extLst>
          </p:cNvPr>
          <p:cNvSpPr/>
          <p:nvPr/>
        </p:nvSpPr>
        <p:spPr>
          <a:xfrm>
            <a:off x="4732544" y="3490076"/>
            <a:ext cx="3005076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80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Shade in the remaining squares and complete the number sentences below.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__ + 65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000865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38E2558-D2C0-4541-B246-A8BCF11A8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89" y="2806085"/>
            <a:ext cx="3453701" cy="3370878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140D5ED4-D163-5A4A-8BBF-EFC94A6524F3}"/>
              </a:ext>
            </a:extLst>
          </p:cNvPr>
          <p:cNvSpPr/>
          <p:nvPr/>
        </p:nvSpPr>
        <p:spPr>
          <a:xfrm>
            <a:off x="49819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20 + __ = 100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F316F94D-8EA0-5740-956E-981347400B50}"/>
              </a:ext>
            </a:extLst>
          </p:cNvPr>
          <p:cNvSpPr/>
          <p:nvPr/>
        </p:nvSpPr>
        <p:spPr>
          <a:xfrm>
            <a:off x="532302" y="2806085"/>
            <a:ext cx="3334358" cy="683991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6633ABA4-82F6-D045-A691-31B3CABC7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073" y="2806085"/>
            <a:ext cx="3453701" cy="3370878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CBC7B619-A013-E14F-8056-D59A48646BA8}"/>
              </a:ext>
            </a:extLst>
          </p:cNvPr>
          <p:cNvSpPr/>
          <p:nvPr/>
        </p:nvSpPr>
        <p:spPr>
          <a:xfrm>
            <a:off x="8315074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__ + 57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4D3C6CF-7BFC-B648-8061-53CEC6A2655B}"/>
              </a:ext>
            </a:extLst>
          </p:cNvPr>
          <p:cNvSpPr/>
          <p:nvPr/>
        </p:nvSpPr>
        <p:spPr>
          <a:xfrm>
            <a:off x="8349186" y="2806085"/>
            <a:ext cx="3334358" cy="1678963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77C90E3-84A2-D04D-9B5C-C48EBB9CEAFD}"/>
              </a:ext>
            </a:extLst>
          </p:cNvPr>
          <p:cNvSpPr/>
          <p:nvPr/>
        </p:nvSpPr>
        <p:spPr>
          <a:xfrm>
            <a:off x="8352651" y="4470535"/>
            <a:ext cx="2348808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C060954C-30F5-B141-B9E2-E46766C17C63}"/>
              </a:ext>
            </a:extLst>
          </p:cNvPr>
          <p:cNvSpPr/>
          <p:nvPr/>
        </p:nvSpPr>
        <p:spPr>
          <a:xfrm>
            <a:off x="4408645" y="3817955"/>
            <a:ext cx="1658541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5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Shade in the remaining squares and complete the number sentences below.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35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+ 65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5"/>
            <a:ext cx="3334358" cy="1000865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4165548"/>
            <a:ext cx="3334358" cy="2011414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38E2558-D2C0-4541-B246-A8BCF11A8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89" y="2806085"/>
            <a:ext cx="3453701" cy="3370878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140D5ED4-D163-5A4A-8BBF-EFC94A6524F3}"/>
              </a:ext>
            </a:extLst>
          </p:cNvPr>
          <p:cNvSpPr/>
          <p:nvPr/>
        </p:nvSpPr>
        <p:spPr>
          <a:xfrm>
            <a:off x="49819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20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80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F316F94D-8EA0-5740-956E-981347400B50}"/>
              </a:ext>
            </a:extLst>
          </p:cNvPr>
          <p:cNvSpPr/>
          <p:nvPr/>
        </p:nvSpPr>
        <p:spPr>
          <a:xfrm>
            <a:off x="532302" y="2806085"/>
            <a:ext cx="3334358" cy="683991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9EDC299F-43DC-BB4C-8589-48A9C1E065EE}"/>
              </a:ext>
            </a:extLst>
          </p:cNvPr>
          <p:cNvSpPr/>
          <p:nvPr/>
        </p:nvSpPr>
        <p:spPr>
          <a:xfrm>
            <a:off x="535767" y="3481557"/>
            <a:ext cx="3334358" cy="2695405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6633ABA4-82F6-D045-A691-31B3CABC7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073" y="2806085"/>
            <a:ext cx="3453701" cy="3370878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CBC7B619-A013-E14F-8056-D59A48646BA8}"/>
              </a:ext>
            </a:extLst>
          </p:cNvPr>
          <p:cNvSpPr/>
          <p:nvPr/>
        </p:nvSpPr>
        <p:spPr>
          <a:xfrm>
            <a:off x="8315074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43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+ 57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4D3C6CF-7BFC-B648-8061-53CEC6A2655B}"/>
              </a:ext>
            </a:extLst>
          </p:cNvPr>
          <p:cNvSpPr/>
          <p:nvPr/>
        </p:nvSpPr>
        <p:spPr>
          <a:xfrm>
            <a:off x="8349186" y="2806085"/>
            <a:ext cx="3334358" cy="1678963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CE55A9CF-2F30-194D-9B53-9D15FC120B59}"/>
              </a:ext>
            </a:extLst>
          </p:cNvPr>
          <p:cNvSpPr/>
          <p:nvPr/>
        </p:nvSpPr>
        <p:spPr>
          <a:xfrm>
            <a:off x="8352651" y="4807124"/>
            <a:ext cx="3334358" cy="136983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77C90E3-84A2-D04D-9B5C-C48EBB9CEAFD}"/>
              </a:ext>
            </a:extLst>
          </p:cNvPr>
          <p:cNvSpPr/>
          <p:nvPr/>
        </p:nvSpPr>
        <p:spPr>
          <a:xfrm>
            <a:off x="8352651" y="4470535"/>
            <a:ext cx="2348808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98648F81-21AB-AD41-A695-B458736B8B8B}"/>
              </a:ext>
            </a:extLst>
          </p:cNvPr>
          <p:cNvSpPr/>
          <p:nvPr/>
        </p:nvSpPr>
        <p:spPr>
          <a:xfrm>
            <a:off x="10696621" y="4485049"/>
            <a:ext cx="99235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C060954C-30F5-B141-B9E2-E46766C17C63}"/>
              </a:ext>
            </a:extLst>
          </p:cNvPr>
          <p:cNvSpPr/>
          <p:nvPr/>
        </p:nvSpPr>
        <p:spPr>
          <a:xfrm>
            <a:off x="4408645" y="3817955"/>
            <a:ext cx="1658541" cy="336588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0371EB51-F46A-6A4E-B56C-121F3FF9CD31}"/>
              </a:ext>
            </a:extLst>
          </p:cNvPr>
          <p:cNvSpPr/>
          <p:nvPr/>
        </p:nvSpPr>
        <p:spPr>
          <a:xfrm>
            <a:off x="6079079" y="3828959"/>
            <a:ext cx="1658541" cy="336588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786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EB70B8BA-0A50-4046-8453-B198DBB45A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289" y="3121703"/>
            <a:ext cx="1602725" cy="325077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D273914C-A1B8-AC48-A276-2A200155CE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631" y="5702232"/>
            <a:ext cx="527479" cy="4747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C1FCD496-CD5B-1A44-8BF8-9B132F5CA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1187" y="3121703"/>
            <a:ext cx="1602725" cy="32507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4B77A402-535B-FF48-8BF3-0CC18CEC2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588" y="3121702"/>
            <a:ext cx="1602725" cy="32507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E6DFC399-0D7D-B549-AD8D-D6D5373BC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918" y="3121702"/>
            <a:ext cx="1602725" cy="325077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1D1CFFDA-1132-F343-BCAE-0240303B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505" y="3121702"/>
            <a:ext cx="1602725" cy="325077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353A240C-4165-3644-93E6-65C90D6175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202" y="5227500"/>
            <a:ext cx="527479" cy="474731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__ + 52 = 100</a:t>
            </a:r>
          </a:p>
        </p:txBody>
      </p:sp>
    </p:spTree>
    <p:extLst>
      <p:ext uri="{BB962C8B-B14F-4D97-AF65-F5344CB8AC3E}">
        <p14:creationId xmlns:p14="http://schemas.microsoft.com/office/powerpoint/2010/main" val="8608724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EB70B8BA-0A50-4046-8453-B198DBB45A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289" y="3121703"/>
            <a:ext cx="1602725" cy="325077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D273914C-A1B8-AC48-A276-2A200155CE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631" y="5702232"/>
            <a:ext cx="527479" cy="4747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C1FCD496-CD5B-1A44-8BF8-9B132F5CA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1187" y="3121703"/>
            <a:ext cx="1602725" cy="32507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4B77A402-535B-FF48-8BF3-0CC18CEC2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588" y="3121702"/>
            <a:ext cx="1602725" cy="32507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E6DFC399-0D7D-B549-AD8D-D6D5373BC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918" y="3121702"/>
            <a:ext cx="1602725" cy="325077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1D1CFFDA-1132-F343-BCAE-0240303B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505" y="3121702"/>
            <a:ext cx="1602725" cy="325077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353A240C-4165-3644-93E6-65C90D6175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202" y="5227500"/>
            <a:ext cx="527479" cy="474731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48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+ 52 = 100</a:t>
            </a:r>
          </a:p>
        </p:txBody>
      </p:sp>
    </p:spTree>
    <p:extLst>
      <p:ext uri="{BB962C8B-B14F-4D97-AF65-F5344CB8AC3E}">
        <p14:creationId xmlns:p14="http://schemas.microsoft.com/office/powerpoint/2010/main" val="37178575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__ + 27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42472282-D482-B045-927D-C06F86CA52B1}"/>
              </a:ext>
            </a:extLst>
          </p:cNvPr>
          <p:cNvSpPr/>
          <p:nvPr/>
        </p:nvSpPr>
        <p:spPr>
          <a:xfrm>
            <a:off x="608466" y="4340951"/>
            <a:ext cx="345370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two tens and seven ones</a:t>
            </a:r>
          </a:p>
        </p:txBody>
      </p:sp>
    </p:spTree>
    <p:extLst>
      <p:ext uri="{BB962C8B-B14F-4D97-AF65-F5344CB8AC3E}">
        <p14:creationId xmlns:p14="http://schemas.microsoft.com/office/powerpoint/2010/main" val="22584074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73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+ 27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42472282-D482-B045-927D-C06F86CA52B1}"/>
              </a:ext>
            </a:extLst>
          </p:cNvPr>
          <p:cNvSpPr/>
          <p:nvPr/>
        </p:nvSpPr>
        <p:spPr>
          <a:xfrm>
            <a:off x="608466" y="4340951"/>
            <a:ext cx="345370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two tens and seven ones</a:t>
            </a:r>
          </a:p>
        </p:txBody>
      </p:sp>
    </p:spTree>
    <p:extLst>
      <p:ext uri="{BB962C8B-B14F-4D97-AF65-F5344CB8AC3E}">
        <p14:creationId xmlns:p14="http://schemas.microsoft.com/office/powerpoint/2010/main" val="25859300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59 + __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42472282-D482-B045-927D-C06F86CA52B1}"/>
              </a:ext>
            </a:extLst>
          </p:cNvPr>
          <p:cNvSpPr/>
          <p:nvPr/>
        </p:nvSpPr>
        <p:spPr>
          <a:xfrm>
            <a:off x="1518557" y="4340951"/>
            <a:ext cx="138793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59</a:t>
            </a:r>
          </a:p>
        </p:txBody>
      </p:sp>
    </p:spTree>
    <p:extLst>
      <p:ext uri="{BB962C8B-B14F-4D97-AF65-F5344CB8AC3E}">
        <p14:creationId xmlns:p14="http://schemas.microsoft.com/office/powerpoint/2010/main" val="38947492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84" y="3121703"/>
            <a:ext cx="4083033" cy="3250770"/>
          </a:xfrm>
          <a:prstGeom prst="rect">
            <a:avLst/>
          </a:prstGeom>
        </p:spPr>
      </p:pic>
      <p:sp>
        <p:nvSpPr>
          <p:cNvPr id="34" name="Rounded Rectangle 33">
            <a:extLst>
              <a:ext uri="{FF2B5EF4-FFF2-40B4-BE49-F238E27FC236}">
                <a16:creationId xmlns="" xmlns:a16="http://schemas.microsoft.com/office/drawing/2014/main" id="{799458D5-554C-9341-ACF8-B2D0AB49BB87}"/>
              </a:ext>
            </a:extLst>
          </p:cNvPr>
          <p:cNvSpPr/>
          <p:nvPr/>
        </p:nvSpPr>
        <p:spPr>
          <a:xfrm>
            <a:off x="8119818" y="4527172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59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41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42472282-D482-B045-927D-C06F86CA52B1}"/>
              </a:ext>
            </a:extLst>
          </p:cNvPr>
          <p:cNvSpPr/>
          <p:nvPr/>
        </p:nvSpPr>
        <p:spPr>
          <a:xfrm>
            <a:off x="1518557" y="4340951"/>
            <a:ext cx="138793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59</a:t>
            </a:r>
          </a:p>
        </p:txBody>
      </p:sp>
    </p:spTree>
    <p:extLst>
      <p:ext uri="{BB962C8B-B14F-4D97-AF65-F5344CB8AC3E}">
        <p14:creationId xmlns:p14="http://schemas.microsoft.com/office/powerpoint/2010/main" val="34096563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360" y="3411902"/>
            <a:ext cx="2876701" cy="22903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BFB4724-7661-6147-8537-135AEB02C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907" y="3043085"/>
            <a:ext cx="1121229" cy="1270064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="" xmlns:a16="http://schemas.microsoft.com/office/drawing/2014/main" id="{78D6604D-0E35-FA43-88D5-619644EFB4D6}"/>
              </a:ext>
            </a:extLst>
          </p:cNvPr>
          <p:cNvSpPr/>
          <p:nvPr/>
        </p:nvSpPr>
        <p:spPr>
          <a:xfrm>
            <a:off x="608466" y="4436946"/>
            <a:ext cx="345370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seven tens and three ones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A5304046-63A9-EE46-BF8F-52B8D3B1EF59}"/>
              </a:ext>
            </a:extLst>
          </p:cNvPr>
          <p:cNvSpPr/>
          <p:nvPr/>
        </p:nvSpPr>
        <p:spPr>
          <a:xfrm>
            <a:off x="1518557" y="5470427"/>
            <a:ext cx="138793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81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39C26416-0C5F-4D48-BB96-861A24B70E3E}"/>
              </a:ext>
            </a:extLst>
          </p:cNvPr>
          <p:cNvSpPr/>
          <p:nvPr/>
        </p:nvSpPr>
        <p:spPr>
          <a:xfrm>
            <a:off x="4369150" y="4623166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__ + 73 = 100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1458F062-1AEB-D742-B11C-2F4116F8DE36}"/>
              </a:ext>
            </a:extLst>
          </p:cNvPr>
          <p:cNvSpPr/>
          <p:nvPr/>
        </p:nvSpPr>
        <p:spPr>
          <a:xfrm>
            <a:off x="4351324" y="5656647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__ + 81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27766C00-A47C-1843-91FA-6FC01CEFDF30}"/>
              </a:ext>
            </a:extLst>
          </p:cNvPr>
          <p:cNvSpPr/>
          <p:nvPr/>
        </p:nvSpPr>
        <p:spPr>
          <a:xfrm>
            <a:off x="4351324" y="3666596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32 + __ = 100</a:t>
            </a:r>
          </a:p>
        </p:txBody>
      </p:sp>
    </p:spTree>
    <p:extLst>
      <p:ext uri="{BB962C8B-B14F-4D97-AF65-F5344CB8AC3E}">
        <p14:creationId xmlns:p14="http://schemas.microsoft.com/office/powerpoint/2010/main" val="79900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Both representations total 100. The Numicon Shapes show 50 + 50 = 100, whereas the place value counters show 60 + 40 = 100 or 40 + 60 = 100.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0361B29D-6909-A94E-8466-CEBCF6466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639" y="3048073"/>
            <a:ext cx="703126" cy="71577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FB998D6A-8B14-4546-A9E5-24D97D6DB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639" y="3763851"/>
            <a:ext cx="703126" cy="71577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D505A0D-467B-6E4E-B917-D8DE49E80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765" y="3048073"/>
            <a:ext cx="703126" cy="71577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031D1F90-E1F1-1543-8DB5-943B9D7F8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765" y="3763851"/>
            <a:ext cx="703126" cy="71577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="" xmlns:a16="http://schemas.microsoft.com/office/drawing/2014/main" id="{CD31FDC2-D085-CF45-8A5D-222BC17B0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891" y="3048073"/>
            <a:ext cx="703126" cy="71577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DAE12659-9BC7-6142-BEA3-3EEB8CD38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891" y="3763851"/>
            <a:ext cx="703126" cy="71577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="" xmlns:a16="http://schemas.microsoft.com/office/drawing/2014/main" id="{BE0C9FB3-A787-0D46-B791-FA7A442F2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017" y="3048071"/>
            <a:ext cx="703127" cy="71578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2AB69543-CB99-EB4B-B02B-A4A0E59B2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016" y="3763851"/>
            <a:ext cx="703127" cy="71578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="" xmlns:a16="http://schemas.microsoft.com/office/drawing/2014/main" id="{F11B32EC-5008-854C-A389-C82CF495C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526" y="3048069"/>
            <a:ext cx="703127" cy="71578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0EBDD093-6339-724F-B714-10079F47C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525" y="3763849"/>
            <a:ext cx="703127" cy="71578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BEB43C6B-7614-1348-9486-E698B6162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30450" y="3159136"/>
            <a:ext cx="1124109" cy="53972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ED78ADB6-7B28-F443-B6A1-01134D5D23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32460" y="4291472"/>
            <a:ext cx="1120087" cy="539731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5D79C8CA-65B1-E04F-8BCB-1A2433095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277562" y="3159136"/>
            <a:ext cx="1124109" cy="53972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21D0425D-5A0F-184F-AE0E-BD3FFA222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279572" y="4291472"/>
            <a:ext cx="1120087" cy="539731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ABA680E2-F3BF-C64E-AA17-80411581A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817159" y="3169375"/>
            <a:ext cx="1124109" cy="539728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="" xmlns:a16="http://schemas.microsoft.com/office/drawing/2014/main" id="{28C55813-7FAE-4C42-951E-0DB29CAAA4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819169" y="4301711"/>
            <a:ext cx="1120087" cy="53973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="" xmlns:a16="http://schemas.microsoft.com/office/drawing/2014/main" id="{14D1E40C-11D4-024A-92A8-69AFC65E7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393263" y="3159135"/>
            <a:ext cx="1124109" cy="539728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="" xmlns:a16="http://schemas.microsoft.com/office/drawing/2014/main" id="{24340EDA-EC4D-6246-85AC-FE4F445F65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395273" y="4291471"/>
            <a:ext cx="1120087" cy="53973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61397686-4769-1149-A9F0-2C749D5E5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969368" y="3169375"/>
            <a:ext cx="1124109" cy="539728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="" xmlns:a16="http://schemas.microsoft.com/office/drawing/2014/main" id="{7E595318-5CA4-6A48-802F-E4D636187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971378" y="4301711"/>
            <a:ext cx="1120087" cy="53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183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square 100 Base 10 piece to check your answer each time, calculate how many more are needed to get to a hundred, if the starting amount is: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F778B6D-456F-6E49-942D-585C119F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360" y="3411902"/>
            <a:ext cx="2876701" cy="22903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BFB4724-7661-6147-8537-135AEB02C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907" y="3043085"/>
            <a:ext cx="1121229" cy="1270064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="" xmlns:a16="http://schemas.microsoft.com/office/drawing/2014/main" id="{78D6604D-0E35-FA43-88D5-619644EFB4D6}"/>
              </a:ext>
            </a:extLst>
          </p:cNvPr>
          <p:cNvSpPr/>
          <p:nvPr/>
        </p:nvSpPr>
        <p:spPr>
          <a:xfrm>
            <a:off x="608466" y="4436946"/>
            <a:ext cx="345370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seven tens and three ones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A5304046-63A9-EE46-BF8F-52B8D3B1EF59}"/>
              </a:ext>
            </a:extLst>
          </p:cNvPr>
          <p:cNvSpPr/>
          <p:nvPr/>
        </p:nvSpPr>
        <p:spPr>
          <a:xfrm>
            <a:off x="1518557" y="5470427"/>
            <a:ext cx="1387930" cy="8122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81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39C26416-0C5F-4D48-BB96-861A24B70E3E}"/>
              </a:ext>
            </a:extLst>
          </p:cNvPr>
          <p:cNvSpPr/>
          <p:nvPr/>
        </p:nvSpPr>
        <p:spPr>
          <a:xfrm>
            <a:off x="4369150" y="4623166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27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+ 73 = 100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1458F062-1AEB-D742-B11C-2F4116F8DE36}"/>
              </a:ext>
            </a:extLst>
          </p:cNvPr>
          <p:cNvSpPr/>
          <p:nvPr/>
        </p:nvSpPr>
        <p:spPr>
          <a:xfrm>
            <a:off x="4351324" y="5656647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19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+ 81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27766C00-A47C-1843-91FA-6FC01CEFDF30}"/>
              </a:ext>
            </a:extLst>
          </p:cNvPr>
          <p:cNvSpPr/>
          <p:nvPr/>
        </p:nvSpPr>
        <p:spPr>
          <a:xfrm>
            <a:off x="4351324" y="3666596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32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68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</p:spTree>
    <p:extLst>
      <p:ext uri="{BB962C8B-B14F-4D97-AF65-F5344CB8AC3E}">
        <p14:creationId xmlns:p14="http://schemas.microsoft.com/office/powerpoint/2010/main" val="30499881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your number bonds to 100 knowledge, complete the calculations below.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EA63C09-B68E-1849-A1CC-E31DF7652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275" y="2809420"/>
            <a:ext cx="7791450" cy="419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609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your number bonds to 100 knowledge, complete the calculations below.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49B0C151-B904-5B44-8B84-D5F11B79E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275" y="2809419"/>
            <a:ext cx="7791450" cy="419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497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pattern below. What is happening in the sequence?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DC17F620-0D86-4B42-B288-082BA3C4B76A}"/>
              </a:ext>
            </a:extLst>
          </p:cNvPr>
          <p:cNvSpPr/>
          <p:nvPr/>
        </p:nvSpPr>
        <p:spPr>
          <a:xfrm>
            <a:off x="934696" y="2910561"/>
            <a:ext cx="2943850" cy="376208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0 + 100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5 + 95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10 + 90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15 + 85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/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20 + 80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/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25 + 75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30 + 70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/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35 + 65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40 + 60</a:t>
            </a:r>
          </a:p>
        </p:txBody>
      </p:sp>
    </p:spTree>
    <p:extLst>
      <p:ext uri="{BB962C8B-B14F-4D97-AF65-F5344CB8AC3E}">
        <p14:creationId xmlns:p14="http://schemas.microsoft.com/office/powerpoint/2010/main" val="12973865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pattern below. What is happening in the sequence?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DC17F620-0D86-4B42-B288-082BA3C4B76A}"/>
              </a:ext>
            </a:extLst>
          </p:cNvPr>
          <p:cNvSpPr/>
          <p:nvPr/>
        </p:nvSpPr>
        <p:spPr>
          <a:xfrm>
            <a:off x="934696" y="2910561"/>
            <a:ext cx="2943850" cy="376208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0 + 100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5 + 95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10 + 90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15 + 85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/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20 + 80 </a:t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25 + 75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30 + 70</a:t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35 + 65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100 =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40 + 60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E3AD3D1-CA94-394C-B76E-315F1C593FEF}"/>
              </a:ext>
            </a:extLst>
          </p:cNvPr>
          <p:cNvSpPr/>
          <p:nvPr/>
        </p:nvSpPr>
        <p:spPr>
          <a:xfrm>
            <a:off x="4648184" y="4001294"/>
            <a:ext cx="69621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The left-hand number is increasing by 5, </a:t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while the right-hand number decreases </a:t>
            </a:r>
            <a:br>
              <a:rPr lang="en-US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by 5 each time.  </a:t>
            </a:r>
          </a:p>
        </p:txBody>
      </p:sp>
    </p:spTree>
    <p:extLst>
      <p:ext uri="{BB962C8B-B14F-4D97-AF65-F5344CB8AC3E}">
        <p14:creationId xmlns:p14="http://schemas.microsoft.com/office/powerpoint/2010/main" val="12864417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 so each column and row totals 100.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B3CB90A-EFDF-B642-89CA-629B582C7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757183"/>
              </p:ext>
            </p:extLst>
          </p:nvPr>
        </p:nvGraphicFramePr>
        <p:xfrm>
          <a:off x="2895598" y="3020060"/>
          <a:ext cx="6400803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1">
                  <a:extLst>
                    <a:ext uri="{9D8B030D-6E8A-4147-A177-3AD203B41FA5}">
                      <a16:colId xmlns="" xmlns:a16="http://schemas.microsoft.com/office/drawing/2014/main" val="2780891148"/>
                    </a:ext>
                  </a:extLst>
                </a:gridCol>
                <a:gridCol w="2133601">
                  <a:extLst>
                    <a:ext uri="{9D8B030D-6E8A-4147-A177-3AD203B41FA5}">
                      <a16:colId xmlns="" xmlns:a16="http://schemas.microsoft.com/office/drawing/2014/main" val="1317238324"/>
                    </a:ext>
                  </a:extLst>
                </a:gridCol>
                <a:gridCol w="2133601">
                  <a:extLst>
                    <a:ext uri="{9D8B030D-6E8A-4147-A177-3AD203B41FA5}">
                      <a16:colId xmlns="" xmlns:a16="http://schemas.microsoft.com/office/drawing/2014/main" val="2998698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65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6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0368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66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35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1527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66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6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45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478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175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 so each column and row totals 100.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B3CB90A-EFDF-B642-89CA-629B582C7262}"/>
              </a:ext>
            </a:extLst>
          </p:cNvPr>
          <p:cNvGraphicFramePr>
            <a:graphicFrameLocks noGrp="1"/>
          </p:cNvGraphicFramePr>
          <p:nvPr/>
        </p:nvGraphicFramePr>
        <p:xfrm>
          <a:off x="2895598" y="3020060"/>
          <a:ext cx="6400803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1">
                  <a:extLst>
                    <a:ext uri="{9D8B030D-6E8A-4147-A177-3AD203B41FA5}">
                      <a16:colId xmlns="" xmlns:a16="http://schemas.microsoft.com/office/drawing/2014/main" val="2780891148"/>
                    </a:ext>
                  </a:extLst>
                </a:gridCol>
                <a:gridCol w="2133601">
                  <a:extLst>
                    <a:ext uri="{9D8B030D-6E8A-4147-A177-3AD203B41FA5}">
                      <a16:colId xmlns="" xmlns:a16="http://schemas.microsoft.com/office/drawing/2014/main" val="1317238324"/>
                    </a:ext>
                  </a:extLst>
                </a:gridCol>
                <a:gridCol w="2133601">
                  <a:extLst>
                    <a:ext uri="{9D8B030D-6E8A-4147-A177-3AD203B41FA5}">
                      <a16:colId xmlns="" xmlns:a16="http://schemas.microsoft.com/office/drawing/2014/main" val="2998698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65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0368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35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1527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latin typeface="OpenDyslexic" pitchFamily="2" charset="77"/>
                        </a:rPr>
                        <a:t>45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478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910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agree?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429269" y="2368718"/>
            <a:ext cx="34063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If I started with 47 cubes, I would need another 63 to get to 100, because 100 = 47 + 63</a:t>
            </a:r>
          </a:p>
        </p:txBody>
      </p:sp>
    </p:spTree>
    <p:extLst>
      <p:ext uri="{BB962C8B-B14F-4D97-AF65-F5344CB8AC3E}">
        <p14:creationId xmlns:p14="http://schemas.microsoft.com/office/powerpoint/2010/main" val="23502796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is incorrect – the missing amount is 53, because 100 – 43 = 57 and therefore 43 + 57 = 100. If you add 63 to 47, you get a result of 10 more than 100, as 63 + 47 = 110.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429269" y="2368718"/>
            <a:ext cx="34063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If I started with 47 cubes, I would need another 63 to get to 100, because 100 = 47 + 63</a:t>
            </a:r>
          </a:p>
        </p:txBody>
      </p:sp>
    </p:spTree>
    <p:extLst>
      <p:ext uri="{BB962C8B-B14F-4D97-AF65-F5344CB8AC3E}">
        <p14:creationId xmlns:p14="http://schemas.microsoft.com/office/powerpoint/2010/main" val="15832305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exchanging to explore number bonds to 100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exchanging to explore number bonds to 100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200" dirty="0" smtClean="0"/>
              <a:t>Stage </a:t>
            </a:r>
            <a:r>
              <a:rPr lang="en-GB" sz="1200" dirty="0"/>
              <a:t>2 - Autumn Block 2 – Addition and Subtraction - Lesson 15 - </a:t>
            </a:r>
            <a:r>
              <a:rPr lang="en-GB" sz="1200" dirty="0">
                <a:solidFill>
                  <a:prstClr val="black"/>
                </a:solidFill>
              </a:rPr>
              <a:t>To be able to explore number bonds to 100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681902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90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90 + __ = 100</a:t>
            </a:r>
          </a:p>
        </p:txBody>
      </p:sp>
    </p:spTree>
    <p:extLst>
      <p:ext uri="{BB962C8B-B14F-4D97-AF65-F5344CB8AC3E}">
        <p14:creationId xmlns:p14="http://schemas.microsoft.com/office/powerpoint/2010/main" val="1311426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90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90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3012255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48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90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90 + __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3012255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5818339"/>
            <a:ext cx="3334358" cy="358624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35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90 squares in yellow,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90 + </a:t>
            </a:r>
            <a:r>
              <a:rPr lang="en-US" sz="2400" dirty="0">
                <a:solidFill>
                  <a:srgbClr val="FF3860"/>
                </a:solidFill>
                <a:latin typeface="OpenDyslexic" pitchFamily="2" charset="77"/>
              </a:rPr>
              <a:t>10</a:t>
            </a:r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 = 100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B70955-0C74-9245-8599-509D0540B46C}"/>
              </a:ext>
            </a:extLst>
          </p:cNvPr>
          <p:cNvSpPr/>
          <p:nvPr/>
        </p:nvSpPr>
        <p:spPr>
          <a:xfrm>
            <a:off x="4403262" y="2806084"/>
            <a:ext cx="3334358" cy="3012255"/>
          </a:xfrm>
          <a:prstGeom prst="rect">
            <a:avLst/>
          </a:prstGeom>
          <a:solidFill>
            <a:srgbClr val="FFDD5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CAB492-1D20-2543-9EE3-5EB8CF3BF4FF}"/>
              </a:ext>
            </a:extLst>
          </p:cNvPr>
          <p:cNvSpPr/>
          <p:nvPr/>
        </p:nvSpPr>
        <p:spPr>
          <a:xfrm>
            <a:off x="4406727" y="5818339"/>
            <a:ext cx="3334358" cy="358624"/>
          </a:xfrm>
          <a:prstGeom prst="rect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29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prstClr val="black"/>
                </a:solidFill>
              </a:rPr>
              <a:t>To be able to explore number bonds to 100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I shade in 70 squares in blue, how many red squares will I have?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8DBC336-1184-654B-8C70-0836A89B6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49" y="2806085"/>
            <a:ext cx="3453701" cy="337087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7353640-8EFB-984D-B416-9B56CC193750}"/>
              </a:ext>
            </a:extLst>
          </p:cNvPr>
          <p:cNvSpPr/>
          <p:nvPr/>
        </p:nvSpPr>
        <p:spPr>
          <a:xfrm>
            <a:off x="4369150" y="6272960"/>
            <a:ext cx="3453700" cy="43983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" pitchFamily="2" charset="77"/>
              </a:rPr>
              <a:t>70 + __ = 100</a:t>
            </a:r>
          </a:p>
        </p:txBody>
      </p:sp>
    </p:spTree>
    <p:extLst>
      <p:ext uri="{BB962C8B-B14F-4D97-AF65-F5344CB8AC3E}">
        <p14:creationId xmlns:p14="http://schemas.microsoft.com/office/powerpoint/2010/main" val="366318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15528</TotalTime>
  <Words>2220</Words>
  <Application>Microsoft Office PowerPoint</Application>
  <PresentationFormat>Custom</PresentationFormat>
  <Paragraphs>402</Paragraphs>
  <Slides>49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Arial</vt:lpstr>
      <vt:lpstr>Calibri</vt:lpstr>
      <vt:lpstr>OpenDyslexic</vt:lpstr>
      <vt:lpstr>Lato Light</vt:lpstr>
      <vt:lpstr>Muli</vt:lpstr>
      <vt:lpstr>Lato</vt:lpstr>
      <vt:lpstr>OpenDyslexicAlta</vt:lpstr>
      <vt:lpstr>Wingdings</vt:lpstr>
      <vt:lpstr>Office Theme</vt:lpstr>
      <vt:lpstr>PowerPoint Presentation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  <vt:lpstr>To be able to explore number bonds to 100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697</cp:revision>
  <cp:lastPrinted>2019-06-17T16:19:05Z</cp:lastPrinted>
  <dcterms:created xsi:type="dcterms:W3CDTF">2018-08-06T08:16:18Z</dcterms:created>
  <dcterms:modified xsi:type="dcterms:W3CDTF">2021-01-04T14:18:04Z</dcterms:modified>
</cp:coreProperties>
</file>