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7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0" r:id="rId2"/>
    <p:sldId id="321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2" r:id="rId16"/>
    <p:sldId id="413" r:id="rId17"/>
    <p:sldId id="410" r:id="rId18"/>
    <p:sldId id="411" r:id="rId19"/>
    <p:sldId id="415" r:id="rId20"/>
    <p:sldId id="416" r:id="rId21"/>
    <p:sldId id="419" r:id="rId22"/>
    <p:sldId id="420" r:id="rId23"/>
    <p:sldId id="417" r:id="rId24"/>
    <p:sldId id="418" r:id="rId25"/>
    <p:sldId id="421" r:id="rId26"/>
    <p:sldId id="422" r:id="rId27"/>
    <p:sldId id="423" r:id="rId28"/>
    <p:sldId id="424" r:id="rId29"/>
    <p:sldId id="370" r:id="rId30"/>
    <p:sldId id="414" r:id="rId31"/>
    <p:sldId id="397" r:id="rId32"/>
  </p:sldIdLst>
  <p:sldSz cx="12192000" cy="6858000"/>
  <p:notesSz cx="6858000" cy="9144000"/>
  <p:embeddedFontLst>
    <p:embeddedFont>
      <p:font typeface="OpenDyslexic" panose="00000500000000000000" pitchFamily="2" charset="0"/>
      <p:regular r:id="rId35"/>
      <p:bold r:id="rId36"/>
      <p:italic r:id="rId37"/>
      <p:boldItalic r:id="rId38"/>
    </p:embeddedFont>
    <p:embeddedFont>
      <p:font typeface="Lato Light" panose="020F0302020204030203" pitchFamily="34" charset="0"/>
      <p:regular r:id="rId39"/>
    </p:embeddedFont>
    <p:embeddedFont>
      <p:font typeface="Cambria Math" panose="02040503050406030204" pitchFamily="18" charset="0"/>
      <p:regular r:id="rId40"/>
    </p:embeddedFont>
    <p:embeddedFont>
      <p:font typeface="Lato" panose="020F0502020204030203" pitchFamily="34" charset="0"/>
      <p:regular r:id="rId41"/>
      <p:bold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Muli" panose="020B0604020202020204" charset="0"/>
      <p:regular r:id="rId47"/>
      <p:bold r:id="rId48"/>
      <p:italic r:id="rId49"/>
      <p:boldItalic r:id="rId50"/>
    </p:embeddedFont>
    <p:embeddedFont>
      <p:font typeface="OpenDyslexicAlta" panose="000005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D57"/>
    <a:srgbClr val="FF3860"/>
    <a:srgbClr val="7957D5"/>
    <a:srgbClr val="F337C7"/>
    <a:srgbClr val="23D160"/>
    <a:srgbClr val="209CEE"/>
    <a:srgbClr val="3273DC"/>
    <a:srgbClr val="44A6ED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335" autoAdjust="0"/>
    <p:restoredTop sz="88467" autoAdjust="0"/>
  </p:normalViewPr>
  <p:slideViewPr>
    <p:cSldViewPr snapToGrid="0" snapToObjects="1">
      <p:cViewPr varScale="1">
        <p:scale>
          <a:sx n="61" d="100"/>
          <a:sy n="61" d="100"/>
        </p:scale>
        <p:origin x="-480" y="-186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6EE-4FEB-BA75-ED39CE19581E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6EE-4FEB-BA75-ED39CE19581E}"/>
              </c:ext>
            </c:extLst>
          </c:dPt>
          <c:dPt>
            <c:idx val="6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6EE-4FEB-BA75-ED39CE19581E}"/>
              </c:ext>
            </c:extLst>
          </c:dPt>
          <c:dPt>
            <c:idx val="7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6EE-4FEB-BA75-ED39CE19581E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6EE-4FEB-BA75-ED39CE19581E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6EE-4FEB-BA75-ED39CE19581E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246-41B3-9F4A-7AA424E797B6}"/>
              </c:ext>
            </c:extLst>
          </c:dPt>
          <c:dPt>
            <c:idx val="5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246-41B3-9F4A-7AA424E797B6}"/>
              </c:ext>
            </c:extLst>
          </c:dPt>
          <c:dPt>
            <c:idx val="6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246-41B3-9F4A-7AA424E797B6}"/>
              </c:ext>
            </c:extLst>
          </c:dPt>
          <c:dPt>
            <c:idx val="7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0246-41B3-9F4A-7AA424E797B6}"/>
              </c:ext>
            </c:extLst>
          </c:dPt>
          <c:dPt>
            <c:idx val="8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0246-41B3-9F4A-7AA424E797B6}"/>
              </c:ext>
            </c:extLst>
          </c:dPt>
          <c:dPt>
            <c:idx val="9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246-41B3-9F4A-7AA424E797B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3CA-430E-A511-3813F0018A17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3CA-430E-A511-3813F0018A17}"/>
              </c:ext>
            </c:extLst>
          </c:dPt>
          <c:dPt>
            <c:idx val="6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3CA-430E-A511-3813F0018A17}"/>
              </c:ext>
            </c:extLst>
          </c:dPt>
          <c:dPt>
            <c:idx val="7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3CA-430E-A511-3813F0018A17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3CA-430E-A511-3813F0018A17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3CA-430E-A511-3813F0018A17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762-4E51-B6A8-637A0AC61522}"/>
              </c:ext>
            </c:extLst>
          </c:dPt>
          <c:cat>
            <c:strRef>
              <c:f>Sheet1!$A$2:$A$6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DF4-40BB-8C75-DB8C744E10C2}"/>
              </c:ext>
            </c:extLst>
          </c:dPt>
          <c:cat>
            <c:strRef>
              <c:f>Sheet1!$A$2:$A$6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33B-4C85-8451-5BC50E5CDB46}"/>
              </c:ext>
            </c:extLst>
          </c:dPt>
          <c:cat>
            <c:strRef>
              <c:f>Sheet1!$A$2:$A$6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58-AF4F-92F2-154ABF78C16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58-AF4F-92F2-154ABF78C164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58-AF4F-92F2-154ABF78C16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58-AF4F-92F2-154ABF78C164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FF3-4DDC-AD73-277CF24A9E77}"/>
              </c:ext>
            </c:extLst>
          </c:dPt>
          <c:cat>
            <c:strRef>
              <c:f>Sheet1!$A$2:$A$6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758-AF4F-92F2-154ABF78C1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740-6D42-AA8C-00CDBF46620D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740-6D42-AA8C-00CDBF46620D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740-6D42-AA8C-00CDBF46620D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740-6D42-AA8C-00CDBF46620D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73E-4A6F-9512-FC6812ED7B80}"/>
              </c:ext>
            </c:extLst>
          </c:dPt>
          <c:dPt>
            <c:idx val="5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73E-4A6F-9512-FC6812ED7B80}"/>
              </c:ext>
            </c:extLst>
          </c:dPt>
          <c:dPt>
            <c:idx val="6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73E-4A6F-9512-FC6812ED7B80}"/>
              </c:ext>
            </c:extLst>
          </c:dPt>
          <c:dPt>
            <c:idx val="7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73E-4A6F-9512-FC6812ED7B80}"/>
              </c:ext>
            </c:extLst>
          </c:dPt>
          <c:dPt>
            <c:idx val="8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73E-4A6F-9512-FC6812ED7B80}"/>
              </c:ext>
            </c:extLst>
          </c:dPt>
          <c:dPt>
            <c:idx val="9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73E-4A6F-9512-FC6812ED7B80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740-6D42-AA8C-00CDBF466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454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671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129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789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284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759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486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05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686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698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197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113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535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48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92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594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829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1822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6711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228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9780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371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329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273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67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496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756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75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21.png"/><Relationship Id="rId3" Type="http://schemas.openxmlformats.org/officeDocument/2006/relationships/image" Target="../media/image47.png"/><Relationship Id="rId7" Type="http://schemas.openxmlformats.org/officeDocument/2006/relationships/image" Target="../media/image11.tiff"/><Relationship Id="rId12" Type="http://schemas.openxmlformats.org/officeDocument/2006/relationships/image" Target="../media/image53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4" Type="http://schemas.openxmlformats.org/officeDocument/2006/relationships/image" Target="../media/image48.png"/><Relationship Id="rId9" Type="http://schemas.openxmlformats.org/officeDocument/2006/relationships/image" Target="../media/image46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tiff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tiff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86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5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tif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0.png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tif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tiff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27.png"/><Relationship Id="rId7" Type="http://schemas.openxmlformats.org/officeDocument/2006/relationships/image" Target="../media/image11.tiff"/><Relationship Id="rId12" Type="http://schemas.openxmlformats.org/officeDocument/2006/relationships/image" Target="../media/image33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5" Type="http://schemas.openxmlformats.org/officeDocument/2006/relationships/image" Target="../media/image23.pn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1.tiff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39.png"/><Relationship Id="rId5" Type="http://schemas.openxmlformats.org/officeDocument/2006/relationships/image" Target="../media/image36.png"/><Relationship Id="rId10" Type="http://schemas.openxmlformats.org/officeDocument/2006/relationships/image" Target="../media/image22.png"/><Relationship Id="rId4" Type="http://schemas.openxmlformats.org/officeDocument/2006/relationships/image" Target="../media/image35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22.png"/><Relationship Id="rId3" Type="http://schemas.openxmlformats.org/officeDocument/2006/relationships/image" Target="../media/image36.png"/><Relationship Id="rId7" Type="http://schemas.openxmlformats.org/officeDocument/2006/relationships/image" Target="../media/image3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tiff"/><Relationship Id="rId11" Type="http://schemas.openxmlformats.org/officeDocument/2006/relationships/image" Target="../media/image42.png"/><Relationship Id="rId5" Type="http://schemas.openxmlformats.org/officeDocument/2006/relationships/image" Target="../media/image38.png"/><Relationship Id="rId15" Type="http://schemas.openxmlformats.org/officeDocument/2006/relationships/image" Target="../media/image44.png"/><Relationship Id="rId10" Type="http://schemas.openxmlformats.org/officeDocument/2006/relationships/image" Target="../media/image37.png"/><Relationship Id="rId4" Type="http://schemas.openxmlformats.org/officeDocument/2006/relationships/image" Target="../media/image18.png"/><Relationship Id="rId9" Type="http://schemas.openxmlformats.org/officeDocument/2006/relationships/image" Target="../media/image41.png"/><Relationship Id="rId1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1.tif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50.png"/><Relationship Id="rId5" Type="http://schemas.openxmlformats.org/officeDocument/2006/relationships/image" Target="../media/image46.pn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3 </a:t>
            </a:r>
            <a:br>
              <a:rPr lang="en-GB" dirty="0"/>
            </a:br>
            <a:r>
              <a:rPr lang="en-GB" dirty="0"/>
              <a:t>Spring Block 5: Fractions</a:t>
            </a:r>
          </a:p>
          <a:p>
            <a:r>
              <a:rPr lang="en-GB" dirty="0"/>
              <a:t>Lesson 6: To be able to represent fractions greater than 1 </a:t>
            </a:r>
            <a:br>
              <a:rPr lang="en-GB" dirty="0"/>
            </a:br>
            <a:r>
              <a:rPr lang="en-GB" dirty="0"/>
              <a:t>using a number 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Fractions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QBCCJNA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F76AA287-AAC5-5348-970D-73AEB87CDD1E}"/>
                  </a:ext>
                </a:extLst>
              </p:cNvPr>
              <p:cNvSpPr/>
              <p:nvPr/>
            </p:nvSpPr>
            <p:spPr>
              <a:xfrm>
                <a:off x="3643952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F76AA287-AAC5-5348-970D-73AEB87CDD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54001"/>
                <a:ext cx="719912" cy="720000"/>
              </a:xfrm>
              <a:prstGeom prst="roundRect">
                <a:avLst/>
              </a:prstGeom>
              <a:blipFill>
                <a:blip r:embed="rId3"/>
                <a:stretch>
                  <a:fillRect l="-51667" t="-83051" r="-30000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4488BBF0-2447-A14F-9B74-6C8CFFFDFFA4}"/>
                  </a:ext>
                </a:extLst>
              </p:cNvPr>
              <p:cNvSpPr/>
              <p:nvPr/>
            </p:nvSpPr>
            <p:spPr>
              <a:xfrm>
                <a:off x="6552428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4488BBF0-2447-A14F-9B74-6C8CFFFDFF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54001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1667" t="-83051" r="-30000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5C3CC74C-D8B7-E84F-949C-32912B653075}"/>
                  </a:ext>
                </a:extLst>
              </p:cNvPr>
              <p:cNvSpPr/>
              <p:nvPr/>
            </p:nvSpPr>
            <p:spPr>
              <a:xfrm>
                <a:off x="7521920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5C3CC74C-D8B7-E84F-949C-32912B653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54001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0000" t="-83051" r="-31667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76246A48-AA9C-8C45-8503-B690FB1CE8E3}"/>
                  </a:ext>
                </a:extLst>
              </p:cNvPr>
              <p:cNvSpPr/>
              <p:nvPr/>
            </p:nvSpPr>
            <p:spPr>
              <a:xfrm>
                <a:off x="8407559" y="445619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76246A48-AA9C-8C45-8503-B690FB1CE8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56193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0000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20EEB44-DB7F-DB49-B8E5-1EBDAD440A99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20EEB44-DB7F-DB49-B8E5-1EBDAD440A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09635B38-3B5A-6445-B31D-AADFAE6AC09E}"/>
                  </a:ext>
                </a:extLst>
              </p:cNvPr>
              <p:cNvSpPr/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09635B38-3B5A-6445-B31D-AADFAE6AC0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D9A36825-54C1-E54B-B9BC-DBE0A1A29C10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9A36825-54C1-E54B-B9BC-DBE0A1A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12"/>
                <a:stretch>
                  <a:fillRect l="-50000" t="-80000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35170186-03D5-0041-BDE2-AABE26ABB92A}"/>
                  </a:ext>
                </a:extLst>
              </p:cNvPr>
              <p:cNvSpPr/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35170186-03D5-0041-BDE2-AABE26ABB9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F50AB4F9-F0DF-5940-BE81-38BC8797CCBC}"/>
                  </a:ext>
                </a:extLst>
              </p:cNvPr>
              <p:cNvSpPr/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F50AB4F9-F0DF-5940-BE81-38BC8797CC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blipFill>
                <a:blip r:embed="rId16"/>
                <a:stretch>
                  <a:fillRect l="-50000" t="-80000" r="-30000" b="-136667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76DC128F-944D-834C-A76F-C89EE856EA99}"/>
              </a:ext>
            </a:extLst>
          </p:cNvPr>
          <p:cNvSpPr/>
          <p:nvPr/>
        </p:nvSpPr>
        <p:spPr>
          <a:xfrm>
            <a:off x="4218837" y="1465625"/>
            <a:ext cx="7326077" cy="720000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  <a:t>Write four fractions that are equal to 1. </a:t>
            </a:r>
            <a:b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  <a:t>What do you notice?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8BDB0365-8BD6-BC41-9A5C-E73FD11A2F43}"/>
                  </a:ext>
                </a:extLst>
              </p:cNvPr>
              <p:cNvSpPr/>
              <p:nvPr/>
            </p:nvSpPr>
            <p:spPr>
              <a:xfrm>
                <a:off x="4218836" y="1313411"/>
                <a:ext cx="7326077" cy="872214"/>
              </a:xfrm>
              <a:prstGeom prst="roundRect">
                <a:avLst/>
              </a:prstGeom>
              <a:solidFill>
                <a:srgbClr val="FFDD57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type m:val="skw"/>
                        <m:ctrlPr>
                          <a:rPr lang="en-US" sz="2800" i="1" dirty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FF3860"/>
                    </a:solidFill>
                    <a:latin typeface="OpenDyslexicAlta" pitchFamily="2" charset="77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800" i="1" dirty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800" b="0" i="0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type m:val="skw"/>
                        <m:ctrlPr>
                          <a:rPr lang="en-US" sz="2800" i="1" dirty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800" dirty="0">
                        <a:solidFill>
                          <a:srgbClr val="FF3860"/>
                        </a:solidFill>
                        <a:latin typeface="OpenDyslexicAlta" pitchFamily="2" charset="77"/>
                      </a:rPr>
                      <m:t>,</m:t>
                    </m:r>
                    <m:f>
                      <m:fPr>
                        <m:type m:val="skw"/>
                        <m:ctrlPr>
                          <a:rPr lang="en-US" sz="2800" i="1" dirty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dirty="0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 </a:t>
                </a:r>
                <a:b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</a:br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The numerators and denominators are the same!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8BDB0365-8BD6-BC41-9A5C-E73FD11A2F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8836" y="1313411"/>
                <a:ext cx="7326077" cy="872214"/>
              </a:xfrm>
              <a:prstGeom prst="roundRect">
                <a:avLst/>
              </a:prstGeom>
              <a:blipFill>
                <a:blip r:embed="rId17"/>
                <a:stretch>
                  <a:fillRect t="-70833" b="-73611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921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2" grpId="0" animBg="1"/>
      <p:bldP spid="34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F4E307B-34BD-1E41-B445-FB16E21C5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646" y="2283391"/>
            <a:ext cx="5043941" cy="25219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2: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Estimate where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would go on the number line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Estimate where 1 and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would go on the number line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640BAF8-0BA1-5444-AB91-D287303E3D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645" y="4432231"/>
            <a:ext cx="5043941" cy="252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10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F4E307B-34BD-1E41-B445-FB16E21C5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646" y="2283391"/>
            <a:ext cx="5043941" cy="25219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2: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Estimate where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would go on the number line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Estimate where 1 and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400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would go on the number line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prstClr val="black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640BAF8-0BA1-5444-AB91-D287303E3D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645" y="4432231"/>
            <a:ext cx="5043941" cy="2521971"/>
          </a:xfrm>
          <a:prstGeom prst="rect">
            <a:avLst/>
          </a:prstGeom>
        </p:spPr>
      </p:pic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9B1B262B-89E2-594A-8883-E6B525B34142}"/>
              </a:ext>
            </a:extLst>
          </p:cNvPr>
          <p:cNvSpPr/>
          <p:nvPr/>
        </p:nvSpPr>
        <p:spPr>
          <a:xfrm>
            <a:off x="6798118" y="2889931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="" xmlns:a16="http://schemas.microsoft.com/office/drawing/2014/main" id="{DBA4CEE1-FFD3-9846-A236-3E5344BC03E0}"/>
              </a:ext>
            </a:extLst>
          </p:cNvPr>
          <p:cNvSpPr/>
          <p:nvPr/>
        </p:nvSpPr>
        <p:spPr>
          <a:xfrm>
            <a:off x="7544878" y="5038771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045175"/>
              </p:ext>
            </p:extLst>
          </p:nvPr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4BD35A91-4B33-D54E-9E14-71614A7D31E3}"/>
                  </a:ext>
                </a:extLst>
              </p:cNvPr>
              <p:cNvSpPr/>
              <p:nvPr/>
            </p:nvSpPr>
            <p:spPr>
              <a:xfrm>
                <a:off x="10257668" y="47110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4BD35A91-4B33-D54E-9E14-71614A7D3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7668" y="47110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11084859" y="397589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4859" y="3975892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1019723" y="3397471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723" y="3397471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8C11AEF4-12FB-2846-9B58-E51273140CF9}"/>
                  </a:ext>
                </a:extLst>
              </p:cNvPr>
              <p:cNvSpPr/>
              <p:nvPr/>
            </p:nvSpPr>
            <p:spPr>
              <a:xfrm>
                <a:off x="1042848" y="51040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8C11AEF4-12FB-2846-9B58-E51273140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48" y="5104076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294789" y="266235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789" y="266235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232346" y="439971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346" y="439971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526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73BE30B7-8810-944A-8F90-92F4DA511AF1}"/>
                  </a:ext>
                </a:extLst>
              </p:cNvPr>
              <p:cNvSpPr/>
              <p:nvPr/>
            </p:nvSpPr>
            <p:spPr>
              <a:xfrm>
                <a:off x="10627698" y="266235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3BE30B7-8810-944A-8F90-92F4DA511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698" y="266235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11073439" y="537050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439" y="5370509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10990749" y="156547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0749" y="1565475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714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4BD35A91-4B33-D54E-9E14-71614A7D31E3}"/>
                  </a:ext>
                </a:extLst>
              </p:cNvPr>
              <p:cNvSpPr/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4BD35A91-4B33-D54E-9E14-71614A7D3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8C11AEF4-12FB-2846-9B58-E51273140CF9}"/>
                  </a:ext>
                </a:extLst>
              </p:cNvPr>
              <p:cNvSpPr/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8C11AEF4-12FB-2846-9B58-E51273140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73BE30B7-8810-944A-8F90-92F4DA511AF1}"/>
                  </a:ext>
                </a:extLst>
              </p:cNvPr>
              <p:cNvSpPr/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3BE30B7-8810-944A-8F90-92F4DA511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752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3058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287544" y="440066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44" y="4400662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10344474" y="341281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4474" y="3412815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256751" y="266235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51" y="266235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849792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792" y="3429000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10450724" y="525402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0724" y="5254028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10311158" y="157160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1158" y="1571602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E44A0579-2E35-8341-A8BA-DF66418990D4}"/>
                  </a:ext>
                </a:extLst>
              </p:cNvPr>
              <p:cNvSpPr/>
              <p:nvPr/>
            </p:nvSpPr>
            <p:spPr>
              <a:xfrm>
                <a:off x="983948" y="510941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E44A0579-2E35-8341-A8BA-DF66418990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948" y="5109414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0BCC6DD4-3402-9344-B085-2C7BF6DE82AF}"/>
                  </a:ext>
                </a:extLst>
              </p:cNvPr>
              <p:cNvSpPr/>
              <p:nvPr/>
            </p:nvSpPr>
            <p:spPr>
              <a:xfrm>
                <a:off x="10941375" y="242387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0BCC6DD4-3402-9344-B085-2C7BF6DE82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1375" y="2423877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D45579F2-D855-8C41-9BBB-7882BF57FEEF}"/>
                  </a:ext>
                </a:extLst>
              </p:cNvPr>
              <p:cNvSpPr/>
              <p:nvPr/>
            </p:nvSpPr>
            <p:spPr>
              <a:xfrm>
                <a:off x="10983638" y="431584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D45579F2-D855-8C41-9BBB-7882BF57FE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3638" y="4315840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7581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4BD35A91-4B33-D54E-9E14-71614A7D31E3}"/>
                  </a:ext>
                </a:extLst>
              </p:cNvPr>
              <p:cNvSpPr/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4BD35A91-4B33-D54E-9E14-71614A7D3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8C11AEF4-12FB-2846-9B58-E51273140CF9}"/>
                  </a:ext>
                </a:extLst>
              </p:cNvPr>
              <p:cNvSpPr/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8C11AEF4-12FB-2846-9B58-E51273140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73BE30B7-8810-944A-8F90-92F4DA511AF1}"/>
                  </a:ext>
                </a:extLst>
              </p:cNvPr>
              <p:cNvSpPr/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3BE30B7-8810-944A-8F90-92F4DA511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9741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4BD35A91-4B33-D54E-9E14-71614A7D31E3}"/>
                  </a:ext>
                </a:extLst>
              </p:cNvPr>
              <p:cNvSpPr/>
              <p:nvPr/>
            </p:nvSpPr>
            <p:spPr>
              <a:xfrm>
                <a:off x="11011783" y="367247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4BD35A91-4B33-D54E-9E14-71614A7D3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783" y="3672475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10305668" y="269749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5668" y="2697494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l="-2703"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327142" y="443236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142" y="4432368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8C11AEF4-12FB-2846-9B58-E51273140CF9}"/>
                  </a:ext>
                </a:extLst>
              </p:cNvPr>
              <p:cNvSpPr/>
              <p:nvPr/>
            </p:nvSpPr>
            <p:spPr>
              <a:xfrm>
                <a:off x="1030969" y="367247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8C11AEF4-12FB-2846-9B58-E51273140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969" y="3672475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10751410" y="157160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1410" y="1571602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11039877" y="550686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9877" y="5506866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73BE30B7-8810-944A-8F90-92F4DA511AF1}"/>
                  </a:ext>
                </a:extLst>
              </p:cNvPr>
              <p:cNvSpPr/>
              <p:nvPr/>
            </p:nvSpPr>
            <p:spPr>
              <a:xfrm>
                <a:off x="327142" y="27416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3BE30B7-8810-944A-8F90-92F4DA511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142" y="2741664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l="-4110"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983697" y="514548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97" y="5145485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054"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10338727" y="470797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8727" y="4707977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2254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866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fractions in the correct column within the table below. 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07D7B3-9D82-F644-8C1A-00E0251DDA72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662350"/>
          <a:ext cx="812799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2164023696"/>
                    </a:ext>
                  </a:extLst>
                </a:gridCol>
                <a:gridCol w="2709333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less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equal to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fractions greater than 1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4BD35A91-4B33-D54E-9E14-71614A7D31E3}"/>
                  </a:ext>
                </a:extLst>
              </p:cNvPr>
              <p:cNvSpPr/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4BD35A91-4B33-D54E-9E14-71614A7D3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393" y="4872135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9ABB014B-900E-C44E-866E-8A886157E388}"/>
                  </a:ext>
                </a:extLst>
              </p:cNvPr>
              <p:cNvSpPr/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9ABB014B-900E-C44E-866E-8A886157E3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3560" y="3596764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l="-4110"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0881888-6AA0-E641-8EEA-04B612509FF8}"/>
                  </a:ext>
                </a:extLst>
              </p:cNvPr>
              <p:cNvSpPr/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0881888-6AA0-E641-8EEA-04B612509F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0368" y="487316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8C11AEF4-12FB-2846-9B58-E51273140CF9}"/>
                  </a:ext>
                </a:extLst>
              </p:cNvPr>
              <p:cNvSpPr/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8C11AEF4-12FB-2846-9B58-E51273140C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0183" y="4873163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81C7D5D3-9680-484A-A4F9-E33A3843871B}"/>
                  </a:ext>
                </a:extLst>
              </p:cNvPr>
              <p:cNvSpPr/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81C7D5D3-9680-484A-A4F9-E33A384387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5" y="3608228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11285343-273B-C749-9556-3C43034C1D9A}"/>
                  </a:ext>
                </a:extLst>
              </p:cNvPr>
              <p:cNvSpPr/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11285343-273B-C749-9556-3C43034C1D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7" y="35967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73BE30B7-8810-944A-8F90-92F4DA511AF1}"/>
                  </a:ext>
                </a:extLst>
              </p:cNvPr>
              <p:cNvSpPr/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73BE30B7-8810-944A-8F90-92F4DA511A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105" y="4872135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l="-4110"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CFB7717-1681-6648-A851-651EDB99DCA3}"/>
                  </a:ext>
                </a:extLst>
              </p:cNvPr>
              <p:cNvSpPr/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CFB7717-1681-6648-A851-651EDB99DC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4662" y="4893736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110"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4D7D292-C0F8-D64E-B9EC-A93B866E7F05}"/>
                  </a:ext>
                </a:extLst>
              </p:cNvPr>
              <p:cNvSpPr/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4D7D292-C0F8-D64E-B9EC-A93B866E7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579" y="4914309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1019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398628"/>
              </p:ext>
            </p:extLst>
          </p:nvPr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059165"/>
              </p:ext>
            </p:extLst>
          </p:nvPr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4330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representations, including number lines, to identify and represent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representations, including number lines, to identify and represent fractions greater than 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6 – To be able to represent fractions greater than 1 using a number line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637180"/>
              </p:ext>
            </p:extLst>
          </p:nvPr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4316789"/>
              </p:ext>
            </p:extLst>
          </p:nvPr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A92BE5BA-3EE7-0744-B623-DCFC8444F838}"/>
              </a:ext>
            </a:extLst>
          </p:cNvPr>
          <p:cNvSpPr/>
          <p:nvPr/>
        </p:nvSpPr>
        <p:spPr>
          <a:xfrm>
            <a:off x="6627564" y="475802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8E7DC06-1160-C749-9299-925AB5AEB48F}"/>
                  </a:ext>
                </a:extLst>
              </p:cNvPr>
              <p:cNvSpPr/>
              <p:nvPr/>
            </p:nvSpPr>
            <p:spPr>
              <a:xfrm>
                <a:off x="6413549" y="406615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8E7DC06-1160-C749-9299-925AB5AEB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549" y="4066153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2542" t="-81667" r="-30508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4190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0D8D3EA8-56D7-F145-81FF-0F3CA696D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861971"/>
              </p:ext>
            </p:extLst>
          </p:nvPr>
        </p:nvGraphicFramePr>
        <p:xfrm>
          <a:off x="1148947" y="3352527"/>
          <a:ext cx="452414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103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1799723426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548030916"/>
                    </a:ext>
                  </a:extLst>
                </a:gridCol>
                <a:gridCol w="1131035">
                  <a:extLst>
                    <a:ext uri="{9D8B030D-6E8A-4147-A177-3AD203B41FA5}">
                      <a16:colId xmlns="" xmlns:a16="http://schemas.microsoft.com/office/drawing/2014/main" val="227634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AA8CC1B-A6F0-674B-8D7C-8773A60FD0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19578"/>
              </p:ext>
            </p:extLst>
          </p:nvPr>
        </p:nvGraphicFramePr>
        <p:xfrm>
          <a:off x="6376902" y="3352527"/>
          <a:ext cx="452414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103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03799970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474453832"/>
                    </a:ext>
                  </a:extLst>
                </a:gridCol>
                <a:gridCol w="1131035">
                  <a:extLst>
                    <a:ext uri="{9D8B030D-6E8A-4147-A177-3AD203B41FA5}">
                      <a16:colId xmlns="" xmlns:a16="http://schemas.microsoft.com/office/drawing/2014/main" val="3814363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550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A92BE5BA-3EE7-0744-B623-DCFC8444F838}"/>
              </a:ext>
            </a:extLst>
          </p:cNvPr>
          <p:cNvSpPr/>
          <p:nvPr/>
        </p:nvSpPr>
        <p:spPr>
          <a:xfrm>
            <a:off x="7237164" y="475802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8E7DC06-1160-C749-9299-925AB5AEB48F}"/>
                  </a:ext>
                </a:extLst>
              </p:cNvPr>
              <p:cNvSpPr/>
              <p:nvPr/>
            </p:nvSpPr>
            <p:spPr>
              <a:xfrm>
                <a:off x="7023149" y="406615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8E7DC06-1160-C749-9299-925AB5AEB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3149" y="4066153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2542" t="-81667" r="-30508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0D8D3EA8-56D7-F145-81FF-0F3CA696DE8C}"/>
              </a:ext>
            </a:extLst>
          </p:cNvPr>
          <p:cNvGraphicFramePr>
            <a:graphicFrameLocks noGrp="1"/>
          </p:cNvGraphicFramePr>
          <p:nvPr/>
        </p:nvGraphicFramePr>
        <p:xfrm>
          <a:off x="1148947" y="3352527"/>
          <a:ext cx="452414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103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1799723426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548030916"/>
                    </a:ext>
                  </a:extLst>
                </a:gridCol>
                <a:gridCol w="1131035">
                  <a:extLst>
                    <a:ext uri="{9D8B030D-6E8A-4147-A177-3AD203B41FA5}">
                      <a16:colId xmlns="" xmlns:a16="http://schemas.microsoft.com/office/drawing/2014/main" val="227634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AA8CC1B-A6F0-674B-8D7C-8773A60FD001}"/>
              </a:ext>
            </a:extLst>
          </p:cNvPr>
          <p:cNvGraphicFramePr>
            <a:graphicFrameLocks noGrp="1"/>
          </p:cNvGraphicFramePr>
          <p:nvPr/>
        </p:nvGraphicFramePr>
        <p:xfrm>
          <a:off x="6376902" y="3352527"/>
          <a:ext cx="452414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103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03799970"/>
                    </a:ext>
                  </a:extLst>
                </a:gridCol>
                <a:gridCol w="1131036">
                  <a:extLst>
                    <a:ext uri="{9D8B030D-6E8A-4147-A177-3AD203B41FA5}">
                      <a16:colId xmlns="" xmlns:a16="http://schemas.microsoft.com/office/drawing/2014/main" val="2474453832"/>
                    </a:ext>
                  </a:extLst>
                </a:gridCol>
                <a:gridCol w="1131035">
                  <a:extLst>
                    <a:ext uri="{9D8B030D-6E8A-4147-A177-3AD203B41FA5}">
                      <a16:colId xmlns="" xmlns:a16="http://schemas.microsoft.com/office/drawing/2014/main" val="3814363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510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1255535"/>
              </p:ext>
            </p:extLst>
          </p:nvPr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2333671"/>
              </p:ext>
            </p:extLst>
          </p:nvPr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68544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6398268"/>
              </p:ext>
            </p:extLst>
          </p:nvPr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2925202"/>
              </p:ext>
            </p:extLst>
          </p:nvPr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A92BE5BA-3EE7-0744-B623-DCFC8444F838}"/>
              </a:ext>
            </a:extLst>
          </p:cNvPr>
          <p:cNvSpPr/>
          <p:nvPr/>
        </p:nvSpPr>
        <p:spPr>
          <a:xfrm>
            <a:off x="6437064" y="475802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8E7DC06-1160-C749-9299-925AB5AEB48F}"/>
                  </a:ext>
                </a:extLst>
              </p:cNvPr>
              <p:cNvSpPr/>
              <p:nvPr/>
            </p:nvSpPr>
            <p:spPr>
              <a:xfrm>
                <a:off x="6223049" y="406615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8E7DC06-1160-C749-9299-925AB5AEB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3049" y="4066153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1667" t="-80000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27287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80B60EF0-4CA1-B34D-A972-2119EBEA2CF0}"/>
              </a:ext>
            </a:extLst>
          </p:cNvPr>
          <p:cNvGraphicFramePr>
            <a:graphicFrameLocks noGrp="1"/>
          </p:cNvGraphicFramePr>
          <p:nvPr/>
        </p:nvGraphicFramePr>
        <p:xfrm>
          <a:off x="1148948" y="3352527"/>
          <a:ext cx="452414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828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904829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="" xmlns:a16="http://schemas.microsoft.com/office/drawing/2014/main" id="{1C607117-A6FB-BF4A-B29B-266D0333F29E}"/>
              </a:ext>
            </a:extLst>
          </p:cNvPr>
          <p:cNvGraphicFramePr>
            <a:graphicFrameLocks noGrp="1"/>
          </p:cNvGraphicFramePr>
          <p:nvPr/>
        </p:nvGraphicFramePr>
        <p:xfrm>
          <a:off x="6376903" y="3352527"/>
          <a:ext cx="4524141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828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904829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27531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260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A92BE5BA-3EE7-0744-B623-DCFC8444F838}"/>
              </a:ext>
            </a:extLst>
          </p:cNvPr>
          <p:cNvSpPr/>
          <p:nvPr/>
        </p:nvSpPr>
        <p:spPr>
          <a:xfrm>
            <a:off x="7408614" y="475802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8E7DC06-1160-C749-9299-925AB5AEB48F}"/>
                  </a:ext>
                </a:extLst>
              </p:cNvPr>
              <p:cNvSpPr/>
              <p:nvPr/>
            </p:nvSpPr>
            <p:spPr>
              <a:xfrm>
                <a:off x="7194599" y="406615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8E7DC06-1160-C749-9299-925AB5AEB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4599" y="4066153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2542" t="-80000" r="-32203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9A1D5B22-322C-664E-B68D-94433AE4216F}"/>
              </a:ext>
            </a:extLst>
          </p:cNvPr>
          <p:cNvGraphicFramePr>
            <a:graphicFrameLocks noGrp="1"/>
          </p:cNvGraphicFramePr>
          <p:nvPr/>
        </p:nvGraphicFramePr>
        <p:xfrm>
          <a:off x="1148948" y="3352527"/>
          <a:ext cx="452414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828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904829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="" xmlns:a16="http://schemas.microsoft.com/office/drawing/2014/main" id="{AB836F0F-4FB2-A447-B4EA-94E69774CE2D}"/>
              </a:ext>
            </a:extLst>
          </p:cNvPr>
          <p:cNvGraphicFramePr>
            <a:graphicFrameLocks noGrp="1"/>
          </p:cNvGraphicFramePr>
          <p:nvPr/>
        </p:nvGraphicFramePr>
        <p:xfrm>
          <a:off x="6376903" y="3352527"/>
          <a:ext cx="4524141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828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904829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904828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27531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8492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 (continued):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2456366"/>
              </p:ext>
            </p:extLst>
          </p:nvPr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1985087"/>
              </p:ext>
            </p:extLst>
          </p:nvPr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85208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 (continued):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Place the fraction represented by the diagram on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D8ED993E-FB5E-0F49-B381-D9B243CCA8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142" y="4161404"/>
            <a:ext cx="5043941" cy="2521971"/>
          </a:xfrm>
          <a:prstGeom prst="rect">
            <a:avLst/>
          </a:prstGeom>
        </p:spPr>
      </p:pic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95FFFE0-A720-4D47-8750-2534E25D4D03}"/>
              </a:ext>
            </a:extLst>
          </p:cNvPr>
          <p:cNvGraphicFramePr/>
          <p:nvPr/>
        </p:nvGraphicFramePr>
        <p:xfrm>
          <a:off x="4006076" y="2716919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53125192-1C78-AF43-8E5F-D6D441465363}"/>
              </a:ext>
            </a:extLst>
          </p:cNvPr>
          <p:cNvGraphicFramePr/>
          <p:nvPr/>
        </p:nvGraphicFramePr>
        <p:xfrm>
          <a:off x="5662613" y="2716918"/>
          <a:ext cx="2445059" cy="133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Down Arrow 6">
            <a:extLst>
              <a:ext uri="{FF2B5EF4-FFF2-40B4-BE49-F238E27FC236}">
                <a16:creationId xmlns="" xmlns:a16="http://schemas.microsoft.com/office/drawing/2014/main" id="{A92BE5BA-3EE7-0744-B623-DCFC8444F838}"/>
              </a:ext>
            </a:extLst>
          </p:cNvPr>
          <p:cNvSpPr/>
          <p:nvPr/>
        </p:nvSpPr>
        <p:spPr>
          <a:xfrm>
            <a:off x="6246564" y="475802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8E7DC06-1160-C749-9299-925AB5AEB48F}"/>
                  </a:ext>
                </a:extLst>
              </p:cNvPr>
              <p:cNvSpPr/>
              <p:nvPr/>
            </p:nvSpPr>
            <p:spPr>
              <a:xfrm>
                <a:off x="5918248" y="4066153"/>
                <a:ext cx="958801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8E7DC06-1160-C749-9299-925AB5AEB4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248" y="4066153"/>
                <a:ext cx="958801" cy="720000"/>
              </a:xfrm>
              <a:prstGeom prst="roundRect">
                <a:avLst/>
              </a:prstGeom>
              <a:blipFill>
                <a:blip r:embed="rId6"/>
                <a:stretch>
                  <a:fillRect l="-26923" t="-81667" r="-12821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84276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Use the number line above to help 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622479" y="3000795"/>
            <a:ext cx="30302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One third is less than one sixth.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74476E72-48A7-464B-8D74-B7AB0B13BC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811" y="2032103"/>
            <a:ext cx="5616891" cy="280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B91CE6C-DDEC-164C-B2E8-788610A453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7" y="2225164"/>
            <a:ext cx="5043941" cy="25219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91D86600-A2AF-B346-A66C-AD007BE01B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4" y="3484845"/>
            <a:ext cx="5043941" cy="25219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118091E-F917-6F4B-891F-5FAB5203A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89" y="4805362"/>
            <a:ext cx="5043941" cy="25219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Starter:</a:t>
                </a:r>
              </a:p>
              <a:p>
                <a:pPr marL="0" lv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Draw arrows to estimate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, then complete the comparisons.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086" t="-4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DED2133-5267-5842-BA54-C4FE570DE4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3380956"/>
            <a:ext cx="829983" cy="8449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013EB23-C833-504D-9C5B-9046952E55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4323748"/>
            <a:ext cx="829983" cy="8449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5FD50E5-5554-0544-ABD7-7AF53F26F2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5262534"/>
            <a:ext cx="829983" cy="8449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6A66DFA1-7E01-FE4F-9994-A581DF99CB4E}"/>
                  </a:ext>
                </a:extLst>
              </p:cNvPr>
              <p:cNvSpPr/>
              <p:nvPr/>
            </p:nvSpPr>
            <p:spPr>
              <a:xfrm>
                <a:off x="6070504" y="345421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6A66DFA1-7E01-FE4F-9994-A581DF99CB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3454213"/>
                <a:ext cx="2435568" cy="720000"/>
              </a:xfrm>
              <a:prstGeom prst="roundRect">
                <a:avLst/>
              </a:prstGeom>
              <a:blipFill>
                <a:blip r:embed="rId6"/>
                <a:stretch>
                  <a:fillRect t="-8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9BA0A168-2F46-7F4B-A968-EF8B9B2616D7}"/>
                  </a:ext>
                </a:extLst>
              </p:cNvPr>
              <p:cNvSpPr/>
              <p:nvPr/>
            </p:nvSpPr>
            <p:spPr>
              <a:xfrm>
                <a:off x="9502499" y="345421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9BA0A168-2F46-7F4B-A968-EF8B9B2616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3454213"/>
                <a:ext cx="2435568" cy="720000"/>
              </a:xfrm>
              <a:prstGeom prst="roundRect">
                <a:avLst/>
              </a:prstGeom>
              <a:blipFill>
                <a:blip r:embed="rId7"/>
                <a:stretch>
                  <a:fillRect t="-8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66BC6238-5267-594B-9EB8-702C1A1C7F5D}"/>
                  </a:ext>
                </a:extLst>
              </p:cNvPr>
              <p:cNvSpPr/>
              <p:nvPr/>
            </p:nvSpPr>
            <p:spPr>
              <a:xfrm>
                <a:off x="6070504" y="4397620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66BC6238-5267-594B-9EB8-702C1A1C7F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4397620"/>
                <a:ext cx="2435568" cy="720000"/>
              </a:xfrm>
              <a:prstGeom prst="roundRect">
                <a:avLst/>
              </a:prstGeom>
              <a:blipFill>
                <a:blip r:embed="rId8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921DCAE2-FD58-B54C-8050-69EAFBB3C8B9}"/>
                  </a:ext>
                </a:extLst>
              </p:cNvPr>
              <p:cNvSpPr/>
              <p:nvPr/>
            </p:nvSpPr>
            <p:spPr>
              <a:xfrm>
                <a:off x="9502499" y="4397620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921DCAE2-FD58-B54C-8050-69EAFBB3C8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4397620"/>
                <a:ext cx="2435568" cy="720000"/>
              </a:xfrm>
              <a:prstGeom prst="roundRect">
                <a:avLst/>
              </a:prstGeom>
              <a:blipFill>
                <a:blip r:embed="rId9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CF1FF7E-D563-8A4A-AA45-E8C1B46EE1FD}"/>
                  </a:ext>
                </a:extLst>
              </p:cNvPr>
              <p:cNvSpPr/>
              <p:nvPr/>
            </p:nvSpPr>
            <p:spPr>
              <a:xfrm>
                <a:off x="6070504" y="537235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CF1FF7E-D563-8A4A-AA45-E8C1B46EE1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5372353"/>
                <a:ext cx="2435568" cy="720000"/>
              </a:xfrm>
              <a:prstGeom prst="roundRect">
                <a:avLst/>
              </a:prstGeom>
              <a:blipFill>
                <a:blip r:embed="rId10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AE20CBD1-328F-BB46-AB27-DE90A385B227}"/>
                  </a:ext>
                </a:extLst>
              </p:cNvPr>
              <p:cNvSpPr/>
              <p:nvPr/>
            </p:nvSpPr>
            <p:spPr>
              <a:xfrm>
                <a:off x="9502499" y="537235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AE20CBD1-328F-BB46-AB27-DE90A385B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5372353"/>
                <a:ext cx="2435568" cy="720000"/>
              </a:xfrm>
              <a:prstGeom prst="roundRect">
                <a:avLst/>
              </a:prstGeom>
              <a:blipFill>
                <a:blip r:embed="rId9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31237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One sixth is half as far from zero on the number line as one third.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622479" y="3000795"/>
            <a:ext cx="30302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One third is less than one sixth.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74476E72-48A7-464B-8D74-B7AB0B13BC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811" y="2032103"/>
            <a:ext cx="5616891" cy="2808446"/>
          </a:xfrm>
          <a:prstGeom prst="rect">
            <a:avLst/>
          </a:prstGeom>
        </p:spPr>
      </p:pic>
      <p:sp>
        <p:nvSpPr>
          <p:cNvPr id="8" name="Down Arrow 7">
            <a:extLst>
              <a:ext uri="{FF2B5EF4-FFF2-40B4-BE49-F238E27FC236}">
                <a16:creationId xmlns="" xmlns:a16="http://schemas.microsoft.com/office/drawing/2014/main" id="{0930C74D-D6C2-F442-8040-DFD3EC8944B8}"/>
              </a:ext>
            </a:extLst>
          </p:cNvPr>
          <p:cNvSpPr/>
          <p:nvPr/>
        </p:nvSpPr>
        <p:spPr>
          <a:xfrm>
            <a:off x="7924788" y="276546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4AE35D77-9694-8E4F-A9F9-6C0F99A23A33}"/>
                  </a:ext>
                </a:extLst>
              </p:cNvPr>
              <p:cNvSpPr/>
              <p:nvPr/>
            </p:nvSpPr>
            <p:spPr>
              <a:xfrm>
                <a:off x="7710773" y="207359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AE35D77-9694-8E4F-A9F9-6C0F99A23A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0773" y="2073593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0000" t="-81667" r="-3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Down Arrow 9">
            <a:extLst>
              <a:ext uri="{FF2B5EF4-FFF2-40B4-BE49-F238E27FC236}">
                <a16:creationId xmlns="" xmlns:a16="http://schemas.microsoft.com/office/drawing/2014/main" id="{C1BDB262-6A7F-DE45-A5C0-B30AB5FEA613}"/>
              </a:ext>
            </a:extLst>
          </p:cNvPr>
          <p:cNvSpPr/>
          <p:nvPr/>
        </p:nvSpPr>
        <p:spPr>
          <a:xfrm>
            <a:off x="7138130" y="2765464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AC7E5F9E-1B66-174A-A85E-46493580DF56}"/>
                  </a:ext>
                </a:extLst>
              </p:cNvPr>
              <p:cNvSpPr/>
              <p:nvPr/>
            </p:nvSpPr>
            <p:spPr>
              <a:xfrm>
                <a:off x="6924115" y="207359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AC7E5F9E-1B66-174A-A85E-46493580DF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4115" y="2073593"/>
                <a:ext cx="719912" cy="720000"/>
              </a:xfrm>
              <a:prstGeom prst="roundRect">
                <a:avLst/>
              </a:prstGeom>
              <a:blipFill>
                <a:blip r:embed="rId7"/>
                <a:stretch>
                  <a:fillRect l="-50000" t="-81667" r="-3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135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representations, including number lines, to identify and represent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representations, including number lines, to identify and represent fractions greater than 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6 – To be able to represent fractions greater than 1 using a number line</a:t>
            </a:r>
          </a:p>
        </p:txBody>
      </p:sp>
    </p:spTree>
    <p:extLst>
      <p:ext uri="{BB962C8B-B14F-4D97-AF65-F5344CB8AC3E}">
        <p14:creationId xmlns:p14="http://schemas.microsoft.com/office/powerpoint/2010/main" val="2673619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B91CE6C-DDEC-164C-B2E8-788610A453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7" y="2225164"/>
            <a:ext cx="5043941" cy="25219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91D86600-A2AF-B346-A66C-AD007BE01B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4" y="3484845"/>
            <a:ext cx="5043941" cy="25219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118091E-F917-6F4B-891F-5FAB5203A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89" y="4805362"/>
            <a:ext cx="5043941" cy="25219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Starter:</a:t>
                </a:r>
              </a:p>
              <a:p>
                <a:pPr marL="0" lv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prstClr val="black"/>
                    </a:solidFill>
                  </a:rPr>
                  <a:t>Draw arrows to estimate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prstClr val="black"/>
                    </a:solidFill>
                  </a:rPr>
                  <a:t>, then complete the comparisons.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086" t="-4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DED2133-5267-5842-BA54-C4FE570DE4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3380956"/>
            <a:ext cx="829983" cy="84491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BCE99E8-9E22-6541-95DF-44D77EAEB8D8}"/>
              </a:ext>
            </a:extLst>
          </p:cNvPr>
          <p:cNvSpPr/>
          <p:nvPr/>
        </p:nvSpPr>
        <p:spPr>
          <a:xfrm>
            <a:off x="8614709" y="3390900"/>
            <a:ext cx="721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rgbClr val="FF3860"/>
                </a:solidFill>
                <a:latin typeface="OpenDyslexic" pitchFamily="2" charset="77"/>
              </a:rPr>
              <a:t>&gt;</a:t>
            </a:r>
            <a:endParaRPr lang="en-US" sz="400" dirty="0">
              <a:solidFill>
                <a:srgbClr val="FF386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013EB23-C833-504D-9C5B-9046952E55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4323748"/>
            <a:ext cx="829983" cy="84491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DD7E3E4-2B90-2B4D-BA41-79BBFA465289}"/>
              </a:ext>
            </a:extLst>
          </p:cNvPr>
          <p:cNvSpPr/>
          <p:nvPr/>
        </p:nvSpPr>
        <p:spPr>
          <a:xfrm>
            <a:off x="8614709" y="4333692"/>
            <a:ext cx="721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rgbClr val="FF3860"/>
                </a:solidFill>
                <a:latin typeface="OpenDyslexic" pitchFamily="2" charset="77"/>
              </a:rPr>
              <a:t>&lt;</a:t>
            </a:r>
            <a:endParaRPr lang="en-US" sz="400" dirty="0">
              <a:solidFill>
                <a:srgbClr val="FF386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5FD50E5-5554-0544-ABD7-7AF53F26F2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391" y="5262534"/>
            <a:ext cx="829983" cy="84491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08A9E23-44F9-B24F-9F4F-2577697EA479}"/>
              </a:ext>
            </a:extLst>
          </p:cNvPr>
          <p:cNvSpPr/>
          <p:nvPr/>
        </p:nvSpPr>
        <p:spPr>
          <a:xfrm>
            <a:off x="8614709" y="5272478"/>
            <a:ext cx="721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rgbClr val="FF3860"/>
                </a:solidFill>
                <a:latin typeface="OpenDyslexic" pitchFamily="2" charset="77"/>
              </a:rPr>
              <a:t>&lt;</a:t>
            </a:r>
            <a:endParaRPr lang="en-US" sz="400" dirty="0">
              <a:solidFill>
                <a:srgbClr val="FF38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6A66DFA1-7E01-FE4F-9994-A581DF99CB4E}"/>
                  </a:ext>
                </a:extLst>
              </p:cNvPr>
              <p:cNvSpPr/>
              <p:nvPr/>
            </p:nvSpPr>
            <p:spPr>
              <a:xfrm>
                <a:off x="6070504" y="345421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6A66DFA1-7E01-FE4F-9994-A581DF99CB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3454213"/>
                <a:ext cx="2435568" cy="720000"/>
              </a:xfrm>
              <a:prstGeom prst="roundRect">
                <a:avLst/>
              </a:prstGeom>
              <a:blipFill>
                <a:blip r:embed="rId6"/>
                <a:stretch>
                  <a:fillRect t="-8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9BA0A168-2F46-7F4B-A968-EF8B9B2616D7}"/>
                  </a:ext>
                </a:extLst>
              </p:cNvPr>
              <p:cNvSpPr/>
              <p:nvPr/>
            </p:nvSpPr>
            <p:spPr>
              <a:xfrm>
                <a:off x="9502499" y="345421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9BA0A168-2F46-7F4B-A968-EF8B9B2616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3454213"/>
                <a:ext cx="2435568" cy="720000"/>
              </a:xfrm>
              <a:prstGeom prst="roundRect">
                <a:avLst/>
              </a:prstGeom>
              <a:blipFill>
                <a:blip r:embed="rId7"/>
                <a:stretch>
                  <a:fillRect t="-81667" b="-13333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66BC6238-5267-594B-9EB8-702C1A1C7F5D}"/>
                  </a:ext>
                </a:extLst>
              </p:cNvPr>
              <p:cNvSpPr/>
              <p:nvPr/>
            </p:nvSpPr>
            <p:spPr>
              <a:xfrm>
                <a:off x="6070504" y="4397620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66BC6238-5267-594B-9EB8-702C1A1C7F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4397620"/>
                <a:ext cx="2435568" cy="720000"/>
              </a:xfrm>
              <a:prstGeom prst="roundRect">
                <a:avLst/>
              </a:prstGeom>
              <a:blipFill>
                <a:blip r:embed="rId8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921DCAE2-FD58-B54C-8050-69EAFBB3C8B9}"/>
                  </a:ext>
                </a:extLst>
              </p:cNvPr>
              <p:cNvSpPr/>
              <p:nvPr/>
            </p:nvSpPr>
            <p:spPr>
              <a:xfrm>
                <a:off x="9502499" y="4397620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921DCAE2-FD58-B54C-8050-69EAFBB3C8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4397620"/>
                <a:ext cx="2435568" cy="720000"/>
              </a:xfrm>
              <a:prstGeom prst="roundRect">
                <a:avLst/>
              </a:prstGeom>
              <a:blipFill>
                <a:blip r:embed="rId9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CF1FF7E-D563-8A4A-AA45-E8C1B46EE1FD}"/>
                  </a:ext>
                </a:extLst>
              </p:cNvPr>
              <p:cNvSpPr/>
              <p:nvPr/>
            </p:nvSpPr>
            <p:spPr>
              <a:xfrm>
                <a:off x="6070504" y="537235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CF1FF7E-D563-8A4A-AA45-E8C1B46EE1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504" y="5372353"/>
                <a:ext cx="2435568" cy="720000"/>
              </a:xfrm>
              <a:prstGeom prst="roundRect">
                <a:avLst/>
              </a:prstGeom>
              <a:blipFill>
                <a:blip r:embed="rId10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AE20CBD1-328F-BB46-AB27-DE90A385B227}"/>
                  </a:ext>
                </a:extLst>
              </p:cNvPr>
              <p:cNvSpPr/>
              <p:nvPr/>
            </p:nvSpPr>
            <p:spPr>
              <a:xfrm>
                <a:off x="9502499" y="5372353"/>
                <a:ext cx="2435568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AE20CBD1-328F-BB46-AB27-DE90A385B2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99" y="5372353"/>
                <a:ext cx="2435568" cy="720000"/>
              </a:xfrm>
              <a:prstGeom prst="roundRect">
                <a:avLst/>
              </a:prstGeom>
              <a:blipFill>
                <a:blip r:embed="rId9"/>
                <a:stretch>
                  <a:fillRect t="-8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Down Arrow 24">
            <a:extLst>
              <a:ext uri="{FF2B5EF4-FFF2-40B4-BE49-F238E27FC236}">
                <a16:creationId xmlns="" xmlns:a16="http://schemas.microsoft.com/office/drawing/2014/main" id="{05E1E095-A2F8-9B47-B995-E9117DA74921}"/>
              </a:ext>
            </a:extLst>
          </p:cNvPr>
          <p:cNvSpPr/>
          <p:nvPr/>
        </p:nvSpPr>
        <p:spPr>
          <a:xfrm>
            <a:off x="2990839" y="2864939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38566745-1137-C841-A4F9-4DAA860D6DFC}"/>
              </a:ext>
            </a:extLst>
          </p:cNvPr>
          <p:cNvSpPr/>
          <p:nvPr/>
        </p:nvSpPr>
        <p:spPr>
          <a:xfrm>
            <a:off x="2324089" y="4102983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DA87123F-AC42-334B-8A10-D699B56A86B5}"/>
              </a:ext>
            </a:extLst>
          </p:cNvPr>
          <p:cNvSpPr/>
          <p:nvPr/>
        </p:nvSpPr>
        <p:spPr>
          <a:xfrm>
            <a:off x="1943089" y="5437716"/>
            <a:ext cx="291883" cy="589274"/>
          </a:xfrm>
          <a:prstGeom prst="downArrow">
            <a:avLst/>
          </a:prstGeom>
          <a:solidFill>
            <a:srgbClr val="FF386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36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20EEB44-DB7F-DB49-B8E5-1EBDAD440A99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20EEB44-DB7F-DB49-B8E5-1EBDAD440A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09635B38-3B5A-6445-B31D-AADFAE6AC09E}"/>
                  </a:ext>
                </a:extLst>
              </p:cNvPr>
              <p:cNvSpPr/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09635B38-3B5A-6445-B31D-AADFAE6AC0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blipFill>
                <a:blip r:embed="rId7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D9A36825-54C1-E54B-B9BC-DBE0A1A29C10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9A36825-54C1-E54B-B9BC-DBE0A1A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0000" t="-80000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2E3C06B3-A482-8B4E-8A06-CB279675B564}"/>
                  </a:ext>
                </a:extLst>
              </p:cNvPr>
              <p:cNvSpPr/>
              <p:nvPr/>
            </p:nvSpPr>
            <p:spPr>
              <a:xfrm>
                <a:off x="4619270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1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2E3C06B3-A482-8B4E-8A06-CB279675B5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270" y="3108189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35170186-03D5-0041-BDE2-AABE26ABB92A}"/>
                  </a:ext>
                </a:extLst>
              </p:cNvPr>
              <p:cNvSpPr/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2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35170186-03D5-0041-BDE2-AABE26ABB9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F50AB4F9-F0DF-5940-BE81-38BC8797CCBC}"/>
                  </a:ext>
                </a:extLst>
              </p:cNvPr>
              <p:cNvSpPr/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F50AB4F9-F0DF-5940-BE81-38BC8797CC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blipFill>
                <a:blip r:embed="rId13"/>
                <a:stretch>
                  <a:fillRect l="-50000" t="-80000" r="-30000" b="-136667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B1C2C198-4CC1-D341-9318-3A0E63E2CC23}"/>
                  </a:ext>
                </a:extLst>
              </p:cNvPr>
              <p:cNvSpPr/>
              <p:nvPr/>
            </p:nvSpPr>
            <p:spPr>
              <a:xfrm>
                <a:off x="8377730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3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B1C2C198-4CC1-D341-9318-3A0E63E2CC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730" y="3108189"/>
                <a:ext cx="719912" cy="720000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7057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9FE3ACE1-FA41-6444-A3F3-3C1B6280A229}"/>
                  </a:ext>
                </a:extLst>
              </p:cNvPr>
              <p:cNvSpPr/>
              <p:nvPr/>
            </p:nvSpPr>
            <p:spPr>
              <a:xfrm>
                <a:off x="3629101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9FE3ACE1-FA41-6444-A3F3-3C1B6280A2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9101" y="4445850"/>
                <a:ext cx="719912" cy="720000"/>
              </a:xfrm>
              <a:prstGeom prst="roundRect">
                <a:avLst/>
              </a:prstGeom>
              <a:blipFill>
                <a:blip r:embed="rId3"/>
                <a:stretch>
                  <a:fillRect l="-52542" t="-81667" r="-32203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58F97087-26FB-244F-AF6F-2FE207C1ECF0}"/>
                  </a:ext>
                </a:extLst>
              </p:cNvPr>
              <p:cNvSpPr/>
              <p:nvPr/>
            </p:nvSpPr>
            <p:spPr>
              <a:xfrm>
                <a:off x="6537577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58F97087-26FB-244F-AF6F-2FE207C1EC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577" y="4445850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2542" t="-81667" r="-32203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8086D41D-02F9-E847-AFFD-FD06C09F93DA}"/>
                  </a:ext>
                </a:extLst>
              </p:cNvPr>
              <p:cNvSpPr/>
              <p:nvPr/>
            </p:nvSpPr>
            <p:spPr>
              <a:xfrm>
                <a:off x="750706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8086D41D-02F9-E847-AFFD-FD06C09F93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7069" y="4445850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0000" t="-80000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C00B97C9-A182-DE47-82DF-D63A14CEB8FE}"/>
                  </a:ext>
                </a:extLst>
              </p:cNvPr>
              <p:cNvSpPr/>
              <p:nvPr/>
            </p:nvSpPr>
            <p:spPr>
              <a:xfrm>
                <a:off x="6498690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2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C00B97C9-A182-DE47-82DF-D63A14CEB8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8690" y="3108189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20EEB44-DB7F-DB49-B8E5-1EBDAD440A99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20EEB44-DB7F-DB49-B8E5-1EBDAD440A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09635B38-3B5A-6445-B31D-AADFAE6AC09E}"/>
                  </a:ext>
                </a:extLst>
              </p:cNvPr>
              <p:cNvSpPr/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09635B38-3B5A-6445-B31D-AADFAE6AC0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D9A36825-54C1-E54B-B9BC-DBE0A1A29C10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9A36825-54C1-E54B-B9BC-DBE0A1A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12"/>
                <a:stretch>
                  <a:fillRect l="-50000" t="-80000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2E3C06B3-A482-8B4E-8A06-CB279675B564}"/>
                  </a:ext>
                </a:extLst>
              </p:cNvPr>
              <p:cNvSpPr/>
              <p:nvPr/>
            </p:nvSpPr>
            <p:spPr>
              <a:xfrm>
                <a:off x="4619270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1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2E3C06B3-A482-8B4E-8A06-CB279675B5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270" y="3108189"/>
                <a:ext cx="719912" cy="720000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35170186-03D5-0041-BDE2-AABE26ABB92A}"/>
                  </a:ext>
                </a:extLst>
              </p:cNvPr>
              <p:cNvSpPr/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2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35170186-03D5-0041-BDE2-AABE26ABB9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3541" y="3108189"/>
                <a:ext cx="719912" cy="720000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F50AB4F9-F0DF-5940-BE81-38BC8797CCBC}"/>
                  </a:ext>
                </a:extLst>
              </p:cNvPr>
              <p:cNvSpPr/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F50AB4F9-F0DF-5940-BE81-38BC8797CC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blipFill>
                <a:blip r:embed="rId17"/>
                <a:stretch>
                  <a:fillRect l="-50000" t="-80000" r="-30000" b="-136667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B1C2C198-4CC1-D341-9318-3A0E63E2CC23}"/>
                  </a:ext>
                </a:extLst>
              </p:cNvPr>
              <p:cNvSpPr/>
              <p:nvPr/>
            </p:nvSpPr>
            <p:spPr>
              <a:xfrm>
                <a:off x="8377730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3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B1C2C198-4CC1-D341-9318-3A0E63E2CC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730" y="3108189"/>
                <a:ext cx="719912" cy="720000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260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20EEB44-DB7F-DB49-B8E5-1EBDAD440A99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20EEB44-DB7F-DB49-B8E5-1EBDAD440A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09635B38-3B5A-6445-B31D-AADFAE6AC09E}"/>
                  </a:ext>
                </a:extLst>
              </p:cNvPr>
              <p:cNvSpPr/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09635B38-3B5A-6445-B31D-AADFAE6AC0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blipFill>
                <a:blip r:embed="rId7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D9A36825-54C1-E54B-B9BC-DBE0A1A29C10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9A36825-54C1-E54B-B9BC-DBE0A1A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0000" t="-81667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F50AB4F9-F0DF-5940-BE81-38BC8797CCBC}"/>
                  </a:ext>
                </a:extLst>
              </p:cNvPr>
              <p:cNvSpPr/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F50AB4F9-F0DF-5940-BE81-38BC8797CC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 l="-50000" t="-80000" r="-30000" b="-136667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3724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58EC2ED9-C1D0-5E4F-8F8C-D2715F50DE66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58EC2ED9-C1D0-5E4F-8F8C-D2715F50DE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3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BD269EE4-F840-BC4D-A8C2-4CFD8BDA5E56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BD269EE4-F840-BC4D-A8C2-4CFD8BDA5E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FAE12330-D4DC-6A4B-A4C0-E7AFF014465E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FAE12330-D4DC-6A4B-A4C0-E7AFF01446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0000" t="-81667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7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20EEB44-DB7F-DB49-B8E5-1EBDAD440A99}"/>
                  </a:ext>
                </a:extLst>
              </p:cNvPr>
              <p:cNvSpPr/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20EEB44-DB7F-DB49-B8E5-1EBDAD440A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45850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09635B38-3B5A-6445-B31D-AADFAE6AC09E}"/>
                  </a:ext>
                </a:extLst>
              </p:cNvPr>
              <p:cNvSpPr/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09635B38-3B5A-6445-B31D-AADFAE6AC0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45850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 l="-51667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D9A36825-54C1-E54B-B9BC-DBE0A1A29C10}"/>
                  </a:ext>
                </a:extLst>
              </p:cNvPr>
              <p:cNvSpPr/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9A36825-54C1-E54B-B9BC-DBE0A1A29C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45850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 l="-50000" t="-81667" r="-31667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2E3C06B3-A482-8B4E-8A06-CB279675B564}"/>
                  </a:ext>
                </a:extLst>
              </p:cNvPr>
              <p:cNvSpPr/>
              <p:nvPr/>
            </p:nvSpPr>
            <p:spPr>
              <a:xfrm>
                <a:off x="5566916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1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2E3C06B3-A482-8B4E-8A06-CB279675B5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916" y="3108189"/>
                <a:ext cx="719912" cy="720000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35170186-03D5-0041-BDE2-AABE26ABB92A}"/>
                  </a:ext>
                </a:extLst>
              </p:cNvPr>
              <p:cNvSpPr/>
              <p:nvPr/>
            </p:nvSpPr>
            <p:spPr>
              <a:xfrm>
                <a:off x="8392211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 2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35170186-03D5-0041-BDE2-AABE26ABB9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2211" y="3108189"/>
                <a:ext cx="719912" cy="720000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F50AB4F9-F0DF-5940-BE81-38BC8797CCBC}"/>
                  </a:ext>
                </a:extLst>
              </p:cNvPr>
              <p:cNvSpPr/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F50AB4F9-F0DF-5940-BE81-38BC8797CC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48042"/>
                <a:ext cx="719912" cy="720000"/>
              </a:xfrm>
              <a:prstGeom prst="roundRect">
                <a:avLst/>
              </a:prstGeom>
              <a:blipFill>
                <a:blip r:embed="rId16"/>
                <a:stretch>
                  <a:fillRect l="-50000" t="-80000" r="-30000" b="-136667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386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770A10B-3B0F-9140-9F54-5BA3694BC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548613"/>
            <a:ext cx="6502400" cy="325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represent fractions greater than 1 </a:t>
            </a:r>
            <a:br>
              <a:rPr lang="en-GB" sz="2400" dirty="0"/>
            </a:br>
            <a:r>
              <a:rPr lang="en-GB" sz="2400" dirty="0"/>
              <a:t>using a number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lv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prstClr val="black"/>
                </a:solidFill>
              </a:rPr>
              <a:t>Complete the number line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981ACD28-0D9D-074E-BE5C-402B489CF60F}"/>
                  </a:ext>
                </a:extLst>
              </p:cNvPr>
              <p:cNvSpPr/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981ACD28-0D9D-074E-BE5C-402B489CF6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444" y="4454001"/>
                <a:ext cx="719912" cy="720000"/>
              </a:xfrm>
              <a:prstGeom prst="roundRect">
                <a:avLst/>
              </a:prstGeom>
              <a:blipFill>
                <a:blip r:embed="rId4"/>
                <a:stretch>
                  <a:fillRect l="-50000" t="-83051" r="-31667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ED8457BF-ABFF-A94C-AE16-AD894138D1F5}"/>
                  </a:ext>
                </a:extLst>
              </p:cNvPr>
              <p:cNvSpPr/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ED8457BF-ABFF-A94C-AE16-AD894138D1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36" y="4454001"/>
                <a:ext cx="719912" cy="720000"/>
              </a:xfrm>
              <a:prstGeom prst="roundRect">
                <a:avLst/>
              </a:prstGeom>
              <a:blipFill>
                <a:blip r:embed="rId5"/>
                <a:stretch>
                  <a:fillRect l="-52542" t="-83051" r="-32203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3064BD0B-3843-1B49-ACF3-27F38AC33E81}"/>
                  </a:ext>
                </a:extLst>
              </p:cNvPr>
              <p:cNvSpPr/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3064BD0B-3843-1B49-ACF3-27F38AC33E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3108189"/>
                <a:ext cx="719912" cy="720000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BFD0FAB4-CAB5-0E47-B267-A0C4C15D4F15}"/>
                  </a:ext>
                </a:extLst>
              </p:cNvPr>
              <p:cNvSpPr/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</m:t>
                      </m:r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BFD0FAB4-CAB5-0E47-B267-A0C4C15D4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1029" y="4445850"/>
                <a:ext cx="719912" cy="720000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CFDA2ADA-57A9-B547-A884-9A8ECBE5102B}"/>
                  </a:ext>
                </a:extLst>
              </p:cNvPr>
              <p:cNvSpPr/>
              <p:nvPr/>
            </p:nvSpPr>
            <p:spPr>
              <a:xfrm>
                <a:off x="3643952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CFDA2ADA-57A9-B547-A884-9A8ECBE510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52" y="4454001"/>
                <a:ext cx="719912" cy="720000"/>
              </a:xfrm>
              <a:prstGeom prst="roundRect">
                <a:avLst/>
              </a:prstGeom>
              <a:blipFill>
                <a:blip r:embed="rId8"/>
                <a:stretch>
                  <a:fillRect l="-51667" t="-83051" r="-30000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0CD9CB1F-80D7-A644-8C96-D83AC4294DE3}"/>
                  </a:ext>
                </a:extLst>
              </p:cNvPr>
              <p:cNvSpPr/>
              <p:nvPr/>
            </p:nvSpPr>
            <p:spPr>
              <a:xfrm>
                <a:off x="6552428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0CD9CB1F-80D7-A644-8C96-D83AC4294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428" y="4454001"/>
                <a:ext cx="719912" cy="720000"/>
              </a:xfrm>
              <a:prstGeom prst="roundRect">
                <a:avLst/>
              </a:prstGeom>
              <a:blipFill>
                <a:blip r:embed="rId9"/>
                <a:stretch>
                  <a:fillRect l="-51667" t="-83051" r="-30000" b="-137288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B2D4912B-333C-7B48-854F-F40C7F547291}"/>
                  </a:ext>
                </a:extLst>
              </p:cNvPr>
              <p:cNvSpPr/>
              <p:nvPr/>
            </p:nvSpPr>
            <p:spPr>
              <a:xfrm>
                <a:off x="7521920" y="4454001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B2D4912B-333C-7B48-854F-F40C7F5472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920" y="4454001"/>
                <a:ext cx="719912" cy="720000"/>
              </a:xfrm>
              <a:prstGeom prst="roundRect">
                <a:avLst/>
              </a:prstGeom>
              <a:blipFill>
                <a:blip r:embed="rId10"/>
                <a:stretch>
                  <a:fillRect l="-50000" t="-83051" r="-31667" b="-138983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A94AEA86-113F-F84E-9BB3-B7E86E8078BE}"/>
                  </a:ext>
                </a:extLst>
              </p:cNvPr>
              <p:cNvSpPr/>
              <p:nvPr/>
            </p:nvSpPr>
            <p:spPr>
              <a:xfrm>
                <a:off x="8407559" y="4456193"/>
                <a:ext cx="719912" cy="720000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type m:val="skw"/>
                          <m:ctrlPr>
                            <a:rPr lang="en-US" sz="2400" i="1" dirty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A94AEA86-113F-F84E-9BB3-B7E86E8078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7559" y="4456193"/>
                <a:ext cx="719912" cy="720000"/>
              </a:xfrm>
              <a:prstGeom prst="roundRect">
                <a:avLst/>
              </a:prstGeom>
              <a:blipFill>
                <a:blip r:embed="rId11"/>
                <a:stretch>
                  <a:fillRect l="-50000" t="-81667" r="-30000" b="-13500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B185B1AC-F712-8247-9E39-3DD8D2CE0E42}"/>
              </a:ext>
            </a:extLst>
          </p:cNvPr>
          <p:cNvSpPr/>
          <p:nvPr/>
        </p:nvSpPr>
        <p:spPr>
          <a:xfrm>
            <a:off x="4218837" y="1465625"/>
            <a:ext cx="7326077" cy="720000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  <a:t>Write four fractions that are equal to 1. </a:t>
            </a:r>
            <a:b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US" sz="2000" dirty="0">
                <a:solidFill>
                  <a:schemeClr val="tx1"/>
                </a:solidFill>
                <a:latin typeface="OpenDyslexicAlta" pitchFamily="2" charset="77"/>
              </a:rPr>
              <a:t>What do you notice?</a:t>
            </a:r>
          </a:p>
        </p:txBody>
      </p:sp>
    </p:spTree>
    <p:extLst>
      <p:ext uri="{BB962C8B-B14F-4D97-AF65-F5344CB8AC3E}">
        <p14:creationId xmlns:p14="http://schemas.microsoft.com/office/powerpoint/2010/main" val="2897828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14675</TotalTime>
  <Words>1888</Words>
  <Application>Microsoft Office PowerPoint</Application>
  <PresentationFormat>Custom</PresentationFormat>
  <Paragraphs>494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OpenDyslexic</vt:lpstr>
      <vt:lpstr>Lato Light</vt:lpstr>
      <vt:lpstr>Cambria Math</vt:lpstr>
      <vt:lpstr>Wingdings</vt:lpstr>
      <vt:lpstr>Lato</vt:lpstr>
      <vt:lpstr>Calibri</vt:lpstr>
      <vt:lpstr>Muli</vt:lpstr>
      <vt:lpstr>OpenDyslexicAlta</vt:lpstr>
      <vt:lpstr>Office Theme</vt:lpstr>
      <vt:lpstr>PowerPoint Presentation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  <vt:lpstr>To be able to represent fractions greater than 1  using a number 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849</cp:revision>
  <cp:lastPrinted>2019-06-17T16:19:05Z</cp:lastPrinted>
  <dcterms:created xsi:type="dcterms:W3CDTF">2018-08-06T08:16:18Z</dcterms:created>
  <dcterms:modified xsi:type="dcterms:W3CDTF">2021-01-07T16:55:30Z</dcterms:modified>
</cp:coreProperties>
</file>