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7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18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8.xml" ContentType="application/vnd.openxmlformats-officedocument.drawingml.chart+xml"/>
  <Override PartName="/ppt/notesSlides/notesSlide26.xml" ContentType="application/vnd.openxmlformats-officedocument.presentationml.notesSlide+xml"/>
  <Override PartName="/ppt/charts/chart19.xml" ContentType="application/vnd.openxmlformats-officedocument.drawingml.chart+xml"/>
  <Override PartName="/ppt/notesSlides/notesSlide27.xml" ContentType="application/vnd.openxmlformats-officedocument.presentationml.notesSlide+xml"/>
  <Override PartName="/ppt/charts/chart20.xml" ContentType="application/vnd.openxmlformats-officedocument.drawingml.chart+xml"/>
  <Override PartName="/ppt/notesSlides/notesSlide28.xml" ContentType="application/vnd.openxmlformats-officedocument.presentationml.notesSlide+xml"/>
  <Override PartName="/ppt/charts/chart21.xml" ContentType="application/vnd.openxmlformats-officedocument.drawingml.chart+xml"/>
  <Override PartName="/ppt/notesSlides/notesSlide29.xml" ContentType="application/vnd.openxmlformats-officedocument.presentationml.notesSlide+xml"/>
  <Override PartName="/ppt/charts/chart22.xml" ContentType="application/vnd.openxmlformats-officedocument.drawingml.chart+xml"/>
  <Override PartName="/ppt/notesSlides/notesSlide30.xml" ContentType="application/vnd.openxmlformats-officedocument.presentationml.notesSlide+xml"/>
  <Override PartName="/ppt/charts/chart23.xml" ContentType="application/vnd.openxmlformats-officedocument.drawingml.chart+xml"/>
  <Override PartName="/ppt/notesSlides/notesSlide31.xml" ContentType="application/vnd.openxmlformats-officedocument.presentationml.notesSlide+xml"/>
  <Override PartName="/ppt/charts/chart24.xml" ContentType="application/vnd.openxmlformats-officedocument.drawingml.chart+xml"/>
  <Override PartName="/ppt/notesSlides/notesSlide32.xml" ContentType="application/vnd.openxmlformats-officedocument.presentationml.notesSlide+xml"/>
  <Override PartName="/ppt/charts/chart25.xml" ContentType="application/vnd.openxmlformats-officedocument.drawingml.chart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changesInfos/changesInfo1.xml" ContentType="application/vnd.ms-powerpoint.changesinfo+xml"/>
  <Override PartName="/ppt/revisionInfo.xml" ContentType="application/vnd.ms-powerpoint.revisioninfo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style11.xml" ContentType="application/vnd.ms-office.chartstyle+xml"/>
  <Override PartName="/ppt/charts/colors11.xml" ContentType="application/vnd.ms-office.chartcolorstyle+xml"/>
  <Override PartName="/ppt/charts/style12.xml" ContentType="application/vnd.ms-office.chartstyle+xml"/>
  <Override PartName="/ppt/charts/colors12.xml" ContentType="application/vnd.ms-office.chartcolorstyle+xml"/>
  <Override PartName="/ppt/charts/style13.xml" ContentType="application/vnd.ms-office.chartstyle+xml"/>
  <Override PartName="/ppt/charts/colors13.xml" ContentType="application/vnd.ms-office.chartcolorstyle+xml"/>
  <Override PartName="/ppt/charts/style14.xml" ContentType="application/vnd.ms-office.chartstyle+xml"/>
  <Override PartName="/ppt/charts/colors14.xml" ContentType="application/vnd.ms-office.chartcolorstyle+xml"/>
  <Override PartName="/ppt/charts/style15.xml" ContentType="application/vnd.ms-office.chartstyle+xml"/>
  <Override PartName="/ppt/charts/colors15.xml" ContentType="application/vnd.ms-office.chartcolorstyle+xml"/>
  <Override PartName="/ppt/charts/style16.xml" ContentType="application/vnd.ms-office.chartstyle+xml"/>
  <Override PartName="/ppt/charts/colors16.xml" ContentType="application/vnd.ms-office.chartcolorstyle+xml"/>
  <Override PartName="/ppt/charts/style17.xml" ContentType="application/vnd.ms-office.chartstyle+xml"/>
  <Override PartName="/ppt/charts/colors17.xml" ContentType="application/vnd.ms-office.chartcolorstyle+xml"/>
  <Override PartName="/ppt/charts/style18.xml" ContentType="application/vnd.ms-office.chartstyle+xml"/>
  <Override PartName="/ppt/charts/colors18.xml" ContentType="application/vnd.ms-office.chartcolorstyle+xml"/>
  <Override PartName="/ppt/charts/style19.xml" ContentType="application/vnd.ms-office.chartstyle+xml"/>
  <Override PartName="/ppt/charts/colors19.xml" ContentType="application/vnd.ms-office.chartcolorstyle+xml"/>
  <Override PartName="/ppt/charts/style20.xml" ContentType="application/vnd.ms-office.chartstyle+xml"/>
  <Override PartName="/ppt/charts/colors20.xml" ContentType="application/vnd.ms-office.chartcolorstyle+xml"/>
  <Override PartName="/ppt/charts/style21.xml" ContentType="application/vnd.ms-office.chartstyle+xml"/>
  <Override PartName="/ppt/charts/colors21.xml" ContentType="application/vnd.ms-office.chartcolorstyle+xml"/>
  <Override PartName="/ppt/charts/style22.xml" ContentType="application/vnd.ms-office.chartstyle+xml"/>
  <Override PartName="/ppt/charts/colors22.xml" ContentType="application/vnd.ms-office.chartcolorstyle+xml"/>
  <Override PartName="/ppt/charts/style23.xml" ContentType="application/vnd.ms-office.chartstyle+xml"/>
  <Override PartName="/ppt/charts/colors23.xml" ContentType="application/vnd.ms-office.chartcolorstyle+xml"/>
  <Override PartName="/ppt/charts/style24.xml" ContentType="application/vnd.ms-office.chartstyle+xml"/>
  <Override PartName="/ppt/charts/colors24.xml" ContentType="application/vnd.ms-office.chartcolorstyle+xml"/>
  <Override PartName="/ppt/charts/style25.xml" ContentType="application/vnd.ms-office.chartstyle+xml"/>
  <Override PartName="/ppt/charts/colors25.xml" ContentType="application/vnd.ms-office.chartcolorstyle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20" r:id="rId2"/>
    <p:sldId id="321" r:id="rId3"/>
    <p:sldId id="396" r:id="rId4"/>
    <p:sldId id="398" r:id="rId5"/>
    <p:sldId id="399" r:id="rId6"/>
    <p:sldId id="408" r:id="rId7"/>
    <p:sldId id="407" r:id="rId8"/>
    <p:sldId id="402" r:id="rId9"/>
    <p:sldId id="410" r:id="rId10"/>
    <p:sldId id="409" r:id="rId11"/>
    <p:sldId id="405" r:id="rId12"/>
    <p:sldId id="412" r:id="rId13"/>
    <p:sldId id="411" r:id="rId14"/>
    <p:sldId id="406" r:id="rId15"/>
    <p:sldId id="414" r:id="rId16"/>
    <p:sldId id="413" r:id="rId17"/>
    <p:sldId id="415" r:id="rId18"/>
    <p:sldId id="417" r:id="rId19"/>
    <p:sldId id="416" r:id="rId20"/>
    <p:sldId id="418" r:id="rId21"/>
    <p:sldId id="420" r:id="rId22"/>
    <p:sldId id="419" r:id="rId23"/>
    <p:sldId id="421" r:id="rId24"/>
    <p:sldId id="424" r:id="rId25"/>
    <p:sldId id="423" r:id="rId26"/>
    <p:sldId id="425" r:id="rId27"/>
    <p:sldId id="426" r:id="rId28"/>
    <p:sldId id="427" r:id="rId29"/>
    <p:sldId id="428" r:id="rId30"/>
    <p:sldId id="429" r:id="rId31"/>
    <p:sldId id="430" r:id="rId32"/>
    <p:sldId id="431" r:id="rId33"/>
    <p:sldId id="432" r:id="rId34"/>
    <p:sldId id="477" r:id="rId35"/>
    <p:sldId id="480" r:id="rId36"/>
    <p:sldId id="479" r:id="rId37"/>
    <p:sldId id="481" r:id="rId38"/>
    <p:sldId id="478" r:id="rId39"/>
    <p:sldId id="482" r:id="rId40"/>
    <p:sldId id="459" r:id="rId41"/>
    <p:sldId id="460" r:id="rId42"/>
    <p:sldId id="461" r:id="rId43"/>
    <p:sldId id="462" r:id="rId44"/>
    <p:sldId id="463" r:id="rId45"/>
    <p:sldId id="464" r:id="rId46"/>
    <p:sldId id="465" r:id="rId47"/>
    <p:sldId id="466" r:id="rId48"/>
    <p:sldId id="467" r:id="rId49"/>
    <p:sldId id="468" r:id="rId50"/>
    <p:sldId id="469" r:id="rId51"/>
    <p:sldId id="470" r:id="rId52"/>
    <p:sldId id="471" r:id="rId53"/>
    <p:sldId id="472" r:id="rId54"/>
    <p:sldId id="473" r:id="rId55"/>
    <p:sldId id="474" r:id="rId56"/>
    <p:sldId id="475" r:id="rId57"/>
    <p:sldId id="476" r:id="rId58"/>
    <p:sldId id="483" r:id="rId59"/>
    <p:sldId id="484" r:id="rId60"/>
    <p:sldId id="370" r:id="rId61"/>
    <p:sldId id="422" r:id="rId62"/>
    <p:sldId id="397" r:id="rId63"/>
  </p:sldIdLst>
  <p:sldSz cx="12192000" cy="6858000"/>
  <p:notesSz cx="6858000" cy="9144000"/>
  <p:embeddedFontLst>
    <p:embeddedFont>
      <p:font typeface="Lato Light" panose="020F0302020204030203" pitchFamily="34" charset="0"/>
      <p:regular r:id="rId66"/>
    </p:embeddedFont>
    <p:embeddedFont>
      <p:font typeface="Cambria Math" panose="02040503050406030204" pitchFamily="18" charset="0"/>
      <p:regular r:id="rId67"/>
    </p:embeddedFont>
    <p:embeddedFont>
      <p:font typeface="Lato" panose="020F0502020204030203" pitchFamily="34" charset="0"/>
      <p:regular r:id="rId68"/>
      <p:bold r:id="rId69"/>
    </p:embeddedFont>
    <p:embeddedFont>
      <p:font typeface="Calibri" panose="020F0502020204030204" pitchFamily="34" charset="0"/>
      <p:regular r:id="rId70"/>
      <p:bold r:id="rId71"/>
      <p:italic r:id="rId72"/>
      <p:boldItalic r:id="rId73"/>
    </p:embeddedFont>
    <p:embeddedFont>
      <p:font typeface="Muli" panose="020B0604020202020204" charset="0"/>
      <p:regular r:id="rId74"/>
      <p:bold r:id="rId75"/>
      <p:italic r:id="rId76"/>
      <p:boldItalic r:id="rId77"/>
    </p:embeddedFont>
    <p:embeddedFont>
      <p:font typeface="OpenDyslexicAlta" panose="00000500000000000000" pitchFamily="2" charset="0"/>
      <p:regular r:id="rId78"/>
      <p:bold r:id="rId79"/>
      <p:italic r:id="rId80"/>
      <p:boldItalic r:id="rId8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DD57"/>
    <a:srgbClr val="7957D5"/>
    <a:srgbClr val="23D160"/>
    <a:srgbClr val="F337C7"/>
    <a:srgbClr val="3273DC"/>
    <a:srgbClr val="44A6ED"/>
    <a:srgbClr val="209CEE"/>
    <a:srgbClr val="000000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26A5BA-318A-478B-9C36-BCA492FB9209}" v="17" dt="2020-03-30T20:26:07.1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18" autoAdjust="0"/>
    <p:restoredTop sz="88467" autoAdjust="0"/>
  </p:normalViewPr>
  <p:slideViewPr>
    <p:cSldViewPr snapToGrid="0" snapToObjects="1">
      <p:cViewPr varScale="1">
        <p:scale>
          <a:sx n="61" d="100"/>
          <a:sy n="61" d="100"/>
        </p:scale>
        <p:origin x="-852" y="-186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185" d="100"/>
        <a:sy n="18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84" Type="http://schemas.openxmlformats.org/officeDocument/2006/relationships/theme" Target="theme/theme1.xml"/><Relationship Id="rId89" Type="http://schemas.microsoft.com/office/2016/11/relationships/changesInfo" Target="changesInfos/changesInfo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9.fntdata"/><Relationship Id="rId79" Type="http://schemas.openxmlformats.org/officeDocument/2006/relationships/font" Target="fonts/font14.fntdata"/><Relationship Id="rId5" Type="http://schemas.openxmlformats.org/officeDocument/2006/relationships/slide" Target="slides/slide4.xml"/><Relationship Id="rId90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4.fntdata"/><Relationship Id="rId77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80" Type="http://schemas.openxmlformats.org/officeDocument/2006/relationships/font" Target="fonts/font15.fntdata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73" Type="http://schemas.openxmlformats.org/officeDocument/2006/relationships/font" Target="fonts/font8.fntdata"/><Relationship Id="rId78" Type="http://schemas.openxmlformats.org/officeDocument/2006/relationships/font" Target="fonts/font13.fntdata"/><Relationship Id="rId8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.fntdata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8A26A5BA-318A-478B-9C36-BCA492FB9209}"/>
    <pc:docChg chg="modSld">
      <pc:chgData name="" userId="" providerId="" clId="Web-{8A26A5BA-318A-478B-9C36-BCA492FB9209}" dt="2020-03-30T20:26:06.408" v="14" actId="20577"/>
      <pc:docMkLst>
        <pc:docMk/>
      </pc:docMkLst>
      <pc:sldChg chg="modSp">
        <pc:chgData name="" userId="" providerId="" clId="Web-{8A26A5BA-318A-478B-9C36-BCA492FB9209}" dt="2020-03-30T20:18:16.324" v="0" actId="20577"/>
        <pc:sldMkLst>
          <pc:docMk/>
          <pc:sldMk cId="374131009" sldId="398"/>
        </pc:sldMkLst>
        <pc:spChg chg="mod">
          <ac:chgData name="" userId="" providerId="" clId="Web-{8A26A5BA-318A-478B-9C36-BCA492FB9209}" dt="2020-03-30T20:18:16.324" v="0" actId="20577"/>
          <ac:spMkLst>
            <pc:docMk/>
            <pc:sldMk cId="374131009" sldId="398"/>
            <ac:spMk id="3" creationId="{AF491D1F-0097-3F4A-B04E-14B5096ADCAB}"/>
          </ac:spMkLst>
        </pc:spChg>
      </pc:sldChg>
      <pc:sldChg chg="modSp">
        <pc:chgData name="" userId="" providerId="" clId="Web-{8A26A5BA-318A-478B-9C36-BCA492FB9209}" dt="2020-03-30T20:24:20.923" v="3"/>
        <pc:sldMkLst>
          <pc:docMk/>
          <pc:sldMk cId="3331057911" sldId="459"/>
        </pc:sldMkLst>
        <pc:graphicFrameChg chg="mod modGraphic">
          <ac:chgData name="" userId="" providerId="" clId="Web-{8A26A5BA-318A-478B-9C36-BCA492FB9209}" dt="2020-03-30T20:24:20.923" v="3"/>
          <ac:graphicFrameMkLst>
            <pc:docMk/>
            <pc:sldMk cId="3331057911" sldId="459"/>
            <ac:graphicFrameMk id="4" creationId="{02F7C77C-4042-2644-9235-3402F0C4AC24}"/>
          </ac:graphicFrameMkLst>
        </pc:graphicFrameChg>
      </pc:sldChg>
      <pc:sldChg chg="modSp">
        <pc:chgData name="" userId="" providerId="" clId="Web-{8A26A5BA-318A-478B-9C36-BCA492FB9209}" dt="2020-03-30T20:26:01.658" v="12" actId="20577"/>
        <pc:sldMkLst>
          <pc:docMk/>
          <pc:sldMk cId="399579840" sldId="484"/>
        </pc:sldMkLst>
        <pc:spChg chg="mod">
          <ac:chgData name="" userId="" providerId="" clId="Web-{8A26A5BA-318A-478B-9C36-BCA492FB9209}" dt="2020-03-30T20:26:01.658" v="12" actId="20577"/>
          <ac:spMkLst>
            <pc:docMk/>
            <pc:sldMk cId="399579840" sldId="484"/>
            <ac:spMk id="3" creationId="{AF491D1F-0097-3F4A-B04E-14B5096ADCA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3.xml"/><Relationship Id="rId2" Type="http://schemas.microsoft.com/office/2011/relationships/chartColorStyle" Target="colors13.xml"/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15.xml"/><Relationship Id="rId2" Type="http://schemas.microsoft.com/office/2011/relationships/chartColorStyle" Target="colors15.xml"/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Style" Target="style16.xml"/><Relationship Id="rId2" Type="http://schemas.microsoft.com/office/2011/relationships/chartColorStyle" Target="colors16.xml"/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Style" Target="style17.xml"/><Relationship Id="rId2" Type="http://schemas.microsoft.com/office/2011/relationships/chartColorStyle" Target="colors17.xml"/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3" Type="http://schemas.microsoft.com/office/2011/relationships/chartStyle" Target="style18.xml"/><Relationship Id="rId2" Type="http://schemas.microsoft.com/office/2011/relationships/chartColorStyle" Target="colors18.xml"/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3" Type="http://schemas.microsoft.com/office/2011/relationships/chartStyle" Target="style19.xml"/><Relationship Id="rId2" Type="http://schemas.microsoft.com/office/2011/relationships/chartColorStyle" Target="colors19.xml"/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3" Type="http://schemas.microsoft.com/office/2011/relationships/chartStyle" Target="style20.xml"/><Relationship Id="rId2" Type="http://schemas.microsoft.com/office/2011/relationships/chartColorStyle" Target="colors20.xml"/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3" Type="http://schemas.microsoft.com/office/2011/relationships/chartStyle" Target="style21.xml"/><Relationship Id="rId2" Type="http://schemas.microsoft.com/office/2011/relationships/chartColorStyle" Target="colors21.xml"/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3" Type="http://schemas.microsoft.com/office/2011/relationships/chartStyle" Target="style22.xml"/><Relationship Id="rId2" Type="http://schemas.microsoft.com/office/2011/relationships/chartColorStyle" Target="colors22.xml"/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3" Type="http://schemas.microsoft.com/office/2011/relationships/chartStyle" Target="style23.xml"/><Relationship Id="rId2" Type="http://schemas.microsoft.com/office/2011/relationships/chartColorStyle" Target="colors23.xml"/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3" Type="http://schemas.microsoft.com/office/2011/relationships/chartStyle" Target="style24.xml"/><Relationship Id="rId2" Type="http://schemas.microsoft.com/office/2011/relationships/chartColorStyle" Target="colors24.xml"/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3" Type="http://schemas.microsoft.com/office/2011/relationships/chartStyle" Target="style25.xml"/><Relationship Id="rId2" Type="http://schemas.microsoft.com/office/2011/relationships/chartColorStyle" Target="colors25.xml"/><Relationship Id="rId1" Type="http://schemas.openxmlformats.org/officeDocument/2006/relationships/package" Target="../embeddings/Microsoft_Excel_Worksheet25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A30-A547-BB20-FAC4FB77F9A4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A30-A547-BB20-FAC4FB77F9A4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A30-A547-BB20-FAC4FB77F9A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A30-A547-BB20-FAC4FB77F9A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A30-A547-BB20-FAC4FB77F9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353-EA40-8B8A-4E98D768BED3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353-EA40-8B8A-4E98D768BED3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353-EA40-8B8A-4E98D768BED3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353-EA40-8B8A-4E98D768BED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353-EA40-8B8A-4E98D768BE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702-4A4E-83BD-AF46B4BE8733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702-4A4E-83BD-AF46B4BE8733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702-4A4E-83BD-AF46B4BE8733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702-4A4E-83BD-AF46B4BE873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702-4A4E-83BD-AF46B4BE87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CC-CE47-B622-0F1D78B1210F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CC-CE47-B622-0F1D78B1210F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CC-CE47-B622-0F1D78B1210F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9CC-CE47-B622-0F1D78B1210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9CC-CE47-B622-0F1D78B121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353-EA40-8B8A-4E98D768BED3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353-EA40-8B8A-4E98D768BED3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353-EA40-8B8A-4E98D768BED3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353-EA40-8B8A-4E98D768BED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353-EA40-8B8A-4E98D768BE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702-4A4E-83BD-AF46B4BE8733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702-4A4E-83BD-AF46B4BE8733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702-4A4E-83BD-AF46B4BE8733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702-4A4E-83BD-AF46B4BE873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702-4A4E-83BD-AF46B4BE87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CC-CE47-B622-0F1D78B1210F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CC-CE47-B622-0F1D78B1210F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CC-CE47-B622-0F1D78B1210F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9CC-CE47-B622-0F1D78B1210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9CC-CE47-B622-0F1D78B121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353-EA40-8B8A-4E98D768BED3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353-EA40-8B8A-4E98D768BED3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353-EA40-8B8A-4E98D768BED3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353-EA40-8B8A-4E98D768BED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353-EA40-8B8A-4E98D768BE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702-4A4E-83BD-AF46B4BE8733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702-4A4E-83BD-AF46B4BE8733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702-4A4E-83BD-AF46B4BE8733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702-4A4E-83BD-AF46B4BE873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702-4A4E-83BD-AF46B4BE87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explosion val="13"/>
            <c:spPr>
              <a:noFill/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8F-F440-819B-5B64E924285E}"/>
              </c:ext>
            </c:extLst>
          </c:dPt>
          <c:dPt>
            <c:idx val="1"/>
            <c:bubble3D val="0"/>
            <c:explosion val="9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8F-F440-819B-5B64E924285E}"/>
              </c:ext>
            </c:extLst>
          </c:dPt>
          <c:dPt>
            <c:idx val="2"/>
            <c:bubble3D val="0"/>
            <c:explosion val="9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B8F-F440-819B-5B64E924285E}"/>
              </c:ext>
            </c:extLst>
          </c:dPt>
          <c:dPt>
            <c:idx val="3"/>
            <c:bubble3D val="0"/>
            <c:explosion val="1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B8F-F440-819B-5B64E924285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B8F-F440-819B-5B64E92428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explosion val="13"/>
            <c:spPr>
              <a:noFill/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8F-F440-819B-5B64E924285E}"/>
              </c:ext>
            </c:extLst>
          </c:dPt>
          <c:dPt>
            <c:idx val="1"/>
            <c:bubble3D val="0"/>
            <c:explosion val="9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8F-F440-819B-5B64E924285E}"/>
              </c:ext>
            </c:extLst>
          </c:dPt>
          <c:dPt>
            <c:idx val="2"/>
            <c:bubble3D val="0"/>
            <c:explosion val="9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B8F-F440-819B-5B64E924285E}"/>
              </c:ext>
            </c:extLst>
          </c:dPt>
          <c:dPt>
            <c:idx val="3"/>
            <c:bubble3D val="0"/>
            <c:explosion val="1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B8F-F440-819B-5B64E924285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B8F-F440-819B-5B64E92428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92E-F643-AE8F-C936EB48CD07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92E-F643-AE8F-C936EB48CD07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92E-F643-AE8F-C936EB48CD07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92E-F643-AE8F-C936EB48CD0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92E-F643-AE8F-C936EB48CD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explosion val="13"/>
            <c:spPr>
              <a:noFill/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8F-F440-819B-5B64E924285E}"/>
              </c:ext>
            </c:extLst>
          </c:dPt>
          <c:dPt>
            <c:idx val="1"/>
            <c:bubble3D val="0"/>
            <c:explosion val="9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8F-F440-819B-5B64E924285E}"/>
              </c:ext>
            </c:extLst>
          </c:dPt>
          <c:dPt>
            <c:idx val="2"/>
            <c:bubble3D val="0"/>
            <c:explosion val="9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B8F-F440-819B-5B64E924285E}"/>
              </c:ext>
            </c:extLst>
          </c:dPt>
          <c:dPt>
            <c:idx val="3"/>
            <c:bubble3D val="0"/>
            <c:explosion val="1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B8F-F440-819B-5B64E924285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B8F-F440-819B-5B64E92428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explosion val="13"/>
            <c:spPr>
              <a:noFill/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8F-F440-819B-5B64E924285E}"/>
              </c:ext>
            </c:extLst>
          </c:dPt>
          <c:dPt>
            <c:idx val="1"/>
            <c:bubble3D val="0"/>
            <c:explosion val="9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8F-F440-819B-5B64E924285E}"/>
              </c:ext>
            </c:extLst>
          </c:dPt>
          <c:dPt>
            <c:idx val="2"/>
            <c:bubble3D val="0"/>
            <c:explosion val="9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B8F-F440-819B-5B64E924285E}"/>
              </c:ext>
            </c:extLst>
          </c:dPt>
          <c:dPt>
            <c:idx val="3"/>
            <c:bubble3D val="0"/>
            <c:explosion val="1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B8F-F440-819B-5B64E924285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B8F-F440-819B-5B64E92428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explosion val="13"/>
            <c:spPr>
              <a:noFill/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8F-F440-819B-5B64E924285E}"/>
              </c:ext>
            </c:extLst>
          </c:dPt>
          <c:dPt>
            <c:idx val="1"/>
            <c:bubble3D val="0"/>
            <c:explosion val="9"/>
            <c:spPr>
              <a:solidFill>
                <a:srgbClr val="7957D5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8F-F440-819B-5B64E924285E}"/>
              </c:ext>
            </c:extLst>
          </c:dPt>
          <c:dPt>
            <c:idx val="2"/>
            <c:bubble3D val="0"/>
            <c:explosion val="9"/>
            <c:spPr>
              <a:solidFill>
                <a:srgbClr val="7957D5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B8F-F440-819B-5B64E924285E}"/>
              </c:ext>
            </c:extLst>
          </c:dPt>
          <c:dPt>
            <c:idx val="3"/>
            <c:bubble3D val="0"/>
            <c:explosion val="1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B8F-F440-819B-5B64E924285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B8F-F440-819B-5B64E92428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explosion val="13"/>
            <c:spPr>
              <a:noFill/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8F-F440-819B-5B64E924285E}"/>
              </c:ext>
            </c:extLst>
          </c:dPt>
          <c:dPt>
            <c:idx val="1"/>
            <c:bubble3D val="0"/>
            <c:explosion val="9"/>
            <c:spPr>
              <a:solidFill>
                <a:srgbClr val="7957D5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8F-F440-819B-5B64E924285E}"/>
              </c:ext>
            </c:extLst>
          </c:dPt>
          <c:dPt>
            <c:idx val="2"/>
            <c:bubble3D val="0"/>
            <c:explosion val="9"/>
            <c:spPr>
              <a:solidFill>
                <a:srgbClr val="7957D5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B8F-F440-819B-5B64E924285E}"/>
              </c:ext>
            </c:extLst>
          </c:dPt>
          <c:dPt>
            <c:idx val="3"/>
            <c:bubble3D val="0"/>
            <c:explosion val="1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B8F-F440-819B-5B64E924285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B8F-F440-819B-5B64E92428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explosion val="13"/>
            <c:spPr>
              <a:noFill/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8F-F440-819B-5B64E924285E}"/>
              </c:ext>
            </c:extLst>
          </c:dPt>
          <c:dPt>
            <c:idx val="1"/>
            <c:bubble3D val="0"/>
            <c:explosion val="9"/>
            <c:spPr>
              <a:solidFill>
                <a:srgbClr val="7957D5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8F-F440-819B-5B64E924285E}"/>
              </c:ext>
            </c:extLst>
          </c:dPt>
          <c:dPt>
            <c:idx val="2"/>
            <c:bubble3D val="0"/>
            <c:explosion val="9"/>
            <c:spPr>
              <a:solidFill>
                <a:srgbClr val="7957D5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B8F-F440-819B-5B64E924285E}"/>
              </c:ext>
            </c:extLst>
          </c:dPt>
          <c:dPt>
            <c:idx val="3"/>
            <c:bubble3D val="0"/>
            <c:explosion val="1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B8F-F440-819B-5B64E924285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B8F-F440-819B-5B64E92428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explosion val="13"/>
            <c:spPr>
              <a:noFill/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8F-F440-819B-5B64E924285E}"/>
              </c:ext>
            </c:extLst>
          </c:dPt>
          <c:dPt>
            <c:idx val="1"/>
            <c:bubble3D val="0"/>
            <c:explosion val="9"/>
            <c:spPr>
              <a:solidFill>
                <a:srgbClr val="7957D5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8F-F440-819B-5B64E924285E}"/>
              </c:ext>
            </c:extLst>
          </c:dPt>
          <c:dPt>
            <c:idx val="2"/>
            <c:bubble3D val="0"/>
            <c:explosion val="9"/>
            <c:spPr>
              <a:solidFill>
                <a:srgbClr val="7957D5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B8F-F440-819B-5B64E924285E}"/>
              </c:ext>
            </c:extLst>
          </c:dPt>
          <c:dPt>
            <c:idx val="3"/>
            <c:bubble3D val="0"/>
            <c:explosion val="1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B8F-F440-819B-5B64E924285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B8F-F440-819B-5B64E92428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4E0-364E-A577-AEA36A8A404F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E0-364E-A577-AEA36A8A404F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4E0-364E-A577-AEA36A8A404F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4E0-364E-A577-AEA36A8A404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4E0-364E-A577-AEA36A8A40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D0-7B4A-B6E0-5C1FD8B52547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D0-7B4A-B6E0-5C1FD8B52547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7D0-7B4A-B6E0-5C1FD8B52547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7D0-7B4A-B6E0-5C1FD8B5254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7D0-7B4A-B6E0-5C1FD8B52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A30-A547-BB20-FAC4FB77F9A4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A30-A547-BB20-FAC4FB77F9A4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A30-A547-BB20-FAC4FB77F9A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A30-A547-BB20-FAC4FB77F9A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A30-A547-BB20-FAC4FB77F9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92E-F643-AE8F-C936EB48CD07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92E-F643-AE8F-C936EB48CD07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92E-F643-AE8F-C936EB48CD07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92E-F643-AE8F-C936EB48CD0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92E-F643-AE8F-C936EB48CD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4E0-364E-A577-AEA36A8A404F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E0-364E-A577-AEA36A8A404F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4E0-364E-A577-AEA36A8A404F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4E0-364E-A577-AEA36A8A404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4E0-364E-A577-AEA36A8A40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D0-7B4A-B6E0-5C1FD8B52547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D0-7B4A-B6E0-5C1FD8B52547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7D0-7B4A-B6E0-5C1FD8B52547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7D0-7B4A-B6E0-5C1FD8B5254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7D0-7B4A-B6E0-5C1FD8B52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CC-CE47-B622-0F1D78B1210F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CC-CE47-B622-0F1D78B1210F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CC-CE47-B622-0F1D78B1210F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9CC-CE47-B622-0F1D78B1210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9CC-CE47-B622-0F1D78B121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831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2899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7331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1700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840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0808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50817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4218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19728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256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645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0021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249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338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0868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70907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9613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43856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3620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39367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7947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666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0815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2035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9040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1317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7700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6027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7758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9648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1596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2344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9357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41670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22094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58174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31950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5514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3476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79476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002129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118779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63037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1496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9377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91868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90764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26216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97273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27648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525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8029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23348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863170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5066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3925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15531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1341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976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50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98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07/01/2021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0.png"/><Relationship Id="rId5" Type="http://schemas.openxmlformats.org/officeDocument/2006/relationships/image" Target="../media/image180.png"/><Relationship Id="rId4" Type="http://schemas.openxmlformats.org/officeDocument/2006/relationships/image" Target="../media/image9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0.png"/><Relationship Id="rId5" Type="http://schemas.openxmlformats.org/officeDocument/2006/relationships/image" Target="../media/image20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8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0.png"/><Relationship Id="rId5" Type="http://schemas.openxmlformats.org/officeDocument/2006/relationships/image" Target="../media/image200.png"/><Relationship Id="rId4" Type="http://schemas.openxmlformats.org/officeDocument/2006/relationships/image" Target="../media/image9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27.png"/><Relationship Id="rId4" Type="http://schemas.openxmlformats.org/officeDocument/2006/relationships/image" Target="../media/image9.png"/><Relationship Id="rId9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9.png"/><Relationship Id="rId9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9.png"/><Relationship Id="rId9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chart" Target="../charts/chart9.xml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chart" Target="../charts/chart12.xml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chart" Target="../charts/chart15.xml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0.png"/><Relationship Id="rId4" Type="http://schemas.openxmlformats.org/officeDocument/2006/relationships/image" Target="../media/image4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0.png"/><Relationship Id="rId4" Type="http://schemas.openxmlformats.org/officeDocument/2006/relationships/image" Target="../media/image45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8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9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0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3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5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6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82.png"/><Relationship Id="rId10" Type="http://schemas.openxmlformats.org/officeDocument/2006/relationships/image" Target="../media/image72.png"/><Relationship Id="rId4" Type="http://schemas.openxmlformats.org/officeDocument/2006/relationships/image" Target="../media/image67.png"/><Relationship Id="rId9" Type="http://schemas.openxmlformats.org/officeDocument/2006/relationships/image" Target="../media/image7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5.png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5.png"/><Relationship Id="rId4" Type="http://schemas.openxmlformats.org/officeDocument/2006/relationships/image" Target="../media/image7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3.png"/><Relationship Id="rId4" Type="http://schemas.openxmlformats.org/officeDocument/2006/relationships/image" Target="../media/image8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3.png"/><Relationship Id="rId4" Type="http://schemas.openxmlformats.org/officeDocument/2006/relationships/image" Target="../media/image8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3.png"/><Relationship Id="rId4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3.png"/><Relationship Id="rId4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1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3.png"/><Relationship Id="rId4" Type="http://schemas.openxmlformats.org/officeDocument/2006/relationships/image" Target="../media/image8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3.png"/><Relationship Id="rId4" Type="http://schemas.openxmlformats.org/officeDocument/2006/relationships/image" Target="../media/image8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3.png"/><Relationship Id="rId4" Type="http://schemas.openxmlformats.org/officeDocument/2006/relationships/image" Target="../media/image4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3.png"/><Relationship Id="rId4" Type="http://schemas.openxmlformats.org/officeDocument/2006/relationships/image" Target="../media/image90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10" Type="http://schemas.openxmlformats.org/officeDocument/2006/relationships/image" Target="../media/image97.png"/><Relationship Id="rId4" Type="http://schemas.openxmlformats.org/officeDocument/2006/relationships/image" Target="../media/image92.png"/><Relationship Id="rId9" Type="http://schemas.openxmlformats.org/officeDocument/2006/relationships/image" Target="../media/image96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10" Type="http://schemas.openxmlformats.org/officeDocument/2006/relationships/image" Target="../media/image97.png"/><Relationship Id="rId4" Type="http://schemas.openxmlformats.org/officeDocument/2006/relationships/image" Target="../media/image98.png"/><Relationship Id="rId9" Type="http://schemas.openxmlformats.org/officeDocument/2006/relationships/image" Target="../media/image96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91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10" Type="http://schemas.openxmlformats.org/officeDocument/2006/relationships/image" Target="../media/image97.png"/><Relationship Id="rId4" Type="http://schemas.openxmlformats.org/officeDocument/2006/relationships/image" Target="../media/image98.png"/><Relationship Id="rId9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1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10" Type="http://schemas.openxmlformats.org/officeDocument/2006/relationships/image" Target="../media/image97.png"/><Relationship Id="rId4" Type="http://schemas.openxmlformats.org/officeDocument/2006/relationships/image" Target="../media/image98.png"/><Relationship Id="rId9" Type="http://schemas.openxmlformats.org/officeDocument/2006/relationships/image" Target="../media/image9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0.png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tif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0.png"/><Relationship Id="rId3" Type="http://schemas.openxmlformats.org/officeDocument/2006/relationships/image" Target="../media/image5.png"/><Relationship Id="rId7" Type="http://schemas.openxmlformats.org/officeDocument/2006/relationships/image" Target="../media/image50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0.png"/><Relationship Id="rId5" Type="http://schemas.openxmlformats.org/officeDocument/2006/relationships/image" Target="../media/image480.png"/><Relationship Id="rId10" Type="http://schemas.openxmlformats.org/officeDocument/2006/relationships/image" Target="../media/image530.png"/><Relationship Id="rId4" Type="http://schemas.openxmlformats.org/officeDocument/2006/relationships/image" Target="../media/image56.tiff"/><Relationship Id="rId9" Type="http://schemas.openxmlformats.org/officeDocument/2006/relationships/image" Target="../media/image52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0.png"/><Relationship Id="rId4" Type="http://schemas.openxmlformats.org/officeDocument/2006/relationships/image" Target="../media/image9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0.png"/><Relationship Id="rId5" Type="http://schemas.openxmlformats.org/officeDocument/2006/relationships/image" Target="../media/image18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Stage </a:t>
            </a:r>
            <a:r>
              <a:rPr lang="en-GB" dirty="0"/>
              <a:t>3 </a:t>
            </a:r>
            <a:br>
              <a:rPr lang="en-GB" dirty="0"/>
            </a:br>
            <a:r>
              <a:rPr lang="en-GB" dirty="0"/>
              <a:t>Spring Block 5: Fractions</a:t>
            </a:r>
          </a:p>
          <a:p>
            <a:r>
              <a:rPr lang="en-GB" dirty="0"/>
              <a:t>Lesson 2: To be able to combine fractions to make a whole amount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5 – Fractions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QPABION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red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yellow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8151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058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red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yellow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C09B1A4-719C-A446-ABF0-AF45B12BD5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900" y="3451270"/>
            <a:ext cx="696774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2B93DA-22E0-334F-AB75-447B9164A9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7495D1EA-031E-5B43-9957-B13872794297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7495D1EA-031E-5B43-9957-B138727942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E888F4AC-F9F3-044A-A3A4-3271F792FB82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="" xmlns:a16="http://schemas.microsoft.com/office/drawing/2014/main" id="{B974FA79-5E4B-5E47-83AB-71A5A537EA09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B974FA79-5E4B-5E47-83AB-71A5A537EA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ounded Rectangle 13">
            <a:extLst>
              <a:ext uri="{FF2B5EF4-FFF2-40B4-BE49-F238E27FC236}">
                <a16:creationId xmlns="" xmlns:a16="http://schemas.microsoft.com/office/drawing/2014/main" id="{98A5E0EC-3E41-2C42-A703-F21733503313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7372CA55-E54E-9046-9C78-21B4F1682644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7372CA55-E54E-9046-9C78-21B4F16826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7350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058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red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yellow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C09B1A4-719C-A446-ABF0-AF45B12BD5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900" y="3451270"/>
            <a:ext cx="696774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2B93DA-22E0-334F-AB75-447B9164A9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7495D1EA-031E-5B43-9957-B13872794297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7495D1EA-031E-5B43-9957-B138727942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E888F4AC-F9F3-044A-A3A4-3271F792FB82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="" xmlns:a16="http://schemas.microsoft.com/office/drawing/2014/main" id="{B974FA79-5E4B-5E47-83AB-71A5A537EA09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B974FA79-5E4B-5E47-83AB-71A5A537EA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ounded Rectangle 13">
            <a:extLst>
              <a:ext uri="{FF2B5EF4-FFF2-40B4-BE49-F238E27FC236}">
                <a16:creationId xmlns="" xmlns:a16="http://schemas.microsoft.com/office/drawing/2014/main" id="{98A5E0EC-3E41-2C42-A703-F21733503313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7372CA55-E54E-9046-9C78-21B4F1682644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7372CA55-E54E-9046-9C78-21B4F16826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9102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058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red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yellow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C09B1A4-719C-A446-ABF0-AF45B12BD5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900" y="3451270"/>
            <a:ext cx="696774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2B93DA-22E0-334F-AB75-447B9164A9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7495D1EA-031E-5B43-9957-B13872794297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7495D1EA-031E-5B43-9957-B138727942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E888F4AC-F9F3-044A-A3A4-3271F792FB82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="" xmlns:a16="http://schemas.microsoft.com/office/drawing/2014/main" id="{B974FA79-5E4B-5E47-83AB-71A5A537EA09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B974FA79-5E4B-5E47-83AB-71A5A537EA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ounded Rectangle 13">
            <a:extLst>
              <a:ext uri="{FF2B5EF4-FFF2-40B4-BE49-F238E27FC236}">
                <a16:creationId xmlns="" xmlns:a16="http://schemas.microsoft.com/office/drawing/2014/main" id="{98A5E0EC-3E41-2C42-A703-F21733503313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7372CA55-E54E-9046-9C78-21B4F1682644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7372CA55-E54E-9046-9C78-21B4F16826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7505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058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red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yellow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C09B1A4-719C-A446-ABF0-AF45B12BD5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900" y="3451270"/>
            <a:ext cx="696774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2B93DA-22E0-334F-AB75-447B9164A9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A47B082C-D6B2-1B42-AF92-94509F0081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7216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ABF1CB5B-858E-DF41-89CD-9B5054B0E149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ABF1CB5B-858E-DF41-89CD-9B5054B0E1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B61D725B-2302-1A41-80A9-B4A8109C2FAD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4582352A-DF44-9E40-BC6C-05D31F594952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4582352A-DF44-9E40-BC6C-05D31F5949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10A8027E-3DFF-2047-AB25-B5EE74CF4951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EDDA6F95-B831-BE40-92B6-E7408158637D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EDDA6F95-B831-BE40-92B6-E740815863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02057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058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red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yellow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C09B1A4-719C-A446-ABF0-AF45B12BD5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900" y="3451270"/>
            <a:ext cx="696774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2B93DA-22E0-334F-AB75-447B9164A9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A47B082C-D6B2-1B42-AF92-94509F0081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7216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ABF1CB5B-858E-DF41-89CD-9B5054B0E149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ABF1CB5B-858E-DF41-89CD-9B5054B0E1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B61D725B-2302-1A41-80A9-B4A8109C2FAD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4582352A-DF44-9E40-BC6C-05D31F594952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4582352A-DF44-9E40-BC6C-05D31F5949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10A8027E-3DFF-2047-AB25-B5EE74CF4951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EDDA6F95-B831-BE40-92B6-E7408158637D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EDDA6F95-B831-BE40-92B6-E740815863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5977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058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red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yellow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C09B1A4-719C-A446-ABF0-AF45B12BD5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900" y="3451270"/>
            <a:ext cx="696774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2B93DA-22E0-334F-AB75-447B9164A9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A47B082C-D6B2-1B42-AF92-94509F0081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7216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ABF1CB5B-858E-DF41-89CD-9B5054B0E149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ABF1CB5B-858E-DF41-89CD-9B5054B0E1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B61D725B-2302-1A41-80A9-B4A8109C2FAD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4582352A-DF44-9E40-BC6C-05D31F594952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4582352A-DF44-9E40-BC6C-05D31F5949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10A8027E-3DFF-2047-AB25-B5EE74CF4951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EDDA6F95-B831-BE40-92B6-E7408158637D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EDDA6F95-B831-BE40-92B6-E740815863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48378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of each diagram is shaded?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Circle the diagram that represents a whole amount.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CB89CF39-D8B8-3E42-A637-362E5DD06B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666412"/>
              </p:ext>
            </p:extLst>
          </p:nvPr>
        </p:nvGraphicFramePr>
        <p:xfrm>
          <a:off x="-3183" y="2684001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="" xmlns:a16="http://schemas.microsoft.com/office/drawing/2014/main" id="{CD9199F6-56C9-A146-BEEE-E5AD3679D4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9992917"/>
              </p:ext>
            </p:extLst>
          </p:nvPr>
        </p:nvGraphicFramePr>
        <p:xfrm>
          <a:off x="4446397" y="2684001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Chart 21">
            <a:extLst>
              <a:ext uri="{FF2B5EF4-FFF2-40B4-BE49-F238E27FC236}">
                <a16:creationId xmlns="" xmlns:a16="http://schemas.microsoft.com/office/drawing/2014/main" id="{2ED3FBA5-BACE-2140-AC03-BF47633D7B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54530"/>
              </p:ext>
            </p:extLst>
          </p:nvPr>
        </p:nvGraphicFramePr>
        <p:xfrm>
          <a:off x="8953440" y="2684001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E1AC6CEF-38DE-4A4F-BC9A-9BFDA5F0EEA8}"/>
                  </a:ext>
                </a:extLst>
              </p:cNvPr>
              <p:cNvSpPr/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E1AC6CEF-38DE-4A4F-BC9A-9BFDA5F0EE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33AE47A8-9F87-834E-9BF7-E90360C24CC3}"/>
                  </a:ext>
                </a:extLst>
              </p:cNvPr>
              <p:cNvSpPr/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33AE47A8-9F87-834E-9BF7-E90360C24C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2688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of each diagram is shaded?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Circle the diagram that represents a whole amount.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CB89CF39-D8B8-3E42-A637-362E5DD06B13}"/>
              </a:ext>
            </a:extLst>
          </p:cNvPr>
          <p:cNvGraphicFramePr/>
          <p:nvPr/>
        </p:nvGraphicFramePr>
        <p:xfrm>
          <a:off x="-3183" y="2684001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="" xmlns:a16="http://schemas.microsoft.com/office/drawing/2014/main" id="{CD9199F6-56C9-A146-BEEE-E5AD3679D464}"/>
              </a:ext>
            </a:extLst>
          </p:cNvPr>
          <p:cNvGraphicFramePr/>
          <p:nvPr/>
        </p:nvGraphicFramePr>
        <p:xfrm>
          <a:off x="4446397" y="2684001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Chart 21">
            <a:extLst>
              <a:ext uri="{FF2B5EF4-FFF2-40B4-BE49-F238E27FC236}">
                <a16:creationId xmlns="" xmlns:a16="http://schemas.microsoft.com/office/drawing/2014/main" id="{2ED3FBA5-BACE-2140-AC03-BF47633D7BD2}"/>
              </a:ext>
            </a:extLst>
          </p:cNvPr>
          <p:cNvGraphicFramePr/>
          <p:nvPr/>
        </p:nvGraphicFramePr>
        <p:xfrm>
          <a:off x="8953440" y="2684001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E1AC6CEF-38DE-4A4F-BC9A-9BFDA5F0EEA8}"/>
                  </a:ext>
                </a:extLst>
              </p:cNvPr>
              <p:cNvSpPr/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E1AC6CEF-38DE-4A4F-BC9A-9BFDA5F0EE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33AE47A8-9F87-834E-9BF7-E90360C24CC3}"/>
                  </a:ext>
                </a:extLst>
              </p:cNvPr>
              <p:cNvSpPr/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33AE47A8-9F87-834E-9BF7-E90360C24C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3505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of each diagram is shaded?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Circle the diagram that represents a whole amount.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CB89CF39-D8B8-3E42-A637-362E5DD06B13}"/>
              </a:ext>
            </a:extLst>
          </p:cNvPr>
          <p:cNvGraphicFramePr/>
          <p:nvPr/>
        </p:nvGraphicFramePr>
        <p:xfrm>
          <a:off x="-3183" y="2684001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="" xmlns:a16="http://schemas.microsoft.com/office/drawing/2014/main" id="{CD9199F6-56C9-A146-BEEE-E5AD3679D464}"/>
              </a:ext>
            </a:extLst>
          </p:cNvPr>
          <p:cNvGraphicFramePr/>
          <p:nvPr/>
        </p:nvGraphicFramePr>
        <p:xfrm>
          <a:off x="4446397" y="2684001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Chart 21">
            <a:extLst>
              <a:ext uri="{FF2B5EF4-FFF2-40B4-BE49-F238E27FC236}">
                <a16:creationId xmlns="" xmlns:a16="http://schemas.microsoft.com/office/drawing/2014/main" id="{2ED3FBA5-BACE-2140-AC03-BF47633D7BD2}"/>
              </a:ext>
            </a:extLst>
          </p:cNvPr>
          <p:cNvGraphicFramePr/>
          <p:nvPr/>
        </p:nvGraphicFramePr>
        <p:xfrm>
          <a:off x="8953440" y="2684001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E1AC6CEF-38DE-4A4F-BC9A-9BFDA5F0EEA8}"/>
                  </a:ext>
                </a:extLst>
              </p:cNvPr>
              <p:cNvSpPr/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E1AC6CEF-38DE-4A4F-BC9A-9BFDA5F0EE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33AE47A8-9F87-834E-9BF7-E90360C24CC3}"/>
                  </a:ext>
                </a:extLst>
              </p:cNvPr>
              <p:cNvSpPr/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33AE47A8-9F87-834E-9BF7-E90360C24C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9189C59-E4D6-754B-8B52-6E37D537AD3B}"/>
              </a:ext>
            </a:extLst>
          </p:cNvPr>
          <p:cNvSpPr/>
          <p:nvPr/>
        </p:nvSpPr>
        <p:spPr>
          <a:xfrm>
            <a:off x="9619013" y="2684001"/>
            <a:ext cx="1938403" cy="3062048"/>
          </a:xfrm>
          <a:prstGeom prst="roundRect">
            <a:avLst/>
          </a:prstGeom>
          <a:noFill/>
          <a:ln w="28575">
            <a:solidFill>
              <a:srgbClr val="FF3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96626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combine two fractions to make a whole amount and find a missing amount to combine to make a whole amount, ensuring the result has a numerator and denominator that is the same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combining two fractions to make a whole amount and when finding a missing amount to combine to make a whole amount, ensuring the result has a numerator and denominator that is the same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3 – Spring Block 5 – Fractions – Lesson 2 – To be able to combine fractions to make a whole amount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of each diagram is shaded?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Circle the diagram that represents a whole amount.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E1AC6CEF-38DE-4A4F-BC9A-9BFDA5F0EEA8}"/>
                  </a:ext>
                </a:extLst>
              </p:cNvPr>
              <p:cNvSpPr/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E1AC6CEF-38DE-4A4F-BC9A-9BFDA5F0EE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33AE47A8-9F87-834E-9BF7-E90360C24CC3}"/>
                  </a:ext>
                </a:extLst>
              </p:cNvPr>
              <p:cNvSpPr/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33AE47A8-9F87-834E-9BF7-E90360C24C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77FCCBFB-4E09-6549-BC87-BB7B175EC3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642961"/>
              </p:ext>
            </p:extLst>
          </p:nvPr>
        </p:nvGraphicFramePr>
        <p:xfrm>
          <a:off x="685572" y="3207735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111C255F-D45D-6F42-9511-17D109390A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054457"/>
              </p:ext>
            </p:extLst>
          </p:nvPr>
        </p:nvGraphicFramePr>
        <p:xfrm>
          <a:off x="4932939" y="3207735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0A9B5C9-A0E0-564C-884E-66ACEB5BF8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271884"/>
              </p:ext>
            </p:extLst>
          </p:nvPr>
        </p:nvGraphicFramePr>
        <p:xfrm>
          <a:off x="9425153" y="3207735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7171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of each diagram is shaded?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Circle the diagram that represents a whole amount.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E1AC6CEF-38DE-4A4F-BC9A-9BFDA5F0EEA8}"/>
                  </a:ext>
                </a:extLst>
              </p:cNvPr>
              <p:cNvSpPr/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E1AC6CEF-38DE-4A4F-BC9A-9BFDA5F0EE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33AE47A8-9F87-834E-9BF7-E90360C24CC3}"/>
                  </a:ext>
                </a:extLst>
              </p:cNvPr>
              <p:cNvSpPr/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33AE47A8-9F87-834E-9BF7-E90360C24C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77FCCBFB-4E09-6549-BC87-BB7B175EC396}"/>
              </a:ext>
            </a:extLst>
          </p:cNvPr>
          <p:cNvGraphicFramePr>
            <a:graphicFrameLocks noGrp="1"/>
          </p:cNvGraphicFramePr>
          <p:nvPr/>
        </p:nvGraphicFramePr>
        <p:xfrm>
          <a:off x="685572" y="3207735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111C255F-D45D-6F42-9511-17D109390AC5}"/>
              </a:ext>
            </a:extLst>
          </p:cNvPr>
          <p:cNvGraphicFramePr>
            <a:graphicFrameLocks noGrp="1"/>
          </p:cNvGraphicFramePr>
          <p:nvPr/>
        </p:nvGraphicFramePr>
        <p:xfrm>
          <a:off x="4932939" y="3207735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0A9B5C9-A0E0-564C-884E-66ACEB5BF816}"/>
              </a:ext>
            </a:extLst>
          </p:cNvPr>
          <p:cNvGraphicFramePr>
            <a:graphicFrameLocks noGrp="1"/>
          </p:cNvGraphicFramePr>
          <p:nvPr/>
        </p:nvGraphicFramePr>
        <p:xfrm>
          <a:off x="9425153" y="3207735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4731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of each diagram is shaded?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Circle the diagram that represents a whole amount.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E1AC6CEF-38DE-4A4F-BC9A-9BFDA5F0EEA8}"/>
                  </a:ext>
                </a:extLst>
              </p:cNvPr>
              <p:cNvSpPr/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E1AC6CEF-38DE-4A4F-BC9A-9BFDA5F0EE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33AE47A8-9F87-834E-9BF7-E90360C24CC3}"/>
                  </a:ext>
                </a:extLst>
              </p:cNvPr>
              <p:cNvSpPr/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33AE47A8-9F87-834E-9BF7-E90360C24C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9189C59-E4D6-754B-8B52-6E37D537AD3B}"/>
              </a:ext>
            </a:extLst>
          </p:cNvPr>
          <p:cNvSpPr/>
          <p:nvPr/>
        </p:nvSpPr>
        <p:spPr>
          <a:xfrm>
            <a:off x="9231295" y="2684001"/>
            <a:ext cx="2685885" cy="3062048"/>
          </a:xfrm>
          <a:prstGeom prst="roundRect">
            <a:avLst/>
          </a:prstGeom>
          <a:noFill/>
          <a:ln w="28575">
            <a:solidFill>
              <a:srgbClr val="FF3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77FCCBFB-4E09-6549-BC87-BB7B175EC396}"/>
              </a:ext>
            </a:extLst>
          </p:cNvPr>
          <p:cNvGraphicFramePr>
            <a:graphicFrameLocks noGrp="1"/>
          </p:cNvGraphicFramePr>
          <p:nvPr/>
        </p:nvGraphicFramePr>
        <p:xfrm>
          <a:off x="685572" y="3207735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111C255F-D45D-6F42-9511-17D109390AC5}"/>
              </a:ext>
            </a:extLst>
          </p:cNvPr>
          <p:cNvGraphicFramePr>
            <a:graphicFrameLocks noGrp="1"/>
          </p:cNvGraphicFramePr>
          <p:nvPr/>
        </p:nvGraphicFramePr>
        <p:xfrm>
          <a:off x="4932939" y="3207735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0A9B5C9-A0E0-564C-884E-66ACEB5BF816}"/>
              </a:ext>
            </a:extLst>
          </p:cNvPr>
          <p:cNvGraphicFramePr>
            <a:graphicFrameLocks noGrp="1"/>
          </p:cNvGraphicFramePr>
          <p:nvPr/>
        </p:nvGraphicFramePr>
        <p:xfrm>
          <a:off x="9425153" y="3207735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68505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of each diagram is shaded?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Circle the diagram that represents a whole amount.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E1AC6CEF-38DE-4A4F-BC9A-9BFDA5F0EEA8}"/>
                  </a:ext>
                </a:extLst>
              </p:cNvPr>
              <p:cNvSpPr/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E1AC6CEF-38DE-4A4F-BC9A-9BFDA5F0EE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33AE47A8-9F87-834E-9BF7-E90360C24CC3}"/>
                  </a:ext>
                </a:extLst>
              </p:cNvPr>
              <p:cNvSpPr/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33AE47A8-9F87-834E-9BF7-E90360C24C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C92D860B-45AF-0248-9AEB-BE65A4C9BC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132634"/>
              </p:ext>
            </p:extLst>
          </p:nvPr>
        </p:nvGraphicFramePr>
        <p:xfrm>
          <a:off x="9708313" y="2838068"/>
          <a:ext cx="1789455" cy="15304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945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</a:tblGrid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6865135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1533083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1941101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153024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4626827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1743212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92897396-2DAB-4941-B869-D48D70EE7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925211"/>
              </p:ext>
            </p:extLst>
          </p:nvPr>
        </p:nvGraphicFramePr>
        <p:xfrm>
          <a:off x="5228606" y="2838068"/>
          <a:ext cx="1789455" cy="15304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945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</a:tblGrid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6865135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1533083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1941101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153024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4626827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1743212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8673C4C7-B032-2741-A1C3-163175665D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457521"/>
              </p:ext>
            </p:extLst>
          </p:nvPr>
        </p:nvGraphicFramePr>
        <p:xfrm>
          <a:off x="749059" y="2838068"/>
          <a:ext cx="1789455" cy="15304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945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</a:tblGrid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6865135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1533083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1941101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153024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4626827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1743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47080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of each diagram is shaded?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Circle the diagram that represents a whole amount.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E1AC6CEF-38DE-4A4F-BC9A-9BFDA5F0EEA8}"/>
                  </a:ext>
                </a:extLst>
              </p:cNvPr>
              <p:cNvSpPr/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E1AC6CEF-38DE-4A4F-BC9A-9BFDA5F0EE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33AE47A8-9F87-834E-9BF7-E90360C24CC3}"/>
                  </a:ext>
                </a:extLst>
              </p:cNvPr>
              <p:cNvSpPr/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33AE47A8-9F87-834E-9BF7-E90360C24C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C92D860B-45AF-0248-9AEB-BE65A4C9BC29}"/>
              </a:ext>
            </a:extLst>
          </p:cNvPr>
          <p:cNvGraphicFramePr>
            <a:graphicFrameLocks noGrp="1"/>
          </p:cNvGraphicFramePr>
          <p:nvPr/>
        </p:nvGraphicFramePr>
        <p:xfrm>
          <a:off x="9708313" y="2838068"/>
          <a:ext cx="1789455" cy="15304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945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</a:tblGrid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6865135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1533083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1941101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153024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4626827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1743212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92897396-2DAB-4941-B869-D48D70EE70A7}"/>
              </a:ext>
            </a:extLst>
          </p:cNvPr>
          <p:cNvGraphicFramePr>
            <a:graphicFrameLocks noGrp="1"/>
          </p:cNvGraphicFramePr>
          <p:nvPr/>
        </p:nvGraphicFramePr>
        <p:xfrm>
          <a:off x="5228606" y="2838068"/>
          <a:ext cx="1789455" cy="15304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945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</a:tblGrid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6865135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1533083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1941101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153024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4626827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1743212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8673C4C7-B032-2741-A1C3-163175665DCF}"/>
              </a:ext>
            </a:extLst>
          </p:cNvPr>
          <p:cNvGraphicFramePr>
            <a:graphicFrameLocks noGrp="1"/>
          </p:cNvGraphicFramePr>
          <p:nvPr/>
        </p:nvGraphicFramePr>
        <p:xfrm>
          <a:off x="749059" y="2838068"/>
          <a:ext cx="1789455" cy="15304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945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</a:tblGrid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6865135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1533083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1941101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153024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4626827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1743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8396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of each diagram is shaded?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Circle the diagram that represents a whole amount.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E1AC6CEF-38DE-4A4F-BC9A-9BFDA5F0EEA8}"/>
                  </a:ext>
                </a:extLst>
              </p:cNvPr>
              <p:cNvSpPr/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E1AC6CEF-38DE-4A4F-BC9A-9BFDA5F0EE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890" y="4478867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33AE47A8-9F87-834E-9BF7-E90360C24CC3}"/>
                  </a:ext>
                </a:extLst>
              </p:cNvPr>
              <p:cNvSpPr/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33AE47A8-9F87-834E-9BF7-E90360C24C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8046" y="4478867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7300" y="4478867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E9189C59-E4D6-754B-8B52-6E37D537AD3B}"/>
              </a:ext>
            </a:extLst>
          </p:cNvPr>
          <p:cNvSpPr/>
          <p:nvPr/>
        </p:nvSpPr>
        <p:spPr>
          <a:xfrm>
            <a:off x="9231295" y="2684001"/>
            <a:ext cx="2685885" cy="3062048"/>
          </a:xfrm>
          <a:prstGeom prst="roundRect">
            <a:avLst/>
          </a:prstGeom>
          <a:noFill/>
          <a:ln w="28575">
            <a:solidFill>
              <a:srgbClr val="FF3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C92D860B-45AF-0248-9AEB-BE65A4C9BC29}"/>
              </a:ext>
            </a:extLst>
          </p:cNvPr>
          <p:cNvGraphicFramePr>
            <a:graphicFrameLocks noGrp="1"/>
          </p:cNvGraphicFramePr>
          <p:nvPr/>
        </p:nvGraphicFramePr>
        <p:xfrm>
          <a:off x="9708313" y="2838068"/>
          <a:ext cx="1789455" cy="15304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945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</a:tblGrid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6865135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1533083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1941101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153024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4626827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1743212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92897396-2DAB-4941-B869-D48D70EE70A7}"/>
              </a:ext>
            </a:extLst>
          </p:cNvPr>
          <p:cNvGraphicFramePr>
            <a:graphicFrameLocks noGrp="1"/>
          </p:cNvGraphicFramePr>
          <p:nvPr/>
        </p:nvGraphicFramePr>
        <p:xfrm>
          <a:off x="5228606" y="2838068"/>
          <a:ext cx="1789455" cy="15304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945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</a:tblGrid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6865135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1533083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1941101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153024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4626827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1743212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8673C4C7-B032-2741-A1C3-163175665DCF}"/>
              </a:ext>
            </a:extLst>
          </p:cNvPr>
          <p:cNvGraphicFramePr>
            <a:graphicFrameLocks noGrp="1"/>
          </p:cNvGraphicFramePr>
          <p:nvPr/>
        </p:nvGraphicFramePr>
        <p:xfrm>
          <a:off x="749059" y="2838068"/>
          <a:ext cx="1789455" cy="15304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945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</a:tblGrid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6865135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1533083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1941101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1530244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4626827"/>
                  </a:ext>
                </a:extLst>
              </a:tr>
              <a:tr h="218637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1743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8246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81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fraction to its model.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0A9B5C9-A0E0-564C-884E-66ACEB5BF8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248835"/>
              </p:ext>
            </p:extLst>
          </p:nvPr>
        </p:nvGraphicFramePr>
        <p:xfrm>
          <a:off x="926468" y="2606032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1EF8DC35-D90D-DE41-9617-D0D095F36A42}"/>
                  </a:ext>
                </a:extLst>
              </p:cNvPr>
              <p:cNvSpPr/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1EF8DC35-D90D-DE41-9617-D0D095F36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1CF7203-2C58-A84A-8344-551A1517B8A3}"/>
                  </a:ext>
                </a:extLst>
              </p:cNvPr>
              <p:cNvSpPr/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1CF7203-2C58-A84A-8344-551A1517B8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7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40D2719C-8194-3648-A4BE-E21A51E41E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6683378"/>
              </p:ext>
            </p:extLst>
          </p:nvPr>
        </p:nvGraphicFramePr>
        <p:xfrm>
          <a:off x="418314" y="358143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6EE550A2-575A-2342-8306-5431A13FFBE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6131" y="5756618"/>
            <a:ext cx="707273" cy="7200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91B9E163-8265-2840-9201-78429867AB2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4" y="5769682"/>
            <a:ext cx="707273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43D7EDAD-A852-0848-BB64-FFFB7FE3CDD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17" y="5769682"/>
            <a:ext cx="707273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A86B7BCE-76B9-864D-9932-F2DC4DFAA2A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788" y="5756618"/>
            <a:ext cx="707273" cy="7200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E8956F20-E6BD-124A-B9A2-C7D94BC495D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9445" y="5756618"/>
            <a:ext cx="707273" cy="72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05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81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fraction to its model.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0A9B5C9-A0E0-564C-884E-66ACEB5BF816}"/>
              </a:ext>
            </a:extLst>
          </p:cNvPr>
          <p:cNvGraphicFramePr>
            <a:graphicFrameLocks noGrp="1"/>
          </p:cNvGraphicFramePr>
          <p:nvPr/>
        </p:nvGraphicFramePr>
        <p:xfrm>
          <a:off x="926468" y="2606032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1EF8DC35-D90D-DE41-9617-D0D095F36A42}"/>
                  </a:ext>
                </a:extLst>
              </p:cNvPr>
              <p:cNvSpPr/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1EF8DC35-D90D-DE41-9617-D0D095F36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1CF7203-2C58-A84A-8344-551A1517B8A3}"/>
                  </a:ext>
                </a:extLst>
              </p:cNvPr>
              <p:cNvSpPr/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1CF7203-2C58-A84A-8344-551A1517B8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7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40D2719C-8194-3648-A4BE-E21A51E41EA1}"/>
              </a:ext>
            </a:extLst>
          </p:cNvPr>
          <p:cNvGraphicFramePr/>
          <p:nvPr/>
        </p:nvGraphicFramePr>
        <p:xfrm>
          <a:off x="418314" y="358143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6EE550A2-575A-2342-8306-5431A13FFBE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6131" y="5756618"/>
            <a:ext cx="707273" cy="7200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91B9E163-8265-2840-9201-78429867AB2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4" y="5769682"/>
            <a:ext cx="707273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43D7EDAD-A852-0848-BB64-FFFB7FE3CDD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17" y="5769682"/>
            <a:ext cx="707273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A86B7BCE-76B9-864D-9932-F2DC4DFAA2A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788" y="5756618"/>
            <a:ext cx="707273" cy="7200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E8956F20-E6BD-124A-B9A2-C7D94BC495D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9445" y="5756618"/>
            <a:ext cx="707273" cy="72000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D08B8C2E-C8DA-2D40-AFFB-D604B108E8E2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>
          <a:xfrm>
            <a:off x="3252590" y="3084777"/>
            <a:ext cx="6643453" cy="1341120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12418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81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fraction to its model.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0A9B5C9-A0E0-564C-884E-66ACEB5BF816}"/>
              </a:ext>
            </a:extLst>
          </p:cNvPr>
          <p:cNvGraphicFramePr>
            <a:graphicFrameLocks noGrp="1"/>
          </p:cNvGraphicFramePr>
          <p:nvPr/>
        </p:nvGraphicFramePr>
        <p:xfrm>
          <a:off x="926468" y="2606032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1EF8DC35-D90D-DE41-9617-D0D095F36A42}"/>
                  </a:ext>
                </a:extLst>
              </p:cNvPr>
              <p:cNvSpPr/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1EF8DC35-D90D-DE41-9617-D0D095F36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1CF7203-2C58-A84A-8344-551A1517B8A3}"/>
                  </a:ext>
                </a:extLst>
              </p:cNvPr>
              <p:cNvSpPr/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1CF7203-2C58-A84A-8344-551A1517B8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7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40D2719C-8194-3648-A4BE-E21A51E41EA1}"/>
              </a:ext>
            </a:extLst>
          </p:cNvPr>
          <p:cNvGraphicFramePr/>
          <p:nvPr/>
        </p:nvGraphicFramePr>
        <p:xfrm>
          <a:off x="418314" y="358143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6EE550A2-575A-2342-8306-5431A13FFBE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6131" y="5756618"/>
            <a:ext cx="707273" cy="7200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91B9E163-8265-2840-9201-78429867AB2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4" y="5769682"/>
            <a:ext cx="707273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43D7EDAD-A852-0848-BB64-FFFB7FE3CDD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17" y="5769682"/>
            <a:ext cx="707273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A86B7BCE-76B9-864D-9932-F2DC4DFAA2A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788" y="5756618"/>
            <a:ext cx="707273" cy="7200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E8956F20-E6BD-124A-B9A2-C7D94BC495D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9445" y="5756618"/>
            <a:ext cx="707273" cy="72000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D08B8C2E-C8DA-2D40-AFFB-D604B108E8E2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>
          <a:xfrm>
            <a:off x="3252590" y="3084777"/>
            <a:ext cx="6643453" cy="1341120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73B1212D-D7A1-4148-B1D3-BB21026B85CA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3043003" y="4578297"/>
            <a:ext cx="6853040" cy="1188720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34117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81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fraction to its model.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0A9B5C9-A0E0-564C-884E-66ACEB5BF816}"/>
              </a:ext>
            </a:extLst>
          </p:cNvPr>
          <p:cNvGraphicFramePr>
            <a:graphicFrameLocks noGrp="1"/>
          </p:cNvGraphicFramePr>
          <p:nvPr/>
        </p:nvGraphicFramePr>
        <p:xfrm>
          <a:off x="926468" y="2606032"/>
          <a:ext cx="2326122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6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87687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3D1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1EF8DC35-D90D-DE41-9617-D0D095F36A42}"/>
                  </a:ext>
                </a:extLst>
              </p:cNvPr>
              <p:cNvSpPr/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1EF8DC35-D90D-DE41-9617-D0D095F36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1CF7203-2C58-A84A-8344-551A1517B8A3}"/>
                  </a:ext>
                </a:extLst>
              </p:cNvPr>
              <p:cNvSpPr/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1CF7203-2C58-A84A-8344-551A1517B8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7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40D2719C-8194-3648-A4BE-E21A51E41EA1}"/>
              </a:ext>
            </a:extLst>
          </p:cNvPr>
          <p:cNvGraphicFramePr/>
          <p:nvPr/>
        </p:nvGraphicFramePr>
        <p:xfrm>
          <a:off x="418314" y="358143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6EE550A2-575A-2342-8306-5431A13FFBE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6131" y="5756618"/>
            <a:ext cx="707273" cy="7200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91B9E163-8265-2840-9201-78429867AB2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4" y="5769682"/>
            <a:ext cx="707273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43D7EDAD-A852-0848-BB64-FFFB7FE3CDD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17" y="5769682"/>
            <a:ext cx="707273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A86B7BCE-76B9-864D-9932-F2DC4DFAA2A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788" y="5756618"/>
            <a:ext cx="707273" cy="7200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E8956F20-E6BD-124A-B9A2-C7D94BC495D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9445" y="5756618"/>
            <a:ext cx="707273" cy="72000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D08B8C2E-C8DA-2D40-AFFB-D604B108E8E2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>
          <a:xfrm>
            <a:off x="3252590" y="3084777"/>
            <a:ext cx="6643453" cy="1341120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73B1212D-D7A1-4148-B1D3-BB21026B85CA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3043003" y="4578297"/>
            <a:ext cx="6853040" cy="1188720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A4FC9058-B568-A146-B08C-796216F21B4D}"/>
              </a:ext>
            </a:extLst>
          </p:cNvPr>
          <p:cNvCxnSpPr>
            <a:cxnSpLocks/>
            <a:stCxn id="21" idx="3"/>
            <a:endCxn id="25" idx="1"/>
          </p:cNvCxnSpPr>
          <p:nvPr/>
        </p:nvCxnSpPr>
        <p:spPr>
          <a:xfrm flipV="1">
            <a:off x="4306718" y="3084777"/>
            <a:ext cx="5589325" cy="3031842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3915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the completed charts represent the second and third steps in a sequence, what came before and what comes afterwards?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graphicFrame>
        <p:nvGraphicFramePr>
          <p:cNvPr id="51" name="Chart 50">
            <a:extLst>
              <a:ext uri="{FF2B5EF4-FFF2-40B4-BE49-F238E27FC236}">
                <a16:creationId xmlns="" xmlns:a16="http://schemas.microsoft.com/office/drawing/2014/main" id="{6719702F-77AB-D242-8F9C-4BF532B46D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0445639"/>
              </p:ext>
            </p:extLst>
          </p:nvPr>
        </p:nvGraphicFramePr>
        <p:xfrm>
          <a:off x="-3183" y="328360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="" xmlns:a16="http://schemas.microsoft.com/office/drawing/2014/main" id="{1F13BB57-FDD9-4542-AD24-8061EEC520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8281465"/>
              </p:ext>
            </p:extLst>
          </p:nvPr>
        </p:nvGraphicFramePr>
        <p:xfrm>
          <a:off x="2982358" y="328360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Chart 19">
            <a:extLst>
              <a:ext uri="{FF2B5EF4-FFF2-40B4-BE49-F238E27FC236}">
                <a16:creationId xmlns="" xmlns:a16="http://schemas.microsoft.com/office/drawing/2014/main" id="{08B5F1C3-756F-144B-8894-68D5DDB137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167162"/>
              </p:ext>
            </p:extLst>
          </p:nvPr>
        </p:nvGraphicFramePr>
        <p:xfrm>
          <a:off x="5967899" y="328360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="" xmlns:a16="http://schemas.microsoft.com/office/drawing/2014/main" id="{833D7484-F511-174C-8889-B86DBAF0E2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5414726"/>
              </p:ext>
            </p:extLst>
          </p:nvPr>
        </p:nvGraphicFramePr>
        <p:xfrm>
          <a:off x="8953440" y="328360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6343682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81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fraction to its model.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0A9B5C9-A0E0-564C-884E-66ACEB5BF8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148030"/>
              </p:ext>
            </p:extLst>
          </p:nvPr>
        </p:nvGraphicFramePr>
        <p:xfrm>
          <a:off x="926468" y="2606032"/>
          <a:ext cx="2326121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2303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214982300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1EF8DC35-D90D-DE41-9617-D0D095F36A42}"/>
                  </a:ext>
                </a:extLst>
              </p:cNvPr>
              <p:cNvSpPr/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1EF8DC35-D90D-DE41-9617-D0D095F36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1CF7203-2C58-A84A-8344-551A1517B8A3}"/>
                  </a:ext>
                </a:extLst>
              </p:cNvPr>
              <p:cNvSpPr/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1CF7203-2C58-A84A-8344-551A1517B8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7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40D2719C-8194-3648-A4BE-E21A51E41E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6880331"/>
              </p:ext>
            </p:extLst>
          </p:nvPr>
        </p:nvGraphicFramePr>
        <p:xfrm>
          <a:off x="418314" y="358143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5A04B8AF-AAF6-AD47-B279-9BE354648BB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4" y="5769682"/>
            <a:ext cx="707273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DBE4AEFC-A39B-5E4F-8189-0C6407C85EF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17" y="5769682"/>
            <a:ext cx="707273" cy="72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C5579558-5AC1-1A45-BAC9-686A90CF834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0515" y="5771616"/>
            <a:ext cx="707273" cy="72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10743EE5-6F08-D947-B8F1-EEF4D1711B2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9980" y="5793158"/>
            <a:ext cx="707273" cy="72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5C5B16F4-FC19-AD43-AE88-F93ADE1ADD4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021" y="5776208"/>
            <a:ext cx="707273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259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81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fraction to its model.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0A9B5C9-A0E0-564C-884E-66ACEB5BF816}"/>
              </a:ext>
            </a:extLst>
          </p:cNvPr>
          <p:cNvGraphicFramePr>
            <a:graphicFrameLocks noGrp="1"/>
          </p:cNvGraphicFramePr>
          <p:nvPr/>
        </p:nvGraphicFramePr>
        <p:xfrm>
          <a:off x="926468" y="2606032"/>
          <a:ext cx="2326121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2303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214982300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1EF8DC35-D90D-DE41-9617-D0D095F36A42}"/>
                  </a:ext>
                </a:extLst>
              </p:cNvPr>
              <p:cNvSpPr/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1EF8DC35-D90D-DE41-9617-D0D095F36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1CF7203-2C58-A84A-8344-551A1517B8A3}"/>
                  </a:ext>
                </a:extLst>
              </p:cNvPr>
              <p:cNvSpPr/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1CF7203-2C58-A84A-8344-551A1517B8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7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40D2719C-8194-3648-A4BE-E21A51E41EA1}"/>
              </a:ext>
            </a:extLst>
          </p:cNvPr>
          <p:cNvGraphicFramePr/>
          <p:nvPr/>
        </p:nvGraphicFramePr>
        <p:xfrm>
          <a:off x="418314" y="358143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5A04B8AF-AAF6-AD47-B279-9BE354648BB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4" y="5769682"/>
            <a:ext cx="707273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DBE4AEFC-A39B-5E4F-8189-0C6407C85EF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17" y="5769682"/>
            <a:ext cx="707273" cy="72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C5579558-5AC1-1A45-BAC9-686A90CF834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0515" y="5771616"/>
            <a:ext cx="707273" cy="72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10743EE5-6F08-D947-B8F1-EEF4D1711B2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9980" y="5793158"/>
            <a:ext cx="707273" cy="72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5C5B16F4-FC19-AD43-AE88-F93ADE1ADD4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021" y="5776208"/>
            <a:ext cx="707273" cy="720000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5E2A899A-9071-E243-8705-D9B5CEDB5204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3252590" y="3084777"/>
            <a:ext cx="6643453" cy="2682240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4334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81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fraction to its model.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0A9B5C9-A0E0-564C-884E-66ACEB5BF816}"/>
              </a:ext>
            </a:extLst>
          </p:cNvPr>
          <p:cNvGraphicFramePr>
            <a:graphicFrameLocks noGrp="1"/>
          </p:cNvGraphicFramePr>
          <p:nvPr/>
        </p:nvGraphicFramePr>
        <p:xfrm>
          <a:off x="926468" y="2606032"/>
          <a:ext cx="2326121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2303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214982300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1EF8DC35-D90D-DE41-9617-D0D095F36A42}"/>
                  </a:ext>
                </a:extLst>
              </p:cNvPr>
              <p:cNvSpPr/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1EF8DC35-D90D-DE41-9617-D0D095F36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1CF7203-2C58-A84A-8344-551A1517B8A3}"/>
                  </a:ext>
                </a:extLst>
              </p:cNvPr>
              <p:cNvSpPr/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1CF7203-2C58-A84A-8344-551A1517B8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7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40D2719C-8194-3648-A4BE-E21A51E41EA1}"/>
              </a:ext>
            </a:extLst>
          </p:cNvPr>
          <p:cNvGraphicFramePr/>
          <p:nvPr/>
        </p:nvGraphicFramePr>
        <p:xfrm>
          <a:off x="418314" y="358143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5A04B8AF-AAF6-AD47-B279-9BE354648BB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4" y="5769682"/>
            <a:ext cx="707273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DBE4AEFC-A39B-5E4F-8189-0C6407C85EF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17" y="5769682"/>
            <a:ext cx="707273" cy="72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C5579558-5AC1-1A45-BAC9-686A90CF834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0515" y="5771616"/>
            <a:ext cx="707273" cy="72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10743EE5-6F08-D947-B8F1-EEF4D1711B2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9980" y="5793158"/>
            <a:ext cx="707273" cy="72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5C5B16F4-FC19-AD43-AE88-F93ADE1ADD4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021" y="5776208"/>
            <a:ext cx="707273" cy="720000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5E2A899A-9071-E243-8705-D9B5CEDB5204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3252590" y="3084777"/>
            <a:ext cx="6643453" cy="2682240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E1C56D05-3A39-1945-B8A8-B937C2159A97}"/>
              </a:ext>
            </a:extLst>
          </p:cNvPr>
          <p:cNvCxnSpPr>
            <a:cxnSpLocks/>
            <a:endCxn id="25" idx="1"/>
          </p:cNvCxnSpPr>
          <p:nvPr/>
        </p:nvCxnSpPr>
        <p:spPr>
          <a:xfrm flipV="1">
            <a:off x="2879980" y="3084777"/>
            <a:ext cx="7016063" cy="1577164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037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81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Match the fraction to its model.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5681E290-8468-8F44-8722-FBB77C6BB08A}"/>
                  </a:ext>
                </a:extLst>
              </p:cNvPr>
              <p:cNvSpPr/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5681E290-8468-8F44-8722-FBB77C6BB0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2506356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0A9B5C9-A0E0-564C-884E-66ACEB5BF816}"/>
              </a:ext>
            </a:extLst>
          </p:cNvPr>
          <p:cNvGraphicFramePr>
            <a:graphicFrameLocks noGrp="1"/>
          </p:cNvGraphicFramePr>
          <p:nvPr/>
        </p:nvGraphicFramePr>
        <p:xfrm>
          <a:off x="926468" y="2606032"/>
          <a:ext cx="2326121" cy="95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2303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751843108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136314433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959716076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1936562891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214982300"/>
                    </a:ext>
                  </a:extLst>
                </a:gridCol>
                <a:gridCol w="332303">
                  <a:extLst>
                    <a:ext uri="{9D8B030D-6E8A-4147-A177-3AD203B41FA5}">
                      <a16:colId xmlns="" xmlns:a16="http://schemas.microsoft.com/office/drawing/2014/main" val="2893850488"/>
                    </a:ext>
                  </a:extLst>
                </a:gridCol>
              </a:tblGrid>
              <a:tr h="9574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1EF8DC35-D90D-DE41-9617-D0D095F36A42}"/>
                  </a:ext>
                </a:extLst>
              </p:cNvPr>
              <p:cNvSpPr/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1EF8DC35-D90D-DE41-9617-D0D095F36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3847476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F1CF7203-2C58-A84A-8344-551A1517B8A3}"/>
                  </a:ext>
                </a:extLst>
              </p:cNvPr>
              <p:cNvSpPr/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F1CF7203-2C58-A84A-8344-551A1517B8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6043" y="5188596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537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40D2719C-8194-3648-A4BE-E21A51E41EA1}"/>
              </a:ext>
            </a:extLst>
          </p:cNvPr>
          <p:cNvGraphicFramePr/>
          <p:nvPr/>
        </p:nvGraphicFramePr>
        <p:xfrm>
          <a:off x="418314" y="358143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5A04B8AF-AAF6-AD47-B279-9BE354648BB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4" y="5769682"/>
            <a:ext cx="707273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DBE4AEFC-A39B-5E4F-8189-0C6407C85EF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17" y="5769682"/>
            <a:ext cx="707273" cy="72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C5579558-5AC1-1A45-BAC9-686A90CF834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0515" y="5771616"/>
            <a:ext cx="707273" cy="72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10743EE5-6F08-D947-B8F1-EEF4D1711B2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9980" y="5793158"/>
            <a:ext cx="707273" cy="72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5C5B16F4-FC19-AD43-AE88-F93ADE1ADD4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021" y="5776208"/>
            <a:ext cx="707273" cy="720000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5E2A899A-9071-E243-8705-D9B5CEDB5204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3252590" y="3084777"/>
            <a:ext cx="6643453" cy="2682240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E1C56D05-3A39-1945-B8A8-B937C2159A97}"/>
              </a:ext>
            </a:extLst>
          </p:cNvPr>
          <p:cNvCxnSpPr>
            <a:cxnSpLocks/>
            <a:endCxn id="25" idx="1"/>
          </p:cNvCxnSpPr>
          <p:nvPr/>
        </p:nvCxnSpPr>
        <p:spPr>
          <a:xfrm flipV="1">
            <a:off x="2879980" y="3084777"/>
            <a:ext cx="7016063" cy="1577164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A40D31E8-2204-BB45-AD50-041D6E497296}"/>
              </a:ext>
            </a:extLst>
          </p:cNvPr>
          <p:cNvCxnSpPr>
            <a:cxnSpLocks/>
            <a:stCxn id="30" idx="3"/>
          </p:cNvCxnSpPr>
          <p:nvPr/>
        </p:nvCxnSpPr>
        <p:spPr>
          <a:xfrm flipV="1">
            <a:off x="4343294" y="4425898"/>
            <a:ext cx="5552749" cy="1710310"/>
          </a:xfrm>
          <a:prstGeom prst="lin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32122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Here are </a:t>
            </a:r>
            <a:r>
              <a:rPr lang="en-GB" dirty="0"/>
              <a:t>½</a:t>
            </a:r>
            <a:r>
              <a:rPr lang="en-GB" sz="2200" dirty="0"/>
              <a:t> of Ruth’s cubes.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the rest of Ruth’s cubes in the bar model above.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30AE5869-FC7B-314C-9F65-3ABBF601EA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100986"/>
              </p:ext>
            </p:extLst>
          </p:nvPr>
        </p:nvGraphicFramePr>
        <p:xfrm>
          <a:off x="2723213" y="2953627"/>
          <a:ext cx="6745574" cy="9507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727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372787">
                  <a:extLst>
                    <a:ext uri="{9D8B030D-6E8A-4147-A177-3AD203B41FA5}">
                      <a16:colId xmlns="" xmlns:a16="http://schemas.microsoft.com/office/drawing/2014/main" val="135495339"/>
                    </a:ext>
                  </a:extLst>
                </a:gridCol>
              </a:tblGrid>
              <a:tr h="95074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D720583-8B39-C041-98E2-2896F3E6B3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6955" y="3069000"/>
            <a:ext cx="696774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0CE8D3D-961B-6042-B445-F2BD1F287F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3069000"/>
            <a:ext cx="696774" cy="7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4F6BAC0-C61C-4743-983F-BB6E5381CB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3422" y="3069000"/>
            <a:ext cx="69677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682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Here are </a:t>
            </a:r>
            <a:r>
              <a:rPr lang="en-GB" dirty="0"/>
              <a:t>½</a:t>
            </a:r>
            <a:r>
              <a:rPr lang="en-GB" sz="2200" dirty="0"/>
              <a:t> of Ruth’s cubes.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the rest of Ruth’s cubes in the bar model above.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30AE5869-FC7B-314C-9F65-3ABBF601EABF}"/>
              </a:ext>
            </a:extLst>
          </p:cNvPr>
          <p:cNvGraphicFramePr>
            <a:graphicFrameLocks noGrp="1"/>
          </p:cNvGraphicFramePr>
          <p:nvPr/>
        </p:nvGraphicFramePr>
        <p:xfrm>
          <a:off x="2723213" y="2953627"/>
          <a:ext cx="6745574" cy="9507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7278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3372787">
                  <a:extLst>
                    <a:ext uri="{9D8B030D-6E8A-4147-A177-3AD203B41FA5}">
                      <a16:colId xmlns="" xmlns:a16="http://schemas.microsoft.com/office/drawing/2014/main" val="135495339"/>
                    </a:ext>
                  </a:extLst>
                </a:gridCol>
              </a:tblGrid>
              <a:tr h="95074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D720583-8B39-C041-98E2-2896F3E6B3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6955" y="3069000"/>
            <a:ext cx="696774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0CE8D3D-961B-6042-B445-F2BD1F287F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606" y="3069000"/>
            <a:ext cx="696774" cy="7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4F6BAC0-C61C-4743-983F-BB6E5381CB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3422" y="3069000"/>
            <a:ext cx="696774" cy="7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7EC03ED-E54B-CF4B-A24E-A7D6B5A7B8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790" y="3069000"/>
            <a:ext cx="696774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D83A726-3035-0345-90E3-BEF658A789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6296" y="3069000"/>
            <a:ext cx="696774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296BF8B-394E-1240-A8B8-59E34513A5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803" y="3069000"/>
            <a:ext cx="69677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1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Here are one third of Yasmin’s cubes.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the rest of Yasmin’s cubes in the bar model above.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8EB45914-2751-FC47-A6A1-EB9BBB62E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515365"/>
              </p:ext>
            </p:extLst>
          </p:nvPr>
        </p:nvGraphicFramePr>
        <p:xfrm>
          <a:off x="2723213" y="2953627"/>
          <a:ext cx="6745575" cy="9507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852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2248525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2248525">
                  <a:extLst>
                    <a:ext uri="{9D8B030D-6E8A-4147-A177-3AD203B41FA5}">
                      <a16:colId xmlns="" xmlns:a16="http://schemas.microsoft.com/office/drawing/2014/main" val="135495339"/>
                    </a:ext>
                  </a:extLst>
                </a:gridCol>
              </a:tblGrid>
              <a:tr h="95074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0096C54-C03A-4D49-B795-3CC73A63CA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6955" y="3069000"/>
            <a:ext cx="696774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A473F04-C7E7-5842-9201-FCEFA04CB7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3422" y="3069000"/>
            <a:ext cx="69677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8902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Here are one third of Yasmin’s cubes.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the rest of Yasmin’s cubes in the bar model above.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8EB45914-2751-FC47-A6A1-EB9BBB62E828}"/>
              </a:ext>
            </a:extLst>
          </p:cNvPr>
          <p:cNvGraphicFramePr>
            <a:graphicFrameLocks noGrp="1"/>
          </p:cNvGraphicFramePr>
          <p:nvPr/>
        </p:nvGraphicFramePr>
        <p:xfrm>
          <a:off x="2723213" y="2953627"/>
          <a:ext cx="6745575" cy="9507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8525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2248525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2248525">
                  <a:extLst>
                    <a:ext uri="{9D8B030D-6E8A-4147-A177-3AD203B41FA5}">
                      <a16:colId xmlns="" xmlns:a16="http://schemas.microsoft.com/office/drawing/2014/main" val="135495339"/>
                    </a:ext>
                  </a:extLst>
                </a:gridCol>
              </a:tblGrid>
              <a:tr h="95074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0096C54-C03A-4D49-B795-3CC73A63CA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0994" y="3069000"/>
            <a:ext cx="696774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A473F04-C7E7-5842-9201-FCEFA04CB7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500" y="3069000"/>
            <a:ext cx="696774" cy="7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1959510D-E4B0-A747-A2FD-1F85650FD7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2346" y="3069000"/>
            <a:ext cx="696774" cy="7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DA3E4A6-EDBE-A94F-9201-5B48748ACA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852" y="3069000"/>
            <a:ext cx="696774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58DB26AC-C708-914F-8AB7-87A515D045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1121" y="3069000"/>
            <a:ext cx="696774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75048A8-7A88-CC45-9F63-AA903F635B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627" y="3069000"/>
            <a:ext cx="69677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38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Here are </a:t>
            </a:r>
            <a:r>
              <a:rPr lang="en-GB" dirty="0"/>
              <a:t>¼</a:t>
            </a:r>
            <a:r>
              <a:rPr lang="en-GB" sz="2200" dirty="0"/>
              <a:t> of Jamal’s counters.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the rest of Jamal’s counters in the bar model above.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C6FF37F6-6584-4640-9FE8-2F68B6C1CF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819138"/>
              </p:ext>
            </p:extLst>
          </p:nvPr>
        </p:nvGraphicFramePr>
        <p:xfrm>
          <a:off x="2723213" y="2953627"/>
          <a:ext cx="6745576" cy="9507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6394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1686394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1686394">
                  <a:extLst>
                    <a:ext uri="{9D8B030D-6E8A-4147-A177-3AD203B41FA5}">
                      <a16:colId xmlns="" xmlns:a16="http://schemas.microsoft.com/office/drawing/2014/main" val="2519063759"/>
                    </a:ext>
                  </a:extLst>
                </a:gridCol>
                <a:gridCol w="1686394">
                  <a:extLst>
                    <a:ext uri="{9D8B030D-6E8A-4147-A177-3AD203B41FA5}">
                      <a16:colId xmlns="" xmlns:a16="http://schemas.microsoft.com/office/drawing/2014/main" val="135495339"/>
                    </a:ext>
                  </a:extLst>
                </a:gridCol>
              </a:tblGrid>
              <a:tr h="95074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9BB472C-D527-7745-8670-4CF1E45829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9624" y="3069000"/>
            <a:ext cx="707273" cy="7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8E3F264-B4CB-2C46-B4E6-EA08D9C9D0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308" y="3069000"/>
            <a:ext cx="707273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2101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Here are </a:t>
            </a:r>
            <a:r>
              <a:rPr lang="en-GB" dirty="0"/>
              <a:t>¼</a:t>
            </a:r>
            <a:r>
              <a:rPr lang="en-GB" sz="2200" dirty="0"/>
              <a:t> of Jamal’s counters.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the rest of Jamal’s counters in the bar model above.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C6FF37F6-6584-4640-9FE8-2F68B6C1CF48}"/>
              </a:ext>
            </a:extLst>
          </p:cNvPr>
          <p:cNvGraphicFramePr>
            <a:graphicFrameLocks noGrp="1"/>
          </p:cNvGraphicFramePr>
          <p:nvPr/>
        </p:nvGraphicFramePr>
        <p:xfrm>
          <a:off x="2723213" y="2953627"/>
          <a:ext cx="6745576" cy="9507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6394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1686394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1686394">
                  <a:extLst>
                    <a:ext uri="{9D8B030D-6E8A-4147-A177-3AD203B41FA5}">
                      <a16:colId xmlns="" xmlns:a16="http://schemas.microsoft.com/office/drawing/2014/main" val="2519063759"/>
                    </a:ext>
                  </a:extLst>
                </a:gridCol>
                <a:gridCol w="1686394">
                  <a:extLst>
                    <a:ext uri="{9D8B030D-6E8A-4147-A177-3AD203B41FA5}">
                      <a16:colId xmlns="" xmlns:a16="http://schemas.microsoft.com/office/drawing/2014/main" val="135495339"/>
                    </a:ext>
                  </a:extLst>
                </a:gridCol>
              </a:tblGrid>
              <a:tr h="95074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9BB472C-D527-7745-8670-4CF1E45829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9624" y="3069000"/>
            <a:ext cx="707273" cy="7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8E3F264-B4CB-2C46-B4E6-EA08D9C9D0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308" y="3069000"/>
            <a:ext cx="707273" cy="7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298361A-3ABC-D143-B800-2EBFA7F463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1836" y="3069000"/>
            <a:ext cx="707273" cy="7203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7C4451F0-2121-8844-851C-8155DED6CE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5521" y="3069000"/>
            <a:ext cx="707273" cy="7203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CA80D211-1F71-3C45-B952-F0ABF78B89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1627" y="3068664"/>
            <a:ext cx="707273" cy="7203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883B03C1-EDA6-1844-B177-E5C2013378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5312" y="3068664"/>
            <a:ext cx="707273" cy="7203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C54E94B4-429C-2545-8BED-CFC5D334AE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3838" y="3068832"/>
            <a:ext cx="707273" cy="7203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7DB75537-2ECF-0A4C-88CF-385241138F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7523" y="3068832"/>
            <a:ext cx="707273" cy="7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0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1994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the completed charts represent the second and third steps in a sequence, what came before and what comes afterwards?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  <a:latin typeface="Muli"/>
              </a:rPr>
              <a:t>¼ of the first shape will be shaded in and all four parts will be shaded in the fourth shape, as one more part is being shaded in each step. </a:t>
            </a:r>
            <a:endParaRPr lang="en-GB" sz="2200" dirty="0">
              <a:solidFill>
                <a:srgbClr val="FF3860"/>
              </a:solidFill>
            </a:endParaRPr>
          </a:p>
        </p:txBody>
      </p:sp>
      <p:graphicFrame>
        <p:nvGraphicFramePr>
          <p:cNvPr id="51" name="Chart 50">
            <a:extLst>
              <a:ext uri="{FF2B5EF4-FFF2-40B4-BE49-F238E27FC236}">
                <a16:creationId xmlns="" xmlns:a16="http://schemas.microsoft.com/office/drawing/2014/main" id="{6719702F-77AB-D242-8F9C-4BF532B46D0F}"/>
              </a:ext>
            </a:extLst>
          </p:cNvPr>
          <p:cNvGraphicFramePr/>
          <p:nvPr/>
        </p:nvGraphicFramePr>
        <p:xfrm>
          <a:off x="-3183" y="328360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="" xmlns:a16="http://schemas.microsoft.com/office/drawing/2014/main" id="{1F13BB57-FDD9-4542-AD24-8061EEC520EC}"/>
              </a:ext>
            </a:extLst>
          </p:cNvPr>
          <p:cNvGraphicFramePr/>
          <p:nvPr/>
        </p:nvGraphicFramePr>
        <p:xfrm>
          <a:off x="2982358" y="328360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Chart 19">
            <a:extLst>
              <a:ext uri="{FF2B5EF4-FFF2-40B4-BE49-F238E27FC236}">
                <a16:creationId xmlns="" xmlns:a16="http://schemas.microsoft.com/office/drawing/2014/main" id="{08B5F1C3-756F-144B-8894-68D5DDB13727}"/>
              </a:ext>
            </a:extLst>
          </p:cNvPr>
          <p:cNvGraphicFramePr/>
          <p:nvPr/>
        </p:nvGraphicFramePr>
        <p:xfrm>
          <a:off x="5967899" y="328360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="" xmlns:a16="http://schemas.microsoft.com/office/drawing/2014/main" id="{833D7484-F511-174C-8889-B86DBAF0E264}"/>
              </a:ext>
            </a:extLst>
          </p:cNvPr>
          <p:cNvGraphicFramePr/>
          <p:nvPr/>
        </p:nvGraphicFramePr>
        <p:xfrm>
          <a:off x="8953440" y="3283603"/>
          <a:ext cx="3299205" cy="179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741310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291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Sort the fraction cards into the table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02F7C77C-4042-2644-9235-3402F0C4AC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97618"/>
              </p:ext>
            </p:extLst>
          </p:nvPr>
        </p:nvGraphicFramePr>
        <p:xfrm>
          <a:off x="2032000" y="2629692"/>
          <a:ext cx="812800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="" xmlns:a16="http://schemas.microsoft.com/office/drawing/2014/main" val="485536823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1439437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dirty="0">
                          <a:latin typeface="OpenDyslexicAlta"/>
                        </a:rPr>
                        <a:t>whole-amount fractions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dirty="0">
                          <a:latin typeface="OpenDyslexicAlta"/>
                        </a:rPr>
                        <a:t>part-amount fractions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5095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4255684"/>
                  </a:ext>
                </a:extLst>
              </a:tr>
            </a:tbl>
          </a:graphicData>
        </a:graphic>
      </p:graphicFrame>
      <p:sp>
        <p:nvSpPr>
          <p:cNvPr id="56" name="Rounded Rectangle 55">
            <a:extLst>
              <a:ext uri="{FF2B5EF4-FFF2-40B4-BE49-F238E27FC236}">
                <a16:creationId xmlns="" xmlns:a16="http://schemas.microsoft.com/office/drawing/2014/main" id="{2F49F389-7B94-D84C-9C56-AD3C85759F4B}"/>
              </a:ext>
            </a:extLst>
          </p:cNvPr>
          <p:cNvSpPr/>
          <p:nvPr/>
        </p:nvSpPr>
        <p:spPr>
          <a:xfrm>
            <a:off x="6327011" y="1474101"/>
            <a:ext cx="5296229" cy="558495"/>
          </a:xfrm>
          <a:prstGeom prst="roundRect">
            <a:avLst/>
          </a:prstGeom>
          <a:solidFill>
            <a:srgbClr val="FFDD5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Think of your own examples.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0565200C-55BE-AD49-BDCF-CF4F30946C1A}"/>
                  </a:ext>
                </a:extLst>
              </p:cNvPr>
              <p:cNvSpPr/>
              <p:nvPr/>
            </p:nvSpPr>
            <p:spPr>
              <a:xfrm>
                <a:off x="2525598" y="54901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0565200C-55BE-AD49-BDCF-CF4F30946C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5598" y="5490113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8A0F0146-F834-D242-9648-D40869490CA7}"/>
                  </a:ext>
                </a:extLst>
              </p:cNvPr>
              <p:cNvSpPr/>
              <p:nvPr/>
            </p:nvSpPr>
            <p:spPr>
              <a:xfrm>
                <a:off x="10692497" y="2846582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8A0F0146-F834-D242-9648-D40869490C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2497" y="2846582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ounded Rectangle 16">
                <a:extLst>
                  <a:ext uri="{FF2B5EF4-FFF2-40B4-BE49-F238E27FC236}">
                    <a16:creationId xmlns="" xmlns:a16="http://schemas.microsoft.com/office/drawing/2014/main" id="{8A42493A-82C7-1549-B0ED-0B28883EFFDB}"/>
                  </a:ext>
                </a:extLst>
              </p:cNvPr>
              <p:cNvSpPr/>
              <p:nvPr/>
            </p:nvSpPr>
            <p:spPr>
              <a:xfrm>
                <a:off x="793472" y="477782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8A42493A-82C7-1549-B0ED-0B28883EFF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472" y="4777829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DAF35433-55B1-1548-A5A6-AF719A53AB94}"/>
                  </a:ext>
                </a:extLst>
              </p:cNvPr>
              <p:cNvSpPr/>
              <p:nvPr/>
            </p:nvSpPr>
            <p:spPr>
              <a:xfrm>
                <a:off x="8888908" y="54901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DAF35433-55B1-1548-A5A6-AF719A53AB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8908" y="5490113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ounded Rectangle 18">
                <a:extLst>
                  <a:ext uri="{FF2B5EF4-FFF2-40B4-BE49-F238E27FC236}">
                    <a16:creationId xmlns="" xmlns:a16="http://schemas.microsoft.com/office/drawing/2014/main" id="{8B55E5CA-4FF5-2D43-8388-6AAACD18B1D7}"/>
                  </a:ext>
                </a:extLst>
              </p:cNvPr>
              <p:cNvSpPr/>
              <p:nvPr/>
            </p:nvSpPr>
            <p:spPr>
              <a:xfrm>
                <a:off x="672412" y="284445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8B55E5CA-4FF5-2D43-8388-6AAACD18B1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412" y="284445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9584118-B894-F243-924E-B70484AF8B9C}"/>
                  </a:ext>
                </a:extLst>
              </p:cNvPr>
              <p:cNvSpPr/>
              <p:nvPr/>
            </p:nvSpPr>
            <p:spPr>
              <a:xfrm>
                <a:off x="7292904" y="5454442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9584118-B894-F243-924E-B70484AF8B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2904" y="5454442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8D40E680-180D-684E-A8CE-7DF39C54FB9D}"/>
                  </a:ext>
                </a:extLst>
              </p:cNvPr>
              <p:cNvSpPr/>
              <p:nvPr/>
            </p:nvSpPr>
            <p:spPr>
              <a:xfrm>
                <a:off x="5696900" y="54901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8D40E680-180D-684E-A8CE-7DF39C54FB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6900" y="5490113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ounded Rectangle 21">
                <a:extLst>
                  <a:ext uri="{FF2B5EF4-FFF2-40B4-BE49-F238E27FC236}">
                    <a16:creationId xmlns="" xmlns:a16="http://schemas.microsoft.com/office/drawing/2014/main" id="{87F66D13-7256-5440-8513-0FCB85329D67}"/>
                  </a:ext>
                </a:extLst>
              </p:cNvPr>
              <p:cNvSpPr/>
              <p:nvPr/>
            </p:nvSpPr>
            <p:spPr>
              <a:xfrm>
                <a:off x="10597037" y="4794471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87F66D13-7256-5440-8513-0FCB85329D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37" y="4794471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F0666DAB-064B-9C41-9791-FC0D2FE93C8A}"/>
                  </a:ext>
                </a:extLst>
              </p:cNvPr>
              <p:cNvSpPr/>
              <p:nvPr/>
            </p:nvSpPr>
            <p:spPr>
              <a:xfrm>
                <a:off x="4054123" y="5497604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F0666DAB-064B-9C41-9791-FC0D2FE93C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4123" y="5497604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 l="-4110" b="-645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10579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291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Sort the fraction cards into the table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02F7C77C-4042-2644-9235-3402F0C4AC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335743"/>
              </p:ext>
            </p:extLst>
          </p:nvPr>
        </p:nvGraphicFramePr>
        <p:xfrm>
          <a:off x="2032000" y="2629692"/>
          <a:ext cx="812800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="" xmlns:a16="http://schemas.microsoft.com/office/drawing/2014/main" val="485536823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1439437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whole-amount fractions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OpenDyslexicAlta" pitchFamily="2" charset="77"/>
                        </a:rPr>
                        <a:t>part-amount fractions</a:t>
                      </a:r>
                    </a:p>
                  </a:txBody>
                  <a:tcPr anchor="ctr"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5095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42556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ounded Rectangle 45">
                <a:extLst>
                  <a:ext uri="{FF2B5EF4-FFF2-40B4-BE49-F238E27FC236}">
                    <a16:creationId xmlns="" xmlns:a16="http://schemas.microsoft.com/office/drawing/2014/main" id="{BE8F2512-F12D-8343-A630-37910F5CA748}"/>
                  </a:ext>
                </a:extLst>
              </p:cNvPr>
              <p:cNvSpPr/>
              <p:nvPr/>
            </p:nvSpPr>
            <p:spPr>
              <a:xfrm>
                <a:off x="6328335" y="325404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6" name="Rounded Rectangle 45">
                <a:extLst>
                  <a:ext uri="{FF2B5EF4-FFF2-40B4-BE49-F238E27FC236}">
                    <a16:creationId xmlns:a16="http://schemas.microsoft.com/office/drawing/2014/main" id="{BE8F2512-F12D-8343-A630-37910F5CA7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8335" y="3254049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ounded Rectangle 46">
                <a:extLst>
                  <a:ext uri="{FF2B5EF4-FFF2-40B4-BE49-F238E27FC236}">
                    <a16:creationId xmlns="" xmlns:a16="http://schemas.microsoft.com/office/drawing/2014/main" id="{509A77ED-CA26-C542-82E2-794E6488A25D}"/>
                  </a:ext>
                </a:extLst>
              </p:cNvPr>
              <p:cNvSpPr/>
              <p:nvPr/>
            </p:nvSpPr>
            <p:spPr>
              <a:xfrm>
                <a:off x="9173271" y="325404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509A77ED-CA26-C542-82E2-794E6488A2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3271" y="3254049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ounded Rectangle 47">
                <a:extLst>
                  <a:ext uri="{FF2B5EF4-FFF2-40B4-BE49-F238E27FC236}">
                    <a16:creationId xmlns="" xmlns:a16="http://schemas.microsoft.com/office/drawing/2014/main" id="{1989D172-0BC7-264A-B7EE-1D44C81087C1}"/>
                  </a:ext>
                </a:extLst>
              </p:cNvPr>
              <p:cNvSpPr/>
              <p:nvPr/>
            </p:nvSpPr>
            <p:spPr>
              <a:xfrm>
                <a:off x="7305061" y="4076871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1989D172-0BC7-264A-B7EE-1D44C81087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5061" y="4076871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ounded Rectangle 48">
                <a:extLst>
                  <a:ext uri="{FF2B5EF4-FFF2-40B4-BE49-F238E27FC236}">
                    <a16:creationId xmlns="" xmlns:a16="http://schemas.microsoft.com/office/drawing/2014/main" id="{4D6436EE-2CB1-4D41-9C89-2175B1C0C54D}"/>
                  </a:ext>
                </a:extLst>
              </p:cNvPr>
              <p:cNvSpPr/>
              <p:nvPr/>
            </p:nvSpPr>
            <p:spPr>
              <a:xfrm>
                <a:off x="8206110" y="3392488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4D6436EE-2CB1-4D41-9C89-2175B1C0C54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6110" y="3392488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ounded Rectangle 49">
                <a:extLst>
                  <a:ext uri="{FF2B5EF4-FFF2-40B4-BE49-F238E27FC236}">
                    <a16:creationId xmlns="" xmlns:a16="http://schemas.microsoft.com/office/drawing/2014/main" id="{77AB161B-3E2D-5F4B-92AB-849859922315}"/>
                  </a:ext>
                </a:extLst>
              </p:cNvPr>
              <p:cNvSpPr/>
              <p:nvPr/>
            </p:nvSpPr>
            <p:spPr>
              <a:xfrm>
                <a:off x="2166779" y="3220162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77AB161B-3E2D-5F4B-92AB-8498599223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6779" y="3220162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ounded Rectangle 50">
                <a:extLst>
                  <a:ext uri="{FF2B5EF4-FFF2-40B4-BE49-F238E27FC236}">
                    <a16:creationId xmlns="" xmlns:a16="http://schemas.microsoft.com/office/drawing/2014/main" id="{C3E2FDB0-32EA-454D-9277-66C1020FCF07}"/>
                  </a:ext>
                </a:extLst>
              </p:cNvPr>
              <p:cNvSpPr/>
              <p:nvPr/>
            </p:nvSpPr>
            <p:spPr>
              <a:xfrm>
                <a:off x="5022489" y="3220162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51" name="Rounded Rectangle 50">
                <a:extLst>
                  <a:ext uri="{FF2B5EF4-FFF2-40B4-BE49-F238E27FC236}">
                    <a16:creationId xmlns:a16="http://schemas.microsoft.com/office/drawing/2014/main" id="{C3E2FDB0-32EA-454D-9277-66C1020FCF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489" y="3220162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ounded Rectangle 51">
                <a:extLst>
                  <a:ext uri="{FF2B5EF4-FFF2-40B4-BE49-F238E27FC236}">
                    <a16:creationId xmlns="" xmlns:a16="http://schemas.microsoft.com/office/drawing/2014/main" id="{362F746E-7FBD-D84D-833F-F9C08A12BC85}"/>
                  </a:ext>
                </a:extLst>
              </p:cNvPr>
              <p:cNvSpPr/>
              <p:nvPr/>
            </p:nvSpPr>
            <p:spPr>
              <a:xfrm>
                <a:off x="3000441" y="404896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52" name="Rounded Rectangle 51">
                <a:extLst>
                  <a:ext uri="{FF2B5EF4-FFF2-40B4-BE49-F238E27FC236}">
                    <a16:creationId xmlns:a16="http://schemas.microsoft.com/office/drawing/2014/main" id="{362F746E-7FBD-D84D-833F-F9C08A12BC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0441" y="404896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ounded Rectangle 52">
                <a:extLst>
                  <a:ext uri="{FF2B5EF4-FFF2-40B4-BE49-F238E27FC236}">
                    <a16:creationId xmlns="" xmlns:a16="http://schemas.microsoft.com/office/drawing/2014/main" id="{172D358C-75EE-7946-B68F-F9EA5B37258D}"/>
                  </a:ext>
                </a:extLst>
              </p:cNvPr>
              <p:cNvSpPr/>
              <p:nvPr/>
            </p:nvSpPr>
            <p:spPr>
              <a:xfrm>
                <a:off x="3761852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53" name="Rounded Rectangle 52">
                <a:extLst>
                  <a:ext uri="{FF2B5EF4-FFF2-40B4-BE49-F238E27FC236}">
                    <a16:creationId xmlns:a16="http://schemas.microsoft.com/office/drawing/2014/main" id="{172D358C-75EE-7946-B68F-F9EA5B3725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1852" y="3429000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ounded Rectangle 53">
                <a:extLst>
                  <a:ext uri="{FF2B5EF4-FFF2-40B4-BE49-F238E27FC236}">
                    <a16:creationId xmlns="" xmlns:a16="http://schemas.microsoft.com/office/drawing/2014/main" id="{4BEB8DD6-84A3-4848-A8B3-A7D1B32FE494}"/>
                  </a:ext>
                </a:extLst>
              </p:cNvPr>
              <p:cNvSpPr/>
              <p:nvPr/>
            </p:nvSpPr>
            <p:spPr>
              <a:xfrm>
                <a:off x="4303110" y="4175185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4BEB8DD6-84A3-4848-A8B3-A7D1B32FE4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3110" y="4175185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 l="-4110"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ounded Rectangle 13">
            <a:extLst>
              <a:ext uri="{FF2B5EF4-FFF2-40B4-BE49-F238E27FC236}">
                <a16:creationId xmlns="" xmlns:a16="http://schemas.microsoft.com/office/drawing/2014/main" id="{AF1A5664-1AD0-7649-B897-E851C97EA22A}"/>
              </a:ext>
            </a:extLst>
          </p:cNvPr>
          <p:cNvSpPr/>
          <p:nvPr/>
        </p:nvSpPr>
        <p:spPr>
          <a:xfrm>
            <a:off x="6327011" y="1474101"/>
            <a:ext cx="5296229" cy="558495"/>
          </a:xfrm>
          <a:prstGeom prst="roundRect">
            <a:avLst/>
          </a:prstGeom>
          <a:solidFill>
            <a:srgbClr val="FFDD5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FF3860"/>
                </a:solidFill>
                <a:latin typeface="OpenDyslexicAlta" pitchFamily="2" charset="77"/>
              </a:rPr>
              <a:t>Teacher / peer assessment</a:t>
            </a:r>
          </a:p>
        </p:txBody>
      </p:sp>
    </p:spTree>
    <p:extLst>
      <p:ext uri="{BB962C8B-B14F-4D97-AF65-F5344CB8AC3E}">
        <p14:creationId xmlns:p14="http://schemas.microsoft.com/office/powerpoint/2010/main" val="42461052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19386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40117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85374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26508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274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136441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274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44371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274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42850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274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8947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A17F28E7-E9B1-4D4B-B5FB-8FA6647392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900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</a:t>
                </a:r>
                <a:r>
                  <a:rPr lang="en-GB" sz="2400" u="sng" dirty="0">
                    <a:solidFill>
                      <a:schemeClr val="bg1"/>
                    </a:solidFill>
                    <a:latin typeface="OpenDyslexicAlta" pitchFamily="2" charset="77"/>
                  </a:rPr>
                  <a:t>red</a:t>
                </a:r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</a:t>
                </a:r>
                <a:r>
                  <a:rPr lang="en-GB" sz="2400" u="sng" dirty="0">
                    <a:solidFill>
                      <a:schemeClr val="bg1"/>
                    </a:solidFill>
                    <a:latin typeface="OpenDyslexicAlta" pitchFamily="2" charset="77"/>
                  </a:rPr>
                  <a:t>yellow</a:t>
                </a:r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ED0EE437-A028-6643-8BE6-B787E78E3DD6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ED0EE437-A028-6643-8BE6-B787E78E3D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4D10AA6C-D2EA-054F-9F2E-DDA6EB988504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7390FB20-A816-4647-A8DC-063F9CB35E04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7390FB20-A816-4647-A8DC-063F9CB35E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F041BB10-0C20-6A42-B7F7-F2959686D812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="" xmlns:a16="http://schemas.microsoft.com/office/drawing/2014/main" id="{64A810A0-6588-C14E-A140-19A335596265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64A810A0-6588-C14E-A140-19A33559626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72386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274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132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274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44239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274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72606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 to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836" y="3429000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36547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58" y="3429000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63969" y="359045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680" y="342900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274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444993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52816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2799413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66527" y="2960870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80238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2799413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93949" y="2960870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907660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2799413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C3C527D4-0408-544F-AECB-83D3DC011FFD}"/>
                  </a:ext>
                </a:extLst>
              </p:cNvPr>
              <p:cNvSpPr/>
              <p:nvPr/>
            </p:nvSpPr>
            <p:spPr>
              <a:xfrm>
                <a:off x="3452816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C3C527D4-0408-544F-AECB-83D3DC011F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4171769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526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FF76D10B-CC85-4745-8763-7DDCA91D6D02}"/>
              </a:ext>
            </a:extLst>
          </p:cNvPr>
          <p:cNvSpPr/>
          <p:nvPr/>
        </p:nvSpPr>
        <p:spPr>
          <a:xfrm>
            <a:off x="4566527" y="433322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19FA9EC9-E84D-4440-B09E-2AB99F90753E}"/>
                  </a:ext>
                </a:extLst>
              </p:cNvPr>
              <p:cNvSpPr/>
              <p:nvPr/>
            </p:nvSpPr>
            <p:spPr>
              <a:xfrm>
                <a:off x="5680238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19FA9EC9-E84D-4440-B09E-2AB99F9075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4171769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ounded Rectangle 20">
            <a:extLst>
              <a:ext uri="{FF2B5EF4-FFF2-40B4-BE49-F238E27FC236}">
                <a16:creationId xmlns="" xmlns:a16="http://schemas.microsoft.com/office/drawing/2014/main" id="{781957BC-B504-3344-82C2-5E9E2181239F}"/>
              </a:ext>
            </a:extLst>
          </p:cNvPr>
          <p:cNvSpPr/>
          <p:nvPr/>
        </p:nvSpPr>
        <p:spPr>
          <a:xfrm>
            <a:off x="6793949" y="433322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ounded Rectangle 21">
                <a:extLst>
                  <a:ext uri="{FF2B5EF4-FFF2-40B4-BE49-F238E27FC236}">
                    <a16:creationId xmlns="" xmlns:a16="http://schemas.microsoft.com/office/drawing/2014/main" id="{E728FE20-767F-914F-8314-67A0032F3B44}"/>
                  </a:ext>
                </a:extLst>
              </p:cNvPr>
              <p:cNvSpPr/>
              <p:nvPr/>
            </p:nvSpPr>
            <p:spPr>
              <a:xfrm>
                <a:off x="7907660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E728FE20-767F-914F-8314-67A0032F3B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4171769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0842A7C8-6043-4449-8617-CD1A9F0CD21C}"/>
                  </a:ext>
                </a:extLst>
              </p:cNvPr>
              <p:cNvSpPr/>
              <p:nvPr/>
            </p:nvSpPr>
            <p:spPr>
              <a:xfrm>
                <a:off x="3452816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0842A7C8-6043-4449-8617-CD1A9F0CD2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5543559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679BA29A-1DEF-D648-95EB-CA4C33AB75A5}"/>
              </a:ext>
            </a:extLst>
          </p:cNvPr>
          <p:cNvSpPr/>
          <p:nvPr/>
        </p:nvSpPr>
        <p:spPr>
          <a:xfrm>
            <a:off x="4566527" y="570501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76F96092-F13A-6F4D-820A-D83FD739F5A8}"/>
                  </a:ext>
                </a:extLst>
              </p:cNvPr>
              <p:cNvSpPr/>
              <p:nvPr/>
            </p:nvSpPr>
            <p:spPr>
              <a:xfrm>
                <a:off x="5680238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76F96092-F13A-6F4D-820A-D83FD739F5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5543559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7B2B8DEB-4972-8B47-9FB7-A688D8E8E406}"/>
              </a:ext>
            </a:extLst>
          </p:cNvPr>
          <p:cNvSpPr/>
          <p:nvPr/>
        </p:nvSpPr>
        <p:spPr>
          <a:xfrm>
            <a:off x="6793949" y="570501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4B27673E-F989-E94A-9D6E-480D32421A34}"/>
                  </a:ext>
                </a:extLst>
              </p:cNvPr>
              <p:cNvSpPr/>
              <p:nvPr/>
            </p:nvSpPr>
            <p:spPr>
              <a:xfrm>
                <a:off x="7907660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4B27673E-F989-E94A-9D6E-480D32421A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5543559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39934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52816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2799413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66527" y="2960870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80238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2799413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93949" y="2960870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907660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2799413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C3C527D4-0408-544F-AECB-83D3DC011FFD}"/>
                  </a:ext>
                </a:extLst>
              </p:cNvPr>
              <p:cNvSpPr/>
              <p:nvPr/>
            </p:nvSpPr>
            <p:spPr>
              <a:xfrm>
                <a:off x="3452816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C3C527D4-0408-544F-AECB-83D3DC011F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4171769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526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FF76D10B-CC85-4745-8763-7DDCA91D6D02}"/>
              </a:ext>
            </a:extLst>
          </p:cNvPr>
          <p:cNvSpPr/>
          <p:nvPr/>
        </p:nvSpPr>
        <p:spPr>
          <a:xfrm>
            <a:off x="4566527" y="433322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19FA9EC9-E84D-4440-B09E-2AB99F90753E}"/>
                  </a:ext>
                </a:extLst>
              </p:cNvPr>
              <p:cNvSpPr/>
              <p:nvPr/>
            </p:nvSpPr>
            <p:spPr>
              <a:xfrm>
                <a:off x="5680238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19FA9EC9-E84D-4440-B09E-2AB99F9075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4171769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ounded Rectangle 20">
            <a:extLst>
              <a:ext uri="{FF2B5EF4-FFF2-40B4-BE49-F238E27FC236}">
                <a16:creationId xmlns="" xmlns:a16="http://schemas.microsoft.com/office/drawing/2014/main" id="{781957BC-B504-3344-82C2-5E9E2181239F}"/>
              </a:ext>
            </a:extLst>
          </p:cNvPr>
          <p:cNvSpPr/>
          <p:nvPr/>
        </p:nvSpPr>
        <p:spPr>
          <a:xfrm>
            <a:off x="6793949" y="433322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ounded Rectangle 21">
                <a:extLst>
                  <a:ext uri="{FF2B5EF4-FFF2-40B4-BE49-F238E27FC236}">
                    <a16:creationId xmlns="" xmlns:a16="http://schemas.microsoft.com/office/drawing/2014/main" id="{E728FE20-767F-914F-8314-67A0032F3B44}"/>
                  </a:ext>
                </a:extLst>
              </p:cNvPr>
              <p:cNvSpPr/>
              <p:nvPr/>
            </p:nvSpPr>
            <p:spPr>
              <a:xfrm>
                <a:off x="7907660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E728FE20-767F-914F-8314-67A0032F3B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4171769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0842A7C8-6043-4449-8617-CD1A9F0CD21C}"/>
                  </a:ext>
                </a:extLst>
              </p:cNvPr>
              <p:cNvSpPr/>
              <p:nvPr/>
            </p:nvSpPr>
            <p:spPr>
              <a:xfrm>
                <a:off x="3452816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0842A7C8-6043-4449-8617-CD1A9F0CD2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5543559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679BA29A-1DEF-D648-95EB-CA4C33AB75A5}"/>
              </a:ext>
            </a:extLst>
          </p:cNvPr>
          <p:cNvSpPr/>
          <p:nvPr/>
        </p:nvSpPr>
        <p:spPr>
          <a:xfrm>
            <a:off x="4566527" y="570501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76F96092-F13A-6F4D-820A-D83FD739F5A8}"/>
                  </a:ext>
                </a:extLst>
              </p:cNvPr>
              <p:cNvSpPr/>
              <p:nvPr/>
            </p:nvSpPr>
            <p:spPr>
              <a:xfrm>
                <a:off x="5680238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76F96092-F13A-6F4D-820A-D83FD739F5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5543559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7B2B8DEB-4972-8B47-9FB7-A688D8E8E406}"/>
              </a:ext>
            </a:extLst>
          </p:cNvPr>
          <p:cNvSpPr/>
          <p:nvPr/>
        </p:nvSpPr>
        <p:spPr>
          <a:xfrm>
            <a:off x="6793949" y="570501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4B27673E-F989-E94A-9D6E-480D32421A34}"/>
                  </a:ext>
                </a:extLst>
              </p:cNvPr>
              <p:cNvSpPr/>
              <p:nvPr/>
            </p:nvSpPr>
            <p:spPr>
              <a:xfrm>
                <a:off x="7907660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4B27673E-F989-E94A-9D6E-480D32421A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5543559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42842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52816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2799413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66527" y="2960870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80238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2799413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93949" y="2960870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907660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2799413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C3C527D4-0408-544F-AECB-83D3DC011FFD}"/>
                  </a:ext>
                </a:extLst>
              </p:cNvPr>
              <p:cNvSpPr/>
              <p:nvPr/>
            </p:nvSpPr>
            <p:spPr>
              <a:xfrm>
                <a:off x="3452816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C3C527D4-0408-544F-AECB-83D3DC011F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4171769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526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FF76D10B-CC85-4745-8763-7DDCA91D6D02}"/>
              </a:ext>
            </a:extLst>
          </p:cNvPr>
          <p:cNvSpPr/>
          <p:nvPr/>
        </p:nvSpPr>
        <p:spPr>
          <a:xfrm>
            <a:off x="4566527" y="433322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19FA9EC9-E84D-4440-B09E-2AB99F90753E}"/>
                  </a:ext>
                </a:extLst>
              </p:cNvPr>
              <p:cNvSpPr/>
              <p:nvPr/>
            </p:nvSpPr>
            <p:spPr>
              <a:xfrm>
                <a:off x="5680238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19FA9EC9-E84D-4440-B09E-2AB99F9075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4171769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ounded Rectangle 20">
            <a:extLst>
              <a:ext uri="{FF2B5EF4-FFF2-40B4-BE49-F238E27FC236}">
                <a16:creationId xmlns="" xmlns:a16="http://schemas.microsoft.com/office/drawing/2014/main" id="{781957BC-B504-3344-82C2-5E9E2181239F}"/>
              </a:ext>
            </a:extLst>
          </p:cNvPr>
          <p:cNvSpPr/>
          <p:nvPr/>
        </p:nvSpPr>
        <p:spPr>
          <a:xfrm>
            <a:off x="6793949" y="433322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ounded Rectangle 21">
                <a:extLst>
                  <a:ext uri="{FF2B5EF4-FFF2-40B4-BE49-F238E27FC236}">
                    <a16:creationId xmlns="" xmlns:a16="http://schemas.microsoft.com/office/drawing/2014/main" id="{E728FE20-767F-914F-8314-67A0032F3B44}"/>
                  </a:ext>
                </a:extLst>
              </p:cNvPr>
              <p:cNvSpPr/>
              <p:nvPr/>
            </p:nvSpPr>
            <p:spPr>
              <a:xfrm>
                <a:off x="7907660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E728FE20-767F-914F-8314-67A0032F3B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4171769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0842A7C8-6043-4449-8617-CD1A9F0CD21C}"/>
                  </a:ext>
                </a:extLst>
              </p:cNvPr>
              <p:cNvSpPr/>
              <p:nvPr/>
            </p:nvSpPr>
            <p:spPr>
              <a:xfrm>
                <a:off x="3452816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0842A7C8-6043-4449-8617-CD1A9F0CD2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5543559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679BA29A-1DEF-D648-95EB-CA4C33AB75A5}"/>
              </a:ext>
            </a:extLst>
          </p:cNvPr>
          <p:cNvSpPr/>
          <p:nvPr/>
        </p:nvSpPr>
        <p:spPr>
          <a:xfrm>
            <a:off x="4566527" y="570501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76F96092-F13A-6F4D-820A-D83FD739F5A8}"/>
                  </a:ext>
                </a:extLst>
              </p:cNvPr>
              <p:cNvSpPr/>
              <p:nvPr/>
            </p:nvSpPr>
            <p:spPr>
              <a:xfrm>
                <a:off x="5680238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76F96092-F13A-6F4D-820A-D83FD739F5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5543559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7B2B8DEB-4972-8B47-9FB7-A688D8E8E406}"/>
              </a:ext>
            </a:extLst>
          </p:cNvPr>
          <p:cNvSpPr/>
          <p:nvPr/>
        </p:nvSpPr>
        <p:spPr>
          <a:xfrm>
            <a:off x="6793949" y="570501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4B27673E-F989-E94A-9D6E-480D32421A34}"/>
                  </a:ext>
                </a:extLst>
              </p:cNvPr>
              <p:cNvSpPr/>
              <p:nvPr/>
            </p:nvSpPr>
            <p:spPr>
              <a:xfrm>
                <a:off x="7907660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4B27673E-F989-E94A-9D6E-480D32421A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5543559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98581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3452816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2799413"/>
                <a:ext cx="891483" cy="1156842"/>
              </a:xfrm>
              <a:prstGeom prst="roundRect">
                <a:avLst/>
              </a:prstGeom>
              <a:blipFill>
                <a:blip r:embed="rId3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4566527" y="2960870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5680238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2799413"/>
                <a:ext cx="891483" cy="1156842"/>
              </a:xfrm>
              <a:prstGeom prst="roundRect">
                <a:avLst/>
              </a:prstGeom>
              <a:blipFill>
                <a:blip r:embed="rId4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6793949" y="2960870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7907660" y="2799413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2799413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C3C527D4-0408-544F-AECB-83D3DC011FFD}"/>
                  </a:ext>
                </a:extLst>
              </p:cNvPr>
              <p:cNvSpPr/>
              <p:nvPr/>
            </p:nvSpPr>
            <p:spPr>
              <a:xfrm>
                <a:off x="3452816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C3C527D4-0408-544F-AECB-83D3DC011F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4171769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526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FF76D10B-CC85-4745-8763-7DDCA91D6D02}"/>
              </a:ext>
            </a:extLst>
          </p:cNvPr>
          <p:cNvSpPr/>
          <p:nvPr/>
        </p:nvSpPr>
        <p:spPr>
          <a:xfrm>
            <a:off x="4566527" y="433322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19FA9EC9-E84D-4440-B09E-2AB99F90753E}"/>
                  </a:ext>
                </a:extLst>
              </p:cNvPr>
              <p:cNvSpPr/>
              <p:nvPr/>
            </p:nvSpPr>
            <p:spPr>
              <a:xfrm>
                <a:off x="5680238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19FA9EC9-E84D-4440-B09E-2AB99F9075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4171769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16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ounded Rectangle 20">
            <a:extLst>
              <a:ext uri="{FF2B5EF4-FFF2-40B4-BE49-F238E27FC236}">
                <a16:creationId xmlns="" xmlns:a16="http://schemas.microsoft.com/office/drawing/2014/main" id="{781957BC-B504-3344-82C2-5E9E2181239F}"/>
              </a:ext>
            </a:extLst>
          </p:cNvPr>
          <p:cNvSpPr/>
          <p:nvPr/>
        </p:nvSpPr>
        <p:spPr>
          <a:xfrm>
            <a:off x="6793949" y="433322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ounded Rectangle 21">
                <a:extLst>
                  <a:ext uri="{FF2B5EF4-FFF2-40B4-BE49-F238E27FC236}">
                    <a16:creationId xmlns="" xmlns:a16="http://schemas.microsoft.com/office/drawing/2014/main" id="{E728FE20-767F-914F-8314-67A0032F3B44}"/>
                  </a:ext>
                </a:extLst>
              </p:cNvPr>
              <p:cNvSpPr/>
              <p:nvPr/>
            </p:nvSpPr>
            <p:spPr>
              <a:xfrm>
                <a:off x="7907660" y="417176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E728FE20-767F-914F-8314-67A0032F3B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4171769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0842A7C8-6043-4449-8617-CD1A9F0CD21C}"/>
                  </a:ext>
                </a:extLst>
              </p:cNvPr>
              <p:cNvSpPr/>
              <p:nvPr/>
            </p:nvSpPr>
            <p:spPr>
              <a:xfrm>
                <a:off x="3452816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0842A7C8-6043-4449-8617-CD1A9F0CD2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16" y="5543559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679BA29A-1DEF-D648-95EB-CA4C33AB75A5}"/>
              </a:ext>
            </a:extLst>
          </p:cNvPr>
          <p:cNvSpPr/>
          <p:nvPr/>
        </p:nvSpPr>
        <p:spPr>
          <a:xfrm>
            <a:off x="4566527" y="570501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76F96092-F13A-6F4D-820A-D83FD739F5A8}"/>
                  </a:ext>
                </a:extLst>
              </p:cNvPr>
              <p:cNvSpPr/>
              <p:nvPr/>
            </p:nvSpPr>
            <p:spPr>
              <a:xfrm>
                <a:off x="5680238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76F96092-F13A-6F4D-820A-D83FD739F5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238" y="5543559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5319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7B2B8DEB-4972-8B47-9FB7-A688D8E8E406}"/>
              </a:ext>
            </a:extLst>
          </p:cNvPr>
          <p:cNvSpPr/>
          <p:nvPr/>
        </p:nvSpPr>
        <p:spPr>
          <a:xfrm>
            <a:off x="6793949" y="5705016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4B27673E-F989-E94A-9D6E-480D32421A34}"/>
                  </a:ext>
                </a:extLst>
              </p:cNvPr>
              <p:cNvSpPr/>
              <p:nvPr/>
            </p:nvSpPr>
            <p:spPr>
              <a:xfrm>
                <a:off x="7907660" y="5543559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36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4B27673E-F989-E94A-9D6E-480D32421A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660" y="5543559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l="-411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68094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7: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Three sevenths of a bag of apples are red. The rest are green. </a:t>
            </a:r>
            <a:br>
              <a:rPr lang="en-GB" sz="2200" dirty="0"/>
            </a:br>
            <a:r>
              <a:rPr lang="en-GB" sz="2200" dirty="0"/>
              <a:t>What fraction of the bag are green apples?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bar model above to 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28" name="Table 27">
            <a:extLst>
              <a:ext uri="{FF2B5EF4-FFF2-40B4-BE49-F238E27FC236}">
                <a16:creationId xmlns="" xmlns:a16="http://schemas.microsoft.com/office/drawing/2014/main" id="{3F248CD2-6E26-6546-94E0-589F32265E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758060"/>
              </p:ext>
            </p:extLst>
          </p:nvPr>
        </p:nvGraphicFramePr>
        <p:xfrm>
          <a:off x="3144810" y="3237362"/>
          <a:ext cx="5902379" cy="6889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19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2812849484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1184505723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2519063759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681719124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135495339"/>
                    </a:ext>
                  </a:extLst>
                </a:gridCol>
              </a:tblGrid>
              <a:tr h="68898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222941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067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Activity 7: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Three sevenths of a bag of apples are red. The rest are green. </a:t>
            </a:r>
            <a:br>
              <a:rPr lang="en-GB" sz="2200" dirty="0"/>
            </a:br>
            <a:r>
              <a:rPr lang="en-GB" sz="2200" dirty="0"/>
              <a:t>What fraction of the bag are green apples?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  <a:latin typeface="Muli"/>
              </a:rPr>
              <a:t>If three sevenths of the apples are red, then the rest - four sevenths - are green.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28" name="Table 27">
            <a:extLst>
              <a:ext uri="{FF2B5EF4-FFF2-40B4-BE49-F238E27FC236}">
                <a16:creationId xmlns="" xmlns:a16="http://schemas.microsoft.com/office/drawing/2014/main" id="{3F248CD2-6E26-6546-94E0-589F32265EB5}"/>
              </a:ext>
            </a:extLst>
          </p:cNvPr>
          <p:cNvGraphicFramePr>
            <a:graphicFrameLocks noGrp="1"/>
          </p:cNvGraphicFramePr>
          <p:nvPr/>
        </p:nvGraphicFramePr>
        <p:xfrm>
          <a:off x="3144810" y="3237362"/>
          <a:ext cx="5902379" cy="6889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197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2812849484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1184505723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2519063759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681719124"/>
                    </a:ext>
                  </a:extLst>
                </a:gridCol>
                <a:gridCol w="843197">
                  <a:extLst>
                    <a:ext uri="{9D8B030D-6E8A-4147-A177-3AD203B41FA5}">
                      <a16:colId xmlns="" xmlns:a16="http://schemas.microsoft.com/office/drawing/2014/main" val="135495339"/>
                    </a:ext>
                  </a:extLst>
                </a:gridCol>
              </a:tblGrid>
              <a:tr h="68898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</a:tbl>
          </a:graphicData>
        </a:graphic>
      </p:graphicFrame>
      <p:sp>
        <p:nvSpPr>
          <p:cNvPr id="4" name="Left Brace 3">
            <a:extLst>
              <a:ext uri="{FF2B5EF4-FFF2-40B4-BE49-F238E27FC236}">
                <a16:creationId xmlns="" xmlns:a16="http://schemas.microsoft.com/office/drawing/2014/main" id="{5A158767-55D2-D44F-8D71-937D034C367D}"/>
              </a:ext>
            </a:extLst>
          </p:cNvPr>
          <p:cNvSpPr/>
          <p:nvPr/>
        </p:nvSpPr>
        <p:spPr>
          <a:xfrm rot="16200000">
            <a:off x="4255118" y="2876023"/>
            <a:ext cx="285866" cy="2506482"/>
          </a:xfrm>
          <a:prstGeom prst="leftBrac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Brace 5">
            <a:extLst>
              <a:ext uri="{FF2B5EF4-FFF2-40B4-BE49-F238E27FC236}">
                <a16:creationId xmlns="" xmlns:a16="http://schemas.microsoft.com/office/drawing/2014/main" id="{65B5AFEE-6BF4-F94D-B837-5B8DE6E67D58}"/>
              </a:ext>
            </a:extLst>
          </p:cNvPr>
          <p:cNvSpPr/>
          <p:nvPr/>
        </p:nvSpPr>
        <p:spPr>
          <a:xfrm rot="16200000">
            <a:off x="7240825" y="2516093"/>
            <a:ext cx="285866" cy="3226342"/>
          </a:xfrm>
          <a:prstGeom prst="leftBrace">
            <a:avLst/>
          </a:prstGeom>
          <a:ln w="28575">
            <a:solidFill>
              <a:srgbClr val="FF38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7C76FA54-5F0B-954B-97A5-F56DF2D1CEAB}"/>
              </a:ext>
            </a:extLst>
          </p:cNvPr>
          <p:cNvSpPr/>
          <p:nvPr/>
        </p:nvSpPr>
        <p:spPr>
          <a:xfrm>
            <a:off x="3389923" y="4129263"/>
            <a:ext cx="2016256" cy="8339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OpenDyslexicAlta" pitchFamily="2" charset="77"/>
              </a:rPr>
              <a:t>red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06050B6E-1948-B845-9796-CD4D5EDE2B0F}"/>
              </a:ext>
            </a:extLst>
          </p:cNvPr>
          <p:cNvSpPr/>
          <p:nvPr/>
        </p:nvSpPr>
        <p:spPr>
          <a:xfrm>
            <a:off x="6375630" y="4128815"/>
            <a:ext cx="2016256" cy="8339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OpenDyslexicAlta" pitchFamily="2" charset="77"/>
              </a:rPr>
              <a:t>green </a:t>
            </a:r>
          </a:p>
        </p:txBody>
      </p:sp>
    </p:spTree>
    <p:extLst>
      <p:ext uri="{BB962C8B-B14F-4D97-AF65-F5344CB8AC3E}">
        <p14:creationId xmlns:p14="http://schemas.microsoft.com/office/powerpoint/2010/main" val="399579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A17F28E7-E9B1-4D4B-B5FB-8FA6647392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900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</a:t>
                </a:r>
                <a:r>
                  <a:rPr lang="en-GB" sz="2400" u="sng" dirty="0">
                    <a:solidFill>
                      <a:srgbClr val="FF3860"/>
                    </a:solidFill>
                    <a:latin typeface="OpenDyslexicAlta" pitchFamily="2" charset="77"/>
                  </a:rPr>
                  <a:t>red</a:t>
                </a:r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</a:t>
                </a:r>
                <a:r>
                  <a:rPr lang="en-GB" sz="2400" u="sng" dirty="0">
                    <a:solidFill>
                      <a:srgbClr val="FF3860"/>
                    </a:solidFill>
                    <a:latin typeface="OpenDyslexicAlta" pitchFamily="2" charset="77"/>
                  </a:rPr>
                  <a:t>yellow</a:t>
                </a:r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ED0EE437-A028-6643-8BE6-B787E78E3DD6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ED0EE437-A028-6643-8BE6-B787E78E3D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4D10AA6C-D2EA-054F-9F2E-DDA6EB988504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7390FB20-A816-4647-A8DC-063F9CB35E04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7390FB20-A816-4647-A8DC-063F9CB35E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F041BB10-0C20-6A42-B7F7-F2959686D812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="" xmlns:a16="http://schemas.microsoft.com/office/drawing/2014/main" id="{64A810A0-6588-C14E-A140-19A335596265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64A810A0-6588-C14E-A140-19A33559626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7682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35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Is </a:t>
            </a:r>
            <a:r>
              <a:rPr lang="en-GB" sz="2200" dirty="0" err="1">
                <a:solidFill>
                  <a:srgbClr val="3273DC"/>
                </a:solidFill>
              </a:rPr>
              <a:t>Astrobee’s</a:t>
            </a:r>
            <a:r>
              <a:rPr lang="en-GB" sz="2200" dirty="0">
                <a:solidFill>
                  <a:srgbClr val="3273DC"/>
                </a:solidFill>
              </a:rPr>
              <a:t> statement always, sometimes or never true?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Provide examples to explain your answer.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81702E8E-89C0-5241-8AF1-8E4334AE5D89}"/>
              </a:ext>
            </a:extLst>
          </p:cNvPr>
          <p:cNvSpPr/>
          <p:nvPr/>
        </p:nvSpPr>
        <p:spPr>
          <a:xfrm>
            <a:off x="2971455" y="2368718"/>
            <a:ext cx="24526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When 1 is represented as a fraction, the numerator is the same as the denominator.</a:t>
            </a:r>
          </a:p>
        </p:txBody>
      </p:sp>
    </p:spTree>
    <p:extLst>
      <p:ext uri="{BB962C8B-B14F-4D97-AF65-F5344CB8AC3E}">
        <p14:creationId xmlns:p14="http://schemas.microsoft.com/office/powerpoint/2010/main" val="27100308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35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 err="1">
                <a:solidFill>
                  <a:srgbClr val="FF3860"/>
                </a:solidFill>
              </a:rPr>
              <a:t>Astrobee’s</a:t>
            </a:r>
            <a:r>
              <a:rPr lang="en-GB" sz="2200" dirty="0">
                <a:solidFill>
                  <a:srgbClr val="FF3860"/>
                </a:solidFill>
              </a:rPr>
              <a:t> statement is always true. As shown by the blue example fractions. F</a:t>
            </a:r>
            <a:r>
              <a:rPr lang="en-GB" sz="2200">
                <a:solidFill>
                  <a:srgbClr val="FF3860"/>
                </a:solidFill>
              </a:rPr>
              <a:t>ractions </a:t>
            </a:r>
            <a:r>
              <a:rPr lang="en-GB" sz="2200" dirty="0">
                <a:solidFill>
                  <a:srgbClr val="FF3860"/>
                </a:solidFill>
              </a:rPr>
              <a:t>that show less than 1 have numerators that are less than their denominators (as shown by the red example fractions).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81702E8E-89C0-5241-8AF1-8E4334AE5D89}"/>
              </a:ext>
            </a:extLst>
          </p:cNvPr>
          <p:cNvSpPr/>
          <p:nvPr/>
        </p:nvSpPr>
        <p:spPr>
          <a:xfrm>
            <a:off x="2971455" y="2368718"/>
            <a:ext cx="24526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When 1 is represented as a fraction, the numerator is the same as the denominator.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C835151B-76B1-4B44-A790-923E84F37CD7}"/>
                  </a:ext>
                </a:extLst>
              </p:cNvPr>
              <p:cNvSpPr/>
              <p:nvPr/>
            </p:nvSpPr>
            <p:spPr>
              <a:xfrm>
                <a:off x="7105574" y="194553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3273D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3273DC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3273DC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3273DC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C835151B-76B1-4B44-A790-923E84F37C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5574" y="1945530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C876F15F-6632-E44A-86F2-19F76F341BA4}"/>
                  </a:ext>
                </a:extLst>
              </p:cNvPr>
              <p:cNvSpPr/>
              <p:nvPr/>
            </p:nvSpPr>
            <p:spPr>
              <a:xfrm>
                <a:off x="10352172" y="194553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3273D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3273DC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3273DC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3273DC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C876F15F-6632-E44A-86F2-19F76F341BA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2172" y="1945530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43A41065-5DB1-EF44-B265-7E51311B6A66}"/>
                  </a:ext>
                </a:extLst>
              </p:cNvPr>
              <p:cNvSpPr/>
              <p:nvPr/>
            </p:nvSpPr>
            <p:spPr>
              <a:xfrm>
                <a:off x="8727528" y="194553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3273D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3273DC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3273DC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3273DC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43A41065-5DB1-EF44-B265-7E51311B6A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7528" y="194553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744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97F3D141-1444-3B42-9A65-5E90BB839F4F}"/>
                  </a:ext>
                </a:extLst>
              </p:cNvPr>
              <p:cNvSpPr/>
              <p:nvPr/>
            </p:nvSpPr>
            <p:spPr>
              <a:xfrm>
                <a:off x="7105573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97F3D141-1444-3B42-9A65-5E90BB839F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5573" y="342900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F49C03A9-38DD-C84C-A041-07A0DFDA58B4}"/>
                  </a:ext>
                </a:extLst>
              </p:cNvPr>
              <p:cNvSpPr/>
              <p:nvPr/>
            </p:nvSpPr>
            <p:spPr>
              <a:xfrm>
                <a:off x="8727528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F49C03A9-38DD-C84C-A041-07A0DFDA58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7528" y="342900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FDE1EDBB-722F-B44C-A220-8A88EC4B299B}"/>
                  </a:ext>
                </a:extLst>
              </p:cNvPr>
              <p:cNvSpPr/>
              <p:nvPr/>
            </p:nvSpPr>
            <p:spPr>
              <a:xfrm>
                <a:off x="10352172" y="342900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FDE1EDBB-722F-B44C-A220-8A88EC4B29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2172" y="3429000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57305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combine two fractions to make a whole amount and find a missing amount to combine to make a whole amount, ensuring the result has a numerator and denominator that is the same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combining two fractions to make a whole amount and when finding a missing amount to combine to make a whole amount, ensuring the result has a numerator and denominator that is the same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3 – Spring Block 5 – Fractions – Lesson 2 – To be able to combine fractions to make a whole amount</a:t>
            </a:r>
          </a:p>
        </p:txBody>
      </p:sp>
    </p:spTree>
    <p:extLst>
      <p:ext uri="{BB962C8B-B14F-4D97-AF65-F5344CB8AC3E}">
        <p14:creationId xmlns:p14="http://schemas.microsoft.com/office/powerpoint/2010/main" val="2505885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A17F28E7-E9B1-4D4B-B5FB-8FA6647392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900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</a:t>
                </a:r>
                <a:r>
                  <a:rPr lang="en-GB" sz="2400" u="sng" dirty="0">
                    <a:solidFill>
                      <a:srgbClr val="FF3860"/>
                    </a:solidFill>
                    <a:latin typeface="OpenDyslexicAlta" pitchFamily="2" charset="77"/>
                  </a:rPr>
                  <a:t>red</a:t>
                </a:r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</a:t>
                </a:r>
                <a:r>
                  <a:rPr lang="en-GB" sz="2400" u="sng" dirty="0">
                    <a:solidFill>
                      <a:srgbClr val="FF3860"/>
                    </a:solidFill>
                    <a:latin typeface="OpenDyslexicAlta" pitchFamily="2" charset="77"/>
                  </a:rPr>
                  <a:t>yellow</a:t>
                </a:r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ED0EE437-A028-6643-8BE6-B787E78E3DD6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ED0EE437-A028-6643-8BE6-B787E78E3D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4D10AA6C-D2EA-054F-9F2E-DDA6EB988504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7390FB20-A816-4647-A8DC-063F9CB35E04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7390FB20-A816-4647-A8DC-063F9CB35E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F041BB10-0C20-6A42-B7F7-F2959686D812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="" xmlns:a16="http://schemas.microsoft.com/office/drawing/2014/main" id="{64A810A0-6588-C14E-A140-19A335596265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64A810A0-6588-C14E-A140-19A33559626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67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red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yellow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5388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combine fractions to make a whole amount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to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26B712F-3F7D-6149-9F3E-87B4F9B952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84" y="3451270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7B945C9-14EF-124B-98AA-4B8E2F7748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42" y="3451270"/>
            <a:ext cx="69677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B2446BE0-74E8-5047-B721-9CAD7E239463}"/>
                  </a:ext>
                </a:extLst>
              </p:cNvPr>
              <p:cNvSpPr/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red </a:t>
                </a: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B2446BE0-74E8-5047-B721-9CAD7E239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606" y="2975524"/>
                <a:ext cx="5752799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165A8946-9025-3042-A4F1-18E35967F3BE}"/>
                  </a:ext>
                </a:extLst>
              </p:cNvPr>
              <p:cNvSpPr/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yellow 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165A8946-9025-3042-A4F1-18E35967F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4001294"/>
                <a:ext cx="5752799" cy="83392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B1770255-2B6A-BC42-94A9-D5107E583C71}"/>
                  </a:ext>
                </a:extLst>
              </p:cNvPr>
              <p:cNvSpPr/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B1770255-2B6A-BC42-94A9-D5107E583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189" y="5080790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3E6DAAA-E692-0A41-BCF0-D02B5BA455A2}"/>
              </a:ext>
            </a:extLst>
          </p:cNvPr>
          <p:cNvSpPr/>
          <p:nvPr/>
        </p:nvSpPr>
        <p:spPr>
          <a:xfrm>
            <a:off x="6368900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1F10EB6-3AB7-894B-8B1E-429C75F3C6EE}"/>
                  </a:ext>
                </a:extLst>
              </p:cNvPr>
              <p:cNvSpPr/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1F10EB6-3AB7-894B-8B1E-429C75F3C6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2611" y="5080790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E54B56E-6098-C440-AA81-190D9D86F84D}"/>
              </a:ext>
            </a:extLst>
          </p:cNvPr>
          <p:cNvSpPr/>
          <p:nvPr/>
        </p:nvSpPr>
        <p:spPr>
          <a:xfrm>
            <a:off x="8596322" y="5242247"/>
            <a:ext cx="891483" cy="83392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dirty="0">
                <a:solidFill>
                  <a:schemeClr val="tx1"/>
                </a:solidFill>
                <a:latin typeface="OpenDyslexicAlta" pitchFamily="2" charset="77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EA62DDE5-1E2B-DB44-8521-726153820870}"/>
                  </a:ext>
                </a:extLst>
              </p:cNvPr>
              <p:cNvSpPr/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EA62DDE5-1E2B-DB44-8521-726153820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0033" y="5080790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 b="-638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7583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14257</TotalTime>
  <Words>3431</Words>
  <Application>Microsoft Office PowerPoint</Application>
  <PresentationFormat>Custom</PresentationFormat>
  <Paragraphs>1030</Paragraphs>
  <Slides>62</Slides>
  <Notes>61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71" baseType="lpstr">
      <vt:lpstr>Arial</vt:lpstr>
      <vt:lpstr>Lato Light</vt:lpstr>
      <vt:lpstr>Cambria Math</vt:lpstr>
      <vt:lpstr>Wingdings</vt:lpstr>
      <vt:lpstr>Lato</vt:lpstr>
      <vt:lpstr>Calibri</vt:lpstr>
      <vt:lpstr>Muli</vt:lpstr>
      <vt:lpstr>OpenDyslexicAlta</vt:lpstr>
      <vt:lpstr>Office Theme</vt:lpstr>
      <vt:lpstr>PowerPoint Presentation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  <vt:lpstr>To be able to combine fractions to make a whole amount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786</cp:revision>
  <cp:lastPrinted>2019-06-17T16:19:05Z</cp:lastPrinted>
  <dcterms:created xsi:type="dcterms:W3CDTF">2018-08-06T08:16:18Z</dcterms:created>
  <dcterms:modified xsi:type="dcterms:W3CDTF">2021-01-07T16:48:43Z</dcterms:modified>
</cp:coreProperties>
</file>