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7"/>
  </p:notesMasterIdLst>
  <p:handoutMasterIdLst>
    <p:handoutMasterId r:id="rId38"/>
  </p:handoutMasterIdLst>
  <p:sldIdLst>
    <p:sldId id="320" r:id="rId2"/>
    <p:sldId id="321" r:id="rId3"/>
    <p:sldId id="346" r:id="rId4"/>
    <p:sldId id="374" r:id="rId5"/>
    <p:sldId id="380" r:id="rId6"/>
    <p:sldId id="381" r:id="rId7"/>
    <p:sldId id="378" r:id="rId8"/>
    <p:sldId id="379" r:id="rId9"/>
    <p:sldId id="375" r:id="rId10"/>
    <p:sldId id="377" r:id="rId11"/>
    <p:sldId id="386" r:id="rId12"/>
    <p:sldId id="387" r:id="rId13"/>
    <p:sldId id="384" r:id="rId14"/>
    <p:sldId id="385" r:id="rId15"/>
    <p:sldId id="388" r:id="rId16"/>
    <p:sldId id="389" r:id="rId17"/>
    <p:sldId id="382" r:id="rId18"/>
    <p:sldId id="383" r:id="rId19"/>
    <p:sldId id="396" r:id="rId20"/>
    <p:sldId id="397" r:id="rId21"/>
    <p:sldId id="398" r:id="rId22"/>
    <p:sldId id="400" r:id="rId23"/>
    <p:sldId id="401" r:id="rId24"/>
    <p:sldId id="402" r:id="rId25"/>
    <p:sldId id="399" r:id="rId26"/>
    <p:sldId id="403" r:id="rId27"/>
    <p:sldId id="404" r:id="rId28"/>
    <p:sldId id="405" r:id="rId29"/>
    <p:sldId id="406" r:id="rId30"/>
    <p:sldId id="407" r:id="rId31"/>
    <p:sldId id="408" r:id="rId32"/>
    <p:sldId id="409" r:id="rId33"/>
    <p:sldId id="373" r:id="rId34"/>
    <p:sldId id="410" r:id="rId35"/>
    <p:sldId id="376" r:id="rId36"/>
  </p:sldIdLst>
  <p:sldSz cx="12192000" cy="6858000"/>
  <p:notesSz cx="6858000" cy="9144000"/>
  <p:embeddedFontLst>
    <p:embeddedFont>
      <p:font typeface="OpenDyslexicAlta" panose="00000500000000000000" pitchFamily="2" charset="0"/>
      <p:regular r:id="rId39"/>
      <p:bold r:id="rId40"/>
      <p:italic r:id="rId41"/>
      <p:boldItalic r:id="rId42"/>
    </p:embeddedFont>
    <p:embeddedFont>
      <p:font typeface="Muli" panose="020B0604020202020204" charset="0"/>
      <p:regular r:id="rId43"/>
      <p:bold r:id="rId44"/>
      <p:italic r:id="rId45"/>
      <p:boldItalic r:id="rId46"/>
    </p:embeddedFont>
    <p:embeddedFont>
      <p:font typeface="Calibri" panose="020F0502020204030204" pitchFamily="34" charset="0"/>
      <p:regular r:id="rId47"/>
      <p:bold r:id="rId48"/>
      <p:italic r:id="rId49"/>
      <p:boldItalic r:id="rId50"/>
    </p:embeddedFont>
    <p:embeddedFont>
      <p:font typeface="Lato Light" panose="020F0302020204030203" pitchFamily="34" charset="0"/>
      <p:regular r:id="rId51"/>
    </p:embeddedFont>
    <p:embeddedFont>
      <p:font typeface="Lato" panose="020F0502020204030203" pitchFamily="34" charset="0"/>
      <p:regular r:id="rId52"/>
      <p:bold r:id="rId5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23D160"/>
    <a:srgbClr val="7957D5"/>
    <a:srgbClr val="3273DC"/>
    <a:srgbClr val="FFDD57"/>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48" autoAdjust="0"/>
    <p:restoredTop sz="90093" autoAdjust="0"/>
  </p:normalViewPr>
  <p:slideViewPr>
    <p:cSldViewPr snapToGrid="0" snapToObjects="1">
      <p:cViewPr varScale="1">
        <p:scale>
          <a:sx n="68" d="100"/>
          <a:sy n="68" d="100"/>
        </p:scale>
        <p:origin x="-240" y="-198"/>
      </p:cViewPr>
      <p:guideLst>
        <p:guide orient="horz" pos="2160"/>
        <p:guide pos="38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font" Target="fonts/font3.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font" Target="fonts/font1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 xmlns:a16="http://schemas.microsoft.com/office/drawing/2014/main"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 xmlns:a16="http://schemas.microsoft.com/office/drawing/2014/main"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 xmlns:a16="http://schemas.microsoft.com/office/drawing/2014/main"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1024426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913108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2224115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4288057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3740639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3210988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2381465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337419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32147492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2924778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967714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2979130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3356909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2768890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2207121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2182756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4303303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24130854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20807792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2452405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3730077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979693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2261470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16404760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690672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2138063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1561190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138636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3803009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119140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561040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 xmlns:a16="http://schemas.microsoft.com/office/drawing/2014/main"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 xmlns:a16="http://schemas.microsoft.com/office/drawing/2014/main"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 xmlns:a16="http://schemas.microsoft.com/office/drawing/2014/main"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 xmlns:a16="http://schemas.microsoft.com/office/drawing/2014/main"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 xmlns:a16="http://schemas.microsoft.com/office/drawing/2014/main"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 xmlns:a16="http://schemas.microsoft.com/office/drawing/2014/main"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 xmlns:a16="http://schemas.microsoft.com/office/drawing/2014/main"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 xmlns:a16="http://schemas.microsoft.com/office/drawing/2014/main"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07/01/2021</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16.tiff"/></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16.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 xmlns:a16="http://schemas.microsoft.com/office/drawing/2014/main" id="{FDEECE2B-4F07-3243-A1BF-25C2CD33540E}"/>
              </a:ext>
            </a:extLst>
          </p:cNvPr>
          <p:cNvSpPr>
            <a:spLocks noGrp="1"/>
          </p:cNvSpPr>
          <p:nvPr>
            <p:ph type="subTitle" idx="1"/>
          </p:nvPr>
        </p:nvSpPr>
        <p:spPr/>
        <p:txBody>
          <a:bodyPr>
            <a:normAutofit/>
          </a:bodyPr>
          <a:lstStyle/>
          <a:p>
            <a:r>
              <a:rPr lang="en-GB" dirty="0" smtClean="0"/>
              <a:t>Stage </a:t>
            </a:r>
            <a:r>
              <a:rPr lang="en-GB" dirty="0"/>
              <a:t>1 </a:t>
            </a:r>
            <a:br>
              <a:rPr lang="en-GB" dirty="0"/>
            </a:br>
            <a:r>
              <a:rPr lang="en-GB" dirty="0"/>
              <a:t>Spring Block 2: Place Value (Within 50)</a:t>
            </a:r>
          </a:p>
          <a:p>
            <a:r>
              <a:rPr lang="en-GB" dirty="0"/>
              <a:t>Lesson 9: To be able to count in 5s within 50</a:t>
            </a:r>
          </a:p>
        </p:txBody>
      </p:sp>
      <p:sp>
        <p:nvSpPr>
          <p:cNvPr id="3" name="Text Placeholder 2">
            <a:extLst>
              <a:ext uri="{FF2B5EF4-FFF2-40B4-BE49-F238E27FC236}">
                <a16:creationId xmlns="" xmlns:a16="http://schemas.microsoft.com/office/drawing/2014/main"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2 – Place Value (Within 50)</a:t>
            </a:r>
          </a:p>
        </p:txBody>
      </p:sp>
      <p:sp>
        <p:nvSpPr>
          <p:cNvPr id="6" name="Text Placeholder 5">
            <a:extLst>
              <a:ext uri="{FF2B5EF4-FFF2-40B4-BE49-F238E27FC236}">
                <a16:creationId xmlns="" xmlns:a16="http://schemas.microsoft.com/office/drawing/2014/main" id="{BE0A8668-F4BF-FD46-97FE-DF79A2E595C7}"/>
              </a:ext>
            </a:extLst>
          </p:cNvPr>
          <p:cNvSpPr>
            <a:spLocks noGrp="1"/>
          </p:cNvSpPr>
          <p:nvPr>
            <p:ph type="body" sz="quarter" idx="14"/>
          </p:nvPr>
        </p:nvSpPr>
        <p:spPr/>
        <p:txBody>
          <a:bodyPr/>
          <a:lstStyle/>
          <a:p>
            <a:r>
              <a:rPr lang="en-GB" dirty="0"/>
              <a:t>9</a:t>
            </a:r>
          </a:p>
        </p:txBody>
      </p:sp>
      <p:pic>
        <p:nvPicPr>
          <p:cNvPr id="11" name="Picture 10">
            <a:extLst>
              <a:ext uri="{FF2B5EF4-FFF2-40B4-BE49-F238E27FC236}">
                <a16:creationId xmlns="" xmlns:a16="http://schemas.microsoft.com/office/drawing/2014/main"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 xmlns:a16="http://schemas.microsoft.com/office/drawing/2014/main"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 xmlns:a16="http://schemas.microsoft.com/office/drawing/2014/main"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 xmlns:a16="http://schemas.microsoft.com/office/drawing/2014/main"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 xmlns:a16="http://schemas.microsoft.com/office/drawing/2014/main"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 xmlns:a16="http://schemas.microsoft.com/office/drawing/2014/main"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 xmlns:a16="http://schemas.microsoft.com/office/drawing/2014/main"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
        <p:nvSpPr>
          <p:cNvPr id="12" name="TextBox 11"/>
          <p:cNvSpPr txBox="1"/>
          <p:nvPr/>
        </p:nvSpPr>
        <p:spPr>
          <a:xfrm>
            <a:off x="9874800" y="331200"/>
            <a:ext cx="196422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smtClean="0">
                <a:solidFill>
                  <a:schemeClr val="bg1"/>
                </a:solidFill>
              </a:rPr>
              <a:t>Quiz</a:t>
            </a:r>
            <a:r>
              <a:rPr lang="en-GB" sz="2000" smtClean="0">
                <a:solidFill>
                  <a:schemeClr val="bg1"/>
                </a:solidFill>
              </a:rPr>
              <a:t>: </a:t>
            </a:r>
            <a:r>
              <a:rPr lang="en-GB" sz="2000" b="1" smtClean="0">
                <a:solidFill>
                  <a:schemeClr val="bg1"/>
                </a:solidFill>
              </a:rPr>
              <a:t>QILQXEW</a:t>
            </a:r>
            <a:endParaRPr lang="en-GB" sz="2000" b="1" dirty="0">
              <a:solidFill>
                <a:schemeClr val="bg1"/>
              </a:solidFill>
            </a:endParaRPr>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pic>
        <p:nvPicPr>
          <p:cNvPr id="22" name="Picture 21">
            <a:extLst>
              <a:ext uri="{FF2B5EF4-FFF2-40B4-BE49-F238E27FC236}">
                <a16:creationId xmlns="" xmlns:a16="http://schemas.microsoft.com/office/drawing/2014/main" id="{494B29C5-F566-184B-B701-F677892A87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702629" y="2775855"/>
            <a:ext cx="1445986" cy="1445986"/>
          </a:xfrm>
          <a:prstGeom prst="rect">
            <a:avLst/>
          </a:prstGeom>
        </p:spPr>
      </p:pic>
      <p:pic>
        <p:nvPicPr>
          <p:cNvPr id="23" name="Picture 22">
            <a:extLst>
              <a:ext uri="{FF2B5EF4-FFF2-40B4-BE49-F238E27FC236}">
                <a16:creationId xmlns="" xmlns:a16="http://schemas.microsoft.com/office/drawing/2014/main" id="{D707E5EB-EAA3-2A4E-A7DE-58923610CE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148615" y="2775855"/>
            <a:ext cx="1445986" cy="1445986"/>
          </a:xfrm>
          <a:prstGeom prst="rect">
            <a:avLst/>
          </a:prstGeom>
        </p:spPr>
      </p:pic>
      <p:pic>
        <p:nvPicPr>
          <p:cNvPr id="24" name="Picture 23">
            <a:extLst>
              <a:ext uri="{FF2B5EF4-FFF2-40B4-BE49-F238E27FC236}">
                <a16:creationId xmlns="" xmlns:a16="http://schemas.microsoft.com/office/drawing/2014/main" id="{9ED62C14-DED0-8441-9220-4D7C9893F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594601" y="2775855"/>
            <a:ext cx="1445986" cy="1445986"/>
          </a:xfrm>
          <a:prstGeom prst="rect">
            <a:avLst/>
          </a:prstGeom>
        </p:spPr>
      </p:pic>
      <p:pic>
        <p:nvPicPr>
          <p:cNvPr id="25" name="Picture 24">
            <a:extLst>
              <a:ext uri="{FF2B5EF4-FFF2-40B4-BE49-F238E27FC236}">
                <a16:creationId xmlns="" xmlns:a16="http://schemas.microsoft.com/office/drawing/2014/main" id="{D7D2985D-67C3-C546-AF13-D9D46F7B47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040587" y="2775855"/>
            <a:ext cx="1445986" cy="1445986"/>
          </a:xfrm>
          <a:prstGeom prst="rect">
            <a:avLst/>
          </a:prstGeom>
        </p:spPr>
      </p:pic>
      <p:pic>
        <p:nvPicPr>
          <p:cNvPr id="26" name="Picture 25">
            <a:extLst>
              <a:ext uri="{FF2B5EF4-FFF2-40B4-BE49-F238E27FC236}">
                <a16:creationId xmlns="" xmlns:a16="http://schemas.microsoft.com/office/drawing/2014/main" id="{2E8786FD-385C-0B49-A7A8-72AC5DDE27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486573"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8</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40</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2275279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a:t>
            </a:r>
          </a:p>
        </p:txBody>
      </p:sp>
      <p:pic>
        <p:nvPicPr>
          <p:cNvPr id="14" name="Picture 13">
            <a:extLst>
              <a:ext uri="{FF2B5EF4-FFF2-40B4-BE49-F238E27FC236}">
                <a16:creationId xmlns="" xmlns:a16="http://schemas.microsoft.com/office/drawing/2014/main" id="{8F8E6B5F-36AA-A049-A80A-6C2CDBCBBB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5" name="Picture 14">
            <a:extLst>
              <a:ext uri="{FF2B5EF4-FFF2-40B4-BE49-F238E27FC236}">
                <a16:creationId xmlns="" xmlns:a16="http://schemas.microsoft.com/office/drawing/2014/main" id="{2B8FAF3E-AD76-0E4E-9E4A-C7052AA29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spTree>
    <p:extLst>
      <p:ext uri="{BB962C8B-B14F-4D97-AF65-F5344CB8AC3E}">
        <p14:creationId xmlns:p14="http://schemas.microsoft.com/office/powerpoint/2010/main" val="686903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10</a:t>
            </a:r>
            <a:r>
              <a:rPr lang="en-US" sz="2800" dirty="0">
                <a:solidFill>
                  <a:schemeClr val="tx1"/>
                </a:solidFill>
                <a:latin typeface="OpenDyslexicAlta" pitchFamily="2" charset="77"/>
              </a:rPr>
              <a:t> fingers.</a:t>
            </a:r>
          </a:p>
        </p:txBody>
      </p:sp>
      <p:pic>
        <p:nvPicPr>
          <p:cNvPr id="13" name="Picture 12">
            <a:extLst>
              <a:ext uri="{FF2B5EF4-FFF2-40B4-BE49-F238E27FC236}">
                <a16:creationId xmlns="" xmlns:a16="http://schemas.microsoft.com/office/drawing/2014/main" id="{306A9AAE-C644-F24C-A2C0-CAD9BC82D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4" name="Picture 13">
            <a:extLst>
              <a:ext uri="{FF2B5EF4-FFF2-40B4-BE49-F238E27FC236}">
                <a16:creationId xmlns="" xmlns:a16="http://schemas.microsoft.com/office/drawing/2014/main" id="{9F27162C-849B-D14D-BF7C-95E8989496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spTree>
    <p:extLst>
      <p:ext uri="{BB962C8B-B14F-4D97-AF65-F5344CB8AC3E}">
        <p14:creationId xmlns:p14="http://schemas.microsoft.com/office/powerpoint/2010/main" val="766008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a:t>
            </a:r>
          </a:p>
        </p:txBody>
      </p:sp>
      <p:pic>
        <p:nvPicPr>
          <p:cNvPr id="14" name="Picture 13">
            <a:extLst>
              <a:ext uri="{FF2B5EF4-FFF2-40B4-BE49-F238E27FC236}">
                <a16:creationId xmlns="" xmlns:a16="http://schemas.microsoft.com/office/drawing/2014/main" id="{8F8E6B5F-36AA-A049-A80A-6C2CDBCBBB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5" name="Picture 14">
            <a:extLst>
              <a:ext uri="{FF2B5EF4-FFF2-40B4-BE49-F238E27FC236}">
                <a16:creationId xmlns="" xmlns:a16="http://schemas.microsoft.com/office/drawing/2014/main" id="{2B8FAF3E-AD76-0E4E-9E4A-C7052AA29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6" name="Picture 15">
            <a:extLst>
              <a:ext uri="{FF2B5EF4-FFF2-40B4-BE49-F238E27FC236}">
                <a16:creationId xmlns="" xmlns:a16="http://schemas.microsoft.com/office/drawing/2014/main" id="{90FC8293-5129-3846-8635-53B6A566CD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7" name="Picture 16">
            <a:extLst>
              <a:ext uri="{FF2B5EF4-FFF2-40B4-BE49-F238E27FC236}">
                <a16:creationId xmlns="" xmlns:a16="http://schemas.microsoft.com/office/drawing/2014/main" id="{7CDA9CDA-4E6F-F341-92D3-CC5A3B0BB0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9" name="Picture 18">
            <a:extLst>
              <a:ext uri="{FF2B5EF4-FFF2-40B4-BE49-F238E27FC236}">
                <a16:creationId xmlns="" xmlns:a16="http://schemas.microsoft.com/office/drawing/2014/main" id="{0940DC92-21A2-0842-844E-FB5910AE66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spTree>
    <p:extLst>
      <p:ext uri="{BB962C8B-B14F-4D97-AF65-F5344CB8AC3E}">
        <p14:creationId xmlns:p14="http://schemas.microsoft.com/office/powerpoint/2010/main" val="1843101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25</a:t>
            </a:r>
            <a:r>
              <a:rPr lang="en-US" sz="2800" dirty="0">
                <a:solidFill>
                  <a:schemeClr val="tx1"/>
                </a:solidFill>
                <a:latin typeface="OpenDyslexicAlta" pitchFamily="2" charset="77"/>
              </a:rPr>
              <a:t> fingers.</a:t>
            </a:r>
          </a:p>
        </p:txBody>
      </p:sp>
      <p:pic>
        <p:nvPicPr>
          <p:cNvPr id="13" name="Picture 12">
            <a:extLst>
              <a:ext uri="{FF2B5EF4-FFF2-40B4-BE49-F238E27FC236}">
                <a16:creationId xmlns="" xmlns:a16="http://schemas.microsoft.com/office/drawing/2014/main" id="{306A9AAE-C644-F24C-A2C0-CAD9BC82D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4" name="Picture 13">
            <a:extLst>
              <a:ext uri="{FF2B5EF4-FFF2-40B4-BE49-F238E27FC236}">
                <a16:creationId xmlns="" xmlns:a16="http://schemas.microsoft.com/office/drawing/2014/main" id="{9F27162C-849B-D14D-BF7C-95E8989496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5" name="Picture 14">
            <a:extLst>
              <a:ext uri="{FF2B5EF4-FFF2-40B4-BE49-F238E27FC236}">
                <a16:creationId xmlns="" xmlns:a16="http://schemas.microsoft.com/office/drawing/2014/main" id="{708118CE-83F0-3F4F-ACF7-E6FF8B2046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6" name="Picture 15">
            <a:extLst>
              <a:ext uri="{FF2B5EF4-FFF2-40B4-BE49-F238E27FC236}">
                <a16:creationId xmlns="" xmlns:a16="http://schemas.microsoft.com/office/drawing/2014/main" id="{2D2CC6C0-C6BD-084F-B97E-C38864669A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8" name="Picture 17">
            <a:extLst>
              <a:ext uri="{FF2B5EF4-FFF2-40B4-BE49-F238E27FC236}">
                <a16:creationId xmlns="" xmlns:a16="http://schemas.microsoft.com/office/drawing/2014/main" id="{E92F4977-0F5A-FB4E-9517-4A0AFA21F3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spTree>
    <p:extLst>
      <p:ext uri="{BB962C8B-B14F-4D97-AF65-F5344CB8AC3E}">
        <p14:creationId xmlns:p14="http://schemas.microsoft.com/office/powerpoint/2010/main" val="2887247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a:t>
            </a:r>
          </a:p>
        </p:txBody>
      </p:sp>
      <p:pic>
        <p:nvPicPr>
          <p:cNvPr id="14" name="Picture 13">
            <a:extLst>
              <a:ext uri="{FF2B5EF4-FFF2-40B4-BE49-F238E27FC236}">
                <a16:creationId xmlns="" xmlns:a16="http://schemas.microsoft.com/office/drawing/2014/main" id="{8F8E6B5F-36AA-A049-A80A-6C2CDBCBBB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5" name="Picture 14">
            <a:extLst>
              <a:ext uri="{FF2B5EF4-FFF2-40B4-BE49-F238E27FC236}">
                <a16:creationId xmlns="" xmlns:a16="http://schemas.microsoft.com/office/drawing/2014/main" id="{2B8FAF3E-AD76-0E4E-9E4A-C7052AA29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6" name="Picture 15">
            <a:extLst>
              <a:ext uri="{FF2B5EF4-FFF2-40B4-BE49-F238E27FC236}">
                <a16:creationId xmlns="" xmlns:a16="http://schemas.microsoft.com/office/drawing/2014/main" id="{90FC8293-5129-3846-8635-53B6A566CD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7" name="Picture 16">
            <a:extLst>
              <a:ext uri="{FF2B5EF4-FFF2-40B4-BE49-F238E27FC236}">
                <a16:creationId xmlns="" xmlns:a16="http://schemas.microsoft.com/office/drawing/2014/main" id="{7CDA9CDA-4E6F-F341-92D3-CC5A3B0BB0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8" name="Picture 17">
            <a:extLst>
              <a:ext uri="{FF2B5EF4-FFF2-40B4-BE49-F238E27FC236}">
                <a16:creationId xmlns="" xmlns:a16="http://schemas.microsoft.com/office/drawing/2014/main" id="{F510C7C8-5CBB-534A-A824-4D927E914F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5066" y="2781841"/>
            <a:ext cx="1440000" cy="1440000"/>
          </a:xfrm>
          <a:prstGeom prst="rect">
            <a:avLst/>
          </a:prstGeom>
        </p:spPr>
      </p:pic>
      <p:pic>
        <p:nvPicPr>
          <p:cNvPr id="19" name="Picture 18">
            <a:extLst>
              <a:ext uri="{FF2B5EF4-FFF2-40B4-BE49-F238E27FC236}">
                <a16:creationId xmlns="" xmlns:a16="http://schemas.microsoft.com/office/drawing/2014/main" id="{0940DC92-21A2-0842-844E-FB5910AE66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spTree>
    <p:extLst>
      <p:ext uri="{BB962C8B-B14F-4D97-AF65-F5344CB8AC3E}">
        <p14:creationId xmlns:p14="http://schemas.microsoft.com/office/powerpoint/2010/main" val="1422713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6</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30</a:t>
            </a:r>
            <a:r>
              <a:rPr lang="en-US" sz="2800" dirty="0">
                <a:solidFill>
                  <a:schemeClr val="tx1"/>
                </a:solidFill>
                <a:latin typeface="OpenDyslexicAlta" pitchFamily="2" charset="77"/>
              </a:rPr>
              <a:t> fingers.</a:t>
            </a:r>
          </a:p>
        </p:txBody>
      </p:sp>
      <p:pic>
        <p:nvPicPr>
          <p:cNvPr id="13" name="Picture 12">
            <a:extLst>
              <a:ext uri="{FF2B5EF4-FFF2-40B4-BE49-F238E27FC236}">
                <a16:creationId xmlns="" xmlns:a16="http://schemas.microsoft.com/office/drawing/2014/main" id="{306A9AAE-C644-F24C-A2C0-CAD9BC82D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4" name="Picture 13">
            <a:extLst>
              <a:ext uri="{FF2B5EF4-FFF2-40B4-BE49-F238E27FC236}">
                <a16:creationId xmlns="" xmlns:a16="http://schemas.microsoft.com/office/drawing/2014/main" id="{9F27162C-849B-D14D-BF7C-95E8989496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5" name="Picture 14">
            <a:extLst>
              <a:ext uri="{FF2B5EF4-FFF2-40B4-BE49-F238E27FC236}">
                <a16:creationId xmlns="" xmlns:a16="http://schemas.microsoft.com/office/drawing/2014/main" id="{708118CE-83F0-3F4F-ACF7-E6FF8B2046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6" name="Picture 15">
            <a:extLst>
              <a:ext uri="{FF2B5EF4-FFF2-40B4-BE49-F238E27FC236}">
                <a16:creationId xmlns="" xmlns:a16="http://schemas.microsoft.com/office/drawing/2014/main" id="{2D2CC6C0-C6BD-084F-B97E-C38864669A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7" name="Picture 16">
            <a:extLst>
              <a:ext uri="{FF2B5EF4-FFF2-40B4-BE49-F238E27FC236}">
                <a16:creationId xmlns="" xmlns:a16="http://schemas.microsoft.com/office/drawing/2014/main" id="{341A6118-B546-C54F-A977-6001F383F0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5066" y="2781841"/>
            <a:ext cx="1440000" cy="1440000"/>
          </a:xfrm>
          <a:prstGeom prst="rect">
            <a:avLst/>
          </a:prstGeom>
        </p:spPr>
      </p:pic>
      <p:pic>
        <p:nvPicPr>
          <p:cNvPr id="18" name="Picture 17">
            <a:extLst>
              <a:ext uri="{FF2B5EF4-FFF2-40B4-BE49-F238E27FC236}">
                <a16:creationId xmlns="" xmlns:a16="http://schemas.microsoft.com/office/drawing/2014/main" id="{E92F4977-0F5A-FB4E-9517-4A0AFA21F3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spTree>
    <p:extLst>
      <p:ext uri="{BB962C8B-B14F-4D97-AF65-F5344CB8AC3E}">
        <p14:creationId xmlns:p14="http://schemas.microsoft.com/office/powerpoint/2010/main" val="3860846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1:</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fingers.</a:t>
            </a:r>
          </a:p>
        </p:txBody>
      </p:sp>
      <p:pic>
        <p:nvPicPr>
          <p:cNvPr id="14" name="Picture 13">
            <a:extLst>
              <a:ext uri="{FF2B5EF4-FFF2-40B4-BE49-F238E27FC236}">
                <a16:creationId xmlns="" xmlns:a16="http://schemas.microsoft.com/office/drawing/2014/main" id="{8F8E6B5F-36AA-A049-A80A-6C2CDBCBBB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5" name="Picture 14">
            <a:extLst>
              <a:ext uri="{FF2B5EF4-FFF2-40B4-BE49-F238E27FC236}">
                <a16:creationId xmlns="" xmlns:a16="http://schemas.microsoft.com/office/drawing/2014/main" id="{2B8FAF3E-AD76-0E4E-9E4A-C7052AA29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6" name="Picture 15">
            <a:extLst>
              <a:ext uri="{FF2B5EF4-FFF2-40B4-BE49-F238E27FC236}">
                <a16:creationId xmlns="" xmlns:a16="http://schemas.microsoft.com/office/drawing/2014/main" id="{90FC8293-5129-3846-8635-53B6A566CD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7" name="Picture 16">
            <a:extLst>
              <a:ext uri="{FF2B5EF4-FFF2-40B4-BE49-F238E27FC236}">
                <a16:creationId xmlns="" xmlns:a16="http://schemas.microsoft.com/office/drawing/2014/main" id="{7CDA9CDA-4E6F-F341-92D3-CC5A3B0BB0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8" name="Picture 17">
            <a:extLst>
              <a:ext uri="{FF2B5EF4-FFF2-40B4-BE49-F238E27FC236}">
                <a16:creationId xmlns="" xmlns:a16="http://schemas.microsoft.com/office/drawing/2014/main" id="{F510C7C8-5CBB-534A-A824-4D927E914F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5066" y="2781841"/>
            <a:ext cx="1440000" cy="1440000"/>
          </a:xfrm>
          <a:prstGeom prst="rect">
            <a:avLst/>
          </a:prstGeom>
        </p:spPr>
      </p:pic>
      <p:pic>
        <p:nvPicPr>
          <p:cNvPr id="19" name="Picture 18">
            <a:extLst>
              <a:ext uri="{FF2B5EF4-FFF2-40B4-BE49-F238E27FC236}">
                <a16:creationId xmlns="" xmlns:a16="http://schemas.microsoft.com/office/drawing/2014/main" id="{0940DC92-21A2-0842-844E-FB5910AE66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pic>
        <p:nvPicPr>
          <p:cNvPr id="29" name="Picture 28">
            <a:extLst>
              <a:ext uri="{FF2B5EF4-FFF2-40B4-BE49-F238E27FC236}">
                <a16:creationId xmlns="" xmlns:a16="http://schemas.microsoft.com/office/drawing/2014/main" id="{D7C1BD8D-D598-4843-9A17-BB4EFDA3F3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25576" y="2781841"/>
            <a:ext cx="1440000" cy="1440000"/>
          </a:xfrm>
          <a:prstGeom prst="rect">
            <a:avLst/>
          </a:prstGeom>
        </p:spPr>
      </p:pic>
    </p:spTree>
    <p:extLst>
      <p:ext uri="{BB962C8B-B14F-4D97-AF65-F5344CB8AC3E}">
        <p14:creationId xmlns:p14="http://schemas.microsoft.com/office/powerpoint/2010/main" val="1111284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1:</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hand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fingers.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7</a:t>
            </a:r>
            <a:r>
              <a:rPr lang="en-US" sz="2800" dirty="0">
                <a:solidFill>
                  <a:schemeClr val="tx1"/>
                </a:solidFill>
                <a:latin typeface="OpenDyslexicAlta" pitchFamily="2" charset="77"/>
              </a:rPr>
              <a:t> hands.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35</a:t>
            </a:r>
            <a:r>
              <a:rPr lang="en-US" sz="2800" dirty="0">
                <a:solidFill>
                  <a:schemeClr val="tx1"/>
                </a:solidFill>
                <a:latin typeface="OpenDyslexicAlta" pitchFamily="2" charset="77"/>
              </a:rPr>
              <a:t> fingers.</a:t>
            </a:r>
          </a:p>
        </p:txBody>
      </p:sp>
      <p:pic>
        <p:nvPicPr>
          <p:cNvPr id="13" name="Picture 12">
            <a:extLst>
              <a:ext uri="{FF2B5EF4-FFF2-40B4-BE49-F238E27FC236}">
                <a16:creationId xmlns="" xmlns:a16="http://schemas.microsoft.com/office/drawing/2014/main" id="{306A9AAE-C644-F24C-A2C0-CAD9BC82D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536" y="2781841"/>
            <a:ext cx="1440000" cy="1440000"/>
          </a:xfrm>
          <a:prstGeom prst="rect">
            <a:avLst/>
          </a:prstGeom>
        </p:spPr>
      </p:pic>
      <p:pic>
        <p:nvPicPr>
          <p:cNvPr id="14" name="Picture 13">
            <a:extLst>
              <a:ext uri="{FF2B5EF4-FFF2-40B4-BE49-F238E27FC236}">
                <a16:creationId xmlns="" xmlns:a16="http://schemas.microsoft.com/office/drawing/2014/main" id="{9F27162C-849B-D14D-BF7C-95E8989496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26" y="2781841"/>
            <a:ext cx="1440000" cy="1440000"/>
          </a:xfrm>
          <a:prstGeom prst="rect">
            <a:avLst/>
          </a:prstGeom>
        </p:spPr>
      </p:pic>
      <p:pic>
        <p:nvPicPr>
          <p:cNvPr id="15" name="Picture 14">
            <a:extLst>
              <a:ext uri="{FF2B5EF4-FFF2-40B4-BE49-F238E27FC236}">
                <a16:creationId xmlns="" xmlns:a16="http://schemas.microsoft.com/office/drawing/2014/main" id="{708118CE-83F0-3F4F-ACF7-E6FF8B2046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4556" y="2781841"/>
            <a:ext cx="1440000" cy="1440000"/>
          </a:xfrm>
          <a:prstGeom prst="rect">
            <a:avLst/>
          </a:prstGeom>
        </p:spPr>
      </p:pic>
      <p:pic>
        <p:nvPicPr>
          <p:cNvPr id="16" name="Picture 15">
            <a:extLst>
              <a:ext uri="{FF2B5EF4-FFF2-40B4-BE49-F238E27FC236}">
                <a16:creationId xmlns="" xmlns:a16="http://schemas.microsoft.com/office/drawing/2014/main" id="{2D2CC6C0-C6BD-084F-B97E-C38864669A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4046" y="2781841"/>
            <a:ext cx="1440000" cy="1440000"/>
          </a:xfrm>
          <a:prstGeom prst="rect">
            <a:avLst/>
          </a:prstGeom>
        </p:spPr>
      </p:pic>
      <p:pic>
        <p:nvPicPr>
          <p:cNvPr id="17" name="Picture 16">
            <a:extLst>
              <a:ext uri="{FF2B5EF4-FFF2-40B4-BE49-F238E27FC236}">
                <a16:creationId xmlns="" xmlns:a16="http://schemas.microsoft.com/office/drawing/2014/main" id="{341A6118-B546-C54F-A977-6001F383F0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5066" y="2781841"/>
            <a:ext cx="1440000" cy="1440000"/>
          </a:xfrm>
          <a:prstGeom prst="rect">
            <a:avLst/>
          </a:prstGeom>
        </p:spPr>
      </p:pic>
      <p:pic>
        <p:nvPicPr>
          <p:cNvPr id="18" name="Picture 17">
            <a:extLst>
              <a:ext uri="{FF2B5EF4-FFF2-40B4-BE49-F238E27FC236}">
                <a16:creationId xmlns="" xmlns:a16="http://schemas.microsoft.com/office/drawing/2014/main" id="{E92F4977-0F5A-FB4E-9517-4A0AFA21F3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4556" y="2781841"/>
            <a:ext cx="1440000" cy="1440000"/>
          </a:xfrm>
          <a:prstGeom prst="rect">
            <a:avLst/>
          </a:prstGeom>
        </p:spPr>
      </p:pic>
      <p:pic>
        <p:nvPicPr>
          <p:cNvPr id="28" name="Picture 27">
            <a:extLst>
              <a:ext uri="{FF2B5EF4-FFF2-40B4-BE49-F238E27FC236}">
                <a16:creationId xmlns="" xmlns:a16="http://schemas.microsoft.com/office/drawing/2014/main" id="{60BFB7CE-0432-7B40-8217-AAC330342F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25576" y="2781841"/>
            <a:ext cx="1440000" cy="1440000"/>
          </a:xfrm>
          <a:prstGeom prst="rect">
            <a:avLst/>
          </a:prstGeom>
        </p:spPr>
      </p:pic>
    </p:spTree>
    <p:extLst>
      <p:ext uri="{BB962C8B-B14F-4D97-AF65-F5344CB8AC3E}">
        <p14:creationId xmlns:p14="http://schemas.microsoft.com/office/powerpoint/2010/main" val="1538215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2:</a:t>
            </a:r>
          </a:p>
          <a:p>
            <a:pPr marL="0" indent="0">
              <a:buClr>
                <a:srgbClr val="23D160"/>
              </a:buClr>
              <a:buSzPct val="85000"/>
              <a:buNone/>
            </a:pPr>
            <a:r>
              <a:rPr lang="en-GB" sz="2200" dirty="0"/>
              <a:t>Continue circling in 5s on the 1 – 50 number grid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What do you notice?</a:t>
            </a:r>
          </a:p>
          <a:p>
            <a:pPr marL="0" indent="0">
              <a:buClr>
                <a:srgbClr val="23D160"/>
              </a:buClr>
              <a:buSzPct val="85000"/>
              <a:buNone/>
            </a:pPr>
            <a:r>
              <a:rPr lang="en-GB" sz="2200" dirty="0"/>
              <a:t>Explain your answer. </a:t>
            </a:r>
          </a:p>
        </p:txBody>
      </p:sp>
      <p:pic>
        <p:nvPicPr>
          <p:cNvPr id="9" name="Picture 8">
            <a:extLst>
              <a:ext uri="{FF2B5EF4-FFF2-40B4-BE49-F238E27FC236}">
                <a16:creationId xmlns="" xmlns:a16="http://schemas.microsoft.com/office/drawing/2014/main" id="{25D16208-9C88-D641-828B-6952BCF9B260}"/>
              </a:ext>
            </a:extLst>
          </p:cNvPr>
          <p:cNvPicPr>
            <a:picLocks noChangeAspect="1"/>
          </p:cNvPicPr>
          <p:nvPr/>
        </p:nvPicPr>
        <p:blipFill>
          <a:blip r:embed="rId3"/>
          <a:stretch>
            <a:fillRect/>
          </a:stretch>
        </p:blipFill>
        <p:spPr>
          <a:xfrm>
            <a:off x="3451785" y="2901464"/>
            <a:ext cx="5361455" cy="2667651"/>
          </a:xfrm>
          <a:prstGeom prst="rect">
            <a:avLst/>
          </a:prstGeom>
        </p:spPr>
      </p:pic>
      <p:sp>
        <p:nvSpPr>
          <p:cNvPr id="13" name="Oval 12">
            <a:extLst>
              <a:ext uri="{FF2B5EF4-FFF2-40B4-BE49-F238E27FC236}">
                <a16:creationId xmlns="" xmlns:a16="http://schemas.microsoft.com/office/drawing/2014/main" id="{358A8CA6-EBD4-214C-A824-AF18EA599384}"/>
              </a:ext>
            </a:extLst>
          </p:cNvPr>
          <p:cNvSpPr/>
          <p:nvPr/>
        </p:nvSpPr>
        <p:spPr>
          <a:xfrm>
            <a:off x="8287712" y="2956563"/>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 xmlns:a16="http://schemas.microsoft.com/office/drawing/2014/main" id="{9B0CB3B7-A3B0-B34D-90E2-71E0AFA3747E}"/>
              </a:ext>
            </a:extLst>
          </p:cNvPr>
          <p:cNvSpPr/>
          <p:nvPr/>
        </p:nvSpPr>
        <p:spPr>
          <a:xfrm>
            <a:off x="5634353" y="2956563"/>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46875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counting in 5s within 20 to count in 5s within 50</a:t>
            </a:r>
          </a:p>
          <a:p>
            <a:pPr>
              <a:buClr>
                <a:srgbClr val="23D160"/>
              </a:buClr>
              <a:buSzPct val="85000"/>
              <a:buFont typeface="Wingdings" pitchFamily="2" charset="2"/>
              <a:buChar char="ü"/>
            </a:pPr>
            <a:r>
              <a:rPr lang="en-GB" sz="2200" dirty="0"/>
              <a:t>I can explain my reasoning when using my knowledge of counting in 5s within 20 to count in 5s within 50</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9" y="6298060"/>
            <a:ext cx="10515599" cy="365125"/>
          </a:xfrm>
        </p:spPr>
        <p:txBody>
          <a:bodyPr/>
          <a:lstStyle/>
          <a:p>
            <a:r>
              <a:rPr lang="en-GB" sz="1400" dirty="0" smtClean="0"/>
              <a:t>Stage </a:t>
            </a:r>
            <a:r>
              <a:rPr lang="en-GB" sz="1400" dirty="0"/>
              <a:t>1 – Spring Block 2 – Place Value (Within 50) - Lesson 9 - To be able to count in 5s within 50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2:</a:t>
            </a:r>
          </a:p>
          <a:p>
            <a:pPr marL="0" indent="0">
              <a:buClr>
                <a:srgbClr val="23D160"/>
              </a:buClr>
              <a:buSzPct val="85000"/>
              <a:buNone/>
            </a:pPr>
            <a:r>
              <a:rPr lang="en-GB" sz="2200" dirty="0"/>
              <a:t>Continue circling in 5s on the 1 – 50 number grid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All multiples of 5 have either a 0 or a 5 in the ones place. </a:t>
            </a:r>
          </a:p>
        </p:txBody>
      </p:sp>
      <p:pic>
        <p:nvPicPr>
          <p:cNvPr id="37" name="Picture 36">
            <a:extLst>
              <a:ext uri="{FF2B5EF4-FFF2-40B4-BE49-F238E27FC236}">
                <a16:creationId xmlns="" xmlns:a16="http://schemas.microsoft.com/office/drawing/2014/main" id="{C0015409-119C-DF4B-A61F-0EE942D5DDC5}"/>
              </a:ext>
            </a:extLst>
          </p:cNvPr>
          <p:cNvPicPr>
            <a:picLocks noChangeAspect="1"/>
          </p:cNvPicPr>
          <p:nvPr/>
        </p:nvPicPr>
        <p:blipFill>
          <a:blip r:embed="rId3"/>
          <a:stretch>
            <a:fillRect/>
          </a:stretch>
        </p:blipFill>
        <p:spPr>
          <a:xfrm>
            <a:off x="3451785" y="2901464"/>
            <a:ext cx="5361455" cy="2667651"/>
          </a:xfrm>
          <a:prstGeom prst="rect">
            <a:avLst/>
          </a:prstGeom>
        </p:spPr>
      </p:pic>
      <p:sp>
        <p:nvSpPr>
          <p:cNvPr id="38" name="Oval 37">
            <a:extLst>
              <a:ext uri="{FF2B5EF4-FFF2-40B4-BE49-F238E27FC236}">
                <a16:creationId xmlns="" xmlns:a16="http://schemas.microsoft.com/office/drawing/2014/main" id="{E6AE37E0-87FB-F14D-967D-676455AB0F2E}"/>
              </a:ext>
            </a:extLst>
          </p:cNvPr>
          <p:cNvSpPr/>
          <p:nvPr/>
        </p:nvSpPr>
        <p:spPr>
          <a:xfrm>
            <a:off x="8287712" y="2956563"/>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 xmlns:a16="http://schemas.microsoft.com/office/drawing/2014/main" id="{5F6F68C7-2B2B-F34E-AFE8-FCDB0DDD6F1F}"/>
              </a:ext>
            </a:extLst>
          </p:cNvPr>
          <p:cNvSpPr/>
          <p:nvPr/>
        </p:nvSpPr>
        <p:spPr>
          <a:xfrm>
            <a:off x="5634353" y="2956563"/>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 xmlns:a16="http://schemas.microsoft.com/office/drawing/2014/main" id="{4FF84C2C-FA64-8040-8245-FC6950FF543E}"/>
              </a:ext>
            </a:extLst>
          </p:cNvPr>
          <p:cNvSpPr/>
          <p:nvPr/>
        </p:nvSpPr>
        <p:spPr>
          <a:xfrm>
            <a:off x="5633299" y="349373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 xmlns:a16="http://schemas.microsoft.com/office/drawing/2014/main" id="{EA539A7A-02C9-1648-B3AF-5A6D63D5F6E3}"/>
              </a:ext>
            </a:extLst>
          </p:cNvPr>
          <p:cNvSpPr/>
          <p:nvPr/>
        </p:nvSpPr>
        <p:spPr>
          <a:xfrm>
            <a:off x="5633300" y="4023642"/>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 xmlns:a16="http://schemas.microsoft.com/office/drawing/2014/main" id="{97334E59-429E-6446-A427-434F0D197042}"/>
              </a:ext>
            </a:extLst>
          </p:cNvPr>
          <p:cNvSpPr/>
          <p:nvPr/>
        </p:nvSpPr>
        <p:spPr>
          <a:xfrm>
            <a:off x="5646090" y="4551168"/>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 xmlns:a16="http://schemas.microsoft.com/office/drawing/2014/main" id="{AB74275E-9015-8747-A5E4-C6CF5509ABAE}"/>
              </a:ext>
            </a:extLst>
          </p:cNvPr>
          <p:cNvSpPr/>
          <p:nvPr/>
        </p:nvSpPr>
        <p:spPr>
          <a:xfrm>
            <a:off x="5646091" y="508107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 xmlns:a16="http://schemas.microsoft.com/office/drawing/2014/main" id="{F8F0711C-0C2C-0F4E-9DFA-6A368D74ADD9}"/>
              </a:ext>
            </a:extLst>
          </p:cNvPr>
          <p:cNvSpPr/>
          <p:nvPr/>
        </p:nvSpPr>
        <p:spPr>
          <a:xfrm>
            <a:off x="8274315" y="3492896"/>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 xmlns:a16="http://schemas.microsoft.com/office/drawing/2014/main" id="{51E07155-0F0A-2940-8E41-125D0B348BA5}"/>
              </a:ext>
            </a:extLst>
          </p:cNvPr>
          <p:cNvSpPr/>
          <p:nvPr/>
        </p:nvSpPr>
        <p:spPr>
          <a:xfrm>
            <a:off x="8274316" y="4022803"/>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 xmlns:a16="http://schemas.microsoft.com/office/drawing/2014/main" id="{B774360C-F597-A044-8C33-65F0BB29EC67}"/>
              </a:ext>
            </a:extLst>
          </p:cNvPr>
          <p:cNvSpPr/>
          <p:nvPr/>
        </p:nvSpPr>
        <p:spPr>
          <a:xfrm>
            <a:off x="8287106" y="4550329"/>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 xmlns:a16="http://schemas.microsoft.com/office/drawing/2014/main" id="{FD1915E1-8111-6845-A030-E38BFE41E763}"/>
              </a:ext>
            </a:extLst>
          </p:cNvPr>
          <p:cNvSpPr/>
          <p:nvPr/>
        </p:nvSpPr>
        <p:spPr>
          <a:xfrm>
            <a:off x="8287107" y="5080236"/>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244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65" name="Rectangle 64">
            <a:extLst>
              <a:ext uri="{FF2B5EF4-FFF2-40B4-BE49-F238E27FC236}">
                <a16:creationId xmlns="" xmlns:a16="http://schemas.microsoft.com/office/drawing/2014/main" id="{60784524-E939-4D4B-8D62-CD910D109873}"/>
              </a:ext>
            </a:extLst>
          </p:cNvPr>
          <p:cNvSpPr/>
          <p:nvPr/>
        </p:nvSpPr>
        <p:spPr>
          <a:xfrm>
            <a:off x="2248147" y="5186680"/>
            <a:ext cx="484427" cy="646331"/>
          </a:xfrm>
          <a:prstGeom prst="rect">
            <a:avLst/>
          </a:prstGeom>
        </p:spPr>
        <p:txBody>
          <a:bodyPr wrap="none">
            <a:spAutoFit/>
          </a:bodyPr>
          <a:lstStyle/>
          <a:p>
            <a:pPr algn="ctr"/>
            <a:r>
              <a:rPr lang="en-US" sz="3600" dirty="0">
                <a:latin typeface="OpenDyslexicAlta" pitchFamily="2" charset="77"/>
              </a:rPr>
              <a:t>0</a:t>
            </a:r>
            <a:endParaRPr lang="en-US" sz="2800" dirty="0"/>
          </a:p>
        </p:txBody>
      </p:sp>
    </p:spTree>
    <p:extLst>
      <p:ext uri="{BB962C8B-B14F-4D97-AF65-F5344CB8AC3E}">
        <p14:creationId xmlns:p14="http://schemas.microsoft.com/office/powerpoint/2010/main" val="3845990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65" name="Rectangle 64">
            <a:extLst>
              <a:ext uri="{FF2B5EF4-FFF2-40B4-BE49-F238E27FC236}">
                <a16:creationId xmlns="" xmlns:a16="http://schemas.microsoft.com/office/drawing/2014/main" id="{60784524-E939-4D4B-8D62-CD910D109873}"/>
              </a:ext>
            </a:extLst>
          </p:cNvPr>
          <p:cNvSpPr/>
          <p:nvPr/>
        </p:nvSpPr>
        <p:spPr>
          <a:xfrm>
            <a:off x="2248147" y="5186680"/>
            <a:ext cx="484427" cy="646331"/>
          </a:xfrm>
          <a:prstGeom prst="rect">
            <a:avLst/>
          </a:prstGeom>
        </p:spPr>
        <p:txBody>
          <a:bodyPr wrap="none">
            <a:spAutoFit/>
          </a:bodyPr>
          <a:lstStyle/>
          <a:p>
            <a:pPr algn="ctr"/>
            <a:r>
              <a:rPr lang="en-US" sz="3600" dirty="0">
                <a:latin typeface="OpenDyslexicAlta" pitchFamily="2" charset="77"/>
              </a:rPr>
              <a:t>0</a:t>
            </a:r>
            <a:endParaRPr lang="en-US" sz="2800" dirty="0"/>
          </a:p>
        </p:txBody>
      </p:sp>
      <p:sp>
        <p:nvSpPr>
          <p:cNvPr id="66" name="Rectangle 65">
            <a:extLst>
              <a:ext uri="{FF2B5EF4-FFF2-40B4-BE49-F238E27FC236}">
                <a16:creationId xmlns="" xmlns:a16="http://schemas.microsoft.com/office/drawing/2014/main" id="{4D4D41AC-D602-104B-A999-267A5A30C1C2}"/>
              </a:ext>
            </a:extLst>
          </p:cNvPr>
          <p:cNvSpPr/>
          <p:nvPr/>
        </p:nvSpPr>
        <p:spPr>
          <a:xfrm>
            <a:off x="3158270" y="5186680"/>
            <a:ext cx="470000" cy="646331"/>
          </a:xfrm>
          <a:prstGeom prst="rect">
            <a:avLst/>
          </a:prstGeom>
        </p:spPr>
        <p:txBody>
          <a:bodyPr wrap="none">
            <a:spAutoFit/>
          </a:bodyPr>
          <a:lstStyle/>
          <a:p>
            <a:pPr algn="ctr"/>
            <a:r>
              <a:rPr lang="en-US" sz="3600" dirty="0">
                <a:solidFill>
                  <a:srgbClr val="FF3860"/>
                </a:solidFill>
                <a:latin typeface="OpenDyslexicAlta" pitchFamily="2" charset="77"/>
              </a:rPr>
              <a:t>5</a:t>
            </a:r>
            <a:endParaRPr lang="en-US" sz="2800" dirty="0">
              <a:solidFill>
                <a:srgbClr val="FF3860"/>
              </a:solidFill>
            </a:endParaRPr>
          </a:p>
        </p:txBody>
      </p:sp>
      <p:sp>
        <p:nvSpPr>
          <p:cNvPr id="67" name="Rectangle 66">
            <a:extLst>
              <a:ext uri="{FF2B5EF4-FFF2-40B4-BE49-F238E27FC236}">
                <a16:creationId xmlns="" xmlns:a16="http://schemas.microsoft.com/office/drawing/2014/main" id="{181B36BA-F660-214D-A1C2-730367AE185A}"/>
              </a:ext>
            </a:extLst>
          </p:cNvPr>
          <p:cNvSpPr/>
          <p:nvPr/>
        </p:nvSpPr>
        <p:spPr>
          <a:xfrm>
            <a:off x="3860156" y="5186680"/>
            <a:ext cx="752129" cy="646331"/>
          </a:xfrm>
          <a:prstGeom prst="rect">
            <a:avLst/>
          </a:prstGeom>
        </p:spPr>
        <p:txBody>
          <a:bodyPr wrap="none">
            <a:spAutoFit/>
          </a:bodyPr>
          <a:lstStyle/>
          <a:p>
            <a:pPr algn="ctr"/>
            <a:r>
              <a:rPr lang="en-US" sz="3600" dirty="0">
                <a:solidFill>
                  <a:srgbClr val="FF3860"/>
                </a:solidFill>
                <a:latin typeface="OpenDyslexicAlta" pitchFamily="2" charset="77"/>
              </a:rPr>
              <a:t>10</a:t>
            </a:r>
            <a:endParaRPr lang="en-US" sz="2800" dirty="0">
              <a:solidFill>
                <a:srgbClr val="FF3860"/>
              </a:solidFill>
            </a:endParaRPr>
          </a:p>
        </p:txBody>
      </p:sp>
      <p:sp>
        <p:nvSpPr>
          <p:cNvPr id="68" name="Rectangle 67">
            <a:extLst>
              <a:ext uri="{FF2B5EF4-FFF2-40B4-BE49-F238E27FC236}">
                <a16:creationId xmlns="" xmlns:a16="http://schemas.microsoft.com/office/drawing/2014/main" id="{B842F188-EB5F-224A-B0B7-DC766BD4678C}"/>
              </a:ext>
            </a:extLst>
          </p:cNvPr>
          <p:cNvSpPr/>
          <p:nvPr/>
        </p:nvSpPr>
        <p:spPr>
          <a:xfrm>
            <a:off x="4777508" y="5186680"/>
            <a:ext cx="737702" cy="646331"/>
          </a:xfrm>
          <a:prstGeom prst="rect">
            <a:avLst/>
          </a:prstGeom>
        </p:spPr>
        <p:txBody>
          <a:bodyPr wrap="none">
            <a:spAutoFit/>
          </a:bodyPr>
          <a:lstStyle/>
          <a:p>
            <a:pPr algn="ctr"/>
            <a:r>
              <a:rPr lang="en-US" sz="3600" dirty="0">
                <a:solidFill>
                  <a:srgbClr val="FF3860"/>
                </a:solidFill>
                <a:latin typeface="OpenDyslexicAlta" pitchFamily="2" charset="77"/>
              </a:rPr>
              <a:t>15</a:t>
            </a:r>
            <a:endParaRPr lang="en-US" sz="2800" dirty="0">
              <a:solidFill>
                <a:srgbClr val="FF3860"/>
              </a:solidFill>
            </a:endParaRPr>
          </a:p>
        </p:txBody>
      </p:sp>
      <p:sp>
        <p:nvSpPr>
          <p:cNvPr id="69" name="Rectangle 68">
            <a:extLst>
              <a:ext uri="{FF2B5EF4-FFF2-40B4-BE49-F238E27FC236}">
                <a16:creationId xmlns="" xmlns:a16="http://schemas.microsoft.com/office/drawing/2014/main" id="{F6CB8EDA-3D28-0248-A9C6-C8D4B36E71E6}"/>
              </a:ext>
            </a:extLst>
          </p:cNvPr>
          <p:cNvSpPr/>
          <p:nvPr/>
        </p:nvSpPr>
        <p:spPr>
          <a:xfrm>
            <a:off x="5687628" y="5186680"/>
            <a:ext cx="764953" cy="646331"/>
          </a:xfrm>
          <a:prstGeom prst="rect">
            <a:avLst/>
          </a:prstGeom>
        </p:spPr>
        <p:txBody>
          <a:bodyPr wrap="none">
            <a:spAutoFit/>
          </a:bodyPr>
          <a:lstStyle/>
          <a:p>
            <a:pPr algn="ctr"/>
            <a:r>
              <a:rPr lang="en-US" sz="3600" dirty="0">
                <a:solidFill>
                  <a:srgbClr val="FF3860"/>
                </a:solidFill>
                <a:latin typeface="OpenDyslexicAlta" pitchFamily="2" charset="77"/>
              </a:rPr>
              <a:t>20</a:t>
            </a:r>
            <a:endParaRPr lang="en-US" sz="2800" dirty="0">
              <a:solidFill>
                <a:srgbClr val="FF3860"/>
              </a:solidFill>
            </a:endParaRPr>
          </a:p>
        </p:txBody>
      </p:sp>
      <p:sp>
        <p:nvSpPr>
          <p:cNvPr id="70" name="Rectangle 69">
            <a:extLst>
              <a:ext uri="{FF2B5EF4-FFF2-40B4-BE49-F238E27FC236}">
                <a16:creationId xmlns="" xmlns:a16="http://schemas.microsoft.com/office/drawing/2014/main" id="{3849E899-729C-594E-80DA-86BF308D778E}"/>
              </a:ext>
            </a:extLst>
          </p:cNvPr>
          <p:cNvSpPr/>
          <p:nvPr/>
        </p:nvSpPr>
        <p:spPr>
          <a:xfrm>
            <a:off x="6572104" y="5186680"/>
            <a:ext cx="750526" cy="646331"/>
          </a:xfrm>
          <a:prstGeom prst="rect">
            <a:avLst/>
          </a:prstGeom>
        </p:spPr>
        <p:txBody>
          <a:bodyPr wrap="none">
            <a:spAutoFit/>
          </a:bodyPr>
          <a:lstStyle/>
          <a:p>
            <a:pPr algn="ctr"/>
            <a:r>
              <a:rPr lang="en-US" sz="3600" dirty="0">
                <a:solidFill>
                  <a:srgbClr val="FF3860"/>
                </a:solidFill>
                <a:latin typeface="OpenDyslexicAlta" pitchFamily="2" charset="77"/>
              </a:rPr>
              <a:t>25</a:t>
            </a:r>
            <a:endParaRPr lang="en-US" sz="2800" dirty="0">
              <a:solidFill>
                <a:srgbClr val="FF3860"/>
              </a:solidFill>
            </a:endParaRPr>
          </a:p>
        </p:txBody>
      </p:sp>
      <p:sp>
        <p:nvSpPr>
          <p:cNvPr id="71" name="Rectangle 70">
            <a:extLst>
              <a:ext uri="{FF2B5EF4-FFF2-40B4-BE49-F238E27FC236}">
                <a16:creationId xmlns="" xmlns:a16="http://schemas.microsoft.com/office/drawing/2014/main" id="{C3C20010-C2F6-744F-A2E6-80929CF3F601}"/>
              </a:ext>
            </a:extLst>
          </p:cNvPr>
          <p:cNvSpPr/>
          <p:nvPr/>
        </p:nvSpPr>
        <p:spPr>
          <a:xfrm>
            <a:off x="7445623" y="5186680"/>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
        <p:nvSpPr>
          <p:cNvPr id="72" name="Rectangle 71">
            <a:extLst>
              <a:ext uri="{FF2B5EF4-FFF2-40B4-BE49-F238E27FC236}">
                <a16:creationId xmlns="" xmlns:a16="http://schemas.microsoft.com/office/drawing/2014/main" id="{73858B2C-FA4A-F547-8B24-617050C1A244}"/>
              </a:ext>
            </a:extLst>
          </p:cNvPr>
          <p:cNvSpPr/>
          <p:nvPr/>
        </p:nvSpPr>
        <p:spPr>
          <a:xfrm>
            <a:off x="8376582" y="5186680"/>
            <a:ext cx="758541" cy="646331"/>
          </a:xfrm>
          <a:prstGeom prst="rect">
            <a:avLst/>
          </a:prstGeom>
        </p:spPr>
        <p:txBody>
          <a:bodyPr wrap="none">
            <a:spAutoFit/>
          </a:bodyPr>
          <a:lstStyle/>
          <a:p>
            <a:pPr algn="ctr"/>
            <a:r>
              <a:rPr lang="en-US" sz="3600" dirty="0">
                <a:solidFill>
                  <a:srgbClr val="FF3860"/>
                </a:solidFill>
                <a:latin typeface="OpenDyslexicAlta" pitchFamily="2" charset="77"/>
              </a:rPr>
              <a:t>35</a:t>
            </a:r>
            <a:endParaRPr lang="en-US" sz="2800" dirty="0">
              <a:solidFill>
                <a:srgbClr val="FF3860"/>
              </a:solidFill>
            </a:endParaRPr>
          </a:p>
        </p:txBody>
      </p:sp>
      <p:sp>
        <p:nvSpPr>
          <p:cNvPr id="73" name="Rectangle 72">
            <a:extLst>
              <a:ext uri="{FF2B5EF4-FFF2-40B4-BE49-F238E27FC236}">
                <a16:creationId xmlns="" xmlns:a16="http://schemas.microsoft.com/office/drawing/2014/main" id="{9743D0DE-6159-684E-AA58-AED593F023E3}"/>
              </a:ext>
            </a:extLst>
          </p:cNvPr>
          <p:cNvSpPr/>
          <p:nvPr/>
        </p:nvSpPr>
        <p:spPr>
          <a:xfrm>
            <a:off x="9234608" y="5186680"/>
            <a:ext cx="797013" cy="646331"/>
          </a:xfrm>
          <a:prstGeom prst="rect">
            <a:avLst/>
          </a:prstGeom>
        </p:spPr>
        <p:txBody>
          <a:bodyPr wrap="none">
            <a:spAutoFit/>
          </a:bodyPr>
          <a:lstStyle/>
          <a:p>
            <a:pPr algn="ctr"/>
            <a:r>
              <a:rPr lang="en-US" sz="3600" dirty="0">
                <a:solidFill>
                  <a:srgbClr val="FF3860"/>
                </a:solidFill>
                <a:latin typeface="OpenDyslexicAlta" pitchFamily="2" charset="77"/>
              </a:rPr>
              <a:t>40</a:t>
            </a:r>
            <a:endParaRPr lang="en-US" sz="2800" dirty="0">
              <a:solidFill>
                <a:srgbClr val="FF3860"/>
              </a:solidFill>
            </a:endParaRPr>
          </a:p>
        </p:txBody>
      </p:sp>
    </p:spTree>
    <p:extLst>
      <p:ext uri="{BB962C8B-B14F-4D97-AF65-F5344CB8AC3E}">
        <p14:creationId xmlns:p14="http://schemas.microsoft.com/office/powerpoint/2010/main" val="957549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70" name="Rectangle 69">
            <a:extLst>
              <a:ext uri="{FF2B5EF4-FFF2-40B4-BE49-F238E27FC236}">
                <a16:creationId xmlns="" xmlns:a16="http://schemas.microsoft.com/office/drawing/2014/main" id="{3849E899-729C-594E-80DA-86BF308D778E}"/>
              </a:ext>
            </a:extLst>
          </p:cNvPr>
          <p:cNvSpPr/>
          <p:nvPr/>
        </p:nvSpPr>
        <p:spPr>
          <a:xfrm>
            <a:off x="6560882" y="5186680"/>
            <a:ext cx="772969" cy="646331"/>
          </a:xfrm>
          <a:prstGeom prst="rect">
            <a:avLst/>
          </a:prstGeom>
        </p:spPr>
        <p:txBody>
          <a:bodyPr wrap="none">
            <a:spAutoFit/>
          </a:bodyPr>
          <a:lstStyle/>
          <a:p>
            <a:pPr algn="ctr"/>
            <a:r>
              <a:rPr lang="en-US" sz="3600" dirty="0">
                <a:latin typeface="OpenDyslexicAlta" pitchFamily="2" charset="77"/>
              </a:rPr>
              <a:t>30</a:t>
            </a:r>
            <a:endParaRPr lang="en-US" sz="2800" dirty="0"/>
          </a:p>
        </p:txBody>
      </p:sp>
    </p:spTree>
    <p:extLst>
      <p:ext uri="{BB962C8B-B14F-4D97-AF65-F5344CB8AC3E}">
        <p14:creationId xmlns:p14="http://schemas.microsoft.com/office/powerpoint/2010/main" val="301539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65" name="Rectangle 64">
            <a:extLst>
              <a:ext uri="{FF2B5EF4-FFF2-40B4-BE49-F238E27FC236}">
                <a16:creationId xmlns="" xmlns:a16="http://schemas.microsoft.com/office/drawing/2014/main" id="{60784524-E939-4D4B-8D62-CD910D109873}"/>
              </a:ext>
            </a:extLst>
          </p:cNvPr>
          <p:cNvSpPr/>
          <p:nvPr/>
        </p:nvSpPr>
        <p:spPr>
          <a:xfrm>
            <a:off x="2248147" y="5186680"/>
            <a:ext cx="484427" cy="646331"/>
          </a:xfrm>
          <a:prstGeom prst="rect">
            <a:avLst/>
          </a:prstGeom>
        </p:spPr>
        <p:txBody>
          <a:bodyPr wrap="none">
            <a:spAutoFit/>
          </a:bodyPr>
          <a:lstStyle/>
          <a:p>
            <a:pPr algn="ctr"/>
            <a:r>
              <a:rPr lang="en-US" sz="3600" dirty="0">
                <a:solidFill>
                  <a:srgbClr val="FF3860"/>
                </a:solidFill>
                <a:latin typeface="OpenDyslexicAlta" pitchFamily="2" charset="77"/>
              </a:rPr>
              <a:t>5</a:t>
            </a:r>
            <a:endParaRPr lang="en-US" sz="2800" dirty="0">
              <a:solidFill>
                <a:srgbClr val="FF3860"/>
              </a:solidFill>
            </a:endParaRPr>
          </a:p>
        </p:txBody>
      </p:sp>
      <p:sp>
        <p:nvSpPr>
          <p:cNvPr id="66" name="Rectangle 65">
            <a:extLst>
              <a:ext uri="{FF2B5EF4-FFF2-40B4-BE49-F238E27FC236}">
                <a16:creationId xmlns="" xmlns:a16="http://schemas.microsoft.com/office/drawing/2014/main" id="{4D4D41AC-D602-104B-A999-267A5A30C1C2}"/>
              </a:ext>
            </a:extLst>
          </p:cNvPr>
          <p:cNvSpPr/>
          <p:nvPr/>
        </p:nvSpPr>
        <p:spPr>
          <a:xfrm>
            <a:off x="3017205" y="5186680"/>
            <a:ext cx="752130" cy="646331"/>
          </a:xfrm>
          <a:prstGeom prst="rect">
            <a:avLst/>
          </a:prstGeom>
        </p:spPr>
        <p:txBody>
          <a:bodyPr wrap="none">
            <a:spAutoFit/>
          </a:bodyPr>
          <a:lstStyle/>
          <a:p>
            <a:pPr algn="ctr"/>
            <a:r>
              <a:rPr lang="en-US" sz="3600" dirty="0">
                <a:solidFill>
                  <a:srgbClr val="FF3860"/>
                </a:solidFill>
                <a:latin typeface="OpenDyslexicAlta" pitchFamily="2" charset="77"/>
              </a:rPr>
              <a:t>10</a:t>
            </a:r>
            <a:endParaRPr lang="en-US" sz="2800" dirty="0">
              <a:solidFill>
                <a:srgbClr val="FF3860"/>
              </a:solidFill>
            </a:endParaRPr>
          </a:p>
        </p:txBody>
      </p:sp>
      <p:sp>
        <p:nvSpPr>
          <p:cNvPr id="67" name="Rectangle 66">
            <a:extLst>
              <a:ext uri="{FF2B5EF4-FFF2-40B4-BE49-F238E27FC236}">
                <a16:creationId xmlns="" xmlns:a16="http://schemas.microsoft.com/office/drawing/2014/main" id="{181B36BA-F660-214D-A1C2-730367AE185A}"/>
              </a:ext>
            </a:extLst>
          </p:cNvPr>
          <p:cNvSpPr/>
          <p:nvPr/>
        </p:nvSpPr>
        <p:spPr>
          <a:xfrm>
            <a:off x="3867370" y="5186680"/>
            <a:ext cx="737702" cy="646331"/>
          </a:xfrm>
          <a:prstGeom prst="rect">
            <a:avLst/>
          </a:prstGeom>
        </p:spPr>
        <p:txBody>
          <a:bodyPr wrap="none">
            <a:spAutoFit/>
          </a:bodyPr>
          <a:lstStyle/>
          <a:p>
            <a:pPr algn="ctr"/>
            <a:r>
              <a:rPr lang="en-US" sz="3600" dirty="0">
                <a:solidFill>
                  <a:srgbClr val="FF3860"/>
                </a:solidFill>
                <a:latin typeface="OpenDyslexicAlta" pitchFamily="2" charset="77"/>
              </a:rPr>
              <a:t>15</a:t>
            </a:r>
            <a:endParaRPr lang="en-US" sz="2800" dirty="0">
              <a:solidFill>
                <a:srgbClr val="FF3860"/>
              </a:solidFill>
            </a:endParaRPr>
          </a:p>
        </p:txBody>
      </p:sp>
      <p:sp>
        <p:nvSpPr>
          <p:cNvPr id="68" name="Rectangle 67">
            <a:extLst>
              <a:ext uri="{FF2B5EF4-FFF2-40B4-BE49-F238E27FC236}">
                <a16:creationId xmlns="" xmlns:a16="http://schemas.microsoft.com/office/drawing/2014/main" id="{B842F188-EB5F-224A-B0B7-DC766BD4678C}"/>
              </a:ext>
            </a:extLst>
          </p:cNvPr>
          <p:cNvSpPr/>
          <p:nvPr/>
        </p:nvSpPr>
        <p:spPr>
          <a:xfrm>
            <a:off x="4763882" y="5186680"/>
            <a:ext cx="764953" cy="646331"/>
          </a:xfrm>
          <a:prstGeom prst="rect">
            <a:avLst/>
          </a:prstGeom>
        </p:spPr>
        <p:txBody>
          <a:bodyPr wrap="none">
            <a:spAutoFit/>
          </a:bodyPr>
          <a:lstStyle/>
          <a:p>
            <a:pPr algn="ctr"/>
            <a:r>
              <a:rPr lang="en-US" sz="3600" dirty="0">
                <a:solidFill>
                  <a:srgbClr val="FF3860"/>
                </a:solidFill>
                <a:latin typeface="OpenDyslexicAlta" pitchFamily="2" charset="77"/>
              </a:rPr>
              <a:t>20</a:t>
            </a:r>
            <a:endParaRPr lang="en-US" sz="2800" dirty="0">
              <a:solidFill>
                <a:srgbClr val="FF3860"/>
              </a:solidFill>
            </a:endParaRPr>
          </a:p>
        </p:txBody>
      </p:sp>
      <p:sp>
        <p:nvSpPr>
          <p:cNvPr id="69" name="Rectangle 68">
            <a:extLst>
              <a:ext uri="{FF2B5EF4-FFF2-40B4-BE49-F238E27FC236}">
                <a16:creationId xmlns="" xmlns:a16="http://schemas.microsoft.com/office/drawing/2014/main" id="{F6CB8EDA-3D28-0248-A9C6-C8D4B36E71E6}"/>
              </a:ext>
            </a:extLst>
          </p:cNvPr>
          <p:cNvSpPr/>
          <p:nvPr/>
        </p:nvSpPr>
        <p:spPr>
          <a:xfrm>
            <a:off x="5694842" y="5186680"/>
            <a:ext cx="750526" cy="646331"/>
          </a:xfrm>
          <a:prstGeom prst="rect">
            <a:avLst/>
          </a:prstGeom>
        </p:spPr>
        <p:txBody>
          <a:bodyPr wrap="none">
            <a:spAutoFit/>
          </a:bodyPr>
          <a:lstStyle/>
          <a:p>
            <a:pPr algn="ctr"/>
            <a:r>
              <a:rPr lang="en-US" sz="3600" dirty="0">
                <a:solidFill>
                  <a:srgbClr val="FF3860"/>
                </a:solidFill>
                <a:latin typeface="OpenDyslexicAlta" pitchFamily="2" charset="77"/>
              </a:rPr>
              <a:t>25</a:t>
            </a:r>
            <a:endParaRPr lang="en-US" sz="2800" dirty="0">
              <a:solidFill>
                <a:srgbClr val="FF3860"/>
              </a:solidFill>
            </a:endParaRPr>
          </a:p>
        </p:txBody>
      </p:sp>
      <p:sp>
        <p:nvSpPr>
          <p:cNvPr id="70" name="Rectangle 69">
            <a:extLst>
              <a:ext uri="{FF2B5EF4-FFF2-40B4-BE49-F238E27FC236}">
                <a16:creationId xmlns="" xmlns:a16="http://schemas.microsoft.com/office/drawing/2014/main" id="{3849E899-729C-594E-80DA-86BF308D778E}"/>
              </a:ext>
            </a:extLst>
          </p:cNvPr>
          <p:cNvSpPr/>
          <p:nvPr/>
        </p:nvSpPr>
        <p:spPr>
          <a:xfrm>
            <a:off x="6560882" y="5186680"/>
            <a:ext cx="772969" cy="646331"/>
          </a:xfrm>
          <a:prstGeom prst="rect">
            <a:avLst/>
          </a:prstGeom>
        </p:spPr>
        <p:txBody>
          <a:bodyPr wrap="none">
            <a:spAutoFit/>
          </a:bodyPr>
          <a:lstStyle/>
          <a:p>
            <a:pPr algn="ctr"/>
            <a:r>
              <a:rPr lang="en-US" sz="3600" dirty="0">
                <a:latin typeface="OpenDyslexicAlta" pitchFamily="2" charset="77"/>
              </a:rPr>
              <a:t>30</a:t>
            </a:r>
            <a:endParaRPr lang="en-US" sz="2800" dirty="0"/>
          </a:p>
        </p:txBody>
      </p:sp>
      <p:sp>
        <p:nvSpPr>
          <p:cNvPr id="71" name="Rectangle 70">
            <a:extLst>
              <a:ext uri="{FF2B5EF4-FFF2-40B4-BE49-F238E27FC236}">
                <a16:creationId xmlns="" xmlns:a16="http://schemas.microsoft.com/office/drawing/2014/main" id="{C3C20010-C2F6-744F-A2E6-80929CF3F601}"/>
              </a:ext>
            </a:extLst>
          </p:cNvPr>
          <p:cNvSpPr/>
          <p:nvPr/>
        </p:nvSpPr>
        <p:spPr>
          <a:xfrm>
            <a:off x="7452837" y="5186680"/>
            <a:ext cx="758541" cy="646331"/>
          </a:xfrm>
          <a:prstGeom prst="rect">
            <a:avLst/>
          </a:prstGeom>
        </p:spPr>
        <p:txBody>
          <a:bodyPr wrap="none">
            <a:spAutoFit/>
          </a:bodyPr>
          <a:lstStyle/>
          <a:p>
            <a:pPr algn="ctr"/>
            <a:r>
              <a:rPr lang="en-US" sz="3600" dirty="0">
                <a:solidFill>
                  <a:srgbClr val="FF3860"/>
                </a:solidFill>
                <a:latin typeface="OpenDyslexicAlta" pitchFamily="2" charset="77"/>
              </a:rPr>
              <a:t>35</a:t>
            </a:r>
            <a:endParaRPr lang="en-US" sz="2800" dirty="0">
              <a:solidFill>
                <a:srgbClr val="FF3860"/>
              </a:solidFill>
            </a:endParaRPr>
          </a:p>
        </p:txBody>
      </p:sp>
      <p:sp>
        <p:nvSpPr>
          <p:cNvPr id="72" name="Rectangle 71">
            <a:extLst>
              <a:ext uri="{FF2B5EF4-FFF2-40B4-BE49-F238E27FC236}">
                <a16:creationId xmlns="" xmlns:a16="http://schemas.microsoft.com/office/drawing/2014/main" id="{73858B2C-FA4A-F547-8B24-617050C1A244}"/>
              </a:ext>
            </a:extLst>
          </p:cNvPr>
          <p:cNvSpPr/>
          <p:nvPr/>
        </p:nvSpPr>
        <p:spPr>
          <a:xfrm>
            <a:off x="8357346" y="5186680"/>
            <a:ext cx="797013" cy="646331"/>
          </a:xfrm>
          <a:prstGeom prst="rect">
            <a:avLst/>
          </a:prstGeom>
        </p:spPr>
        <p:txBody>
          <a:bodyPr wrap="none">
            <a:spAutoFit/>
          </a:bodyPr>
          <a:lstStyle/>
          <a:p>
            <a:pPr algn="ctr"/>
            <a:r>
              <a:rPr lang="en-US" sz="3600" dirty="0">
                <a:solidFill>
                  <a:srgbClr val="FF3860"/>
                </a:solidFill>
                <a:latin typeface="OpenDyslexicAlta" pitchFamily="2" charset="77"/>
              </a:rPr>
              <a:t>40</a:t>
            </a:r>
            <a:endParaRPr lang="en-US" sz="2800" dirty="0">
              <a:solidFill>
                <a:srgbClr val="FF3860"/>
              </a:solidFill>
            </a:endParaRPr>
          </a:p>
        </p:txBody>
      </p:sp>
      <p:sp>
        <p:nvSpPr>
          <p:cNvPr id="73" name="Rectangle 72">
            <a:extLst>
              <a:ext uri="{FF2B5EF4-FFF2-40B4-BE49-F238E27FC236}">
                <a16:creationId xmlns="" xmlns:a16="http://schemas.microsoft.com/office/drawing/2014/main" id="{9743D0DE-6159-684E-AA58-AED593F023E3}"/>
              </a:ext>
            </a:extLst>
          </p:cNvPr>
          <p:cNvSpPr/>
          <p:nvPr/>
        </p:nvSpPr>
        <p:spPr>
          <a:xfrm>
            <a:off x="9241821" y="5186680"/>
            <a:ext cx="782587" cy="646331"/>
          </a:xfrm>
          <a:prstGeom prst="rect">
            <a:avLst/>
          </a:prstGeom>
        </p:spPr>
        <p:txBody>
          <a:bodyPr wrap="none">
            <a:spAutoFit/>
          </a:bodyPr>
          <a:lstStyle/>
          <a:p>
            <a:pPr algn="ctr"/>
            <a:r>
              <a:rPr lang="en-US" sz="3600" dirty="0">
                <a:solidFill>
                  <a:srgbClr val="FF3860"/>
                </a:solidFill>
                <a:latin typeface="OpenDyslexicAlta" pitchFamily="2" charset="77"/>
              </a:rPr>
              <a:t>45</a:t>
            </a:r>
            <a:endParaRPr lang="en-US" sz="2800" dirty="0">
              <a:solidFill>
                <a:srgbClr val="FF3860"/>
              </a:solidFill>
            </a:endParaRPr>
          </a:p>
        </p:txBody>
      </p:sp>
    </p:spTree>
    <p:extLst>
      <p:ext uri="{BB962C8B-B14F-4D97-AF65-F5344CB8AC3E}">
        <p14:creationId xmlns:p14="http://schemas.microsoft.com/office/powerpoint/2010/main" val="2878090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3:</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68" name="Rectangle 67">
            <a:extLst>
              <a:ext uri="{FF2B5EF4-FFF2-40B4-BE49-F238E27FC236}">
                <a16:creationId xmlns="" xmlns:a16="http://schemas.microsoft.com/office/drawing/2014/main" id="{B842F188-EB5F-224A-B0B7-DC766BD4678C}"/>
              </a:ext>
            </a:extLst>
          </p:cNvPr>
          <p:cNvSpPr/>
          <p:nvPr/>
        </p:nvSpPr>
        <p:spPr>
          <a:xfrm>
            <a:off x="4771096" y="5186680"/>
            <a:ext cx="750526" cy="646331"/>
          </a:xfrm>
          <a:prstGeom prst="rect">
            <a:avLst/>
          </a:prstGeom>
        </p:spPr>
        <p:txBody>
          <a:bodyPr wrap="none">
            <a:spAutoFit/>
          </a:bodyPr>
          <a:lstStyle/>
          <a:p>
            <a:pPr algn="ctr"/>
            <a:r>
              <a:rPr lang="en-US" sz="3600" dirty="0">
                <a:latin typeface="OpenDyslexicAlta" pitchFamily="2" charset="77"/>
              </a:rPr>
              <a:t>25</a:t>
            </a:r>
            <a:endParaRPr lang="en-US" sz="2800" dirty="0"/>
          </a:p>
        </p:txBody>
      </p:sp>
    </p:spTree>
    <p:extLst>
      <p:ext uri="{BB962C8B-B14F-4D97-AF65-F5344CB8AC3E}">
        <p14:creationId xmlns:p14="http://schemas.microsoft.com/office/powerpoint/2010/main" val="2910355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3:</a:t>
            </a:r>
          </a:p>
          <a:p>
            <a:pPr marL="0" indent="0">
              <a:buClr>
                <a:srgbClr val="23D160"/>
              </a:buClr>
              <a:buSzPct val="85000"/>
              <a:buNone/>
            </a:pPr>
            <a:r>
              <a:rPr lang="en-GB" sz="2200" dirty="0"/>
              <a:t>Complete the number line by counting in 5s. </a:t>
            </a:r>
          </a:p>
          <a:p>
            <a:pPr marL="0" indent="0">
              <a:buClr>
                <a:srgbClr val="23D160"/>
              </a:buClr>
              <a:buSzPct val="85000"/>
              <a:buNone/>
            </a:pPr>
            <a:endParaRPr lang="en-GB" sz="2200" dirty="0"/>
          </a:p>
        </p:txBody>
      </p:sp>
      <p:pic>
        <p:nvPicPr>
          <p:cNvPr id="5" name="Picture 4">
            <a:extLst>
              <a:ext uri="{FF2B5EF4-FFF2-40B4-BE49-F238E27FC236}">
                <a16:creationId xmlns="" xmlns:a16="http://schemas.microsoft.com/office/drawing/2014/main" id="{73B2D4B6-BA23-B44C-A5E5-0FA4D7B57E20}"/>
              </a:ext>
            </a:extLst>
          </p:cNvPr>
          <p:cNvPicPr>
            <a:picLocks noChangeAspect="1"/>
          </p:cNvPicPr>
          <p:nvPr/>
        </p:nvPicPr>
        <p:blipFill>
          <a:blip r:embed="rId3"/>
          <a:stretch>
            <a:fillRect/>
          </a:stretch>
        </p:blipFill>
        <p:spPr>
          <a:xfrm>
            <a:off x="2317750" y="3190240"/>
            <a:ext cx="7556500" cy="2032000"/>
          </a:xfrm>
          <a:prstGeom prst="rect">
            <a:avLst/>
          </a:prstGeom>
        </p:spPr>
      </p:pic>
      <p:sp>
        <p:nvSpPr>
          <p:cNvPr id="65" name="Rectangle 64">
            <a:extLst>
              <a:ext uri="{FF2B5EF4-FFF2-40B4-BE49-F238E27FC236}">
                <a16:creationId xmlns="" xmlns:a16="http://schemas.microsoft.com/office/drawing/2014/main" id="{60784524-E939-4D4B-8D62-CD910D109873}"/>
              </a:ext>
            </a:extLst>
          </p:cNvPr>
          <p:cNvSpPr/>
          <p:nvPr/>
        </p:nvSpPr>
        <p:spPr>
          <a:xfrm>
            <a:off x="2114296" y="5186680"/>
            <a:ext cx="752129" cy="646331"/>
          </a:xfrm>
          <a:prstGeom prst="rect">
            <a:avLst/>
          </a:prstGeom>
        </p:spPr>
        <p:txBody>
          <a:bodyPr wrap="none">
            <a:spAutoFit/>
          </a:bodyPr>
          <a:lstStyle/>
          <a:p>
            <a:pPr algn="ctr"/>
            <a:r>
              <a:rPr lang="en-US" sz="3600" dirty="0">
                <a:solidFill>
                  <a:srgbClr val="FF3860"/>
                </a:solidFill>
                <a:latin typeface="OpenDyslexicAlta" pitchFamily="2" charset="77"/>
              </a:rPr>
              <a:t>10</a:t>
            </a:r>
            <a:endParaRPr lang="en-US" sz="2800" dirty="0">
              <a:solidFill>
                <a:srgbClr val="FF3860"/>
              </a:solidFill>
            </a:endParaRPr>
          </a:p>
        </p:txBody>
      </p:sp>
      <p:sp>
        <p:nvSpPr>
          <p:cNvPr id="66" name="Rectangle 65">
            <a:extLst>
              <a:ext uri="{FF2B5EF4-FFF2-40B4-BE49-F238E27FC236}">
                <a16:creationId xmlns="" xmlns:a16="http://schemas.microsoft.com/office/drawing/2014/main" id="{4D4D41AC-D602-104B-A999-267A5A30C1C2}"/>
              </a:ext>
            </a:extLst>
          </p:cNvPr>
          <p:cNvSpPr/>
          <p:nvPr/>
        </p:nvSpPr>
        <p:spPr>
          <a:xfrm>
            <a:off x="3024419" y="5186680"/>
            <a:ext cx="737702" cy="646331"/>
          </a:xfrm>
          <a:prstGeom prst="rect">
            <a:avLst/>
          </a:prstGeom>
        </p:spPr>
        <p:txBody>
          <a:bodyPr wrap="none">
            <a:spAutoFit/>
          </a:bodyPr>
          <a:lstStyle/>
          <a:p>
            <a:pPr algn="ctr"/>
            <a:r>
              <a:rPr lang="en-US" sz="3600" dirty="0">
                <a:solidFill>
                  <a:srgbClr val="FF3860"/>
                </a:solidFill>
                <a:latin typeface="OpenDyslexicAlta" pitchFamily="2" charset="77"/>
              </a:rPr>
              <a:t>15</a:t>
            </a:r>
            <a:endParaRPr lang="en-US" sz="2800" dirty="0">
              <a:solidFill>
                <a:srgbClr val="FF3860"/>
              </a:solidFill>
            </a:endParaRPr>
          </a:p>
        </p:txBody>
      </p:sp>
      <p:sp>
        <p:nvSpPr>
          <p:cNvPr id="67" name="Rectangle 66">
            <a:extLst>
              <a:ext uri="{FF2B5EF4-FFF2-40B4-BE49-F238E27FC236}">
                <a16:creationId xmlns="" xmlns:a16="http://schemas.microsoft.com/office/drawing/2014/main" id="{181B36BA-F660-214D-A1C2-730367AE185A}"/>
              </a:ext>
            </a:extLst>
          </p:cNvPr>
          <p:cNvSpPr/>
          <p:nvPr/>
        </p:nvSpPr>
        <p:spPr>
          <a:xfrm>
            <a:off x="3853744" y="5186680"/>
            <a:ext cx="764953" cy="646331"/>
          </a:xfrm>
          <a:prstGeom prst="rect">
            <a:avLst/>
          </a:prstGeom>
        </p:spPr>
        <p:txBody>
          <a:bodyPr wrap="none">
            <a:spAutoFit/>
          </a:bodyPr>
          <a:lstStyle/>
          <a:p>
            <a:pPr algn="ctr"/>
            <a:r>
              <a:rPr lang="en-US" sz="3600" dirty="0">
                <a:solidFill>
                  <a:srgbClr val="FF3860"/>
                </a:solidFill>
                <a:latin typeface="OpenDyslexicAlta" pitchFamily="2" charset="77"/>
              </a:rPr>
              <a:t>20</a:t>
            </a:r>
            <a:endParaRPr lang="en-US" sz="2800" dirty="0">
              <a:solidFill>
                <a:srgbClr val="FF3860"/>
              </a:solidFill>
            </a:endParaRPr>
          </a:p>
        </p:txBody>
      </p:sp>
      <p:sp>
        <p:nvSpPr>
          <p:cNvPr id="68" name="Rectangle 67">
            <a:extLst>
              <a:ext uri="{FF2B5EF4-FFF2-40B4-BE49-F238E27FC236}">
                <a16:creationId xmlns="" xmlns:a16="http://schemas.microsoft.com/office/drawing/2014/main" id="{B842F188-EB5F-224A-B0B7-DC766BD4678C}"/>
              </a:ext>
            </a:extLst>
          </p:cNvPr>
          <p:cNvSpPr/>
          <p:nvPr/>
        </p:nvSpPr>
        <p:spPr>
          <a:xfrm>
            <a:off x="4771096" y="5186680"/>
            <a:ext cx="750526" cy="646331"/>
          </a:xfrm>
          <a:prstGeom prst="rect">
            <a:avLst/>
          </a:prstGeom>
        </p:spPr>
        <p:txBody>
          <a:bodyPr wrap="none">
            <a:spAutoFit/>
          </a:bodyPr>
          <a:lstStyle/>
          <a:p>
            <a:pPr algn="ctr"/>
            <a:r>
              <a:rPr lang="en-US" sz="3600" dirty="0">
                <a:latin typeface="OpenDyslexicAlta" pitchFamily="2" charset="77"/>
              </a:rPr>
              <a:t>25</a:t>
            </a:r>
            <a:endParaRPr lang="en-US" sz="2800" dirty="0"/>
          </a:p>
        </p:txBody>
      </p:sp>
      <p:sp>
        <p:nvSpPr>
          <p:cNvPr id="69" name="Rectangle 68">
            <a:extLst>
              <a:ext uri="{FF2B5EF4-FFF2-40B4-BE49-F238E27FC236}">
                <a16:creationId xmlns="" xmlns:a16="http://schemas.microsoft.com/office/drawing/2014/main" id="{F6CB8EDA-3D28-0248-A9C6-C8D4B36E71E6}"/>
              </a:ext>
            </a:extLst>
          </p:cNvPr>
          <p:cNvSpPr/>
          <p:nvPr/>
        </p:nvSpPr>
        <p:spPr>
          <a:xfrm>
            <a:off x="5683620" y="5186680"/>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
        <p:nvSpPr>
          <p:cNvPr id="70" name="Rectangle 69">
            <a:extLst>
              <a:ext uri="{FF2B5EF4-FFF2-40B4-BE49-F238E27FC236}">
                <a16:creationId xmlns="" xmlns:a16="http://schemas.microsoft.com/office/drawing/2014/main" id="{3849E899-729C-594E-80DA-86BF308D778E}"/>
              </a:ext>
            </a:extLst>
          </p:cNvPr>
          <p:cNvSpPr/>
          <p:nvPr/>
        </p:nvSpPr>
        <p:spPr>
          <a:xfrm>
            <a:off x="6568097" y="5186680"/>
            <a:ext cx="758541" cy="646331"/>
          </a:xfrm>
          <a:prstGeom prst="rect">
            <a:avLst/>
          </a:prstGeom>
        </p:spPr>
        <p:txBody>
          <a:bodyPr wrap="none">
            <a:spAutoFit/>
          </a:bodyPr>
          <a:lstStyle/>
          <a:p>
            <a:pPr algn="ctr"/>
            <a:r>
              <a:rPr lang="en-US" sz="3600" dirty="0">
                <a:solidFill>
                  <a:srgbClr val="FF3860"/>
                </a:solidFill>
                <a:latin typeface="OpenDyslexicAlta" pitchFamily="2" charset="77"/>
              </a:rPr>
              <a:t>35</a:t>
            </a:r>
            <a:endParaRPr lang="en-US" sz="2800" dirty="0">
              <a:solidFill>
                <a:srgbClr val="FF3860"/>
              </a:solidFill>
            </a:endParaRPr>
          </a:p>
        </p:txBody>
      </p:sp>
      <p:sp>
        <p:nvSpPr>
          <p:cNvPr id="71" name="Rectangle 70">
            <a:extLst>
              <a:ext uri="{FF2B5EF4-FFF2-40B4-BE49-F238E27FC236}">
                <a16:creationId xmlns="" xmlns:a16="http://schemas.microsoft.com/office/drawing/2014/main" id="{C3C20010-C2F6-744F-A2E6-80929CF3F601}"/>
              </a:ext>
            </a:extLst>
          </p:cNvPr>
          <p:cNvSpPr/>
          <p:nvPr/>
        </p:nvSpPr>
        <p:spPr>
          <a:xfrm>
            <a:off x="7433601" y="5186680"/>
            <a:ext cx="797013" cy="646331"/>
          </a:xfrm>
          <a:prstGeom prst="rect">
            <a:avLst/>
          </a:prstGeom>
        </p:spPr>
        <p:txBody>
          <a:bodyPr wrap="none">
            <a:spAutoFit/>
          </a:bodyPr>
          <a:lstStyle/>
          <a:p>
            <a:pPr algn="ctr"/>
            <a:r>
              <a:rPr lang="en-US" sz="3600" dirty="0">
                <a:solidFill>
                  <a:srgbClr val="FF3860"/>
                </a:solidFill>
                <a:latin typeface="OpenDyslexicAlta" pitchFamily="2" charset="77"/>
              </a:rPr>
              <a:t>40</a:t>
            </a:r>
            <a:endParaRPr lang="en-US" sz="2800" dirty="0">
              <a:solidFill>
                <a:srgbClr val="FF3860"/>
              </a:solidFill>
            </a:endParaRPr>
          </a:p>
        </p:txBody>
      </p:sp>
      <p:sp>
        <p:nvSpPr>
          <p:cNvPr id="72" name="Rectangle 71">
            <a:extLst>
              <a:ext uri="{FF2B5EF4-FFF2-40B4-BE49-F238E27FC236}">
                <a16:creationId xmlns="" xmlns:a16="http://schemas.microsoft.com/office/drawing/2014/main" id="{73858B2C-FA4A-F547-8B24-617050C1A244}"/>
              </a:ext>
            </a:extLst>
          </p:cNvPr>
          <p:cNvSpPr/>
          <p:nvPr/>
        </p:nvSpPr>
        <p:spPr>
          <a:xfrm>
            <a:off x="8364559" y="5186680"/>
            <a:ext cx="782587" cy="646331"/>
          </a:xfrm>
          <a:prstGeom prst="rect">
            <a:avLst/>
          </a:prstGeom>
        </p:spPr>
        <p:txBody>
          <a:bodyPr wrap="none">
            <a:spAutoFit/>
          </a:bodyPr>
          <a:lstStyle/>
          <a:p>
            <a:pPr algn="ctr"/>
            <a:r>
              <a:rPr lang="en-US" sz="3600" dirty="0">
                <a:solidFill>
                  <a:srgbClr val="FF3860"/>
                </a:solidFill>
                <a:latin typeface="OpenDyslexicAlta" pitchFamily="2" charset="77"/>
              </a:rPr>
              <a:t>45</a:t>
            </a:r>
            <a:endParaRPr lang="en-US" sz="2800" dirty="0">
              <a:solidFill>
                <a:srgbClr val="FF3860"/>
              </a:solidFill>
            </a:endParaRPr>
          </a:p>
        </p:txBody>
      </p:sp>
      <p:sp>
        <p:nvSpPr>
          <p:cNvPr id="73" name="Rectangle 72">
            <a:extLst>
              <a:ext uri="{FF2B5EF4-FFF2-40B4-BE49-F238E27FC236}">
                <a16:creationId xmlns="" xmlns:a16="http://schemas.microsoft.com/office/drawing/2014/main" id="{9743D0DE-6159-684E-AA58-AED593F023E3}"/>
              </a:ext>
            </a:extLst>
          </p:cNvPr>
          <p:cNvSpPr/>
          <p:nvPr/>
        </p:nvSpPr>
        <p:spPr>
          <a:xfrm>
            <a:off x="9248233" y="5186680"/>
            <a:ext cx="769763" cy="646331"/>
          </a:xfrm>
          <a:prstGeom prst="rect">
            <a:avLst/>
          </a:prstGeom>
        </p:spPr>
        <p:txBody>
          <a:bodyPr wrap="none">
            <a:spAutoFit/>
          </a:bodyPr>
          <a:lstStyle/>
          <a:p>
            <a:pPr algn="ctr"/>
            <a:r>
              <a:rPr lang="en-US" sz="3600" dirty="0">
                <a:solidFill>
                  <a:srgbClr val="FF3860"/>
                </a:solidFill>
                <a:latin typeface="OpenDyslexicAlta" pitchFamily="2" charset="77"/>
              </a:rPr>
              <a:t>50</a:t>
            </a:r>
            <a:endParaRPr lang="en-US" sz="2800" dirty="0">
              <a:solidFill>
                <a:srgbClr val="FF3860"/>
              </a:solidFill>
            </a:endParaRPr>
          </a:p>
        </p:txBody>
      </p:sp>
    </p:spTree>
    <p:extLst>
      <p:ext uri="{BB962C8B-B14F-4D97-AF65-F5344CB8AC3E}">
        <p14:creationId xmlns:p14="http://schemas.microsoft.com/office/powerpoint/2010/main" val="1114223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Ruth is drawing a pattern using pentagons.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James says, “If you draw 8 pentagons, you will have drawn 42 sides.”</a:t>
            </a:r>
          </a:p>
          <a:p>
            <a:pPr marL="0" indent="0">
              <a:buClr>
                <a:srgbClr val="23D160"/>
              </a:buClr>
              <a:buSzPct val="85000"/>
              <a:buNone/>
            </a:pPr>
            <a:endParaRPr lang="en-GB" sz="2200" dirty="0"/>
          </a:p>
          <a:p>
            <a:pPr marL="0" indent="0">
              <a:buClr>
                <a:srgbClr val="23D160"/>
              </a:buClr>
              <a:buSzPct val="85000"/>
              <a:buNone/>
            </a:pPr>
            <a:r>
              <a:rPr lang="en-GB" sz="2200" dirty="0"/>
              <a:t>Do you agree with James?</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p:txBody>
      </p:sp>
      <p:pic>
        <p:nvPicPr>
          <p:cNvPr id="6" name="Picture 5">
            <a:extLst>
              <a:ext uri="{FF2B5EF4-FFF2-40B4-BE49-F238E27FC236}">
                <a16:creationId xmlns="" xmlns:a16="http://schemas.microsoft.com/office/drawing/2014/main" id="{22FD2F36-2C60-C74A-AF10-49DE0C0925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867160"/>
            <a:ext cx="1080000" cy="1080000"/>
          </a:xfrm>
          <a:prstGeom prst="rect">
            <a:avLst/>
          </a:prstGeom>
        </p:spPr>
      </p:pic>
      <p:pic>
        <p:nvPicPr>
          <p:cNvPr id="16" name="Picture 15">
            <a:extLst>
              <a:ext uri="{FF2B5EF4-FFF2-40B4-BE49-F238E27FC236}">
                <a16:creationId xmlns="" xmlns:a16="http://schemas.microsoft.com/office/drawing/2014/main" id="{F198F367-8F83-854B-9487-FE09925AAF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8200" y="2867160"/>
            <a:ext cx="1080000" cy="1080000"/>
          </a:xfrm>
          <a:prstGeom prst="rect">
            <a:avLst/>
          </a:prstGeom>
        </p:spPr>
      </p:pic>
      <p:pic>
        <p:nvPicPr>
          <p:cNvPr id="17" name="Picture 16">
            <a:extLst>
              <a:ext uri="{FF2B5EF4-FFF2-40B4-BE49-F238E27FC236}">
                <a16:creationId xmlns="" xmlns:a16="http://schemas.microsoft.com/office/drawing/2014/main" id="{8A719CE7-B493-6B4A-8BED-0A6AF08F54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98200" y="2867160"/>
            <a:ext cx="1080000" cy="1080000"/>
          </a:xfrm>
          <a:prstGeom prst="rect">
            <a:avLst/>
          </a:prstGeom>
        </p:spPr>
      </p:pic>
      <p:pic>
        <p:nvPicPr>
          <p:cNvPr id="18" name="Picture 17">
            <a:extLst>
              <a:ext uri="{FF2B5EF4-FFF2-40B4-BE49-F238E27FC236}">
                <a16:creationId xmlns="" xmlns:a16="http://schemas.microsoft.com/office/drawing/2014/main" id="{A948370C-D272-7F4E-B591-DD52E2E2C7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8200" y="2867160"/>
            <a:ext cx="1080000" cy="1080000"/>
          </a:xfrm>
          <a:prstGeom prst="rect">
            <a:avLst/>
          </a:prstGeom>
        </p:spPr>
      </p:pic>
    </p:spTree>
    <p:extLst>
      <p:ext uri="{BB962C8B-B14F-4D97-AF65-F5344CB8AC3E}">
        <p14:creationId xmlns:p14="http://schemas.microsoft.com/office/powerpoint/2010/main" val="3846368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Ruth is drawing a pattern using pentagons.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James says, “If you draw 8 pentagons, you will have drawn 42 sides.”</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I do not agree with James, all multiples of 5 have a 0 or a 5 in the ones place. </a:t>
            </a:r>
            <a:br>
              <a:rPr lang="en-GB" sz="2200" dirty="0">
                <a:solidFill>
                  <a:srgbClr val="FF3860"/>
                </a:solidFill>
              </a:rPr>
            </a:br>
            <a:r>
              <a:rPr lang="en-GB" sz="2200" dirty="0">
                <a:solidFill>
                  <a:srgbClr val="FF3860"/>
                </a:solidFill>
              </a:rPr>
              <a:t>If I drew 8 pentagons, I will have drawn 40 sides in total. </a:t>
            </a:r>
          </a:p>
          <a:p>
            <a:pPr marL="0" indent="0">
              <a:buClr>
                <a:srgbClr val="23D160"/>
              </a:buClr>
              <a:buSzPct val="85000"/>
              <a:buNone/>
            </a:pPr>
            <a:endParaRPr lang="en-GB" sz="2200" dirty="0"/>
          </a:p>
        </p:txBody>
      </p:sp>
      <p:pic>
        <p:nvPicPr>
          <p:cNvPr id="6" name="Picture 5">
            <a:extLst>
              <a:ext uri="{FF2B5EF4-FFF2-40B4-BE49-F238E27FC236}">
                <a16:creationId xmlns="" xmlns:a16="http://schemas.microsoft.com/office/drawing/2014/main" id="{22FD2F36-2C60-C74A-AF10-49DE0C0925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867160"/>
            <a:ext cx="1080000" cy="1080000"/>
          </a:xfrm>
          <a:prstGeom prst="rect">
            <a:avLst/>
          </a:prstGeom>
        </p:spPr>
      </p:pic>
      <p:pic>
        <p:nvPicPr>
          <p:cNvPr id="16" name="Picture 15">
            <a:extLst>
              <a:ext uri="{FF2B5EF4-FFF2-40B4-BE49-F238E27FC236}">
                <a16:creationId xmlns="" xmlns:a16="http://schemas.microsoft.com/office/drawing/2014/main" id="{F198F367-8F83-854B-9487-FE09925AAF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8200" y="2867160"/>
            <a:ext cx="1080000" cy="1080000"/>
          </a:xfrm>
          <a:prstGeom prst="rect">
            <a:avLst/>
          </a:prstGeom>
        </p:spPr>
      </p:pic>
      <p:pic>
        <p:nvPicPr>
          <p:cNvPr id="17" name="Picture 16">
            <a:extLst>
              <a:ext uri="{FF2B5EF4-FFF2-40B4-BE49-F238E27FC236}">
                <a16:creationId xmlns="" xmlns:a16="http://schemas.microsoft.com/office/drawing/2014/main" id="{8A719CE7-B493-6B4A-8BED-0A6AF08F54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98200" y="2867160"/>
            <a:ext cx="1080000" cy="1080000"/>
          </a:xfrm>
          <a:prstGeom prst="rect">
            <a:avLst/>
          </a:prstGeom>
        </p:spPr>
      </p:pic>
      <p:pic>
        <p:nvPicPr>
          <p:cNvPr id="18" name="Picture 17">
            <a:extLst>
              <a:ext uri="{FF2B5EF4-FFF2-40B4-BE49-F238E27FC236}">
                <a16:creationId xmlns="" xmlns:a16="http://schemas.microsoft.com/office/drawing/2014/main" id="{A948370C-D272-7F4E-B591-DD52E2E2C7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78200" y="2867160"/>
            <a:ext cx="1080000" cy="1080000"/>
          </a:xfrm>
          <a:prstGeom prst="rect">
            <a:avLst/>
          </a:prstGeom>
        </p:spPr>
      </p:pic>
    </p:spTree>
    <p:extLst>
      <p:ext uri="{BB962C8B-B14F-4D97-AF65-F5344CB8AC3E}">
        <p14:creationId xmlns:p14="http://schemas.microsoft.com/office/powerpoint/2010/main" val="14929779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sp>
        <p:nvSpPr>
          <p:cNvPr id="8" name="Rounded Rectangle 7">
            <a:extLst>
              <a:ext uri="{FF2B5EF4-FFF2-40B4-BE49-F238E27FC236}">
                <a16:creationId xmlns="" xmlns:a16="http://schemas.microsoft.com/office/drawing/2014/main" id="{58D8C053-A82D-5049-9B6A-CBD503432E52}"/>
              </a:ext>
            </a:extLst>
          </p:cNvPr>
          <p:cNvSpPr/>
          <p:nvPr/>
        </p:nvSpPr>
        <p:spPr>
          <a:xfrm>
            <a:off x="1270761" y="3428999"/>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15</a:t>
            </a:r>
          </a:p>
        </p:txBody>
      </p:sp>
      <p:sp>
        <p:nvSpPr>
          <p:cNvPr id="9" name="Rounded Rectangle 8">
            <a:extLst>
              <a:ext uri="{FF2B5EF4-FFF2-40B4-BE49-F238E27FC236}">
                <a16:creationId xmlns="" xmlns:a16="http://schemas.microsoft.com/office/drawing/2014/main" id="{ED1FBE42-2C28-7345-940B-E77ADA6CF7F6}"/>
              </a:ext>
            </a:extLst>
          </p:cNvPr>
          <p:cNvSpPr/>
          <p:nvPr/>
        </p:nvSpPr>
        <p:spPr>
          <a:xfrm>
            <a:off x="4029201"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23</a:t>
            </a:r>
          </a:p>
        </p:txBody>
      </p:sp>
      <p:sp>
        <p:nvSpPr>
          <p:cNvPr id="10" name="Rounded Rectangle 9">
            <a:extLst>
              <a:ext uri="{FF2B5EF4-FFF2-40B4-BE49-F238E27FC236}">
                <a16:creationId xmlns="" xmlns:a16="http://schemas.microsoft.com/office/drawing/2014/main" id="{A0CC9DFD-D183-704B-AE38-65758D1335A4}"/>
              </a:ext>
            </a:extLst>
          </p:cNvPr>
          <p:cNvSpPr/>
          <p:nvPr/>
        </p:nvSpPr>
        <p:spPr>
          <a:xfrm>
            <a:off x="6787641"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35</a:t>
            </a:r>
          </a:p>
        </p:txBody>
      </p:sp>
      <p:sp>
        <p:nvSpPr>
          <p:cNvPr id="11" name="Rounded Rectangle 10">
            <a:extLst>
              <a:ext uri="{FF2B5EF4-FFF2-40B4-BE49-F238E27FC236}">
                <a16:creationId xmlns="" xmlns:a16="http://schemas.microsoft.com/office/drawing/2014/main" id="{B5A6D10E-B1A6-A148-AE4B-5EE73078B099}"/>
              </a:ext>
            </a:extLst>
          </p:cNvPr>
          <p:cNvSpPr/>
          <p:nvPr/>
        </p:nvSpPr>
        <p:spPr>
          <a:xfrm>
            <a:off x="9546081" y="3428998"/>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50</a:t>
            </a:r>
          </a:p>
        </p:txBody>
      </p:sp>
    </p:spTree>
    <p:extLst>
      <p:ext uri="{BB962C8B-B14F-4D97-AF65-F5344CB8AC3E}">
        <p14:creationId xmlns:p14="http://schemas.microsoft.com/office/powerpoint/2010/main" val="3469843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Starter:</a:t>
            </a:r>
          </a:p>
          <a:p>
            <a:pPr marL="0" indent="0">
              <a:buClr>
                <a:srgbClr val="23D160"/>
              </a:buClr>
              <a:buSzPct val="85000"/>
              <a:buNone/>
            </a:pPr>
            <a:r>
              <a:rPr lang="en-GB" sz="2200" dirty="0"/>
              <a:t>If what’s shown below are the second and third steps in a sequence, what came before? What should come afterwards?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12" name="Picture 11">
            <a:extLst>
              <a:ext uri="{FF2B5EF4-FFF2-40B4-BE49-F238E27FC236}">
                <a16:creationId xmlns="" xmlns:a16="http://schemas.microsoft.com/office/drawing/2014/main" id="{6C1C123E-C7C9-5146-9BC0-4B4BADF0D0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113635" y="3772545"/>
            <a:ext cx="2249353" cy="1080000"/>
          </a:xfrm>
          <a:prstGeom prst="rect">
            <a:avLst/>
          </a:prstGeom>
        </p:spPr>
      </p:pic>
      <p:pic>
        <p:nvPicPr>
          <p:cNvPr id="13" name="Picture 12">
            <a:extLst>
              <a:ext uri="{FF2B5EF4-FFF2-40B4-BE49-F238E27FC236}">
                <a16:creationId xmlns="" xmlns:a16="http://schemas.microsoft.com/office/drawing/2014/main" id="{8E76FB3C-A530-5043-9C1B-3ABD372A29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165571" y="3772545"/>
            <a:ext cx="2249353" cy="1080000"/>
          </a:xfrm>
          <a:prstGeom prst="rect">
            <a:avLst/>
          </a:prstGeom>
        </p:spPr>
      </p:pic>
      <p:pic>
        <p:nvPicPr>
          <p:cNvPr id="14" name="Picture 13">
            <a:extLst>
              <a:ext uri="{FF2B5EF4-FFF2-40B4-BE49-F238E27FC236}">
                <a16:creationId xmlns="" xmlns:a16="http://schemas.microsoft.com/office/drawing/2014/main" id="{61D80436-6E41-174F-8A79-4F6555CEAD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071734" y="3772545"/>
            <a:ext cx="2249353" cy="1080000"/>
          </a:xfrm>
          <a:prstGeom prst="rect">
            <a:avLst/>
          </a:prstGeom>
        </p:spPr>
      </p:pic>
      <p:pic>
        <p:nvPicPr>
          <p:cNvPr id="15" name="Picture 14">
            <a:extLst>
              <a:ext uri="{FF2B5EF4-FFF2-40B4-BE49-F238E27FC236}">
                <a16:creationId xmlns="" xmlns:a16="http://schemas.microsoft.com/office/drawing/2014/main" id="{7DAE86B8-2A85-1C44-8A2E-AC7E5D2856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4598054" y="3772545"/>
            <a:ext cx="2249353" cy="1080000"/>
          </a:xfrm>
          <a:prstGeom prst="rect">
            <a:avLst/>
          </a:prstGeom>
        </p:spPr>
      </p:pic>
      <p:pic>
        <p:nvPicPr>
          <p:cNvPr id="16" name="Picture 15">
            <a:extLst>
              <a:ext uri="{FF2B5EF4-FFF2-40B4-BE49-F238E27FC236}">
                <a16:creationId xmlns="" xmlns:a16="http://schemas.microsoft.com/office/drawing/2014/main" id="{36C4689B-B4A0-6A4C-8CB1-B1871AFCEC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4649990" y="3772545"/>
            <a:ext cx="2249353" cy="1080000"/>
          </a:xfrm>
          <a:prstGeom prst="rect">
            <a:avLst/>
          </a:prstGeom>
        </p:spPr>
      </p:pic>
      <p:pic>
        <p:nvPicPr>
          <p:cNvPr id="17" name="Picture 16">
            <a:extLst>
              <a:ext uri="{FF2B5EF4-FFF2-40B4-BE49-F238E27FC236}">
                <a16:creationId xmlns="" xmlns:a16="http://schemas.microsoft.com/office/drawing/2014/main" id="{400316D4-9B1C-6F4E-8C42-2E9E7F9416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556153" y="3772545"/>
            <a:ext cx="2249353" cy="1080000"/>
          </a:xfrm>
          <a:prstGeom prst="rect">
            <a:avLst/>
          </a:prstGeom>
        </p:spPr>
      </p:pic>
      <p:pic>
        <p:nvPicPr>
          <p:cNvPr id="18" name="Picture 17">
            <a:extLst>
              <a:ext uri="{FF2B5EF4-FFF2-40B4-BE49-F238E27FC236}">
                <a16:creationId xmlns="" xmlns:a16="http://schemas.microsoft.com/office/drawing/2014/main" id="{14A56C54-D2F8-9B45-A9E5-92491A798F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556152" y="3772546"/>
            <a:ext cx="2249353" cy="1080000"/>
          </a:xfrm>
          <a:prstGeom prst="rect">
            <a:avLst/>
          </a:prstGeom>
        </p:spPr>
      </p:pic>
    </p:spTree>
    <p:extLst>
      <p:ext uri="{BB962C8B-B14F-4D97-AF65-F5344CB8AC3E}">
        <p14:creationId xmlns:p14="http://schemas.microsoft.com/office/powerpoint/2010/main" val="2769467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23 doesn’t belong as it doesn’t end in a 0 or a 5, so isn’t a multiple of 5. Unlike 15, 35 and 50 have a 0 or a 5 in the ones place so are all multiples of 5.</a:t>
            </a:r>
          </a:p>
        </p:txBody>
      </p:sp>
      <p:sp>
        <p:nvSpPr>
          <p:cNvPr id="8" name="Rounded Rectangle 7">
            <a:extLst>
              <a:ext uri="{FF2B5EF4-FFF2-40B4-BE49-F238E27FC236}">
                <a16:creationId xmlns="" xmlns:a16="http://schemas.microsoft.com/office/drawing/2014/main" id="{58D8C053-A82D-5049-9B6A-CBD503432E52}"/>
              </a:ext>
            </a:extLst>
          </p:cNvPr>
          <p:cNvSpPr/>
          <p:nvPr/>
        </p:nvSpPr>
        <p:spPr>
          <a:xfrm>
            <a:off x="1270761" y="3428999"/>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15</a:t>
            </a:r>
          </a:p>
        </p:txBody>
      </p:sp>
      <p:sp>
        <p:nvSpPr>
          <p:cNvPr id="9" name="Rounded Rectangle 8">
            <a:extLst>
              <a:ext uri="{FF2B5EF4-FFF2-40B4-BE49-F238E27FC236}">
                <a16:creationId xmlns="" xmlns:a16="http://schemas.microsoft.com/office/drawing/2014/main" id="{ED1FBE42-2C28-7345-940B-E77ADA6CF7F6}"/>
              </a:ext>
            </a:extLst>
          </p:cNvPr>
          <p:cNvSpPr/>
          <p:nvPr/>
        </p:nvSpPr>
        <p:spPr>
          <a:xfrm>
            <a:off x="4029201"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23</a:t>
            </a:r>
          </a:p>
        </p:txBody>
      </p:sp>
      <p:sp>
        <p:nvSpPr>
          <p:cNvPr id="10" name="Rounded Rectangle 9">
            <a:extLst>
              <a:ext uri="{FF2B5EF4-FFF2-40B4-BE49-F238E27FC236}">
                <a16:creationId xmlns="" xmlns:a16="http://schemas.microsoft.com/office/drawing/2014/main" id="{A0CC9DFD-D183-704B-AE38-65758D1335A4}"/>
              </a:ext>
            </a:extLst>
          </p:cNvPr>
          <p:cNvSpPr/>
          <p:nvPr/>
        </p:nvSpPr>
        <p:spPr>
          <a:xfrm>
            <a:off x="6787641"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35</a:t>
            </a:r>
          </a:p>
        </p:txBody>
      </p:sp>
      <p:sp>
        <p:nvSpPr>
          <p:cNvPr id="11" name="Rounded Rectangle 10">
            <a:extLst>
              <a:ext uri="{FF2B5EF4-FFF2-40B4-BE49-F238E27FC236}">
                <a16:creationId xmlns="" xmlns:a16="http://schemas.microsoft.com/office/drawing/2014/main" id="{B5A6D10E-B1A6-A148-AE4B-5EE73078B099}"/>
              </a:ext>
            </a:extLst>
          </p:cNvPr>
          <p:cNvSpPr/>
          <p:nvPr/>
        </p:nvSpPr>
        <p:spPr>
          <a:xfrm>
            <a:off x="9546081" y="3428998"/>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50</a:t>
            </a:r>
          </a:p>
        </p:txBody>
      </p:sp>
    </p:spTree>
    <p:extLst>
      <p:ext uri="{BB962C8B-B14F-4D97-AF65-F5344CB8AC3E}">
        <p14:creationId xmlns:p14="http://schemas.microsoft.com/office/powerpoint/2010/main" val="40989918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825625"/>
            <a:ext cx="6187440" cy="4351338"/>
          </a:xfrm>
        </p:spPr>
        <p:txBody>
          <a:bodyPr>
            <a:noAutofit/>
          </a:bodyPr>
          <a:lstStyle/>
          <a:p>
            <a:pPr marL="0" indent="0">
              <a:buNone/>
            </a:pPr>
            <a:r>
              <a:rPr lang="en-GB" dirty="0"/>
              <a:t>Activity 6:</a:t>
            </a:r>
          </a:p>
          <a:p>
            <a:pPr marL="0" indent="0">
              <a:buClr>
                <a:srgbClr val="23D160"/>
              </a:buClr>
              <a:buSzPct val="85000"/>
              <a:buNone/>
            </a:pPr>
            <a:r>
              <a:rPr lang="en-GB" sz="2200" dirty="0"/>
              <a:t>Fives Game!</a:t>
            </a:r>
          </a:p>
          <a:p>
            <a:pPr marL="0" indent="0">
              <a:buClr>
                <a:srgbClr val="23D160"/>
              </a:buClr>
              <a:buSzPct val="85000"/>
              <a:buNone/>
            </a:pPr>
            <a:endParaRPr lang="en-GB" sz="2200" dirty="0"/>
          </a:p>
          <a:p>
            <a:pPr marL="0" indent="0">
              <a:buClr>
                <a:srgbClr val="23D160"/>
              </a:buClr>
              <a:buSzPct val="85000"/>
              <a:buNone/>
            </a:pPr>
            <a:r>
              <a:rPr lang="en-GB" sz="2200" dirty="0"/>
              <a:t>Teacher calls out a number, children need to group together and place their hands together to make the total. </a:t>
            </a:r>
          </a:p>
          <a:p>
            <a:pPr marL="0" indent="0">
              <a:buClr>
                <a:srgbClr val="23D160"/>
              </a:buClr>
              <a:buSzPct val="85000"/>
              <a:buNone/>
            </a:pPr>
            <a:endParaRPr lang="en-GB" sz="2200" dirty="0"/>
          </a:p>
          <a:p>
            <a:pPr marL="0" indent="0">
              <a:buClr>
                <a:srgbClr val="23D160"/>
              </a:buClr>
              <a:buSzPct val="85000"/>
              <a:buNone/>
            </a:pPr>
            <a:r>
              <a:rPr lang="en-GB" sz="2200" dirty="0"/>
              <a:t>For example, if you call out 25, three children to group together and put in 5 hands into a circle…</a:t>
            </a:r>
          </a:p>
        </p:txBody>
      </p:sp>
      <p:pic>
        <p:nvPicPr>
          <p:cNvPr id="5" name="Picture 4">
            <a:extLst>
              <a:ext uri="{FF2B5EF4-FFF2-40B4-BE49-F238E27FC236}">
                <a16:creationId xmlns="" xmlns:a16="http://schemas.microsoft.com/office/drawing/2014/main" id="{D7C7A660-A222-CD48-AE5D-320AB49EB874}"/>
              </a:ext>
            </a:extLst>
          </p:cNvPr>
          <p:cNvPicPr>
            <a:picLocks noChangeAspect="1"/>
          </p:cNvPicPr>
          <p:nvPr/>
        </p:nvPicPr>
        <p:blipFill>
          <a:blip r:embed="rId3"/>
          <a:stretch>
            <a:fillRect/>
          </a:stretch>
        </p:blipFill>
        <p:spPr>
          <a:xfrm rot="5400000">
            <a:off x="7226300" y="1211263"/>
            <a:ext cx="4648200" cy="5283200"/>
          </a:xfrm>
          <a:prstGeom prst="rect">
            <a:avLst/>
          </a:prstGeom>
        </p:spPr>
      </p:pic>
    </p:spTree>
    <p:extLst>
      <p:ext uri="{BB962C8B-B14F-4D97-AF65-F5344CB8AC3E}">
        <p14:creationId xmlns:p14="http://schemas.microsoft.com/office/powerpoint/2010/main" val="38019015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825625"/>
            <a:ext cx="6187440" cy="4351338"/>
          </a:xfrm>
        </p:spPr>
        <p:txBody>
          <a:bodyPr>
            <a:noAutofit/>
          </a:bodyPr>
          <a:lstStyle/>
          <a:p>
            <a:pPr marL="0" indent="0">
              <a:buNone/>
            </a:pPr>
            <a:r>
              <a:rPr lang="en-GB" dirty="0"/>
              <a:t>Activity 6:</a:t>
            </a:r>
          </a:p>
          <a:p>
            <a:pPr marL="0" indent="0">
              <a:buClr>
                <a:srgbClr val="23D160"/>
              </a:buClr>
              <a:buSzPct val="85000"/>
              <a:buNone/>
            </a:pPr>
            <a:r>
              <a:rPr lang="en-GB" sz="2200" dirty="0"/>
              <a:t>Fives Game!</a:t>
            </a:r>
          </a:p>
          <a:p>
            <a:pPr marL="0" indent="0">
              <a:buClr>
                <a:srgbClr val="23D160"/>
              </a:buClr>
              <a:buSzPct val="85000"/>
              <a:buNone/>
            </a:pPr>
            <a:endParaRPr lang="en-GB" sz="2200" dirty="0"/>
          </a:p>
          <a:p>
            <a:pPr marL="0" indent="0">
              <a:buClr>
                <a:srgbClr val="23D160"/>
              </a:buClr>
              <a:buSzPct val="85000"/>
              <a:buNone/>
            </a:pPr>
            <a:r>
              <a:rPr lang="en-GB" sz="2200" dirty="0"/>
              <a:t>Teacher calls out a number, children need to group together and place their hands together to make the total. </a:t>
            </a:r>
          </a:p>
          <a:p>
            <a:pPr marL="0" indent="0">
              <a:buClr>
                <a:srgbClr val="23D160"/>
              </a:buClr>
              <a:buSzPct val="85000"/>
              <a:buNone/>
            </a:pPr>
            <a:endParaRPr lang="en-GB" sz="2200" dirty="0"/>
          </a:p>
          <a:p>
            <a:pPr marL="0" indent="0">
              <a:buClr>
                <a:srgbClr val="23D160"/>
              </a:buClr>
              <a:buSzPct val="85000"/>
              <a:buNone/>
            </a:pPr>
            <a:r>
              <a:rPr lang="en-GB" sz="2200" dirty="0"/>
              <a:t>For example, if you call out 25, three children to group together and put in 5 hands into a circle…</a:t>
            </a:r>
          </a:p>
          <a:p>
            <a:pPr marL="0" indent="0">
              <a:buClr>
                <a:srgbClr val="23D160"/>
              </a:buClr>
              <a:buSzPct val="85000"/>
              <a:buNone/>
            </a:pPr>
            <a:r>
              <a:rPr lang="en-GB" sz="2200" b="1" dirty="0">
                <a:solidFill>
                  <a:srgbClr val="FF3860"/>
                </a:solidFill>
              </a:rPr>
              <a:t>Teacher assessment</a:t>
            </a:r>
          </a:p>
        </p:txBody>
      </p:sp>
      <p:pic>
        <p:nvPicPr>
          <p:cNvPr id="5" name="Picture 4">
            <a:extLst>
              <a:ext uri="{FF2B5EF4-FFF2-40B4-BE49-F238E27FC236}">
                <a16:creationId xmlns="" xmlns:a16="http://schemas.microsoft.com/office/drawing/2014/main" id="{D7C7A660-A222-CD48-AE5D-320AB49EB874}"/>
              </a:ext>
            </a:extLst>
          </p:cNvPr>
          <p:cNvPicPr>
            <a:picLocks noChangeAspect="1"/>
          </p:cNvPicPr>
          <p:nvPr/>
        </p:nvPicPr>
        <p:blipFill>
          <a:blip r:embed="rId3"/>
          <a:stretch>
            <a:fillRect/>
          </a:stretch>
        </p:blipFill>
        <p:spPr>
          <a:xfrm rot="5400000">
            <a:off x="7226300" y="1211263"/>
            <a:ext cx="4648200" cy="5283200"/>
          </a:xfrm>
          <a:prstGeom prst="rect">
            <a:avLst/>
          </a:prstGeom>
        </p:spPr>
      </p:pic>
    </p:spTree>
    <p:extLst>
      <p:ext uri="{BB962C8B-B14F-4D97-AF65-F5344CB8AC3E}">
        <p14:creationId xmlns:p14="http://schemas.microsoft.com/office/powerpoint/2010/main" val="11280720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endParaRPr lang="en-GB" dirty="0"/>
          </a:p>
        </p:txBody>
      </p:sp>
      <p:sp>
        <p:nvSpPr>
          <p:cNvPr id="16" name="Content Placeholder 2">
            <a:extLst>
              <a:ext uri="{FF2B5EF4-FFF2-40B4-BE49-F238E27FC236}">
                <a16:creationId xmlns="" xmlns:a16="http://schemas.microsoft.com/office/drawing/2014/main" id="{FD4B1EFD-B848-FA40-91D2-C490C8552E59}"/>
              </a:ext>
            </a:extLst>
          </p:cNvPr>
          <p:cNvSpPr>
            <a:spLocks noGrp="1"/>
          </p:cNvSpPr>
          <p:nvPr>
            <p:ph idx="1"/>
          </p:nvPr>
        </p:nvSpPr>
        <p:spPr>
          <a:xfrm>
            <a:off x="838200" y="1825625"/>
            <a:ext cx="10515600" cy="4351338"/>
          </a:xfrm>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never true?</a:t>
            </a:r>
          </a:p>
          <a:p>
            <a:pPr marL="0" indent="0">
              <a:buClr>
                <a:srgbClr val="23D160"/>
              </a:buClr>
              <a:buSzPct val="85000"/>
              <a:buNone/>
            </a:pPr>
            <a:r>
              <a:rPr lang="en-GB" sz="2200" dirty="0">
                <a:solidFill>
                  <a:srgbClr val="3273DC"/>
                </a:solidFill>
              </a:rPr>
              <a:t>Explain your answer. </a:t>
            </a:r>
          </a:p>
        </p:txBody>
      </p:sp>
      <p:pic>
        <p:nvPicPr>
          <p:cNvPr id="17" name="Picture 16">
            <a:extLst>
              <a:ext uri="{FF2B5EF4-FFF2-40B4-BE49-F238E27FC236}">
                <a16:creationId xmlns="" xmlns:a16="http://schemas.microsoft.com/office/drawing/2014/main"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 xmlns:a16="http://schemas.microsoft.com/office/drawing/2014/main"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 xmlns:a16="http://schemas.microsoft.com/office/drawing/2014/main" id="{3CA81780-71E8-1D48-9C94-ECFD7CCF7809}"/>
              </a:ext>
            </a:extLst>
          </p:cNvPr>
          <p:cNvSpPr/>
          <p:nvPr/>
        </p:nvSpPr>
        <p:spPr>
          <a:xfrm>
            <a:off x="2945781" y="2125623"/>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you count in 5s, you will only say odd numbers out loud. </a:t>
            </a:r>
          </a:p>
        </p:txBody>
      </p:sp>
    </p:spTree>
    <p:extLst>
      <p:ext uri="{BB962C8B-B14F-4D97-AF65-F5344CB8AC3E}">
        <p14:creationId xmlns:p14="http://schemas.microsoft.com/office/powerpoint/2010/main" val="3048471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endParaRPr lang="en-GB" dirty="0"/>
          </a:p>
        </p:txBody>
      </p:sp>
      <p:sp>
        <p:nvSpPr>
          <p:cNvPr id="16" name="Content Placeholder 2">
            <a:extLst>
              <a:ext uri="{FF2B5EF4-FFF2-40B4-BE49-F238E27FC236}">
                <a16:creationId xmlns="" xmlns:a16="http://schemas.microsoft.com/office/drawing/2014/main" id="{FD4B1EFD-B848-FA40-91D2-C490C8552E59}"/>
              </a:ext>
            </a:extLst>
          </p:cNvPr>
          <p:cNvSpPr>
            <a:spLocks noGrp="1"/>
          </p:cNvSpPr>
          <p:nvPr>
            <p:ph idx="1"/>
          </p:nvPr>
        </p:nvSpPr>
        <p:spPr>
          <a:xfrm>
            <a:off x="838200" y="1825625"/>
            <a:ext cx="10515600" cy="4351338"/>
          </a:xfrm>
        </p:spPr>
        <p:txBody>
          <a:bodyPr>
            <a:normAutofit fontScale="92500" lnSpcReduction="10000"/>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never true – if you are counting in 5s, some of the numbers you say out loud will be odd and some will be even. For example, 10, 15. 20, 25… If you start with a number other than a multiple of 5, the same is true. For example, 2, 7, 12, 17… or 3, 8, 13, 18…</a:t>
            </a:r>
          </a:p>
        </p:txBody>
      </p:sp>
      <p:pic>
        <p:nvPicPr>
          <p:cNvPr id="17" name="Picture 16">
            <a:extLst>
              <a:ext uri="{FF2B5EF4-FFF2-40B4-BE49-F238E27FC236}">
                <a16:creationId xmlns="" xmlns:a16="http://schemas.microsoft.com/office/drawing/2014/main"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 xmlns:a16="http://schemas.microsoft.com/office/drawing/2014/main"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 xmlns:a16="http://schemas.microsoft.com/office/drawing/2014/main" id="{3CA81780-71E8-1D48-9C94-ECFD7CCF7809}"/>
              </a:ext>
            </a:extLst>
          </p:cNvPr>
          <p:cNvSpPr/>
          <p:nvPr/>
        </p:nvSpPr>
        <p:spPr>
          <a:xfrm>
            <a:off x="2945781" y="2125623"/>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you count in 5s, you will only say odd numbers out loud. </a:t>
            </a:r>
          </a:p>
        </p:txBody>
      </p:sp>
    </p:spTree>
    <p:extLst>
      <p:ext uri="{BB962C8B-B14F-4D97-AF65-F5344CB8AC3E}">
        <p14:creationId xmlns:p14="http://schemas.microsoft.com/office/powerpoint/2010/main" val="35102250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counting in 5s within 20 to count in 5s within 50</a:t>
            </a:r>
          </a:p>
          <a:p>
            <a:pPr>
              <a:buClr>
                <a:srgbClr val="23D160"/>
              </a:buClr>
              <a:buSzPct val="85000"/>
              <a:buFont typeface="Wingdings" pitchFamily="2" charset="2"/>
              <a:buChar char="ü"/>
            </a:pPr>
            <a:r>
              <a:rPr lang="en-GB" sz="2200" dirty="0"/>
              <a:t>I can explain my reasoning when using my knowledge of counting in 5s within 20 to count in 5s within 50</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9" y="6298060"/>
            <a:ext cx="10515599" cy="365125"/>
          </a:xfrm>
        </p:spPr>
        <p:txBody>
          <a:bodyPr/>
          <a:lstStyle/>
          <a:p>
            <a:r>
              <a:rPr lang="en-GB" sz="1400" dirty="0" smtClean="0"/>
              <a:t>Stage </a:t>
            </a:r>
            <a:r>
              <a:rPr lang="en-GB" sz="1400" dirty="0"/>
              <a:t>1 – Spring Block 2 – Place Value (Within 50) - Lesson 9 - To be able to count in 5s within 50</a:t>
            </a:r>
          </a:p>
        </p:txBody>
      </p:sp>
    </p:spTree>
    <p:extLst>
      <p:ext uri="{BB962C8B-B14F-4D97-AF65-F5344CB8AC3E}">
        <p14:creationId xmlns:p14="http://schemas.microsoft.com/office/powerpoint/2010/main" val="2859216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306286"/>
            <a:ext cx="10515600" cy="5551713"/>
          </a:xfrm>
        </p:spPr>
        <p:txBody>
          <a:bodyPr>
            <a:normAutofit fontScale="85000" lnSpcReduction="20000"/>
          </a:bodyPr>
          <a:lstStyle/>
          <a:p>
            <a:pPr marL="0" indent="0">
              <a:buNone/>
            </a:pPr>
            <a:r>
              <a:rPr lang="en-GB" dirty="0"/>
              <a:t>Starter:</a:t>
            </a:r>
          </a:p>
          <a:p>
            <a:pPr marL="0" indent="0">
              <a:buClr>
                <a:srgbClr val="23D160"/>
              </a:buClr>
              <a:buSzPct val="85000"/>
              <a:buNone/>
            </a:pPr>
            <a:r>
              <a:rPr lang="en-GB" sz="2600" dirty="0"/>
              <a:t>If what’s shown below are the second and third steps in a sequence, what came before? What should come afterwards?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solidFill>
                <a:srgbClr val="FF3860"/>
              </a:solidFill>
            </a:endParaRPr>
          </a:p>
          <a:p>
            <a:pPr marL="0" indent="0">
              <a:buClr>
                <a:srgbClr val="23D160"/>
              </a:buClr>
              <a:buSzPct val="85000"/>
              <a:buNone/>
            </a:pPr>
            <a:r>
              <a:rPr lang="en-GB" sz="2600" dirty="0">
                <a:solidFill>
                  <a:srgbClr val="FF3860"/>
                </a:solidFill>
              </a:rPr>
              <a:t>Before we should have two 5 shapes totalling 10 and afterwards we should have five 5 shapes totalling 25, as the second and third steps in the sequence show 15 and 20 respectively, going up by 5 each time. </a:t>
            </a:r>
          </a:p>
          <a:p>
            <a:pPr marL="0" indent="0">
              <a:buClr>
                <a:srgbClr val="23D160"/>
              </a:buClr>
              <a:buSzPct val="85000"/>
              <a:buNone/>
            </a:pPr>
            <a:r>
              <a:rPr lang="en-GB" sz="2200" dirty="0"/>
              <a:t> </a:t>
            </a:r>
          </a:p>
        </p:txBody>
      </p:sp>
      <p:pic>
        <p:nvPicPr>
          <p:cNvPr id="5" name="Picture 4">
            <a:extLst>
              <a:ext uri="{FF2B5EF4-FFF2-40B4-BE49-F238E27FC236}">
                <a16:creationId xmlns="" xmlns:a16="http://schemas.microsoft.com/office/drawing/2014/main" id="{914FC0BA-D69D-C646-BA63-CA3F6E7951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113635" y="3772545"/>
            <a:ext cx="2249353" cy="1080000"/>
          </a:xfrm>
          <a:prstGeom prst="rect">
            <a:avLst/>
          </a:prstGeom>
        </p:spPr>
      </p:pic>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4" name="Picture 3">
            <a:extLst>
              <a:ext uri="{FF2B5EF4-FFF2-40B4-BE49-F238E27FC236}">
                <a16:creationId xmlns="" xmlns:a16="http://schemas.microsoft.com/office/drawing/2014/main" id="{901021E2-19A8-F64F-8200-1AC1EE4021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165571" y="3772545"/>
            <a:ext cx="2249353" cy="1080000"/>
          </a:xfrm>
          <a:prstGeom prst="rect">
            <a:avLst/>
          </a:prstGeom>
        </p:spPr>
      </p:pic>
      <p:pic>
        <p:nvPicPr>
          <p:cNvPr id="7" name="Picture 6">
            <a:extLst>
              <a:ext uri="{FF2B5EF4-FFF2-40B4-BE49-F238E27FC236}">
                <a16:creationId xmlns="" xmlns:a16="http://schemas.microsoft.com/office/drawing/2014/main" id="{1A7CB494-1ED6-CB41-9C1E-E2C3FACC31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071734" y="3772545"/>
            <a:ext cx="2249353" cy="1080000"/>
          </a:xfrm>
          <a:prstGeom prst="rect">
            <a:avLst/>
          </a:prstGeom>
        </p:spPr>
      </p:pic>
      <p:pic>
        <p:nvPicPr>
          <p:cNvPr id="8" name="Picture 7">
            <a:extLst>
              <a:ext uri="{FF2B5EF4-FFF2-40B4-BE49-F238E27FC236}">
                <a16:creationId xmlns="" xmlns:a16="http://schemas.microsoft.com/office/drawing/2014/main" id="{D9A48527-4942-E443-88D1-8BCE0174F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4598054" y="3772545"/>
            <a:ext cx="2249353" cy="1080000"/>
          </a:xfrm>
          <a:prstGeom prst="rect">
            <a:avLst/>
          </a:prstGeom>
        </p:spPr>
      </p:pic>
      <p:pic>
        <p:nvPicPr>
          <p:cNvPr id="9" name="Picture 8">
            <a:extLst>
              <a:ext uri="{FF2B5EF4-FFF2-40B4-BE49-F238E27FC236}">
                <a16:creationId xmlns="" xmlns:a16="http://schemas.microsoft.com/office/drawing/2014/main" id="{25EA9459-75FF-4C43-B7DB-C2F12E926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4649990" y="3772545"/>
            <a:ext cx="2249353" cy="1080000"/>
          </a:xfrm>
          <a:prstGeom prst="rect">
            <a:avLst/>
          </a:prstGeom>
        </p:spPr>
      </p:pic>
      <p:pic>
        <p:nvPicPr>
          <p:cNvPr id="10" name="Picture 9">
            <a:extLst>
              <a:ext uri="{FF2B5EF4-FFF2-40B4-BE49-F238E27FC236}">
                <a16:creationId xmlns="" xmlns:a16="http://schemas.microsoft.com/office/drawing/2014/main" id="{DEC0E2B8-592E-6643-9849-5938D588B8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556153" y="3772545"/>
            <a:ext cx="2249353" cy="1080000"/>
          </a:xfrm>
          <a:prstGeom prst="rect">
            <a:avLst/>
          </a:prstGeom>
        </p:spPr>
      </p:pic>
      <p:pic>
        <p:nvPicPr>
          <p:cNvPr id="11" name="Picture 10">
            <a:extLst>
              <a:ext uri="{FF2B5EF4-FFF2-40B4-BE49-F238E27FC236}">
                <a16:creationId xmlns="" xmlns:a16="http://schemas.microsoft.com/office/drawing/2014/main" id="{6971C265-5A6A-4340-8038-91297FA0BE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556152" y="3772546"/>
            <a:ext cx="2249353" cy="1080000"/>
          </a:xfrm>
          <a:prstGeom prst="rect">
            <a:avLst/>
          </a:prstGeom>
        </p:spPr>
      </p:pic>
      <p:pic>
        <p:nvPicPr>
          <p:cNvPr id="12" name="Picture 11">
            <a:extLst>
              <a:ext uri="{FF2B5EF4-FFF2-40B4-BE49-F238E27FC236}">
                <a16:creationId xmlns="" xmlns:a16="http://schemas.microsoft.com/office/drawing/2014/main" id="{7FB1E658-3558-424A-AE45-6B5866C48D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960569" y="3772545"/>
            <a:ext cx="2249353" cy="1080000"/>
          </a:xfrm>
          <a:prstGeom prst="rect">
            <a:avLst/>
          </a:prstGeom>
        </p:spPr>
      </p:pic>
      <p:pic>
        <p:nvPicPr>
          <p:cNvPr id="13" name="Picture 12">
            <a:extLst>
              <a:ext uri="{FF2B5EF4-FFF2-40B4-BE49-F238E27FC236}">
                <a16:creationId xmlns="" xmlns:a16="http://schemas.microsoft.com/office/drawing/2014/main" id="{435B64A6-FB51-BE43-8826-AE90319145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12505" y="3772545"/>
            <a:ext cx="2249353" cy="1080000"/>
          </a:xfrm>
          <a:prstGeom prst="rect">
            <a:avLst/>
          </a:prstGeom>
        </p:spPr>
      </p:pic>
      <p:pic>
        <p:nvPicPr>
          <p:cNvPr id="14" name="Picture 13">
            <a:extLst>
              <a:ext uri="{FF2B5EF4-FFF2-40B4-BE49-F238E27FC236}">
                <a16:creationId xmlns="" xmlns:a16="http://schemas.microsoft.com/office/drawing/2014/main" id="{E3F0A551-0AD0-E548-B8F4-B74AC9778A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918668" y="3772545"/>
            <a:ext cx="2249353" cy="1080000"/>
          </a:xfrm>
          <a:prstGeom prst="rect">
            <a:avLst/>
          </a:prstGeom>
        </p:spPr>
      </p:pic>
      <p:pic>
        <p:nvPicPr>
          <p:cNvPr id="15" name="Picture 14">
            <a:extLst>
              <a:ext uri="{FF2B5EF4-FFF2-40B4-BE49-F238E27FC236}">
                <a16:creationId xmlns="" xmlns:a16="http://schemas.microsoft.com/office/drawing/2014/main" id="{A67F37FA-B155-A643-8C6C-9F9195963D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7918667" y="3772546"/>
            <a:ext cx="2249353" cy="1080000"/>
          </a:xfrm>
          <a:prstGeom prst="rect">
            <a:avLst/>
          </a:prstGeom>
        </p:spPr>
      </p:pic>
      <p:pic>
        <p:nvPicPr>
          <p:cNvPr id="16" name="Picture 15">
            <a:extLst>
              <a:ext uri="{FF2B5EF4-FFF2-40B4-BE49-F238E27FC236}">
                <a16:creationId xmlns="" xmlns:a16="http://schemas.microsoft.com/office/drawing/2014/main" id="{3EA698AE-D73E-704D-8C6E-4E6357346B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824830" y="3772543"/>
            <a:ext cx="2249353" cy="1080000"/>
          </a:xfrm>
          <a:prstGeom prst="rect">
            <a:avLst/>
          </a:prstGeom>
        </p:spPr>
      </p:pic>
      <p:pic>
        <p:nvPicPr>
          <p:cNvPr id="18" name="Picture 17">
            <a:extLst>
              <a:ext uri="{FF2B5EF4-FFF2-40B4-BE49-F238E27FC236}">
                <a16:creationId xmlns="" xmlns:a16="http://schemas.microsoft.com/office/drawing/2014/main" id="{F54FF2B7-4B5C-6C43-9B50-2DCFF3048E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53523" y="3772542"/>
            <a:ext cx="2249353" cy="1080000"/>
          </a:xfrm>
          <a:prstGeom prst="rect">
            <a:avLst/>
          </a:prstGeom>
        </p:spPr>
      </p:pic>
      <p:pic>
        <p:nvPicPr>
          <p:cNvPr id="19" name="Picture 18">
            <a:extLst>
              <a:ext uri="{FF2B5EF4-FFF2-40B4-BE49-F238E27FC236}">
                <a16:creationId xmlns="" xmlns:a16="http://schemas.microsoft.com/office/drawing/2014/main" id="{C984AFEE-5BE8-7644-8C2F-E39C6D13CC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53525" y="3772546"/>
            <a:ext cx="2249353" cy="1080000"/>
          </a:xfrm>
          <a:prstGeom prst="rect">
            <a:avLst/>
          </a:prstGeom>
        </p:spPr>
      </p:pic>
    </p:spTree>
    <p:extLst>
      <p:ext uri="{BB962C8B-B14F-4D97-AF65-F5344CB8AC3E}">
        <p14:creationId xmlns:p14="http://schemas.microsoft.com/office/powerpoint/2010/main" val="4003946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689739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3</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15</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2903775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pic>
        <p:nvPicPr>
          <p:cNvPr id="22" name="Picture 21">
            <a:extLst>
              <a:ext uri="{FF2B5EF4-FFF2-40B4-BE49-F238E27FC236}">
                <a16:creationId xmlns="" xmlns:a16="http://schemas.microsoft.com/office/drawing/2014/main" id="{494B29C5-F566-184B-B701-F677892A87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702629" y="2775855"/>
            <a:ext cx="1445986" cy="1445986"/>
          </a:xfrm>
          <a:prstGeom prst="rect">
            <a:avLst/>
          </a:prstGeom>
        </p:spPr>
      </p:pic>
      <p:pic>
        <p:nvPicPr>
          <p:cNvPr id="23" name="Picture 22">
            <a:extLst>
              <a:ext uri="{FF2B5EF4-FFF2-40B4-BE49-F238E27FC236}">
                <a16:creationId xmlns="" xmlns:a16="http://schemas.microsoft.com/office/drawing/2014/main" id="{D707E5EB-EAA3-2A4E-A7DE-58923610CE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148615" y="2775855"/>
            <a:ext cx="1445986" cy="1445986"/>
          </a:xfrm>
          <a:prstGeom prst="rect">
            <a:avLst/>
          </a:prstGeom>
        </p:spPr>
      </p:pic>
      <p:pic>
        <p:nvPicPr>
          <p:cNvPr id="24" name="Picture 23">
            <a:extLst>
              <a:ext uri="{FF2B5EF4-FFF2-40B4-BE49-F238E27FC236}">
                <a16:creationId xmlns="" xmlns:a16="http://schemas.microsoft.com/office/drawing/2014/main" id="{9ED62C14-DED0-8441-9220-4D7C9893F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594601"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4062727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pic>
        <p:nvPicPr>
          <p:cNvPr id="22" name="Picture 21">
            <a:extLst>
              <a:ext uri="{FF2B5EF4-FFF2-40B4-BE49-F238E27FC236}">
                <a16:creationId xmlns="" xmlns:a16="http://schemas.microsoft.com/office/drawing/2014/main" id="{494B29C5-F566-184B-B701-F677892A87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702629" y="2775855"/>
            <a:ext cx="1445986" cy="1445986"/>
          </a:xfrm>
          <a:prstGeom prst="rect">
            <a:avLst/>
          </a:prstGeom>
        </p:spPr>
      </p:pic>
      <p:pic>
        <p:nvPicPr>
          <p:cNvPr id="23" name="Picture 22">
            <a:extLst>
              <a:ext uri="{FF2B5EF4-FFF2-40B4-BE49-F238E27FC236}">
                <a16:creationId xmlns="" xmlns:a16="http://schemas.microsoft.com/office/drawing/2014/main" id="{D707E5EB-EAA3-2A4E-A7DE-58923610CE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148615" y="2775855"/>
            <a:ext cx="1445986" cy="1445986"/>
          </a:xfrm>
          <a:prstGeom prst="rect">
            <a:avLst/>
          </a:prstGeom>
        </p:spPr>
      </p:pic>
      <p:pic>
        <p:nvPicPr>
          <p:cNvPr id="24" name="Picture 23">
            <a:extLst>
              <a:ext uri="{FF2B5EF4-FFF2-40B4-BE49-F238E27FC236}">
                <a16:creationId xmlns="" xmlns:a16="http://schemas.microsoft.com/office/drawing/2014/main" id="{9ED62C14-DED0-8441-9220-4D7C9893F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594601"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6</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30</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229320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Complete the sentences below.</a:t>
            </a:r>
          </a:p>
        </p:txBody>
      </p:sp>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5s within 50</a:t>
            </a:r>
          </a:p>
        </p:txBody>
      </p:sp>
      <p:pic>
        <p:nvPicPr>
          <p:cNvPr id="6" name="Picture 5">
            <a:extLst>
              <a:ext uri="{FF2B5EF4-FFF2-40B4-BE49-F238E27FC236}">
                <a16:creationId xmlns="" xmlns:a16="http://schemas.microsoft.com/office/drawing/2014/main" id="{CD4F6A1C-5767-154B-9878-E3B1251B7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64671" y="2775855"/>
            <a:ext cx="1445986" cy="1445986"/>
          </a:xfrm>
          <a:prstGeom prst="rect">
            <a:avLst/>
          </a:prstGeom>
        </p:spPr>
      </p:pic>
      <p:pic>
        <p:nvPicPr>
          <p:cNvPr id="20" name="Picture 19">
            <a:extLst>
              <a:ext uri="{FF2B5EF4-FFF2-40B4-BE49-F238E27FC236}">
                <a16:creationId xmlns="" xmlns:a16="http://schemas.microsoft.com/office/drawing/2014/main" id="{F9E1A939-8429-694A-8B33-CD3B0F72FC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810657" y="2775855"/>
            <a:ext cx="1445986" cy="1445986"/>
          </a:xfrm>
          <a:prstGeom prst="rect">
            <a:avLst/>
          </a:prstGeom>
        </p:spPr>
      </p:pic>
      <p:pic>
        <p:nvPicPr>
          <p:cNvPr id="21" name="Picture 20">
            <a:extLst>
              <a:ext uri="{FF2B5EF4-FFF2-40B4-BE49-F238E27FC236}">
                <a16:creationId xmlns="" xmlns:a16="http://schemas.microsoft.com/office/drawing/2014/main" id="{8F5A06A8-9AA0-1742-9A24-FC6C1BA2F8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256643" y="2775855"/>
            <a:ext cx="1445986" cy="1445986"/>
          </a:xfrm>
          <a:prstGeom prst="rect">
            <a:avLst/>
          </a:prstGeom>
        </p:spPr>
      </p:pic>
      <p:pic>
        <p:nvPicPr>
          <p:cNvPr id="22" name="Picture 21">
            <a:extLst>
              <a:ext uri="{FF2B5EF4-FFF2-40B4-BE49-F238E27FC236}">
                <a16:creationId xmlns="" xmlns:a16="http://schemas.microsoft.com/office/drawing/2014/main" id="{494B29C5-F566-184B-B701-F677892A87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702629" y="2775855"/>
            <a:ext cx="1445986" cy="1445986"/>
          </a:xfrm>
          <a:prstGeom prst="rect">
            <a:avLst/>
          </a:prstGeom>
        </p:spPr>
      </p:pic>
      <p:pic>
        <p:nvPicPr>
          <p:cNvPr id="23" name="Picture 22">
            <a:extLst>
              <a:ext uri="{FF2B5EF4-FFF2-40B4-BE49-F238E27FC236}">
                <a16:creationId xmlns="" xmlns:a16="http://schemas.microsoft.com/office/drawing/2014/main" id="{D707E5EB-EAA3-2A4E-A7DE-58923610CE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148615" y="2775855"/>
            <a:ext cx="1445986" cy="1445986"/>
          </a:xfrm>
          <a:prstGeom prst="rect">
            <a:avLst/>
          </a:prstGeom>
        </p:spPr>
      </p:pic>
      <p:pic>
        <p:nvPicPr>
          <p:cNvPr id="24" name="Picture 23">
            <a:extLst>
              <a:ext uri="{FF2B5EF4-FFF2-40B4-BE49-F238E27FC236}">
                <a16:creationId xmlns="" xmlns:a16="http://schemas.microsoft.com/office/drawing/2014/main" id="{9ED62C14-DED0-8441-9220-4D7C9893F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594601" y="2775855"/>
            <a:ext cx="1445986" cy="1445986"/>
          </a:xfrm>
          <a:prstGeom prst="rect">
            <a:avLst/>
          </a:prstGeom>
        </p:spPr>
      </p:pic>
      <p:pic>
        <p:nvPicPr>
          <p:cNvPr id="25" name="Picture 24">
            <a:extLst>
              <a:ext uri="{FF2B5EF4-FFF2-40B4-BE49-F238E27FC236}">
                <a16:creationId xmlns="" xmlns:a16="http://schemas.microsoft.com/office/drawing/2014/main" id="{D7D2985D-67C3-C546-AF13-D9D46F7B47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040587" y="2775855"/>
            <a:ext cx="1445986" cy="1445986"/>
          </a:xfrm>
          <a:prstGeom prst="rect">
            <a:avLst/>
          </a:prstGeom>
        </p:spPr>
      </p:pic>
      <p:pic>
        <p:nvPicPr>
          <p:cNvPr id="26" name="Picture 25">
            <a:extLst>
              <a:ext uri="{FF2B5EF4-FFF2-40B4-BE49-F238E27FC236}">
                <a16:creationId xmlns="" xmlns:a16="http://schemas.microsoft.com/office/drawing/2014/main" id="{2E8786FD-385C-0B49-A7A8-72AC5DDE27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486573" y="2775855"/>
            <a:ext cx="1445986" cy="1445986"/>
          </a:xfrm>
          <a:prstGeom prst="rect">
            <a:avLst/>
          </a:prstGeom>
        </p:spPr>
      </p:pic>
      <p:sp>
        <p:nvSpPr>
          <p:cNvPr id="27" name="Rounded Rectangle 26">
            <a:extLst>
              <a:ext uri="{FF2B5EF4-FFF2-40B4-BE49-F238E27FC236}">
                <a16:creationId xmlns="" xmlns:a16="http://schemas.microsoft.com/office/drawing/2014/main" id="{89E3A0A4-FD57-9243-9AD1-04D3A65790B8}"/>
              </a:ext>
            </a:extLst>
          </p:cNvPr>
          <p:cNvSpPr/>
          <p:nvPr/>
        </p:nvSpPr>
        <p:spPr>
          <a:xfrm>
            <a:off x="549606" y="4334504"/>
            <a:ext cx="8490981" cy="236020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solidFill>
                  <a:schemeClr val="tx1"/>
                </a:solidFill>
                <a:latin typeface="OpenDyslexicAlta" pitchFamily="2" charset="77"/>
              </a:rPr>
              <a:t>Each flower has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 </a:t>
            </a:r>
          </a:p>
          <a:p>
            <a:pPr>
              <a:lnSpc>
                <a:spcPct val="150000"/>
              </a:lnSpc>
            </a:pPr>
            <a:r>
              <a:rPr lang="en-US" sz="2800" dirty="0">
                <a:solidFill>
                  <a:schemeClr val="tx1"/>
                </a:solidFill>
                <a:latin typeface="OpenDyslexicAlta" pitchFamily="2" charset="77"/>
              </a:rPr>
              <a:t>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flowers. </a:t>
            </a:r>
          </a:p>
          <a:p>
            <a:pPr>
              <a:lnSpc>
                <a:spcPct val="150000"/>
              </a:lnSpc>
            </a:pPr>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petals.</a:t>
            </a:r>
          </a:p>
        </p:txBody>
      </p:sp>
    </p:spTree>
    <p:extLst>
      <p:ext uri="{BB962C8B-B14F-4D97-AF65-F5344CB8AC3E}">
        <p14:creationId xmlns:p14="http://schemas.microsoft.com/office/powerpoint/2010/main" val="362750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9149</TotalTime>
  <Words>1671</Words>
  <Application>Microsoft Office PowerPoint</Application>
  <PresentationFormat>Custom</PresentationFormat>
  <Paragraphs>378</Paragraphs>
  <Slides>35</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OpenDyslexicAlta</vt:lpstr>
      <vt:lpstr>Muli</vt:lpstr>
      <vt:lpstr>Wingdings</vt:lpstr>
      <vt:lpstr>Calibri</vt:lpstr>
      <vt:lpstr>Lato Light</vt:lpstr>
      <vt:lpstr>Lato</vt:lpstr>
      <vt:lpstr>Office Theme</vt:lpstr>
      <vt:lpstr>PowerPoint Presentation</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lpstr>To be able to count in 5s within 50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396</cp:revision>
  <cp:lastPrinted>2019-06-17T16:19:05Z</cp:lastPrinted>
  <dcterms:created xsi:type="dcterms:W3CDTF">2018-08-06T08:16:18Z</dcterms:created>
  <dcterms:modified xsi:type="dcterms:W3CDTF">2021-01-07T11:43:22Z</dcterms:modified>
</cp:coreProperties>
</file>