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43"/>
  </p:notesMasterIdLst>
  <p:handoutMasterIdLst>
    <p:handoutMasterId r:id="rId44"/>
  </p:handoutMasterIdLst>
  <p:sldIdLst>
    <p:sldId id="320" r:id="rId2"/>
    <p:sldId id="321" r:id="rId3"/>
    <p:sldId id="346" r:id="rId4"/>
    <p:sldId id="375" r:id="rId5"/>
    <p:sldId id="392" r:id="rId6"/>
    <p:sldId id="393" r:id="rId7"/>
    <p:sldId id="390" r:id="rId8"/>
    <p:sldId id="391" r:id="rId9"/>
    <p:sldId id="388" r:id="rId10"/>
    <p:sldId id="389" r:id="rId11"/>
    <p:sldId id="386" r:id="rId12"/>
    <p:sldId id="387" r:id="rId13"/>
    <p:sldId id="411" r:id="rId14"/>
    <p:sldId id="412" r:id="rId15"/>
    <p:sldId id="384" r:id="rId16"/>
    <p:sldId id="385" r:id="rId17"/>
    <p:sldId id="378" r:id="rId18"/>
    <p:sldId id="379" r:id="rId19"/>
    <p:sldId id="380" r:id="rId20"/>
    <p:sldId id="381" r:id="rId21"/>
    <p:sldId id="376" r:id="rId22"/>
    <p:sldId id="377" r:id="rId23"/>
    <p:sldId id="394" r:id="rId24"/>
    <p:sldId id="395" r:id="rId25"/>
    <p:sldId id="396" r:id="rId26"/>
    <p:sldId id="397" r:id="rId27"/>
    <p:sldId id="398" r:id="rId28"/>
    <p:sldId id="399" r:id="rId29"/>
    <p:sldId id="409" r:id="rId30"/>
    <p:sldId id="410" r:id="rId31"/>
    <p:sldId id="400" r:id="rId32"/>
    <p:sldId id="401" r:id="rId33"/>
    <p:sldId id="403" r:id="rId34"/>
    <p:sldId id="402" r:id="rId35"/>
    <p:sldId id="404" r:id="rId36"/>
    <p:sldId id="405" r:id="rId37"/>
    <p:sldId id="407" r:id="rId38"/>
    <p:sldId id="408" r:id="rId39"/>
    <p:sldId id="373" r:id="rId40"/>
    <p:sldId id="406" r:id="rId41"/>
    <p:sldId id="374" r:id="rId42"/>
  </p:sldIdLst>
  <p:sldSz cx="12192000" cy="6858000"/>
  <p:notesSz cx="6858000" cy="9144000"/>
  <p:embeddedFontLst>
    <p:embeddedFont>
      <p:font typeface="OpenDyslexicAlta" panose="00000500000000000000" pitchFamily="2" charset="0"/>
      <p:regular r:id="rId45"/>
      <p:bold r:id="rId46"/>
      <p:italic r:id="rId47"/>
      <p:boldItalic r:id="rId48"/>
    </p:embeddedFont>
    <p:embeddedFont>
      <p:font typeface="Muli" panose="020B0604020202020204" charset="0"/>
      <p:regular r:id="rId49"/>
      <p:bold r:id="rId50"/>
      <p:italic r:id="rId51"/>
      <p:boldItalic r:id="rId52"/>
    </p:embeddedFont>
    <p:embeddedFont>
      <p:font typeface="Calibri" panose="020F0502020204030204" pitchFamily="34" charset="0"/>
      <p:regular r:id="rId53"/>
      <p:bold r:id="rId54"/>
      <p:italic r:id="rId55"/>
      <p:boldItalic r:id="rId56"/>
    </p:embeddedFont>
    <p:embeddedFont>
      <p:font typeface="Lato Light" panose="020F0302020204030203" pitchFamily="34" charset="0"/>
      <p:regular r:id="rId57"/>
    </p:embeddedFont>
    <p:embeddedFont>
      <p:font typeface="Lato" panose="020F0502020204030203" pitchFamily="34" charset="0"/>
      <p:regular r:id="rId58"/>
      <p:bold r:id="rId5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63"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23D160"/>
    <a:srgbClr val="7957D5"/>
    <a:srgbClr val="3273DC"/>
    <a:srgbClr val="FFDD57"/>
    <a:srgbClr val="209CEE"/>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398" autoAdjust="0"/>
    <p:restoredTop sz="90093" autoAdjust="0"/>
  </p:normalViewPr>
  <p:slideViewPr>
    <p:cSldViewPr snapToGrid="0" snapToObjects="1">
      <p:cViewPr varScale="1">
        <p:scale>
          <a:sx n="68" d="100"/>
          <a:sy n="68" d="100"/>
        </p:scale>
        <p:origin x="-240" y="-90"/>
      </p:cViewPr>
      <p:guideLst>
        <p:guide orient="horz" pos="2160"/>
        <p:guide pos="3863"/>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font" Target="fonts/font14.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4.fntdata"/><Relationship Id="rId56" Type="http://schemas.openxmlformats.org/officeDocument/2006/relationships/font" Target="fonts/font12.fntdata"/><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59" Type="http://schemas.openxmlformats.org/officeDocument/2006/relationships/font" Target="fonts/font1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0.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57" Type="http://schemas.openxmlformats.org/officeDocument/2006/relationships/font" Target="fonts/font1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handoutMaster" Target="handoutMasters/handoutMaster1.xml"/><Relationship Id="rId52" Type="http://schemas.openxmlformats.org/officeDocument/2006/relationships/font" Target="fonts/font8.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 xmlns:a16="http://schemas.microsoft.com/office/drawing/2014/main"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 xmlns:a16="http://schemas.microsoft.com/office/drawing/2014/main"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 xmlns:a16="http://schemas.microsoft.com/office/drawing/2014/main"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1056410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822761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24818283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2978398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1462331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17031332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3442023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1834680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14893000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2595439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42550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24214700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40743812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7568933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32766208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5216516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21764367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19254017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41711789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5908147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449846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744481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35433526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4937025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41443621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2511221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38234942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12174584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37</a:t>
            </a:fld>
            <a:endParaRPr lang="en-GB"/>
          </a:p>
        </p:txBody>
      </p:sp>
    </p:spTree>
    <p:extLst>
      <p:ext uri="{BB962C8B-B14F-4D97-AF65-F5344CB8AC3E}">
        <p14:creationId xmlns:p14="http://schemas.microsoft.com/office/powerpoint/2010/main" val="27985825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38</a:t>
            </a:fld>
            <a:endParaRPr lang="en-GB"/>
          </a:p>
        </p:txBody>
      </p:sp>
    </p:spTree>
    <p:extLst>
      <p:ext uri="{BB962C8B-B14F-4D97-AF65-F5344CB8AC3E}">
        <p14:creationId xmlns:p14="http://schemas.microsoft.com/office/powerpoint/2010/main" val="3233332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39</a:t>
            </a:fld>
            <a:endParaRPr lang="en-GB"/>
          </a:p>
        </p:txBody>
      </p:sp>
    </p:spTree>
    <p:extLst>
      <p:ext uri="{BB962C8B-B14F-4D97-AF65-F5344CB8AC3E}">
        <p14:creationId xmlns:p14="http://schemas.microsoft.com/office/powerpoint/2010/main" val="16404760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40</a:t>
            </a:fld>
            <a:endParaRPr lang="en-GB"/>
          </a:p>
        </p:txBody>
      </p:sp>
    </p:spTree>
    <p:extLst>
      <p:ext uri="{BB962C8B-B14F-4D97-AF65-F5344CB8AC3E}">
        <p14:creationId xmlns:p14="http://schemas.microsoft.com/office/powerpoint/2010/main" val="935756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2857877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3775089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2532055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258001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29072164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25379647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 xmlns:a16="http://schemas.microsoft.com/office/drawing/2014/main"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 xmlns:a16="http://schemas.microsoft.com/office/drawing/2014/main"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 xmlns:a16="http://schemas.microsoft.com/office/drawing/2014/main"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 xmlns:a16="http://schemas.microsoft.com/office/drawing/2014/main"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 xmlns:a16="http://schemas.microsoft.com/office/drawing/2014/main"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 xmlns:a16="http://schemas.microsoft.com/office/drawing/2014/main"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 xmlns:a16="http://schemas.microsoft.com/office/drawing/2014/main"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 xmlns:a16="http://schemas.microsoft.com/office/drawing/2014/main"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 xmlns:a16="http://schemas.microsoft.com/office/drawing/2014/main" val="20000"/>
                    </a:ext>
                  </a:extLst>
                </a:gridCol>
                <a:gridCol w="7890066">
                  <a:extLst>
                    <a:ext uri="{9D8B030D-6E8A-4147-A177-3AD203B41FA5}">
                      <a16:colId xmlns="" xmlns:a16="http://schemas.microsoft.com/office/drawing/2014/main"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 xmlns:a16="http://schemas.microsoft.com/office/drawing/2014/main"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 xmlns:a16="http://schemas.microsoft.com/office/drawing/2014/main" val="10001"/>
                  </a:ext>
                </a:extLst>
              </a:tr>
            </a:tbl>
          </a:graphicData>
        </a:graphic>
      </p:graphicFrame>
      <p:sp>
        <p:nvSpPr>
          <p:cNvPr id="10" name="Text Placeholder 8">
            <a:extLst>
              <a:ext uri="{FF2B5EF4-FFF2-40B4-BE49-F238E27FC236}">
                <a16:creationId xmlns="" xmlns:a16="http://schemas.microsoft.com/office/drawing/2014/main"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 xmlns:a16="http://schemas.microsoft.com/office/drawing/2014/main"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 xmlns:a16="http://schemas.microsoft.com/office/drawing/2014/main"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 xmlns:a16="http://schemas.microsoft.com/office/drawing/2014/main"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 xmlns:a16="http://schemas.microsoft.com/office/drawing/2014/main"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 xmlns:a16="http://schemas.microsoft.com/office/drawing/2014/main"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 xmlns:a16="http://schemas.microsoft.com/office/drawing/2014/main" val="20000"/>
                    </a:ext>
                  </a:extLst>
                </a:gridCol>
                <a:gridCol w="7890066">
                  <a:extLst>
                    <a:ext uri="{9D8B030D-6E8A-4147-A177-3AD203B41FA5}">
                      <a16:colId xmlns="" xmlns:a16="http://schemas.microsoft.com/office/drawing/2014/main"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 xmlns:a16="http://schemas.microsoft.com/office/drawing/2014/main"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 xmlns:a16="http://schemas.microsoft.com/office/drawing/2014/main" val="10001"/>
                  </a:ext>
                </a:extLst>
              </a:tr>
            </a:tbl>
          </a:graphicData>
        </a:graphic>
      </p:graphicFrame>
      <p:sp>
        <p:nvSpPr>
          <p:cNvPr id="10" name="Text Placeholder 8">
            <a:extLst>
              <a:ext uri="{FF2B5EF4-FFF2-40B4-BE49-F238E27FC236}">
                <a16:creationId xmlns="" xmlns:a16="http://schemas.microsoft.com/office/drawing/2014/main"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 xmlns:a16="http://schemas.microsoft.com/office/drawing/2014/main"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 xmlns:a16="http://schemas.microsoft.com/office/drawing/2014/main"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 xmlns:a16="http://schemas.microsoft.com/office/drawing/2014/main"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07/01/2021</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26.tiff"/></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8.png"/><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26.tif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 xmlns:a16="http://schemas.microsoft.com/office/drawing/2014/main" id="{FDEECE2B-4F07-3243-A1BF-25C2CD33540E}"/>
              </a:ext>
            </a:extLst>
          </p:cNvPr>
          <p:cNvSpPr>
            <a:spLocks noGrp="1"/>
          </p:cNvSpPr>
          <p:nvPr>
            <p:ph type="subTitle" idx="1"/>
          </p:nvPr>
        </p:nvSpPr>
        <p:spPr/>
        <p:txBody>
          <a:bodyPr>
            <a:normAutofit/>
          </a:bodyPr>
          <a:lstStyle/>
          <a:p>
            <a:r>
              <a:rPr lang="en-GB" dirty="0" smtClean="0"/>
              <a:t>Stage </a:t>
            </a:r>
            <a:r>
              <a:rPr lang="en-GB" dirty="0"/>
              <a:t>1 </a:t>
            </a:r>
            <a:br>
              <a:rPr lang="en-GB" dirty="0"/>
            </a:br>
            <a:r>
              <a:rPr lang="en-GB" dirty="0"/>
              <a:t>Spring Block 2: Place Value (Within 50)</a:t>
            </a:r>
          </a:p>
          <a:p>
            <a:r>
              <a:rPr lang="en-GB" dirty="0"/>
              <a:t>Lesson 8: To be able to count in 2s within 50</a:t>
            </a:r>
          </a:p>
        </p:txBody>
      </p:sp>
      <p:sp>
        <p:nvSpPr>
          <p:cNvPr id="3" name="Text Placeholder 2">
            <a:extLst>
              <a:ext uri="{FF2B5EF4-FFF2-40B4-BE49-F238E27FC236}">
                <a16:creationId xmlns="" xmlns:a16="http://schemas.microsoft.com/office/drawing/2014/main"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2 – Place Value (Within 50)</a:t>
            </a:r>
          </a:p>
        </p:txBody>
      </p:sp>
      <p:sp>
        <p:nvSpPr>
          <p:cNvPr id="6" name="Text Placeholder 5">
            <a:extLst>
              <a:ext uri="{FF2B5EF4-FFF2-40B4-BE49-F238E27FC236}">
                <a16:creationId xmlns="" xmlns:a16="http://schemas.microsoft.com/office/drawing/2014/main" id="{BE0A8668-F4BF-FD46-97FE-DF79A2E595C7}"/>
              </a:ext>
            </a:extLst>
          </p:cNvPr>
          <p:cNvSpPr>
            <a:spLocks noGrp="1"/>
          </p:cNvSpPr>
          <p:nvPr>
            <p:ph type="body" sz="quarter" idx="14"/>
          </p:nvPr>
        </p:nvSpPr>
        <p:spPr/>
        <p:txBody>
          <a:bodyPr/>
          <a:lstStyle/>
          <a:p>
            <a:r>
              <a:rPr lang="en-GB" dirty="0"/>
              <a:t>8</a:t>
            </a:r>
          </a:p>
        </p:txBody>
      </p:sp>
      <p:pic>
        <p:nvPicPr>
          <p:cNvPr id="11" name="Picture 10">
            <a:extLst>
              <a:ext uri="{FF2B5EF4-FFF2-40B4-BE49-F238E27FC236}">
                <a16:creationId xmlns="" xmlns:a16="http://schemas.microsoft.com/office/drawing/2014/main"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 xmlns:a16="http://schemas.microsoft.com/office/drawing/2014/main"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 xmlns:a16="http://schemas.microsoft.com/office/drawing/2014/main"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 xmlns:a16="http://schemas.microsoft.com/office/drawing/2014/main"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 xmlns:a16="http://schemas.microsoft.com/office/drawing/2014/main"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 xmlns:a16="http://schemas.microsoft.com/office/drawing/2014/main"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 xmlns:a16="http://schemas.microsoft.com/office/drawing/2014/main"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
        <p:nvSpPr>
          <p:cNvPr id="12" name="TextBox 11"/>
          <p:cNvSpPr txBox="1"/>
          <p:nvPr/>
        </p:nvSpPr>
        <p:spPr>
          <a:xfrm>
            <a:off x="9874800" y="331200"/>
            <a:ext cx="1964229"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smtClean="0">
                <a:solidFill>
                  <a:schemeClr val="bg1"/>
                </a:solidFill>
              </a:rPr>
              <a:t>Quiz: </a:t>
            </a:r>
            <a:r>
              <a:rPr lang="en-GB" sz="2000" b="1" dirty="0" smtClean="0">
                <a:solidFill>
                  <a:schemeClr val="bg1"/>
                </a:solidFill>
              </a:rPr>
              <a:t>QASDKJX</a:t>
            </a:r>
            <a:endParaRPr lang="en-GB" sz="2000" b="1" dirty="0">
              <a:solidFill>
                <a:schemeClr val="bg1"/>
              </a:solidFill>
            </a:endParaRPr>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paw prints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28</a:t>
            </a:r>
            <a:r>
              <a:rPr lang="en-US" sz="2800" dirty="0">
                <a:solidFill>
                  <a:schemeClr val="tx1"/>
                </a:solidFill>
                <a:latin typeface="OpenDyslexicAlta" pitchFamily="2" charset="77"/>
              </a:rPr>
              <a:t> paw prints.</a:t>
            </a:r>
          </a:p>
        </p:txBody>
      </p:sp>
      <p:pic>
        <p:nvPicPr>
          <p:cNvPr id="4" name="Picture 3">
            <a:extLst>
              <a:ext uri="{FF2B5EF4-FFF2-40B4-BE49-F238E27FC236}">
                <a16:creationId xmlns="" xmlns:a16="http://schemas.microsoft.com/office/drawing/2014/main" id="{E5D1E6F5-903F-48F6-BC6A-94CD57B06BCB}"/>
              </a:ext>
            </a:extLst>
          </p:cNvPr>
          <p:cNvPicPr>
            <a:picLocks noChangeAspect="1"/>
          </p:cNvPicPr>
          <p:nvPr/>
        </p:nvPicPr>
        <p:blipFill>
          <a:blip r:embed="rId3"/>
          <a:stretch>
            <a:fillRect/>
          </a:stretch>
        </p:blipFill>
        <p:spPr>
          <a:xfrm>
            <a:off x="532462" y="3029677"/>
            <a:ext cx="10821338" cy="798645"/>
          </a:xfrm>
          <a:prstGeom prst="rect">
            <a:avLst/>
          </a:prstGeom>
        </p:spPr>
      </p:pic>
    </p:spTree>
    <p:extLst>
      <p:ext uri="{BB962C8B-B14F-4D97-AF65-F5344CB8AC3E}">
        <p14:creationId xmlns:p14="http://schemas.microsoft.com/office/powerpoint/2010/main" val="2653120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sushi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sushi.</a:t>
            </a:r>
          </a:p>
        </p:txBody>
      </p:sp>
      <p:pic>
        <p:nvPicPr>
          <p:cNvPr id="5" name="Picture 4">
            <a:extLst>
              <a:ext uri="{FF2B5EF4-FFF2-40B4-BE49-F238E27FC236}">
                <a16:creationId xmlns="" xmlns:a16="http://schemas.microsoft.com/office/drawing/2014/main" id="{D863DCC4-60C8-B24E-A582-F573CB0FAF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998" y="2640170"/>
            <a:ext cx="1930400" cy="1930400"/>
          </a:xfrm>
          <a:prstGeom prst="rect">
            <a:avLst/>
          </a:prstGeom>
        </p:spPr>
      </p:pic>
      <p:pic>
        <p:nvPicPr>
          <p:cNvPr id="6" name="Picture 5">
            <a:extLst>
              <a:ext uri="{FF2B5EF4-FFF2-40B4-BE49-F238E27FC236}">
                <a16:creationId xmlns="" xmlns:a16="http://schemas.microsoft.com/office/drawing/2014/main" id="{E18D4E7D-E7BB-544C-8A9E-DF807CCD2C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76496" y="2642393"/>
            <a:ext cx="1930400" cy="1930400"/>
          </a:xfrm>
          <a:prstGeom prst="rect">
            <a:avLst/>
          </a:prstGeom>
        </p:spPr>
      </p:pic>
      <p:pic>
        <p:nvPicPr>
          <p:cNvPr id="7" name="Picture 6">
            <a:extLst>
              <a:ext uri="{FF2B5EF4-FFF2-40B4-BE49-F238E27FC236}">
                <a16:creationId xmlns="" xmlns:a16="http://schemas.microsoft.com/office/drawing/2014/main" id="{7B473764-B20F-054B-ACF0-E84E8FB934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3029" y="2640170"/>
            <a:ext cx="1930400" cy="1930400"/>
          </a:xfrm>
          <a:prstGeom prst="rect">
            <a:avLst/>
          </a:prstGeom>
        </p:spPr>
      </p:pic>
      <p:pic>
        <p:nvPicPr>
          <p:cNvPr id="9" name="Picture 8">
            <a:extLst>
              <a:ext uri="{FF2B5EF4-FFF2-40B4-BE49-F238E27FC236}">
                <a16:creationId xmlns="" xmlns:a16="http://schemas.microsoft.com/office/drawing/2014/main" id="{A393552F-24D2-A143-9BD6-61C0D94FDA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4748" y="2640170"/>
            <a:ext cx="1930400" cy="1930400"/>
          </a:xfrm>
          <a:prstGeom prst="rect">
            <a:avLst/>
          </a:prstGeom>
        </p:spPr>
      </p:pic>
      <p:pic>
        <p:nvPicPr>
          <p:cNvPr id="10" name="Picture 9">
            <a:extLst>
              <a:ext uri="{FF2B5EF4-FFF2-40B4-BE49-F238E27FC236}">
                <a16:creationId xmlns="" xmlns:a16="http://schemas.microsoft.com/office/drawing/2014/main" id="{1048D40F-CAE1-0C46-97FB-57FC229E44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1281" y="2640170"/>
            <a:ext cx="1930400" cy="1930400"/>
          </a:xfrm>
          <a:prstGeom prst="rect">
            <a:avLst/>
          </a:prstGeom>
        </p:spPr>
      </p:pic>
    </p:spTree>
    <p:extLst>
      <p:ext uri="{BB962C8B-B14F-4D97-AF65-F5344CB8AC3E}">
        <p14:creationId xmlns:p14="http://schemas.microsoft.com/office/powerpoint/2010/main" val="1883435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sushi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10</a:t>
            </a:r>
            <a:r>
              <a:rPr lang="en-US" sz="2800" dirty="0">
                <a:solidFill>
                  <a:schemeClr val="tx1"/>
                </a:solidFill>
                <a:latin typeface="OpenDyslexicAlta" pitchFamily="2" charset="77"/>
              </a:rPr>
              <a:t> sushi.</a:t>
            </a:r>
          </a:p>
        </p:txBody>
      </p:sp>
      <p:pic>
        <p:nvPicPr>
          <p:cNvPr id="4" name="Picture 3">
            <a:extLst>
              <a:ext uri="{FF2B5EF4-FFF2-40B4-BE49-F238E27FC236}">
                <a16:creationId xmlns="" xmlns:a16="http://schemas.microsoft.com/office/drawing/2014/main" id="{12595666-7784-F44C-99CC-5CBA054BE8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998" y="2640170"/>
            <a:ext cx="1930400" cy="1930400"/>
          </a:xfrm>
          <a:prstGeom prst="rect">
            <a:avLst/>
          </a:prstGeom>
        </p:spPr>
      </p:pic>
      <p:pic>
        <p:nvPicPr>
          <p:cNvPr id="7" name="Picture 6">
            <a:extLst>
              <a:ext uri="{FF2B5EF4-FFF2-40B4-BE49-F238E27FC236}">
                <a16:creationId xmlns="" xmlns:a16="http://schemas.microsoft.com/office/drawing/2014/main" id="{0478710B-4AF4-4B4F-9FC1-D51F587EDE6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76496" y="2642393"/>
            <a:ext cx="1930400" cy="1930400"/>
          </a:xfrm>
          <a:prstGeom prst="rect">
            <a:avLst/>
          </a:prstGeom>
        </p:spPr>
      </p:pic>
      <p:pic>
        <p:nvPicPr>
          <p:cNvPr id="9" name="Picture 8">
            <a:extLst>
              <a:ext uri="{FF2B5EF4-FFF2-40B4-BE49-F238E27FC236}">
                <a16:creationId xmlns="" xmlns:a16="http://schemas.microsoft.com/office/drawing/2014/main" id="{DD0D85D0-619F-304D-AF2B-19595E596B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3029" y="2640170"/>
            <a:ext cx="1930400" cy="1930400"/>
          </a:xfrm>
          <a:prstGeom prst="rect">
            <a:avLst/>
          </a:prstGeom>
        </p:spPr>
      </p:pic>
      <p:pic>
        <p:nvPicPr>
          <p:cNvPr id="10" name="Picture 9">
            <a:extLst>
              <a:ext uri="{FF2B5EF4-FFF2-40B4-BE49-F238E27FC236}">
                <a16:creationId xmlns="" xmlns:a16="http://schemas.microsoft.com/office/drawing/2014/main" id="{4B878A1D-EAB2-2345-8F4B-9EFD9A4CD5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4748" y="2640170"/>
            <a:ext cx="1930400" cy="1930400"/>
          </a:xfrm>
          <a:prstGeom prst="rect">
            <a:avLst/>
          </a:prstGeom>
        </p:spPr>
      </p:pic>
      <p:pic>
        <p:nvPicPr>
          <p:cNvPr id="11" name="Picture 10">
            <a:extLst>
              <a:ext uri="{FF2B5EF4-FFF2-40B4-BE49-F238E27FC236}">
                <a16:creationId xmlns="" xmlns:a16="http://schemas.microsoft.com/office/drawing/2014/main" id="{E26FE286-51ED-BB4A-9120-4AAC3D7A745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1281" y="2640170"/>
            <a:ext cx="1930400" cy="1930400"/>
          </a:xfrm>
          <a:prstGeom prst="rect">
            <a:avLst/>
          </a:prstGeom>
        </p:spPr>
      </p:pic>
    </p:spTree>
    <p:extLst>
      <p:ext uri="{BB962C8B-B14F-4D97-AF65-F5344CB8AC3E}">
        <p14:creationId xmlns:p14="http://schemas.microsoft.com/office/powerpoint/2010/main" val="30095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sushi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sushi.</a:t>
            </a:r>
          </a:p>
        </p:txBody>
      </p:sp>
      <p:pic>
        <p:nvPicPr>
          <p:cNvPr id="6" name="Picture 5">
            <a:extLst>
              <a:ext uri="{FF2B5EF4-FFF2-40B4-BE49-F238E27FC236}">
                <a16:creationId xmlns="" xmlns:a16="http://schemas.microsoft.com/office/drawing/2014/main" id="{1930ED84-5A18-084A-A265-18C60276EA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998" y="2640170"/>
            <a:ext cx="1930400" cy="1930400"/>
          </a:xfrm>
          <a:prstGeom prst="rect">
            <a:avLst/>
          </a:prstGeom>
        </p:spPr>
      </p:pic>
      <p:pic>
        <p:nvPicPr>
          <p:cNvPr id="7" name="Picture 6">
            <a:extLst>
              <a:ext uri="{FF2B5EF4-FFF2-40B4-BE49-F238E27FC236}">
                <a16:creationId xmlns="" xmlns:a16="http://schemas.microsoft.com/office/drawing/2014/main" id="{A6698928-9BB2-5E42-B0BD-098F4C3ECB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76496" y="2642393"/>
            <a:ext cx="1930400" cy="1930400"/>
          </a:xfrm>
          <a:prstGeom prst="rect">
            <a:avLst/>
          </a:prstGeom>
        </p:spPr>
      </p:pic>
      <p:pic>
        <p:nvPicPr>
          <p:cNvPr id="9" name="Picture 8">
            <a:extLst>
              <a:ext uri="{FF2B5EF4-FFF2-40B4-BE49-F238E27FC236}">
                <a16:creationId xmlns="" xmlns:a16="http://schemas.microsoft.com/office/drawing/2014/main" id="{EB9A089A-BA51-0A4C-999F-2B0B819567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3029" y="2640170"/>
            <a:ext cx="1930400" cy="1930400"/>
          </a:xfrm>
          <a:prstGeom prst="rect">
            <a:avLst/>
          </a:prstGeom>
        </p:spPr>
      </p:pic>
      <p:pic>
        <p:nvPicPr>
          <p:cNvPr id="10" name="Picture 9">
            <a:extLst>
              <a:ext uri="{FF2B5EF4-FFF2-40B4-BE49-F238E27FC236}">
                <a16:creationId xmlns="" xmlns:a16="http://schemas.microsoft.com/office/drawing/2014/main" id="{3AE0D01E-F81A-CA45-836C-00493F2F36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4748" y="2640170"/>
            <a:ext cx="1930400" cy="1930400"/>
          </a:xfrm>
          <a:prstGeom prst="rect">
            <a:avLst/>
          </a:prstGeom>
        </p:spPr>
      </p:pic>
      <p:pic>
        <p:nvPicPr>
          <p:cNvPr id="11" name="Picture 10">
            <a:extLst>
              <a:ext uri="{FF2B5EF4-FFF2-40B4-BE49-F238E27FC236}">
                <a16:creationId xmlns="" xmlns:a16="http://schemas.microsoft.com/office/drawing/2014/main" id="{5C947FF5-2B43-B64D-B2CF-F943810620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1281" y="2640170"/>
            <a:ext cx="1930400" cy="1930400"/>
          </a:xfrm>
          <a:prstGeom prst="rect">
            <a:avLst/>
          </a:prstGeom>
        </p:spPr>
      </p:pic>
      <p:pic>
        <p:nvPicPr>
          <p:cNvPr id="12" name="Picture 11">
            <a:extLst>
              <a:ext uri="{FF2B5EF4-FFF2-40B4-BE49-F238E27FC236}">
                <a16:creationId xmlns="" xmlns:a16="http://schemas.microsoft.com/office/drawing/2014/main" id="{BCC42F35-685C-DE45-8FAA-11E28B51E3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24401" y="2640170"/>
            <a:ext cx="1930400" cy="1930400"/>
          </a:xfrm>
          <a:prstGeom prst="rect">
            <a:avLst/>
          </a:prstGeom>
        </p:spPr>
      </p:pic>
      <p:pic>
        <p:nvPicPr>
          <p:cNvPr id="13" name="Picture 12">
            <a:extLst>
              <a:ext uri="{FF2B5EF4-FFF2-40B4-BE49-F238E27FC236}">
                <a16:creationId xmlns="" xmlns:a16="http://schemas.microsoft.com/office/drawing/2014/main" id="{FE0125E2-F608-6E44-89D6-2040BC8A9A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84498" y="2640170"/>
            <a:ext cx="1930400" cy="1930400"/>
          </a:xfrm>
          <a:prstGeom prst="rect">
            <a:avLst/>
          </a:prstGeom>
        </p:spPr>
      </p:pic>
    </p:spTree>
    <p:extLst>
      <p:ext uri="{BB962C8B-B14F-4D97-AF65-F5344CB8AC3E}">
        <p14:creationId xmlns:p14="http://schemas.microsoft.com/office/powerpoint/2010/main" val="3254518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sushi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14</a:t>
            </a:r>
            <a:r>
              <a:rPr lang="en-US" sz="2800" dirty="0">
                <a:solidFill>
                  <a:schemeClr val="tx1"/>
                </a:solidFill>
                <a:latin typeface="OpenDyslexicAlta" pitchFamily="2" charset="77"/>
              </a:rPr>
              <a:t> sushi.</a:t>
            </a:r>
          </a:p>
        </p:txBody>
      </p:sp>
      <p:pic>
        <p:nvPicPr>
          <p:cNvPr id="6" name="Picture 5">
            <a:extLst>
              <a:ext uri="{FF2B5EF4-FFF2-40B4-BE49-F238E27FC236}">
                <a16:creationId xmlns="" xmlns:a16="http://schemas.microsoft.com/office/drawing/2014/main" id="{1930ED84-5A18-084A-A265-18C60276EA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998" y="2640170"/>
            <a:ext cx="1930400" cy="1930400"/>
          </a:xfrm>
          <a:prstGeom prst="rect">
            <a:avLst/>
          </a:prstGeom>
        </p:spPr>
      </p:pic>
      <p:pic>
        <p:nvPicPr>
          <p:cNvPr id="7" name="Picture 6">
            <a:extLst>
              <a:ext uri="{FF2B5EF4-FFF2-40B4-BE49-F238E27FC236}">
                <a16:creationId xmlns="" xmlns:a16="http://schemas.microsoft.com/office/drawing/2014/main" id="{A6698928-9BB2-5E42-B0BD-098F4C3ECB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76496" y="2642393"/>
            <a:ext cx="1930400" cy="1930400"/>
          </a:xfrm>
          <a:prstGeom prst="rect">
            <a:avLst/>
          </a:prstGeom>
        </p:spPr>
      </p:pic>
      <p:pic>
        <p:nvPicPr>
          <p:cNvPr id="9" name="Picture 8">
            <a:extLst>
              <a:ext uri="{FF2B5EF4-FFF2-40B4-BE49-F238E27FC236}">
                <a16:creationId xmlns="" xmlns:a16="http://schemas.microsoft.com/office/drawing/2014/main" id="{EB9A089A-BA51-0A4C-999F-2B0B819567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3029" y="2640170"/>
            <a:ext cx="1930400" cy="1930400"/>
          </a:xfrm>
          <a:prstGeom prst="rect">
            <a:avLst/>
          </a:prstGeom>
        </p:spPr>
      </p:pic>
      <p:pic>
        <p:nvPicPr>
          <p:cNvPr id="10" name="Picture 9">
            <a:extLst>
              <a:ext uri="{FF2B5EF4-FFF2-40B4-BE49-F238E27FC236}">
                <a16:creationId xmlns="" xmlns:a16="http://schemas.microsoft.com/office/drawing/2014/main" id="{3AE0D01E-F81A-CA45-836C-00493F2F36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4748" y="2640170"/>
            <a:ext cx="1930400" cy="1930400"/>
          </a:xfrm>
          <a:prstGeom prst="rect">
            <a:avLst/>
          </a:prstGeom>
        </p:spPr>
      </p:pic>
      <p:pic>
        <p:nvPicPr>
          <p:cNvPr id="11" name="Picture 10">
            <a:extLst>
              <a:ext uri="{FF2B5EF4-FFF2-40B4-BE49-F238E27FC236}">
                <a16:creationId xmlns="" xmlns:a16="http://schemas.microsoft.com/office/drawing/2014/main" id="{5C947FF5-2B43-B64D-B2CF-F943810620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1281" y="2640170"/>
            <a:ext cx="1930400" cy="1930400"/>
          </a:xfrm>
          <a:prstGeom prst="rect">
            <a:avLst/>
          </a:prstGeom>
        </p:spPr>
      </p:pic>
      <p:pic>
        <p:nvPicPr>
          <p:cNvPr id="12" name="Picture 11">
            <a:extLst>
              <a:ext uri="{FF2B5EF4-FFF2-40B4-BE49-F238E27FC236}">
                <a16:creationId xmlns="" xmlns:a16="http://schemas.microsoft.com/office/drawing/2014/main" id="{BCC42F35-685C-DE45-8FAA-11E28B51E3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24401" y="2640170"/>
            <a:ext cx="1930400" cy="1930400"/>
          </a:xfrm>
          <a:prstGeom prst="rect">
            <a:avLst/>
          </a:prstGeom>
        </p:spPr>
      </p:pic>
      <p:pic>
        <p:nvPicPr>
          <p:cNvPr id="13" name="Picture 12">
            <a:extLst>
              <a:ext uri="{FF2B5EF4-FFF2-40B4-BE49-F238E27FC236}">
                <a16:creationId xmlns="" xmlns:a16="http://schemas.microsoft.com/office/drawing/2014/main" id="{FE0125E2-F608-6E44-89D6-2040BC8A9A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84498" y="2640170"/>
            <a:ext cx="1930400" cy="1930400"/>
          </a:xfrm>
          <a:prstGeom prst="rect">
            <a:avLst/>
          </a:prstGeom>
        </p:spPr>
      </p:pic>
    </p:spTree>
    <p:extLst>
      <p:ext uri="{BB962C8B-B14F-4D97-AF65-F5344CB8AC3E}">
        <p14:creationId xmlns:p14="http://schemas.microsoft.com/office/powerpoint/2010/main" val="3442730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sushi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sushi.</a:t>
            </a:r>
          </a:p>
        </p:txBody>
      </p:sp>
      <p:pic>
        <p:nvPicPr>
          <p:cNvPr id="6" name="Picture 5">
            <a:extLst>
              <a:ext uri="{FF2B5EF4-FFF2-40B4-BE49-F238E27FC236}">
                <a16:creationId xmlns="" xmlns:a16="http://schemas.microsoft.com/office/drawing/2014/main" id="{F043065E-A0FA-CF44-9734-4300FF8A479D}"/>
              </a:ext>
            </a:extLst>
          </p:cNvPr>
          <p:cNvPicPr>
            <a:picLocks noChangeAspect="1"/>
          </p:cNvPicPr>
          <p:nvPr/>
        </p:nvPicPr>
        <p:blipFill>
          <a:blip r:embed="rId3"/>
          <a:stretch>
            <a:fillRect/>
          </a:stretch>
        </p:blipFill>
        <p:spPr>
          <a:xfrm>
            <a:off x="376778" y="2675731"/>
            <a:ext cx="11511470" cy="1325563"/>
          </a:xfrm>
          <a:prstGeom prst="rect">
            <a:avLst/>
          </a:prstGeom>
        </p:spPr>
      </p:pic>
    </p:spTree>
    <p:extLst>
      <p:ext uri="{BB962C8B-B14F-4D97-AF65-F5344CB8AC3E}">
        <p14:creationId xmlns:p14="http://schemas.microsoft.com/office/powerpoint/2010/main" val="460044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sushi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22</a:t>
            </a:r>
            <a:r>
              <a:rPr lang="en-US" sz="2800" dirty="0">
                <a:solidFill>
                  <a:schemeClr val="tx1"/>
                </a:solidFill>
                <a:latin typeface="OpenDyslexicAlta" pitchFamily="2" charset="77"/>
              </a:rPr>
              <a:t> sushi.</a:t>
            </a:r>
          </a:p>
        </p:txBody>
      </p:sp>
      <p:pic>
        <p:nvPicPr>
          <p:cNvPr id="4" name="Picture 3">
            <a:extLst>
              <a:ext uri="{FF2B5EF4-FFF2-40B4-BE49-F238E27FC236}">
                <a16:creationId xmlns="" xmlns:a16="http://schemas.microsoft.com/office/drawing/2014/main" id="{9B60E149-3F35-A949-8E14-935347CF5A97}"/>
              </a:ext>
            </a:extLst>
          </p:cNvPr>
          <p:cNvPicPr>
            <a:picLocks noChangeAspect="1"/>
          </p:cNvPicPr>
          <p:nvPr/>
        </p:nvPicPr>
        <p:blipFill>
          <a:blip r:embed="rId3"/>
          <a:stretch>
            <a:fillRect/>
          </a:stretch>
        </p:blipFill>
        <p:spPr>
          <a:xfrm>
            <a:off x="376778" y="2675731"/>
            <a:ext cx="11511470" cy="1325563"/>
          </a:xfrm>
          <a:prstGeom prst="rect">
            <a:avLst/>
          </a:prstGeom>
        </p:spPr>
      </p:pic>
    </p:spTree>
    <p:extLst>
      <p:ext uri="{BB962C8B-B14F-4D97-AF65-F5344CB8AC3E}">
        <p14:creationId xmlns:p14="http://schemas.microsoft.com/office/powerpoint/2010/main" val="1960855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cherries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cherries.</a:t>
            </a:r>
          </a:p>
        </p:txBody>
      </p:sp>
      <p:pic>
        <p:nvPicPr>
          <p:cNvPr id="16" name="Picture 15">
            <a:extLst>
              <a:ext uri="{FF2B5EF4-FFF2-40B4-BE49-F238E27FC236}">
                <a16:creationId xmlns="" xmlns:a16="http://schemas.microsoft.com/office/drawing/2014/main" id="{E9AEBF8C-258B-0A48-AECF-68EFB537824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0609" y="2940984"/>
            <a:ext cx="799483" cy="799483"/>
          </a:xfrm>
          <a:prstGeom prst="rect">
            <a:avLst/>
          </a:prstGeom>
        </p:spPr>
      </p:pic>
      <p:pic>
        <p:nvPicPr>
          <p:cNvPr id="17" name="Picture 16">
            <a:extLst>
              <a:ext uri="{FF2B5EF4-FFF2-40B4-BE49-F238E27FC236}">
                <a16:creationId xmlns="" xmlns:a16="http://schemas.microsoft.com/office/drawing/2014/main" id="{9E0B5945-B703-2148-80E3-DE143C7894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07886" y="2931239"/>
            <a:ext cx="799483" cy="799483"/>
          </a:xfrm>
          <a:prstGeom prst="rect">
            <a:avLst/>
          </a:prstGeom>
        </p:spPr>
      </p:pic>
      <p:pic>
        <p:nvPicPr>
          <p:cNvPr id="18" name="Picture 17">
            <a:extLst>
              <a:ext uri="{FF2B5EF4-FFF2-40B4-BE49-F238E27FC236}">
                <a16:creationId xmlns="" xmlns:a16="http://schemas.microsoft.com/office/drawing/2014/main" id="{FDDE88C2-22D8-C049-8991-5A46953A65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07369" y="2931238"/>
            <a:ext cx="799483" cy="799483"/>
          </a:xfrm>
          <a:prstGeom prst="rect">
            <a:avLst/>
          </a:prstGeom>
        </p:spPr>
      </p:pic>
      <p:pic>
        <p:nvPicPr>
          <p:cNvPr id="19" name="Picture 18">
            <a:extLst>
              <a:ext uri="{FF2B5EF4-FFF2-40B4-BE49-F238E27FC236}">
                <a16:creationId xmlns="" xmlns:a16="http://schemas.microsoft.com/office/drawing/2014/main" id="{6ACB8362-DE4F-B54F-A4E9-C531B3533D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06852" y="2931238"/>
            <a:ext cx="799483" cy="799483"/>
          </a:xfrm>
          <a:prstGeom prst="rect">
            <a:avLst/>
          </a:prstGeom>
        </p:spPr>
      </p:pic>
      <p:pic>
        <p:nvPicPr>
          <p:cNvPr id="20" name="Picture 19">
            <a:extLst>
              <a:ext uri="{FF2B5EF4-FFF2-40B4-BE49-F238E27FC236}">
                <a16:creationId xmlns="" xmlns:a16="http://schemas.microsoft.com/office/drawing/2014/main" id="{4365CEB3-97CA-9C40-B7F2-F3A93010E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00232" y="2931237"/>
            <a:ext cx="799483" cy="799483"/>
          </a:xfrm>
          <a:prstGeom prst="rect">
            <a:avLst/>
          </a:prstGeom>
        </p:spPr>
      </p:pic>
      <p:pic>
        <p:nvPicPr>
          <p:cNvPr id="21" name="Picture 20">
            <a:extLst>
              <a:ext uri="{FF2B5EF4-FFF2-40B4-BE49-F238E27FC236}">
                <a16:creationId xmlns="" xmlns:a16="http://schemas.microsoft.com/office/drawing/2014/main" id="{85141B4C-64AF-DC49-AC0F-1092C5FCA5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3612" y="2931236"/>
            <a:ext cx="799483" cy="799483"/>
          </a:xfrm>
          <a:prstGeom prst="rect">
            <a:avLst/>
          </a:prstGeom>
        </p:spPr>
      </p:pic>
      <p:pic>
        <p:nvPicPr>
          <p:cNvPr id="22" name="Picture 21">
            <a:extLst>
              <a:ext uri="{FF2B5EF4-FFF2-40B4-BE49-F238E27FC236}">
                <a16:creationId xmlns="" xmlns:a16="http://schemas.microsoft.com/office/drawing/2014/main" id="{3E6CACB8-9E8B-6A4B-8F50-4532AE38F5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3030" y="2931236"/>
            <a:ext cx="799483" cy="799483"/>
          </a:xfrm>
          <a:prstGeom prst="rect">
            <a:avLst/>
          </a:prstGeom>
        </p:spPr>
      </p:pic>
      <p:pic>
        <p:nvPicPr>
          <p:cNvPr id="23" name="Picture 22">
            <a:extLst>
              <a:ext uri="{FF2B5EF4-FFF2-40B4-BE49-F238E27FC236}">
                <a16:creationId xmlns="" xmlns:a16="http://schemas.microsoft.com/office/drawing/2014/main" id="{B2692A40-B9E4-4E47-B991-ACD59664AC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04650" y="2931236"/>
            <a:ext cx="799483" cy="799483"/>
          </a:xfrm>
          <a:prstGeom prst="rect">
            <a:avLst/>
          </a:prstGeom>
        </p:spPr>
      </p:pic>
      <p:pic>
        <p:nvPicPr>
          <p:cNvPr id="24" name="Picture 23">
            <a:extLst>
              <a:ext uri="{FF2B5EF4-FFF2-40B4-BE49-F238E27FC236}">
                <a16:creationId xmlns="" xmlns:a16="http://schemas.microsoft.com/office/drawing/2014/main" id="{F4C11611-371A-A445-8507-82045EDC84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63639" y="2918163"/>
            <a:ext cx="799483" cy="799483"/>
          </a:xfrm>
          <a:prstGeom prst="rect">
            <a:avLst/>
          </a:prstGeom>
        </p:spPr>
      </p:pic>
    </p:spTree>
    <p:extLst>
      <p:ext uri="{BB962C8B-B14F-4D97-AF65-F5344CB8AC3E}">
        <p14:creationId xmlns:p14="http://schemas.microsoft.com/office/powerpoint/2010/main" val="2059788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cherries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18</a:t>
            </a:r>
            <a:r>
              <a:rPr lang="en-US" sz="2800" dirty="0">
                <a:solidFill>
                  <a:schemeClr val="tx1"/>
                </a:solidFill>
                <a:latin typeface="OpenDyslexicAlta" pitchFamily="2" charset="77"/>
              </a:rPr>
              <a:t> cherries.</a:t>
            </a:r>
          </a:p>
        </p:txBody>
      </p:sp>
      <p:pic>
        <p:nvPicPr>
          <p:cNvPr id="6" name="Picture 5">
            <a:extLst>
              <a:ext uri="{FF2B5EF4-FFF2-40B4-BE49-F238E27FC236}">
                <a16:creationId xmlns="" xmlns:a16="http://schemas.microsoft.com/office/drawing/2014/main" id="{012FB24F-5637-8649-BBD5-5D041578E7A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0609" y="2940984"/>
            <a:ext cx="799483" cy="799483"/>
          </a:xfrm>
          <a:prstGeom prst="rect">
            <a:avLst/>
          </a:prstGeom>
        </p:spPr>
      </p:pic>
      <p:pic>
        <p:nvPicPr>
          <p:cNvPr id="7" name="Picture 6">
            <a:extLst>
              <a:ext uri="{FF2B5EF4-FFF2-40B4-BE49-F238E27FC236}">
                <a16:creationId xmlns="" xmlns:a16="http://schemas.microsoft.com/office/drawing/2014/main" id="{80B6D98A-3903-194F-940B-A3678FA911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07886" y="2931239"/>
            <a:ext cx="799483" cy="799483"/>
          </a:xfrm>
          <a:prstGeom prst="rect">
            <a:avLst/>
          </a:prstGeom>
        </p:spPr>
      </p:pic>
      <p:pic>
        <p:nvPicPr>
          <p:cNvPr id="9" name="Picture 8">
            <a:extLst>
              <a:ext uri="{FF2B5EF4-FFF2-40B4-BE49-F238E27FC236}">
                <a16:creationId xmlns="" xmlns:a16="http://schemas.microsoft.com/office/drawing/2014/main" id="{EB12F7DE-94F2-6544-86EC-96D02F6EC4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07369" y="2931238"/>
            <a:ext cx="799483" cy="799483"/>
          </a:xfrm>
          <a:prstGeom prst="rect">
            <a:avLst/>
          </a:prstGeom>
        </p:spPr>
      </p:pic>
      <p:pic>
        <p:nvPicPr>
          <p:cNvPr id="10" name="Picture 9">
            <a:extLst>
              <a:ext uri="{FF2B5EF4-FFF2-40B4-BE49-F238E27FC236}">
                <a16:creationId xmlns="" xmlns:a16="http://schemas.microsoft.com/office/drawing/2014/main" id="{1D19E933-5734-264A-95AE-875905B7C24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06852" y="2931238"/>
            <a:ext cx="799483" cy="799483"/>
          </a:xfrm>
          <a:prstGeom prst="rect">
            <a:avLst/>
          </a:prstGeom>
        </p:spPr>
      </p:pic>
      <p:pic>
        <p:nvPicPr>
          <p:cNvPr id="11" name="Picture 10">
            <a:extLst>
              <a:ext uri="{FF2B5EF4-FFF2-40B4-BE49-F238E27FC236}">
                <a16:creationId xmlns="" xmlns:a16="http://schemas.microsoft.com/office/drawing/2014/main" id="{792308E0-9850-AC43-96FC-92D4945FDC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00232" y="2931237"/>
            <a:ext cx="799483" cy="799483"/>
          </a:xfrm>
          <a:prstGeom prst="rect">
            <a:avLst/>
          </a:prstGeom>
        </p:spPr>
      </p:pic>
      <p:pic>
        <p:nvPicPr>
          <p:cNvPr id="12" name="Picture 11">
            <a:extLst>
              <a:ext uri="{FF2B5EF4-FFF2-40B4-BE49-F238E27FC236}">
                <a16:creationId xmlns="" xmlns:a16="http://schemas.microsoft.com/office/drawing/2014/main" id="{ABD7BEDF-3B4A-CC4E-AB07-55B2DFCFD1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3612" y="2931236"/>
            <a:ext cx="799483" cy="799483"/>
          </a:xfrm>
          <a:prstGeom prst="rect">
            <a:avLst/>
          </a:prstGeom>
        </p:spPr>
      </p:pic>
      <p:pic>
        <p:nvPicPr>
          <p:cNvPr id="13" name="Picture 12">
            <a:extLst>
              <a:ext uri="{FF2B5EF4-FFF2-40B4-BE49-F238E27FC236}">
                <a16:creationId xmlns="" xmlns:a16="http://schemas.microsoft.com/office/drawing/2014/main" id="{26C87D75-5222-8849-ACDD-8962D4D3EF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3030" y="2931236"/>
            <a:ext cx="799483" cy="799483"/>
          </a:xfrm>
          <a:prstGeom prst="rect">
            <a:avLst/>
          </a:prstGeom>
        </p:spPr>
      </p:pic>
      <p:pic>
        <p:nvPicPr>
          <p:cNvPr id="14" name="Picture 13">
            <a:extLst>
              <a:ext uri="{FF2B5EF4-FFF2-40B4-BE49-F238E27FC236}">
                <a16:creationId xmlns="" xmlns:a16="http://schemas.microsoft.com/office/drawing/2014/main" id="{1D52E8F7-BAD1-9847-82BF-CBBFF75F27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04650" y="2931236"/>
            <a:ext cx="799483" cy="799483"/>
          </a:xfrm>
          <a:prstGeom prst="rect">
            <a:avLst/>
          </a:prstGeom>
        </p:spPr>
      </p:pic>
      <p:pic>
        <p:nvPicPr>
          <p:cNvPr id="15" name="Picture 14">
            <a:extLst>
              <a:ext uri="{FF2B5EF4-FFF2-40B4-BE49-F238E27FC236}">
                <a16:creationId xmlns="" xmlns:a16="http://schemas.microsoft.com/office/drawing/2014/main" id="{A92877AC-32E6-DA44-BF3B-026C35143F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63639" y="2918163"/>
            <a:ext cx="799483" cy="799483"/>
          </a:xfrm>
          <a:prstGeom prst="rect">
            <a:avLst/>
          </a:prstGeom>
        </p:spPr>
      </p:pic>
    </p:spTree>
    <p:extLst>
      <p:ext uri="{BB962C8B-B14F-4D97-AF65-F5344CB8AC3E}">
        <p14:creationId xmlns:p14="http://schemas.microsoft.com/office/powerpoint/2010/main" val="3197887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cherries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cherries.</a:t>
            </a:r>
          </a:p>
        </p:txBody>
      </p:sp>
      <p:pic>
        <p:nvPicPr>
          <p:cNvPr id="6" name="Picture 5">
            <a:extLst>
              <a:ext uri="{FF2B5EF4-FFF2-40B4-BE49-F238E27FC236}">
                <a16:creationId xmlns="" xmlns:a16="http://schemas.microsoft.com/office/drawing/2014/main" id="{587612D5-19D0-1E49-A4AF-BA44489B73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0609" y="2940984"/>
            <a:ext cx="799483" cy="799483"/>
          </a:xfrm>
          <a:prstGeom prst="rect">
            <a:avLst/>
          </a:prstGeom>
        </p:spPr>
      </p:pic>
      <p:pic>
        <p:nvPicPr>
          <p:cNvPr id="7" name="Picture 6">
            <a:extLst>
              <a:ext uri="{FF2B5EF4-FFF2-40B4-BE49-F238E27FC236}">
                <a16:creationId xmlns="" xmlns:a16="http://schemas.microsoft.com/office/drawing/2014/main" id="{D694C1B6-3A56-F348-9D39-CB4F33D499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07886" y="2931239"/>
            <a:ext cx="799483" cy="799483"/>
          </a:xfrm>
          <a:prstGeom prst="rect">
            <a:avLst/>
          </a:prstGeom>
        </p:spPr>
      </p:pic>
      <p:pic>
        <p:nvPicPr>
          <p:cNvPr id="9" name="Picture 8">
            <a:extLst>
              <a:ext uri="{FF2B5EF4-FFF2-40B4-BE49-F238E27FC236}">
                <a16:creationId xmlns="" xmlns:a16="http://schemas.microsoft.com/office/drawing/2014/main" id="{B7D85882-F4DA-E447-B939-8BEF0E046A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07369" y="2931238"/>
            <a:ext cx="799483" cy="799483"/>
          </a:xfrm>
          <a:prstGeom prst="rect">
            <a:avLst/>
          </a:prstGeom>
        </p:spPr>
      </p:pic>
      <p:pic>
        <p:nvPicPr>
          <p:cNvPr id="10" name="Picture 9">
            <a:extLst>
              <a:ext uri="{FF2B5EF4-FFF2-40B4-BE49-F238E27FC236}">
                <a16:creationId xmlns="" xmlns:a16="http://schemas.microsoft.com/office/drawing/2014/main" id="{565C0EB8-4FC1-4943-957F-A4D81410E5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06852" y="2931238"/>
            <a:ext cx="799483" cy="799483"/>
          </a:xfrm>
          <a:prstGeom prst="rect">
            <a:avLst/>
          </a:prstGeom>
        </p:spPr>
      </p:pic>
      <p:pic>
        <p:nvPicPr>
          <p:cNvPr id="11" name="Picture 10">
            <a:extLst>
              <a:ext uri="{FF2B5EF4-FFF2-40B4-BE49-F238E27FC236}">
                <a16:creationId xmlns="" xmlns:a16="http://schemas.microsoft.com/office/drawing/2014/main" id="{DF8BBB60-78A3-114D-90BB-E1979A436B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00232" y="2931237"/>
            <a:ext cx="799483" cy="799483"/>
          </a:xfrm>
          <a:prstGeom prst="rect">
            <a:avLst/>
          </a:prstGeom>
        </p:spPr>
      </p:pic>
      <p:pic>
        <p:nvPicPr>
          <p:cNvPr id="12" name="Picture 11">
            <a:extLst>
              <a:ext uri="{FF2B5EF4-FFF2-40B4-BE49-F238E27FC236}">
                <a16:creationId xmlns="" xmlns:a16="http://schemas.microsoft.com/office/drawing/2014/main" id="{0548EFE3-BAFA-E44D-85FB-77F6FBA77A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3612" y="2931236"/>
            <a:ext cx="799483" cy="799483"/>
          </a:xfrm>
          <a:prstGeom prst="rect">
            <a:avLst/>
          </a:prstGeom>
        </p:spPr>
      </p:pic>
      <p:pic>
        <p:nvPicPr>
          <p:cNvPr id="13" name="Picture 12">
            <a:extLst>
              <a:ext uri="{FF2B5EF4-FFF2-40B4-BE49-F238E27FC236}">
                <a16:creationId xmlns="" xmlns:a16="http://schemas.microsoft.com/office/drawing/2014/main" id="{B5EEB732-AA71-5B49-9933-FE44D0093F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3030" y="2931236"/>
            <a:ext cx="799483" cy="799483"/>
          </a:xfrm>
          <a:prstGeom prst="rect">
            <a:avLst/>
          </a:prstGeom>
        </p:spPr>
      </p:pic>
      <p:pic>
        <p:nvPicPr>
          <p:cNvPr id="14" name="Picture 13">
            <a:extLst>
              <a:ext uri="{FF2B5EF4-FFF2-40B4-BE49-F238E27FC236}">
                <a16:creationId xmlns="" xmlns:a16="http://schemas.microsoft.com/office/drawing/2014/main" id="{997C6226-1AD3-334E-9C75-F15BE0E9EA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04650" y="2931236"/>
            <a:ext cx="799483" cy="799483"/>
          </a:xfrm>
          <a:prstGeom prst="rect">
            <a:avLst/>
          </a:prstGeom>
        </p:spPr>
      </p:pic>
      <p:pic>
        <p:nvPicPr>
          <p:cNvPr id="15" name="Picture 14">
            <a:extLst>
              <a:ext uri="{FF2B5EF4-FFF2-40B4-BE49-F238E27FC236}">
                <a16:creationId xmlns="" xmlns:a16="http://schemas.microsoft.com/office/drawing/2014/main" id="{0286CE84-CF12-F54B-8128-805CB5B80A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63639" y="2918163"/>
            <a:ext cx="799483" cy="799483"/>
          </a:xfrm>
          <a:prstGeom prst="rect">
            <a:avLst/>
          </a:prstGeom>
        </p:spPr>
      </p:pic>
      <p:pic>
        <p:nvPicPr>
          <p:cNvPr id="16" name="Picture 15">
            <a:extLst>
              <a:ext uri="{FF2B5EF4-FFF2-40B4-BE49-F238E27FC236}">
                <a16:creationId xmlns="" xmlns:a16="http://schemas.microsoft.com/office/drawing/2014/main" id="{05D00524-9D3F-704C-B546-433A255249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15688" y="2918163"/>
            <a:ext cx="799483" cy="799483"/>
          </a:xfrm>
          <a:prstGeom prst="rect">
            <a:avLst/>
          </a:prstGeom>
        </p:spPr>
      </p:pic>
      <p:pic>
        <p:nvPicPr>
          <p:cNvPr id="17" name="Picture 16">
            <a:extLst>
              <a:ext uri="{FF2B5EF4-FFF2-40B4-BE49-F238E27FC236}">
                <a16:creationId xmlns="" xmlns:a16="http://schemas.microsoft.com/office/drawing/2014/main" id="{BB6C2A6A-CD37-0944-80EC-ACFCC44678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55106" y="2918163"/>
            <a:ext cx="799483" cy="799483"/>
          </a:xfrm>
          <a:prstGeom prst="rect">
            <a:avLst/>
          </a:prstGeom>
        </p:spPr>
      </p:pic>
      <p:pic>
        <p:nvPicPr>
          <p:cNvPr id="18" name="Picture 17">
            <a:extLst>
              <a:ext uri="{FF2B5EF4-FFF2-40B4-BE49-F238E27FC236}">
                <a16:creationId xmlns="" xmlns:a16="http://schemas.microsoft.com/office/drawing/2014/main" id="{0C6B0C76-0356-0442-8F51-2393D67B4F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26726" y="2918163"/>
            <a:ext cx="799483" cy="799483"/>
          </a:xfrm>
          <a:prstGeom prst="rect">
            <a:avLst/>
          </a:prstGeom>
        </p:spPr>
      </p:pic>
      <p:pic>
        <p:nvPicPr>
          <p:cNvPr id="19" name="Picture 18">
            <a:extLst>
              <a:ext uri="{FF2B5EF4-FFF2-40B4-BE49-F238E27FC236}">
                <a16:creationId xmlns="" xmlns:a16="http://schemas.microsoft.com/office/drawing/2014/main" id="{440EE99E-3270-1242-AF5F-C039FD71A7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85715" y="2905090"/>
            <a:ext cx="799483" cy="799483"/>
          </a:xfrm>
          <a:prstGeom prst="rect">
            <a:avLst/>
          </a:prstGeom>
        </p:spPr>
      </p:pic>
    </p:spTree>
    <p:extLst>
      <p:ext uri="{BB962C8B-B14F-4D97-AF65-F5344CB8AC3E}">
        <p14:creationId xmlns:p14="http://schemas.microsoft.com/office/powerpoint/2010/main" val="3342259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my knowledge of counting in 2s within 20 to count in 2s within 50</a:t>
            </a:r>
          </a:p>
          <a:p>
            <a:pPr>
              <a:buClr>
                <a:srgbClr val="23D160"/>
              </a:buClr>
              <a:buSzPct val="85000"/>
              <a:buFont typeface="Wingdings" pitchFamily="2" charset="2"/>
              <a:buChar char="ü"/>
            </a:pPr>
            <a:r>
              <a:rPr lang="en-GB" sz="2200" dirty="0"/>
              <a:t>I can explain my reasoning when using my knowledge of counting in 2s within 20 to count in 2s within 50</a:t>
            </a:r>
          </a:p>
        </p:txBody>
      </p:sp>
      <p:sp>
        <p:nvSpPr>
          <p:cNvPr id="5" name="Footer Placeholder 4">
            <a:extLst>
              <a:ext uri="{FF2B5EF4-FFF2-40B4-BE49-F238E27FC236}">
                <a16:creationId xmlns="" xmlns:a16="http://schemas.microsoft.com/office/drawing/2014/main" id="{349F46F5-B8A3-5848-8248-C9D634933261}"/>
              </a:ext>
            </a:extLst>
          </p:cNvPr>
          <p:cNvSpPr>
            <a:spLocks noGrp="1"/>
          </p:cNvSpPr>
          <p:nvPr>
            <p:ph type="ftr" sz="quarter" idx="11"/>
          </p:nvPr>
        </p:nvSpPr>
        <p:spPr>
          <a:xfrm>
            <a:off x="838199" y="6298060"/>
            <a:ext cx="10515599" cy="365125"/>
          </a:xfrm>
        </p:spPr>
        <p:txBody>
          <a:bodyPr/>
          <a:lstStyle/>
          <a:p>
            <a:r>
              <a:rPr lang="en-GB" sz="1400" dirty="0" smtClean="0"/>
              <a:t>Stage </a:t>
            </a:r>
            <a:r>
              <a:rPr lang="en-GB" sz="1400" dirty="0"/>
              <a:t>1 – Spring Block 2 – Place Value (Within 50) - Lesson 8 - To be able to count in 2s within 50</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cherries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24</a:t>
            </a:r>
            <a:r>
              <a:rPr lang="en-US" sz="2800" dirty="0">
                <a:solidFill>
                  <a:schemeClr val="tx1"/>
                </a:solidFill>
                <a:latin typeface="OpenDyslexicAlta" pitchFamily="2" charset="77"/>
              </a:rPr>
              <a:t> cherries.</a:t>
            </a:r>
          </a:p>
        </p:txBody>
      </p:sp>
      <p:pic>
        <p:nvPicPr>
          <p:cNvPr id="6" name="Picture 5">
            <a:extLst>
              <a:ext uri="{FF2B5EF4-FFF2-40B4-BE49-F238E27FC236}">
                <a16:creationId xmlns="" xmlns:a16="http://schemas.microsoft.com/office/drawing/2014/main" id="{288A6083-B81D-B44A-9AF6-DD35C60E56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0609" y="2940984"/>
            <a:ext cx="799483" cy="799483"/>
          </a:xfrm>
          <a:prstGeom prst="rect">
            <a:avLst/>
          </a:prstGeom>
        </p:spPr>
      </p:pic>
      <p:pic>
        <p:nvPicPr>
          <p:cNvPr id="7" name="Picture 6">
            <a:extLst>
              <a:ext uri="{FF2B5EF4-FFF2-40B4-BE49-F238E27FC236}">
                <a16:creationId xmlns="" xmlns:a16="http://schemas.microsoft.com/office/drawing/2014/main" id="{EF13CBFF-9E07-FD42-9028-A4E1A1E91E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07886" y="2931239"/>
            <a:ext cx="799483" cy="799483"/>
          </a:xfrm>
          <a:prstGeom prst="rect">
            <a:avLst/>
          </a:prstGeom>
        </p:spPr>
      </p:pic>
      <p:pic>
        <p:nvPicPr>
          <p:cNvPr id="9" name="Picture 8">
            <a:extLst>
              <a:ext uri="{FF2B5EF4-FFF2-40B4-BE49-F238E27FC236}">
                <a16:creationId xmlns="" xmlns:a16="http://schemas.microsoft.com/office/drawing/2014/main" id="{D89751A0-17E4-A74A-A034-E1D8D5CCEC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07369" y="2931238"/>
            <a:ext cx="799483" cy="799483"/>
          </a:xfrm>
          <a:prstGeom prst="rect">
            <a:avLst/>
          </a:prstGeom>
        </p:spPr>
      </p:pic>
      <p:pic>
        <p:nvPicPr>
          <p:cNvPr id="10" name="Picture 9">
            <a:extLst>
              <a:ext uri="{FF2B5EF4-FFF2-40B4-BE49-F238E27FC236}">
                <a16:creationId xmlns="" xmlns:a16="http://schemas.microsoft.com/office/drawing/2014/main" id="{DB2687F9-C4F8-964F-A42C-EAA2627E8E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06852" y="2931238"/>
            <a:ext cx="799483" cy="799483"/>
          </a:xfrm>
          <a:prstGeom prst="rect">
            <a:avLst/>
          </a:prstGeom>
        </p:spPr>
      </p:pic>
      <p:pic>
        <p:nvPicPr>
          <p:cNvPr id="11" name="Picture 10">
            <a:extLst>
              <a:ext uri="{FF2B5EF4-FFF2-40B4-BE49-F238E27FC236}">
                <a16:creationId xmlns="" xmlns:a16="http://schemas.microsoft.com/office/drawing/2014/main" id="{AD1F3164-11BE-5846-8E77-342DA60868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00232" y="2931237"/>
            <a:ext cx="799483" cy="799483"/>
          </a:xfrm>
          <a:prstGeom prst="rect">
            <a:avLst/>
          </a:prstGeom>
        </p:spPr>
      </p:pic>
      <p:pic>
        <p:nvPicPr>
          <p:cNvPr id="12" name="Picture 11">
            <a:extLst>
              <a:ext uri="{FF2B5EF4-FFF2-40B4-BE49-F238E27FC236}">
                <a16:creationId xmlns="" xmlns:a16="http://schemas.microsoft.com/office/drawing/2014/main" id="{E1B1F7C5-20B7-6A46-B1BC-08B97FABB5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3612" y="2931236"/>
            <a:ext cx="799483" cy="799483"/>
          </a:xfrm>
          <a:prstGeom prst="rect">
            <a:avLst/>
          </a:prstGeom>
        </p:spPr>
      </p:pic>
      <p:pic>
        <p:nvPicPr>
          <p:cNvPr id="13" name="Picture 12">
            <a:extLst>
              <a:ext uri="{FF2B5EF4-FFF2-40B4-BE49-F238E27FC236}">
                <a16:creationId xmlns="" xmlns:a16="http://schemas.microsoft.com/office/drawing/2014/main" id="{3437435A-AB0C-1144-99C3-A17A9CBB94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3030" y="2931236"/>
            <a:ext cx="799483" cy="799483"/>
          </a:xfrm>
          <a:prstGeom prst="rect">
            <a:avLst/>
          </a:prstGeom>
        </p:spPr>
      </p:pic>
      <p:pic>
        <p:nvPicPr>
          <p:cNvPr id="14" name="Picture 13">
            <a:extLst>
              <a:ext uri="{FF2B5EF4-FFF2-40B4-BE49-F238E27FC236}">
                <a16:creationId xmlns="" xmlns:a16="http://schemas.microsoft.com/office/drawing/2014/main" id="{7E747AE6-E627-D140-ADA4-0AF3705AC5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04650" y="2931236"/>
            <a:ext cx="799483" cy="799483"/>
          </a:xfrm>
          <a:prstGeom prst="rect">
            <a:avLst/>
          </a:prstGeom>
        </p:spPr>
      </p:pic>
      <p:pic>
        <p:nvPicPr>
          <p:cNvPr id="15" name="Picture 14">
            <a:extLst>
              <a:ext uri="{FF2B5EF4-FFF2-40B4-BE49-F238E27FC236}">
                <a16:creationId xmlns="" xmlns:a16="http://schemas.microsoft.com/office/drawing/2014/main" id="{764CE870-26DB-924B-B5A6-0B4C12B17C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63639" y="2918163"/>
            <a:ext cx="799483" cy="799483"/>
          </a:xfrm>
          <a:prstGeom prst="rect">
            <a:avLst/>
          </a:prstGeom>
        </p:spPr>
      </p:pic>
      <p:pic>
        <p:nvPicPr>
          <p:cNvPr id="16" name="Picture 15">
            <a:extLst>
              <a:ext uri="{FF2B5EF4-FFF2-40B4-BE49-F238E27FC236}">
                <a16:creationId xmlns="" xmlns:a16="http://schemas.microsoft.com/office/drawing/2014/main" id="{C69CDD01-2D8F-DA48-8670-1319F5D96D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15688" y="2918163"/>
            <a:ext cx="799483" cy="799483"/>
          </a:xfrm>
          <a:prstGeom prst="rect">
            <a:avLst/>
          </a:prstGeom>
        </p:spPr>
      </p:pic>
      <p:pic>
        <p:nvPicPr>
          <p:cNvPr id="17" name="Picture 16">
            <a:extLst>
              <a:ext uri="{FF2B5EF4-FFF2-40B4-BE49-F238E27FC236}">
                <a16:creationId xmlns="" xmlns:a16="http://schemas.microsoft.com/office/drawing/2014/main" id="{9C729F2E-6081-A74C-8987-3333A9BE71F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55106" y="2918163"/>
            <a:ext cx="799483" cy="799483"/>
          </a:xfrm>
          <a:prstGeom prst="rect">
            <a:avLst/>
          </a:prstGeom>
        </p:spPr>
      </p:pic>
      <p:pic>
        <p:nvPicPr>
          <p:cNvPr id="18" name="Picture 17">
            <a:extLst>
              <a:ext uri="{FF2B5EF4-FFF2-40B4-BE49-F238E27FC236}">
                <a16:creationId xmlns="" xmlns:a16="http://schemas.microsoft.com/office/drawing/2014/main" id="{A5FD9620-C3A5-AA4E-BDAC-0D81F85D5A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26726" y="2918163"/>
            <a:ext cx="799483" cy="799483"/>
          </a:xfrm>
          <a:prstGeom prst="rect">
            <a:avLst/>
          </a:prstGeom>
        </p:spPr>
      </p:pic>
      <p:pic>
        <p:nvPicPr>
          <p:cNvPr id="19" name="Picture 18">
            <a:extLst>
              <a:ext uri="{FF2B5EF4-FFF2-40B4-BE49-F238E27FC236}">
                <a16:creationId xmlns="" xmlns:a16="http://schemas.microsoft.com/office/drawing/2014/main" id="{356B0748-38A8-7E4B-83FB-1998AF6948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85715" y="2905090"/>
            <a:ext cx="799483" cy="799483"/>
          </a:xfrm>
          <a:prstGeom prst="rect">
            <a:avLst/>
          </a:prstGeom>
        </p:spPr>
      </p:pic>
    </p:spTree>
    <p:extLst>
      <p:ext uri="{BB962C8B-B14F-4D97-AF65-F5344CB8AC3E}">
        <p14:creationId xmlns:p14="http://schemas.microsoft.com/office/powerpoint/2010/main" val="2302839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cherries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cherries.</a:t>
            </a:r>
          </a:p>
        </p:txBody>
      </p:sp>
      <p:pic>
        <p:nvPicPr>
          <p:cNvPr id="6" name="Picture 5">
            <a:extLst>
              <a:ext uri="{FF2B5EF4-FFF2-40B4-BE49-F238E27FC236}">
                <a16:creationId xmlns="" xmlns:a16="http://schemas.microsoft.com/office/drawing/2014/main" id="{90EDA444-496F-7E45-8E98-FB83C5213C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6439" y="2940984"/>
            <a:ext cx="799483" cy="799483"/>
          </a:xfrm>
          <a:prstGeom prst="rect">
            <a:avLst/>
          </a:prstGeom>
        </p:spPr>
      </p:pic>
      <p:pic>
        <p:nvPicPr>
          <p:cNvPr id="7" name="Picture 6">
            <a:extLst>
              <a:ext uri="{FF2B5EF4-FFF2-40B4-BE49-F238E27FC236}">
                <a16:creationId xmlns="" xmlns:a16="http://schemas.microsoft.com/office/drawing/2014/main" id="{11136595-2385-3B4F-A469-371C050D1C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3716" y="2931239"/>
            <a:ext cx="799483" cy="799483"/>
          </a:xfrm>
          <a:prstGeom prst="rect">
            <a:avLst/>
          </a:prstGeom>
        </p:spPr>
      </p:pic>
      <p:pic>
        <p:nvPicPr>
          <p:cNvPr id="9" name="Picture 8">
            <a:extLst>
              <a:ext uri="{FF2B5EF4-FFF2-40B4-BE49-F238E27FC236}">
                <a16:creationId xmlns="" xmlns:a16="http://schemas.microsoft.com/office/drawing/2014/main" id="{8296B24A-9290-0848-982D-A16139A9C8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33199" y="2931238"/>
            <a:ext cx="799483" cy="799483"/>
          </a:xfrm>
          <a:prstGeom prst="rect">
            <a:avLst/>
          </a:prstGeom>
        </p:spPr>
      </p:pic>
      <p:pic>
        <p:nvPicPr>
          <p:cNvPr id="10" name="Picture 9">
            <a:extLst>
              <a:ext uri="{FF2B5EF4-FFF2-40B4-BE49-F238E27FC236}">
                <a16:creationId xmlns="" xmlns:a16="http://schemas.microsoft.com/office/drawing/2014/main" id="{C236F789-0E44-F247-A628-E449723B847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32682" y="2931238"/>
            <a:ext cx="799483" cy="799483"/>
          </a:xfrm>
          <a:prstGeom prst="rect">
            <a:avLst/>
          </a:prstGeom>
        </p:spPr>
      </p:pic>
      <p:pic>
        <p:nvPicPr>
          <p:cNvPr id="11" name="Picture 10">
            <a:extLst>
              <a:ext uri="{FF2B5EF4-FFF2-40B4-BE49-F238E27FC236}">
                <a16:creationId xmlns="" xmlns:a16="http://schemas.microsoft.com/office/drawing/2014/main" id="{10CEE6F7-7CD0-8245-A41D-5C2C6DCEC7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6062" y="2931237"/>
            <a:ext cx="799483" cy="799483"/>
          </a:xfrm>
          <a:prstGeom prst="rect">
            <a:avLst/>
          </a:prstGeom>
        </p:spPr>
      </p:pic>
      <p:pic>
        <p:nvPicPr>
          <p:cNvPr id="12" name="Picture 11">
            <a:extLst>
              <a:ext uri="{FF2B5EF4-FFF2-40B4-BE49-F238E27FC236}">
                <a16:creationId xmlns="" xmlns:a16="http://schemas.microsoft.com/office/drawing/2014/main" id="{AC1ECF68-9AF2-5240-AC51-0BC025AC04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19442" y="2931236"/>
            <a:ext cx="799483" cy="799483"/>
          </a:xfrm>
          <a:prstGeom prst="rect">
            <a:avLst/>
          </a:prstGeom>
        </p:spPr>
      </p:pic>
      <p:pic>
        <p:nvPicPr>
          <p:cNvPr id="13" name="Picture 12">
            <a:extLst>
              <a:ext uri="{FF2B5EF4-FFF2-40B4-BE49-F238E27FC236}">
                <a16:creationId xmlns="" xmlns:a16="http://schemas.microsoft.com/office/drawing/2014/main" id="{6DEE5E54-D8C0-E548-A113-24D376063A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8860" y="2931236"/>
            <a:ext cx="799483" cy="799483"/>
          </a:xfrm>
          <a:prstGeom prst="rect">
            <a:avLst/>
          </a:prstGeom>
        </p:spPr>
      </p:pic>
      <p:pic>
        <p:nvPicPr>
          <p:cNvPr id="14" name="Picture 13">
            <a:extLst>
              <a:ext uri="{FF2B5EF4-FFF2-40B4-BE49-F238E27FC236}">
                <a16:creationId xmlns="" xmlns:a16="http://schemas.microsoft.com/office/drawing/2014/main" id="{69E2F6C8-2CB2-114A-8EE6-C227228292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30480" y="2931236"/>
            <a:ext cx="799483" cy="799483"/>
          </a:xfrm>
          <a:prstGeom prst="rect">
            <a:avLst/>
          </a:prstGeom>
        </p:spPr>
      </p:pic>
      <p:pic>
        <p:nvPicPr>
          <p:cNvPr id="15" name="Picture 14">
            <a:extLst>
              <a:ext uri="{FF2B5EF4-FFF2-40B4-BE49-F238E27FC236}">
                <a16:creationId xmlns="" xmlns:a16="http://schemas.microsoft.com/office/drawing/2014/main" id="{DB5E5C1C-D316-2745-8180-910EB962C0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9469" y="2918163"/>
            <a:ext cx="799483" cy="799483"/>
          </a:xfrm>
          <a:prstGeom prst="rect">
            <a:avLst/>
          </a:prstGeom>
        </p:spPr>
      </p:pic>
      <p:pic>
        <p:nvPicPr>
          <p:cNvPr id="16" name="Picture 15">
            <a:extLst>
              <a:ext uri="{FF2B5EF4-FFF2-40B4-BE49-F238E27FC236}">
                <a16:creationId xmlns="" xmlns:a16="http://schemas.microsoft.com/office/drawing/2014/main" id="{3F84958E-B783-DD45-8AF8-FD80920AB6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41518" y="2918163"/>
            <a:ext cx="799483" cy="799483"/>
          </a:xfrm>
          <a:prstGeom prst="rect">
            <a:avLst/>
          </a:prstGeom>
        </p:spPr>
      </p:pic>
      <p:pic>
        <p:nvPicPr>
          <p:cNvPr id="17" name="Picture 16">
            <a:extLst>
              <a:ext uri="{FF2B5EF4-FFF2-40B4-BE49-F238E27FC236}">
                <a16:creationId xmlns="" xmlns:a16="http://schemas.microsoft.com/office/drawing/2014/main" id="{063BEBC4-6ACB-C245-8DDE-6414C51A5F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80936" y="2918163"/>
            <a:ext cx="799483" cy="799483"/>
          </a:xfrm>
          <a:prstGeom prst="rect">
            <a:avLst/>
          </a:prstGeom>
        </p:spPr>
      </p:pic>
      <p:pic>
        <p:nvPicPr>
          <p:cNvPr id="18" name="Picture 17">
            <a:extLst>
              <a:ext uri="{FF2B5EF4-FFF2-40B4-BE49-F238E27FC236}">
                <a16:creationId xmlns="" xmlns:a16="http://schemas.microsoft.com/office/drawing/2014/main" id="{9BB36DB4-D00B-DA4B-AA79-CFF6302BB7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52556" y="2918163"/>
            <a:ext cx="799483" cy="799483"/>
          </a:xfrm>
          <a:prstGeom prst="rect">
            <a:avLst/>
          </a:prstGeom>
        </p:spPr>
      </p:pic>
      <p:pic>
        <p:nvPicPr>
          <p:cNvPr id="19" name="Picture 18">
            <a:extLst>
              <a:ext uri="{FF2B5EF4-FFF2-40B4-BE49-F238E27FC236}">
                <a16:creationId xmlns="" xmlns:a16="http://schemas.microsoft.com/office/drawing/2014/main" id="{7FDD7C2B-610C-1940-B618-FF89F410D10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1545" y="2905090"/>
            <a:ext cx="799483" cy="799483"/>
          </a:xfrm>
          <a:prstGeom prst="rect">
            <a:avLst/>
          </a:prstGeom>
        </p:spPr>
      </p:pic>
      <p:pic>
        <p:nvPicPr>
          <p:cNvPr id="20" name="Picture 19">
            <a:extLst>
              <a:ext uri="{FF2B5EF4-FFF2-40B4-BE49-F238E27FC236}">
                <a16:creationId xmlns="" xmlns:a16="http://schemas.microsoft.com/office/drawing/2014/main" id="{1EBC90AA-7562-514D-9CC2-B3D1CAA770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37836" y="2918163"/>
            <a:ext cx="799483" cy="799483"/>
          </a:xfrm>
          <a:prstGeom prst="rect">
            <a:avLst/>
          </a:prstGeom>
        </p:spPr>
      </p:pic>
      <p:pic>
        <p:nvPicPr>
          <p:cNvPr id="21" name="Picture 20">
            <a:extLst>
              <a:ext uri="{FF2B5EF4-FFF2-40B4-BE49-F238E27FC236}">
                <a16:creationId xmlns="" xmlns:a16="http://schemas.microsoft.com/office/drawing/2014/main" id="{44DAD9D9-1397-A34C-B5B4-4BDC711186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6825" y="2905090"/>
            <a:ext cx="799483" cy="799483"/>
          </a:xfrm>
          <a:prstGeom prst="rect">
            <a:avLst/>
          </a:prstGeom>
        </p:spPr>
      </p:pic>
    </p:spTree>
    <p:extLst>
      <p:ext uri="{BB962C8B-B14F-4D97-AF65-F5344CB8AC3E}">
        <p14:creationId xmlns:p14="http://schemas.microsoft.com/office/powerpoint/2010/main" val="3761610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cherries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30</a:t>
            </a:r>
            <a:r>
              <a:rPr lang="en-US" sz="2800" dirty="0">
                <a:solidFill>
                  <a:schemeClr val="tx1"/>
                </a:solidFill>
                <a:latin typeface="OpenDyslexicAlta" pitchFamily="2" charset="77"/>
              </a:rPr>
              <a:t> cherries.</a:t>
            </a:r>
          </a:p>
        </p:txBody>
      </p:sp>
      <p:pic>
        <p:nvPicPr>
          <p:cNvPr id="6" name="Picture 5">
            <a:extLst>
              <a:ext uri="{FF2B5EF4-FFF2-40B4-BE49-F238E27FC236}">
                <a16:creationId xmlns="" xmlns:a16="http://schemas.microsoft.com/office/drawing/2014/main" id="{A2846958-F86B-D447-B7B2-CA03BB61D0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6439" y="2940984"/>
            <a:ext cx="799483" cy="799483"/>
          </a:xfrm>
          <a:prstGeom prst="rect">
            <a:avLst/>
          </a:prstGeom>
        </p:spPr>
      </p:pic>
      <p:pic>
        <p:nvPicPr>
          <p:cNvPr id="7" name="Picture 6">
            <a:extLst>
              <a:ext uri="{FF2B5EF4-FFF2-40B4-BE49-F238E27FC236}">
                <a16:creationId xmlns="" xmlns:a16="http://schemas.microsoft.com/office/drawing/2014/main" id="{55F966AF-7EDA-E14D-842B-BAF5031F36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3716" y="2931239"/>
            <a:ext cx="799483" cy="799483"/>
          </a:xfrm>
          <a:prstGeom prst="rect">
            <a:avLst/>
          </a:prstGeom>
        </p:spPr>
      </p:pic>
      <p:pic>
        <p:nvPicPr>
          <p:cNvPr id="9" name="Picture 8">
            <a:extLst>
              <a:ext uri="{FF2B5EF4-FFF2-40B4-BE49-F238E27FC236}">
                <a16:creationId xmlns="" xmlns:a16="http://schemas.microsoft.com/office/drawing/2014/main" id="{5F133B52-AA46-1840-B4D6-E696E23809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33199" y="2931238"/>
            <a:ext cx="799483" cy="799483"/>
          </a:xfrm>
          <a:prstGeom prst="rect">
            <a:avLst/>
          </a:prstGeom>
        </p:spPr>
      </p:pic>
      <p:pic>
        <p:nvPicPr>
          <p:cNvPr id="10" name="Picture 9">
            <a:extLst>
              <a:ext uri="{FF2B5EF4-FFF2-40B4-BE49-F238E27FC236}">
                <a16:creationId xmlns="" xmlns:a16="http://schemas.microsoft.com/office/drawing/2014/main" id="{5277C037-9737-4E40-845D-473E2D8F5A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32682" y="2931238"/>
            <a:ext cx="799483" cy="799483"/>
          </a:xfrm>
          <a:prstGeom prst="rect">
            <a:avLst/>
          </a:prstGeom>
        </p:spPr>
      </p:pic>
      <p:pic>
        <p:nvPicPr>
          <p:cNvPr id="11" name="Picture 10">
            <a:extLst>
              <a:ext uri="{FF2B5EF4-FFF2-40B4-BE49-F238E27FC236}">
                <a16:creationId xmlns="" xmlns:a16="http://schemas.microsoft.com/office/drawing/2014/main" id="{49BFF501-6D17-C646-BFAE-636FCD467A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6062" y="2931237"/>
            <a:ext cx="799483" cy="799483"/>
          </a:xfrm>
          <a:prstGeom prst="rect">
            <a:avLst/>
          </a:prstGeom>
        </p:spPr>
      </p:pic>
      <p:pic>
        <p:nvPicPr>
          <p:cNvPr id="12" name="Picture 11">
            <a:extLst>
              <a:ext uri="{FF2B5EF4-FFF2-40B4-BE49-F238E27FC236}">
                <a16:creationId xmlns="" xmlns:a16="http://schemas.microsoft.com/office/drawing/2014/main" id="{E6E24281-DB3F-1246-B328-C811BD8BF3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19442" y="2931236"/>
            <a:ext cx="799483" cy="799483"/>
          </a:xfrm>
          <a:prstGeom prst="rect">
            <a:avLst/>
          </a:prstGeom>
        </p:spPr>
      </p:pic>
      <p:pic>
        <p:nvPicPr>
          <p:cNvPr id="13" name="Picture 12">
            <a:extLst>
              <a:ext uri="{FF2B5EF4-FFF2-40B4-BE49-F238E27FC236}">
                <a16:creationId xmlns="" xmlns:a16="http://schemas.microsoft.com/office/drawing/2014/main" id="{E655DB1C-7641-E14A-B6A6-201B7E5D7B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8860" y="2931236"/>
            <a:ext cx="799483" cy="799483"/>
          </a:xfrm>
          <a:prstGeom prst="rect">
            <a:avLst/>
          </a:prstGeom>
        </p:spPr>
      </p:pic>
      <p:pic>
        <p:nvPicPr>
          <p:cNvPr id="14" name="Picture 13">
            <a:extLst>
              <a:ext uri="{FF2B5EF4-FFF2-40B4-BE49-F238E27FC236}">
                <a16:creationId xmlns="" xmlns:a16="http://schemas.microsoft.com/office/drawing/2014/main" id="{8F7B27F5-680B-F341-98E7-1CC3469DD46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30480" y="2931236"/>
            <a:ext cx="799483" cy="799483"/>
          </a:xfrm>
          <a:prstGeom prst="rect">
            <a:avLst/>
          </a:prstGeom>
        </p:spPr>
      </p:pic>
      <p:pic>
        <p:nvPicPr>
          <p:cNvPr id="15" name="Picture 14">
            <a:extLst>
              <a:ext uri="{FF2B5EF4-FFF2-40B4-BE49-F238E27FC236}">
                <a16:creationId xmlns="" xmlns:a16="http://schemas.microsoft.com/office/drawing/2014/main" id="{94063BC3-B77D-9F4F-A935-B6128E939C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9469" y="2918163"/>
            <a:ext cx="799483" cy="799483"/>
          </a:xfrm>
          <a:prstGeom prst="rect">
            <a:avLst/>
          </a:prstGeom>
        </p:spPr>
      </p:pic>
      <p:pic>
        <p:nvPicPr>
          <p:cNvPr id="16" name="Picture 15">
            <a:extLst>
              <a:ext uri="{FF2B5EF4-FFF2-40B4-BE49-F238E27FC236}">
                <a16:creationId xmlns="" xmlns:a16="http://schemas.microsoft.com/office/drawing/2014/main" id="{3FA91347-9BE0-004E-9239-D0A42910316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41518" y="2918163"/>
            <a:ext cx="799483" cy="799483"/>
          </a:xfrm>
          <a:prstGeom prst="rect">
            <a:avLst/>
          </a:prstGeom>
        </p:spPr>
      </p:pic>
      <p:pic>
        <p:nvPicPr>
          <p:cNvPr id="17" name="Picture 16">
            <a:extLst>
              <a:ext uri="{FF2B5EF4-FFF2-40B4-BE49-F238E27FC236}">
                <a16:creationId xmlns="" xmlns:a16="http://schemas.microsoft.com/office/drawing/2014/main" id="{EFDAFF01-4A37-9949-8322-751D85468B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80936" y="2918163"/>
            <a:ext cx="799483" cy="799483"/>
          </a:xfrm>
          <a:prstGeom prst="rect">
            <a:avLst/>
          </a:prstGeom>
        </p:spPr>
      </p:pic>
      <p:pic>
        <p:nvPicPr>
          <p:cNvPr id="18" name="Picture 17">
            <a:extLst>
              <a:ext uri="{FF2B5EF4-FFF2-40B4-BE49-F238E27FC236}">
                <a16:creationId xmlns="" xmlns:a16="http://schemas.microsoft.com/office/drawing/2014/main" id="{BD5FA9DE-3DE2-8345-9B1C-AA51C40141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52556" y="2918163"/>
            <a:ext cx="799483" cy="799483"/>
          </a:xfrm>
          <a:prstGeom prst="rect">
            <a:avLst/>
          </a:prstGeom>
        </p:spPr>
      </p:pic>
      <p:pic>
        <p:nvPicPr>
          <p:cNvPr id="19" name="Picture 18">
            <a:extLst>
              <a:ext uri="{FF2B5EF4-FFF2-40B4-BE49-F238E27FC236}">
                <a16:creationId xmlns="" xmlns:a16="http://schemas.microsoft.com/office/drawing/2014/main" id="{52D62C84-B9F0-8D41-8938-4CF00B0ACF2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1545" y="2905090"/>
            <a:ext cx="799483" cy="799483"/>
          </a:xfrm>
          <a:prstGeom prst="rect">
            <a:avLst/>
          </a:prstGeom>
        </p:spPr>
      </p:pic>
      <p:pic>
        <p:nvPicPr>
          <p:cNvPr id="20" name="Picture 19">
            <a:extLst>
              <a:ext uri="{FF2B5EF4-FFF2-40B4-BE49-F238E27FC236}">
                <a16:creationId xmlns="" xmlns:a16="http://schemas.microsoft.com/office/drawing/2014/main" id="{0E1C2341-C9FF-B24A-80FE-3B1216B4D8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37836" y="2918163"/>
            <a:ext cx="799483" cy="799483"/>
          </a:xfrm>
          <a:prstGeom prst="rect">
            <a:avLst/>
          </a:prstGeom>
        </p:spPr>
      </p:pic>
      <p:pic>
        <p:nvPicPr>
          <p:cNvPr id="21" name="Picture 20">
            <a:extLst>
              <a:ext uri="{FF2B5EF4-FFF2-40B4-BE49-F238E27FC236}">
                <a16:creationId xmlns="" xmlns:a16="http://schemas.microsoft.com/office/drawing/2014/main" id="{E417B1E1-3611-DE42-B85E-ECA2B95371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6825" y="2905090"/>
            <a:ext cx="799483" cy="799483"/>
          </a:xfrm>
          <a:prstGeom prst="rect">
            <a:avLst/>
          </a:prstGeom>
        </p:spPr>
      </p:pic>
    </p:spTree>
    <p:extLst>
      <p:ext uri="{BB962C8B-B14F-4D97-AF65-F5344CB8AC3E}">
        <p14:creationId xmlns:p14="http://schemas.microsoft.com/office/powerpoint/2010/main" val="4233979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Activity 1:</a:t>
            </a:r>
          </a:p>
          <a:p>
            <a:pPr marL="0" indent="0">
              <a:buClr>
                <a:srgbClr val="23D160"/>
              </a:buClr>
              <a:buSzPct val="85000"/>
              <a:buNone/>
            </a:pPr>
            <a:r>
              <a:rPr lang="en-GB" sz="2200" dirty="0"/>
              <a:t>How many cherries are there?</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
            </a:r>
            <a:br>
              <a:rPr lang="en-GB" sz="2200" dirty="0"/>
            </a:br>
            <a:r>
              <a:rPr lang="en-GB" sz="2200" dirty="0"/>
              <a:t/>
            </a:r>
            <a:br>
              <a:rPr lang="en-GB" sz="2200" dirty="0"/>
            </a:br>
            <a:endParaRPr lang="en-GB" sz="2200" dirty="0"/>
          </a:p>
          <a:p>
            <a:pPr marL="0" indent="0">
              <a:buClr>
                <a:srgbClr val="23D160"/>
              </a:buClr>
              <a:buSzPct val="85000"/>
              <a:buNone/>
            </a:pPr>
            <a:r>
              <a:rPr lang="en-GB" sz="2200" dirty="0"/>
              <a:t>How many footprints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358072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cherries.</a:t>
            </a:r>
          </a:p>
        </p:txBody>
      </p:sp>
      <p:sp>
        <p:nvSpPr>
          <p:cNvPr id="28" name="Rounded Rectangle 27">
            <a:extLst>
              <a:ext uri="{FF2B5EF4-FFF2-40B4-BE49-F238E27FC236}">
                <a16:creationId xmlns="" xmlns:a16="http://schemas.microsoft.com/office/drawing/2014/main" id="{19291E50-D99B-0E42-9C09-59D1AA075B01}"/>
              </a:ext>
            </a:extLst>
          </p:cNvPr>
          <p:cNvSpPr/>
          <p:nvPr/>
        </p:nvSpPr>
        <p:spPr>
          <a:xfrm>
            <a:off x="919071" y="5853420"/>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footprints.</a:t>
            </a:r>
          </a:p>
        </p:txBody>
      </p:sp>
      <p:pic>
        <p:nvPicPr>
          <p:cNvPr id="54" name="Picture 53">
            <a:extLst>
              <a:ext uri="{FF2B5EF4-FFF2-40B4-BE49-F238E27FC236}">
                <a16:creationId xmlns="" xmlns:a16="http://schemas.microsoft.com/office/drawing/2014/main" id="{8F782CE4-40D0-4140-9EEF-6E53B7534D80}"/>
              </a:ext>
            </a:extLst>
          </p:cNvPr>
          <p:cNvPicPr>
            <a:picLocks noChangeAspect="1"/>
          </p:cNvPicPr>
          <p:nvPr/>
        </p:nvPicPr>
        <p:blipFill>
          <a:blip r:embed="rId3"/>
          <a:stretch>
            <a:fillRect/>
          </a:stretch>
        </p:blipFill>
        <p:spPr>
          <a:xfrm>
            <a:off x="394928" y="4868863"/>
            <a:ext cx="8978900" cy="1308100"/>
          </a:xfrm>
          <a:prstGeom prst="rect">
            <a:avLst/>
          </a:prstGeom>
        </p:spPr>
      </p:pic>
      <p:pic>
        <p:nvPicPr>
          <p:cNvPr id="9" name="Picture 8">
            <a:extLst>
              <a:ext uri="{FF2B5EF4-FFF2-40B4-BE49-F238E27FC236}">
                <a16:creationId xmlns="" xmlns:a16="http://schemas.microsoft.com/office/drawing/2014/main" id="{9E423367-B08C-D54C-AFCD-59AB0DD5AB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908" y="2707108"/>
            <a:ext cx="799483" cy="799483"/>
          </a:xfrm>
          <a:prstGeom prst="rect">
            <a:avLst/>
          </a:prstGeom>
        </p:spPr>
      </p:pic>
      <p:pic>
        <p:nvPicPr>
          <p:cNvPr id="10" name="Picture 9">
            <a:extLst>
              <a:ext uri="{FF2B5EF4-FFF2-40B4-BE49-F238E27FC236}">
                <a16:creationId xmlns="" xmlns:a16="http://schemas.microsoft.com/office/drawing/2014/main" id="{209F536B-7250-1147-B3C5-ED37DED9974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9185" y="2697363"/>
            <a:ext cx="799483" cy="799483"/>
          </a:xfrm>
          <a:prstGeom prst="rect">
            <a:avLst/>
          </a:prstGeom>
        </p:spPr>
      </p:pic>
      <p:pic>
        <p:nvPicPr>
          <p:cNvPr id="11" name="Picture 10">
            <a:extLst>
              <a:ext uri="{FF2B5EF4-FFF2-40B4-BE49-F238E27FC236}">
                <a16:creationId xmlns="" xmlns:a16="http://schemas.microsoft.com/office/drawing/2014/main" id="{1999B794-0C11-1E45-97CC-AA014B66F2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28668" y="2697362"/>
            <a:ext cx="799483" cy="799483"/>
          </a:xfrm>
          <a:prstGeom prst="rect">
            <a:avLst/>
          </a:prstGeom>
        </p:spPr>
      </p:pic>
      <p:pic>
        <p:nvPicPr>
          <p:cNvPr id="12" name="Picture 11">
            <a:extLst>
              <a:ext uri="{FF2B5EF4-FFF2-40B4-BE49-F238E27FC236}">
                <a16:creationId xmlns="" xmlns:a16="http://schemas.microsoft.com/office/drawing/2014/main" id="{01F44F98-2EBE-D04D-B569-E296D49FF4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28151" y="2697362"/>
            <a:ext cx="799483" cy="799483"/>
          </a:xfrm>
          <a:prstGeom prst="rect">
            <a:avLst/>
          </a:prstGeom>
        </p:spPr>
      </p:pic>
      <p:pic>
        <p:nvPicPr>
          <p:cNvPr id="13" name="Picture 12">
            <a:extLst>
              <a:ext uri="{FF2B5EF4-FFF2-40B4-BE49-F238E27FC236}">
                <a16:creationId xmlns="" xmlns:a16="http://schemas.microsoft.com/office/drawing/2014/main" id="{89EC7C6B-6FB5-F346-834B-9C91C7BDDDD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21531" y="2697361"/>
            <a:ext cx="799483" cy="799483"/>
          </a:xfrm>
          <a:prstGeom prst="rect">
            <a:avLst/>
          </a:prstGeom>
        </p:spPr>
      </p:pic>
      <p:pic>
        <p:nvPicPr>
          <p:cNvPr id="14" name="Picture 13">
            <a:extLst>
              <a:ext uri="{FF2B5EF4-FFF2-40B4-BE49-F238E27FC236}">
                <a16:creationId xmlns="" xmlns:a16="http://schemas.microsoft.com/office/drawing/2014/main" id="{DE696E7A-AB8E-3D4C-BF3E-5B56C1B125C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14911" y="2697360"/>
            <a:ext cx="799483" cy="799483"/>
          </a:xfrm>
          <a:prstGeom prst="rect">
            <a:avLst/>
          </a:prstGeom>
        </p:spPr>
      </p:pic>
      <p:pic>
        <p:nvPicPr>
          <p:cNvPr id="15" name="Picture 14">
            <a:extLst>
              <a:ext uri="{FF2B5EF4-FFF2-40B4-BE49-F238E27FC236}">
                <a16:creationId xmlns="" xmlns:a16="http://schemas.microsoft.com/office/drawing/2014/main" id="{BB8E3C15-BA22-C045-A7AC-988F17412D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54329" y="2697360"/>
            <a:ext cx="799483" cy="799483"/>
          </a:xfrm>
          <a:prstGeom prst="rect">
            <a:avLst/>
          </a:prstGeom>
        </p:spPr>
      </p:pic>
      <p:pic>
        <p:nvPicPr>
          <p:cNvPr id="16" name="Picture 15">
            <a:extLst>
              <a:ext uri="{FF2B5EF4-FFF2-40B4-BE49-F238E27FC236}">
                <a16:creationId xmlns="" xmlns:a16="http://schemas.microsoft.com/office/drawing/2014/main" id="{52C24C92-37F6-E040-9915-6D52D4C8782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5949" y="2697360"/>
            <a:ext cx="799483" cy="799483"/>
          </a:xfrm>
          <a:prstGeom prst="rect">
            <a:avLst/>
          </a:prstGeom>
        </p:spPr>
      </p:pic>
      <p:pic>
        <p:nvPicPr>
          <p:cNvPr id="17" name="Picture 16">
            <a:extLst>
              <a:ext uri="{FF2B5EF4-FFF2-40B4-BE49-F238E27FC236}">
                <a16:creationId xmlns="" xmlns:a16="http://schemas.microsoft.com/office/drawing/2014/main" id="{5C87541F-4979-A648-B0D8-176AF942A8D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4938" y="2684287"/>
            <a:ext cx="799483" cy="799483"/>
          </a:xfrm>
          <a:prstGeom prst="rect">
            <a:avLst/>
          </a:prstGeom>
        </p:spPr>
      </p:pic>
      <p:pic>
        <p:nvPicPr>
          <p:cNvPr id="18" name="Picture 17">
            <a:extLst>
              <a:ext uri="{FF2B5EF4-FFF2-40B4-BE49-F238E27FC236}">
                <a16:creationId xmlns="" xmlns:a16="http://schemas.microsoft.com/office/drawing/2014/main" id="{16A95489-28F6-104B-A13F-242B3219129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36987" y="2684287"/>
            <a:ext cx="799483" cy="799483"/>
          </a:xfrm>
          <a:prstGeom prst="rect">
            <a:avLst/>
          </a:prstGeom>
        </p:spPr>
      </p:pic>
      <p:pic>
        <p:nvPicPr>
          <p:cNvPr id="19" name="Picture 18">
            <a:extLst>
              <a:ext uri="{FF2B5EF4-FFF2-40B4-BE49-F238E27FC236}">
                <a16:creationId xmlns="" xmlns:a16="http://schemas.microsoft.com/office/drawing/2014/main" id="{93B69C54-DB17-D64D-8F56-58270E9B0A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6405" y="2684287"/>
            <a:ext cx="799483" cy="799483"/>
          </a:xfrm>
          <a:prstGeom prst="rect">
            <a:avLst/>
          </a:prstGeom>
        </p:spPr>
      </p:pic>
      <p:pic>
        <p:nvPicPr>
          <p:cNvPr id="20" name="Picture 19">
            <a:extLst>
              <a:ext uri="{FF2B5EF4-FFF2-40B4-BE49-F238E27FC236}">
                <a16:creationId xmlns="" xmlns:a16="http://schemas.microsoft.com/office/drawing/2014/main" id="{BC04D5DA-8491-7F4B-B9C3-040F51368D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8025" y="2684287"/>
            <a:ext cx="799483" cy="799483"/>
          </a:xfrm>
          <a:prstGeom prst="rect">
            <a:avLst/>
          </a:prstGeom>
        </p:spPr>
      </p:pic>
      <p:pic>
        <p:nvPicPr>
          <p:cNvPr id="21" name="Picture 20">
            <a:extLst>
              <a:ext uri="{FF2B5EF4-FFF2-40B4-BE49-F238E27FC236}">
                <a16:creationId xmlns="" xmlns:a16="http://schemas.microsoft.com/office/drawing/2014/main" id="{7144E323-4DE7-5D4E-90B9-C68263B66B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07014" y="2671214"/>
            <a:ext cx="799483" cy="799483"/>
          </a:xfrm>
          <a:prstGeom prst="rect">
            <a:avLst/>
          </a:prstGeom>
        </p:spPr>
      </p:pic>
    </p:spTree>
    <p:extLst>
      <p:ext uri="{BB962C8B-B14F-4D97-AF65-F5344CB8AC3E}">
        <p14:creationId xmlns:p14="http://schemas.microsoft.com/office/powerpoint/2010/main" val="3543839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Activity 1:</a:t>
            </a:r>
          </a:p>
          <a:p>
            <a:pPr marL="0" indent="0">
              <a:buClr>
                <a:srgbClr val="23D160"/>
              </a:buClr>
              <a:buSzPct val="85000"/>
              <a:buNone/>
            </a:pPr>
            <a:r>
              <a:rPr lang="en-GB" sz="2200" dirty="0"/>
              <a:t>How many cherries are there?</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
            </a:r>
            <a:br>
              <a:rPr lang="en-GB" sz="2200" dirty="0"/>
            </a:br>
            <a:r>
              <a:rPr lang="en-GB" sz="2200" dirty="0"/>
              <a:t/>
            </a:r>
            <a:br>
              <a:rPr lang="en-GB" sz="2200" dirty="0"/>
            </a:br>
            <a:endParaRPr lang="en-GB" sz="2200" dirty="0"/>
          </a:p>
          <a:p>
            <a:pPr marL="0" indent="0">
              <a:buClr>
                <a:srgbClr val="23D160"/>
              </a:buClr>
              <a:buSzPct val="85000"/>
              <a:buNone/>
            </a:pPr>
            <a:r>
              <a:rPr lang="en-GB" sz="2200" dirty="0"/>
              <a:t>How many footprints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358072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28</a:t>
            </a:r>
            <a:r>
              <a:rPr lang="en-US" sz="2800" dirty="0">
                <a:solidFill>
                  <a:schemeClr val="tx1"/>
                </a:solidFill>
                <a:latin typeface="OpenDyslexicAlta" pitchFamily="2" charset="77"/>
              </a:rPr>
              <a:t> cherries.</a:t>
            </a:r>
          </a:p>
        </p:txBody>
      </p:sp>
      <p:sp>
        <p:nvSpPr>
          <p:cNvPr id="28" name="Rounded Rectangle 27">
            <a:extLst>
              <a:ext uri="{FF2B5EF4-FFF2-40B4-BE49-F238E27FC236}">
                <a16:creationId xmlns="" xmlns:a16="http://schemas.microsoft.com/office/drawing/2014/main" id="{19291E50-D99B-0E42-9C09-59D1AA075B01}"/>
              </a:ext>
            </a:extLst>
          </p:cNvPr>
          <p:cNvSpPr/>
          <p:nvPr/>
        </p:nvSpPr>
        <p:spPr>
          <a:xfrm>
            <a:off x="919071" y="5853420"/>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22</a:t>
            </a:r>
            <a:r>
              <a:rPr lang="en-US" sz="2800" dirty="0">
                <a:solidFill>
                  <a:schemeClr val="tx1"/>
                </a:solidFill>
                <a:latin typeface="OpenDyslexicAlta" pitchFamily="2" charset="77"/>
              </a:rPr>
              <a:t> footprints.</a:t>
            </a:r>
          </a:p>
        </p:txBody>
      </p:sp>
      <p:pic>
        <p:nvPicPr>
          <p:cNvPr id="54" name="Picture 53">
            <a:extLst>
              <a:ext uri="{FF2B5EF4-FFF2-40B4-BE49-F238E27FC236}">
                <a16:creationId xmlns="" xmlns:a16="http://schemas.microsoft.com/office/drawing/2014/main" id="{8F782CE4-40D0-4140-9EEF-6E53B7534D80}"/>
              </a:ext>
            </a:extLst>
          </p:cNvPr>
          <p:cNvPicPr>
            <a:picLocks noChangeAspect="1"/>
          </p:cNvPicPr>
          <p:nvPr/>
        </p:nvPicPr>
        <p:blipFill>
          <a:blip r:embed="rId3"/>
          <a:stretch>
            <a:fillRect/>
          </a:stretch>
        </p:blipFill>
        <p:spPr>
          <a:xfrm>
            <a:off x="394928" y="4868863"/>
            <a:ext cx="8978900" cy="1308100"/>
          </a:xfrm>
          <a:prstGeom prst="rect">
            <a:avLst/>
          </a:prstGeom>
        </p:spPr>
      </p:pic>
      <p:sp>
        <p:nvSpPr>
          <p:cNvPr id="9" name="Rounded Rectangle 8">
            <a:extLst>
              <a:ext uri="{FF2B5EF4-FFF2-40B4-BE49-F238E27FC236}">
                <a16:creationId xmlns="" xmlns:a16="http://schemas.microsoft.com/office/drawing/2014/main" id="{D7518107-AC96-E74B-BF29-AB389CE641F0}"/>
              </a:ext>
            </a:extLst>
          </p:cNvPr>
          <p:cNvSpPr/>
          <p:nvPr/>
        </p:nvSpPr>
        <p:spPr>
          <a:xfrm>
            <a:off x="838200" y="358072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26</a:t>
            </a:r>
            <a:r>
              <a:rPr lang="en-US" sz="2800" dirty="0">
                <a:solidFill>
                  <a:schemeClr val="tx1"/>
                </a:solidFill>
                <a:latin typeface="OpenDyslexicAlta" pitchFamily="2" charset="77"/>
              </a:rPr>
              <a:t> cherries.</a:t>
            </a:r>
          </a:p>
        </p:txBody>
      </p:sp>
      <p:pic>
        <p:nvPicPr>
          <p:cNvPr id="10" name="Picture 9">
            <a:extLst>
              <a:ext uri="{FF2B5EF4-FFF2-40B4-BE49-F238E27FC236}">
                <a16:creationId xmlns="" xmlns:a16="http://schemas.microsoft.com/office/drawing/2014/main" id="{A69F2AD2-4FA7-2D46-9C15-0031FDFF87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908" y="2707108"/>
            <a:ext cx="799483" cy="799483"/>
          </a:xfrm>
          <a:prstGeom prst="rect">
            <a:avLst/>
          </a:prstGeom>
        </p:spPr>
      </p:pic>
      <p:pic>
        <p:nvPicPr>
          <p:cNvPr id="11" name="Picture 10">
            <a:extLst>
              <a:ext uri="{FF2B5EF4-FFF2-40B4-BE49-F238E27FC236}">
                <a16:creationId xmlns="" xmlns:a16="http://schemas.microsoft.com/office/drawing/2014/main" id="{1433FB4C-7C7D-A341-A774-F6567C330C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9185" y="2697363"/>
            <a:ext cx="799483" cy="799483"/>
          </a:xfrm>
          <a:prstGeom prst="rect">
            <a:avLst/>
          </a:prstGeom>
        </p:spPr>
      </p:pic>
      <p:pic>
        <p:nvPicPr>
          <p:cNvPr id="12" name="Picture 11">
            <a:extLst>
              <a:ext uri="{FF2B5EF4-FFF2-40B4-BE49-F238E27FC236}">
                <a16:creationId xmlns="" xmlns:a16="http://schemas.microsoft.com/office/drawing/2014/main" id="{32E10033-5CD0-2949-82F2-4DD347B671A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28668" y="2697362"/>
            <a:ext cx="799483" cy="799483"/>
          </a:xfrm>
          <a:prstGeom prst="rect">
            <a:avLst/>
          </a:prstGeom>
        </p:spPr>
      </p:pic>
      <p:pic>
        <p:nvPicPr>
          <p:cNvPr id="13" name="Picture 12">
            <a:extLst>
              <a:ext uri="{FF2B5EF4-FFF2-40B4-BE49-F238E27FC236}">
                <a16:creationId xmlns="" xmlns:a16="http://schemas.microsoft.com/office/drawing/2014/main" id="{FBB9583A-AEB9-2741-9835-88CAD797AD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28151" y="2697362"/>
            <a:ext cx="799483" cy="799483"/>
          </a:xfrm>
          <a:prstGeom prst="rect">
            <a:avLst/>
          </a:prstGeom>
        </p:spPr>
      </p:pic>
      <p:pic>
        <p:nvPicPr>
          <p:cNvPr id="14" name="Picture 13">
            <a:extLst>
              <a:ext uri="{FF2B5EF4-FFF2-40B4-BE49-F238E27FC236}">
                <a16:creationId xmlns="" xmlns:a16="http://schemas.microsoft.com/office/drawing/2014/main" id="{CB3137F2-204E-FA46-B077-402CE17F33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21531" y="2697361"/>
            <a:ext cx="799483" cy="799483"/>
          </a:xfrm>
          <a:prstGeom prst="rect">
            <a:avLst/>
          </a:prstGeom>
        </p:spPr>
      </p:pic>
      <p:pic>
        <p:nvPicPr>
          <p:cNvPr id="15" name="Picture 14">
            <a:extLst>
              <a:ext uri="{FF2B5EF4-FFF2-40B4-BE49-F238E27FC236}">
                <a16:creationId xmlns="" xmlns:a16="http://schemas.microsoft.com/office/drawing/2014/main" id="{A8B24AD2-3A20-6E40-AB60-6C59A0543A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14911" y="2697360"/>
            <a:ext cx="799483" cy="799483"/>
          </a:xfrm>
          <a:prstGeom prst="rect">
            <a:avLst/>
          </a:prstGeom>
        </p:spPr>
      </p:pic>
      <p:pic>
        <p:nvPicPr>
          <p:cNvPr id="16" name="Picture 15">
            <a:extLst>
              <a:ext uri="{FF2B5EF4-FFF2-40B4-BE49-F238E27FC236}">
                <a16:creationId xmlns="" xmlns:a16="http://schemas.microsoft.com/office/drawing/2014/main" id="{C68E0E90-BA0D-4546-975C-A5E0662E1F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54329" y="2697360"/>
            <a:ext cx="799483" cy="799483"/>
          </a:xfrm>
          <a:prstGeom prst="rect">
            <a:avLst/>
          </a:prstGeom>
        </p:spPr>
      </p:pic>
      <p:pic>
        <p:nvPicPr>
          <p:cNvPr id="17" name="Picture 16">
            <a:extLst>
              <a:ext uri="{FF2B5EF4-FFF2-40B4-BE49-F238E27FC236}">
                <a16:creationId xmlns="" xmlns:a16="http://schemas.microsoft.com/office/drawing/2014/main" id="{72FAF8A6-8E3F-F544-A2F2-BD9646A618A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5949" y="2697360"/>
            <a:ext cx="799483" cy="799483"/>
          </a:xfrm>
          <a:prstGeom prst="rect">
            <a:avLst/>
          </a:prstGeom>
        </p:spPr>
      </p:pic>
      <p:pic>
        <p:nvPicPr>
          <p:cNvPr id="18" name="Picture 17">
            <a:extLst>
              <a:ext uri="{FF2B5EF4-FFF2-40B4-BE49-F238E27FC236}">
                <a16:creationId xmlns="" xmlns:a16="http://schemas.microsoft.com/office/drawing/2014/main" id="{EB998A05-5844-884D-B9DB-C1E16CBA59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4938" y="2684287"/>
            <a:ext cx="799483" cy="799483"/>
          </a:xfrm>
          <a:prstGeom prst="rect">
            <a:avLst/>
          </a:prstGeom>
        </p:spPr>
      </p:pic>
      <p:pic>
        <p:nvPicPr>
          <p:cNvPr id="19" name="Picture 18">
            <a:extLst>
              <a:ext uri="{FF2B5EF4-FFF2-40B4-BE49-F238E27FC236}">
                <a16:creationId xmlns="" xmlns:a16="http://schemas.microsoft.com/office/drawing/2014/main" id="{D6BD8DF0-AFF4-A240-92E6-A80A984AC9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36987" y="2684287"/>
            <a:ext cx="799483" cy="799483"/>
          </a:xfrm>
          <a:prstGeom prst="rect">
            <a:avLst/>
          </a:prstGeom>
        </p:spPr>
      </p:pic>
      <p:pic>
        <p:nvPicPr>
          <p:cNvPr id="20" name="Picture 19">
            <a:extLst>
              <a:ext uri="{FF2B5EF4-FFF2-40B4-BE49-F238E27FC236}">
                <a16:creationId xmlns="" xmlns:a16="http://schemas.microsoft.com/office/drawing/2014/main" id="{53393D40-BBE3-5044-A995-4BCA6665EB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6405" y="2684287"/>
            <a:ext cx="799483" cy="799483"/>
          </a:xfrm>
          <a:prstGeom prst="rect">
            <a:avLst/>
          </a:prstGeom>
        </p:spPr>
      </p:pic>
      <p:pic>
        <p:nvPicPr>
          <p:cNvPr id="21" name="Picture 20">
            <a:extLst>
              <a:ext uri="{FF2B5EF4-FFF2-40B4-BE49-F238E27FC236}">
                <a16:creationId xmlns="" xmlns:a16="http://schemas.microsoft.com/office/drawing/2014/main" id="{8E820C51-57D6-6147-9660-1196099890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8025" y="2684287"/>
            <a:ext cx="799483" cy="799483"/>
          </a:xfrm>
          <a:prstGeom prst="rect">
            <a:avLst/>
          </a:prstGeom>
        </p:spPr>
      </p:pic>
      <p:pic>
        <p:nvPicPr>
          <p:cNvPr id="22" name="Picture 21">
            <a:extLst>
              <a:ext uri="{FF2B5EF4-FFF2-40B4-BE49-F238E27FC236}">
                <a16:creationId xmlns="" xmlns:a16="http://schemas.microsoft.com/office/drawing/2014/main" id="{C84D328C-37D1-DF44-8878-F22D5D4D48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07014" y="2671214"/>
            <a:ext cx="799483" cy="799483"/>
          </a:xfrm>
          <a:prstGeom prst="rect">
            <a:avLst/>
          </a:prstGeom>
        </p:spPr>
      </p:pic>
    </p:spTree>
    <p:extLst>
      <p:ext uri="{BB962C8B-B14F-4D97-AF65-F5344CB8AC3E}">
        <p14:creationId xmlns:p14="http://schemas.microsoft.com/office/powerpoint/2010/main" val="2085522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2:</a:t>
            </a:r>
          </a:p>
          <a:p>
            <a:pPr marL="0" indent="0">
              <a:buClr>
                <a:srgbClr val="23D160"/>
              </a:buClr>
              <a:buSzPct val="85000"/>
              <a:buNone/>
            </a:pPr>
            <a:r>
              <a:rPr lang="en-GB" sz="2200" dirty="0"/>
              <a:t>Continue circling in 2s on the 1 – 50 number grid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What do you notice?</a:t>
            </a:r>
          </a:p>
          <a:p>
            <a:pPr marL="0" indent="0">
              <a:buClr>
                <a:srgbClr val="23D160"/>
              </a:buClr>
              <a:buSzPct val="85000"/>
              <a:buNone/>
            </a:pPr>
            <a:r>
              <a:rPr lang="en-GB" sz="2200" dirty="0"/>
              <a:t>Explain your answer. </a:t>
            </a:r>
          </a:p>
        </p:txBody>
      </p:sp>
      <p:pic>
        <p:nvPicPr>
          <p:cNvPr id="9" name="Picture 8">
            <a:extLst>
              <a:ext uri="{FF2B5EF4-FFF2-40B4-BE49-F238E27FC236}">
                <a16:creationId xmlns="" xmlns:a16="http://schemas.microsoft.com/office/drawing/2014/main" id="{25D16208-9C88-D641-828B-6952BCF9B260}"/>
              </a:ext>
            </a:extLst>
          </p:cNvPr>
          <p:cNvPicPr>
            <a:picLocks noChangeAspect="1"/>
          </p:cNvPicPr>
          <p:nvPr/>
        </p:nvPicPr>
        <p:blipFill>
          <a:blip r:embed="rId3"/>
          <a:stretch>
            <a:fillRect/>
          </a:stretch>
        </p:blipFill>
        <p:spPr>
          <a:xfrm>
            <a:off x="3451785" y="2901464"/>
            <a:ext cx="5361455" cy="2667651"/>
          </a:xfrm>
          <a:prstGeom prst="rect">
            <a:avLst/>
          </a:prstGeom>
        </p:spPr>
      </p:pic>
      <p:sp>
        <p:nvSpPr>
          <p:cNvPr id="13" name="Oval 12">
            <a:extLst>
              <a:ext uri="{FF2B5EF4-FFF2-40B4-BE49-F238E27FC236}">
                <a16:creationId xmlns="" xmlns:a16="http://schemas.microsoft.com/office/drawing/2014/main" id="{358A8CA6-EBD4-214C-A824-AF18EA599384}"/>
              </a:ext>
            </a:extLst>
          </p:cNvPr>
          <p:cNvSpPr/>
          <p:nvPr/>
        </p:nvSpPr>
        <p:spPr>
          <a:xfrm>
            <a:off x="4046170" y="2962826"/>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 xmlns:a16="http://schemas.microsoft.com/office/drawing/2014/main" id="{9B0CB3B7-A3B0-B34D-90E2-71E0AFA3747E}"/>
              </a:ext>
            </a:extLst>
          </p:cNvPr>
          <p:cNvSpPr/>
          <p:nvPr/>
        </p:nvSpPr>
        <p:spPr>
          <a:xfrm>
            <a:off x="5089146" y="2951877"/>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 xmlns:a16="http://schemas.microsoft.com/office/drawing/2014/main" id="{81AF48F1-59BF-6C4F-8E85-0BC2F026CD98}"/>
              </a:ext>
            </a:extLst>
          </p:cNvPr>
          <p:cNvSpPr/>
          <p:nvPr/>
        </p:nvSpPr>
        <p:spPr>
          <a:xfrm>
            <a:off x="6167297" y="2951877"/>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404437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Activity 2:</a:t>
            </a:r>
          </a:p>
          <a:p>
            <a:pPr marL="0" indent="0">
              <a:buClr>
                <a:srgbClr val="23D160"/>
              </a:buClr>
              <a:buSzPct val="85000"/>
              <a:buNone/>
            </a:pPr>
            <a:r>
              <a:rPr lang="en-GB" sz="2200" dirty="0"/>
              <a:t>Continue circling in 2s on the 1 – 50 number grid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All multiples of 2 are even numbers as they end in either 2, 4, 6, 8 or 0. </a:t>
            </a:r>
          </a:p>
        </p:txBody>
      </p:sp>
      <p:pic>
        <p:nvPicPr>
          <p:cNvPr id="9" name="Picture 8">
            <a:extLst>
              <a:ext uri="{FF2B5EF4-FFF2-40B4-BE49-F238E27FC236}">
                <a16:creationId xmlns="" xmlns:a16="http://schemas.microsoft.com/office/drawing/2014/main" id="{25D16208-9C88-D641-828B-6952BCF9B260}"/>
              </a:ext>
            </a:extLst>
          </p:cNvPr>
          <p:cNvPicPr>
            <a:picLocks noChangeAspect="1"/>
          </p:cNvPicPr>
          <p:nvPr/>
        </p:nvPicPr>
        <p:blipFill>
          <a:blip r:embed="rId3"/>
          <a:stretch>
            <a:fillRect/>
          </a:stretch>
        </p:blipFill>
        <p:spPr>
          <a:xfrm>
            <a:off x="3451785" y="2901464"/>
            <a:ext cx="5361455" cy="2667651"/>
          </a:xfrm>
          <a:prstGeom prst="rect">
            <a:avLst/>
          </a:prstGeom>
        </p:spPr>
      </p:pic>
      <p:sp>
        <p:nvSpPr>
          <p:cNvPr id="11" name="Oval 10">
            <a:extLst>
              <a:ext uri="{FF2B5EF4-FFF2-40B4-BE49-F238E27FC236}">
                <a16:creationId xmlns="" xmlns:a16="http://schemas.microsoft.com/office/drawing/2014/main" id="{A6C8F7AC-F287-EA4C-9178-E0503DBA981D}"/>
              </a:ext>
            </a:extLst>
          </p:cNvPr>
          <p:cNvSpPr/>
          <p:nvPr/>
        </p:nvSpPr>
        <p:spPr>
          <a:xfrm>
            <a:off x="4033380" y="3504684"/>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 xmlns:a16="http://schemas.microsoft.com/office/drawing/2014/main" id="{13F5134A-4B5D-964B-8617-34F1C022EAD5}"/>
              </a:ext>
            </a:extLst>
          </p:cNvPr>
          <p:cNvSpPr/>
          <p:nvPr/>
        </p:nvSpPr>
        <p:spPr>
          <a:xfrm>
            <a:off x="4033381" y="4034591"/>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 xmlns:a16="http://schemas.microsoft.com/office/drawing/2014/main" id="{358A8CA6-EBD4-214C-A824-AF18EA599384}"/>
              </a:ext>
            </a:extLst>
          </p:cNvPr>
          <p:cNvSpPr/>
          <p:nvPr/>
        </p:nvSpPr>
        <p:spPr>
          <a:xfrm>
            <a:off x="4046170" y="2962826"/>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 xmlns:a16="http://schemas.microsoft.com/office/drawing/2014/main" id="{B3101A51-01D0-744F-B25C-1F1358B4DB8F}"/>
              </a:ext>
            </a:extLst>
          </p:cNvPr>
          <p:cNvSpPr/>
          <p:nvPr/>
        </p:nvSpPr>
        <p:spPr>
          <a:xfrm>
            <a:off x="4046171" y="4562117"/>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 xmlns:a16="http://schemas.microsoft.com/office/drawing/2014/main" id="{C4288606-5918-0A49-B514-06A78455D60C}"/>
              </a:ext>
            </a:extLst>
          </p:cNvPr>
          <p:cNvSpPr/>
          <p:nvPr/>
        </p:nvSpPr>
        <p:spPr>
          <a:xfrm>
            <a:off x="4046172" y="5092024"/>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 xmlns:a16="http://schemas.microsoft.com/office/drawing/2014/main" id="{3F345D46-A2DC-D548-AF64-00028E2ACA9D}"/>
              </a:ext>
            </a:extLst>
          </p:cNvPr>
          <p:cNvSpPr/>
          <p:nvPr/>
        </p:nvSpPr>
        <p:spPr>
          <a:xfrm>
            <a:off x="5076356" y="3493735"/>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 xmlns:a16="http://schemas.microsoft.com/office/drawing/2014/main" id="{43D88614-A253-4849-8D16-3251C7108AE9}"/>
              </a:ext>
            </a:extLst>
          </p:cNvPr>
          <p:cNvSpPr/>
          <p:nvPr/>
        </p:nvSpPr>
        <p:spPr>
          <a:xfrm>
            <a:off x="5076357" y="4023642"/>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 xmlns:a16="http://schemas.microsoft.com/office/drawing/2014/main" id="{9B0CB3B7-A3B0-B34D-90E2-71E0AFA3747E}"/>
              </a:ext>
            </a:extLst>
          </p:cNvPr>
          <p:cNvSpPr/>
          <p:nvPr/>
        </p:nvSpPr>
        <p:spPr>
          <a:xfrm>
            <a:off x="5089146" y="2951877"/>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 xmlns:a16="http://schemas.microsoft.com/office/drawing/2014/main" id="{AC36524E-D4FD-A042-8582-238A85C90EA2}"/>
              </a:ext>
            </a:extLst>
          </p:cNvPr>
          <p:cNvSpPr/>
          <p:nvPr/>
        </p:nvSpPr>
        <p:spPr>
          <a:xfrm>
            <a:off x="5089147" y="4551168"/>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 xmlns:a16="http://schemas.microsoft.com/office/drawing/2014/main" id="{D7A1F5FE-D4BD-FA4E-A8C7-C2BB7B52DF96}"/>
              </a:ext>
            </a:extLst>
          </p:cNvPr>
          <p:cNvSpPr/>
          <p:nvPr/>
        </p:nvSpPr>
        <p:spPr>
          <a:xfrm>
            <a:off x="5089148" y="5081075"/>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 xmlns:a16="http://schemas.microsoft.com/office/drawing/2014/main" id="{B242DE1B-8C43-EA43-A5DD-51514B6952BB}"/>
              </a:ext>
            </a:extLst>
          </p:cNvPr>
          <p:cNvSpPr/>
          <p:nvPr/>
        </p:nvSpPr>
        <p:spPr>
          <a:xfrm>
            <a:off x="6154507" y="3493735"/>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 xmlns:a16="http://schemas.microsoft.com/office/drawing/2014/main" id="{71D3D5D6-4298-D643-9B9D-3247659156A5}"/>
              </a:ext>
            </a:extLst>
          </p:cNvPr>
          <p:cNvSpPr/>
          <p:nvPr/>
        </p:nvSpPr>
        <p:spPr>
          <a:xfrm>
            <a:off x="6154508" y="4023642"/>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 xmlns:a16="http://schemas.microsoft.com/office/drawing/2014/main" id="{81AF48F1-59BF-6C4F-8E85-0BC2F026CD98}"/>
              </a:ext>
            </a:extLst>
          </p:cNvPr>
          <p:cNvSpPr/>
          <p:nvPr/>
        </p:nvSpPr>
        <p:spPr>
          <a:xfrm>
            <a:off x="6167297" y="2951877"/>
            <a:ext cx="474173" cy="401396"/>
          </a:xfrm>
          <a:prstGeom prst="ellipse">
            <a:avLst/>
          </a:prstGeom>
          <a:noFill/>
          <a:ln w="38100">
            <a:solidFill>
              <a:srgbClr val="7957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 xmlns:a16="http://schemas.microsoft.com/office/drawing/2014/main" id="{FB5C43A5-D6DE-8546-8F77-6D979FDD9E8D}"/>
              </a:ext>
            </a:extLst>
          </p:cNvPr>
          <p:cNvSpPr/>
          <p:nvPr/>
        </p:nvSpPr>
        <p:spPr>
          <a:xfrm>
            <a:off x="6167298" y="4551168"/>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 xmlns:a16="http://schemas.microsoft.com/office/drawing/2014/main" id="{58324CF9-9CD6-4549-A093-FA69CFDA6DEA}"/>
              </a:ext>
            </a:extLst>
          </p:cNvPr>
          <p:cNvSpPr/>
          <p:nvPr/>
        </p:nvSpPr>
        <p:spPr>
          <a:xfrm>
            <a:off x="6167299" y="5081075"/>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 xmlns:a16="http://schemas.microsoft.com/office/drawing/2014/main" id="{5E245732-A956-BE40-AD4E-D20C00BCD5BE}"/>
              </a:ext>
            </a:extLst>
          </p:cNvPr>
          <p:cNvSpPr/>
          <p:nvPr/>
        </p:nvSpPr>
        <p:spPr>
          <a:xfrm>
            <a:off x="7219866" y="3497646"/>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 xmlns:a16="http://schemas.microsoft.com/office/drawing/2014/main" id="{AED81554-E170-D642-9680-F51E9AD29722}"/>
              </a:ext>
            </a:extLst>
          </p:cNvPr>
          <p:cNvSpPr/>
          <p:nvPr/>
        </p:nvSpPr>
        <p:spPr>
          <a:xfrm>
            <a:off x="7219867" y="4027553"/>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 xmlns:a16="http://schemas.microsoft.com/office/drawing/2014/main" id="{8A27ABBD-3B90-E24E-B5D0-AC7DE096375C}"/>
              </a:ext>
            </a:extLst>
          </p:cNvPr>
          <p:cNvSpPr/>
          <p:nvPr/>
        </p:nvSpPr>
        <p:spPr>
          <a:xfrm>
            <a:off x="7232656" y="2955788"/>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 xmlns:a16="http://schemas.microsoft.com/office/drawing/2014/main" id="{CB562454-1336-6040-AC10-76D487805803}"/>
              </a:ext>
            </a:extLst>
          </p:cNvPr>
          <p:cNvSpPr/>
          <p:nvPr/>
        </p:nvSpPr>
        <p:spPr>
          <a:xfrm>
            <a:off x="7232657" y="4555079"/>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 xmlns:a16="http://schemas.microsoft.com/office/drawing/2014/main" id="{C6639E8F-FD01-9746-BE00-CFC187747C2C}"/>
              </a:ext>
            </a:extLst>
          </p:cNvPr>
          <p:cNvSpPr/>
          <p:nvPr/>
        </p:nvSpPr>
        <p:spPr>
          <a:xfrm>
            <a:off x="7232658" y="5084986"/>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 xmlns:a16="http://schemas.microsoft.com/office/drawing/2014/main" id="{576BCA53-67EE-F44B-B687-226D582F8437}"/>
              </a:ext>
            </a:extLst>
          </p:cNvPr>
          <p:cNvSpPr/>
          <p:nvPr/>
        </p:nvSpPr>
        <p:spPr>
          <a:xfrm>
            <a:off x="8264640" y="3494115"/>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 xmlns:a16="http://schemas.microsoft.com/office/drawing/2014/main" id="{661C18D2-E474-4545-86AC-569271E540C9}"/>
              </a:ext>
            </a:extLst>
          </p:cNvPr>
          <p:cNvSpPr/>
          <p:nvPr/>
        </p:nvSpPr>
        <p:spPr>
          <a:xfrm>
            <a:off x="8264641" y="4024022"/>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 xmlns:a16="http://schemas.microsoft.com/office/drawing/2014/main" id="{5ABCBB81-4051-034F-9A72-742ACBAEB2C7}"/>
              </a:ext>
            </a:extLst>
          </p:cNvPr>
          <p:cNvSpPr/>
          <p:nvPr/>
        </p:nvSpPr>
        <p:spPr>
          <a:xfrm>
            <a:off x="8277430" y="2952257"/>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 xmlns:a16="http://schemas.microsoft.com/office/drawing/2014/main" id="{E3C41804-D80D-EB4A-8778-C1730ED07414}"/>
              </a:ext>
            </a:extLst>
          </p:cNvPr>
          <p:cNvSpPr/>
          <p:nvPr/>
        </p:nvSpPr>
        <p:spPr>
          <a:xfrm>
            <a:off x="8277431" y="4551548"/>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 xmlns:a16="http://schemas.microsoft.com/office/drawing/2014/main" id="{A701AFFE-8FC4-D048-A0A3-379763FF36D9}"/>
              </a:ext>
            </a:extLst>
          </p:cNvPr>
          <p:cNvSpPr/>
          <p:nvPr/>
        </p:nvSpPr>
        <p:spPr>
          <a:xfrm>
            <a:off x="8277432" y="5081455"/>
            <a:ext cx="474173" cy="401396"/>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30230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2s.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 xmlns:a16="http://schemas.microsoft.com/office/drawing/2014/main" id="{6519F331-0326-B84D-9B1E-B4BAE3A8420F}"/>
              </a:ext>
            </a:extLst>
          </p:cNvPr>
          <p:cNvPicPr>
            <a:picLocks noChangeAspect="1"/>
          </p:cNvPicPr>
          <p:nvPr/>
        </p:nvPicPr>
        <p:blipFill>
          <a:blip r:embed="rId3"/>
          <a:stretch>
            <a:fillRect/>
          </a:stretch>
        </p:blipFill>
        <p:spPr>
          <a:xfrm>
            <a:off x="684213" y="2724944"/>
            <a:ext cx="10896600" cy="2552700"/>
          </a:xfrm>
          <a:prstGeom prst="rect">
            <a:avLst/>
          </a:prstGeom>
        </p:spPr>
      </p:pic>
      <p:sp>
        <p:nvSpPr>
          <p:cNvPr id="8" name="Rectangle 7">
            <a:extLst>
              <a:ext uri="{FF2B5EF4-FFF2-40B4-BE49-F238E27FC236}">
                <a16:creationId xmlns="" xmlns:a16="http://schemas.microsoft.com/office/drawing/2014/main" id="{44F9680D-37BB-E24E-9C69-ACA03636D85A}"/>
              </a:ext>
            </a:extLst>
          </p:cNvPr>
          <p:cNvSpPr/>
          <p:nvPr/>
        </p:nvSpPr>
        <p:spPr>
          <a:xfrm>
            <a:off x="371314" y="5291626"/>
            <a:ext cx="732893" cy="646331"/>
          </a:xfrm>
          <a:prstGeom prst="rect">
            <a:avLst/>
          </a:prstGeom>
        </p:spPr>
        <p:txBody>
          <a:bodyPr wrap="none">
            <a:spAutoFit/>
          </a:bodyPr>
          <a:lstStyle/>
          <a:p>
            <a:pPr algn="ctr"/>
            <a:r>
              <a:rPr lang="en-US" sz="3600" dirty="0">
                <a:latin typeface="OpenDyslexicAlta" pitchFamily="2" charset="77"/>
              </a:rPr>
              <a:t>12</a:t>
            </a:r>
            <a:endParaRPr lang="en-US" sz="2800" dirty="0"/>
          </a:p>
        </p:txBody>
      </p:sp>
    </p:spTree>
    <p:extLst>
      <p:ext uri="{BB962C8B-B14F-4D97-AF65-F5344CB8AC3E}">
        <p14:creationId xmlns:p14="http://schemas.microsoft.com/office/powerpoint/2010/main" val="30020214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2s.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 xmlns:a16="http://schemas.microsoft.com/office/drawing/2014/main" id="{6519F331-0326-B84D-9B1E-B4BAE3A8420F}"/>
              </a:ext>
            </a:extLst>
          </p:cNvPr>
          <p:cNvPicPr>
            <a:picLocks noChangeAspect="1"/>
          </p:cNvPicPr>
          <p:nvPr/>
        </p:nvPicPr>
        <p:blipFill>
          <a:blip r:embed="rId3"/>
          <a:stretch>
            <a:fillRect/>
          </a:stretch>
        </p:blipFill>
        <p:spPr>
          <a:xfrm>
            <a:off x="684213" y="2724944"/>
            <a:ext cx="10896600" cy="2552700"/>
          </a:xfrm>
          <a:prstGeom prst="rect">
            <a:avLst/>
          </a:prstGeom>
        </p:spPr>
      </p:pic>
      <p:sp>
        <p:nvSpPr>
          <p:cNvPr id="8" name="Rectangle 7">
            <a:extLst>
              <a:ext uri="{FF2B5EF4-FFF2-40B4-BE49-F238E27FC236}">
                <a16:creationId xmlns="" xmlns:a16="http://schemas.microsoft.com/office/drawing/2014/main" id="{44F9680D-37BB-E24E-9C69-ACA03636D85A}"/>
              </a:ext>
            </a:extLst>
          </p:cNvPr>
          <p:cNvSpPr/>
          <p:nvPr/>
        </p:nvSpPr>
        <p:spPr>
          <a:xfrm>
            <a:off x="371314" y="5291626"/>
            <a:ext cx="732893" cy="646331"/>
          </a:xfrm>
          <a:prstGeom prst="rect">
            <a:avLst/>
          </a:prstGeom>
        </p:spPr>
        <p:txBody>
          <a:bodyPr wrap="none">
            <a:spAutoFit/>
          </a:bodyPr>
          <a:lstStyle/>
          <a:p>
            <a:pPr algn="ctr"/>
            <a:r>
              <a:rPr lang="en-US" sz="3600" dirty="0">
                <a:latin typeface="OpenDyslexicAlta" pitchFamily="2" charset="77"/>
              </a:rPr>
              <a:t>12</a:t>
            </a:r>
            <a:endParaRPr lang="en-US" sz="2800" dirty="0"/>
          </a:p>
        </p:txBody>
      </p:sp>
      <p:sp>
        <p:nvSpPr>
          <p:cNvPr id="106" name="Rectangle 105">
            <a:extLst>
              <a:ext uri="{FF2B5EF4-FFF2-40B4-BE49-F238E27FC236}">
                <a16:creationId xmlns="" xmlns:a16="http://schemas.microsoft.com/office/drawing/2014/main" id="{2201FBAE-9E34-DE48-9DFC-AEC5294DB486}"/>
              </a:ext>
            </a:extLst>
          </p:cNvPr>
          <p:cNvSpPr/>
          <p:nvPr/>
        </p:nvSpPr>
        <p:spPr>
          <a:xfrm>
            <a:off x="1258194" y="5291626"/>
            <a:ext cx="764953" cy="646331"/>
          </a:xfrm>
          <a:prstGeom prst="rect">
            <a:avLst/>
          </a:prstGeom>
        </p:spPr>
        <p:txBody>
          <a:bodyPr wrap="none">
            <a:spAutoFit/>
          </a:bodyPr>
          <a:lstStyle/>
          <a:p>
            <a:pPr algn="ctr"/>
            <a:r>
              <a:rPr lang="en-US" sz="3600" dirty="0">
                <a:solidFill>
                  <a:srgbClr val="FF3860"/>
                </a:solidFill>
                <a:latin typeface="OpenDyslexicAlta" pitchFamily="2" charset="77"/>
              </a:rPr>
              <a:t>14</a:t>
            </a:r>
            <a:endParaRPr lang="en-US" sz="2800" dirty="0">
              <a:solidFill>
                <a:srgbClr val="FF3860"/>
              </a:solidFill>
            </a:endParaRPr>
          </a:p>
        </p:txBody>
      </p:sp>
      <p:sp>
        <p:nvSpPr>
          <p:cNvPr id="107" name="Rectangle 106">
            <a:extLst>
              <a:ext uri="{FF2B5EF4-FFF2-40B4-BE49-F238E27FC236}">
                <a16:creationId xmlns="" xmlns:a16="http://schemas.microsoft.com/office/drawing/2014/main" id="{F250589F-22AC-5446-B57A-301E0B2C5F52}"/>
              </a:ext>
            </a:extLst>
          </p:cNvPr>
          <p:cNvSpPr/>
          <p:nvPr/>
        </p:nvSpPr>
        <p:spPr>
          <a:xfrm>
            <a:off x="2107556" y="5291626"/>
            <a:ext cx="752129" cy="646331"/>
          </a:xfrm>
          <a:prstGeom prst="rect">
            <a:avLst/>
          </a:prstGeom>
        </p:spPr>
        <p:txBody>
          <a:bodyPr wrap="none">
            <a:spAutoFit/>
          </a:bodyPr>
          <a:lstStyle/>
          <a:p>
            <a:pPr algn="ctr"/>
            <a:r>
              <a:rPr lang="en-US" sz="3600" dirty="0">
                <a:solidFill>
                  <a:srgbClr val="FF3860"/>
                </a:solidFill>
                <a:latin typeface="OpenDyslexicAlta" pitchFamily="2" charset="77"/>
              </a:rPr>
              <a:t>16</a:t>
            </a:r>
            <a:endParaRPr lang="en-US" sz="2800" dirty="0">
              <a:solidFill>
                <a:srgbClr val="FF3860"/>
              </a:solidFill>
            </a:endParaRPr>
          </a:p>
        </p:txBody>
      </p:sp>
      <p:sp>
        <p:nvSpPr>
          <p:cNvPr id="108" name="Rectangle 107">
            <a:extLst>
              <a:ext uri="{FF2B5EF4-FFF2-40B4-BE49-F238E27FC236}">
                <a16:creationId xmlns="" xmlns:a16="http://schemas.microsoft.com/office/drawing/2014/main" id="{B06F6784-B014-4148-9DCC-914EE1B1F7FC}"/>
              </a:ext>
            </a:extLst>
          </p:cNvPr>
          <p:cNvSpPr/>
          <p:nvPr/>
        </p:nvSpPr>
        <p:spPr>
          <a:xfrm>
            <a:off x="3013687" y="5291626"/>
            <a:ext cx="760144" cy="646331"/>
          </a:xfrm>
          <a:prstGeom prst="rect">
            <a:avLst/>
          </a:prstGeom>
        </p:spPr>
        <p:txBody>
          <a:bodyPr wrap="none">
            <a:spAutoFit/>
          </a:bodyPr>
          <a:lstStyle/>
          <a:p>
            <a:pPr algn="ctr"/>
            <a:r>
              <a:rPr lang="en-US" sz="3600" dirty="0">
                <a:solidFill>
                  <a:srgbClr val="FF3860"/>
                </a:solidFill>
                <a:latin typeface="OpenDyslexicAlta" pitchFamily="2" charset="77"/>
              </a:rPr>
              <a:t>18</a:t>
            </a:r>
            <a:endParaRPr lang="en-US" sz="2800" dirty="0">
              <a:solidFill>
                <a:srgbClr val="FF3860"/>
              </a:solidFill>
            </a:endParaRPr>
          </a:p>
        </p:txBody>
      </p:sp>
      <p:sp>
        <p:nvSpPr>
          <p:cNvPr id="109" name="Rectangle 108">
            <a:extLst>
              <a:ext uri="{FF2B5EF4-FFF2-40B4-BE49-F238E27FC236}">
                <a16:creationId xmlns="" xmlns:a16="http://schemas.microsoft.com/office/drawing/2014/main" id="{5CABAAB4-A7A2-574D-B038-DB9F3DDF229D}"/>
              </a:ext>
            </a:extLst>
          </p:cNvPr>
          <p:cNvSpPr/>
          <p:nvPr/>
        </p:nvSpPr>
        <p:spPr>
          <a:xfrm>
            <a:off x="3935028" y="5291626"/>
            <a:ext cx="764953" cy="646331"/>
          </a:xfrm>
          <a:prstGeom prst="rect">
            <a:avLst/>
          </a:prstGeom>
        </p:spPr>
        <p:txBody>
          <a:bodyPr wrap="none">
            <a:spAutoFit/>
          </a:bodyPr>
          <a:lstStyle/>
          <a:p>
            <a:pPr algn="ctr"/>
            <a:r>
              <a:rPr lang="en-US" sz="3600" dirty="0">
                <a:solidFill>
                  <a:srgbClr val="FF3860"/>
                </a:solidFill>
                <a:latin typeface="OpenDyslexicAlta" pitchFamily="2" charset="77"/>
              </a:rPr>
              <a:t>20</a:t>
            </a:r>
            <a:endParaRPr lang="en-US" sz="2800" dirty="0">
              <a:solidFill>
                <a:srgbClr val="FF3860"/>
              </a:solidFill>
            </a:endParaRPr>
          </a:p>
        </p:txBody>
      </p:sp>
      <p:sp>
        <p:nvSpPr>
          <p:cNvPr id="110" name="Rectangle 109">
            <a:extLst>
              <a:ext uri="{FF2B5EF4-FFF2-40B4-BE49-F238E27FC236}">
                <a16:creationId xmlns="" xmlns:a16="http://schemas.microsoft.com/office/drawing/2014/main" id="{7AC39570-ACA5-E242-BAFF-AF77317E8E60}"/>
              </a:ext>
            </a:extLst>
          </p:cNvPr>
          <p:cNvSpPr/>
          <p:nvPr/>
        </p:nvSpPr>
        <p:spPr>
          <a:xfrm>
            <a:off x="4821908" y="5291626"/>
            <a:ext cx="745717" cy="646331"/>
          </a:xfrm>
          <a:prstGeom prst="rect">
            <a:avLst/>
          </a:prstGeom>
        </p:spPr>
        <p:txBody>
          <a:bodyPr wrap="none">
            <a:spAutoFit/>
          </a:bodyPr>
          <a:lstStyle/>
          <a:p>
            <a:pPr algn="ctr"/>
            <a:r>
              <a:rPr lang="en-US" sz="3600" dirty="0">
                <a:solidFill>
                  <a:srgbClr val="FF3860"/>
                </a:solidFill>
                <a:latin typeface="OpenDyslexicAlta" pitchFamily="2" charset="77"/>
              </a:rPr>
              <a:t>22</a:t>
            </a:r>
            <a:endParaRPr lang="en-US" sz="2800" dirty="0">
              <a:solidFill>
                <a:srgbClr val="FF3860"/>
              </a:solidFill>
            </a:endParaRPr>
          </a:p>
        </p:txBody>
      </p:sp>
      <p:sp>
        <p:nvSpPr>
          <p:cNvPr id="111" name="Rectangle 110">
            <a:extLst>
              <a:ext uri="{FF2B5EF4-FFF2-40B4-BE49-F238E27FC236}">
                <a16:creationId xmlns="" xmlns:a16="http://schemas.microsoft.com/office/drawing/2014/main" id="{E0ED1F9E-C44C-C645-9DDB-32CFDCBEC52D}"/>
              </a:ext>
            </a:extLst>
          </p:cNvPr>
          <p:cNvSpPr/>
          <p:nvPr/>
        </p:nvSpPr>
        <p:spPr>
          <a:xfrm>
            <a:off x="5671270" y="5291626"/>
            <a:ext cx="777777" cy="646331"/>
          </a:xfrm>
          <a:prstGeom prst="rect">
            <a:avLst/>
          </a:prstGeom>
        </p:spPr>
        <p:txBody>
          <a:bodyPr wrap="none">
            <a:spAutoFit/>
          </a:bodyPr>
          <a:lstStyle/>
          <a:p>
            <a:pPr algn="ctr"/>
            <a:r>
              <a:rPr lang="en-US" sz="3600" dirty="0">
                <a:solidFill>
                  <a:srgbClr val="FF3860"/>
                </a:solidFill>
                <a:latin typeface="OpenDyslexicAlta" pitchFamily="2" charset="77"/>
              </a:rPr>
              <a:t>24</a:t>
            </a:r>
            <a:endParaRPr lang="en-US" sz="2800" dirty="0">
              <a:solidFill>
                <a:srgbClr val="FF3860"/>
              </a:solidFill>
            </a:endParaRPr>
          </a:p>
        </p:txBody>
      </p:sp>
      <p:sp>
        <p:nvSpPr>
          <p:cNvPr id="112" name="Rectangle 111">
            <a:extLst>
              <a:ext uri="{FF2B5EF4-FFF2-40B4-BE49-F238E27FC236}">
                <a16:creationId xmlns="" xmlns:a16="http://schemas.microsoft.com/office/drawing/2014/main" id="{2F0F57BD-66CA-414F-BCE7-5D31E73997F2}"/>
              </a:ext>
            </a:extLst>
          </p:cNvPr>
          <p:cNvSpPr/>
          <p:nvPr/>
        </p:nvSpPr>
        <p:spPr>
          <a:xfrm>
            <a:off x="6577401" y="5291626"/>
            <a:ext cx="764953" cy="646331"/>
          </a:xfrm>
          <a:prstGeom prst="rect">
            <a:avLst/>
          </a:prstGeom>
        </p:spPr>
        <p:txBody>
          <a:bodyPr wrap="none">
            <a:spAutoFit/>
          </a:bodyPr>
          <a:lstStyle/>
          <a:p>
            <a:pPr algn="ctr"/>
            <a:r>
              <a:rPr lang="en-US" sz="3600" dirty="0">
                <a:solidFill>
                  <a:srgbClr val="FF3860"/>
                </a:solidFill>
                <a:latin typeface="OpenDyslexicAlta" pitchFamily="2" charset="77"/>
              </a:rPr>
              <a:t>26</a:t>
            </a:r>
            <a:endParaRPr lang="en-US" sz="2800" dirty="0">
              <a:solidFill>
                <a:srgbClr val="FF3860"/>
              </a:solidFill>
            </a:endParaRPr>
          </a:p>
        </p:txBody>
      </p:sp>
      <p:sp>
        <p:nvSpPr>
          <p:cNvPr id="113" name="Rectangle 112">
            <a:extLst>
              <a:ext uri="{FF2B5EF4-FFF2-40B4-BE49-F238E27FC236}">
                <a16:creationId xmlns="" xmlns:a16="http://schemas.microsoft.com/office/drawing/2014/main" id="{0AE70E71-E85F-EE4C-B2D4-28E7F7D21FDE}"/>
              </a:ext>
            </a:extLst>
          </p:cNvPr>
          <p:cNvSpPr/>
          <p:nvPr/>
        </p:nvSpPr>
        <p:spPr>
          <a:xfrm>
            <a:off x="7487303" y="5274163"/>
            <a:ext cx="772969" cy="646331"/>
          </a:xfrm>
          <a:prstGeom prst="rect">
            <a:avLst/>
          </a:prstGeom>
        </p:spPr>
        <p:txBody>
          <a:bodyPr wrap="none">
            <a:spAutoFit/>
          </a:bodyPr>
          <a:lstStyle/>
          <a:p>
            <a:pPr algn="ctr"/>
            <a:r>
              <a:rPr lang="en-US" sz="3600" dirty="0">
                <a:solidFill>
                  <a:srgbClr val="FF3860"/>
                </a:solidFill>
                <a:latin typeface="OpenDyslexicAlta" pitchFamily="2" charset="77"/>
              </a:rPr>
              <a:t>28</a:t>
            </a:r>
            <a:endParaRPr lang="en-US" sz="2800" dirty="0">
              <a:solidFill>
                <a:srgbClr val="FF3860"/>
              </a:solidFill>
            </a:endParaRPr>
          </a:p>
        </p:txBody>
      </p:sp>
      <p:sp>
        <p:nvSpPr>
          <p:cNvPr id="114" name="Rectangle 113">
            <a:extLst>
              <a:ext uri="{FF2B5EF4-FFF2-40B4-BE49-F238E27FC236}">
                <a16:creationId xmlns="" xmlns:a16="http://schemas.microsoft.com/office/drawing/2014/main" id="{1F36BD8F-258E-734E-A6E9-71912EBEF576}"/>
              </a:ext>
            </a:extLst>
          </p:cNvPr>
          <p:cNvSpPr/>
          <p:nvPr/>
        </p:nvSpPr>
        <p:spPr>
          <a:xfrm>
            <a:off x="8364565" y="5274163"/>
            <a:ext cx="772969" cy="646331"/>
          </a:xfrm>
          <a:prstGeom prst="rect">
            <a:avLst/>
          </a:prstGeom>
        </p:spPr>
        <p:txBody>
          <a:bodyPr wrap="none">
            <a:spAutoFit/>
          </a:bodyPr>
          <a:lstStyle/>
          <a:p>
            <a:pPr algn="ctr"/>
            <a:r>
              <a:rPr lang="en-US" sz="3600" dirty="0">
                <a:solidFill>
                  <a:srgbClr val="FF3860"/>
                </a:solidFill>
                <a:latin typeface="OpenDyslexicAlta" pitchFamily="2" charset="77"/>
              </a:rPr>
              <a:t>30</a:t>
            </a:r>
            <a:endParaRPr lang="en-US" sz="2800" dirty="0">
              <a:solidFill>
                <a:srgbClr val="FF3860"/>
              </a:solidFill>
            </a:endParaRPr>
          </a:p>
        </p:txBody>
      </p:sp>
      <p:sp>
        <p:nvSpPr>
          <p:cNvPr id="115" name="Rectangle 114">
            <a:extLst>
              <a:ext uri="{FF2B5EF4-FFF2-40B4-BE49-F238E27FC236}">
                <a16:creationId xmlns="" xmlns:a16="http://schemas.microsoft.com/office/drawing/2014/main" id="{903339EF-57B6-694A-8F04-AA5E7D54CB88}"/>
              </a:ext>
            </a:extLst>
          </p:cNvPr>
          <p:cNvSpPr/>
          <p:nvPr/>
        </p:nvSpPr>
        <p:spPr>
          <a:xfrm>
            <a:off x="9239575" y="5274163"/>
            <a:ext cx="753732" cy="646331"/>
          </a:xfrm>
          <a:prstGeom prst="rect">
            <a:avLst/>
          </a:prstGeom>
        </p:spPr>
        <p:txBody>
          <a:bodyPr wrap="none">
            <a:spAutoFit/>
          </a:bodyPr>
          <a:lstStyle/>
          <a:p>
            <a:pPr algn="ctr"/>
            <a:r>
              <a:rPr lang="en-US" sz="3600" dirty="0">
                <a:solidFill>
                  <a:srgbClr val="FF3860"/>
                </a:solidFill>
                <a:latin typeface="OpenDyslexicAlta" pitchFamily="2" charset="77"/>
              </a:rPr>
              <a:t>32</a:t>
            </a:r>
            <a:endParaRPr lang="en-US" sz="2800" dirty="0">
              <a:solidFill>
                <a:srgbClr val="FF3860"/>
              </a:solidFill>
            </a:endParaRPr>
          </a:p>
        </p:txBody>
      </p:sp>
      <p:sp>
        <p:nvSpPr>
          <p:cNvPr id="116" name="Rectangle 115">
            <a:extLst>
              <a:ext uri="{FF2B5EF4-FFF2-40B4-BE49-F238E27FC236}">
                <a16:creationId xmlns="" xmlns:a16="http://schemas.microsoft.com/office/drawing/2014/main" id="{76E79A76-4F80-5C41-B026-383844186698}"/>
              </a:ext>
            </a:extLst>
          </p:cNvPr>
          <p:cNvSpPr/>
          <p:nvPr/>
        </p:nvSpPr>
        <p:spPr>
          <a:xfrm>
            <a:off x="10123264" y="5274163"/>
            <a:ext cx="785793" cy="646331"/>
          </a:xfrm>
          <a:prstGeom prst="rect">
            <a:avLst/>
          </a:prstGeom>
        </p:spPr>
        <p:txBody>
          <a:bodyPr wrap="none">
            <a:spAutoFit/>
          </a:bodyPr>
          <a:lstStyle/>
          <a:p>
            <a:pPr algn="ctr"/>
            <a:r>
              <a:rPr lang="en-US" sz="3600" dirty="0">
                <a:solidFill>
                  <a:srgbClr val="FF3860"/>
                </a:solidFill>
                <a:latin typeface="OpenDyslexicAlta" pitchFamily="2" charset="77"/>
              </a:rPr>
              <a:t>34</a:t>
            </a:r>
            <a:endParaRPr lang="en-US" sz="2800" dirty="0">
              <a:solidFill>
                <a:srgbClr val="FF3860"/>
              </a:solidFill>
            </a:endParaRPr>
          </a:p>
        </p:txBody>
      </p:sp>
      <p:sp>
        <p:nvSpPr>
          <p:cNvPr id="117" name="Rectangle 116">
            <a:extLst>
              <a:ext uri="{FF2B5EF4-FFF2-40B4-BE49-F238E27FC236}">
                <a16:creationId xmlns="" xmlns:a16="http://schemas.microsoft.com/office/drawing/2014/main" id="{59654693-B819-7A47-8092-68F0E5ED45F1}"/>
              </a:ext>
            </a:extLst>
          </p:cNvPr>
          <p:cNvSpPr/>
          <p:nvPr/>
        </p:nvSpPr>
        <p:spPr>
          <a:xfrm>
            <a:off x="11034874" y="5274163"/>
            <a:ext cx="772969" cy="646331"/>
          </a:xfrm>
          <a:prstGeom prst="rect">
            <a:avLst/>
          </a:prstGeom>
        </p:spPr>
        <p:txBody>
          <a:bodyPr wrap="none">
            <a:spAutoFit/>
          </a:bodyPr>
          <a:lstStyle/>
          <a:p>
            <a:pPr algn="ctr"/>
            <a:r>
              <a:rPr lang="en-US" sz="3600" dirty="0">
                <a:solidFill>
                  <a:srgbClr val="FF3860"/>
                </a:solidFill>
                <a:latin typeface="OpenDyslexicAlta" pitchFamily="2" charset="77"/>
              </a:rPr>
              <a:t>36</a:t>
            </a:r>
            <a:endParaRPr lang="en-US" sz="2800" dirty="0">
              <a:solidFill>
                <a:srgbClr val="FF3860"/>
              </a:solidFill>
            </a:endParaRPr>
          </a:p>
        </p:txBody>
      </p:sp>
    </p:spTree>
    <p:extLst>
      <p:ext uri="{BB962C8B-B14F-4D97-AF65-F5344CB8AC3E}">
        <p14:creationId xmlns:p14="http://schemas.microsoft.com/office/powerpoint/2010/main" val="37926410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2s.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 xmlns:a16="http://schemas.microsoft.com/office/drawing/2014/main" id="{6519F331-0326-B84D-9B1E-B4BAE3A8420F}"/>
              </a:ext>
            </a:extLst>
          </p:cNvPr>
          <p:cNvPicPr>
            <a:picLocks noChangeAspect="1"/>
          </p:cNvPicPr>
          <p:nvPr/>
        </p:nvPicPr>
        <p:blipFill>
          <a:blip r:embed="rId3"/>
          <a:stretch>
            <a:fillRect/>
          </a:stretch>
        </p:blipFill>
        <p:spPr>
          <a:xfrm>
            <a:off x="684213" y="2724944"/>
            <a:ext cx="10896600" cy="2552700"/>
          </a:xfrm>
          <a:prstGeom prst="rect">
            <a:avLst/>
          </a:prstGeom>
        </p:spPr>
      </p:pic>
      <p:sp>
        <p:nvSpPr>
          <p:cNvPr id="8" name="Rectangle 7">
            <a:extLst>
              <a:ext uri="{FF2B5EF4-FFF2-40B4-BE49-F238E27FC236}">
                <a16:creationId xmlns="" xmlns:a16="http://schemas.microsoft.com/office/drawing/2014/main" id="{44F9680D-37BB-E24E-9C69-ACA03636D85A}"/>
              </a:ext>
            </a:extLst>
          </p:cNvPr>
          <p:cNvSpPr/>
          <p:nvPr/>
        </p:nvSpPr>
        <p:spPr>
          <a:xfrm>
            <a:off x="355284" y="5291626"/>
            <a:ext cx="764953" cy="646331"/>
          </a:xfrm>
          <a:prstGeom prst="rect">
            <a:avLst/>
          </a:prstGeom>
        </p:spPr>
        <p:txBody>
          <a:bodyPr wrap="none">
            <a:spAutoFit/>
          </a:bodyPr>
          <a:lstStyle/>
          <a:p>
            <a:pPr algn="ctr"/>
            <a:r>
              <a:rPr lang="en-US" sz="3600" dirty="0">
                <a:latin typeface="OpenDyslexicAlta" pitchFamily="2" charset="77"/>
              </a:rPr>
              <a:t>26</a:t>
            </a:r>
            <a:endParaRPr lang="en-US" sz="2800" dirty="0"/>
          </a:p>
        </p:txBody>
      </p:sp>
    </p:spTree>
    <p:extLst>
      <p:ext uri="{BB962C8B-B14F-4D97-AF65-F5344CB8AC3E}">
        <p14:creationId xmlns:p14="http://schemas.microsoft.com/office/powerpoint/2010/main" val="1231121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Starter:</a:t>
            </a:r>
          </a:p>
          <a:p>
            <a:pPr marL="0" indent="0">
              <a:buClr>
                <a:srgbClr val="23D160"/>
              </a:buClr>
              <a:buSzPct val="85000"/>
              <a:buNone/>
            </a:pPr>
            <a:r>
              <a:rPr lang="en-GB" sz="2200" dirty="0"/>
              <a:t>If what’s shown below are the second and third steps in a sequence, what came before? What should come afterwards?</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pic>
        <p:nvPicPr>
          <p:cNvPr id="10" name="Picture 9">
            <a:extLst>
              <a:ext uri="{FF2B5EF4-FFF2-40B4-BE49-F238E27FC236}">
                <a16:creationId xmlns="" xmlns:a16="http://schemas.microsoft.com/office/drawing/2014/main" id="{E5E094D2-8F6D-8D44-9B5F-DC1D24E915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818070" y="3670497"/>
            <a:ext cx="2249353" cy="1080000"/>
          </a:xfrm>
          <a:prstGeom prst="rect">
            <a:avLst/>
          </a:prstGeom>
        </p:spPr>
      </p:pic>
      <p:pic>
        <p:nvPicPr>
          <p:cNvPr id="13" name="Picture 12">
            <a:extLst>
              <a:ext uri="{FF2B5EF4-FFF2-40B4-BE49-F238E27FC236}">
                <a16:creationId xmlns="" xmlns:a16="http://schemas.microsoft.com/office/drawing/2014/main" id="{CE36195B-504F-8D40-A9AE-68D38EB54E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871429" y="3670501"/>
            <a:ext cx="2245467" cy="1080000"/>
          </a:xfrm>
          <a:prstGeom prst="rect">
            <a:avLst/>
          </a:prstGeom>
        </p:spPr>
      </p:pic>
      <p:pic>
        <p:nvPicPr>
          <p:cNvPr id="14" name="Picture 13">
            <a:extLst>
              <a:ext uri="{FF2B5EF4-FFF2-40B4-BE49-F238E27FC236}">
                <a16:creationId xmlns="" xmlns:a16="http://schemas.microsoft.com/office/drawing/2014/main" id="{C705C667-B15F-8A4E-9E26-6AA43A6764C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2860752" y="3672446"/>
            <a:ext cx="2249353" cy="1080000"/>
          </a:xfrm>
          <a:prstGeom prst="rect">
            <a:avLst/>
          </a:prstGeom>
        </p:spPr>
      </p:pic>
      <p:pic>
        <p:nvPicPr>
          <p:cNvPr id="17" name="Picture 16">
            <a:extLst>
              <a:ext uri="{FF2B5EF4-FFF2-40B4-BE49-F238E27FC236}">
                <a16:creationId xmlns="" xmlns:a16="http://schemas.microsoft.com/office/drawing/2014/main" id="{1AA018E9-7A48-B64E-9F21-D0D76F14299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5809337" y="3672443"/>
            <a:ext cx="2249353" cy="1080000"/>
          </a:xfrm>
          <a:prstGeom prst="rect">
            <a:avLst/>
          </a:prstGeom>
        </p:spPr>
      </p:pic>
    </p:spTree>
    <p:extLst>
      <p:ext uri="{BB962C8B-B14F-4D97-AF65-F5344CB8AC3E}">
        <p14:creationId xmlns:p14="http://schemas.microsoft.com/office/powerpoint/2010/main" val="27694679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2s.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 xmlns:a16="http://schemas.microsoft.com/office/drawing/2014/main" id="{6519F331-0326-B84D-9B1E-B4BAE3A8420F}"/>
              </a:ext>
            </a:extLst>
          </p:cNvPr>
          <p:cNvPicPr>
            <a:picLocks noChangeAspect="1"/>
          </p:cNvPicPr>
          <p:nvPr/>
        </p:nvPicPr>
        <p:blipFill>
          <a:blip r:embed="rId3"/>
          <a:stretch>
            <a:fillRect/>
          </a:stretch>
        </p:blipFill>
        <p:spPr>
          <a:xfrm>
            <a:off x="684213" y="2724944"/>
            <a:ext cx="10896600" cy="2552700"/>
          </a:xfrm>
          <a:prstGeom prst="rect">
            <a:avLst/>
          </a:prstGeom>
        </p:spPr>
      </p:pic>
      <p:sp>
        <p:nvSpPr>
          <p:cNvPr id="8" name="Rectangle 7">
            <a:extLst>
              <a:ext uri="{FF2B5EF4-FFF2-40B4-BE49-F238E27FC236}">
                <a16:creationId xmlns="" xmlns:a16="http://schemas.microsoft.com/office/drawing/2014/main" id="{44F9680D-37BB-E24E-9C69-ACA03636D85A}"/>
              </a:ext>
            </a:extLst>
          </p:cNvPr>
          <p:cNvSpPr/>
          <p:nvPr/>
        </p:nvSpPr>
        <p:spPr>
          <a:xfrm>
            <a:off x="355284" y="5291626"/>
            <a:ext cx="764953" cy="646331"/>
          </a:xfrm>
          <a:prstGeom prst="rect">
            <a:avLst/>
          </a:prstGeom>
        </p:spPr>
        <p:txBody>
          <a:bodyPr wrap="none">
            <a:spAutoFit/>
          </a:bodyPr>
          <a:lstStyle/>
          <a:p>
            <a:pPr algn="ctr"/>
            <a:r>
              <a:rPr lang="en-US" sz="3600" dirty="0">
                <a:latin typeface="OpenDyslexicAlta" pitchFamily="2" charset="77"/>
              </a:rPr>
              <a:t>26</a:t>
            </a:r>
            <a:endParaRPr lang="en-US" sz="2800" dirty="0"/>
          </a:p>
        </p:txBody>
      </p:sp>
      <p:sp>
        <p:nvSpPr>
          <p:cNvPr id="106" name="Rectangle 105">
            <a:extLst>
              <a:ext uri="{FF2B5EF4-FFF2-40B4-BE49-F238E27FC236}">
                <a16:creationId xmlns="" xmlns:a16="http://schemas.microsoft.com/office/drawing/2014/main" id="{2201FBAE-9E34-DE48-9DFC-AEC5294DB486}"/>
              </a:ext>
            </a:extLst>
          </p:cNvPr>
          <p:cNvSpPr/>
          <p:nvPr/>
        </p:nvSpPr>
        <p:spPr>
          <a:xfrm>
            <a:off x="1254186" y="5291626"/>
            <a:ext cx="772969" cy="646331"/>
          </a:xfrm>
          <a:prstGeom prst="rect">
            <a:avLst/>
          </a:prstGeom>
        </p:spPr>
        <p:txBody>
          <a:bodyPr wrap="none">
            <a:spAutoFit/>
          </a:bodyPr>
          <a:lstStyle/>
          <a:p>
            <a:pPr algn="ctr"/>
            <a:r>
              <a:rPr lang="en-US" sz="3600" dirty="0">
                <a:solidFill>
                  <a:srgbClr val="FF3860"/>
                </a:solidFill>
                <a:latin typeface="OpenDyslexicAlta" pitchFamily="2" charset="77"/>
              </a:rPr>
              <a:t>28</a:t>
            </a:r>
            <a:endParaRPr lang="en-US" sz="2800" dirty="0">
              <a:solidFill>
                <a:srgbClr val="FF3860"/>
              </a:solidFill>
            </a:endParaRPr>
          </a:p>
        </p:txBody>
      </p:sp>
      <p:sp>
        <p:nvSpPr>
          <p:cNvPr id="107" name="Rectangle 106">
            <a:extLst>
              <a:ext uri="{FF2B5EF4-FFF2-40B4-BE49-F238E27FC236}">
                <a16:creationId xmlns="" xmlns:a16="http://schemas.microsoft.com/office/drawing/2014/main" id="{F250589F-22AC-5446-B57A-301E0B2C5F52}"/>
              </a:ext>
            </a:extLst>
          </p:cNvPr>
          <p:cNvSpPr/>
          <p:nvPr/>
        </p:nvSpPr>
        <p:spPr>
          <a:xfrm>
            <a:off x="2097136" y="5291626"/>
            <a:ext cx="772969" cy="646331"/>
          </a:xfrm>
          <a:prstGeom prst="rect">
            <a:avLst/>
          </a:prstGeom>
        </p:spPr>
        <p:txBody>
          <a:bodyPr wrap="none">
            <a:spAutoFit/>
          </a:bodyPr>
          <a:lstStyle/>
          <a:p>
            <a:pPr algn="ctr"/>
            <a:r>
              <a:rPr lang="en-US" sz="3600" dirty="0">
                <a:solidFill>
                  <a:srgbClr val="FF3860"/>
                </a:solidFill>
                <a:latin typeface="OpenDyslexicAlta" pitchFamily="2" charset="77"/>
              </a:rPr>
              <a:t>30</a:t>
            </a:r>
            <a:endParaRPr lang="en-US" sz="2800" dirty="0">
              <a:solidFill>
                <a:srgbClr val="FF3860"/>
              </a:solidFill>
            </a:endParaRPr>
          </a:p>
        </p:txBody>
      </p:sp>
      <p:sp>
        <p:nvSpPr>
          <p:cNvPr id="108" name="Rectangle 107">
            <a:extLst>
              <a:ext uri="{FF2B5EF4-FFF2-40B4-BE49-F238E27FC236}">
                <a16:creationId xmlns="" xmlns:a16="http://schemas.microsoft.com/office/drawing/2014/main" id="{B06F6784-B014-4148-9DCC-914EE1B1F7FC}"/>
              </a:ext>
            </a:extLst>
          </p:cNvPr>
          <p:cNvSpPr/>
          <p:nvPr/>
        </p:nvSpPr>
        <p:spPr>
          <a:xfrm>
            <a:off x="3016893" y="5291626"/>
            <a:ext cx="753732" cy="646331"/>
          </a:xfrm>
          <a:prstGeom prst="rect">
            <a:avLst/>
          </a:prstGeom>
        </p:spPr>
        <p:txBody>
          <a:bodyPr wrap="none">
            <a:spAutoFit/>
          </a:bodyPr>
          <a:lstStyle/>
          <a:p>
            <a:pPr algn="ctr"/>
            <a:r>
              <a:rPr lang="en-US" sz="3600" dirty="0">
                <a:solidFill>
                  <a:srgbClr val="FF3860"/>
                </a:solidFill>
                <a:latin typeface="OpenDyslexicAlta" pitchFamily="2" charset="77"/>
              </a:rPr>
              <a:t>32</a:t>
            </a:r>
            <a:endParaRPr lang="en-US" sz="2800" dirty="0">
              <a:solidFill>
                <a:srgbClr val="FF3860"/>
              </a:solidFill>
            </a:endParaRPr>
          </a:p>
        </p:txBody>
      </p:sp>
      <p:sp>
        <p:nvSpPr>
          <p:cNvPr id="109" name="Rectangle 108">
            <a:extLst>
              <a:ext uri="{FF2B5EF4-FFF2-40B4-BE49-F238E27FC236}">
                <a16:creationId xmlns="" xmlns:a16="http://schemas.microsoft.com/office/drawing/2014/main" id="{5CABAAB4-A7A2-574D-B038-DB9F3DDF229D}"/>
              </a:ext>
            </a:extLst>
          </p:cNvPr>
          <p:cNvSpPr/>
          <p:nvPr/>
        </p:nvSpPr>
        <p:spPr>
          <a:xfrm>
            <a:off x="3924608" y="5291626"/>
            <a:ext cx="785793" cy="646331"/>
          </a:xfrm>
          <a:prstGeom prst="rect">
            <a:avLst/>
          </a:prstGeom>
        </p:spPr>
        <p:txBody>
          <a:bodyPr wrap="none">
            <a:spAutoFit/>
          </a:bodyPr>
          <a:lstStyle/>
          <a:p>
            <a:pPr algn="ctr"/>
            <a:r>
              <a:rPr lang="en-US" sz="3600" dirty="0">
                <a:solidFill>
                  <a:srgbClr val="FF3860"/>
                </a:solidFill>
                <a:latin typeface="OpenDyslexicAlta" pitchFamily="2" charset="77"/>
              </a:rPr>
              <a:t>34</a:t>
            </a:r>
            <a:endParaRPr lang="en-US" sz="2800" dirty="0">
              <a:solidFill>
                <a:srgbClr val="FF3860"/>
              </a:solidFill>
            </a:endParaRPr>
          </a:p>
        </p:txBody>
      </p:sp>
      <p:sp>
        <p:nvSpPr>
          <p:cNvPr id="110" name="Rectangle 109">
            <a:extLst>
              <a:ext uri="{FF2B5EF4-FFF2-40B4-BE49-F238E27FC236}">
                <a16:creationId xmlns="" xmlns:a16="http://schemas.microsoft.com/office/drawing/2014/main" id="{7AC39570-ACA5-E242-BAFF-AF77317E8E60}"/>
              </a:ext>
            </a:extLst>
          </p:cNvPr>
          <p:cNvSpPr/>
          <p:nvPr/>
        </p:nvSpPr>
        <p:spPr>
          <a:xfrm>
            <a:off x="4808282" y="5291626"/>
            <a:ext cx="772969" cy="646331"/>
          </a:xfrm>
          <a:prstGeom prst="rect">
            <a:avLst/>
          </a:prstGeom>
        </p:spPr>
        <p:txBody>
          <a:bodyPr wrap="none">
            <a:spAutoFit/>
          </a:bodyPr>
          <a:lstStyle/>
          <a:p>
            <a:pPr algn="ctr"/>
            <a:r>
              <a:rPr lang="en-US" sz="3600" dirty="0">
                <a:solidFill>
                  <a:srgbClr val="FF3860"/>
                </a:solidFill>
                <a:latin typeface="OpenDyslexicAlta" pitchFamily="2" charset="77"/>
              </a:rPr>
              <a:t>36</a:t>
            </a:r>
            <a:endParaRPr lang="en-US" sz="2800" dirty="0">
              <a:solidFill>
                <a:srgbClr val="FF3860"/>
              </a:solidFill>
            </a:endParaRPr>
          </a:p>
        </p:txBody>
      </p:sp>
      <p:sp>
        <p:nvSpPr>
          <p:cNvPr id="111" name="Rectangle 110">
            <a:extLst>
              <a:ext uri="{FF2B5EF4-FFF2-40B4-BE49-F238E27FC236}">
                <a16:creationId xmlns="" xmlns:a16="http://schemas.microsoft.com/office/drawing/2014/main" id="{E0ED1F9E-C44C-C645-9DDB-32CFDCBEC52D}"/>
              </a:ext>
            </a:extLst>
          </p:cNvPr>
          <p:cNvSpPr/>
          <p:nvPr/>
        </p:nvSpPr>
        <p:spPr>
          <a:xfrm>
            <a:off x="5669666" y="5291626"/>
            <a:ext cx="780984" cy="646331"/>
          </a:xfrm>
          <a:prstGeom prst="rect">
            <a:avLst/>
          </a:prstGeom>
        </p:spPr>
        <p:txBody>
          <a:bodyPr wrap="none">
            <a:spAutoFit/>
          </a:bodyPr>
          <a:lstStyle/>
          <a:p>
            <a:pPr algn="ctr"/>
            <a:r>
              <a:rPr lang="en-US" sz="3600" dirty="0">
                <a:solidFill>
                  <a:srgbClr val="FF3860"/>
                </a:solidFill>
                <a:latin typeface="OpenDyslexicAlta" pitchFamily="2" charset="77"/>
              </a:rPr>
              <a:t>38</a:t>
            </a:r>
            <a:endParaRPr lang="en-US" sz="2800" dirty="0">
              <a:solidFill>
                <a:srgbClr val="FF3860"/>
              </a:solidFill>
            </a:endParaRPr>
          </a:p>
        </p:txBody>
      </p:sp>
      <p:sp>
        <p:nvSpPr>
          <p:cNvPr id="112" name="Rectangle 111">
            <a:extLst>
              <a:ext uri="{FF2B5EF4-FFF2-40B4-BE49-F238E27FC236}">
                <a16:creationId xmlns="" xmlns:a16="http://schemas.microsoft.com/office/drawing/2014/main" id="{2F0F57BD-66CA-414F-BCE7-5D31E73997F2}"/>
              </a:ext>
            </a:extLst>
          </p:cNvPr>
          <p:cNvSpPr/>
          <p:nvPr/>
        </p:nvSpPr>
        <p:spPr>
          <a:xfrm>
            <a:off x="6561371" y="5291626"/>
            <a:ext cx="797013" cy="646331"/>
          </a:xfrm>
          <a:prstGeom prst="rect">
            <a:avLst/>
          </a:prstGeom>
        </p:spPr>
        <p:txBody>
          <a:bodyPr wrap="none">
            <a:spAutoFit/>
          </a:bodyPr>
          <a:lstStyle/>
          <a:p>
            <a:pPr algn="ctr"/>
            <a:r>
              <a:rPr lang="en-US" sz="3600" dirty="0">
                <a:solidFill>
                  <a:srgbClr val="FF3860"/>
                </a:solidFill>
                <a:latin typeface="OpenDyslexicAlta" pitchFamily="2" charset="77"/>
              </a:rPr>
              <a:t>40</a:t>
            </a:r>
            <a:endParaRPr lang="en-US" sz="2800" dirty="0">
              <a:solidFill>
                <a:srgbClr val="FF3860"/>
              </a:solidFill>
            </a:endParaRPr>
          </a:p>
        </p:txBody>
      </p:sp>
      <p:sp>
        <p:nvSpPr>
          <p:cNvPr id="113" name="Rectangle 112">
            <a:extLst>
              <a:ext uri="{FF2B5EF4-FFF2-40B4-BE49-F238E27FC236}">
                <a16:creationId xmlns="" xmlns:a16="http://schemas.microsoft.com/office/drawing/2014/main" id="{0AE70E71-E85F-EE4C-B2D4-28E7F7D21FDE}"/>
              </a:ext>
            </a:extLst>
          </p:cNvPr>
          <p:cNvSpPr/>
          <p:nvPr/>
        </p:nvSpPr>
        <p:spPr>
          <a:xfrm>
            <a:off x="7484899" y="5274163"/>
            <a:ext cx="777777" cy="646331"/>
          </a:xfrm>
          <a:prstGeom prst="rect">
            <a:avLst/>
          </a:prstGeom>
        </p:spPr>
        <p:txBody>
          <a:bodyPr wrap="none">
            <a:spAutoFit/>
          </a:bodyPr>
          <a:lstStyle/>
          <a:p>
            <a:pPr algn="ctr"/>
            <a:r>
              <a:rPr lang="en-US" sz="3600" dirty="0">
                <a:solidFill>
                  <a:srgbClr val="FF3860"/>
                </a:solidFill>
                <a:latin typeface="OpenDyslexicAlta" pitchFamily="2" charset="77"/>
              </a:rPr>
              <a:t>42</a:t>
            </a:r>
            <a:endParaRPr lang="en-US" sz="2800" dirty="0">
              <a:solidFill>
                <a:srgbClr val="FF3860"/>
              </a:solidFill>
            </a:endParaRPr>
          </a:p>
        </p:txBody>
      </p:sp>
      <p:sp>
        <p:nvSpPr>
          <p:cNvPr id="114" name="Rectangle 113">
            <a:extLst>
              <a:ext uri="{FF2B5EF4-FFF2-40B4-BE49-F238E27FC236}">
                <a16:creationId xmlns="" xmlns:a16="http://schemas.microsoft.com/office/drawing/2014/main" id="{1F36BD8F-258E-734E-A6E9-71912EBEF576}"/>
              </a:ext>
            </a:extLst>
          </p:cNvPr>
          <p:cNvSpPr/>
          <p:nvPr/>
        </p:nvSpPr>
        <p:spPr>
          <a:xfrm>
            <a:off x="8346131" y="5274163"/>
            <a:ext cx="809837" cy="646331"/>
          </a:xfrm>
          <a:prstGeom prst="rect">
            <a:avLst/>
          </a:prstGeom>
        </p:spPr>
        <p:txBody>
          <a:bodyPr wrap="none">
            <a:spAutoFit/>
          </a:bodyPr>
          <a:lstStyle/>
          <a:p>
            <a:pPr algn="ctr"/>
            <a:r>
              <a:rPr lang="en-US" sz="3600" dirty="0">
                <a:solidFill>
                  <a:srgbClr val="FF3860"/>
                </a:solidFill>
                <a:latin typeface="OpenDyslexicAlta" pitchFamily="2" charset="77"/>
              </a:rPr>
              <a:t>44</a:t>
            </a:r>
            <a:endParaRPr lang="en-US" sz="2800" dirty="0">
              <a:solidFill>
                <a:srgbClr val="FF3860"/>
              </a:solidFill>
            </a:endParaRPr>
          </a:p>
        </p:txBody>
      </p:sp>
      <p:sp>
        <p:nvSpPr>
          <p:cNvPr id="115" name="Rectangle 114">
            <a:extLst>
              <a:ext uri="{FF2B5EF4-FFF2-40B4-BE49-F238E27FC236}">
                <a16:creationId xmlns="" xmlns:a16="http://schemas.microsoft.com/office/drawing/2014/main" id="{903339EF-57B6-694A-8F04-AA5E7D54CB88}"/>
              </a:ext>
            </a:extLst>
          </p:cNvPr>
          <p:cNvSpPr/>
          <p:nvPr/>
        </p:nvSpPr>
        <p:spPr>
          <a:xfrm>
            <a:off x="9217935" y="5274163"/>
            <a:ext cx="797013" cy="646331"/>
          </a:xfrm>
          <a:prstGeom prst="rect">
            <a:avLst/>
          </a:prstGeom>
        </p:spPr>
        <p:txBody>
          <a:bodyPr wrap="none">
            <a:spAutoFit/>
          </a:bodyPr>
          <a:lstStyle/>
          <a:p>
            <a:pPr algn="ctr"/>
            <a:r>
              <a:rPr lang="en-US" sz="3600" dirty="0">
                <a:solidFill>
                  <a:srgbClr val="FF3860"/>
                </a:solidFill>
                <a:latin typeface="OpenDyslexicAlta" pitchFamily="2" charset="77"/>
              </a:rPr>
              <a:t>46</a:t>
            </a:r>
            <a:endParaRPr lang="en-US" sz="2800" dirty="0">
              <a:solidFill>
                <a:srgbClr val="FF3860"/>
              </a:solidFill>
            </a:endParaRPr>
          </a:p>
        </p:txBody>
      </p:sp>
      <p:sp>
        <p:nvSpPr>
          <p:cNvPr id="116" name="Rectangle 115">
            <a:extLst>
              <a:ext uri="{FF2B5EF4-FFF2-40B4-BE49-F238E27FC236}">
                <a16:creationId xmlns="" xmlns:a16="http://schemas.microsoft.com/office/drawing/2014/main" id="{76E79A76-4F80-5C41-B026-383844186698}"/>
              </a:ext>
            </a:extLst>
          </p:cNvPr>
          <p:cNvSpPr/>
          <p:nvPr/>
        </p:nvSpPr>
        <p:spPr>
          <a:xfrm>
            <a:off x="10113646" y="5274163"/>
            <a:ext cx="805029" cy="646331"/>
          </a:xfrm>
          <a:prstGeom prst="rect">
            <a:avLst/>
          </a:prstGeom>
        </p:spPr>
        <p:txBody>
          <a:bodyPr wrap="none">
            <a:spAutoFit/>
          </a:bodyPr>
          <a:lstStyle/>
          <a:p>
            <a:pPr algn="ctr"/>
            <a:r>
              <a:rPr lang="en-US" sz="3600" dirty="0">
                <a:solidFill>
                  <a:srgbClr val="FF3860"/>
                </a:solidFill>
                <a:latin typeface="OpenDyslexicAlta" pitchFamily="2" charset="77"/>
              </a:rPr>
              <a:t>48</a:t>
            </a:r>
            <a:endParaRPr lang="en-US" sz="2800" dirty="0">
              <a:solidFill>
                <a:srgbClr val="FF3860"/>
              </a:solidFill>
            </a:endParaRPr>
          </a:p>
        </p:txBody>
      </p:sp>
      <p:sp>
        <p:nvSpPr>
          <p:cNvPr id="117" name="Rectangle 116">
            <a:extLst>
              <a:ext uri="{FF2B5EF4-FFF2-40B4-BE49-F238E27FC236}">
                <a16:creationId xmlns="" xmlns:a16="http://schemas.microsoft.com/office/drawing/2014/main" id="{59654693-B819-7A47-8092-68F0E5ED45F1}"/>
              </a:ext>
            </a:extLst>
          </p:cNvPr>
          <p:cNvSpPr/>
          <p:nvPr/>
        </p:nvSpPr>
        <p:spPr>
          <a:xfrm>
            <a:off x="11036477" y="5274163"/>
            <a:ext cx="769763" cy="646331"/>
          </a:xfrm>
          <a:prstGeom prst="rect">
            <a:avLst/>
          </a:prstGeom>
        </p:spPr>
        <p:txBody>
          <a:bodyPr wrap="none">
            <a:spAutoFit/>
          </a:bodyPr>
          <a:lstStyle/>
          <a:p>
            <a:pPr algn="ctr"/>
            <a:r>
              <a:rPr lang="en-US" sz="3600" dirty="0">
                <a:solidFill>
                  <a:srgbClr val="FF3860"/>
                </a:solidFill>
                <a:latin typeface="OpenDyslexicAlta" pitchFamily="2" charset="77"/>
              </a:rPr>
              <a:t>50</a:t>
            </a:r>
            <a:endParaRPr lang="en-US" sz="2800" dirty="0">
              <a:solidFill>
                <a:srgbClr val="FF3860"/>
              </a:solidFill>
            </a:endParaRPr>
          </a:p>
        </p:txBody>
      </p:sp>
    </p:spTree>
    <p:extLst>
      <p:ext uri="{BB962C8B-B14F-4D97-AF65-F5344CB8AC3E}">
        <p14:creationId xmlns:p14="http://schemas.microsoft.com/office/powerpoint/2010/main" val="33644864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2s.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 xmlns:a16="http://schemas.microsoft.com/office/drawing/2014/main" id="{6519F331-0326-B84D-9B1E-B4BAE3A8420F}"/>
              </a:ext>
            </a:extLst>
          </p:cNvPr>
          <p:cNvPicPr>
            <a:picLocks noChangeAspect="1"/>
          </p:cNvPicPr>
          <p:nvPr/>
        </p:nvPicPr>
        <p:blipFill>
          <a:blip r:embed="rId3"/>
          <a:stretch>
            <a:fillRect/>
          </a:stretch>
        </p:blipFill>
        <p:spPr>
          <a:xfrm>
            <a:off x="684213" y="2724944"/>
            <a:ext cx="10896600" cy="2552700"/>
          </a:xfrm>
          <a:prstGeom prst="rect">
            <a:avLst/>
          </a:prstGeom>
        </p:spPr>
      </p:pic>
      <p:sp>
        <p:nvSpPr>
          <p:cNvPr id="111" name="Rectangle 110">
            <a:extLst>
              <a:ext uri="{FF2B5EF4-FFF2-40B4-BE49-F238E27FC236}">
                <a16:creationId xmlns="" xmlns:a16="http://schemas.microsoft.com/office/drawing/2014/main" id="{E0ED1F9E-C44C-C645-9DDB-32CFDCBEC52D}"/>
              </a:ext>
            </a:extLst>
          </p:cNvPr>
          <p:cNvSpPr/>
          <p:nvPr/>
        </p:nvSpPr>
        <p:spPr>
          <a:xfrm>
            <a:off x="5680087" y="5291626"/>
            <a:ext cx="760144" cy="646331"/>
          </a:xfrm>
          <a:prstGeom prst="rect">
            <a:avLst/>
          </a:prstGeom>
        </p:spPr>
        <p:txBody>
          <a:bodyPr wrap="none">
            <a:spAutoFit/>
          </a:bodyPr>
          <a:lstStyle/>
          <a:p>
            <a:pPr algn="ctr"/>
            <a:r>
              <a:rPr lang="en-US" sz="3600" dirty="0">
                <a:latin typeface="OpenDyslexicAlta" pitchFamily="2" charset="77"/>
              </a:rPr>
              <a:t>18</a:t>
            </a:r>
            <a:endParaRPr lang="en-US" sz="2800" dirty="0"/>
          </a:p>
        </p:txBody>
      </p:sp>
    </p:spTree>
    <p:extLst>
      <p:ext uri="{BB962C8B-B14F-4D97-AF65-F5344CB8AC3E}">
        <p14:creationId xmlns:p14="http://schemas.microsoft.com/office/powerpoint/2010/main" val="17455829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Complete the number line by counting in 2s.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 xmlns:a16="http://schemas.microsoft.com/office/drawing/2014/main" id="{6519F331-0326-B84D-9B1E-B4BAE3A8420F}"/>
              </a:ext>
            </a:extLst>
          </p:cNvPr>
          <p:cNvPicPr>
            <a:picLocks noChangeAspect="1"/>
          </p:cNvPicPr>
          <p:nvPr/>
        </p:nvPicPr>
        <p:blipFill>
          <a:blip r:embed="rId3"/>
          <a:stretch>
            <a:fillRect/>
          </a:stretch>
        </p:blipFill>
        <p:spPr>
          <a:xfrm>
            <a:off x="684213" y="2724944"/>
            <a:ext cx="10896600" cy="2552700"/>
          </a:xfrm>
          <a:prstGeom prst="rect">
            <a:avLst/>
          </a:prstGeom>
        </p:spPr>
      </p:pic>
      <p:sp>
        <p:nvSpPr>
          <p:cNvPr id="8" name="Rectangle 7">
            <a:extLst>
              <a:ext uri="{FF2B5EF4-FFF2-40B4-BE49-F238E27FC236}">
                <a16:creationId xmlns="" xmlns:a16="http://schemas.microsoft.com/office/drawing/2014/main" id="{44F9680D-37BB-E24E-9C69-ACA03636D85A}"/>
              </a:ext>
            </a:extLst>
          </p:cNvPr>
          <p:cNvSpPr/>
          <p:nvPr/>
        </p:nvSpPr>
        <p:spPr>
          <a:xfrm>
            <a:off x="495547" y="5291626"/>
            <a:ext cx="484427" cy="646331"/>
          </a:xfrm>
          <a:prstGeom prst="rect">
            <a:avLst/>
          </a:prstGeom>
        </p:spPr>
        <p:txBody>
          <a:bodyPr wrap="none">
            <a:spAutoFit/>
          </a:bodyPr>
          <a:lstStyle/>
          <a:p>
            <a:pPr algn="ctr"/>
            <a:r>
              <a:rPr lang="en-US" sz="3600" dirty="0">
                <a:solidFill>
                  <a:srgbClr val="FF3860"/>
                </a:solidFill>
                <a:latin typeface="OpenDyslexicAlta" pitchFamily="2" charset="77"/>
              </a:rPr>
              <a:t>6</a:t>
            </a:r>
            <a:endParaRPr lang="en-US" sz="2800" dirty="0">
              <a:solidFill>
                <a:srgbClr val="FF3860"/>
              </a:solidFill>
            </a:endParaRPr>
          </a:p>
        </p:txBody>
      </p:sp>
      <p:sp>
        <p:nvSpPr>
          <p:cNvPr id="106" name="Rectangle 105">
            <a:extLst>
              <a:ext uri="{FF2B5EF4-FFF2-40B4-BE49-F238E27FC236}">
                <a16:creationId xmlns="" xmlns:a16="http://schemas.microsoft.com/office/drawing/2014/main" id="{2201FBAE-9E34-DE48-9DFC-AEC5294DB486}"/>
              </a:ext>
            </a:extLst>
          </p:cNvPr>
          <p:cNvSpPr/>
          <p:nvPr/>
        </p:nvSpPr>
        <p:spPr>
          <a:xfrm>
            <a:off x="1394449" y="5291626"/>
            <a:ext cx="492443" cy="646331"/>
          </a:xfrm>
          <a:prstGeom prst="rect">
            <a:avLst/>
          </a:prstGeom>
        </p:spPr>
        <p:txBody>
          <a:bodyPr wrap="none">
            <a:spAutoFit/>
          </a:bodyPr>
          <a:lstStyle/>
          <a:p>
            <a:pPr algn="ctr"/>
            <a:r>
              <a:rPr lang="en-US" sz="3600" dirty="0">
                <a:solidFill>
                  <a:srgbClr val="FF3860"/>
                </a:solidFill>
                <a:latin typeface="OpenDyslexicAlta" pitchFamily="2" charset="77"/>
              </a:rPr>
              <a:t>8</a:t>
            </a:r>
            <a:endParaRPr lang="en-US" sz="2800" dirty="0">
              <a:solidFill>
                <a:srgbClr val="FF3860"/>
              </a:solidFill>
            </a:endParaRPr>
          </a:p>
        </p:txBody>
      </p:sp>
      <p:sp>
        <p:nvSpPr>
          <p:cNvPr id="107" name="Rectangle 106">
            <a:extLst>
              <a:ext uri="{FF2B5EF4-FFF2-40B4-BE49-F238E27FC236}">
                <a16:creationId xmlns="" xmlns:a16="http://schemas.microsoft.com/office/drawing/2014/main" id="{F250589F-22AC-5446-B57A-301E0B2C5F52}"/>
              </a:ext>
            </a:extLst>
          </p:cNvPr>
          <p:cNvSpPr/>
          <p:nvPr/>
        </p:nvSpPr>
        <p:spPr>
          <a:xfrm>
            <a:off x="2107556" y="5291626"/>
            <a:ext cx="752129" cy="646331"/>
          </a:xfrm>
          <a:prstGeom prst="rect">
            <a:avLst/>
          </a:prstGeom>
        </p:spPr>
        <p:txBody>
          <a:bodyPr wrap="none">
            <a:spAutoFit/>
          </a:bodyPr>
          <a:lstStyle/>
          <a:p>
            <a:pPr algn="ctr"/>
            <a:r>
              <a:rPr lang="en-US" sz="3600" dirty="0">
                <a:solidFill>
                  <a:srgbClr val="FF3860"/>
                </a:solidFill>
                <a:latin typeface="OpenDyslexicAlta" pitchFamily="2" charset="77"/>
              </a:rPr>
              <a:t>10</a:t>
            </a:r>
            <a:endParaRPr lang="en-US" sz="2800" dirty="0">
              <a:solidFill>
                <a:srgbClr val="FF3860"/>
              </a:solidFill>
            </a:endParaRPr>
          </a:p>
        </p:txBody>
      </p:sp>
      <p:sp>
        <p:nvSpPr>
          <p:cNvPr id="108" name="Rectangle 107">
            <a:extLst>
              <a:ext uri="{FF2B5EF4-FFF2-40B4-BE49-F238E27FC236}">
                <a16:creationId xmlns="" xmlns:a16="http://schemas.microsoft.com/office/drawing/2014/main" id="{B06F6784-B014-4148-9DCC-914EE1B1F7FC}"/>
              </a:ext>
            </a:extLst>
          </p:cNvPr>
          <p:cNvSpPr/>
          <p:nvPr/>
        </p:nvSpPr>
        <p:spPr>
          <a:xfrm>
            <a:off x="3027313" y="5291626"/>
            <a:ext cx="732893" cy="646331"/>
          </a:xfrm>
          <a:prstGeom prst="rect">
            <a:avLst/>
          </a:prstGeom>
        </p:spPr>
        <p:txBody>
          <a:bodyPr wrap="none">
            <a:spAutoFit/>
          </a:bodyPr>
          <a:lstStyle/>
          <a:p>
            <a:pPr algn="ctr"/>
            <a:r>
              <a:rPr lang="en-US" sz="3600" dirty="0">
                <a:solidFill>
                  <a:srgbClr val="FF3860"/>
                </a:solidFill>
                <a:latin typeface="OpenDyslexicAlta" pitchFamily="2" charset="77"/>
              </a:rPr>
              <a:t>12</a:t>
            </a:r>
            <a:endParaRPr lang="en-US" sz="2800" dirty="0">
              <a:solidFill>
                <a:srgbClr val="FF3860"/>
              </a:solidFill>
            </a:endParaRPr>
          </a:p>
        </p:txBody>
      </p:sp>
      <p:sp>
        <p:nvSpPr>
          <p:cNvPr id="109" name="Rectangle 108">
            <a:extLst>
              <a:ext uri="{FF2B5EF4-FFF2-40B4-BE49-F238E27FC236}">
                <a16:creationId xmlns="" xmlns:a16="http://schemas.microsoft.com/office/drawing/2014/main" id="{5CABAAB4-A7A2-574D-B038-DB9F3DDF229D}"/>
              </a:ext>
            </a:extLst>
          </p:cNvPr>
          <p:cNvSpPr/>
          <p:nvPr/>
        </p:nvSpPr>
        <p:spPr>
          <a:xfrm>
            <a:off x="3935028" y="5291626"/>
            <a:ext cx="764953" cy="646331"/>
          </a:xfrm>
          <a:prstGeom prst="rect">
            <a:avLst/>
          </a:prstGeom>
        </p:spPr>
        <p:txBody>
          <a:bodyPr wrap="none">
            <a:spAutoFit/>
          </a:bodyPr>
          <a:lstStyle/>
          <a:p>
            <a:pPr algn="ctr"/>
            <a:r>
              <a:rPr lang="en-US" sz="3600" dirty="0">
                <a:solidFill>
                  <a:srgbClr val="FF3860"/>
                </a:solidFill>
                <a:latin typeface="OpenDyslexicAlta" pitchFamily="2" charset="77"/>
              </a:rPr>
              <a:t>14</a:t>
            </a:r>
            <a:endParaRPr lang="en-US" sz="2800" dirty="0">
              <a:solidFill>
                <a:srgbClr val="FF3860"/>
              </a:solidFill>
            </a:endParaRPr>
          </a:p>
        </p:txBody>
      </p:sp>
      <p:sp>
        <p:nvSpPr>
          <p:cNvPr id="110" name="Rectangle 109">
            <a:extLst>
              <a:ext uri="{FF2B5EF4-FFF2-40B4-BE49-F238E27FC236}">
                <a16:creationId xmlns="" xmlns:a16="http://schemas.microsoft.com/office/drawing/2014/main" id="{7AC39570-ACA5-E242-BAFF-AF77317E8E60}"/>
              </a:ext>
            </a:extLst>
          </p:cNvPr>
          <p:cNvSpPr/>
          <p:nvPr/>
        </p:nvSpPr>
        <p:spPr>
          <a:xfrm>
            <a:off x="4818702" y="5291626"/>
            <a:ext cx="752129" cy="646331"/>
          </a:xfrm>
          <a:prstGeom prst="rect">
            <a:avLst/>
          </a:prstGeom>
        </p:spPr>
        <p:txBody>
          <a:bodyPr wrap="none">
            <a:spAutoFit/>
          </a:bodyPr>
          <a:lstStyle/>
          <a:p>
            <a:pPr algn="ctr"/>
            <a:r>
              <a:rPr lang="en-US" sz="3600" dirty="0">
                <a:solidFill>
                  <a:srgbClr val="FF3860"/>
                </a:solidFill>
                <a:latin typeface="OpenDyslexicAlta" pitchFamily="2" charset="77"/>
              </a:rPr>
              <a:t>16</a:t>
            </a:r>
            <a:endParaRPr lang="en-US" sz="2800" dirty="0">
              <a:solidFill>
                <a:srgbClr val="FF3860"/>
              </a:solidFill>
            </a:endParaRPr>
          </a:p>
        </p:txBody>
      </p:sp>
      <p:sp>
        <p:nvSpPr>
          <p:cNvPr id="111" name="Rectangle 110">
            <a:extLst>
              <a:ext uri="{FF2B5EF4-FFF2-40B4-BE49-F238E27FC236}">
                <a16:creationId xmlns="" xmlns:a16="http://schemas.microsoft.com/office/drawing/2014/main" id="{E0ED1F9E-C44C-C645-9DDB-32CFDCBEC52D}"/>
              </a:ext>
            </a:extLst>
          </p:cNvPr>
          <p:cNvSpPr/>
          <p:nvPr/>
        </p:nvSpPr>
        <p:spPr>
          <a:xfrm>
            <a:off x="5680087" y="5291626"/>
            <a:ext cx="760144" cy="646331"/>
          </a:xfrm>
          <a:prstGeom prst="rect">
            <a:avLst/>
          </a:prstGeom>
        </p:spPr>
        <p:txBody>
          <a:bodyPr wrap="none">
            <a:spAutoFit/>
          </a:bodyPr>
          <a:lstStyle/>
          <a:p>
            <a:pPr algn="ctr"/>
            <a:r>
              <a:rPr lang="en-US" sz="3600" dirty="0">
                <a:latin typeface="OpenDyslexicAlta" pitchFamily="2" charset="77"/>
              </a:rPr>
              <a:t>18</a:t>
            </a:r>
            <a:endParaRPr lang="en-US" sz="2800" dirty="0"/>
          </a:p>
        </p:txBody>
      </p:sp>
      <p:sp>
        <p:nvSpPr>
          <p:cNvPr id="112" name="Rectangle 111">
            <a:extLst>
              <a:ext uri="{FF2B5EF4-FFF2-40B4-BE49-F238E27FC236}">
                <a16:creationId xmlns="" xmlns:a16="http://schemas.microsoft.com/office/drawing/2014/main" id="{2F0F57BD-66CA-414F-BCE7-5D31E73997F2}"/>
              </a:ext>
            </a:extLst>
          </p:cNvPr>
          <p:cNvSpPr/>
          <p:nvPr/>
        </p:nvSpPr>
        <p:spPr>
          <a:xfrm>
            <a:off x="6577401" y="5291626"/>
            <a:ext cx="764953" cy="646331"/>
          </a:xfrm>
          <a:prstGeom prst="rect">
            <a:avLst/>
          </a:prstGeom>
        </p:spPr>
        <p:txBody>
          <a:bodyPr wrap="none">
            <a:spAutoFit/>
          </a:bodyPr>
          <a:lstStyle/>
          <a:p>
            <a:pPr algn="ctr"/>
            <a:r>
              <a:rPr lang="en-US" sz="3600" dirty="0">
                <a:solidFill>
                  <a:srgbClr val="FF3860"/>
                </a:solidFill>
                <a:latin typeface="OpenDyslexicAlta" pitchFamily="2" charset="77"/>
              </a:rPr>
              <a:t>20</a:t>
            </a:r>
            <a:endParaRPr lang="en-US" sz="2800" dirty="0">
              <a:solidFill>
                <a:srgbClr val="FF3860"/>
              </a:solidFill>
            </a:endParaRPr>
          </a:p>
        </p:txBody>
      </p:sp>
      <p:sp>
        <p:nvSpPr>
          <p:cNvPr id="113" name="Rectangle 112">
            <a:extLst>
              <a:ext uri="{FF2B5EF4-FFF2-40B4-BE49-F238E27FC236}">
                <a16:creationId xmlns="" xmlns:a16="http://schemas.microsoft.com/office/drawing/2014/main" id="{0AE70E71-E85F-EE4C-B2D4-28E7F7D21FDE}"/>
              </a:ext>
            </a:extLst>
          </p:cNvPr>
          <p:cNvSpPr/>
          <p:nvPr/>
        </p:nvSpPr>
        <p:spPr>
          <a:xfrm>
            <a:off x="7500929" y="5274163"/>
            <a:ext cx="745717" cy="646331"/>
          </a:xfrm>
          <a:prstGeom prst="rect">
            <a:avLst/>
          </a:prstGeom>
        </p:spPr>
        <p:txBody>
          <a:bodyPr wrap="none">
            <a:spAutoFit/>
          </a:bodyPr>
          <a:lstStyle/>
          <a:p>
            <a:pPr algn="ctr"/>
            <a:r>
              <a:rPr lang="en-US" sz="3600" dirty="0">
                <a:solidFill>
                  <a:srgbClr val="FF3860"/>
                </a:solidFill>
                <a:latin typeface="OpenDyslexicAlta" pitchFamily="2" charset="77"/>
              </a:rPr>
              <a:t>22</a:t>
            </a:r>
            <a:endParaRPr lang="en-US" sz="2800" dirty="0">
              <a:solidFill>
                <a:srgbClr val="FF3860"/>
              </a:solidFill>
            </a:endParaRPr>
          </a:p>
        </p:txBody>
      </p:sp>
      <p:sp>
        <p:nvSpPr>
          <p:cNvPr id="114" name="Rectangle 113">
            <a:extLst>
              <a:ext uri="{FF2B5EF4-FFF2-40B4-BE49-F238E27FC236}">
                <a16:creationId xmlns="" xmlns:a16="http://schemas.microsoft.com/office/drawing/2014/main" id="{1F36BD8F-258E-734E-A6E9-71912EBEF576}"/>
              </a:ext>
            </a:extLst>
          </p:cNvPr>
          <p:cNvSpPr/>
          <p:nvPr/>
        </p:nvSpPr>
        <p:spPr>
          <a:xfrm>
            <a:off x="8362161" y="5274163"/>
            <a:ext cx="777777" cy="646331"/>
          </a:xfrm>
          <a:prstGeom prst="rect">
            <a:avLst/>
          </a:prstGeom>
        </p:spPr>
        <p:txBody>
          <a:bodyPr wrap="none">
            <a:spAutoFit/>
          </a:bodyPr>
          <a:lstStyle/>
          <a:p>
            <a:pPr algn="ctr"/>
            <a:r>
              <a:rPr lang="en-US" sz="3600" dirty="0">
                <a:solidFill>
                  <a:srgbClr val="FF3860"/>
                </a:solidFill>
                <a:latin typeface="OpenDyslexicAlta" pitchFamily="2" charset="77"/>
              </a:rPr>
              <a:t>24</a:t>
            </a:r>
            <a:endParaRPr lang="en-US" sz="2800" dirty="0">
              <a:solidFill>
                <a:srgbClr val="FF3860"/>
              </a:solidFill>
            </a:endParaRPr>
          </a:p>
        </p:txBody>
      </p:sp>
      <p:sp>
        <p:nvSpPr>
          <p:cNvPr id="115" name="Rectangle 114">
            <a:extLst>
              <a:ext uri="{FF2B5EF4-FFF2-40B4-BE49-F238E27FC236}">
                <a16:creationId xmlns="" xmlns:a16="http://schemas.microsoft.com/office/drawing/2014/main" id="{903339EF-57B6-694A-8F04-AA5E7D54CB88}"/>
              </a:ext>
            </a:extLst>
          </p:cNvPr>
          <p:cNvSpPr/>
          <p:nvPr/>
        </p:nvSpPr>
        <p:spPr>
          <a:xfrm>
            <a:off x="9233965" y="5274163"/>
            <a:ext cx="764953" cy="646331"/>
          </a:xfrm>
          <a:prstGeom prst="rect">
            <a:avLst/>
          </a:prstGeom>
        </p:spPr>
        <p:txBody>
          <a:bodyPr wrap="none">
            <a:spAutoFit/>
          </a:bodyPr>
          <a:lstStyle/>
          <a:p>
            <a:pPr algn="ctr"/>
            <a:r>
              <a:rPr lang="en-US" sz="3600" dirty="0">
                <a:solidFill>
                  <a:srgbClr val="FF3860"/>
                </a:solidFill>
                <a:latin typeface="OpenDyslexicAlta" pitchFamily="2" charset="77"/>
              </a:rPr>
              <a:t>26</a:t>
            </a:r>
            <a:endParaRPr lang="en-US" sz="2800" dirty="0">
              <a:solidFill>
                <a:srgbClr val="FF3860"/>
              </a:solidFill>
            </a:endParaRPr>
          </a:p>
        </p:txBody>
      </p:sp>
      <p:sp>
        <p:nvSpPr>
          <p:cNvPr id="116" name="Rectangle 115">
            <a:extLst>
              <a:ext uri="{FF2B5EF4-FFF2-40B4-BE49-F238E27FC236}">
                <a16:creationId xmlns="" xmlns:a16="http://schemas.microsoft.com/office/drawing/2014/main" id="{76E79A76-4F80-5C41-B026-383844186698}"/>
              </a:ext>
            </a:extLst>
          </p:cNvPr>
          <p:cNvSpPr/>
          <p:nvPr/>
        </p:nvSpPr>
        <p:spPr>
          <a:xfrm>
            <a:off x="10129676" y="5274163"/>
            <a:ext cx="772969" cy="646331"/>
          </a:xfrm>
          <a:prstGeom prst="rect">
            <a:avLst/>
          </a:prstGeom>
        </p:spPr>
        <p:txBody>
          <a:bodyPr wrap="none">
            <a:spAutoFit/>
          </a:bodyPr>
          <a:lstStyle/>
          <a:p>
            <a:pPr algn="ctr"/>
            <a:r>
              <a:rPr lang="en-US" sz="3600" dirty="0">
                <a:solidFill>
                  <a:srgbClr val="FF3860"/>
                </a:solidFill>
                <a:latin typeface="OpenDyslexicAlta" pitchFamily="2" charset="77"/>
              </a:rPr>
              <a:t>28</a:t>
            </a:r>
            <a:endParaRPr lang="en-US" sz="2800" dirty="0">
              <a:solidFill>
                <a:srgbClr val="FF3860"/>
              </a:solidFill>
            </a:endParaRPr>
          </a:p>
        </p:txBody>
      </p:sp>
      <p:sp>
        <p:nvSpPr>
          <p:cNvPr id="117" name="Rectangle 116">
            <a:extLst>
              <a:ext uri="{FF2B5EF4-FFF2-40B4-BE49-F238E27FC236}">
                <a16:creationId xmlns="" xmlns:a16="http://schemas.microsoft.com/office/drawing/2014/main" id="{59654693-B819-7A47-8092-68F0E5ED45F1}"/>
              </a:ext>
            </a:extLst>
          </p:cNvPr>
          <p:cNvSpPr/>
          <p:nvPr/>
        </p:nvSpPr>
        <p:spPr>
          <a:xfrm>
            <a:off x="11034874" y="5274163"/>
            <a:ext cx="772969" cy="646331"/>
          </a:xfrm>
          <a:prstGeom prst="rect">
            <a:avLst/>
          </a:prstGeom>
        </p:spPr>
        <p:txBody>
          <a:bodyPr wrap="none">
            <a:spAutoFit/>
          </a:bodyPr>
          <a:lstStyle/>
          <a:p>
            <a:pPr algn="ctr"/>
            <a:r>
              <a:rPr lang="en-US" sz="3600" dirty="0">
                <a:solidFill>
                  <a:srgbClr val="FF3860"/>
                </a:solidFill>
                <a:latin typeface="OpenDyslexicAlta" pitchFamily="2" charset="77"/>
              </a:rPr>
              <a:t>30</a:t>
            </a:r>
            <a:endParaRPr lang="en-US" sz="2800" dirty="0">
              <a:solidFill>
                <a:srgbClr val="FF3860"/>
              </a:solidFill>
            </a:endParaRPr>
          </a:p>
        </p:txBody>
      </p:sp>
    </p:spTree>
    <p:extLst>
      <p:ext uri="{BB962C8B-B14F-4D97-AF65-F5344CB8AC3E}">
        <p14:creationId xmlns:p14="http://schemas.microsoft.com/office/powerpoint/2010/main" val="31960777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3:</a:t>
            </a:r>
          </a:p>
          <a:p>
            <a:pPr marL="0" indent="0">
              <a:buClr>
                <a:srgbClr val="23D160"/>
              </a:buClr>
              <a:buSzPct val="85000"/>
              <a:buNone/>
            </a:pPr>
            <a:r>
              <a:rPr lang="en-GB" sz="2200" dirty="0"/>
              <a:t>Complete the number line by counting in 2s.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 xmlns:a16="http://schemas.microsoft.com/office/drawing/2014/main" id="{6519F331-0326-B84D-9B1E-B4BAE3A8420F}"/>
              </a:ext>
            </a:extLst>
          </p:cNvPr>
          <p:cNvPicPr>
            <a:picLocks noChangeAspect="1"/>
          </p:cNvPicPr>
          <p:nvPr/>
        </p:nvPicPr>
        <p:blipFill>
          <a:blip r:embed="rId3"/>
          <a:stretch>
            <a:fillRect/>
          </a:stretch>
        </p:blipFill>
        <p:spPr>
          <a:xfrm>
            <a:off x="684213" y="2724944"/>
            <a:ext cx="10896600" cy="2552700"/>
          </a:xfrm>
          <a:prstGeom prst="rect">
            <a:avLst/>
          </a:prstGeom>
        </p:spPr>
      </p:pic>
      <p:sp>
        <p:nvSpPr>
          <p:cNvPr id="112" name="Rectangle 111">
            <a:extLst>
              <a:ext uri="{FF2B5EF4-FFF2-40B4-BE49-F238E27FC236}">
                <a16:creationId xmlns="" xmlns:a16="http://schemas.microsoft.com/office/drawing/2014/main" id="{2F0F57BD-66CA-414F-BCE7-5D31E73997F2}"/>
              </a:ext>
            </a:extLst>
          </p:cNvPr>
          <p:cNvSpPr/>
          <p:nvPr/>
        </p:nvSpPr>
        <p:spPr>
          <a:xfrm>
            <a:off x="6569385" y="5291626"/>
            <a:ext cx="780984" cy="646331"/>
          </a:xfrm>
          <a:prstGeom prst="rect">
            <a:avLst/>
          </a:prstGeom>
        </p:spPr>
        <p:txBody>
          <a:bodyPr wrap="none">
            <a:spAutoFit/>
          </a:bodyPr>
          <a:lstStyle/>
          <a:p>
            <a:pPr algn="ctr"/>
            <a:r>
              <a:rPr lang="en-US" sz="3600" dirty="0">
                <a:latin typeface="OpenDyslexicAlta" pitchFamily="2" charset="77"/>
              </a:rPr>
              <a:t>38</a:t>
            </a:r>
            <a:endParaRPr lang="en-US" sz="2800" dirty="0"/>
          </a:p>
        </p:txBody>
      </p:sp>
    </p:spTree>
    <p:extLst>
      <p:ext uri="{BB962C8B-B14F-4D97-AF65-F5344CB8AC3E}">
        <p14:creationId xmlns:p14="http://schemas.microsoft.com/office/powerpoint/2010/main" val="766406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3:</a:t>
            </a:r>
          </a:p>
          <a:p>
            <a:pPr marL="0" indent="0">
              <a:buClr>
                <a:srgbClr val="23D160"/>
              </a:buClr>
              <a:buSzPct val="85000"/>
              <a:buNone/>
            </a:pPr>
            <a:r>
              <a:rPr lang="en-GB" sz="2200" dirty="0"/>
              <a:t>Complete the number line by counting in 2s.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 xmlns:a16="http://schemas.microsoft.com/office/drawing/2014/main" id="{6519F331-0326-B84D-9B1E-B4BAE3A8420F}"/>
              </a:ext>
            </a:extLst>
          </p:cNvPr>
          <p:cNvPicPr>
            <a:picLocks noChangeAspect="1"/>
          </p:cNvPicPr>
          <p:nvPr/>
        </p:nvPicPr>
        <p:blipFill>
          <a:blip r:embed="rId3"/>
          <a:stretch>
            <a:fillRect/>
          </a:stretch>
        </p:blipFill>
        <p:spPr>
          <a:xfrm>
            <a:off x="684213" y="2724944"/>
            <a:ext cx="10896600" cy="2552700"/>
          </a:xfrm>
          <a:prstGeom prst="rect">
            <a:avLst/>
          </a:prstGeom>
        </p:spPr>
      </p:pic>
      <p:sp>
        <p:nvSpPr>
          <p:cNvPr id="8" name="Rectangle 7">
            <a:extLst>
              <a:ext uri="{FF2B5EF4-FFF2-40B4-BE49-F238E27FC236}">
                <a16:creationId xmlns="" xmlns:a16="http://schemas.microsoft.com/office/drawing/2014/main" id="{44F9680D-37BB-E24E-9C69-ACA03636D85A}"/>
              </a:ext>
            </a:extLst>
          </p:cNvPr>
          <p:cNvSpPr/>
          <p:nvPr/>
        </p:nvSpPr>
        <p:spPr>
          <a:xfrm>
            <a:off x="348872" y="5291626"/>
            <a:ext cx="777777" cy="646331"/>
          </a:xfrm>
          <a:prstGeom prst="rect">
            <a:avLst/>
          </a:prstGeom>
        </p:spPr>
        <p:txBody>
          <a:bodyPr wrap="none">
            <a:spAutoFit/>
          </a:bodyPr>
          <a:lstStyle/>
          <a:p>
            <a:pPr algn="ctr"/>
            <a:r>
              <a:rPr lang="en-US" sz="3600" dirty="0">
                <a:solidFill>
                  <a:srgbClr val="FF3860"/>
                </a:solidFill>
                <a:latin typeface="OpenDyslexicAlta" pitchFamily="2" charset="77"/>
              </a:rPr>
              <a:t>24</a:t>
            </a:r>
            <a:endParaRPr lang="en-US" sz="2800" dirty="0">
              <a:solidFill>
                <a:srgbClr val="FF3860"/>
              </a:solidFill>
            </a:endParaRPr>
          </a:p>
        </p:txBody>
      </p:sp>
      <p:sp>
        <p:nvSpPr>
          <p:cNvPr id="106" name="Rectangle 105">
            <a:extLst>
              <a:ext uri="{FF2B5EF4-FFF2-40B4-BE49-F238E27FC236}">
                <a16:creationId xmlns="" xmlns:a16="http://schemas.microsoft.com/office/drawing/2014/main" id="{2201FBAE-9E34-DE48-9DFC-AEC5294DB486}"/>
              </a:ext>
            </a:extLst>
          </p:cNvPr>
          <p:cNvSpPr/>
          <p:nvPr/>
        </p:nvSpPr>
        <p:spPr>
          <a:xfrm>
            <a:off x="1258194" y="5291626"/>
            <a:ext cx="764953" cy="646331"/>
          </a:xfrm>
          <a:prstGeom prst="rect">
            <a:avLst/>
          </a:prstGeom>
        </p:spPr>
        <p:txBody>
          <a:bodyPr wrap="none">
            <a:spAutoFit/>
          </a:bodyPr>
          <a:lstStyle/>
          <a:p>
            <a:pPr algn="ctr"/>
            <a:r>
              <a:rPr lang="en-US" sz="3600" dirty="0">
                <a:solidFill>
                  <a:srgbClr val="FF3860"/>
                </a:solidFill>
                <a:latin typeface="OpenDyslexicAlta" pitchFamily="2" charset="77"/>
              </a:rPr>
              <a:t>26</a:t>
            </a:r>
            <a:endParaRPr lang="en-US" sz="2800" dirty="0">
              <a:solidFill>
                <a:srgbClr val="FF3860"/>
              </a:solidFill>
            </a:endParaRPr>
          </a:p>
        </p:txBody>
      </p:sp>
      <p:sp>
        <p:nvSpPr>
          <p:cNvPr id="107" name="Rectangle 106">
            <a:extLst>
              <a:ext uri="{FF2B5EF4-FFF2-40B4-BE49-F238E27FC236}">
                <a16:creationId xmlns="" xmlns:a16="http://schemas.microsoft.com/office/drawing/2014/main" id="{F250589F-22AC-5446-B57A-301E0B2C5F52}"/>
              </a:ext>
            </a:extLst>
          </p:cNvPr>
          <p:cNvSpPr/>
          <p:nvPr/>
        </p:nvSpPr>
        <p:spPr>
          <a:xfrm>
            <a:off x="2097136" y="5291626"/>
            <a:ext cx="772969" cy="646331"/>
          </a:xfrm>
          <a:prstGeom prst="rect">
            <a:avLst/>
          </a:prstGeom>
        </p:spPr>
        <p:txBody>
          <a:bodyPr wrap="none">
            <a:spAutoFit/>
          </a:bodyPr>
          <a:lstStyle/>
          <a:p>
            <a:pPr algn="ctr"/>
            <a:r>
              <a:rPr lang="en-US" sz="3600" dirty="0">
                <a:solidFill>
                  <a:srgbClr val="FF3860"/>
                </a:solidFill>
                <a:latin typeface="OpenDyslexicAlta" pitchFamily="2" charset="77"/>
              </a:rPr>
              <a:t>28</a:t>
            </a:r>
            <a:endParaRPr lang="en-US" sz="2800" dirty="0">
              <a:solidFill>
                <a:srgbClr val="FF3860"/>
              </a:solidFill>
            </a:endParaRPr>
          </a:p>
        </p:txBody>
      </p:sp>
      <p:sp>
        <p:nvSpPr>
          <p:cNvPr id="108" name="Rectangle 107">
            <a:extLst>
              <a:ext uri="{FF2B5EF4-FFF2-40B4-BE49-F238E27FC236}">
                <a16:creationId xmlns="" xmlns:a16="http://schemas.microsoft.com/office/drawing/2014/main" id="{B06F6784-B014-4148-9DCC-914EE1B1F7FC}"/>
              </a:ext>
            </a:extLst>
          </p:cNvPr>
          <p:cNvSpPr/>
          <p:nvPr/>
        </p:nvSpPr>
        <p:spPr>
          <a:xfrm>
            <a:off x="3007275" y="5291626"/>
            <a:ext cx="772969" cy="646331"/>
          </a:xfrm>
          <a:prstGeom prst="rect">
            <a:avLst/>
          </a:prstGeom>
        </p:spPr>
        <p:txBody>
          <a:bodyPr wrap="none">
            <a:spAutoFit/>
          </a:bodyPr>
          <a:lstStyle/>
          <a:p>
            <a:pPr algn="ctr"/>
            <a:r>
              <a:rPr lang="en-US" sz="3600" dirty="0">
                <a:solidFill>
                  <a:srgbClr val="FF3860"/>
                </a:solidFill>
                <a:latin typeface="OpenDyslexicAlta" pitchFamily="2" charset="77"/>
              </a:rPr>
              <a:t>30</a:t>
            </a:r>
            <a:endParaRPr lang="en-US" sz="2800" dirty="0">
              <a:solidFill>
                <a:srgbClr val="FF3860"/>
              </a:solidFill>
            </a:endParaRPr>
          </a:p>
        </p:txBody>
      </p:sp>
      <p:sp>
        <p:nvSpPr>
          <p:cNvPr id="109" name="Rectangle 108">
            <a:extLst>
              <a:ext uri="{FF2B5EF4-FFF2-40B4-BE49-F238E27FC236}">
                <a16:creationId xmlns="" xmlns:a16="http://schemas.microsoft.com/office/drawing/2014/main" id="{5CABAAB4-A7A2-574D-B038-DB9F3DDF229D}"/>
              </a:ext>
            </a:extLst>
          </p:cNvPr>
          <p:cNvSpPr/>
          <p:nvPr/>
        </p:nvSpPr>
        <p:spPr>
          <a:xfrm>
            <a:off x="3940639" y="5291626"/>
            <a:ext cx="753732" cy="646331"/>
          </a:xfrm>
          <a:prstGeom prst="rect">
            <a:avLst/>
          </a:prstGeom>
        </p:spPr>
        <p:txBody>
          <a:bodyPr wrap="none">
            <a:spAutoFit/>
          </a:bodyPr>
          <a:lstStyle/>
          <a:p>
            <a:pPr algn="ctr"/>
            <a:r>
              <a:rPr lang="en-US" sz="3600" dirty="0">
                <a:solidFill>
                  <a:srgbClr val="FF3860"/>
                </a:solidFill>
                <a:latin typeface="OpenDyslexicAlta" pitchFamily="2" charset="77"/>
              </a:rPr>
              <a:t>32</a:t>
            </a:r>
            <a:endParaRPr lang="en-US" sz="2800" dirty="0">
              <a:solidFill>
                <a:srgbClr val="FF3860"/>
              </a:solidFill>
            </a:endParaRPr>
          </a:p>
        </p:txBody>
      </p:sp>
      <p:sp>
        <p:nvSpPr>
          <p:cNvPr id="110" name="Rectangle 109">
            <a:extLst>
              <a:ext uri="{FF2B5EF4-FFF2-40B4-BE49-F238E27FC236}">
                <a16:creationId xmlns="" xmlns:a16="http://schemas.microsoft.com/office/drawing/2014/main" id="{7AC39570-ACA5-E242-BAFF-AF77317E8E60}"/>
              </a:ext>
            </a:extLst>
          </p:cNvPr>
          <p:cNvSpPr/>
          <p:nvPr/>
        </p:nvSpPr>
        <p:spPr>
          <a:xfrm>
            <a:off x="4801870" y="5291626"/>
            <a:ext cx="785793" cy="646331"/>
          </a:xfrm>
          <a:prstGeom prst="rect">
            <a:avLst/>
          </a:prstGeom>
        </p:spPr>
        <p:txBody>
          <a:bodyPr wrap="none">
            <a:spAutoFit/>
          </a:bodyPr>
          <a:lstStyle/>
          <a:p>
            <a:pPr algn="ctr"/>
            <a:r>
              <a:rPr lang="en-US" sz="3600" dirty="0">
                <a:solidFill>
                  <a:srgbClr val="FF3860"/>
                </a:solidFill>
                <a:latin typeface="OpenDyslexicAlta" pitchFamily="2" charset="77"/>
              </a:rPr>
              <a:t>34</a:t>
            </a:r>
            <a:endParaRPr lang="en-US" sz="2800" dirty="0">
              <a:solidFill>
                <a:srgbClr val="FF3860"/>
              </a:solidFill>
            </a:endParaRPr>
          </a:p>
        </p:txBody>
      </p:sp>
      <p:sp>
        <p:nvSpPr>
          <p:cNvPr id="111" name="Rectangle 110">
            <a:extLst>
              <a:ext uri="{FF2B5EF4-FFF2-40B4-BE49-F238E27FC236}">
                <a16:creationId xmlns="" xmlns:a16="http://schemas.microsoft.com/office/drawing/2014/main" id="{E0ED1F9E-C44C-C645-9DDB-32CFDCBEC52D}"/>
              </a:ext>
            </a:extLst>
          </p:cNvPr>
          <p:cNvSpPr/>
          <p:nvPr/>
        </p:nvSpPr>
        <p:spPr>
          <a:xfrm>
            <a:off x="5673675" y="5291626"/>
            <a:ext cx="772969" cy="646331"/>
          </a:xfrm>
          <a:prstGeom prst="rect">
            <a:avLst/>
          </a:prstGeom>
        </p:spPr>
        <p:txBody>
          <a:bodyPr wrap="none">
            <a:spAutoFit/>
          </a:bodyPr>
          <a:lstStyle/>
          <a:p>
            <a:pPr algn="ctr"/>
            <a:r>
              <a:rPr lang="en-US" sz="3600" dirty="0">
                <a:solidFill>
                  <a:srgbClr val="FF3860"/>
                </a:solidFill>
                <a:latin typeface="OpenDyslexicAlta" pitchFamily="2" charset="77"/>
              </a:rPr>
              <a:t>36</a:t>
            </a:r>
            <a:endParaRPr lang="en-US" sz="2800" dirty="0">
              <a:solidFill>
                <a:srgbClr val="FF3860"/>
              </a:solidFill>
            </a:endParaRPr>
          </a:p>
        </p:txBody>
      </p:sp>
      <p:sp>
        <p:nvSpPr>
          <p:cNvPr id="112" name="Rectangle 111">
            <a:extLst>
              <a:ext uri="{FF2B5EF4-FFF2-40B4-BE49-F238E27FC236}">
                <a16:creationId xmlns="" xmlns:a16="http://schemas.microsoft.com/office/drawing/2014/main" id="{2F0F57BD-66CA-414F-BCE7-5D31E73997F2}"/>
              </a:ext>
            </a:extLst>
          </p:cNvPr>
          <p:cNvSpPr/>
          <p:nvPr/>
        </p:nvSpPr>
        <p:spPr>
          <a:xfrm>
            <a:off x="6569385" y="5291626"/>
            <a:ext cx="780984" cy="646331"/>
          </a:xfrm>
          <a:prstGeom prst="rect">
            <a:avLst/>
          </a:prstGeom>
        </p:spPr>
        <p:txBody>
          <a:bodyPr wrap="none">
            <a:spAutoFit/>
          </a:bodyPr>
          <a:lstStyle/>
          <a:p>
            <a:pPr algn="ctr"/>
            <a:r>
              <a:rPr lang="en-US" sz="3600" dirty="0">
                <a:latin typeface="OpenDyslexicAlta" pitchFamily="2" charset="77"/>
              </a:rPr>
              <a:t>38</a:t>
            </a:r>
            <a:endParaRPr lang="en-US" sz="2800" dirty="0"/>
          </a:p>
        </p:txBody>
      </p:sp>
      <p:sp>
        <p:nvSpPr>
          <p:cNvPr id="113" name="Rectangle 112">
            <a:extLst>
              <a:ext uri="{FF2B5EF4-FFF2-40B4-BE49-F238E27FC236}">
                <a16:creationId xmlns="" xmlns:a16="http://schemas.microsoft.com/office/drawing/2014/main" id="{0AE70E71-E85F-EE4C-B2D4-28E7F7D21FDE}"/>
              </a:ext>
            </a:extLst>
          </p:cNvPr>
          <p:cNvSpPr/>
          <p:nvPr/>
        </p:nvSpPr>
        <p:spPr>
          <a:xfrm>
            <a:off x="7475281" y="5274163"/>
            <a:ext cx="797013" cy="646331"/>
          </a:xfrm>
          <a:prstGeom prst="rect">
            <a:avLst/>
          </a:prstGeom>
        </p:spPr>
        <p:txBody>
          <a:bodyPr wrap="none">
            <a:spAutoFit/>
          </a:bodyPr>
          <a:lstStyle/>
          <a:p>
            <a:pPr algn="ctr"/>
            <a:r>
              <a:rPr lang="en-US" sz="3600" dirty="0">
                <a:solidFill>
                  <a:srgbClr val="FF3860"/>
                </a:solidFill>
                <a:latin typeface="OpenDyslexicAlta" pitchFamily="2" charset="77"/>
              </a:rPr>
              <a:t>40</a:t>
            </a:r>
            <a:endParaRPr lang="en-US" sz="2800" dirty="0">
              <a:solidFill>
                <a:srgbClr val="FF3860"/>
              </a:solidFill>
            </a:endParaRPr>
          </a:p>
        </p:txBody>
      </p:sp>
      <p:sp>
        <p:nvSpPr>
          <p:cNvPr id="114" name="Rectangle 113">
            <a:extLst>
              <a:ext uri="{FF2B5EF4-FFF2-40B4-BE49-F238E27FC236}">
                <a16:creationId xmlns="" xmlns:a16="http://schemas.microsoft.com/office/drawing/2014/main" id="{1F36BD8F-258E-734E-A6E9-71912EBEF576}"/>
              </a:ext>
            </a:extLst>
          </p:cNvPr>
          <p:cNvSpPr/>
          <p:nvPr/>
        </p:nvSpPr>
        <p:spPr>
          <a:xfrm>
            <a:off x="8362161" y="5274163"/>
            <a:ext cx="777777" cy="646331"/>
          </a:xfrm>
          <a:prstGeom prst="rect">
            <a:avLst/>
          </a:prstGeom>
        </p:spPr>
        <p:txBody>
          <a:bodyPr wrap="none">
            <a:spAutoFit/>
          </a:bodyPr>
          <a:lstStyle/>
          <a:p>
            <a:pPr algn="ctr"/>
            <a:r>
              <a:rPr lang="en-US" sz="3600" dirty="0">
                <a:solidFill>
                  <a:srgbClr val="FF3860"/>
                </a:solidFill>
                <a:latin typeface="OpenDyslexicAlta" pitchFamily="2" charset="77"/>
              </a:rPr>
              <a:t>42</a:t>
            </a:r>
            <a:endParaRPr lang="en-US" sz="2800" dirty="0">
              <a:solidFill>
                <a:srgbClr val="FF3860"/>
              </a:solidFill>
            </a:endParaRPr>
          </a:p>
        </p:txBody>
      </p:sp>
      <p:sp>
        <p:nvSpPr>
          <p:cNvPr id="115" name="Rectangle 114">
            <a:extLst>
              <a:ext uri="{FF2B5EF4-FFF2-40B4-BE49-F238E27FC236}">
                <a16:creationId xmlns="" xmlns:a16="http://schemas.microsoft.com/office/drawing/2014/main" id="{903339EF-57B6-694A-8F04-AA5E7D54CB88}"/>
              </a:ext>
            </a:extLst>
          </p:cNvPr>
          <p:cNvSpPr/>
          <p:nvPr/>
        </p:nvSpPr>
        <p:spPr>
          <a:xfrm>
            <a:off x="9211523" y="5274163"/>
            <a:ext cx="809837" cy="646331"/>
          </a:xfrm>
          <a:prstGeom prst="rect">
            <a:avLst/>
          </a:prstGeom>
        </p:spPr>
        <p:txBody>
          <a:bodyPr wrap="none">
            <a:spAutoFit/>
          </a:bodyPr>
          <a:lstStyle/>
          <a:p>
            <a:pPr algn="ctr"/>
            <a:r>
              <a:rPr lang="en-US" sz="3600" dirty="0">
                <a:solidFill>
                  <a:srgbClr val="FF3860"/>
                </a:solidFill>
                <a:latin typeface="OpenDyslexicAlta" pitchFamily="2" charset="77"/>
              </a:rPr>
              <a:t>44</a:t>
            </a:r>
            <a:endParaRPr lang="en-US" sz="2800" dirty="0">
              <a:solidFill>
                <a:srgbClr val="FF3860"/>
              </a:solidFill>
            </a:endParaRPr>
          </a:p>
        </p:txBody>
      </p:sp>
      <p:sp>
        <p:nvSpPr>
          <p:cNvPr id="116" name="Rectangle 115">
            <a:extLst>
              <a:ext uri="{FF2B5EF4-FFF2-40B4-BE49-F238E27FC236}">
                <a16:creationId xmlns="" xmlns:a16="http://schemas.microsoft.com/office/drawing/2014/main" id="{76E79A76-4F80-5C41-B026-383844186698}"/>
              </a:ext>
            </a:extLst>
          </p:cNvPr>
          <p:cNvSpPr/>
          <p:nvPr/>
        </p:nvSpPr>
        <p:spPr>
          <a:xfrm>
            <a:off x="10117654" y="5274163"/>
            <a:ext cx="797013" cy="646331"/>
          </a:xfrm>
          <a:prstGeom prst="rect">
            <a:avLst/>
          </a:prstGeom>
        </p:spPr>
        <p:txBody>
          <a:bodyPr wrap="none">
            <a:spAutoFit/>
          </a:bodyPr>
          <a:lstStyle/>
          <a:p>
            <a:pPr algn="ctr"/>
            <a:r>
              <a:rPr lang="en-US" sz="3600" dirty="0">
                <a:solidFill>
                  <a:srgbClr val="FF3860"/>
                </a:solidFill>
                <a:latin typeface="OpenDyslexicAlta" pitchFamily="2" charset="77"/>
              </a:rPr>
              <a:t>46</a:t>
            </a:r>
            <a:endParaRPr lang="en-US" sz="2800" dirty="0">
              <a:solidFill>
                <a:srgbClr val="FF3860"/>
              </a:solidFill>
            </a:endParaRPr>
          </a:p>
        </p:txBody>
      </p:sp>
      <p:sp>
        <p:nvSpPr>
          <p:cNvPr id="117" name="Rectangle 116">
            <a:extLst>
              <a:ext uri="{FF2B5EF4-FFF2-40B4-BE49-F238E27FC236}">
                <a16:creationId xmlns="" xmlns:a16="http://schemas.microsoft.com/office/drawing/2014/main" id="{59654693-B819-7A47-8092-68F0E5ED45F1}"/>
              </a:ext>
            </a:extLst>
          </p:cNvPr>
          <p:cNvSpPr/>
          <p:nvPr/>
        </p:nvSpPr>
        <p:spPr>
          <a:xfrm>
            <a:off x="11018844" y="5274163"/>
            <a:ext cx="805029" cy="646331"/>
          </a:xfrm>
          <a:prstGeom prst="rect">
            <a:avLst/>
          </a:prstGeom>
        </p:spPr>
        <p:txBody>
          <a:bodyPr wrap="none">
            <a:spAutoFit/>
          </a:bodyPr>
          <a:lstStyle/>
          <a:p>
            <a:pPr algn="ctr"/>
            <a:r>
              <a:rPr lang="en-US" sz="3600" dirty="0">
                <a:solidFill>
                  <a:srgbClr val="FF3860"/>
                </a:solidFill>
                <a:latin typeface="OpenDyslexicAlta" pitchFamily="2" charset="77"/>
              </a:rPr>
              <a:t>48</a:t>
            </a:r>
            <a:endParaRPr lang="en-US" sz="2800" dirty="0">
              <a:solidFill>
                <a:srgbClr val="FF3860"/>
              </a:solidFill>
            </a:endParaRPr>
          </a:p>
        </p:txBody>
      </p:sp>
    </p:spTree>
    <p:extLst>
      <p:ext uri="{BB962C8B-B14F-4D97-AF65-F5344CB8AC3E}">
        <p14:creationId xmlns:p14="http://schemas.microsoft.com/office/powerpoint/2010/main" val="30579091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4:</a:t>
            </a:r>
          </a:p>
          <a:p>
            <a:pPr marL="0" indent="0">
              <a:buClr>
                <a:srgbClr val="23D160"/>
              </a:buClr>
              <a:buSzPct val="85000"/>
              <a:buNone/>
            </a:pPr>
            <a:r>
              <a:rPr lang="en-GB" sz="2200" dirty="0"/>
              <a:t>Count back in 2s to 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If you continue counting back in 2s will you say the number 23?</a:t>
            </a:r>
          </a:p>
          <a:p>
            <a:pPr marL="0" indent="0">
              <a:buClr>
                <a:srgbClr val="23D160"/>
              </a:buClr>
              <a:buSzPct val="85000"/>
              <a:buNone/>
            </a:pPr>
            <a:r>
              <a:rPr lang="en-GB" sz="2200" dirty="0"/>
              <a:t>Explain your answer.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6" name="Table 5">
            <a:extLst>
              <a:ext uri="{FF2B5EF4-FFF2-40B4-BE49-F238E27FC236}">
                <a16:creationId xmlns="" xmlns:a16="http://schemas.microsoft.com/office/drawing/2014/main" id="{65D9074C-9509-3144-81E3-AA130C9DCC08}"/>
              </a:ext>
            </a:extLst>
          </p:cNvPr>
          <p:cNvGraphicFramePr>
            <a:graphicFrameLocks noGrp="1"/>
          </p:cNvGraphicFramePr>
          <p:nvPr>
            <p:extLst>
              <p:ext uri="{D42A27DB-BD31-4B8C-83A1-F6EECF244321}">
                <p14:modId xmlns:p14="http://schemas.microsoft.com/office/powerpoint/2010/main" val="241926121"/>
              </p:ext>
            </p:extLst>
          </p:nvPr>
        </p:nvGraphicFramePr>
        <p:xfrm>
          <a:off x="838200" y="2764971"/>
          <a:ext cx="10515600" cy="914400"/>
        </p:xfrm>
        <a:graphic>
          <a:graphicData uri="http://schemas.openxmlformats.org/drawingml/2006/table">
            <a:tbl>
              <a:tblPr firstRow="1" bandRow="1">
                <a:tableStyleId>{5940675A-B579-460E-94D1-54222C63F5DA}</a:tableStyleId>
              </a:tblPr>
              <a:tblGrid>
                <a:gridCol w="1314450">
                  <a:extLst>
                    <a:ext uri="{9D8B030D-6E8A-4147-A177-3AD203B41FA5}">
                      <a16:colId xmlns="" xmlns:a16="http://schemas.microsoft.com/office/drawing/2014/main" val="1470140882"/>
                    </a:ext>
                  </a:extLst>
                </a:gridCol>
                <a:gridCol w="1314450">
                  <a:extLst>
                    <a:ext uri="{9D8B030D-6E8A-4147-A177-3AD203B41FA5}">
                      <a16:colId xmlns="" xmlns:a16="http://schemas.microsoft.com/office/drawing/2014/main" val="831771746"/>
                    </a:ext>
                  </a:extLst>
                </a:gridCol>
                <a:gridCol w="1314450">
                  <a:extLst>
                    <a:ext uri="{9D8B030D-6E8A-4147-A177-3AD203B41FA5}">
                      <a16:colId xmlns="" xmlns:a16="http://schemas.microsoft.com/office/drawing/2014/main" val="3333044341"/>
                    </a:ext>
                  </a:extLst>
                </a:gridCol>
                <a:gridCol w="1314450">
                  <a:extLst>
                    <a:ext uri="{9D8B030D-6E8A-4147-A177-3AD203B41FA5}">
                      <a16:colId xmlns="" xmlns:a16="http://schemas.microsoft.com/office/drawing/2014/main" val="2565118822"/>
                    </a:ext>
                  </a:extLst>
                </a:gridCol>
                <a:gridCol w="1314450">
                  <a:extLst>
                    <a:ext uri="{9D8B030D-6E8A-4147-A177-3AD203B41FA5}">
                      <a16:colId xmlns="" xmlns:a16="http://schemas.microsoft.com/office/drawing/2014/main" val="2490661103"/>
                    </a:ext>
                  </a:extLst>
                </a:gridCol>
                <a:gridCol w="1314450">
                  <a:extLst>
                    <a:ext uri="{9D8B030D-6E8A-4147-A177-3AD203B41FA5}">
                      <a16:colId xmlns="" xmlns:a16="http://schemas.microsoft.com/office/drawing/2014/main" val="456632976"/>
                    </a:ext>
                  </a:extLst>
                </a:gridCol>
                <a:gridCol w="1314450">
                  <a:extLst>
                    <a:ext uri="{9D8B030D-6E8A-4147-A177-3AD203B41FA5}">
                      <a16:colId xmlns="" xmlns:a16="http://schemas.microsoft.com/office/drawing/2014/main" val="1924507068"/>
                    </a:ext>
                  </a:extLst>
                </a:gridCol>
                <a:gridCol w="1314450">
                  <a:extLst>
                    <a:ext uri="{9D8B030D-6E8A-4147-A177-3AD203B41FA5}">
                      <a16:colId xmlns="" xmlns:a16="http://schemas.microsoft.com/office/drawing/2014/main" val="2592542321"/>
                    </a:ext>
                  </a:extLst>
                </a:gridCol>
              </a:tblGrid>
              <a:tr h="370840">
                <a:tc>
                  <a:txBody>
                    <a:bodyPr/>
                    <a:lstStyle/>
                    <a:p>
                      <a:pPr algn="ctr"/>
                      <a:endParaRPr lang="en-US" sz="5400" dirty="0">
                        <a:solidFill>
                          <a:schemeClr val="tx1"/>
                        </a:solidFill>
                        <a:latin typeface="OpenDyslexicAlta" pitchFamily="2" charset="77"/>
                      </a:endParaRPr>
                    </a:p>
                  </a:txBody>
                  <a:tcPr>
                    <a:solidFill>
                      <a:schemeClr val="bg1"/>
                    </a:solidFill>
                  </a:tcPr>
                </a:tc>
                <a:tc>
                  <a:txBody>
                    <a:bodyPr/>
                    <a:lstStyle/>
                    <a:p>
                      <a:pPr algn="ctr"/>
                      <a:endParaRPr lang="en-US" sz="5400" dirty="0">
                        <a:solidFill>
                          <a:schemeClr val="tx1"/>
                        </a:solidFill>
                        <a:latin typeface="OpenDyslexicAlta" pitchFamily="2" charset="77"/>
                      </a:endParaRPr>
                    </a:p>
                  </a:txBody>
                  <a:tcPr>
                    <a:solidFill>
                      <a:schemeClr val="bg1"/>
                    </a:solidFill>
                  </a:tcPr>
                </a:tc>
                <a:tc>
                  <a:txBody>
                    <a:bodyPr/>
                    <a:lstStyle/>
                    <a:p>
                      <a:pPr algn="ctr"/>
                      <a:endParaRPr lang="en-US" sz="5400" dirty="0">
                        <a:solidFill>
                          <a:schemeClr val="tx1"/>
                        </a:solidFill>
                        <a:latin typeface="OpenDyslexicAlta" pitchFamily="2" charset="77"/>
                      </a:endParaRPr>
                    </a:p>
                  </a:txBody>
                  <a:tcPr>
                    <a:solidFill>
                      <a:schemeClr val="bg1"/>
                    </a:solidFill>
                  </a:tcPr>
                </a:tc>
                <a:tc>
                  <a:txBody>
                    <a:bodyPr/>
                    <a:lstStyle/>
                    <a:p>
                      <a:pPr algn="ctr"/>
                      <a:endParaRPr lang="en-US" sz="5400" dirty="0">
                        <a:solidFill>
                          <a:schemeClr val="tx1"/>
                        </a:solidFill>
                        <a:latin typeface="OpenDyslexicAlta" pitchFamily="2" charset="77"/>
                      </a:endParaRPr>
                    </a:p>
                  </a:txBody>
                  <a:tcPr>
                    <a:solidFill>
                      <a:schemeClr val="bg1"/>
                    </a:solidFill>
                  </a:tcPr>
                </a:tc>
                <a:tc>
                  <a:txBody>
                    <a:bodyPr/>
                    <a:lstStyle/>
                    <a:p>
                      <a:pPr algn="ctr"/>
                      <a:endParaRPr lang="en-US" sz="5400" dirty="0">
                        <a:solidFill>
                          <a:schemeClr val="tx1"/>
                        </a:solidFill>
                        <a:latin typeface="OpenDyslexicAlta" pitchFamily="2" charset="77"/>
                      </a:endParaRPr>
                    </a:p>
                  </a:txBody>
                  <a:tcPr>
                    <a:solidFill>
                      <a:schemeClr val="bg1"/>
                    </a:solidFill>
                  </a:tcPr>
                </a:tc>
                <a:tc>
                  <a:txBody>
                    <a:bodyPr/>
                    <a:lstStyle/>
                    <a:p>
                      <a:pPr algn="ctr"/>
                      <a:r>
                        <a:rPr lang="en-US" sz="5400" dirty="0">
                          <a:solidFill>
                            <a:schemeClr val="tx1"/>
                          </a:solidFill>
                          <a:latin typeface="OpenDyslexicAlta" pitchFamily="2" charset="77"/>
                        </a:rPr>
                        <a:t>44</a:t>
                      </a:r>
                    </a:p>
                  </a:txBody>
                  <a:tcPr>
                    <a:solidFill>
                      <a:schemeClr val="bg1"/>
                    </a:solidFill>
                  </a:tcPr>
                </a:tc>
                <a:tc>
                  <a:txBody>
                    <a:bodyPr/>
                    <a:lstStyle/>
                    <a:p>
                      <a:pPr algn="ctr"/>
                      <a:r>
                        <a:rPr lang="en-US" sz="5400" dirty="0">
                          <a:solidFill>
                            <a:schemeClr val="tx1"/>
                          </a:solidFill>
                          <a:latin typeface="OpenDyslexicAlta" pitchFamily="2" charset="77"/>
                        </a:rPr>
                        <a:t>46</a:t>
                      </a:r>
                    </a:p>
                  </a:txBody>
                  <a:tcPr>
                    <a:solidFill>
                      <a:schemeClr val="bg1"/>
                    </a:solidFill>
                  </a:tcPr>
                </a:tc>
                <a:tc>
                  <a:txBody>
                    <a:bodyPr/>
                    <a:lstStyle/>
                    <a:p>
                      <a:pPr algn="ctr"/>
                      <a:r>
                        <a:rPr lang="en-US" sz="5400" dirty="0">
                          <a:solidFill>
                            <a:schemeClr val="tx1"/>
                          </a:solidFill>
                          <a:latin typeface="OpenDyslexicAlta" pitchFamily="2" charset="77"/>
                        </a:rPr>
                        <a:t>48</a:t>
                      </a:r>
                    </a:p>
                  </a:txBody>
                  <a:tcPr>
                    <a:solidFill>
                      <a:schemeClr val="bg1"/>
                    </a:solidFill>
                  </a:tcPr>
                </a:tc>
                <a:extLst>
                  <a:ext uri="{0D108BD9-81ED-4DB2-BD59-A6C34878D82A}">
                    <a16:rowId xmlns="" xmlns:a16="http://schemas.microsoft.com/office/drawing/2014/main" val="3098104484"/>
                  </a:ext>
                </a:extLst>
              </a:tr>
            </a:tbl>
          </a:graphicData>
        </a:graphic>
      </p:graphicFrame>
      <p:sp>
        <p:nvSpPr>
          <p:cNvPr id="4" name="Curved Up Arrow 3">
            <a:extLst>
              <a:ext uri="{FF2B5EF4-FFF2-40B4-BE49-F238E27FC236}">
                <a16:creationId xmlns="" xmlns:a16="http://schemas.microsoft.com/office/drawing/2014/main" id="{C1331752-4C29-DB44-931E-E33DE6FDB16D}"/>
              </a:ext>
            </a:extLst>
          </p:cNvPr>
          <p:cNvSpPr/>
          <p:nvPr/>
        </p:nvSpPr>
        <p:spPr>
          <a:xfrm flipH="1">
            <a:off x="1262743"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urved Up Arrow 7">
            <a:extLst>
              <a:ext uri="{FF2B5EF4-FFF2-40B4-BE49-F238E27FC236}">
                <a16:creationId xmlns="" xmlns:a16="http://schemas.microsoft.com/office/drawing/2014/main" id="{3E99111A-2450-1448-B610-C23FBF3A7674}"/>
              </a:ext>
            </a:extLst>
          </p:cNvPr>
          <p:cNvSpPr/>
          <p:nvPr/>
        </p:nvSpPr>
        <p:spPr>
          <a:xfrm flipH="1">
            <a:off x="2656115"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urved Up Arrow 8">
            <a:extLst>
              <a:ext uri="{FF2B5EF4-FFF2-40B4-BE49-F238E27FC236}">
                <a16:creationId xmlns="" xmlns:a16="http://schemas.microsoft.com/office/drawing/2014/main" id="{2276F145-24A5-BB4E-ABF5-87A6D01AE4AA}"/>
              </a:ext>
            </a:extLst>
          </p:cNvPr>
          <p:cNvSpPr/>
          <p:nvPr/>
        </p:nvSpPr>
        <p:spPr>
          <a:xfrm flipH="1">
            <a:off x="3937557"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Up Arrow 9">
            <a:extLst>
              <a:ext uri="{FF2B5EF4-FFF2-40B4-BE49-F238E27FC236}">
                <a16:creationId xmlns="" xmlns:a16="http://schemas.microsoft.com/office/drawing/2014/main" id="{CE75571A-8913-CE4B-BA93-556C91917117}"/>
              </a:ext>
            </a:extLst>
          </p:cNvPr>
          <p:cNvSpPr/>
          <p:nvPr/>
        </p:nvSpPr>
        <p:spPr>
          <a:xfrm flipH="1">
            <a:off x="5330929"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urved Up Arrow 10">
            <a:extLst>
              <a:ext uri="{FF2B5EF4-FFF2-40B4-BE49-F238E27FC236}">
                <a16:creationId xmlns="" xmlns:a16="http://schemas.microsoft.com/office/drawing/2014/main" id="{8064FEF6-B6C4-F34C-9444-2C772DBB1072}"/>
              </a:ext>
            </a:extLst>
          </p:cNvPr>
          <p:cNvSpPr/>
          <p:nvPr/>
        </p:nvSpPr>
        <p:spPr>
          <a:xfrm flipH="1">
            <a:off x="6651277"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Up Arrow 11">
            <a:extLst>
              <a:ext uri="{FF2B5EF4-FFF2-40B4-BE49-F238E27FC236}">
                <a16:creationId xmlns="" xmlns:a16="http://schemas.microsoft.com/office/drawing/2014/main" id="{9FF06E1B-4C4B-B846-B199-1A0E2493FD37}"/>
              </a:ext>
            </a:extLst>
          </p:cNvPr>
          <p:cNvSpPr/>
          <p:nvPr/>
        </p:nvSpPr>
        <p:spPr>
          <a:xfrm flipH="1">
            <a:off x="7932719"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urved Up Arrow 12">
            <a:extLst>
              <a:ext uri="{FF2B5EF4-FFF2-40B4-BE49-F238E27FC236}">
                <a16:creationId xmlns="" xmlns:a16="http://schemas.microsoft.com/office/drawing/2014/main" id="{EF93B91B-0A0E-5D44-ADC2-91DEE6A585A6}"/>
              </a:ext>
            </a:extLst>
          </p:cNvPr>
          <p:cNvSpPr/>
          <p:nvPr/>
        </p:nvSpPr>
        <p:spPr>
          <a:xfrm flipH="1">
            <a:off x="9326091"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Rectangle 4">
            <a:extLst>
              <a:ext uri="{FF2B5EF4-FFF2-40B4-BE49-F238E27FC236}">
                <a16:creationId xmlns="" xmlns:a16="http://schemas.microsoft.com/office/drawing/2014/main" id="{86D27468-525F-5146-983E-4B09ED031E44}"/>
              </a:ext>
            </a:extLst>
          </p:cNvPr>
          <p:cNvSpPr/>
          <p:nvPr/>
        </p:nvSpPr>
        <p:spPr>
          <a:xfrm>
            <a:off x="3095921" y="3649974"/>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5" name="Rectangle 14">
            <a:extLst>
              <a:ext uri="{FF2B5EF4-FFF2-40B4-BE49-F238E27FC236}">
                <a16:creationId xmlns="" xmlns:a16="http://schemas.microsoft.com/office/drawing/2014/main" id="{E28FCA40-6C68-9A4F-85E1-9757CE810BC3}"/>
              </a:ext>
            </a:extLst>
          </p:cNvPr>
          <p:cNvSpPr/>
          <p:nvPr/>
        </p:nvSpPr>
        <p:spPr>
          <a:xfrm>
            <a:off x="1702549" y="3649975"/>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6" name="Rectangle 15">
            <a:extLst>
              <a:ext uri="{FF2B5EF4-FFF2-40B4-BE49-F238E27FC236}">
                <a16:creationId xmlns="" xmlns:a16="http://schemas.microsoft.com/office/drawing/2014/main" id="{3CC6FFDC-C393-BF44-B6C5-3007AAE28D5B}"/>
              </a:ext>
            </a:extLst>
          </p:cNvPr>
          <p:cNvSpPr/>
          <p:nvPr/>
        </p:nvSpPr>
        <p:spPr>
          <a:xfrm>
            <a:off x="5771385" y="3627496"/>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7" name="Rectangle 16">
            <a:extLst>
              <a:ext uri="{FF2B5EF4-FFF2-40B4-BE49-F238E27FC236}">
                <a16:creationId xmlns="" xmlns:a16="http://schemas.microsoft.com/office/drawing/2014/main" id="{7697A61F-5AF5-3442-9A4C-6FFACFDEBBF5}"/>
              </a:ext>
            </a:extLst>
          </p:cNvPr>
          <p:cNvSpPr/>
          <p:nvPr/>
        </p:nvSpPr>
        <p:spPr>
          <a:xfrm>
            <a:off x="4378013" y="3627497"/>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8" name="Rectangle 17">
            <a:extLst>
              <a:ext uri="{FF2B5EF4-FFF2-40B4-BE49-F238E27FC236}">
                <a16:creationId xmlns="" xmlns:a16="http://schemas.microsoft.com/office/drawing/2014/main" id="{EE592937-29C1-AB4D-B09F-4D328C859243}"/>
              </a:ext>
            </a:extLst>
          </p:cNvPr>
          <p:cNvSpPr/>
          <p:nvPr/>
        </p:nvSpPr>
        <p:spPr>
          <a:xfrm>
            <a:off x="7100998" y="3649974"/>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9" name="Rectangle 18">
            <a:extLst>
              <a:ext uri="{FF2B5EF4-FFF2-40B4-BE49-F238E27FC236}">
                <a16:creationId xmlns="" xmlns:a16="http://schemas.microsoft.com/office/drawing/2014/main" id="{B43D34C6-9AD7-DD47-887A-1D68CD596D63}"/>
              </a:ext>
            </a:extLst>
          </p:cNvPr>
          <p:cNvSpPr/>
          <p:nvPr/>
        </p:nvSpPr>
        <p:spPr>
          <a:xfrm>
            <a:off x="9776462" y="3627496"/>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20" name="Rectangle 19">
            <a:extLst>
              <a:ext uri="{FF2B5EF4-FFF2-40B4-BE49-F238E27FC236}">
                <a16:creationId xmlns="" xmlns:a16="http://schemas.microsoft.com/office/drawing/2014/main" id="{FA22909F-42C8-E84E-9AB0-348B98422FFD}"/>
              </a:ext>
            </a:extLst>
          </p:cNvPr>
          <p:cNvSpPr/>
          <p:nvPr/>
        </p:nvSpPr>
        <p:spPr>
          <a:xfrm>
            <a:off x="8383090" y="3627497"/>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Tree>
    <p:extLst>
      <p:ext uri="{BB962C8B-B14F-4D97-AF65-F5344CB8AC3E}">
        <p14:creationId xmlns:p14="http://schemas.microsoft.com/office/powerpoint/2010/main" val="41694029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4:</a:t>
            </a:r>
          </a:p>
          <a:p>
            <a:pPr marL="0" indent="0">
              <a:buClr>
                <a:srgbClr val="23D160"/>
              </a:buClr>
              <a:buSzPct val="85000"/>
              <a:buNone/>
            </a:pPr>
            <a:r>
              <a:rPr lang="en-GB" sz="2200" dirty="0"/>
              <a:t>Count back in 2s to 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If I continue counting back in 2s, I will not say 23, as it has a 3 as its ones digit, when counting back in 2s from 48, you will only say even numbers out loud. So, I would say 22 and 24 out loud, but not 23. </a:t>
            </a:r>
          </a:p>
          <a:p>
            <a:pPr marL="0" indent="0">
              <a:buClr>
                <a:srgbClr val="23D160"/>
              </a:buClr>
              <a:buSzPct val="85000"/>
              <a:buNone/>
            </a:pPr>
            <a:endParaRPr lang="en-GB" sz="2200" dirty="0"/>
          </a:p>
        </p:txBody>
      </p:sp>
      <p:graphicFrame>
        <p:nvGraphicFramePr>
          <p:cNvPr id="6" name="Table 5">
            <a:extLst>
              <a:ext uri="{FF2B5EF4-FFF2-40B4-BE49-F238E27FC236}">
                <a16:creationId xmlns="" xmlns:a16="http://schemas.microsoft.com/office/drawing/2014/main" id="{65D9074C-9509-3144-81E3-AA130C9DCC08}"/>
              </a:ext>
            </a:extLst>
          </p:cNvPr>
          <p:cNvGraphicFramePr>
            <a:graphicFrameLocks noGrp="1"/>
          </p:cNvGraphicFramePr>
          <p:nvPr>
            <p:extLst>
              <p:ext uri="{D42A27DB-BD31-4B8C-83A1-F6EECF244321}">
                <p14:modId xmlns:p14="http://schemas.microsoft.com/office/powerpoint/2010/main" val="598734256"/>
              </p:ext>
            </p:extLst>
          </p:nvPr>
        </p:nvGraphicFramePr>
        <p:xfrm>
          <a:off x="838200" y="2764971"/>
          <a:ext cx="10515600" cy="914400"/>
        </p:xfrm>
        <a:graphic>
          <a:graphicData uri="http://schemas.openxmlformats.org/drawingml/2006/table">
            <a:tbl>
              <a:tblPr firstRow="1" bandRow="1">
                <a:tableStyleId>{5940675A-B579-460E-94D1-54222C63F5DA}</a:tableStyleId>
              </a:tblPr>
              <a:tblGrid>
                <a:gridCol w="1314450">
                  <a:extLst>
                    <a:ext uri="{9D8B030D-6E8A-4147-A177-3AD203B41FA5}">
                      <a16:colId xmlns="" xmlns:a16="http://schemas.microsoft.com/office/drawing/2014/main" val="1470140882"/>
                    </a:ext>
                  </a:extLst>
                </a:gridCol>
                <a:gridCol w="1314450">
                  <a:extLst>
                    <a:ext uri="{9D8B030D-6E8A-4147-A177-3AD203B41FA5}">
                      <a16:colId xmlns="" xmlns:a16="http://schemas.microsoft.com/office/drawing/2014/main" val="831771746"/>
                    </a:ext>
                  </a:extLst>
                </a:gridCol>
                <a:gridCol w="1314450">
                  <a:extLst>
                    <a:ext uri="{9D8B030D-6E8A-4147-A177-3AD203B41FA5}">
                      <a16:colId xmlns="" xmlns:a16="http://schemas.microsoft.com/office/drawing/2014/main" val="3333044341"/>
                    </a:ext>
                  </a:extLst>
                </a:gridCol>
                <a:gridCol w="1314450">
                  <a:extLst>
                    <a:ext uri="{9D8B030D-6E8A-4147-A177-3AD203B41FA5}">
                      <a16:colId xmlns="" xmlns:a16="http://schemas.microsoft.com/office/drawing/2014/main" val="2565118822"/>
                    </a:ext>
                  </a:extLst>
                </a:gridCol>
                <a:gridCol w="1314450">
                  <a:extLst>
                    <a:ext uri="{9D8B030D-6E8A-4147-A177-3AD203B41FA5}">
                      <a16:colId xmlns="" xmlns:a16="http://schemas.microsoft.com/office/drawing/2014/main" val="2490661103"/>
                    </a:ext>
                  </a:extLst>
                </a:gridCol>
                <a:gridCol w="1314450">
                  <a:extLst>
                    <a:ext uri="{9D8B030D-6E8A-4147-A177-3AD203B41FA5}">
                      <a16:colId xmlns="" xmlns:a16="http://schemas.microsoft.com/office/drawing/2014/main" val="456632976"/>
                    </a:ext>
                  </a:extLst>
                </a:gridCol>
                <a:gridCol w="1314450">
                  <a:extLst>
                    <a:ext uri="{9D8B030D-6E8A-4147-A177-3AD203B41FA5}">
                      <a16:colId xmlns="" xmlns:a16="http://schemas.microsoft.com/office/drawing/2014/main" val="1924507068"/>
                    </a:ext>
                  </a:extLst>
                </a:gridCol>
                <a:gridCol w="1314450">
                  <a:extLst>
                    <a:ext uri="{9D8B030D-6E8A-4147-A177-3AD203B41FA5}">
                      <a16:colId xmlns="" xmlns:a16="http://schemas.microsoft.com/office/drawing/2014/main" val="2592542321"/>
                    </a:ext>
                  </a:extLst>
                </a:gridCol>
              </a:tblGrid>
              <a:tr h="370840">
                <a:tc>
                  <a:txBody>
                    <a:bodyPr/>
                    <a:lstStyle/>
                    <a:p>
                      <a:pPr algn="ctr"/>
                      <a:r>
                        <a:rPr lang="en-US" sz="5400" dirty="0">
                          <a:solidFill>
                            <a:srgbClr val="FF3860"/>
                          </a:solidFill>
                          <a:latin typeface="OpenDyslexicAlta" pitchFamily="2" charset="77"/>
                        </a:rPr>
                        <a:t>34</a:t>
                      </a:r>
                    </a:p>
                  </a:txBody>
                  <a:tcPr>
                    <a:solidFill>
                      <a:schemeClr val="bg1"/>
                    </a:solidFill>
                  </a:tcPr>
                </a:tc>
                <a:tc>
                  <a:txBody>
                    <a:bodyPr/>
                    <a:lstStyle/>
                    <a:p>
                      <a:pPr algn="ctr"/>
                      <a:r>
                        <a:rPr lang="en-US" sz="5400" dirty="0">
                          <a:solidFill>
                            <a:srgbClr val="FF3860"/>
                          </a:solidFill>
                          <a:latin typeface="OpenDyslexicAlta" pitchFamily="2" charset="77"/>
                        </a:rPr>
                        <a:t>36</a:t>
                      </a:r>
                    </a:p>
                  </a:txBody>
                  <a:tcPr>
                    <a:solidFill>
                      <a:schemeClr val="bg1"/>
                    </a:solidFill>
                  </a:tcPr>
                </a:tc>
                <a:tc>
                  <a:txBody>
                    <a:bodyPr/>
                    <a:lstStyle/>
                    <a:p>
                      <a:pPr algn="ctr"/>
                      <a:r>
                        <a:rPr lang="en-US" sz="5400" dirty="0">
                          <a:solidFill>
                            <a:srgbClr val="FF3860"/>
                          </a:solidFill>
                          <a:latin typeface="OpenDyslexicAlta" pitchFamily="2" charset="77"/>
                        </a:rPr>
                        <a:t>38</a:t>
                      </a:r>
                    </a:p>
                  </a:txBody>
                  <a:tcPr>
                    <a:solidFill>
                      <a:schemeClr val="bg1"/>
                    </a:solidFill>
                  </a:tcPr>
                </a:tc>
                <a:tc>
                  <a:txBody>
                    <a:bodyPr/>
                    <a:lstStyle/>
                    <a:p>
                      <a:pPr algn="ctr"/>
                      <a:r>
                        <a:rPr lang="en-US" sz="5400" dirty="0">
                          <a:solidFill>
                            <a:srgbClr val="FF3860"/>
                          </a:solidFill>
                          <a:latin typeface="OpenDyslexicAlta" pitchFamily="2" charset="77"/>
                        </a:rPr>
                        <a:t>40</a:t>
                      </a:r>
                    </a:p>
                  </a:txBody>
                  <a:tcPr>
                    <a:solidFill>
                      <a:schemeClr val="bg1"/>
                    </a:solidFill>
                  </a:tcPr>
                </a:tc>
                <a:tc>
                  <a:txBody>
                    <a:bodyPr/>
                    <a:lstStyle/>
                    <a:p>
                      <a:pPr algn="ctr"/>
                      <a:r>
                        <a:rPr lang="en-US" sz="5400" dirty="0">
                          <a:solidFill>
                            <a:srgbClr val="FF3860"/>
                          </a:solidFill>
                          <a:latin typeface="OpenDyslexicAlta" pitchFamily="2" charset="77"/>
                        </a:rPr>
                        <a:t>42</a:t>
                      </a:r>
                    </a:p>
                  </a:txBody>
                  <a:tcPr>
                    <a:solidFill>
                      <a:schemeClr val="bg1"/>
                    </a:solidFill>
                  </a:tcPr>
                </a:tc>
                <a:tc>
                  <a:txBody>
                    <a:bodyPr/>
                    <a:lstStyle/>
                    <a:p>
                      <a:pPr algn="ctr"/>
                      <a:r>
                        <a:rPr lang="en-US" sz="5400" dirty="0">
                          <a:solidFill>
                            <a:schemeClr val="tx1"/>
                          </a:solidFill>
                          <a:latin typeface="OpenDyslexicAlta" pitchFamily="2" charset="77"/>
                        </a:rPr>
                        <a:t>44</a:t>
                      </a:r>
                    </a:p>
                  </a:txBody>
                  <a:tcPr>
                    <a:solidFill>
                      <a:schemeClr val="bg1"/>
                    </a:solidFill>
                  </a:tcPr>
                </a:tc>
                <a:tc>
                  <a:txBody>
                    <a:bodyPr/>
                    <a:lstStyle/>
                    <a:p>
                      <a:pPr algn="ctr"/>
                      <a:r>
                        <a:rPr lang="en-US" sz="5400" dirty="0">
                          <a:solidFill>
                            <a:schemeClr val="tx1"/>
                          </a:solidFill>
                          <a:latin typeface="OpenDyslexicAlta" pitchFamily="2" charset="77"/>
                        </a:rPr>
                        <a:t>46</a:t>
                      </a:r>
                    </a:p>
                  </a:txBody>
                  <a:tcPr>
                    <a:solidFill>
                      <a:schemeClr val="bg1"/>
                    </a:solidFill>
                  </a:tcPr>
                </a:tc>
                <a:tc>
                  <a:txBody>
                    <a:bodyPr/>
                    <a:lstStyle/>
                    <a:p>
                      <a:pPr algn="ctr"/>
                      <a:r>
                        <a:rPr lang="en-US" sz="5400" dirty="0">
                          <a:solidFill>
                            <a:schemeClr val="tx1"/>
                          </a:solidFill>
                          <a:latin typeface="OpenDyslexicAlta" pitchFamily="2" charset="77"/>
                        </a:rPr>
                        <a:t>48</a:t>
                      </a:r>
                    </a:p>
                  </a:txBody>
                  <a:tcPr>
                    <a:solidFill>
                      <a:schemeClr val="bg1"/>
                    </a:solidFill>
                  </a:tcPr>
                </a:tc>
                <a:extLst>
                  <a:ext uri="{0D108BD9-81ED-4DB2-BD59-A6C34878D82A}">
                    <a16:rowId xmlns="" xmlns:a16="http://schemas.microsoft.com/office/drawing/2014/main" val="3098104484"/>
                  </a:ext>
                </a:extLst>
              </a:tr>
            </a:tbl>
          </a:graphicData>
        </a:graphic>
      </p:graphicFrame>
      <p:sp>
        <p:nvSpPr>
          <p:cNvPr id="4" name="Curved Up Arrow 3">
            <a:extLst>
              <a:ext uri="{FF2B5EF4-FFF2-40B4-BE49-F238E27FC236}">
                <a16:creationId xmlns="" xmlns:a16="http://schemas.microsoft.com/office/drawing/2014/main" id="{C1331752-4C29-DB44-931E-E33DE6FDB16D}"/>
              </a:ext>
            </a:extLst>
          </p:cNvPr>
          <p:cNvSpPr/>
          <p:nvPr/>
        </p:nvSpPr>
        <p:spPr>
          <a:xfrm flipH="1">
            <a:off x="1262743"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urved Up Arrow 7">
            <a:extLst>
              <a:ext uri="{FF2B5EF4-FFF2-40B4-BE49-F238E27FC236}">
                <a16:creationId xmlns="" xmlns:a16="http://schemas.microsoft.com/office/drawing/2014/main" id="{3E99111A-2450-1448-B610-C23FBF3A7674}"/>
              </a:ext>
            </a:extLst>
          </p:cNvPr>
          <p:cNvSpPr/>
          <p:nvPr/>
        </p:nvSpPr>
        <p:spPr>
          <a:xfrm flipH="1">
            <a:off x="2656115"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urved Up Arrow 8">
            <a:extLst>
              <a:ext uri="{FF2B5EF4-FFF2-40B4-BE49-F238E27FC236}">
                <a16:creationId xmlns="" xmlns:a16="http://schemas.microsoft.com/office/drawing/2014/main" id="{2276F145-24A5-BB4E-ABF5-87A6D01AE4AA}"/>
              </a:ext>
            </a:extLst>
          </p:cNvPr>
          <p:cNvSpPr/>
          <p:nvPr/>
        </p:nvSpPr>
        <p:spPr>
          <a:xfrm flipH="1">
            <a:off x="3937557"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Up Arrow 9">
            <a:extLst>
              <a:ext uri="{FF2B5EF4-FFF2-40B4-BE49-F238E27FC236}">
                <a16:creationId xmlns="" xmlns:a16="http://schemas.microsoft.com/office/drawing/2014/main" id="{CE75571A-8913-CE4B-BA93-556C91917117}"/>
              </a:ext>
            </a:extLst>
          </p:cNvPr>
          <p:cNvSpPr/>
          <p:nvPr/>
        </p:nvSpPr>
        <p:spPr>
          <a:xfrm flipH="1">
            <a:off x="5330929"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urved Up Arrow 10">
            <a:extLst>
              <a:ext uri="{FF2B5EF4-FFF2-40B4-BE49-F238E27FC236}">
                <a16:creationId xmlns="" xmlns:a16="http://schemas.microsoft.com/office/drawing/2014/main" id="{8064FEF6-B6C4-F34C-9444-2C772DBB1072}"/>
              </a:ext>
            </a:extLst>
          </p:cNvPr>
          <p:cNvSpPr/>
          <p:nvPr/>
        </p:nvSpPr>
        <p:spPr>
          <a:xfrm flipH="1">
            <a:off x="6651277"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Up Arrow 11">
            <a:extLst>
              <a:ext uri="{FF2B5EF4-FFF2-40B4-BE49-F238E27FC236}">
                <a16:creationId xmlns="" xmlns:a16="http://schemas.microsoft.com/office/drawing/2014/main" id="{9FF06E1B-4C4B-B846-B199-1A0E2493FD37}"/>
              </a:ext>
            </a:extLst>
          </p:cNvPr>
          <p:cNvSpPr/>
          <p:nvPr/>
        </p:nvSpPr>
        <p:spPr>
          <a:xfrm flipH="1">
            <a:off x="7932719"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urved Up Arrow 12">
            <a:extLst>
              <a:ext uri="{FF2B5EF4-FFF2-40B4-BE49-F238E27FC236}">
                <a16:creationId xmlns="" xmlns:a16="http://schemas.microsoft.com/office/drawing/2014/main" id="{EF93B91B-0A0E-5D44-ADC2-91DEE6A585A6}"/>
              </a:ext>
            </a:extLst>
          </p:cNvPr>
          <p:cNvSpPr/>
          <p:nvPr/>
        </p:nvSpPr>
        <p:spPr>
          <a:xfrm flipH="1">
            <a:off x="9326091" y="3679371"/>
            <a:ext cx="1603168" cy="939346"/>
          </a:xfrm>
          <a:prstGeom prst="curvedUpArrow">
            <a:avLst/>
          </a:prstGeom>
          <a:solidFill>
            <a:srgbClr val="23D1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Rectangle 4">
            <a:extLst>
              <a:ext uri="{FF2B5EF4-FFF2-40B4-BE49-F238E27FC236}">
                <a16:creationId xmlns="" xmlns:a16="http://schemas.microsoft.com/office/drawing/2014/main" id="{86D27468-525F-5146-983E-4B09ED031E44}"/>
              </a:ext>
            </a:extLst>
          </p:cNvPr>
          <p:cNvSpPr/>
          <p:nvPr/>
        </p:nvSpPr>
        <p:spPr>
          <a:xfrm>
            <a:off x="3095921" y="3649974"/>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5" name="Rectangle 14">
            <a:extLst>
              <a:ext uri="{FF2B5EF4-FFF2-40B4-BE49-F238E27FC236}">
                <a16:creationId xmlns="" xmlns:a16="http://schemas.microsoft.com/office/drawing/2014/main" id="{E28FCA40-6C68-9A4F-85E1-9757CE810BC3}"/>
              </a:ext>
            </a:extLst>
          </p:cNvPr>
          <p:cNvSpPr/>
          <p:nvPr/>
        </p:nvSpPr>
        <p:spPr>
          <a:xfrm>
            <a:off x="1702549" y="3649975"/>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6" name="Rectangle 15">
            <a:extLst>
              <a:ext uri="{FF2B5EF4-FFF2-40B4-BE49-F238E27FC236}">
                <a16:creationId xmlns="" xmlns:a16="http://schemas.microsoft.com/office/drawing/2014/main" id="{3CC6FFDC-C393-BF44-B6C5-3007AAE28D5B}"/>
              </a:ext>
            </a:extLst>
          </p:cNvPr>
          <p:cNvSpPr/>
          <p:nvPr/>
        </p:nvSpPr>
        <p:spPr>
          <a:xfrm>
            <a:off x="5771385" y="3627496"/>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7" name="Rectangle 16">
            <a:extLst>
              <a:ext uri="{FF2B5EF4-FFF2-40B4-BE49-F238E27FC236}">
                <a16:creationId xmlns="" xmlns:a16="http://schemas.microsoft.com/office/drawing/2014/main" id="{7697A61F-5AF5-3442-9A4C-6FFACFDEBBF5}"/>
              </a:ext>
            </a:extLst>
          </p:cNvPr>
          <p:cNvSpPr/>
          <p:nvPr/>
        </p:nvSpPr>
        <p:spPr>
          <a:xfrm>
            <a:off x="4378013" y="3627497"/>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8" name="Rectangle 17">
            <a:extLst>
              <a:ext uri="{FF2B5EF4-FFF2-40B4-BE49-F238E27FC236}">
                <a16:creationId xmlns="" xmlns:a16="http://schemas.microsoft.com/office/drawing/2014/main" id="{EE592937-29C1-AB4D-B09F-4D328C859243}"/>
              </a:ext>
            </a:extLst>
          </p:cNvPr>
          <p:cNvSpPr/>
          <p:nvPr/>
        </p:nvSpPr>
        <p:spPr>
          <a:xfrm>
            <a:off x="7100998" y="3649974"/>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19" name="Rectangle 18">
            <a:extLst>
              <a:ext uri="{FF2B5EF4-FFF2-40B4-BE49-F238E27FC236}">
                <a16:creationId xmlns="" xmlns:a16="http://schemas.microsoft.com/office/drawing/2014/main" id="{B43D34C6-9AD7-DD47-887A-1D68CD596D63}"/>
              </a:ext>
            </a:extLst>
          </p:cNvPr>
          <p:cNvSpPr/>
          <p:nvPr/>
        </p:nvSpPr>
        <p:spPr>
          <a:xfrm>
            <a:off x="9776462" y="3627496"/>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
        <p:nvSpPr>
          <p:cNvPr id="20" name="Rectangle 19">
            <a:extLst>
              <a:ext uri="{FF2B5EF4-FFF2-40B4-BE49-F238E27FC236}">
                <a16:creationId xmlns="" xmlns:a16="http://schemas.microsoft.com/office/drawing/2014/main" id="{FA22909F-42C8-E84E-9AB0-348B98422FFD}"/>
              </a:ext>
            </a:extLst>
          </p:cNvPr>
          <p:cNvSpPr/>
          <p:nvPr/>
        </p:nvSpPr>
        <p:spPr>
          <a:xfrm>
            <a:off x="8383090" y="3627497"/>
            <a:ext cx="835486" cy="830997"/>
          </a:xfrm>
          <a:prstGeom prst="rect">
            <a:avLst/>
          </a:prstGeom>
        </p:spPr>
        <p:txBody>
          <a:bodyPr wrap="none">
            <a:spAutoFit/>
          </a:bodyPr>
          <a:lstStyle/>
          <a:p>
            <a:pPr algn="ctr"/>
            <a:r>
              <a:rPr lang="en-US" sz="2400" dirty="0">
                <a:latin typeface="OpenDyslexicAlta" pitchFamily="2" charset="77"/>
              </a:rPr>
              <a:t>two</a:t>
            </a:r>
            <a:br>
              <a:rPr lang="en-US" sz="2400" dirty="0">
                <a:latin typeface="OpenDyslexicAlta" pitchFamily="2" charset="77"/>
              </a:rPr>
            </a:br>
            <a:r>
              <a:rPr lang="en-US" sz="2400" dirty="0">
                <a:latin typeface="OpenDyslexicAlta" pitchFamily="2" charset="77"/>
              </a:rPr>
              <a:t>less</a:t>
            </a:r>
            <a:endParaRPr lang="en-US" sz="2400" dirty="0"/>
          </a:p>
        </p:txBody>
      </p:sp>
    </p:spTree>
    <p:extLst>
      <p:ext uri="{BB962C8B-B14F-4D97-AF65-F5344CB8AC3E}">
        <p14:creationId xmlns:p14="http://schemas.microsoft.com/office/powerpoint/2010/main" val="30430409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5:</a:t>
            </a:r>
          </a:p>
          <a:p>
            <a:pPr marL="0" indent="0">
              <a:buClr>
                <a:srgbClr val="23D160"/>
              </a:buClr>
              <a:buSzPct val="85000"/>
              <a:buNone/>
            </a:pPr>
            <a:r>
              <a:rPr lang="en-GB" sz="2200" dirty="0"/>
              <a:t>Jamal is counting back from 48. Ruth is counting forwards from 16. </a:t>
            </a:r>
          </a:p>
          <a:p>
            <a:pPr marL="0" indent="0">
              <a:buClr>
                <a:srgbClr val="23D160"/>
              </a:buClr>
              <a:buSzPct val="85000"/>
              <a:buNone/>
            </a:pPr>
            <a:r>
              <a:rPr lang="en-GB" sz="2200" dirty="0"/>
              <a:t>They are trying to see who will say the fewest numbers out loud before saying the number 34.</a:t>
            </a:r>
          </a:p>
          <a:p>
            <a:pPr marL="0" indent="0">
              <a:buClr>
                <a:srgbClr val="23D160"/>
              </a:buClr>
              <a:buSzPct val="85000"/>
              <a:buNone/>
            </a:pPr>
            <a:r>
              <a:rPr lang="en-GB" sz="2200" dirty="0"/>
              <a:t>Jamal starts, “48, 46, 44…”</a:t>
            </a:r>
          </a:p>
          <a:p>
            <a:pPr marL="0" indent="0">
              <a:buClr>
                <a:srgbClr val="23D160"/>
              </a:buClr>
              <a:buSzPct val="85000"/>
              <a:buNone/>
            </a:pPr>
            <a:r>
              <a:rPr lang="en-GB" sz="2200" dirty="0"/>
              <a:t>Ruth starts at the same time, “16, 18, 20…</a:t>
            </a:r>
          </a:p>
          <a:p>
            <a:pPr marL="0" indent="0">
              <a:buClr>
                <a:srgbClr val="23D160"/>
              </a:buClr>
              <a:buSzPct val="85000"/>
              <a:buNone/>
            </a:pPr>
            <a:endParaRPr lang="en-GB" sz="2200" dirty="0"/>
          </a:p>
          <a:p>
            <a:pPr marL="0" indent="0">
              <a:buClr>
                <a:srgbClr val="23D160"/>
              </a:buClr>
              <a:buSzPct val="85000"/>
              <a:buNone/>
            </a:pPr>
            <a:r>
              <a:rPr lang="en-GB" sz="2200" dirty="0"/>
              <a:t>Who will say the number 34 out loud first?</a:t>
            </a:r>
          </a:p>
          <a:p>
            <a:pPr marL="0" indent="0">
              <a:buClr>
                <a:srgbClr val="23D160"/>
              </a:buClr>
              <a:buSzPct val="85000"/>
              <a:buNone/>
            </a:pPr>
            <a:r>
              <a:rPr lang="en-GB" sz="2200" dirty="0"/>
              <a:t>Explain your answer. </a:t>
            </a:r>
          </a:p>
        </p:txBody>
      </p:sp>
    </p:spTree>
    <p:extLst>
      <p:ext uri="{BB962C8B-B14F-4D97-AF65-F5344CB8AC3E}">
        <p14:creationId xmlns:p14="http://schemas.microsoft.com/office/powerpoint/2010/main" val="14563240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Activity 5:</a:t>
            </a:r>
          </a:p>
          <a:p>
            <a:pPr marL="0" indent="0">
              <a:buClr>
                <a:srgbClr val="23D160"/>
              </a:buClr>
              <a:buSzPct val="85000"/>
              <a:buNone/>
            </a:pPr>
            <a:r>
              <a:rPr lang="en-GB" sz="2200" dirty="0"/>
              <a:t>Jamal is counting back from 48. Ruth is counting forwards from 16. </a:t>
            </a:r>
          </a:p>
          <a:p>
            <a:pPr marL="0" indent="0">
              <a:buClr>
                <a:srgbClr val="23D160"/>
              </a:buClr>
              <a:buSzPct val="85000"/>
              <a:buNone/>
            </a:pPr>
            <a:r>
              <a:rPr lang="en-GB" sz="2200" dirty="0"/>
              <a:t>They are trying to see who will say the fewest numbers out loud before saying the number 34.</a:t>
            </a:r>
          </a:p>
          <a:p>
            <a:pPr marL="0" indent="0">
              <a:buClr>
                <a:srgbClr val="23D160"/>
              </a:buClr>
              <a:buSzPct val="85000"/>
              <a:buNone/>
            </a:pPr>
            <a:r>
              <a:rPr lang="en-GB" sz="2200" dirty="0"/>
              <a:t>Jamal starts, “48, 46, 44…”</a:t>
            </a:r>
          </a:p>
          <a:p>
            <a:pPr marL="0" indent="0">
              <a:buClr>
                <a:srgbClr val="23D160"/>
              </a:buClr>
              <a:buSzPct val="85000"/>
              <a:buNone/>
            </a:pPr>
            <a:r>
              <a:rPr lang="en-GB" sz="2200" dirty="0"/>
              <a:t>Ruth starts at the same time, “16, 18, 20…</a:t>
            </a:r>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Jamal will say 34 first as he only has to say 8 numbers out loud starting from 48 and ending at 34: 48, 46, 44, 42, 40, 38, 36, 34. </a:t>
            </a:r>
          </a:p>
          <a:p>
            <a:pPr marL="0" indent="0">
              <a:buClr>
                <a:srgbClr val="23D160"/>
              </a:buClr>
              <a:buSzPct val="85000"/>
              <a:buNone/>
            </a:pPr>
            <a:r>
              <a:rPr lang="en-GB" sz="2200" dirty="0">
                <a:solidFill>
                  <a:srgbClr val="FF3860"/>
                </a:solidFill>
              </a:rPr>
              <a:t>Ruth says 34 second as she has to say 10 numbers out loud starting from 16 and ending at 34: 16, 18, 20, 22, 24, 26, 28, 30, 32, 34.</a:t>
            </a:r>
          </a:p>
        </p:txBody>
      </p:sp>
    </p:spTree>
    <p:extLst>
      <p:ext uri="{BB962C8B-B14F-4D97-AF65-F5344CB8AC3E}">
        <p14:creationId xmlns:p14="http://schemas.microsoft.com/office/powerpoint/2010/main" val="24158091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endParaRPr lang="en-GB" dirty="0"/>
          </a:p>
        </p:txBody>
      </p:sp>
      <p:sp>
        <p:nvSpPr>
          <p:cNvPr id="16" name="Content Placeholder 2">
            <a:extLst>
              <a:ext uri="{FF2B5EF4-FFF2-40B4-BE49-F238E27FC236}">
                <a16:creationId xmlns="" xmlns:a16="http://schemas.microsoft.com/office/drawing/2014/main" id="{FD4B1EFD-B848-FA40-91D2-C490C8552E59}"/>
              </a:ext>
            </a:extLst>
          </p:cNvPr>
          <p:cNvSpPr>
            <a:spLocks noGrp="1"/>
          </p:cNvSpPr>
          <p:nvPr>
            <p:ph idx="1"/>
          </p:nvPr>
        </p:nvSpPr>
        <p:spPr>
          <a:xfrm>
            <a:off x="838200" y="1825625"/>
            <a:ext cx="10515600" cy="4351338"/>
          </a:xfrm>
        </p:spPr>
        <p:txBody>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Is </a:t>
            </a:r>
            <a:r>
              <a:rPr lang="en-GB" sz="2200" dirty="0" err="1">
                <a:solidFill>
                  <a:srgbClr val="3273DC"/>
                </a:solidFill>
              </a:rPr>
              <a:t>Astrobee’s</a:t>
            </a:r>
            <a:r>
              <a:rPr lang="en-GB" sz="2200" dirty="0">
                <a:solidFill>
                  <a:srgbClr val="3273DC"/>
                </a:solidFill>
              </a:rPr>
              <a:t> statement always, sometimes or </a:t>
            </a:r>
            <a:r>
              <a:rPr lang="en-GB" sz="2200">
                <a:solidFill>
                  <a:srgbClr val="3273DC"/>
                </a:solidFill>
              </a:rPr>
              <a:t>never true?</a:t>
            </a:r>
            <a:endParaRPr lang="en-GB" sz="2200" dirty="0">
              <a:solidFill>
                <a:srgbClr val="3273DC"/>
              </a:solidFill>
            </a:endParaRPr>
          </a:p>
          <a:p>
            <a:pPr marL="0" indent="0">
              <a:buClr>
                <a:srgbClr val="23D160"/>
              </a:buClr>
              <a:buSzPct val="85000"/>
              <a:buNone/>
            </a:pPr>
            <a:r>
              <a:rPr lang="en-GB" sz="2200" dirty="0">
                <a:solidFill>
                  <a:srgbClr val="3273DC"/>
                </a:solidFill>
              </a:rPr>
              <a:t>Explain your answer. </a:t>
            </a:r>
          </a:p>
        </p:txBody>
      </p:sp>
      <p:pic>
        <p:nvPicPr>
          <p:cNvPr id="17" name="Picture 16">
            <a:extLst>
              <a:ext uri="{FF2B5EF4-FFF2-40B4-BE49-F238E27FC236}">
                <a16:creationId xmlns="" xmlns:a16="http://schemas.microsoft.com/office/drawing/2014/main"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 xmlns:a16="http://schemas.microsoft.com/office/drawing/2014/main"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 xmlns:a16="http://schemas.microsoft.com/office/drawing/2014/main" id="{3CA81780-71E8-1D48-9C94-ECFD7CCF7809}"/>
              </a:ext>
            </a:extLst>
          </p:cNvPr>
          <p:cNvSpPr/>
          <p:nvPr/>
        </p:nvSpPr>
        <p:spPr>
          <a:xfrm>
            <a:off x="2945781" y="2125623"/>
            <a:ext cx="3384550" cy="1569660"/>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If you count in 2s, you will only say even numbers out loud. </a:t>
            </a:r>
          </a:p>
        </p:txBody>
      </p:sp>
    </p:spTree>
    <p:extLst>
      <p:ext uri="{BB962C8B-B14F-4D97-AF65-F5344CB8AC3E}">
        <p14:creationId xmlns:p14="http://schemas.microsoft.com/office/powerpoint/2010/main" val="3048471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t>Starter:</a:t>
            </a:r>
          </a:p>
          <a:p>
            <a:pPr marL="0" indent="0">
              <a:buClr>
                <a:srgbClr val="23D160"/>
              </a:buClr>
              <a:buSzPct val="85000"/>
              <a:buNone/>
            </a:pPr>
            <a:r>
              <a:rPr lang="en-GB" sz="2200" dirty="0"/>
              <a:t>If what’s shown below are the second and third steps in a sequence, what came before? What should come afterwards?</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As the second and third steps show 14 and 16 respectively, then 12 should come before as it is two less than 14 and 18 should come afterwards as it is two more than 16. </a:t>
            </a:r>
          </a:p>
        </p:txBody>
      </p:sp>
      <p:pic>
        <p:nvPicPr>
          <p:cNvPr id="8" name="Picture 7">
            <a:extLst>
              <a:ext uri="{FF2B5EF4-FFF2-40B4-BE49-F238E27FC236}">
                <a16:creationId xmlns="" xmlns:a16="http://schemas.microsoft.com/office/drawing/2014/main" id="{87C08847-A216-B64E-974E-CA5C5514E9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340361" y="3672445"/>
            <a:ext cx="2249353" cy="1080000"/>
          </a:xfrm>
          <a:prstGeom prst="rect">
            <a:avLst/>
          </a:prstGeom>
        </p:spPr>
      </p:pic>
      <p:pic>
        <p:nvPicPr>
          <p:cNvPr id="9" name="Picture 8">
            <a:extLst>
              <a:ext uri="{FF2B5EF4-FFF2-40B4-BE49-F238E27FC236}">
                <a16:creationId xmlns="" xmlns:a16="http://schemas.microsoft.com/office/drawing/2014/main" id="{407E9A70-1612-9C41-968C-88C1F79875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9689122" y="3668552"/>
            <a:ext cx="2249353" cy="1080000"/>
          </a:xfrm>
          <a:prstGeom prst="rect">
            <a:avLst/>
          </a:prstGeom>
        </p:spPr>
      </p:pic>
      <p:pic>
        <p:nvPicPr>
          <p:cNvPr id="10" name="Picture 9">
            <a:extLst>
              <a:ext uri="{FF2B5EF4-FFF2-40B4-BE49-F238E27FC236}">
                <a16:creationId xmlns="" xmlns:a16="http://schemas.microsoft.com/office/drawing/2014/main" id="{E5E094D2-8F6D-8D44-9B5F-DC1D24E9157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6818070" y="3670497"/>
            <a:ext cx="2249353" cy="1080000"/>
          </a:xfrm>
          <a:prstGeom prst="rect">
            <a:avLst/>
          </a:prstGeom>
        </p:spPr>
      </p:pic>
      <p:pic>
        <p:nvPicPr>
          <p:cNvPr id="12" name="Picture 11">
            <a:extLst>
              <a:ext uri="{FF2B5EF4-FFF2-40B4-BE49-F238E27FC236}">
                <a16:creationId xmlns="" xmlns:a16="http://schemas.microsoft.com/office/drawing/2014/main" id="{66C5B690-1A3B-BC4B-8350-7B41F9F1FC4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1349094" y="3672445"/>
            <a:ext cx="2249353" cy="1080000"/>
          </a:xfrm>
          <a:prstGeom prst="rect">
            <a:avLst/>
          </a:prstGeom>
        </p:spPr>
      </p:pic>
      <p:pic>
        <p:nvPicPr>
          <p:cNvPr id="13" name="Picture 12">
            <a:extLst>
              <a:ext uri="{FF2B5EF4-FFF2-40B4-BE49-F238E27FC236}">
                <a16:creationId xmlns="" xmlns:a16="http://schemas.microsoft.com/office/drawing/2014/main" id="{CE36195B-504F-8D40-A9AE-68D38EB54E6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6200000">
            <a:off x="3871429" y="3670501"/>
            <a:ext cx="2245467" cy="1080000"/>
          </a:xfrm>
          <a:prstGeom prst="rect">
            <a:avLst/>
          </a:prstGeom>
        </p:spPr>
      </p:pic>
      <p:pic>
        <p:nvPicPr>
          <p:cNvPr id="14" name="Picture 13">
            <a:extLst>
              <a:ext uri="{FF2B5EF4-FFF2-40B4-BE49-F238E27FC236}">
                <a16:creationId xmlns="" xmlns:a16="http://schemas.microsoft.com/office/drawing/2014/main" id="{C705C667-B15F-8A4E-9E26-6AA43A6764C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860752" y="3672446"/>
            <a:ext cx="2249353" cy="1080000"/>
          </a:xfrm>
          <a:prstGeom prst="rect">
            <a:avLst/>
          </a:prstGeom>
        </p:spPr>
      </p:pic>
      <p:pic>
        <p:nvPicPr>
          <p:cNvPr id="17" name="Picture 16">
            <a:extLst>
              <a:ext uri="{FF2B5EF4-FFF2-40B4-BE49-F238E27FC236}">
                <a16:creationId xmlns="" xmlns:a16="http://schemas.microsoft.com/office/drawing/2014/main" id="{1AA018E9-7A48-B64E-9F21-D0D76F1429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5809337" y="3672443"/>
            <a:ext cx="2249353" cy="1080000"/>
          </a:xfrm>
          <a:prstGeom prst="rect">
            <a:avLst/>
          </a:prstGeom>
        </p:spPr>
      </p:pic>
      <p:pic>
        <p:nvPicPr>
          <p:cNvPr id="19" name="Picture 18">
            <a:extLst>
              <a:ext uri="{FF2B5EF4-FFF2-40B4-BE49-F238E27FC236}">
                <a16:creationId xmlns="" xmlns:a16="http://schemas.microsoft.com/office/drawing/2014/main" id="{15507E7A-AAAD-BE42-8E12-DC92636C5D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8680390" y="3670497"/>
            <a:ext cx="2249353" cy="1080000"/>
          </a:xfrm>
          <a:prstGeom prst="rect">
            <a:avLst/>
          </a:prstGeom>
        </p:spPr>
      </p:pic>
    </p:spTree>
    <p:extLst>
      <p:ext uri="{BB962C8B-B14F-4D97-AF65-F5344CB8AC3E}">
        <p14:creationId xmlns:p14="http://schemas.microsoft.com/office/powerpoint/2010/main" val="26268708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endParaRPr lang="en-GB" dirty="0"/>
          </a:p>
        </p:txBody>
      </p:sp>
      <p:sp>
        <p:nvSpPr>
          <p:cNvPr id="16" name="Content Placeholder 2">
            <a:extLst>
              <a:ext uri="{FF2B5EF4-FFF2-40B4-BE49-F238E27FC236}">
                <a16:creationId xmlns="" xmlns:a16="http://schemas.microsoft.com/office/drawing/2014/main" id="{FD4B1EFD-B848-FA40-91D2-C490C8552E59}"/>
              </a:ext>
            </a:extLst>
          </p:cNvPr>
          <p:cNvSpPr>
            <a:spLocks noGrp="1"/>
          </p:cNvSpPr>
          <p:nvPr>
            <p:ph idx="1"/>
          </p:nvPr>
        </p:nvSpPr>
        <p:spPr>
          <a:xfrm>
            <a:off x="838200" y="1825625"/>
            <a:ext cx="10983686" cy="4351338"/>
          </a:xfrm>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FF3860"/>
                </a:solidFill>
              </a:rPr>
              <a:t>If you count from 0 or are counting in multiples of 2 or start counting from a multiple of 2 in 2s, you will say only even numbers out loud. H</a:t>
            </a:r>
            <a:r>
              <a:rPr lang="en-GB" sz="2200">
                <a:solidFill>
                  <a:srgbClr val="FF3860"/>
                </a:solidFill>
              </a:rPr>
              <a:t>owever</a:t>
            </a:r>
            <a:r>
              <a:rPr lang="en-GB" sz="2200" dirty="0">
                <a:solidFill>
                  <a:srgbClr val="FF3860"/>
                </a:solidFill>
              </a:rPr>
              <a:t>, if you start from an odd number, you will say odd numbers out loud. For example, if I started from 21, I would say 21, 23, 25… Therefore, the statement is only sometimes true. </a:t>
            </a:r>
          </a:p>
        </p:txBody>
      </p:sp>
      <p:pic>
        <p:nvPicPr>
          <p:cNvPr id="17" name="Picture 16">
            <a:extLst>
              <a:ext uri="{FF2B5EF4-FFF2-40B4-BE49-F238E27FC236}">
                <a16:creationId xmlns="" xmlns:a16="http://schemas.microsoft.com/office/drawing/2014/main"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 xmlns:a16="http://schemas.microsoft.com/office/drawing/2014/main"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 xmlns:a16="http://schemas.microsoft.com/office/drawing/2014/main" id="{3CA81780-71E8-1D48-9C94-ECFD7CCF7809}"/>
              </a:ext>
            </a:extLst>
          </p:cNvPr>
          <p:cNvSpPr/>
          <p:nvPr/>
        </p:nvSpPr>
        <p:spPr>
          <a:xfrm>
            <a:off x="2945781" y="2125623"/>
            <a:ext cx="3384550" cy="1569660"/>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If you count in 2s, you will only say even numbers out loud. </a:t>
            </a:r>
          </a:p>
        </p:txBody>
      </p:sp>
    </p:spTree>
    <p:extLst>
      <p:ext uri="{BB962C8B-B14F-4D97-AF65-F5344CB8AC3E}">
        <p14:creationId xmlns:p14="http://schemas.microsoft.com/office/powerpoint/2010/main" val="6881794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my knowledge of counting in 2s within 20 to count in 2s within 50</a:t>
            </a:r>
          </a:p>
          <a:p>
            <a:pPr>
              <a:buClr>
                <a:srgbClr val="23D160"/>
              </a:buClr>
              <a:buSzPct val="85000"/>
              <a:buFont typeface="Wingdings" pitchFamily="2" charset="2"/>
              <a:buChar char="ü"/>
            </a:pPr>
            <a:r>
              <a:rPr lang="en-GB" sz="2200" dirty="0"/>
              <a:t>I can explain my reasoning when using my knowledge of counting in 2s within 20 to count in 2s within 50</a:t>
            </a:r>
          </a:p>
        </p:txBody>
      </p:sp>
      <p:sp>
        <p:nvSpPr>
          <p:cNvPr id="5" name="Footer Placeholder 4">
            <a:extLst>
              <a:ext uri="{FF2B5EF4-FFF2-40B4-BE49-F238E27FC236}">
                <a16:creationId xmlns="" xmlns:a16="http://schemas.microsoft.com/office/drawing/2014/main" id="{349F46F5-B8A3-5848-8248-C9D634933261}"/>
              </a:ext>
            </a:extLst>
          </p:cNvPr>
          <p:cNvSpPr>
            <a:spLocks noGrp="1"/>
          </p:cNvSpPr>
          <p:nvPr>
            <p:ph type="ftr" sz="quarter" idx="11"/>
          </p:nvPr>
        </p:nvSpPr>
        <p:spPr>
          <a:xfrm>
            <a:off x="838199" y="6298060"/>
            <a:ext cx="10515599" cy="365125"/>
          </a:xfrm>
        </p:spPr>
        <p:txBody>
          <a:bodyPr/>
          <a:lstStyle/>
          <a:p>
            <a:r>
              <a:rPr lang="en-GB" sz="1400" dirty="0" smtClean="0"/>
              <a:t>Stage </a:t>
            </a:r>
            <a:r>
              <a:rPr lang="en-GB" sz="1400" dirty="0"/>
              <a:t>1 – Spring Block 2 – Place Value (Within 50) - Lesson 8 - To be able to count in 2s within 50</a:t>
            </a:r>
          </a:p>
        </p:txBody>
      </p:sp>
    </p:spTree>
    <p:extLst>
      <p:ext uri="{BB962C8B-B14F-4D97-AF65-F5344CB8AC3E}">
        <p14:creationId xmlns:p14="http://schemas.microsoft.com/office/powerpoint/2010/main" val="2688056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paw prints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paw prints.</a:t>
            </a:r>
          </a:p>
        </p:txBody>
      </p:sp>
      <p:pic>
        <p:nvPicPr>
          <p:cNvPr id="4" name="Picture 3">
            <a:extLst>
              <a:ext uri="{FF2B5EF4-FFF2-40B4-BE49-F238E27FC236}">
                <a16:creationId xmlns="" xmlns:a16="http://schemas.microsoft.com/office/drawing/2014/main" id="{E812D3E4-6B56-4CD4-98A1-4CE662057B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3730" y="2848087"/>
            <a:ext cx="2922576" cy="734068"/>
          </a:xfrm>
          <a:prstGeom prst="rect">
            <a:avLst/>
          </a:prstGeom>
        </p:spPr>
      </p:pic>
    </p:spTree>
    <p:extLst>
      <p:ext uri="{BB962C8B-B14F-4D97-AF65-F5344CB8AC3E}">
        <p14:creationId xmlns:p14="http://schemas.microsoft.com/office/powerpoint/2010/main" val="2867526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paw prints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8</a:t>
            </a:r>
            <a:r>
              <a:rPr lang="en-US" sz="2800" dirty="0">
                <a:solidFill>
                  <a:schemeClr val="tx1"/>
                </a:solidFill>
                <a:latin typeface="OpenDyslexicAlta" pitchFamily="2" charset="77"/>
              </a:rPr>
              <a:t> paw prints.</a:t>
            </a:r>
          </a:p>
        </p:txBody>
      </p:sp>
      <p:pic>
        <p:nvPicPr>
          <p:cNvPr id="4" name="Picture 3">
            <a:extLst>
              <a:ext uri="{FF2B5EF4-FFF2-40B4-BE49-F238E27FC236}">
                <a16:creationId xmlns="" xmlns:a16="http://schemas.microsoft.com/office/drawing/2014/main" id="{8512B593-E052-4E6F-ACCB-55C438AA9955}"/>
              </a:ext>
            </a:extLst>
          </p:cNvPr>
          <p:cNvPicPr>
            <a:picLocks noChangeAspect="1"/>
          </p:cNvPicPr>
          <p:nvPr/>
        </p:nvPicPr>
        <p:blipFill>
          <a:blip r:embed="rId3"/>
          <a:stretch>
            <a:fillRect/>
          </a:stretch>
        </p:blipFill>
        <p:spPr>
          <a:xfrm>
            <a:off x="1050234" y="2833293"/>
            <a:ext cx="2920237" cy="731583"/>
          </a:xfrm>
          <a:prstGeom prst="rect">
            <a:avLst/>
          </a:prstGeom>
        </p:spPr>
      </p:pic>
    </p:spTree>
    <p:extLst>
      <p:ext uri="{BB962C8B-B14F-4D97-AF65-F5344CB8AC3E}">
        <p14:creationId xmlns:p14="http://schemas.microsoft.com/office/powerpoint/2010/main" val="1523594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paw prints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paw prints.</a:t>
            </a:r>
          </a:p>
        </p:txBody>
      </p:sp>
      <p:pic>
        <p:nvPicPr>
          <p:cNvPr id="4" name="Picture 3">
            <a:extLst>
              <a:ext uri="{FF2B5EF4-FFF2-40B4-BE49-F238E27FC236}">
                <a16:creationId xmlns="" xmlns:a16="http://schemas.microsoft.com/office/drawing/2014/main" id="{8C1372B6-42C5-4D15-9DB1-0C4EE4738E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096" y="2923532"/>
            <a:ext cx="5327592" cy="781925"/>
          </a:xfrm>
          <a:prstGeom prst="rect">
            <a:avLst/>
          </a:prstGeom>
        </p:spPr>
      </p:pic>
    </p:spTree>
    <p:extLst>
      <p:ext uri="{BB962C8B-B14F-4D97-AF65-F5344CB8AC3E}">
        <p14:creationId xmlns:p14="http://schemas.microsoft.com/office/powerpoint/2010/main" val="3772625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paw prints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u="sng" dirty="0">
                <a:solidFill>
                  <a:srgbClr val="FF3860"/>
                </a:solidFill>
                <a:latin typeface="OpenDyslexicAlta" pitchFamily="2" charset="77"/>
              </a:rPr>
              <a:t>14</a:t>
            </a:r>
            <a:r>
              <a:rPr lang="en-US" sz="2800" dirty="0">
                <a:solidFill>
                  <a:schemeClr val="tx1"/>
                </a:solidFill>
                <a:latin typeface="OpenDyslexicAlta" pitchFamily="2" charset="77"/>
              </a:rPr>
              <a:t> paw prints.</a:t>
            </a:r>
          </a:p>
        </p:txBody>
      </p:sp>
      <p:pic>
        <p:nvPicPr>
          <p:cNvPr id="4" name="Picture 3">
            <a:extLst>
              <a:ext uri="{FF2B5EF4-FFF2-40B4-BE49-F238E27FC236}">
                <a16:creationId xmlns="" xmlns:a16="http://schemas.microsoft.com/office/drawing/2014/main" id="{82D0B6AB-575C-49F7-A100-F986E49BAF5D}"/>
              </a:ext>
            </a:extLst>
          </p:cNvPr>
          <p:cNvPicPr>
            <a:picLocks noChangeAspect="1"/>
          </p:cNvPicPr>
          <p:nvPr/>
        </p:nvPicPr>
        <p:blipFill>
          <a:blip r:embed="rId3"/>
          <a:stretch>
            <a:fillRect/>
          </a:stretch>
        </p:blipFill>
        <p:spPr>
          <a:xfrm>
            <a:off x="436825" y="2960111"/>
            <a:ext cx="5328366" cy="780356"/>
          </a:xfrm>
          <a:prstGeom prst="rect">
            <a:avLst/>
          </a:prstGeom>
        </p:spPr>
      </p:pic>
    </p:spTree>
    <p:extLst>
      <p:ext uri="{BB962C8B-B14F-4D97-AF65-F5344CB8AC3E}">
        <p14:creationId xmlns:p14="http://schemas.microsoft.com/office/powerpoint/2010/main" val="1190947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count in 2s within 50</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rmAutofit/>
          </a:bodyPr>
          <a:lstStyle/>
          <a:p>
            <a:pPr marL="0" indent="0">
              <a:buNone/>
            </a:pPr>
            <a:r>
              <a:rPr lang="en-GB" dirty="0"/>
              <a:t>Talking Time:</a:t>
            </a:r>
          </a:p>
          <a:p>
            <a:pPr marL="0" indent="0">
              <a:buClr>
                <a:srgbClr val="23D160"/>
              </a:buClr>
              <a:buSzPct val="85000"/>
              <a:buNone/>
            </a:pPr>
            <a:r>
              <a:rPr lang="en-GB" sz="2200" dirty="0"/>
              <a:t>How many paw prints are there?</a:t>
            </a:r>
          </a:p>
        </p:txBody>
      </p:sp>
      <p:sp>
        <p:nvSpPr>
          <p:cNvPr id="8" name="Rounded Rectangle 7">
            <a:extLst>
              <a:ext uri="{FF2B5EF4-FFF2-40B4-BE49-F238E27FC236}">
                <a16:creationId xmlns="" xmlns:a16="http://schemas.microsoft.com/office/drawing/2014/main" id="{CABF7EEA-BEA2-6046-8EAC-393D0005A8AC}"/>
              </a:ext>
            </a:extLst>
          </p:cNvPr>
          <p:cNvSpPr/>
          <p:nvPr/>
        </p:nvSpPr>
        <p:spPr>
          <a:xfrm>
            <a:off x="838200" y="5655309"/>
            <a:ext cx="6860059" cy="8375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In total, there are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paw prints.</a:t>
            </a:r>
          </a:p>
        </p:txBody>
      </p:sp>
      <p:pic>
        <p:nvPicPr>
          <p:cNvPr id="4" name="Picture 3">
            <a:extLst>
              <a:ext uri="{FF2B5EF4-FFF2-40B4-BE49-F238E27FC236}">
                <a16:creationId xmlns="" xmlns:a16="http://schemas.microsoft.com/office/drawing/2014/main" id="{BF28D43D-4A61-4EDA-9556-2D9D1F22C0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5057" y="3031959"/>
            <a:ext cx="10818743" cy="794082"/>
          </a:xfrm>
          <a:prstGeom prst="rect">
            <a:avLst/>
          </a:prstGeom>
        </p:spPr>
      </p:pic>
    </p:spTree>
    <p:extLst>
      <p:ext uri="{BB962C8B-B14F-4D97-AF65-F5344CB8AC3E}">
        <p14:creationId xmlns:p14="http://schemas.microsoft.com/office/powerpoint/2010/main" val="694366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9161</TotalTime>
  <Words>1886</Words>
  <Application>Microsoft Office PowerPoint</Application>
  <PresentationFormat>Custom</PresentationFormat>
  <Paragraphs>449</Paragraphs>
  <Slides>41</Slides>
  <Notes>38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OpenDyslexicAlta</vt:lpstr>
      <vt:lpstr>Muli</vt:lpstr>
      <vt:lpstr>Wingdings</vt:lpstr>
      <vt:lpstr>Calibri</vt:lpstr>
      <vt:lpstr>Lato Light</vt:lpstr>
      <vt:lpstr>Lato</vt:lpstr>
      <vt:lpstr>Office Theme</vt:lpstr>
      <vt:lpstr>PowerPoint Presentation</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lpstr>To be able to count in 2s within 50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386</cp:revision>
  <cp:lastPrinted>2019-06-17T16:19:05Z</cp:lastPrinted>
  <dcterms:created xsi:type="dcterms:W3CDTF">2018-08-06T08:16:18Z</dcterms:created>
  <dcterms:modified xsi:type="dcterms:W3CDTF">2021-01-07T11:41:20Z</dcterms:modified>
</cp:coreProperties>
</file>