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6" r:id="rId2"/>
  </p:sldMasterIdLst>
  <p:sldIdLst>
    <p:sldId id="604" r:id="rId3"/>
    <p:sldId id="612" r:id="rId4"/>
    <p:sldId id="621" r:id="rId5"/>
    <p:sldId id="614" r:id="rId6"/>
    <p:sldId id="622" r:id="rId7"/>
    <p:sldId id="616" r:id="rId8"/>
    <p:sldId id="623" r:id="rId9"/>
    <p:sldId id="618" r:id="rId10"/>
    <p:sldId id="624" r:id="rId11"/>
    <p:sldId id="620" r:id="rId12"/>
    <p:sldId id="625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mbria Math" panose="02040503050406030204" pitchFamily="18" charset="0"/>
      <p:regular r:id="rId20"/>
    </p:embeddedFont>
    <p:embeddedFont>
      <p:font typeface="Lato" panose="020F0502020204030203" pitchFamily="34" charset="77"/>
      <p:regular r:id="rId21"/>
      <p:bold r:id="rId22"/>
    </p:embeddedFont>
    <p:embeddedFont>
      <p:font typeface="Lato Light" panose="020F0302020204030203" pitchFamily="34" charset="77"/>
      <p:regular r:id="rId23"/>
    </p:embeddedFont>
    <p:embeddedFont>
      <p:font typeface="Muli" pitchFamily="2" charset="77"/>
      <p:regular r:id="rId24"/>
      <p:bold r:id="rId25"/>
      <p:italic r:id="rId26"/>
      <p:boldItalic r:id="rId27"/>
    </p:embeddedFont>
    <p:embeddedFont>
      <p:font typeface="OpenDyslexicAlta" pitchFamily="2" charset="77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3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100" d="100"/>
          <a:sy n="100" d="100"/>
        </p:scale>
        <p:origin x="103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1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46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248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049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234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32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72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002A-DAEE-4248-8394-E7A0CDBDF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3E59BD-0612-6646-A2B8-769C57ED8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ABEB6-46C4-F842-B7B8-7ABA2757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007F5-01F2-BC4D-8178-6A8659367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572DB-C1C5-9946-BB84-C40802306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88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CC3BD-F1E4-E142-A805-3EC7B2C4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1A3D-2C5A-BD45-92DA-E8E21925D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6D4DD-9B5E-8A43-85B2-B36B9A2E6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CCD37-4C0B-4C4C-8B32-15DAEB33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535BD-8E75-F044-AE43-A931C2904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99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5EE5D-22AB-874B-885C-8B9BEDAB1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52B95-C7ED-6E4B-AFFD-5863A8F16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7B612-1F19-794F-955A-AE22E93A6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EAC50-4946-B54C-8217-C0728F5BC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E76A5-64B7-5D45-968F-D0015026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41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A40B-2639-E746-9050-A6B896C1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A24DC-F173-0649-AD30-941D6DB57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FB72A-3F68-5A40-AE5B-68E5C8092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AFD3C-5269-CF41-AEC1-C9D5DF411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7015A-0F21-AF40-8647-DDE1CDDA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5D86C-2785-534F-8292-F144747B2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8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26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E4A28-7A37-A946-961F-D500AC66A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CF884-4AFA-4C4D-A30B-4B075E867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83E2A-D869-B04D-A5D2-D22BA7484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C8D8C-3C56-D04A-915D-65830DD9C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81638-2723-7742-8B7D-DE5F0B4C4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291886-94EA-5746-BE21-AB1126A8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60A7CC-6263-564A-94D7-7FC53B36F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E2E3FF-E3EC-6442-98BC-A55AF78D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09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42960-6161-5C46-872C-5718E73A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DFBD9-A641-224A-8A6E-9A8A5649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8952E-09E1-6346-B550-09306BF5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E935B-54A4-CD47-B500-4EC676FB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9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A8D6BB-DE1D-DA4B-84C8-55BAE131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10D701-7FEF-7A46-A427-55B4608E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18319-85E5-AA47-AEB9-A89588EC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56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8EAA3-561A-1C48-9364-A8E4BA51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268E8-6F10-A04A-8A4E-DC0369691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42894-572B-8E44-B2A3-F85978F32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8B6CA-55B6-224B-985A-A9E52CDEE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78AA0-CE23-D648-B22D-F7679AC4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0AED8-884B-614E-B013-CA297317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78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F4616-9399-CC4C-B87E-FFFE82290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5FD94C-0B30-7647-AD35-75B429FD5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A3710-AD1B-B74F-BFC9-EA3ED45CB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774B3-566C-8148-9215-6442E333B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EF6B1-A701-9147-9F48-A33D9ABB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C7B45-63DB-E149-88C1-684426C9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09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9271C-CF06-D647-9BE3-3E9582B94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1AD1D-060C-FF4F-9F97-15C236D90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F1FCB-22BA-6F4D-9E3A-42DB9B902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6E52E-10FC-404E-B242-D10703CD8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24478-7D31-DE4D-9D8A-65538D82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12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15B852-0363-6346-85FB-B78F96DF2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5797C-01E9-3343-81C3-BEB191000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7C962-62C8-8F48-9D2E-0E628A76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598AF-1E34-CF40-A79A-D18C85F91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A7088-0CE2-9D43-84A0-9F709AA7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4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4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5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8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9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01/04/2021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39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61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7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9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64EF1-705F-4E40-9884-E2AD72829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C13AD-07AE-3B45-9FBD-FBB1F97B6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56716-1078-5540-990E-E4676225A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DCF7F-D956-254E-99BC-6091327F4838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9E3F8-0C98-C143-96D0-E5329D398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5226E-7E8A-5D44-B82C-65C19CDE0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9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5970" y="2666346"/>
            <a:ext cx="9712979" cy="1870364"/>
          </a:xfrm>
        </p:spPr>
        <p:txBody>
          <a:bodyPr>
            <a:normAutofit/>
          </a:bodyPr>
          <a:lstStyle/>
          <a:p>
            <a:r>
              <a:rPr lang="en-GB" dirty="0"/>
              <a:t>Year 6 </a:t>
            </a:r>
            <a:br>
              <a:rPr lang="en-GB" dirty="0"/>
            </a:br>
            <a:r>
              <a:rPr lang="en-GB" dirty="0"/>
              <a:t>Quick Maths</a:t>
            </a:r>
          </a:p>
          <a:p>
            <a:r>
              <a:rPr lang="en-GB" dirty="0"/>
              <a:t>Summer – Week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608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69595D39-D982-8148-993C-74DCFFE83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165821"/>
              </p:ext>
            </p:extLst>
          </p:nvPr>
        </p:nvGraphicFramePr>
        <p:xfrm>
          <a:off x="6261639" y="855023"/>
          <a:ext cx="5861087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984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484910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525995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9,798 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÷ 71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r>
                        <a:rPr lang="en-US" sz="3200" baseline="0" dirty="0">
                          <a:latin typeface="OpenDyslexicAlta" pitchFamily="2" charset="77"/>
                        </a:rPr>
                        <a:t> 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OpenDyslexicAlta" pitchFamily="2" charset="77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>
                          <a:latin typeface="OpenDyslexicAlta" pitchFamily="2" charset="77"/>
                        </a:rPr>
                        <a:t> 53.28 </a:t>
                      </a:r>
                      <a:r>
                        <a:rPr lang="en-US" sz="2800" dirty="0">
                          <a:latin typeface="OpenDyslexicAlta" pitchFamily="2" charset="77"/>
                        </a:rPr>
                        <a:t>– 7.694 =</a:t>
                      </a:r>
                      <a:r>
                        <a:rPr lang="en-US" sz="2800" baseline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800" dirty="0">
                          <a:latin typeface="OpenDyslexicAlta" pitchFamily="2" charset="77"/>
                        </a:rPr>
                        <a:t>0.14 ÷ 1,000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dirty="0">
                          <a:latin typeface="OpenDyslexicAlta" pitchFamily="2" charset="77"/>
                        </a:rPr>
                        <a:t>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OpenDyslexicAlta" pitchFamily="2" charset="77"/>
                        </a:rPr>
                        <a:t>10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OpenDyslexicAlta" pitchFamily="2" charset="77"/>
                        </a:rPr>
                        <a:t> 34³ ÷ 4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1944070"/>
                  </p:ext>
                </p:extLst>
              </p:nvPr>
            </p:nvGraphicFramePr>
            <p:xfrm>
              <a:off x="69276" y="855023"/>
              <a:ext cx="5861087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5984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484910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525995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24% of 583 = </a:t>
                          </a:r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𝟏𝟑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+</a:t>
                          </a:r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>
                              <a:latin typeface="OpenDyslexicAlta" pitchFamily="2" charset="77"/>
                            </a:rPr>
                            <a:t> =</a:t>
                          </a:r>
                          <a:r>
                            <a:rPr lang="en-US" sz="3200" baseline="0" dirty="0">
                              <a:latin typeface="OpenDyslexicAlta" pitchFamily="2" charset="77"/>
                            </a:rPr>
                            <a:t> 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0.07 </a:t>
                          </a:r>
                          <a:r>
                            <a:rPr lang="en-US" sz="3200" dirty="0">
                              <a:latin typeface="OpenDyslexicAlta" pitchFamily="2" charset="77"/>
                            </a:rPr>
                            <a:t>× 500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anose="00000500000000000000" pitchFamily="50" charset="0"/>
                              <a:cs typeface="Calibri" panose="020F0502020204030204" pitchFamily="34" charset="0"/>
                            </a:rPr>
                            <a:t> 9³ + 11² = </a:t>
                          </a:r>
                          <a:r>
                            <a:rPr lang="en-US" sz="3200" dirty="0">
                              <a:latin typeface="+mn-lt"/>
                              <a:cs typeface="Calibri" panose="020F0502020204030204" pitchFamily="34" charset="0"/>
                            </a:rPr>
                            <a:t>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dirty="0">
                              <a:latin typeface="OpenDyslexicAlta" pitchFamily="2" charset="77"/>
                            </a:rPr>
                            <a:t>× 17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= 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1944070"/>
                  </p:ext>
                </p:extLst>
              </p:nvPr>
            </p:nvGraphicFramePr>
            <p:xfrm>
              <a:off x="69276" y="855023"/>
              <a:ext cx="5861087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5984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484910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525995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24% of 583 = </a:t>
                          </a:r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76" t="-101058" r="-11055" b="-312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0.07 </a:t>
                          </a:r>
                          <a:r>
                            <a:rPr lang="en-US" sz="3200" dirty="0">
                              <a:latin typeface="OpenDyslexicAlta" pitchFamily="2" charset="77"/>
                            </a:rPr>
                            <a:t>× 500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anose="00000500000000000000" pitchFamily="50" charset="0"/>
                              <a:cs typeface="Calibri" panose="020F0502020204030204" pitchFamily="34" charset="0"/>
                            </a:rPr>
                            <a:t> 9³ + 11² = </a:t>
                          </a:r>
                          <a:r>
                            <a:rPr lang="en-US" sz="3200" dirty="0">
                              <a:latin typeface="+mn-lt"/>
                              <a:cs typeface="Calibri" panose="020F0502020204030204" pitchFamily="34" charset="0"/>
                            </a:rPr>
                            <a:t>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76" t="-399474" r="-11055" b="-1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6 | Quick Maths | Summer | Week 1 | Day 5 |</a:t>
            </a:r>
            <a:endParaRPr lang="en-GB" b="1" u="sng" dirty="0">
              <a:solidFill>
                <a:srgbClr val="FE3860"/>
              </a:solidFill>
              <a:latin typeface="OpenDyslexicAlta" pitchFamily="2" charset="77"/>
            </a:endParaRP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F7835540-F274-C84A-BBB3-75492CD0C02D}"/>
              </a:ext>
            </a:extLst>
          </p:cNvPr>
          <p:cNvSpPr txBox="1">
            <a:spLocks/>
          </p:cNvSpPr>
          <p:nvPr/>
        </p:nvSpPr>
        <p:spPr>
          <a:xfrm>
            <a:off x="1242685" y="6653004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95F385-90C7-476B-B903-A11BBFA46C85}"/>
              </a:ext>
            </a:extLst>
          </p:cNvPr>
          <p:cNvSpPr txBox="1"/>
          <p:nvPr/>
        </p:nvSpPr>
        <p:spPr>
          <a:xfrm>
            <a:off x="6757801" y="2413869"/>
            <a:ext cx="486383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435.72 + 61.098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239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69595D39-D982-8148-993C-74DCFFE834EB}"/>
              </a:ext>
            </a:extLst>
          </p:cNvPr>
          <p:cNvGraphicFramePr>
            <a:graphicFrameLocks noGrp="1"/>
          </p:cNvGraphicFramePr>
          <p:nvPr/>
        </p:nvGraphicFramePr>
        <p:xfrm>
          <a:off x="6261639" y="855023"/>
          <a:ext cx="5861087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984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484910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525995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9,798 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÷ 71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r>
                        <a:rPr lang="en-US" sz="3200" baseline="0" dirty="0">
                          <a:latin typeface="OpenDyslexicAlta" pitchFamily="2" charset="77"/>
                        </a:rPr>
                        <a:t> 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OpenDyslexicAlta" pitchFamily="2" charset="77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>
                          <a:latin typeface="OpenDyslexicAlta" pitchFamily="2" charset="77"/>
                        </a:rPr>
                        <a:t> 53.28 </a:t>
                      </a:r>
                      <a:r>
                        <a:rPr lang="en-US" sz="2800" dirty="0">
                          <a:latin typeface="OpenDyslexicAlta" pitchFamily="2" charset="77"/>
                        </a:rPr>
                        <a:t>– 7.694 =</a:t>
                      </a:r>
                      <a:r>
                        <a:rPr lang="en-US" sz="2800" baseline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800" dirty="0">
                          <a:latin typeface="OpenDyslexicAlta" pitchFamily="2" charset="77"/>
                        </a:rPr>
                        <a:t>0.14 ÷ 1,000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dirty="0">
                          <a:latin typeface="OpenDyslexicAlta" pitchFamily="2" charset="77"/>
                        </a:rPr>
                        <a:t>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OpenDyslexicAlta" pitchFamily="2" charset="77"/>
                        </a:rPr>
                        <a:t>10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OpenDyslexicAlta" pitchFamily="2" charset="77"/>
                        </a:rPr>
                        <a:t> 34³ ÷ 4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276" y="855023"/>
              <a:ext cx="5861087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5984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484910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525995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24% of 583 = </a:t>
                          </a:r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𝟏𝟑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+</a:t>
                          </a:r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>
                              <a:latin typeface="OpenDyslexicAlta" pitchFamily="2" charset="77"/>
                            </a:rPr>
                            <a:t> =</a:t>
                          </a:r>
                          <a:r>
                            <a:rPr lang="en-US" sz="3200" baseline="0" dirty="0">
                              <a:latin typeface="OpenDyslexicAlta" pitchFamily="2" charset="77"/>
                            </a:rPr>
                            <a:t> 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0.07 </a:t>
                          </a:r>
                          <a:r>
                            <a:rPr lang="en-US" sz="3200" dirty="0">
                              <a:latin typeface="OpenDyslexicAlta" pitchFamily="2" charset="77"/>
                            </a:rPr>
                            <a:t>× 500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anose="00000500000000000000" pitchFamily="50" charset="0"/>
                              <a:cs typeface="Calibri" panose="020F0502020204030204" pitchFamily="34" charset="0"/>
                            </a:rPr>
                            <a:t> 9³ + 11² = </a:t>
                          </a:r>
                          <a:r>
                            <a:rPr lang="en-US" sz="3200" dirty="0">
                              <a:latin typeface="+mn-lt"/>
                              <a:cs typeface="Calibri" panose="020F0502020204030204" pitchFamily="34" charset="0"/>
                            </a:rPr>
                            <a:t>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dirty="0">
                              <a:latin typeface="OpenDyslexicAlta" pitchFamily="2" charset="77"/>
                            </a:rPr>
                            <a:t>× 17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= 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276" y="855023"/>
              <a:ext cx="5861087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5984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484910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525995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24% of 583 = </a:t>
                          </a:r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76" t="-101058" r="-11055" b="-312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0.07 </a:t>
                          </a:r>
                          <a:r>
                            <a:rPr lang="en-US" sz="3200" dirty="0">
                              <a:latin typeface="OpenDyslexicAlta" pitchFamily="2" charset="77"/>
                            </a:rPr>
                            <a:t>× 500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anose="00000500000000000000" pitchFamily="50" charset="0"/>
                              <a:cs typeface="Calibri" panose="020F0502020204030204" pitchFamily="34" charset="0"/>
                            </a:rPr>
                            <a:t> 9³ + 11² = </a:t>
                          </a:r>
                          <a:r>
                            <a:rPr lang="en-US" sz="3200" dirty="0">
                              <a:latin typeface="+mn-lt"/>
                              <a:cs typeface="Calibri" panose="020F0502020204030204" pitchFamily="34" charset="0"/>
                            </a:rPr>
                            <a:t>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76" t="-399474" r="-11055" b="-1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6 | Quick Maths | Summer | Week 1 | Day 5 | </a:t>
            </a:r>
            <a:r>
              <a:rPr lang="en-GB" b="1" u="sng" dirty="0">
                <a:solidFill>
                  <a:srgbClr val="FE3860"/>
                </a:solidFill>
                <a:latin typeface="OpenDyslexicAlta" pitchFamily="2" charset="77"/>
              </a:rPr>
              <a:t>Answers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5851D2-C336-2F42-8033-9314667B4180}"/>
              </a:ext>
            </a:extLst>
          </p:cNvPr>
          <p:cNvSpPr/>
          <p:nvPr/>
        </p:nvSpPr>
        <p:spPr>
          <a:xfrm>
            <a:off x="3696939" y="1105863"/>
            <a:ext cx="1728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139.92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2925A9-0B11-A04A-BD9B-3760E2B7C803}"/>
              </a:ext>
            </a:extLst>
          </p:cNvPr>
          <p:cNvSpPr/>
          <p:nvPr/>
        </p:nvSpPr>
        <p:spPr>
          <a:xfrm>
            <a:off x="3790767" y="3429000"/>
            <a:ext cx="770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35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23D6C-F48B-0345-BD83-CDF3AE948107}"/>
              </a:ext>
            </a:extLst>
          </p:cNvPr>
          <p:cNvSpPr/>
          <p:nvPr/>
        </p:nvSpPr>
        <p:spPr>
          <a:xfrm>
            <a:off x="3152756" y="4612351"/>
            <a:ext cx="1088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FE3860"/>
                </a:solidFill>
                <a:latin typeface="OpenDyslexicAlta" pitchFamily="2" charset="77"/>
              </a:rPr>
              <a:t>850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854BE9-D428-4A46-90D1-9B677485C8D9}"/>
                  </a:ext>
                </a:extLst>
              </p:cNvPr>
              <p:cNvSpPr/>
              <p:nvPr/>
            </p:nvSpPr>
            <p:spPr>
              <a:xfrm>
                <a:off x="2999819" y="5687063"/>
                <a:ext cx="947064" cy="832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>
                    <a:solidFill>
                      <a:srgbClr val="FE3860"/>
                    </a:solidFill>
                    <a:latin typeface="OpenDyslexicAlta" pitchFamily="2" charset="77"/>
                  </a:rPr>
                  <a:t>45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GB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GB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3860"/>
                    </a:solidFill>
                    <a:effectLst/>
                    <a:uLnTx/>
                    <a:uFillTx/>
                    <a:latin typeface="OpenDyslexicAlta" pitchFamily="2" charset="77"/>
                    <a:ea typeface="+mn-ea"/>
                    <a:cs typeface="+mn-cs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E3860"/>
                  </a:solidFill>
                  <a:effectLst/>
                  <a:uLnTx/>
                  <a:uFillTx/>
                  <a:latin typeface="OpenDyslexicAlta" pitchFamily="2" charset="77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854BE9-D428-4A46-90D1-9B677485C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819" y="5687063"/>
                <a:ext cx="947064" cy="832792"/>
              </a:xfrm>
              <a:prstGeom prst="rect">
                <a:avLst/>
              </a:prstGeom>
              <a:blipFill>
                <a:blip r:embed="rId4"/>
                <a:stretch>
                  <a:fillRect l="-14194" b="-1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E58A157-72C8-B44A-B39F-0869B6EF5C7D}"/>
                  </a:ext>
                </a:extLst>
              </p:cNvPr>
              <p:cNvSpPr/>
              <p:nvPr/>
            </p:nvSpPr>
            <p:spPr>
              <a:xfrm>
                <a:off x="2999819" y="2067025"/>
                <a:ext cx="1923466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𝟒𝟕</m:t>
                          </m:r>
                        </m:num>
                        <m:den>
                          <m:r>
                            <a:rPr kumimoji="0" lang="en-GB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𝟑𝟗</m:t>
                          </m:r>
                        </m:den>
                      </m:f>
                      <m:r>
                        <a:rPr kumimoji="0" lang="en-GB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38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38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𝐨𝐫</m:t>
                      </m:r>
                      <m:r>
                        <a:rPr kumimoji="0" lang="en-GB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38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38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</m:num>
                        <m:den>
                          <m:r>
                            <a:rPr kumimoji="0" lang="en-GB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𝟑𝟗</m:t>
                          </m:r>
                        </m:den>
                      </m:f>
                      <m:r>
                        <a:rPr kumimoji="0" lang="en-GB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E38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E58A157-72C8-B44A-B39F-0869B6EF5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819" y="2067025"/>
                <a:ext cx="1923466" cy="1017523"/>
              </a:xfrm>
              <a:prstGeom prst="rect">
                <a:avLst/>
              </a:prstGeom>
              <a:blipFill>
                <a:blip r:embed="rId5"/>
                <a:stretch>
                  <a:fillRect l="-5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83C0EFF9-5F3D-C74D-A730-89C3075849BC}"/>
              </a:ext>
            </a:extLst>
          </p:cNvPr>
          <p:cNvSpPr/>
          <p:nvPr/>
        </p:nvSpPr>
        <p:spPr>
          <a:xfrm>
            <a:off x="9934525" y="1101808"/>
            <a:ext cx="1141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138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ECA930-94DA-E74A-8B3E-C2F62B9BA59F}"/>
              </a:ext>
            </a:extLst>
          </p:cNvPr>
          <p:cNvSpPr/>
          <p:nvPr/>
        </p:nvSpPr>
        <p:spPr>
          <a:xfrm>
            <a:off x="9786954" y="3462149"/>
            <a:ext cx="1701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45.586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44F7CA-0B6F-344D-AD97-1F863CCF3962}"/>
              </a:ext>
            </a:extLst>
          </p:cNvPr>
          <p:cNvSpPr/>
          <p:nvPr/>
        </p:nvSpPr>
        <p:spPr>
          <a:xfrm>
            <a:off x="9720431" y="4612351"/>
            <a:ext cx="196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FE3860"/>
                </a:solidFill>
                <a:latin typeface="OpenDyslexicAlta" pitchFamily="2" charset="77"/>
              </a:rPr>
              <a:t>0.00014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44E9C7-A419-F249-866E-7EBBD305C453}"/>
              </a:ext>
            </a:extLst>
          </p:cNvPr>
          <p:cNvSpPr/>
          <p:nvPr/>
        </p:nvSpPr>
        <p:spPr>
          <a:xfrm>
            <a:off x="9156084" y="5760935"/>
            <a:ext cx="1701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9,826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F7835540-F274-C84A-BBB3-75492CD0C02D}"/>
              </a:ext>
            </a:extLst>
          </p:cNvPr>
          <p:cNvSpPr txBox="1">
            <a:spLocks/>
          </p:cNvSpPr>
          <p:nvPr/>
        </p:nvSpPr>
        <p:spPr>
          <a:xfrm>
            <a:off x="1242685" y="6653004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95F385-90C7-476B-B903-A11BBFA46C85}"/>
              </a:ext>
            </a:extLst>
          </p:cNvPr>
          <p:cNvSpPr txBox="1"/>
          <p:nvPr/>
        </p:nvSpPr>
        <p:spPr>
          <a:xfrm>
            <a:off x="6757801" y="2413869"/>
            <a:ext cx="486383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435.72 + 61.098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AE8A2-08D3-4730-AB4A-CF0124C6905D}"/>
              </a:ext>
            </a:extLst>
          </p:cNvPr>
          <p:cNvSpPr txBox="1"/>
          <p:nvPr/>
        </p:nvSpPr>
        <p:spPr>
          <a:xfrm>
            <a:off x="10190871" y="2456161"/>
            <a:ext cx="1529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496.818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05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4" grpId="0"/>
      <p:bldP spid="16" grpId="0"/>
      <p:bldP spid="17" grpId="0"/>
      <p:bldP spid="18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69595D39-D982-8148-993C-74DCFFE83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672965"/>
              </p:ext>
            </p:extLst>
          </p:nvPr>
        </p:nvGraphicFramePr>
        <p:xfrm>
          <a:off x="6261639" y="855023"/>
          <a:ext cx="5861087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984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484910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525995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84 ÷ 6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  </a:t>
                      </a:r>
                      <a:r>
                        <a:rPr lang="en-US" sz="2800" dirty="0">
                          <a:latin typeface="OpenDyslexicAlta" pitchFamily="2" charset="77"/>
                        </a:rPr>
                        <a:t>= 10,583 + 7,291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 = 544 – 10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130 ÷ 5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OpenDyslexicAlta" pitchFamily="2" charset="77"/>
                        </a:rPr>
                        <a:t>10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616 × 3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255714-7C3E-CE47-A04F-3BFE58C6B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404174"/>
              </p:ext>
            </p:extLst>
          </p:nvPr>
        </p:nvGraphicFramePr>
        <p:xfrm>
          <a:off x="69276" y="855023"/>
          <a:ext cx="5861087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984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484910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525995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100 + 727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98 + 305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OpenDyslexicAlta" pitchFamily="2" charset="77"/>
                        </a:rPr>
                        <a:t> 561 ÷ 1 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973 – 15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649 + 186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6 | Quick Maths | Summer | Week 1 | Day 1 |</a:t>
            </a:r>
            <a:endParaRPr lang="en-GB" b="1" u="sng" dirty="0">
              <a:solidFill>
                <a:srgbClr val="FE3860"/>
              </a:solidFill>
              <a:latin typeface="OpenDyslexicAlta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2925A9-0B11-A04A-BD9B-3760E2B7C803}"/>
              </a:ext>
            </a:extLst>
          </p:cNvPr>
          <p:cNvSpPr/>
          <p:nvPr/>
        </p:nvSpPr>
        <p:spPr>
          <a:xfrm>
            <a:off x="2999819" y="3301402"/>
            <a:ext cx="1619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83EEBCEC-B127-5E42-ACF4-013308CEF128}"/>
              </a:ext>
            </a:extLst>
          </p:cNvPr>
          <p:cNvSpPr txBox="1">
            <a:spLocks/>
          </p:cNvSpPr>
          <p:nvPr/>
        </p:nvSpPr>
        <p:spPr>
          <a:xfrm>
            <a:off x="1242685" y="6653004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0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69595D39-D982-8148-993C-74DCFFE834EB}"/>
              </a:ext>
            </a:extLst>
          </p:cNvPr>
          <p:cNvGraphicFramePr>
            <a:graphicFrameLocks noGrp="1"/>
          </p:cNvGraphicFramePr>
          <p:nvPr/>
        </p:nvGraphicFramePr>
        <p:xfrm>
          <a:off x="6261639" y="855023"/>
          <a:ext cx="5861087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984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484910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525995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84 ÷ 6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  </a:t>
                      </a:r>
                      <a:r>
                        <a:rPr lang="en-US" sz="2800" dirty="0">
                          <a:latin typeface="OpenDyslexicAlta" pitchFamily="2" charset="77"/>
                        </a:rPr>
                        <a:t>= 10,583 + 7,291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 = 544 – 10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130 ÷ 5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OpenDyslexicAlta" pitchFamily="2" charset="77"/>
                        </a:rPr>
                        <a:t>10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616 × 3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255714-7C3E-CE47-A04F-3BFE58C6B19B}"/>
              </a:ext>
            </a:extLst>
          </p:cNvPr>
          <p:cNvGraphicFramePr>
            <a:graphicFrameLocks noGrp="1"/>
          </p:cNvGraphicFramePr>
          <p:nvPr/>
        </p:nvGraphicFramePr>
        <p:xfrm>
          <a:off x="69276" y="855023"/>
          <a:ext cx="5861087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984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484910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525995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100 + 727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98 + 305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OpenDyslexicAlta" pitchFamily="2" charset="77"/>
                        </a:rPr>
                        <a:t> 561 ÷ 1 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973 – 15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649 + 186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6 | Quick Maths | Summer | Week 1 | Day 1 | </a:t>
            </a:r>
            <a:r>
              <a:rPr lang="en-GB" b="1" u="sng" dirty="0">
                <a:solidFill>
                  <a:srgbClr val="FE3860"/>
                </a:solidFill>
                <a:latin typeface="OpenDyslexicAlta" pitchFamily="2" charset="77"/>
              </a:rPr>
              <a:t>Answers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5851D2-C336-2F42-8033-9314667B4180}"/>
              </a:ext>
            </a:extLst>
          </p:cNvPr>
          <p:cNvSpPr/>
          <p:nvPr/>
        </p:nvSpPr>
        <p:spPr>
          <a:xfrm>
            <a:off x="3491528" y="1135766"/>
            <a:ext cx="1127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827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2925A9-0B11-A04A-BD9B-3760E2B7C803}"/>
              </a:ext>
            </a:extLst>
          </p:cNvPr>
          <p:cNvSpPr/>
          <p:nvPr/>
        </p:nvSpPr>
        <p:spPr>
          <a:xfrm>
            <a:off x="2999819" y="3301402"/>
            <a:ext cx="1619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23D6C-F48B-0345-BD83-CDF3AE948107}"/>
              </a:ext>
            </a:extLst>
          </p:cNvPr>
          <p:cNvSpPr/>
          <p:nvPr/>
        </p:nvSpPr>
        <p:spPr>
          <a:xfrm>
            <a:off x="2816189" y="4582777"/>
            <a:ext cx="1368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  958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854BE9-D428-4A46-90D1-9B677485C8D9}"/>
              </a:ext>
            </a:extLst>
          </p:cNvPr>
          <p:cNvSpPr/>
          <p:nvPr/>
        </p:nvSpPr>
        <p:spPr>
          <a:xfrm>
            <a:off x="3555005" y="5728887"/>
            <a:ext cx="1368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835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58A157-72C8-B44A-B39F-0869B6EF5C7D}"/>
              </a:ext>
            </a:extLst>
          </p:cNvPr>
          <p:cNvSpPr/>
          <p:nvPr/>
        </p:nvSpPr>
        <p:spPr>
          <a:xfrm>
            <a:off x="3298301" y="2302227"/>
            <a:ext cx="1127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403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C0EFF9-5F3D-C74D-A730-89C3075849BC}"/>
              </a:ext>
            </a:extLst>
          </p:cNvPr>
          <p:cNvSpPr/>
          <p:nvPr/>
        </p:nvSpPr>
        <p:spPr>
          <a:xfrm>
            <a:off x="8947544" y="1135766"/>
            <a:ext cx="810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407D7C-2CA4-5E48-8243-B5BC3635679F}"/>
              </a:ext>
            </a:extLst>
          </p:cNvPr>
          <p:cNvSpPr/>
          <p:nvPr/>
        </p:nvSpPr>
        <p:spPr>
          <a:xfrm>
            <a:off x="6724399" y="2042388"/>
            <a:ext cx="1742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17,874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ECA930-94DA-E74A-8B3E-C2F62B9BA59F}"/>
              </a:ext>
            </a:extLst>
          </p:cNvPr>
          <p:cNvSpPr/>
          <p:nvPr/>
        </p:nvSpPr>
        <p:spPr>
          <a:xfrm>
            <a:off x="6807080" y="3448337"/>
            <a:ext cx="1056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534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44F7CA-0B6F-344D-AD97-1F863CCF3962}"/>
              </a:ext>
            </a:extLst>
          </p:cNvPr>
          <p:cNvSpPr/>
          <p:nvPr/>
        </p:nvSpPr>
        <p:spPr>
          <a:xfrm>
            <a:off x="9164730" y="4576714"/>
            <a:ext cx="1056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26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44E9C7-A419-F249-866E-7EBBD305C453}"/>
              </a:ext>
            </a:extLst>
          </p:cNvPr>
          <p:cNvSpPr/>
          <p:nvPr/>
        </p:nvSpPr>
        <p:spPr>
          <a:xfrm>
            <a:off x="9164730" y="5720287"/>
            <a:ext cx="14370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1,848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83EEBCEC-B127-5E42-ACF4-013308CEF128}"/>
              </a:ext>
            </a:extLst>
          </p:cNvPr>
          <p:cNvSpPr txBox="1">
            <a:spLocks/>
          </p:cNvSpPr>
          <p:nvPr/>
        </p:nvSpPr>
        <p:spPr>
          <a:xfrm>
            <a:off x="1242685" y="6653004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E7498E-CA06-4C8E-BCC9-CF383271B1BA}"/>
              </a:ext>
            </a:extLst>
          </p:cNvPr>
          <p:cNvSpPr txBox="1"/>
          <p:nvPr/>
        </p:nvSpPr>
        <p:spPr>
          <a:xfrm>
            <a:off x="3104992" y="3448337"/>
            <a:ext cx="97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561</a:t>
            </a:r>
          </a:p>
        </p:txBody>
      </p:sp>
    </p:spTree>
    <p:extLst>
      <p:ext uri="{BB962C8B-B14F-4D97-AF65-F5344CB8AC3E}">
        <p14:creationId xmlns:p14="http://schemas.microsoft.com/office/powerpoint/2010/main" val="119016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69595D39-D982-8148-993C-74DCFFE83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613513"/>
              </p:ext>
            </p:extLst>
          </p:nvPr>
        </p:nvGraphicFramePr>
        <p:xfrm>
          <a:off x="6261639" y="855023"/>
          <a:ext cx="5861087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984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484910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525995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800" dirty="0">
                          <a:latin typeface="OpenDyslexicAlta" pitchFamily="2" charset="77"/>
                        </a:rPr>
                        <a:t>12.42 + 76.391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800" dirty="0">
                          <a:latin typeface="OpenDyslexicAlta" pitchFamily="2" charset="77"/>
                        </a:rPr>
                        <a:t>175.93 – 36.7 = 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OpenDyslexicAlta" pitchFamily="2" charset="77"/>
                        </a:rPr>
                        <a:t>43,192 – 17,584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OpenDyslexicAlta" pitchFamily="2" charset="77"/>
                        </a:rPr>
                        <a:t>10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0.7 ÷ 40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255714-7C3E-CE47-A04F-3BFE58C6B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957004"/>
              </p:ext>
            </p:extLst>
          </p:nvPr>
        </p:nvGraphicFramePr>
        <p:xfrm>
          <a:off x="69276" y="855023"/>
          <a:ext cx="5861087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984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484910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525995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36 x 6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40 x 10 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= 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 = 100 x 382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800" dirty="0">
                          <a:latin typeface="OpenDyslexicAlta" pitchFamily="2" charset="77"/>
                        </a:rPr>
                        <a:t>2.795 + 5.18 =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344 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÷ 8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= 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6 | Quick Maths | Summer | Week 1 | Day 2 |</a:t>
            </a:r>
            <a:endParaRPr lang="en-GB" b="1" u="sng" dirty="0">
              <a:solidFill>
                <a:srgbClr val="FE3860"/>
              </a:solidFill>
              <a:latin typeface="OpenDyslexicAlta" pitchFamily="2" charset="77"/>
            </a:endParaRP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F7835540-F274-C84A-BBB3-75492CD0C02D}"/>
              </a:ext>
            </a:extLst>
          </p:cNvPr>
          <p:cNvSpPr txBox="1">
            <a:spLocks/>
          </p:cNvSpPr>
          <p:nvPr/>
        </p:nvSpPr>
        <p:spPr>
          <a:xfrm>
            <a:off x="1242685" y="6653004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F16C29-652F-4522-849C-5C7F607EC452}"/>
              </a:ext>
            </a:extLst>
          </p:cNvPr>
          <p:cNvSpPr txBox="1"/>
          <p:nvPr/>
        </p:nvSpPr>
        <p:spPr>
          <a:xfrm>
            <a:off x="6942624" y="4629965"/>
            <a:ext cx="33970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8² + 57 =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____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013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69595D39-D982-8148-993C-74DCFFE834EB}"/>
              </a:ext>
            </a:extLst>
          </p:cNvPr>
          <p:cNvGraphicFramePr>
            <a:graphicFrameLocks noGrp="1"/>
          </p:cNvGraphicFramePr>
          <p:nvPr/>
        </p:nvGraphicFramePr>
        <p:xfrm>
          <a:off x="6261639" y="855023"/>
          <a:ext cx="5861087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984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484910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525995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800" dirty="0">
                          <a:latin typeface="OpenDyslexicAlta" pitchFamily="2" charset="77"/>
                        </a:rPr>
                        <a:t>12.42 + 76.391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800" dirty="0">
                          <a:latin typeface="OpenDyslexicAlta" pitchFamily="2" charset="77"/>
                        </a:rPr>
                        <a:t>175.93 – 36.7 = 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OpenDyslexicAlta" pitchFamily="2" charset="77"/>
                        </a:rPr>
                        <a:t>43,192 – 17,584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OpenDyslexicAlta" pitchFamily="2" charset="77"/>
                        </a:rPr>
                        <a:t>10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0.7 ÷ 40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255714-7C3E-CE47-A04F-3BFE58C6B19B}"/>
              </a:ext>
            </a:extLst>
          </p:cNvPr>
          <p:cNvGraphicFramePr>
            <a:graphicFrameLocks noGrp="1"/>
          </p:cNvGraphicFramePr>
          <p:nvPr/>
        </p:nvGraphicFramePr>
        <p:xfrm>
          <a:off x="69276" y="855023"/>
          <a:ext cx="5861087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984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484910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525995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36 x 6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40 x 10 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= 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 = 100 x 382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800" dirty="0">
                          <a:latin typeface="OpenDyslexicAlta" pitchFamily="2" charset="77"/>
                        </a:rPr>
                        <a:t>2.795 + 5.18 =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344 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÷ 8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= 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6 | Quick Maths | Summer | Week 1 | Day 2 | </a:t>
            </a:r>
            <a:r>
              <a:rPr lang="en-GB" b="1" u="sng" dirty="0">
                <a:solidFill>
                  <a:srgbClr val="FE3860"/>
                </a:solidFill>
                <a:latin typeface="OpenDyslexicAlta" pitchFamily="2" charset="77"/>
              </a:rPr>
              <a:t>Answers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5851D2-C336-2F42-8033-9314667B4180}"/>
              </a:ext>
            </a:extLst>
          </p:cNvPr>
          <p:cNvSpPr/>
          <p:nvPr/>
        </p:nvSpPr>
        <p:spPr>
          <a:xfrm>
            <a:off x="2625910" y="1165682"/>
            <a:ext cx="122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216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2925A9-0B11-A04A-BD9B-3760E2B7C803}"/>
              </a:ext>
            </a:extLst>
          </p:cNvPr>
          <p:cNvSpPr/>
          <p:nvPr/>
        </p:nvSpPr>
        <p:spPr>
          <a:xfrm>
            <a:off x="678286" y="3429000"/>
            <a:ext cx="1720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38,200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23D6C-F48B-0345-BD83-CDF3AE948107}"/>
              </a:ext>
            </a:extLst>
          </p:cNvPr>
          <p:cNvSpPr/>
          <p:nvPr/>
        </p:nvSpPr>
        <p:spPr>
          <a:xfrm>
            <a:off x="3465082" y="4629965"/>
            <a:ext cx="1709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7.975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C0EFF9-5F3D-C74D-A730-89C3075849BC}"/>
              </a:ext>
            </a:extLst>
          </p:cNvPr>
          <p:cNvSpPr/>
          <p:nvPr/>
        </p:nvSpPr>
        <p:spPr>
          <a:xfrm>
            <a:off x="10124118" y="1185329"/>
            <a:ext cx="1561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88.811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407D7C-2CA4-5E48-8243-B5BC3635679F}"/>
              </a:ext>
            </a:extLst>
          </p:cNvPr>
          <p:cNvSpPr/>
          <p:nvPr/>
        </p:nvSpPr>
        <p:spPr>
          <a:xfrm>
            <a:off x="9759361" y="2297710"/>
            <a:ext cx="1742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139.23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ECA930-94DA-E74A-8B3E-C2F62B9BA59F}"/>
              </a:ext>
            </a:extLst>
          </p:cNvPr>
          <p:cNvSpPr/>
          <p:nvPr/>
        </p:nvSpPr>
        <p:spPr>
          <a:xfrm>
            <a:off x="10166583" y="3491948"/>
            <a:ext cx="1532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25,608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44E9C7-A419-F249-866E-7EBBD305C453}"/>
              </a:ext>
            </a:extLst>
          </p:cNvPr>
          <p:cNvSpPr/>
          <p:nvPr/>
        </p:nvSpPr>
        <p:spPr>
          <a:xfrm>
            <a:off x="9316969" y="5778890"/>
            <a:ext cx="16992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0.0175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F7835540-F274-C84A-BBB3-75492CD0C02D}"/>
              </a:ext>
            </a:extLst>
          </p:cNvPr>
          <p:cNvSpPr txBox="1">
            <a:spLocks/>
          </p:cNvSpPr>
          <p:nvPr/>
        </p:nvSpPr>
        <p:spPr>
          <a:xfrm>
            <a:off x="1242685" y="6653004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4E8AC8-8E1C-486D-A57D-9EB64CD9ED86}"/>
              </a:ext>
            </a:extLst>
          </p:cNvPr>
          <p:cNvSpPr txBox="1"/>
          <p:nvPr/>
        </p:nvSpPr>
        <p:spPr>
          <a:xfrm>
            <a:off x="3231669" y="2331529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400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anose="00000500000000000000" pitchFamily="50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BD82B-72FA-4A5E-8F99-6C4D20765193}"/>
              </a:ext>
            </a:extLst>
          </p:cNvPr>
          <p:cNvSpPr txBox="1"/>
          <p:nvPr/>
        </p:nvSpPr>
        <p:spPr>
          <a:xfrm>
            <a:off x="3369526" y="5758271"/>
            <a:ext cx="740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43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anose="00000500000000000000" pitchFamily="50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F16C29-652F-4522-849C-5C7F607EC452}"/>
              </a:ext>
            </a:extLst>
          </p:cNvPr>
          <p:cNvSpPr txBox="1"/>
          <p:nvPr/>
        </p:nvSpPr>
        <p:spPr>
          <a:xfrm>
            <a:off x="6942624" y="4629965"/>
            <a:ext cx="33970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8² + 57 =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____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E6DAB-A0EB-42AE-95F1-AFC184739ED4}"/>
              </a:ext>
            </a:extLst>
          </p:cNvPr>
          <p:cNvSpPr txBox="1"/>
          <p:nvPr/>
        </p:nvSpPr>
        <p:spPr>
          <a:xfrm>
            <a:off x="9171439" y="4629965"/>
            <a:ext cx="946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121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43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4" grpId="0"/>
      <p:bldP spid="15" grpId="0"/>
      <p:bldP spid="16" grpId="0"/>
      <p:bldP spid="18" grpId="0"/>
      <p:bldP spid="3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4">
                <a:extLst>
                  <a:ext uri="{FF2B5EF4-FFF2-40B4-BE49-F238E27FC236}">
                    <a16:creationId xmlns:a16="http://schemas.microsoft.com/office/drawing/2014/main" id="{69595D39-D982-8148-993C-74DCFFE834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8228809"/>
                  </p:ext>
                </p:extLst>
              </p:nvPr>
            </p:nvGraphicFramePr>
            <p:xfrm>
              <a:off x="6261639" y="855023"/>
              <a:ext cx="5861087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5984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484910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525995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9 × 3.7 =</a:t>
                          </a:r>
                          <a:r>
                            <a:rPr lang="en-US" sz="3200" baseline="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3200" baseline="0" dirty="0">
                              <a:latin typeface="+mn-lt"/>
                            </a:rPr>
                            <a:t>______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𝟒𝟎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𝟖𝟎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>
                              <a:latin typeface="OpenDyslexicAlta" pitchFamily="2" charset="77"/>
                            </a:rPr>
                            <a:t> 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8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9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45% of 354 = </a:t>
                          </a:r>
                          <a:r>
                            <a:rPr lang="en-US" sz="3200" dirty="0">
                              <a:latin typeface="+mn-lt"/>
                            </a:rPr>
                            <a:t>______</a:t>
                          </a: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OpenDyslexicAlta" pitchFamily="2" charset="77"/>
                            </a:rPr>
                            <a:t>10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4">
                <a:extLst>
                  <a:ext uri="{FF2B5EF4-FFF2-40B4-BE49-F238E27FC236}">
                    <a16:creationId xmlns:a16="http://schemas.microsoft.com/office/drawing/2014/main" id="{69595D39-D982-8148-993C-74DCFFE834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8228809"/>
                  </p:ext>
                </p:extLst>
              </p:nvPr>
            </p:nvGraphicFramePr>
            <p:xfrm>
              <a:off x="6261639" y="855023"/>
              <a:ext cx="5861087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5984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484910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525995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9 × 3.7 =</a:t>
                          </a:r>
                          <a:r>
                            <a:rPr lang="en-US" sz="3200" baseline="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3200" baseline="0" dirty="0">
                              <a:latin typeface="+mn-lt"/>
                            </a:rPr>
                            <a:t>______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76" t="-101058" r="-11055" b="-312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8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9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45% of 354 = </a:t>
                          </a:r>
                          <a:r>
                            <a:rPr lang="en-US" sz="3200" dirty="0">
                              <a:latin typeface="+mn-lt"/>
                            </a:rPr>
                            <a:t>______</a:t>
                          </a: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OpenDyslexicAlta" pitchFamily="2" charset="77"/>
                            </a:rPr>
                            <a:t>10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255714-7C3E-CE47-A04F-3BFE58C6B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756448"/>
              </p:ext>
            </p:extLst>
          </p:nvPr>
        </p:nvGraphicFramePr>
        <p:xfrm>
          <a:off x="69276" y="855023"/>
          <a:ext cx="5861087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984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484910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525995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4 – 7.67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OpenDyslexicAlta" pitchFamily="2" charset="77"/>
                        </a:rPr>
                        <a:t> 2,418 ÷ 62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98 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×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46 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= 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60% of 1,462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6 | Quick Maths | Summer | Week 1 | Day 3 |</a:t>
            </a:r>
            <a:endParaRPr lang="en-GB" b="1" u="sng" dirty="0">
              <a:solidFill>
                <a:srgbClr val="FE3860"/>
              </a:solidFill>
              <a:latin typeface="OpenDyslexicAlta" pitchFamily="2" charset="77"/>
            </a:endParaRP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F7835540-F274-C84A-BBB3-75492CD0C02D}"/>
              </a:ext>
            </a:extLst>
          </p:cNvPr>
          <p:cNvSpPr txBox="1">
            <a:spLocks/>
          </p:cNvSpPr>
          <p:nvPr/>
        </p:nvSpPr>
        <p:spPr>
          <a:xfrm>
            <a:off x="1242685" y="6653004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4140C7-0B6E-4948-B38B-11F842E16EB2}"/>
                  </a:ext>
                </a:extLst>
              </p:cNvPr>
              <p:cNvSpPr txBox="1"/>
              <p:nvPr/>
            </p:nvSpPr>
            <p:spPr>
              <a:xfrm>
                <a:off x="651284" y="4467913"/>
                <a:ext cx="1762021" cy="1167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DyslexicAlta" pitchFamily="2" charset="77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GB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𝟗</m:t>
                        </m:r>
                      </m:num>
                      <m:den>
                        <m:r>
                          <a:rPr kumimoji="0" lang="en-GB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DyslexicAlta" panose="00000500000000000000" pitchFamily="50" charset="0"/>
                    <a:ea typeface="+mn-ea"/>
                    <a:cs typeface="+mn-cs"/>
                  </a:rPr>
                  <a:t>= 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DyslexicAlta" panose="00000500000000000000" pitchFamily="50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4140C7-0B6E-4948-B38B-11F842E16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84" y="4467913"/>
                <a:ext cx="1762021" cy="1167435"/>
              </a:xfrm>
              <a:prstGeom prst="rect">
                <a:avLst/>
              </a:prstGeom>
              <a:blipFill>
                <a:blip r:embed="rId4"/>
                <a:stretch>
                  <a:fillRect r="-7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CEABEA6-3C5A-42D6-A395-41201A1858CF}"/>
              </a:ext>
            </a:extLst>
          </p:cNvPr>
          <p:cNvSpPr txBox="1"/>
          <p:nvPr/>
        </p:nvSpPr>
        <p:spPr>
          <a:xfrm>
            <a:off x="6862018" y="3467203"/>
            <a:ext cx="32095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414 ÷ 69 =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35618D-EB91-40A9-9F11-BEE33BAB442E}"/>
              </a:ext>
            </a:extLst>
          </p:cNvPr>
          <p:cNvSpPr txBox="1"/>
          <p:nvPr/>
        </p:nvSpPr>
        <p:spPr>
          <a:xfrm>
            <a:off x="6791524" y="5742839"/>
            <a:ext cx="47246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3,291 × 25 =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67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4">
                <a:extLst>
                  <a:ext uri="{FF2B5EF4-FFF2-40B4-BE49-F238E27FC236}">
                    <a16:creationId xmlns:a16="http://schemas.microsoft.com/office/drawing/2014/main" id="{69595D39-D982-8148-993C-74DCFFE834E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61639" y="855023"/>
              <a:ext cx="5861087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5984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484910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525995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9 × 3.7 =</a:t>
                          </a:r>
                          <a:r>
                            <a:rPr lang="en-US" sz="3200" baseline="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3200" baseline="0" dirty="0">
                              <a:latin typeface="+mn-lt"/>
                            </a:rPr>
                            <a:t>______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𝟒𝟎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𝟖𝟎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>
                              <a:latin typeface="OpenDyslexicAlta" pitchFamily="2" charset="77"/>
                            </a:rPr>
                            <a:t> 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8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9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45% of 354 = </a:t>
                          </a:r>
                          <a:r>
                            <a:rPr lang="en-US" sz="3200" dirty="0">
                              <a:latin typeface="+mn-lt"/>
                            </a:rPr>
                            <a:t>______</a:t>
                          </a: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OpenDyslexicAlta" pitchFamily="2" charset="77"/>
                            </a:rPr>
                            <a:t>10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4">
                <a:extLst>
                  <a:ext uri="{FF2B5EF4-FFF2-40B4-BE49-F238E27FC236}">
                    <a16:creationId xmlns:a16="http://schemas.microsoft.com/office/drawing/2014/main" id="{69595D39-D982-8148-993C-74DCFFE834E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61639" y="855023"/>
              <a:ext cx="5861087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5984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484910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525995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9 × 3.7 =</a:t>
                          </a:r>
                          <a:r>
                            <a:rPr lang="en-US" sz="3200" baseline="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3200" baseline="0" dirty="0">
                              <a:latin typeface="+mn-lt"/>
                            </a:rPr>
                            <a:t>______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76" t="-101058" r="-11055" b="-312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8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9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45% of 354 = </a:t>
                          </a:r>
                          <a:r>
                            <a:rPr lang="en-US" sz="3200" dirty="0">
                              <a:latin typeface="+mn-lt"/>
                            </a:rPr>
                            <a:t>______</a:t>
                          </a: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OpenDyslexicAlta" pitchFamily="2" charset="77"/>
                            </a:rPr>
                            <a:t>10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255714-7C3E-CE47-A04F-3BFE58C6B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634089"/>
              </p:ext>
            </p:extLst>
          </p:nvPr>
        </p:nvGraphicFramePr>
        <p:xfrm>
          <a:off x="69276" y="855023"/>
          <a:ext cx="5861087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984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484910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525995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4 – 7.67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OpenDyslexicAlta" pitchFamily="2" charset="77"/>
                        </a:rPr>
                        <a:t> 2,418 ÷ 62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98 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×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46 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= 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60% of 1,462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6 | Quick Maths | Summer | Week 1 | Day 3 | </a:t>
            </a:r>
            <a:r>
              <a:rPr lang="en-GB" b="1" u="sng" dirty="0">
                <a:solidFill>
                  <a:srgbClr val="FE3860"/>
                </a:solidFill>
                <a:latin typeface="OpenDyslexicAlta" pitchFamily="2" charset="77"/>
              </a:rPr>
              <a:t>Answers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5851D2-C336-2F42-8033-9314667B4180}"/>
              </a:ext>
            </a:extLst>
          </p:cNvPr>
          <p:cNvSpPr/>
          <p:nvPr/>
        </p:nvSpPr>
        <p:spPr>
          <a:xfrm>
            <a:off x="3034909" y="1135274"/>
            <a:ext cx="13663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-3.67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854BE9-D428-4A46-90D1-9B677485C8D9}"/>
              </a:ext>
            </a:extLst>
          </p:cNvPr>
          <p:cNvSpPr/>
          <p:nvPr/>
        </p:nvSpPr>
        <p:spPr>
          <a:xfrm>
            <a:off x="4015285" y="5777275"/>
            <a:ext cx="1453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877.2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58A157-72C8-B44A-B39F-0869B6EF5C7D}"/>
              </a:ext>
            </a:extLst>
          </p:cNvPr>
          <p:cNvSpPr/>
          <p:nvPr/>
        </p:nvSpPr>
        <p:spPr>
          <a:xfrm>
            <a:off x="3718077" y="2304387"/>
            <a:ext cx="9102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E3860"/>
                </a:solidFill>
                <a:latin typeface="OpenDyslexicAlta" pitchFamily="2" charset="77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C0EFF9-5F3D-C74D-A730-89C3075849BC}"/>
              </a:ext>
            </a:extLst>
          </p:cNvPr>
          <p:cNvSpPr/>
          <p:nvPr/>
        </p:nvSpPr>
        <p:spPr>
          <a:xfrm>
            <a:off x="8895996" y="1196003"/>
            <a:ext cx="1415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33.3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D407D7C-2CA4-5E48-8243-B5BC3635679F}"/>
                  </a:ext>
                </a:extLst>
              </p:cNvPr>
              <p:cNvSpPr/>
              <p:nvPr/>
            </p:nvSpPr>
            <p:spPr>
              <a:xfrm>
                <a:off x="8775417" y="2153829"/>
                <a:ext cx="833529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</m:num>
                        <m:den>
                          <m:r>
                            <a:rPr kumimoji="0" lang="en-GB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𝟖𝟎</m:t>
                          </m:r>
                        </m:den>
                      </m:f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D407D7C-2CA4-5E48-8243-B5BC363567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417" y="2153829"/>
                <a:ext cx="833529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1644F7CA-0B6F-344D-AD97-1F863CCF3962}"/>
              </a:ext>
            </a:extLst>
          </p:cNvPr>
          <p:cNvSpPr/>
          <p:nvPr/>
        </p:nvSpPr>
        <p:spPr>
          <a:xfrm>
            <a:off x="9966788" y="4618591"/>
            <a:ext cx="1415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159.3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44E9C7-A419-F249-866E-7EBBD305C453}"/>
              </a:ext>
            </a:extLst>
          </p:cNvPr>
          <p:cNvSpPr/>
          <p:nvPr/>
        </p:nvSpPr>
        <p:spPr>
          <a:xfrm>
            <a:off x="9564541" y="5742839"/>
            <a:ext cx="2028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82,275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F7835540-F274-C84A-BBB3-75492CD0C02D}"/>
              </a:ext>
            </a:extLst>
          </p:cNvPr>
          <p:cNvSpPr txBox="1">
            <a:spLocks/>
          </p:cNvSpPr>
          <p:nvPr/>
        </p:nvSpPr>
        <p:spPr>
          <a:xfrm>
            <a:off x="1242685" y="6653004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48A79-853A-4494-A6EF-5B96840274E5}"/>
              </a:ext>
            </a:extLst>
          </p:cNvPr>
          <p:cNvSpPr txBox="1"/>
          <p:nvPr/>
        </p:nvSpPr>
        <p:spPr>
          <a:xfrm>
            <a:off x="3149968" y="3467203"/>
            <a:ext cx="1453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4,508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anose="00000500000000000000" pitchFamily="50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4140C7-0B6E-4948-B38B-11F842E16EB2}"/>
                  </a:ext>
                </a:extLst>
              </p:cNvPr>
              <p:cNvSpPr txBox="1"/>
              <p:nvPr/>
            </p:nvSpPr>
            <p:spPr>
              <a:xfrm>
                <a:off x="651284" y="4467913"/>
                <a:ext cx="1762021" cy="1167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DyslexicAlta" pitchFamily="2" charset="77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GB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𝟗</m:t>
                        </m:r>
                      </m:num>
                      <m:den>
                        <m:r>
                          <a:rPr kumimoji="0" lang="en-GB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DyslexicAlta" panose="00000500000000000000" pitchFamily="50" charset="0"/>
                    <a:ea typeface="+mn-ea"/>
                    <a:cs typeface="+mn-cs"/>
                  </a:rPr>
                  <a:t>= 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DyslexicAlta" panose="00000500000000000000" pitchFamily="50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4140C7-0B6E-4948-B38B-11F842E16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84" y="4467913"/>
                <a:ext cx="1762021" cy="1167435"/>
              </a:xfrm>
              <a:prstGeom prst="rect">
                <a:avLst/>
              </a:prstGeom>
              <a:blipFill>
                <a:blip r:embed="rId5"/>
                <a:stretch>
                  <a:fillRect r="-7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67A754-408E-4035-AF82-AAB6005D4245}"/>
                  </a:ext>
                </a:extLst>
              </p:cNvPr>
              <p:cNvSpPr txBox="1"/>
              <p:nvPr/>
            </p:nvSpPr>
            <p:spPr>
              <a:xfrm>
                <a:off x="2231839" y="4467913"/>
                <a:ext cx="641522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38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num>
                      <m:den>
                        <m:r>
                          <a:rPr kumimoji="0" lang="en-GB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DyslexicAlta" panose="00000500000000000000" pitchFamily="50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67A754-408E-4035-AF82-AAB6005D4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839" y="4467913"/>
                <a:ext cx="641522" cy="11695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CEABEA6-3C5A-42D6-A395-41201A1858CF}"/>
              </a:ext>
            </a:extLst>
          </p:cNvPr>
          <p:cNvSpPr txBox="1"/>
          <p:nvPr/>
        </p:nvSpPr>
        <p:spPr>
          <a:xfrm>
            <a:off x="6862018" y="3467203"/>
            <a:ext cx="32095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414 ÷ 69 =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EF3562-FA3F-4517-A0E4-5D310AE55AFA}"/>
              </a:ext>
            </a:extLst>
          </p:cNvPr>
          <p:cNvSpPr txBox="1"/>
          <p:nvPr/>
        </p:nvSpPr>
        <p:spPr>
          <a:xfrm>
            <a:off x="9516024" y="3445386"/>
            <a:ext cx="450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6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anose="00000500000000000000" pitchFamily="50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35618D-EB91-40A9-9F11-BEE33BAB442E}"/>
              </a:ext>
            </a:extLst>
          </p:cNvPr>
          <p:cNvSpPr txBox="1"/>
          <p:nvPr/>
        </p:nvSpPr>
        <p:spPr>
          <a:xfrm>
            <a:off x="6791524" y="5742839"/>
            <a:ext cx="48013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3,291 × 25 =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2187BA-3368-42D2-977D-1A9BCB53FE1F}"/>
              </a:ext>
            </a:extLst>
          </p:cNvPr>
          <p:cNvSpPr txBox="1"/>
          <p:nvPr/>
        </p:nvSpPr>
        <p:spPr>
          <a:xfrm>
            <a:off x="2873361" y="4705778"/>
            <a:ext cx="64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E3860"/>
                </a:solidFill>
                <a:latin typeface="OpenDyslexicAlta" panose="00000500000000000000" pitchFamily="50" charset="0"/>
              </a:rPr>
              <a:t>or</a:t>
            </a:r>
            <a:endParaRPr lang="en-GB" dirty="0">
              <a:solidFill>
                <a:srgbClr val="FE3860"/>
              </a:solidFill>
              <a:latin typeface="OpenDyslexicAlta" panose="000005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2EEB1D-DCEE-493B-BC8C-69A275A71927}"/>
                  </a:ext>
                </a:extLst>
              </p:cNvPr>
              <p:cNvSpPr txBox="1"/>
              <p:nvPr/>
            </p:nvSpPr>
            <p:spPr>
              <a:xfrm>
                <a:off x="3376180" y="4420484"/>
                <a:ext cx="797013" cy="988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3860"/>
                    </a:solidFill>
                    <a:effectLst/>
                    <a:uLnTx/>
                    <a:uFillTx/>
                    <a:latin typeface="OpenDyslexicAlta" panose="00000500000000000000" pitchFamily="50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3860"/>
                    </a:solidFill>
                    <a:effectLst/>
                    <a:uLnTx/>
                    <a:uFillTx/>
                    <a:latin typeface="OpenDyslexicAlta" panose="00000500000000000000" pitchFamily="50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GB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GB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GB" dirty="0">
                  <a:latin typeface="OpenDyslexicAlta" panose="00000500000000000000" pitchFamily="50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2EEB1D-DCEE-493B-BC8C-69A275A71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180" y="4420484"/>
                <a:ext cx="797013" cy="988284"/>
              </a:xfrm>
              <a:prstGeom prst="rect">
                <a:avLst/>
              </a:prstGeom>
              <a:blipFill>
                <a:blip r:embed="rId7"/>
                <a:stretch>
                  <a:fillRect l="-10687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41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4" grpId="0"/>
      <p:bldP spid="15" grpId="0"/>
      <p:bldP spid="17" grpId="0"/>
      <p:bldP spid="18" grpId="0"/>
      <p:bldP spid="3" grpId="0"/>
      <p:bldP spid="8" grpId="0"/>
      <p:bldP spid="22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69595D39-D982-8148-993C-74DCFFE83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827684"/>
              </p:ext>
            </p:extLst>
          </p:nvPr>
        </p:nvGraphicFramePr>
        <p:xfrm>
          <a:off x="6261639" y="855023"/>
          <a:ext cx="5861087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984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484910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525995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51 - 60 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÷ 5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r>
                        <a:rPr lang="en-US" sz="3200" baseline="0" dirty="0">
                          <a:latin typeface="OpenDyslexicAlta" pitchFamily="2" charset="77"/>
                        </a:rPr>
                        <a:t> 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82% of 590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800" baseline="0" dirty="0">
                          <a:latin typeface="OpenDyslexicAlta" pitchFamily="2" charset="77"/>
                        </a:rPr>
                        <a:t>64.293 </a:t>
                      </a:r>
                      <a:r>
                        <a:rPr lang="en-US" sz="2800" dirty="0">
                          <a:latin typeface="OpenDyslexicAlta" pitchFamily="2" charset="77"/>
                        </a:rPr>
                        <a:t>– 27.5 =</a:t>
                      </a:r>
                      <a:r>
                        <a:rPr lang="en-US" sz="2800" baseline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0.01 ÷ 10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OpenDyslexicAlta" pitchFamily="2" charset="77"/>
                        </a:rPr>
                        <a:t>10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kumimoji="0" lang="en-GB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6,072 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÷ 92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735912"/>
                  </p:ext>
                </p:extLst>
              </p:nvPr>
            </p:nvGraphicFramePr>
            <p:xfrm>
              <a:off x="69276" y="855023"/>
              <a:ext cx="5861087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5984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484910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525995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f>
                                <m:fPr>
                                  <m:ctrlP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+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>
                              <a:latin typeface="OpenDyslexicAlta" pitchFamily="2" charset="77"/>
                            </a:rPr>
                            <a:t> 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2,967 ÷ 23 = </a:t>
                          </a:r>
                          <a:r>
                            <a:rPr lang="en-US" sz="3200" dirty="0">
                              <a:latin typeface="+mn-lt"/>
                            </a:rPr>
                            <a:t>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3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3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3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kumimoji="0" lang="en-GB" sz="3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>
                              <a:latin typeface="OpenDyslexicAlta" pitchFamily="2" charset="77"/>
                            </a:rPr>
                            <a:t> ÷ 3 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3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3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𝟔</m:t>
                                  </m:r>
                                </m:num>
                                <m:den>
                                  <m:r>
                                    <a:rPr kumimoji="0" lang="en-GB" sz="3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>
                              <a:latin typeface="OpenDyslexicAlta" pitchFamily="2" charset="77"/>
                            </a:rPr>
                            <a:t> × 483</a:t>
                          </a:r>
                          <a:r>
                            <a:rPr lang="en-US" sz="3200" baseline="0" dirty="0">
                              <a:latin typeface="OpenDyslexicAlta" pitchFamily="2" charset="77"/>
                            </a:rPr>
                            <a:t> = </a:t>
                          </a:r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𝟏𝟏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=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735912"/>
                  </p:ext>
                </p:extLst>
              </p:nvPr>
            </p:nvGraphicFramePr>
            <p:xfrm>
              <a:off x="69276" y="855023"/>
              <a:ext cx="5861087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5984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484910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525995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76" t="-526" r="-11055" b="-4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2,967 ÷ 23 = </a:t>
                          </a:r>
                          <a:r>
                            <a:rPr lang="en-US" sz="3200" dirty="0">
                              <a:latin typeface="+mn-lt"/>
                            </a:rPr>
                            <a:t>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3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76" t="-200000" r="-11055" b="-21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76" t="-301587" r="-11055" b="-112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76" t="-399474" r="-11055" b="-1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6 | Quick Maths | Summer | Week 1 | Day 4 |</a:t>
            </a:r>
            <a:endParaRPr lang="en-GB" b="1" u="sng" dirty="0">
              <a:solidFill>
                <a:srgbClr val="FE3860"/>
              </a:solidFill>
              <a:latin typeface="OpenDyslexicAlta" pitchFamily="2" charset="77"/>
            </a:endParaRP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F7835540-F274-C84A-BBB3-75492CD0C02D}"/>
              </a:ext>
            </a:extLst>
          </p:cNvPr>
          <p:cNvSpPr txBox="1">
            <a:spLocks/>
          </p:cNvSpPr>
          <p:nvPr/>
        </p:nvSpPr>
        <p:spPr>
          <a:xfrm>
            <a:off x="1242685" y="6653004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521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69595D39-D982-8148-993C-74DCFFE834EB}"/>
              </a:ext>
            </a:extLst>
          </p:cNvPr>
          <p:cNvGraphicFramePr>
            <a:graphicFrameLocks noGrp="1"/>
          </p:cNvGraphicFramePr>
          <p:nvPr/>
        </p:nvGraphicFramePr>
        <p:xfrm>
          <a:off x="6261639" y="855023"/>
          <a:ext cx="5861087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984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484910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525995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51 - 60 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÷ 5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r>
                        <a:rPr lang="en-US" sz="3200" baseline="0" dirty="0">
                          <a:latin typeface="OpenDyslexicAlta" pitchFamily="2" charset="77"/>
                        </a:rPr>
                        <a:t> 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82% of 590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800" baseline="0" dirty="0">
                          <a:latin typeface="OpenDyslexicAlta" pitchFamily="2" charset="77"/>
                        </a:rPr>
                        <a:t>64.293 </a:t>
                      </a:r>
                      <a:r>
                        <a:rPr lang="en-US" sz="2800" dirty="0">
                          <a:latin typeface="OpenDyslexicAlta" pitchFamily="2" charset="77"/>
                        </a:rPr>
                        <a:t>– 27.5 =</a:t>
                      </a:r>
                      <a:r>
                        <a:rPr lang="en-US" sz="2800" baseline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OpenDyslexicAlta" pitchFamily="2" charset="77"/>
                        </a:rPr>
                        <a:t> 0.01 ÷ 10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OpenDyslexicAlta" pitchFamily="2" charset="77"/>
                        </a:rPr>
                        <a:t>10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OpenDyslexicAlta" pitchFamily="2" charset="77"/>
                        </a:rPr>
                        <a:t> </a:t>
                      </a:r>
                      <a:r>
                        <a:rPr kumimoji="0" lang="en-GB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6,072 </a:t>
                      </a:r>
                      <a:r>
                        <a:rPr lang="en-US" sz="3200" dirty="0">
                          <a:latin typeface="OpenDyslexicAlta" pitchFamily="2" charset="77"/>
                        </a:rPr>
                        <a:t>÷ 92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endParaRPr lang="en-US" sz="32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276" y="855023"/>
              <a:ext cx="5861087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5984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484910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525995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f>
                                <m:fPr>
                                  <m:ctrlP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+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kumimoji="0" lang="en-GB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>
                              <a:latin typeface="OpenDyslexicAlta" pitchFamily="2" charset="77"/>
                            </a:rPr>
                            <a:t> 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2,967 ÷ 23 = </a:t>
                          </a:r>
                          <a:r>
                            <a:rPr lang="en-US" sz="3200" dirty="0">
                              <a:latin typeface="+mn-lt"/>
                            </a:rPr>
                            <a:t>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3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3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3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kumimoji="0" lang="en-GB" sz="3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>
                              <a:latin typeface="OpenDyslexicAlta" pitchFamily="2" charset="77"/>
                            </a:rPr>
                            <a:t> ÷ 3 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3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3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𝟔</m:t>
                                  </m:r>
                                </m:num>
                                <m:den>
                                  <m:r>
                                    <a:rPr kumimoji="0" lang="en-GB" sz="3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>
                              <a:latin typeface="OpenDyslexicAlta" pitchFamily="2" charset="77"/>
                            </a:rPr>
                            <a:t> × 483</a:t>
                          </a:r>
                          <a:r>
                            <a:rPr lang="en-US" sz="3200" baseline="0" dirty="0">
                              <a:latin typeface="OpenDyslexicAlta" pitchFamily="2" charset="77"/>
                            </a:rPr>
                            <a:t> = </a:t>
                          </a:r>
                          <a:r>
                            <a:rPr lang="en-US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𝟏𝟏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GB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OpenDyslexicAlta" pitchFamily="2" charset="77"/>
                              <a:ea typeface="+mn-ea"/>
                              <a:cs typeface="+mn-cs"/>
                            </a:rPr>
                            <a:t>=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276" y="855023"/>
              <a:ext cx="5861087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5984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484910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525995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76" t="-526" r="-11055" b="-4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latin typeface="OpenDyslexicAlta" pitchFamily="2" charset="77"/>
                            </a:rPr>
                            <a:t> 2,967 ÷ 23 = </a:t>
                          </a:r>
                          <a:r>
                            <a:rPr lang="en-US" sz="3200" dirty="0">
                              <a:latin typeface="+mn-lt"/>
                            </a:rPr>
                            <a:t>____</a:t>
                          </a:r>
                          <a:endParaRPr lang="en-US" sz="32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3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76" t="-200000" r="-11055" b="-21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76" t="-301587" r="-11055" b="-112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76" t="-399474" r="-11055" b="-1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 fontScale="92500"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6 | Quick Maths | Summer | Week 1 | Day 4 | </a:t>
            </a:r>
            <a:r>
              <a:rPr lang="en-GB" b="1" u="sng" dirty="0">
                <a:solidFill>
                  <a:srgbClr val="FE3860"/>
                </a:solidFill>
                <a:latin typeface="OpenDyslexicAlta" pitchFamily="2" charset="77"/>
              </a:rPr>
              <a:t>Answers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23D6C-F48B-0345-BD83-CDF3AE948107}"/>
              </a:ext>
            </a:extLst>
          </p:cNvPr>
          <p:cNvSpPr/>
          <p:nvPr/>
        </p:nvSpPr>
        <p:spPr>
          <a:xfrm>
            <a:off x="2999819" y="4649509"/>
            <a:ext cx="1498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2,898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854BE9-D428-4A46-90D1-9B677485C8D9}"/>
                  </a:ext>
                </a:extLst>
              </p:cNvPr>
              <p:cNvSpPr/>
              <p:nvPr/>
            </p:nvSpPr>
            <p:spPr>
              <a:xfrm>
                <a:off x="2883173" y="5583511"/>
                <a:ext cx="920657" cy="978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𝟔𝟏</m:t>
                        </m:r>
                      </m:num>
                      <m:den>
                        <m:r>
                          <a:rPr kumimoji="0" lang="en-GB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𝟔𝟔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3860"/>
                    </a:solidFill>
                    <a:effectLst/>
                    <a:uLnTx/>
                    <a:uFillTx/>
                    <a:latin typeface="OpenDyslexicAlta" pitchFamily="2" charset="77"/>
                    <a:ea typeface="+mn-ea"/>
                    <a:cs typeface="+mn-cs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E3860"/>
                  </a:solidFill>
                  <a:effectLst/>
                  <a:uLnTx/>
                  <a:uFillTx/>
                  <a:latin typeface="OpenDyslexicAlta" pitchFamily="2" charset="77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854BE9-D428-4A46-90D1-9B677485C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173" y="5583511"/>
                <a:ext cx="920657" cy="9785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7E58A157-72C8-B44A-B39F-0869B6EF5C7D}"/>
              </a:ext>
            </a:extLst>
          </p:cNvPr>
          <p:cNvSpPr/>
          <p:nvPr/>
        </p:nvSpPr>
        <p:spPr>
          <a:xfrm>
            <a:off x="3565639" y="2310375"/>
            <a:ext cx="1213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  <a:ea typeface="+mn-ea"/>
                <a:cs typeface="+mn-cs"/>
              </a:rPr>
              <a:t>129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C0EFF9-5F3D-C74D-A730-89C3075849BC}"/>
              </a:ext>
            </a:extLst>
          </p:cNvPr>
          <p:cNvSpPr/>
          <p:nvPr/>
        </p:nvSpPr>
        <p:spPr>
          <a:xfrm>
            <a:off x="10047800" y="1129668"/>
            <a:ext cx="780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39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407D7C-2CA4-5E48-8243-B5BC3635679F}"/>
              </a:ext>
            </a:extLst>
          </p:cNvPr>
          <p:cNvSpPr/>
          <p:nvPr/>
        </p:nvSpPr>
        <p:spPr>
          <a:xfrm>
            <a:off x="10047800" y="2273234"/>
            <a:ext cx="1403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483.8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ECA930-94DA-E74A-8B3E-C2F62B9BA59F}"/>
              </a:ext>
            </a:extLst>
          </p:cNvPr>
          <p:cNvSpPr/>
          <p:nvPr/>
        </p:nvSpPr>
        <p:spPr>
          <a:xfrm>
            <a:off x="9660108" y="3448337"/>
            <a:ext cx="196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36.793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44F7CA-0B6F-344D-AD97-1F863CCF3962}"/>
              </a:ext>
            </a:extLst>
          </p:cNvPr>
          <p:cNvSpPr/>
          <p:nvPr/>
        </p:nvSpPr>
        <p:spPr>
          <a:xfrm>
            <a:off x="9566802" y="4557130"/>
            <a:ext cx="174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0.001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44E9C7-A419-F249-866E-7EBBD305C453}"/>
              </a:ext>
            </a:extLst>
          </p:cNvPr>
          <p:cNvSpPr/>
          <p:nvPr/>
        </p:nvSpPr>
        <p:spPr>
          <a:xfrm>
            <a:off x="10003008" y="5710589"/>
            <a:ext cx="8255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66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F7835540-F274-C84A-BBB3-75492CD0C02D}"/>
              </a:ext>
            </a:extLst>
          </p:cNvPr>
          <p:cNvSpPr txBox="1">
            <a:spLocks/>
          </p:cNvSpPr>
          <p:nvPr/>
        </p:nvSpPr>
        <p:spPr>
          <a:xfrm>
            <a:off x="1242685" y="6653004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7870277-89C9-A745-8584-7F73743E6774}"/>
                  </a:ext>
                </a:extLst>
              </p:cNvPr>
              <p:cNvSpPr/>
              <p:nvPr/>
            </p:nvSpPr>
            <p:spPr>
              <a:xfrm>
                <a:off x="2445359" y="3259054"/>
                <a:ext cx="765443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</m:num>
                        <m:den>
                          <m:r>
                            <a:rPr kumimoji="0" lang="en-GB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7870277-89C9-A745-8584-7F73743E6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359" y="3259054"/>
                <a:ext cx="765443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7B95FEB-B5EC-2E48-BF4C-713FF33725AE}"/>
                  </a:ext>
                </a:extLst>
              </p:cNvPr>
              <p:cNvSpPr/>
              <p:nvPr/>
            </p:nvSpPr>
            <p:spPr>
              <a:xfrm>
                <a:off x="3210802" y="891975"/>
                <a:ext cx="1923466" cy="1060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𝟏𝟔𝟓</m:t>
                          </m:r>
                        </m:num>
                        <m:den>
                          <m:r>
                            <a:rPr kumimoji="0" lang="en-GB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𝟖𝟒</m:t>
                          </m:r>
                        </m:den>
                      </m:f>
                      <m:r>
                        <a:rPr kumimoji="0" lang="en-GB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38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38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𝐨𝐫</m:t>
                      </m:r>
                      <m:r>
                        <a:rPr kumimoji="0" lang="en-GB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38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38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38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GB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</m:num>
                        <m:den>
                          <m:r>
                            <a:rPr kumimoji="0" lang="en-GB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38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𝟐𝟖</m:t>
                          </m:r>
                        </m:den>
                      </m:f>
                      <m:r>
                        <a:rPr kumimoji="0" lang="en-GB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E38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7B95FEB-B5EC-2E48-BF4C-713FF33725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802" y="891975"/>
                <a:ext cx="1923466" cy="1060162"/>
              </a:xfrm>
              <a:prstGeom prst="rect">
                <a:avLst/>
              </a:prstGeom>
              <a:blipFill>
                <a:blip r:embed="rId6"/>
                <a:stretch>
                  <a:fillRect l="-21569" r="-19608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64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1160</Words>
  <Application>Microsoft Macintosh PowerPoint</Application>
  <PresentationFormat>Widescreen</PresentationFormat>
  <Paragraphs>382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Muli</vt:lpstr>
      <vt:lpstr>Lato Light</vt:lpstr>
      <vt:lpstr>Lato</vt:lpstr>
      <vt:lpstr>Calibri Light</vt:lpstr>
      <vt:lpstr>OpenDyslexicAlta</vt:lpstr>
      <vt:lpstr>Calibri</vt:lpstr>
      <vt:lpstr>Cambria Math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Xerri</dc:creator>
  <cp:lastModifiedBy>Carys Webb</cp:lastModifiedBy>
  <cp:revision>10</cp:revision>
  <dcterms:created xsi:type="dcterms:W3CDTF">2021-01-14T15:01:21Z</dcterms:created>
  <dcterms:modified xsi:type="dcterms:W3CDTF">2021-04-01T10:21:14Z</dcterms:modified>
</cp:coreProperties>
</file>