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6" r:id="rId2"/>
  </p:sldMasterIdLst>
  <p:sldIdLst>
    <p:sldId id="604" r:id="rId3"/>
    <p:sldId id="615" r:id="rId4"/>
    <p:sldId id="620" r:id="rId5"/>
    <p:sldId id="616" r:id="rId6"/>
    <p:sldId id="621" r:id="rId7"/>
    <p:sldId id="617" r:id="rId8"/>
    <p:sldId id="622" r:id="rId9"/>
    <p:sldId id="618" r:id="rId10"/>
    <p:sldId id="623" r:id="rId11"/>
    <p:sldId id="619" r:id="rId12"/>
    <p:sldId id="62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Lato" panose="020F0502020204030203" pitchFamily="34" charset="0"/>
      <p:regular r:id="rId21"/>
      <p:bold r:id="rId22"/>
    </p:embeddedFont>
    <p:embeddedFont>
      <p:font typeface="Lato Light" panose="020F0302020204030203" pitchFamily="34" charset="0"/>
      <p:regular r:id="rId23"/>
    </p:embeddedFont>
    <p:embeddedFont>
      <p:font typeface="OpenDyslexicAlta" panose="00000500000000000000" pitchFamily="5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4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4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2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9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02A-DAEE-4248-8394-E7A0CDBDF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E59BD-0612-6646-A2B8-769C57ED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BEB6-46C4-F842-B7B8-7ABA275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7F5-01F2-BC4D-8178-6A86593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572DB-C1C5-9946-BB84-C4080230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C3BD-F1E4-E142-A805-3EC7B2C4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1A3D-2C5A-BD45-92DA-E8E21925D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6D4DD-9B5E-8A43-85B2-B36B9A2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CD37-4C0B-4C4C-8B32-15DAEB3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35BD-8E75-F044-AE43-A931C290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EE5D-22AB-874B-885C-8B9BEDAB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52B95-C7ED-6E4B-AFFD-5863A8F1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612-1F19-794F-955A-AE22E93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EAC50-4946-B54C-8217-C0728F5B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76A5-64B7-5D45-968F-D001502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A40B-2639-E746-9050-A6B896C1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24DC-F173-0649-AD30-941D6DB5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FB72A-3F68-5A40-AE5B-68E5C809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AFD3C-5269-CF41-AEC1-C9D5DF41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015A-0F21-AF40-8647-DDE1CDDA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D86C-2785-534F-8292-F144747B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1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4A28-7A37-A946-961F-D500AC6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F884-4AFA-4C4D-A30B-4B075E86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3E2A-D869-B04D-A5D2-D22BA748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C8D8C-3C56-D04A-915D-65830DD9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81638-2723-7742-8B7D-DE5F0B4C4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91886-94EA-5746-BE21-AB1126A8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0A7CC-6263-564A-94D7-7FC53B36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E3FF-E3EC-6442-98BC-A55AF78D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960-6161-5C46-872C-5718E73A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FBD9-A641-224A-8A6E-9A8A5649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952E-09E1-6346-B550-09306BF5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E935B-54A4-CD47-B500-4EC676FB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D6BB-DE1D-DA4B-84C8-55BAE131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0D701-7FEF-7A46-A427-55B4608E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8319-85E5-AA47-AEB9-A89588E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EAA3-561A-1C48-9364-A8E4BA51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68E8-6F10-A04A-8A4E-DC03696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2894-572B-8E44-B2A3-F85978F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B6CA-55B6-224B-985A-A9E52CD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78AA0-CE23-D648-B22D-F7679AC4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0AED8-884B-614E-B013-CA297317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98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4616-9399-CC4C-B87E-FFFE822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FD94C-0B30-7647-AD35-75B429FD5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3710-AD1B-B74F-BFC9-EA3ED45CB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74B3-566C-8148-9215-6442E333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EF6B1-A701-9147-9F48-A33D9ABB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7B45-63DB-E149-88C1-684426C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0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9271C-CF06-D647-9BE3-3E9582B9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1AD1D-060C-FF4F-9F97-15C236D90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1FCB-22BA-6F4D-9E3A-42DB9B9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6E52E-10FC-404E-B242-D10703CD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478-7D31-DE4D-9D8A-65538D8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7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5B852-0363-6346-85FB-B78F96DF2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5797C-01E9-3343-81C3-BEB191000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7C962-62C8-8F48-9D2E-0E628A76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98AF-1E34-CF40-A79A-D18C85F9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088-0CE2-9D43-84A0-9F709AA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14/01/2021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5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6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43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64EF1-705F-4E40-9884-E2AD7282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13AD-07AE-3B45-9FBD-FBB1F97B6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6716-1078-5540-990E-E4676225A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CF7F-D956-254E-99BC-6091327F4838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3F8-0C98-C143-96D0-E5329D398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226E-7E8A-5D44-B82C-65C19CDE0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2C5-3548-6744-8B45-C12FAF35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970" y="2666346"/>
            <a:ext cx="9712979" cy="1870364"/>
          </a:xfrm>
        </p:spPr>
        <p:txBody>
          <a:bodyPr>
            <a:normAutofit/>
          </a:bodyPr>
          <a:lstStyle/>
          <a:p>
            <a:r>
              <a:rPr lang="en-GB" dirty="0"/>
              <a:t>Year 5 </a:t>
            </a:r>
            <a:br>
              <a:rPr lang="en-GB" dirty="0"/>
            </a:br>
            <a:r>
              <a:rPr lang="en-GB" dirty="0"/>
              <a:t>Quick Maths</a:t>
            </a:r>
          </a:p>
          <a:p>
            <a:r>
              <a:rPr lang="en-GB" dirty="0"/>
              <a:t>Summer –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250869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23 × 276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719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+ 1,491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× 430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="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7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=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2250869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23 × 276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719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+ 1,491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× 430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5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3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23 × 276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719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+ 1,491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× 430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="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× 7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=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23 × 276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719 × 4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+ 1,491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× 430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5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408284" y="1041217"/>
            <a:ext cx="190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6,348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814236" y="3386782"/>
            <a:ext cx="2104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43,000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/>
              <p:nvPr/>
            </p:nvSpPr>
            <p:spPr>
              <a:xfrm>
                <a:off x="3130947" y="4450366"/>
                <a:ext cx="1277337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947" y="4450366"/>
                <a:ext cx="1277337" cy="981487"/>
              </a:xfrm>
              <a:prstGeom prst="rect">
                <a:avLst/>
              </a:prstGeom>
              <a:blipFill>
                <a:blip r:embed="rId4"/>
                <a:stretch>
                  <a:fillRect l="-3828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523575" y="5565493"/>
                <a:ext cx="884709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DyslexicAlta" panose="00000500000000000000" pitchFamily="50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575" y="5565493"/>
                <a:ext cx="884709" cy="981487"/>
              </a:xfrm>
              <a:prstGeom prst="rect">
                <a:avLst/>
              </a:prstGeom>
              <a:blipFill>
                <a:blip r:embed="rId5"/>
                <a:stretch>
                  <a:fillRect l="-15172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096986" y="2208700"/>
            <a:ext cx="1769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1,385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3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619351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125 + 271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30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÷ 8 = 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4,650 – 1,000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=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619351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125 + 271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30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÷ 8 = 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4,650 – 1,000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1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125 + 271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30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÷ 8 = 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4,650 – 1,000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=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125 + 271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100 -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30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÷ 8 = 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4,650 – 1,000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99474" r="-11035" b="-1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1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780917" y="1047510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396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102345" y="3342277"/>
            <a:ext cx="90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1239510" y="4553225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FE3860"/>
                </a:solidFill>
                <a:latin typeface="OpenDyslexicAlta" pitchFamily="2" charset="77"/>
              </a:rPr>
              <a:t>3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,650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/>
              <p:nvPr/>
            </p:nvSpPr>
            <p:spPr>
              <a:xfrm>
                <a:off x="3008933" y="5522524"/>
                <a:ext cx="1215432" cy="1014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854BE9-D428-4A46-90D1-9B677485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3" y="5522524"/>
                <a:ext cx="1215432" cy="10148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2788362" y="2262740"/>
            <a:ext cx="116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70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4507"/>
              </p:ext>
            </p:extLst>
          </p:nvPr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4²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42 x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x £168 = £1,680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18,072 + 3,928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6 x 8 </a:t>
                      </a:r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x 4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2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0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E255714-7C3E-CE47-A04F-3BFE58C6B19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855023"/>
          <a:ext cx="11887200" cy="577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652">
                  <a:extLst>
                    <a:ext uri="{9D8B030D-6E8A-4147-A177-3AD203B41FA5}">
                      <a16:colId xmlns:a16="http://schemas.microsoft.com/office/drawing/2014/main" val="2869684715"/>
                    </a:ext>
                  </a:extLst>
                </a:gridCol>
                <a:gridCol w="9834748">
                  <a:extLst>
                    <a:ext uri="{9D8B030D-6E8A-4147-A177-3AD203B41FA5}">
                      <a16:colId xmlns:a16="http://schemas.microsoft.com/office/drawing/2014/main" val="390636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2089712"/>
                    </a:ext>
                  </a:extLst>
                </a:gridCol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4²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7875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42 x 6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562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</a:t>
                      </a:r>
                      <a:r>
                        <a:rPr lang="en-US" sz="4000" dirty="0">
                          <a:latin typeface="OpenDyslexicAlta" pitchFamily="2" charset="77"/>
                        </a:rPr>
                        <a:t> x £168 = £1,680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37172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>
                          <a:latin typeface="OpenDyslexicAlta" pitchFamily="2" charset="77"/>
                        </a:rPr>
                        <a:t> 18,072 + 3,928 = 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331268"/>
                  </a:ext>
                </a:extLst>
              </a:tr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6 x 8 </a:t>
                      </a:r>
                      <a:r>
                        <a:rPr lang="en-US" sz="400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 </a:t>
                      </a:r>
                      <a:r>
                        <a:rPr lang="en-US" sz="4000" dirty="0">
                          <a:latin typeface="OpenDyslexicAlta" panose="00000500000000000000" pitchFamily="50" charset="0"/>
                          <a:cs typeface="Calibri" panose="020F0502020204030204" pitchFamily="34" charset="0"/>
                        </a:rPr>
                        <a:t>x 4</a:t>
                      </a:r>
                      <a:endParaRPr lang="en-US" sz="4000" dirty="0">
                        <a:latin typeface="OpenDyslexicAlta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latin typeface="OpenDyslexicAlta" pitchFamily="2" charset="77"/>
                        </a:rPr>
                        <a:t>/1</a:t>
                      </a:r>
                    </a:p>
                  </a:txBody>
                  <a:tcPr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714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2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2782523" y="1046225"/>
            <a:ext cx="957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1239510" y="3386782"/>
            <a:ext cx="128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23D6C-F48B-0345-BD83-CDF3AE948107}"/>
              </a:ext>
            </a:extLst>
          </p:cNvPr>
          <p:cNvSpPr/>
          <p:nvPr/>
        </p:nvSpPr>
        <p:spPr>
          <a:xfrm>
            <a:off x="6095999" y="4574440"/>
            <a:ext cx="2162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22,000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3360810" y="5649034"/>
            <a:ext cx="1243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3893539" y="2189893"/>
            <a:ext cx="142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252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86575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-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of 2,800m</a:t>
                          </a:r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172 x 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x 3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852 ÷ 6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865758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526" r="-1103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172 x 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852 ÷ 6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3 |</a:t>
            </a:r>
            <a:endParaRPr lang="en-GB" b="1" u="sng" dirty="0">
              <a:solidFill>
                <a:srgbClr val="FE3860"/>
              </a:solidFill>
              <a:latin typeface="OpenDyslexicAlta" pitchFamily="2" charset="77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06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-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</a:rPr>
                            <a:t> 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GB" sz="4000" dirty="0">
                              <a:latin typeface="OpenDyslexicAlta" pitchFamily="2" charset="77"/>
                            </a:rPr>
                            <a:t>of 2,800m</a:t>
                          </a:r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172 x 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x 3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852 ÷ 6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526" r="-1103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101058" r="-11035" b="-317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172 x 5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852 ÷ 6 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aseline="0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aseline="0" dirty="0">
                              <a:latin typeface="+mn-lt"/>
                            </a:rPr>
                            <a:t>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3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5851D2-C336-2F42-8033-9314667B4180}"/>
                  </a:ext>
                </a:extLst>
              </p:cNvPr>
              <p:cNvSpPr/>
              <p:nvPr/>
            </p:nvSpPr>
            <p:spPr>
              <a:xfrm>
                <a:off x="2936538" y="956691"/>
                <a:ext cx="906545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200" b="1" i="1" smtClean="0">
                              <a:solidFill>
                                <a:srgbClr val="FE38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E5851D2-C336-2F42-8033-9314667B4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538" y="956691"/>
                <a:ext cx="90654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4154812" y="3386782"/>
            <a:ext cx="1379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860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/>
              <p:nvPr/>
            </p:nvSpPr>
            <p:spPr>
              <a:xfrm>
                <a:off x="3634387" y="4370448"/>
                <a:ext cx="619562" cy="1017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E3860"/>
                    </a:solidFill>
                    <a:latin typeface="OpenDyslexicAlta" pitchFamily="2" charset="77"/>
                    <a:cs typeface="Calibri" panose="020F0502020204030204" pitchFamily="34" charset="0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E38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87" y="4370448"/>
                <a:ext cx="619562" cy="1017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253949" y="5702489"/>
            <a:ext cx="1192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anose="00000500000000000000" pitchFamily="50" charset="0"/>
              </a:rPr>
              <a:t>142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5224456" y="2301275"/>
            <a:ext cx="2342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E3860"/>
                </a:solidFill>
                <a:latin typeface="OpenDyslexicAlta" panose="00000500000000000000" pitchFamily="50" charset="0"/>
              </a:rPr>
              <a:t>1,200m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anose="00000500000000000000" pitchFamily="50" charset="0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6421A-92E6-44AC-BAA2-92481CB6356F}"/>
              </a:ext>
            </a:extLst>
          </p:cNvPr>
          <p:cNvSpPr txBox="1"/>
          <p:nvPr/>
        </p:nvSpPr>
        <p:spPr>
          <a:xfrm>
            <a:off x="4386295" y="4547383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E3860"/>
                </a:solidFill>
                <a:latin typeface="OpenDyslexicAlta" panose="00000500000000000000" pitchFamily="50" charset="0"/>
              </a:rPr>
              <a:t>or</a:t>
            </a:r>
            <a:endParaRPr lang="en-GB" dirty="0">
              <a:solidFill>
                <a:srgbClr val="FE3860"/>
              </a:solidFill>
              <a:latin typeface="OpenDyslexicAlta" panose="00000500000000000000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D17E9D-DABE-4A42-8B8E-E6A9AA7AF0F4}"/>
                  </a:ext>
                </a:extLst>
              </p:cNvPr>
              <p:cNvSpPr txBox="1"/>
              <p:nvPr/>
            </p:nvSpPr>
            <p:spPr>
              <a:xfrm>
                <a:off x="5148042" y="4372842"/>
                <a:ext cx="1050288" cy="987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E3860"/>
                    </a:solidFill>
                    <a:latin typeface="OpenDyslexicAlta" panose="00000500000000000000" pitchFamily="50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FE38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1800" dirty="0">
                    <a:latin typeface="OpenDyslexicAlta" pitchFamily="2" charset="77"/>
                    <a:cs typeface="Calibri" panose="020F0502020204030204" pitchFamily="34" charset="0"/>
                  </a:rPr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D17E9D-DABE-4A42-8B8E-E6A9AA7AF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42" y="4372842"/>
                <a:ext cx="1050288" cy="987706"/>
              </a:xfrm>
              <a:prstGeom prst="rect">
                <a:avLst/>
              </a:prstGeom>
              <a:blipFill>
                <a:blip r:embed="rId6"/>
                <a:stretch>
                  <a:fillRect l="-20231" b="-17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74866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6.23 x 100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36 x 49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10,000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+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="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394 x 17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274866"/>
                  </p:ext>
                </p:extLst>
              </p:nvPr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6.23 x 100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36 x 49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10,000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394 x 17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06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6.23 x 100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36 x 49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10,000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+</a:t>
                          </a:r>
                          <a:r>
                            <a:rPr lang="en-US" sz="4000" dirty="0">
                              <a:latin typeface="OpenDyslexicAlta" pitchFamily="2" charset="77"/>
                            </a:rPr>
                            <a:t>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4000" b="0" dirty="0">
                              <a:latin typeface="OpenDyslexicAlta" pitchFamily="2" charset="77"/>
                            </a:rPr>
                            <a:t>=</a:t>
                          </a:r>
                          <a:r>
                            <a:rPr lang="en-US" sz="4000" b="0" baseline="0" dirty="0">
                              <a:latin typeface="OpenDyslexicAlta" pitchFamily="2" charset="77"/>
                            </a:rPr>
                            <a:t> 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394 x 17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55714-7C3E-CE47-A04F-3BFE58C6B1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" y="855023"/>
              <a:ext cx="11887200" cy="57714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5652">
                      <a:extLst>
                        <a:ext uri="{9D8B030D-6E8A-4147-A177-3AD203B41FA5}">
                          <a16:colId xmlns:a16="http://schemas.microsoft.com/office/drawing/2014/main" val="2869684715"/>
                        </a:ext>
                      </a:extLst>
                    </a:gridCol>
                    <a:gridCol w="9834748">
                      <a:extLst>
                        <a:ext uri="{9D8B030D-6E8A-4147-A177-3AD203B41FA5}">
                          <a16:colId xmlns:a16="http://schemas.microsoft.com/office/drawing/2014/main" val="390636435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732089712"/>
                        </a:ext>
                      </a:extLst>
                    </a:gridCol>
                  </a:tblGrid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6.23 x 100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517875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36 x 49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176562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dirty="0">
                              <a:latin typeface="OpenDyslexicAlta" pitchFamily="2" charset="77"/>
                            </a:rPr>
                            <a:t> 72 +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 </a:t>
                          </a:r>
                          <a:r>
                            <a:rPr lang="en-US" sz="4000" dirty="0">
                              <a:latin typeface="OpenDyslexicAlta" panose="00000500000000000000" pitchFamily="50" charset="0"/>
                              <a:cs typeface="Calibri" panose="020F0502020204030204" pitchFamily="34" charset="0"/>
                            </a:rPr>
                            <a:t>= 10,000</a:t>
                          </a:r>
                          <a:endParaRPr lang="en-US" sz="4000" dirty="0">
                            <a:latin typeface="OpenDyslexicAlta" panose="000005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137172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67" t="-301587" r="-11035" b="-1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331268"/>
                      </a:ext>
                    </a:extLst>
                  </a:tr>
                  <a:tr h="1154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OpenDyslexicAlta" pitchFamily="2" charset="77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aseline="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dirty="0">
                              <a:latin typeface="OpenDyslexicAlta" pitchFamily="2" charset="77"/>
                              <a:cs typeface="Calibri" panose="020F0502020204030204" pitchFamily="34" charset="0"/>
                            </a:rPr>
                            <a:t>394 x 17 = </a:t>
                          </a:r>
                          <a:r>
                            <a:rPr lang="en-US" sz="4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_______</a:t>
                          </a:r>
                          <a:endParaRPr lang="en-US" sz="4000" dirty="0">
                            <a:latin typeface="OpenDyslexicAlta" pitchFamily="2" charset="77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>
                              <a:latin typeface="OpenDyslexicAlta" pitchFamily="2" charset="77"/>
                            </a:rPr>
                            <a:t>/1</a:t>
                          </a:r>
                        </a:p>
                      </a:txBody>
                      <a:tcPr anchor="b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7714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3B88896-2D68-F540-A037-9B670477A0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0" y="0"/>
            <a:ext cx="1624940" cy="758242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70301304-32C2-3A46-A1E0-2B5BDB76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49769"/>
            <a:ext cx="9712979" cy="45686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OpenDyslexicAlta" pitchFamily="2" charset="77"/>
              </a:rPr>
              <a:t>Year 5 | Quick Maths | Summer | Week 1 | Day 4 | </a:t>
            </a:r>
            <a:r>
              <a:rPr lang="en-GB" b="1" u="sng" dirty="0">
                <a:solidFill>
                  <a:srgbClr val="FE3860"/>
                </a:solidFill>
                <a:latin typeface="OpenDyslexicAlta" pitchFamily="2" charset="77"/>
              </a:rPr>
              <a:t>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851D2-C336-2F42-8033-9314667B4180}"/>
              </a:ext>
            </a:extLst>
          </p:cNvPr>
          <p:cNvSpPr/>
          <p:nvPr/>
        </p:nvSpPr>
        <p:spPr>
          <a:xfrm>
            <a:off x="4727650" y="1098481"/>
            <a:ext cx="190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623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925A9-0B11-A04A-BD9B-3760E2B7C803}"/>
              </a:ext>
            </a:extLst>
          </p:cNvPr>
          <p:cNvSpPr/>
          <p:nvPr/>
        </p:nvSpPr>
        <p:spPr>
          <a:xfrm>
            <a:off x="2844673" y="3386782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9,928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/>
              <p:nvPr/>
            </p:nvSpPr>
            <p:spPr>
              <a:xfrm>
                <a:off x="3765764" y="4434164"/>
                <a:ext cx="915525" cy="98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E3860"/>
                    </a:solidFill>
                    <a:effectLst/>
                    <a:uLnTx/>
                    <a:uFillTx/>
                    <a:latin typeface="OpenDyslexicAlta" panose="00000500000000000000" pitchFamily="50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GB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38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723D6C-F48B-0345-BD83-CDF3AE94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64" y="4434164"/>
                <a:ext cx="915525" cy="981487"/>
              </a:xfrm>
              <a:prstGeom prst="rect">
                <a:avLst/>
              </a:prstGeom>
              <a:blipFill>
                <a:blip r:embed="rId4"/>
                <a:stretch>
                  <a:fillRect l="-14000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B854BE9-D428-4A46-90D1-9B677485C8D9}"/>
              </a:ext>
            </a:extLst>
          </p:cNvPr>
          <p:cNvSpPr/>
          <p:nvPr/>
        </p:nvSpPr>
        <p:spPr>
          <a:xfrm>
            <a:off x="4472179" y="5667096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6,698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A157-72C8-B44A-B39F-0869B6EF5C7D}"/>
              </a:ext>
            </a:extLst>
          </p:cNvPr>
          <p:cNvSpPr/>
          <p:nvPr/>
        </p:nvSpPr>
        <p:spPr>
          <a:xfrm>
            <a:off x="4124177" y="2207088"/>
            <a:ext cx="176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E3860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1,764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E706565-AD5C-F94D-90C8-D83EF9D575B2}"/>
              </a:ext>
            </a:extLst>
          </p:cNvPr>
          <p:cNvSpPr txBox="1">
            <a:spLocks/>
          </p:cNvSpPr>
          <p:nvPr/>
        </p:nvSpPr>
        <p:spPr>
          <a:xfrm>
            <a:off x="1239510" y="17700"/>
            <a:ext cx="9712979" cy="27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©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EdShed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DyslexicAlta" pitchFamily="2" charset="77"/>
                <a:ea typeface="+mn-ea"/>
                <a:cs typeface="+mn-cs"/>
              </a:rPr>
              <a:t>, 2020-</a:t>
            </a:r>
            <a:endParaRPr kumimoji="0" lang="en-GB" sz="1000" b="1" i="0" u="sng" strike="noStrike" kern="1200" cap="none" spc="0" normalizeH="0" baseline="0" noProof="0" dirty="0">
              <a:ln>
                <a:noFill/>
              </a:ln>
              <a:solidFill>
                <a:srgbClr val="FE3860"/>
              </a:solidFill>
              <a:effectLst/>
              <a:uLnTx/>
              <a:uFillTx/>
              <a:latin typeface="OpenDyslexicAlta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676</Words>
  <Application>Microsoft Office PowerPoint</Application>
  <PresentationFormat>Widescreen</PresentationFormat>
  <Paragraphs>199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 Light</vt:lpstr>
      <vt:lpstr>Calibri</vt:lpstr>
      <vt:lpstr>Cambria Math</vt:lpstr>
      <vt:lpstr>Lato</vt:lpstr>
      <vt:lpstr>OpenDyslexicAlta</vt:lpstr>
      <vt:lpstr>Lato Light</vt:lpstr>
      <vt:lpstr>Muli</vt:lpstr>
      <vt:lpstr>Arial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Xerri</dc:creator>
  <cp:lastModifiedBy>Chris Xerri</cp:lastModifiedBy>
  <cp:revision>6</cp:revision>
  <dcterms:created xsi:type="dcterms:W3CDTF">2021-01-14T13:09:34Z</dcterms:created>
  <dcterms:modified xsi:type="dcterms:W3CDTF">2021-01-14T14:57:48Z</dcterms:modified>
</cp:coreProperties>
</file>