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6" r:id="rId2"/>
  </p:sldMasterIdLst>
  <p:notesMasterIdLst>
    <p:notesMasterId r:id="rId14"/>
  </p:notesMasterIdLst>
  <p:sldIdLst>
    <p:sldId id="257" r:id="rId3"/>
    <p:sldId id="259" r:id="rId4"/>
    <p:sldId id="268" r:id="rId5"/>
    <p:sldId id="261" r:id="rId6"/>
    <p:sldId id="269" r:id="rId7"/>
    <p:sldId id="263" r:id="rId8"/>
    <p:sldId id="270" r:id="rId9"/>
    <p:sldId id="265" r:id="rId10"/>
    <p:sldId id="271" r:id="rId11"/>
    <p:sldId id="267" r:id="rId12"/>
    <p:sldId id="272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Lato" panose="020F0502020204030203" pitchFamily="34" charset="77"/>
      <p:regular r:id="rId19"/>
      <p:bold r:id="rId20"/>
    </p:embeddedFont>
    <p:embeddedFont>
      <p:font typeface="Lato Light" panose="020F0302020204030203" pitchFamily="34" charset="77"/>
      <p:regular r:id="rId21"/>
    </p:embeddedFont>
    <p:embeddedFont>
      <p:font typeface="OpenDyslexicAlta" pitchFamily="2" charset="77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6EE67-531B-42DD-A512-AA33EAD7E64A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C8193-74A9-4C73-AB0B-3DFBB3D86C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03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6401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4969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5905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0462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7304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3"/>
          <p:cNvSpPr txBox="1"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0" name="Google Shape;1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7535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0047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9837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 Ligh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0690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 Ligh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7855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9277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0111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3345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4698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6910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1268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/>
          <p:nvPr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3"/>
            </a:srgb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" name="Google Shape;13;p26"/>
          <p:cNvGraphicFramePr/>
          <p:nvPr/>
        </p:nvGraphicFramePr>
        <p:xfrm>
          <a:off x="368075" y="33581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65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Lato"/>
                          <a:ea typeface="Lato"/>
                          <a:cs typeface="Lato"/>
                          <a:sym typeface="Lato"/>
                        </a:rPr>
                        <a:t>Lesson: </a:t>
                      </a:r>
                      <a:endParaRPr/>
                    </a:p>
                  </a:txBody>
                  <a:tcPr marL="91450" marR="91450" marT="45725" marB="45725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Google Shape;14;p26"/>
          <p:cNvSpPr txBox="1">
            <a:spLocks noGrp="1"/>
          </p:cNvSpPr>
          <p:nvPr>
            <p:ph type="body" idx="1"/>
          </p:nvPr>
        </p:nvSpPr>
        <p:spPr>
          <a:xfrm>
            <a:off x="1091130" y="805579"/>
            <a:ext cx="427037" cy="362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26"/>
          <p:cNvSpPr txBox="1">
            <a:spLocks noGrp="1"/>
          </p:cNvSpPr>
          <p:nvPr>
            <p:ph type="body" idx="2"/>
          </p:nvPr>
        </p:nvSpPr>
        <p:spPr>
          <a:xfrm>
            <a:off x="363622" y="325965"/>
            <a:ext cx="1154545" cy="419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26"/>
          <p:cNvSpPr txBox="1">
            <a:spLocks noGrp="1"/>
          </p:cNvSpPr>
          <p:nvPr>
            <p:ph type="body" idx="3"/>
          </p:nvPr>
        </p:nvSpPr>
        <p:spPr>
          <a:xfrm>
            <a:off x="1518167" y="325967"/>
            <a:ext cx="7900555" cy="867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body" idx="4"/>
          </p:nvPr>
        </p:nvSpPr>
        <p:spPr>
          <a:xfrm>
            <a:off x="336885" y="1468986"/>
            <a:ext cx="11556570" cy="503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20000" y="360000"/>
            <a:ext cx="2159635" cy="1007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5657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1468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4250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7253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06850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38170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83933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036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7"/>
          <p:cNvSpPr/>
          <p:nvPr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3"/>
            </a:srgb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1" name="Google Shape;21;p27"/>
          <p:cNvGraphicFramePr/>
          <p:nvPr/>
        </p:nvGraphicFramePr>
        <p:xfrm>
          <a:off x="384117" y="33581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65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Lato"/>
                          <a:ea typeface="Lato"/>
                          <a:cs typeface="Lato"/>
                          <a:sym typeface="Lato"/>
                        </a:rPr>
                        <a:t>Lesson: </a:t>
                      </a:r>
                      <a:endParaRPr/>
                    </a:p>
                  </a:txBody>
                  <a:tcPr marL="91450" marR="91450" marT="45725" marB="45725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Google Shape;22;p27"/>
          <p:cNvSpPr txBox="1">
            <a:spLocks noGrp="1"/>
          </p:cNvSpPr>
          <p:nvPr>
            <p:ph type="body" idx="1"/>
          </p:nvPr>
        </p:nvSpPr>
        <p:spPr>
          <a:xfrm>
            <a:off x="1107172" y="805579"/>
            <a:ext cx="427037" cy="362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body" idx="2"/>
          </p:nvPr>
        </p:nvSpPr>
        <p:spPr>
          <a:xfrm>
            <a:off x="379664" y="325965"/>
            <a:ext cx="1154545" cy="419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body" idx="3"/>
          </p:nvPr>
        </p:nvSpPr>
        <p:spPr>
          <a:xfrm>
            <a:off x="1534209" y="325967"/>
            <a:ext cx="7900555" cy="867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" name="Google Shape;2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20000" y="360000"/>
            <a:ext cx="2159635" cy="1007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470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page" type="obj">
  <p:cSld name="Content pag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8"/>
          <p:cNvSpPr/>
          <p:nvPr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3"/>
            </a:srgb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" name="Google Shape;3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20000" y="360000"/>
            <a:ext cx="2159635" cy="1007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6343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page">
  <p:cSld name="1_Content pag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/>
          <p:nvPr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3"/>
            </a:srgb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" name="Google Shape;3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20000" y="360000"/>
            <a:ext cx="2159635" cy="1007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7572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 page">
  <p:cSld name="Question pag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0"/>
          <p:cNvSpPr/>
          <p:nvPr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3"/>
            </a:srgb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30"/>
          <p:cNvSpPr txBox="1"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body" idx="1"/>
          </p:nvPr>
        </p:nvSpPr>
        <p:spPr>
          <a:xfrm>
            <a:off x="838200" y="3520441"/>
            <a:ext cx="10515600" cy="2656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4200"/>
              <a:buNone/>
              <a:defRPr sz="4200">
                <a:solidFill>
                  <a:srgbClr val="0070C0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2400"/>
              <a:buChar char="•"/>
              <a:defRPr>
                <a:solidFill>
                  <a:srgbClr val="0070C0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2000"/>
              <a:buChar char="•"/>
              <a:defRPr>
                <a:solidFill>
                  <a:srgbClr val="0070C0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800"/>
              <a:buChar char="•"/>
              <a:defRPr>
                <a:solidFill>
                  <a:srgbClr val="0070C0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800"/>
              <a:buChar char="•"/>
              <a:defRPr>
                <a:solidFill>
                  <a:srgbClr val="0070C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3" name="Google Shape;4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20000" y="360000"/>
            <a:ext cx="2159635" cy="1007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4614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 Ligh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31"/>
          <p:cNvSpPr txBox="1"/>
          <p:nvPr/>
        </p:nvSpPr>
        <p:spPr>
          <a:xfrm>
            <a:off x="838200" y="1285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06/11/2020</a:t>
            </a:r>
            <a:endParaRPr sz="18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0383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4721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114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Light"/>
              <a:buNone/>
              <a:defRPr sz="4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06099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13506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"/>
          <p:cNvSpPr txBox="1">
            <a:spLocks noGrp="1"/>
          </p:cNvSpPr>
          <p:nvPr>
            <p:ph type="subTitle" idx="1"/>
          </p:nvPr>
        </p:nvSpPr>
        <p:spPr>
          <a:xfrm>
            <a:off x="1245970" y="2666346"/>
            <a:ext cx="9712979" cy="1870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latin typeface="OpenDyslexicAlta" pitchFamily="2" charset="77"/>
              </a:rPr>
              <a:t>Year 1 </a:t>
            </a:r>
            <a:br>
              <a:rPr lang="en-US" dirty="0">
                <a:latin typeface="OpenDyslexicAlta" pitchFamily="2" charset="77"/>
              </a:rPr>
            </a:br>
            <a:r>
              <a:rPr lang="en-US" dirty="0">
                <a:latin typeface="OpenDyslexicAlta" pitchFamily="2" charset="77"/>
              </a:rPr>
              <a:t>Quick </a:t>
            </a:r>
            <a:r>
              <a:rPr lang="en-US" dirty="0" err="1">
                <a:latin typeface="OpenDyslexicAlta" pitchFamily="2" charset="77"/>
              </a:rPr>
              <a:t>Maths</a:t>
            </a:r>
            <a:endParaRPr dirty="0">
              <a:latin typeface="OpenDyslexicAlta" pitchFamily="2" charset="77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latin typeface="OpenDyslexicAlta" pitchFamily="2" charset="77"/>
              </a:rPr>
              <a:t>Summer – Week 1</a:t>
            </a:r>
            <a:endParaRPr dirty="0">
              <a:latin typeface="OpenDyslexicAlta" pitchFamily="2" charset="77"/>
            </a:endParaRPr>
          </a:p>
        </p:txBody>
      </p:sp>
      <p:pic>
        <p:nvPicPr>
          <p:cNvPr id="174" name="Google Shape;17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55981" y="1956878"/>
            <a:ext cx="1574800" cy="328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2735" y="4752914"/>
            <a:ext cx="1689100" cy="12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83038" y="-288436"/>
            <a:ext cx="1777758" cy="1637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65730" y="4958851"/>
            <a:ext cx="876300" cy="93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"/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"/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" name="Google Shape;276;p11"/>
          <p:cNvGraphicFramePr/>
          <p:nvPr>
            <p:extLst>
              <p:ext uri="{D42A27DB-BD31-4B8C-83A1-F6EECF244321}">
                <p14:modId xmlns:p14="http://schemas.microsoft.com/office/powerpoint/2010/main" val="2082169398"/>
              </p:ext>
            </p:extLst>
          </p:nvPr>
        </p:nvGraphicFramePr>
        <p:xfrm>
          <a:off x="152400" y="855023"/>
          <a:ext cx="11887200" cy="57713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8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3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4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OpenDyslexicAlta" panose="00000500000000000000" pitchFamily="50" charset="0"/>
                          <a:ea typeface="Arial"/>
                          <a:cs typeface="Arial"/>
                          <a:sym typeface="Arial"/>
                        </a:rPr>
                        <a:t> 11 =</a:t>
                      </a: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</a:t>
                      </a: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OpenDyslexicAlta" panose="00000500000000000000" pitchFamily="50" charset="0"/>
                          <a:ea typeface="Arial"/>
                          <a:cs typeface="Arial"/>
                          <a:sym typeface="Arial"/>
                        </a:rPr>
                        <a:t>+ 7 </a:t>
                      </a:r>
                      <a:endParaRPr dirty="0">
                        <a:latin typeface="OpenDyslexicAlta" panose="00000500000000000000" pitchFamily="50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/1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b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4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</a:t>
                      </a: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OpenDyslexicAlta" panose="00000500000000000000" pitchFamily="50" charset="0"/>
                          <a:ea typeface="Arial"/>
                          <a:cs typeface="Arial"/>
                          <a:sym typeface="Arial"/>
                        </a:rPr>
                        <a:t>+ 8 = 13 + 6</a:t>
                      </a:r>
                      <a:endParaRPr dirty="0">
                        <a:latin typeface="OpenDyslexicAlta" panose="00000500000000000000" pitchFamily="50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/1</a:t>
                      </a:r>
                      <a:endParaRPr>
                        <a:latin typeface="OpenDyslexicAlta" pitchFamily="2" charset="77"/>
                      </a:endParaRPr>
                    </a:p>
                  </a:txBody>
                  <a:tcPr marL="91450" marR="91450" marT="45725" marB="45725" anchor="b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4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OpenDyslexicAlta" panose="00000500000000000000" pitchFamily="50" charset="0"/>
                          <a:ea typeface="Arial"/>
                          <a:cs typeface="Arial"/>
                          <a:sym typeface="Arial"/>
                        </a:rPr>
                        <a:t>Half of 16 = </a:t>
                      </a:r>
                      <a:r>
                        <a:rPr lang="en-US" sz="4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___.</a:t>
                      </a:r>
                      <a:endParaRPr sz="4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/1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b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4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OpenDyslexicAlta" panose="00000500000000000000" pitchFamily="50" charset="0"/>
                          <a:ea typeface="Arial"/>
                          <a:cs typeface="Arial"/>
                          <a:sym typeface="Arial"/>
                        </a:rPr>
                        <a:t>15 – 2 = </a:t>
                      </a:r>
                      <a:r>
                        <a:rPr lang="en-US" sz="4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 </a:t>
                      </a:r>
                      <a:r>
                        <a:rPr lang="en-US" sz="4000" u="none" strike="noStrike" cap="none" dirty="0">
                          <a:latin typeface="OpenDyslexicAlta" panose="00000500000000000000" pitchFamily="50" charset="0"/>
                          <a:ea typeface="Arial"/>
                          <a:cs typeface="Arial"/>
                          <a:sym typeface="Arial"/>
                        </a:rPr>
                        <a:t>– 7 </a:t>
                      </a:r>
                      <a:endParaRPr dirty="0">
                        <a:latin typeface="OpenDyslexicAlta" panose="00000500000000000000" pitchFamily="50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/1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b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4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OpenDyslexicAlta" panose="00000500000000000000" pitchFamily="50" charset="0"/>
                          <a:ea typeface="Arial"/>
                          <a:cs typeface="Arial"/>
                          <a:sym typeface="Arial"/>
                        </a:rPr>
                        <a:t>20 – 12 = </a:t>
                      </a:r>
                      <a:r>
                        <a:rPr lang="en-US" sz="4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</a:t>
                      </a:r>
                      <a:endParaRPr sz="4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/1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b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77" name="Google Shape;27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14660" y="0"/>
            <a:ext cx="1624940" cy="758242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1"/>
          <p:cNvSpPr txBox="1"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latin typeface="OpenDyslexicAlta" pitchFamily="2" charset="77"/>
                <a:ea typeface="Arial"/>
                <a:cs typeface="Arial"/>
                <a:sym typeface="Arial"/>
              </a:rPr>
              <a:t>Year 1 | Quick </a:t>
            </a:r>
            <a:r>
              <a:rPr lang="en-US" dirty="0" err="1">
                <a:latin typeface="OpenDyslexicAlta" pitchFamily="2" charset="77"/>
                <a:ea typeface="Arial"/>
                <a:cs typeface="Arial"/>
                <a:sym typeface="Arial"/>
              </a:rPr>
              <a:t>Maths</a:t>
            </a:r>
            <a:r>
              <a:rPr lang="en-US" dirty="0">
                <a:latin typeface="OpenDyslexicAlta" pitchFamily="2" charset="77"/>
                <a:ea typeface="Arial"/>
                <a:cs typeface="Arial"/>
                <a:sym typeface="Arial"/>
              </a:rPr>
              <a:t> | Summer | Week 1 | Day 5 |</a:t>
            </a:r>
            <a:endParaRPr dirty="0">
              <a:latin typeface="OpenDyslexicAlta" pitchFamily="2" charset="77"/>
            </a:endParaRPr>
          </a:p>
        </p:txBody>
      </p:sp>
      <p:sp>
        <p:nvSpPr>
          <p:cNvPr id="284" name="Google Shape;284;p11"/>
          <p:cNvSpPr txBox="1"/>
          <p:nvPr/>
        </p:nvSpPr>
        <p:spPr>
          <a:xfrm>
            <a:off x="1239510" y="17700"/>
            <a:ext cx="9712979" cy="271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DyslexicAlta" pitchFamily="2" charset="77"/>
                <a:cs typeface="Arial"/>
                <a:sym typeface="Arial"/>
              </a:rPr>
              <a:t>© EdShed, 2020-</a:t>
            </a:r>
            <a:endParaRPr kumimoji="0" sz="1000" b="1" i="0" u="sng" strike="noStrike" kern="0" cap="none" spc="0" normalizeH="0" baseline="0" noProof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" name="Google Shape;276;p11"/>
          <p:cNvGraphicFramePr/>
          <p:nvPr>
            <p:extLst>
              <p:ext uri="{D42A27DB-BD31-4B8C-83A1-F6EECF244321}">
                <p14:modId xmlns:p14="http://schemas.microsoft.com/office/powerpoint/2010/main" val="1219793117"/>
              </p:ext>
            </p:extLst>
          </p:nvPr>
        </p:nvGraphicFramePr>
        <p:xfrm>
          <a:off x="152400" y="855023"/>
          <a:ext cx="11887200" cy="57713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8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3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4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OpenDyslexicAlta" panose="00000500000000000000" pitchFamily="50" charset="0"/>
                          <a:ea typeface="Arial"/>
                          <a:cs typeface="Arial"/>
                          <a:sym typeface="Arial"/>
                        </a:rPr>
                        <a:t> 11 =</a:t>
                      </a: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</a:t>
                      </a: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OpenDyslexicAlta" panose="00000500000000000000" pitchFamily="50" charset="0"/>
                          <a:ea typeface="Arial"/>
                          <a:cs typeface="Arial"/>
                          <a:sym typeface="Arial"/>
                        </a:rPr>
                        <a:t>+ 7 </a:t>
                      </a:r>
                      <a:endParaRPr dirty="0">
                        <a:latin typeface="OpenDyslexicAlta" panose="00000500000000000000" pitchFamily="50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/1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b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4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</a:t>
                      </a: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OpenDyslexicAlta" panose="00000500000000000000" pitchFamily="50" charset="0"/>
                          <a:ea typeface="Arial"/>
                          <a:cs typeface="Arial"/>
                          <a:sym typeface="Arial"/>
                        </a:rPr>
                        <a:t>+ 8 = 13 + 6</a:t>
                      </a:r>
                      <a:endParaRPr dirty="0">
                        <a:latin typeface="OpenDyslexicAlta" panose="00000500000000000000" pitchFamily="50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/1</a:t>
                      </a:r>
                      <a:endParaRPr>
                        <a:latin typeface="OpenDyslexicAlta" pitchFamily="2" charset="77"/>
                      </a:endParaRPr>
                    </a:p>
                  </a:txBody>
                  <a:tcPr marL="91450" marR="91450" marT="45725" marB="45725" anchor="b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4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OpenDyslexicAlta" panose="00000500000000000000" pitchFamily="50" charset="0"/>
                          <a:ea typeface="Arial"/>
                          <a:cs typeface="Arial"/>
                          <a:sym typeface="Arial"/>
                        </a:rPr>
                        <a:t>Half of 16 = </a:t>
                      </a:r>
                      <a:r>
                        <a:rPr lang="en-US" sz="4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</a:t>
                      </a:r>
                      <a:endParaRPr sz="4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/1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b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4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OpenDyslexicAlta" panose="00000500000000000000" pitchFamily="50" charset="0"/>
                          <a:ea typeface="Arial"/>
                          <a:cs typeface="Arial"/>
                          <a:sym typeface="Arial"/>
                        </a:rPr>
                        <a:t>15 – 2 = </a:t>
                      </a:r>
                      <a:r>
                        <a:rPr lang="en-US" sz="4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 </a:t>
                      </a:r>
                      <a:r>
                        <a:rPr lang="en-US" sz="4000" u="none" strike="noStrike" cap="none" dirty="0">
                          <a:latin typeface="OpenDyslexicAlta" panose="00000500000000000000" pitchFamily="50" charset="0"/>
                          <a:ea typeface="Arial"/>
                          <a:cs typeface="Arial"/>
                          <a:sym typeface="Arial"/>
                        </a:rPr>
                        <a:t>– 7 </a:t>
                      </a:r>
                      <a:endParaRPr dirty="0">
                        <a:latin typeface="OpenDyslexicAlta" panose="00000500000000000000" pitchFamily="50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/1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b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4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OpenDyslexicAlta" panose="00000500000000000000" pitchFamily="50" charset="0"/>
                          <a:ea typeface="Arial"/>
                          <a:cs typeface="Arial"/>
                          <a:sym typeface="Arial"/>
                        </a:rPr>
                        <a:t>20 – 12 = </a:t>
                      </a:r>
                      <a:r>
                        <a:rPr lang="en-US" sz="4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</a:t>
                      </a:r>
                      <a:endParaRPr sz="4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/1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b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77" name="Google Shape;27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14660" y="0"/>
            <a:ext cx="1624940" cy="758242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1"/>
          <p:cNvSpPr txBox="1"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latin typeface="OpenDyslexicAlta" pitchFamily="2" charset="77"/>
                <a:ea typeface="Arial"/>
                <a:cs typeface="Arial"/>
                <a:sym typeface="Arial"/>
              </a:rPr>
              <a:t>Year 1 | Quick </a:t>
            </a:r>
            <a:r>
              <a:rPr lang="en-US" dirty="0" err="1">
                <a:latin typeface="OpenDyslexicAlta" pitchFamily="2" charset="77"/>
                <a:ea typeface="Arial"/>
                <a:cs typeface="Arial"/>
                <a:sym typeface="Arial"/>
              </a:rPr>
              <a:t>Maths</a:t>
            </a:r>
            <a:r>
              <a:rPr lang="en-US" dirty="0">
                <a:latin typeface="OpenDyslexicAlta" pitchFamily="2" charset="77"/>
                <a:ea typeface="Arial"/>
                <a:cs typeface="Arial"/>
                <a:sym typeface="Arial"/>
              </a:rPr>
              <a:t> | Summer | Week 1 | Day 5 | </a:t>
            </a:r>
            <a:r>
              <a:rPr lang="en-US" b="1" u="sng" dirty="0">
                <a:solidFill>
                  <a:srgbClr val="FE3860"/>
                </a:solidFill>
                <a:latin typeface="OpenDyslexicAlta" pitchFamily="2" charset="77"/>
                <a:ea typeface="Arial"/>
                <a:cs typeface="Arial"/>
                <a:sym typeface="Arial"/>
              </a:rPr>
              <a:t>Answers</a:t>
            </a:r>
            <a:endParaRPr dirty="0">
              <a:latin typeface="OpenDyslexicAlta" pitchFamily="2" charset="77"/>
            </a:endParaRPr>
          </a:p>
        </p:txBody>
      </p:sp>
      <p:sp>
        <p:nvSpPr>
          <p:cNvPr id="279" name="Google Shape;279;p11"/>
          <p:cNvSpPr/>
          <p:nvPr/>
        </p:nvSpPr>
        <p:spPr>
          <a:xfrm>
            <a:off x="2508091" y="1110919"/>
            <a:ext cx="850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anose="00000500000000000000" pitchFamily="50" charset="0"/>
                <a:cs typeface="Arial"/>
                <a:sym typeface="Arial"/>
              </a:rPr>
              <a:t>4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DyslexicAlta" panose="00000500000000000000" pitchFamily="50" charset="0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1"/>
          <p:cNvSpPr/>
          <p:nvPr/>
        </p:nvSpPr>
        <p:spPr>
          <a:xfrm>
            <a:off x="1358599" y="2213950"/>
            <a:ext cx="85021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anose="00000500000000000000" pitchFamily="50" charset="0"/>
                <a:cs typeface="Arial"/>
                <a:sym typeface="Arial"/>
              </a:rPr>
              <a:t>11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DyslexicAlta" panose="00000500000000000000" pitchFamily="50" charset="0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1"/>
          <p:cNvSpPr/>
          <p:nvPr/>
        </p:nvSpPr>
        <p:spPr>
          <a:xfrm>
            <a:off x="4805066" y="3386710"/>
            <a:ext cx="850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anose="00000500000000000000" pitchFamily="50" charset="0"/>
                <a:cs typeface="Arial"/>
                <a:sym typeface="Arial"/>
              </a:rPr>
              <a:t>8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DyslexicAlta" panose="00000500000000000000" pitchFamily="50" charset="0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1"/>
          <p:cNvSpPr/>
          <p:nvPr/>
        </p:nvSpPr>
        <p:spPr>
          <a:xfrm>
            <a:off x="3626258" y="4545514"/>
            <a:ext cx="100855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anose="00000500000000000000" pitchFamily="50" charset="0"/>
                <a:cs typeface="Arial"/>
                <a:sym typeface="Arial"/>
              </a:rPr>
              <a:t>20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DyslexicAlta" panose="00000500000000000000" pitchFamily="50" charset="0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1"/>
          <p:cNvSpPr/>
          <p:nvPr/>
        </p:nvSpPr>
        <p:spPr>
          <a:xfrm>
            <a:off x="4054828" y="5648977"/>
            <a:ext cx="850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anose="00000500000000000000" pitchFamily="50" charset="0"/>
                <a:cs typeface="Arial"/>
                <a:sym typeface="Arial"/>
              </a:rPr>
              <a:t>8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DyslexicAlta" panose="00000500000000000000" pitchFamily="50" charset="0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1"/>
          <p:cNvSpPr txBox="1"/>
          <p:nvPr/>
        </p:nvSpPr>
        <p:spPr>
          <a:xfrm>
            <a:off x="1239510" y="17700"/>
            <a:ext cx="9712979" cy="271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DyslexicAlta" pitchFamily="2" charset="77"/>
                <a:cs typeface="Arial"/>
                <a:sym typeface="Arial"/>
              </a:rPr>
              <a:t>© EdShed, 2020-</a:t>
            </a:r>
            <a:endParaRPr kumimoji="0" sz="1000" b="1" i="0" u="sng" strike="noStrike" kern="0" cap="none" spc="0" normalizeH="0" baseline="0" noProof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50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2" name="Google Shape;192;p3"/>
          <p:cNvGraphicFramePr/>
          <p:nvPr>
            <p:extLst>
              <p:ext uri="{D42A27DB-BD31-4B8C-83A1-F6EECF244321}">
                <p14:modId xmlns:p14="http://schemas.microsoft.com/office/powerpoint/2010/main" val="1102442921"/>
              </p:ext>
            </p:extLst>
          </p:nvPr>
        </p:nvGraphicFramePr>
        <p:xfrm>
          <a:off x="152400" y="855023"/>
          <a:ext cx="11887200" cy="57713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8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3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4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OpenDyslexicAlta" panose="00000500000000000000" pitchFamily="50" charset="0"/>
                          <a:ea typeface="Arial"/>
                          <a:cs typeface="Arial"/>
                          <a:sym typeface="Arial"/>
                        </a:rPr>
                        <a:t>5 + 1 = </a:t>
                      </a:r>
                      <a:r>
                        <a:rPr lang="en-US" sz="4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</a:t>
                      </a:r>
                      <a:endParaRPr sz="4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/1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b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4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OpenDyslexicAlta" panose="00000500000000000000" pitchFamily="50" charset="0"/>
                          <a:ea typeface="Arial"/>
                          <a:cs typeface="Arial"/>
                          <a:sym typeface="Arial"/>
                        </a:rPr>
                        <a:t>4 +</a:t>
                      </a: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</a:t>
                      </a: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OpenDyslexicAlta" panose="00000500000000000000" pitchFamily="50" charset="0"/>
                          <a:ea typeface="Arial"/>
                          <a:cs typeface="Arial"/>
                          <a:sym typeface="Arial"/>
                        </a:rPr>
                        <a:t>= 9 </a:t>
                      </a:r>
                      <a:endParaRPr dirty="0">
                        <a:latin typeface="OpenDyslexicAlta" panose="00000500000000000000" pitchFamily="50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/1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b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4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OpenDyslexicAlta" panose="00000500000000000000" pitchFamily="50" charset="0"/>
                          <a:ea typeface="Arial"/>
                          <a:cs typeface="Arial"/>
                          <a:sym typeface="Arial"/>
                        </a:rPr>
                        <a:t>10 – 4 = </a:t>
                      </a:r>
                      <a:r>
                        <a:rPr lang="en-US" sz="400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___</a:t>
                      </a:r>
                      <a:endParaRPr sz="400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/1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b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4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3600" u="none" strike="noStrike" cap="none" dirty="0">
                          <a:latin typeface="OpenDyslexicAlta" panose="00000500000000000000" pitchFamily="50" charset="0"/>
                          <a:ea typeface="Arial"/>
                          <a:cs typeface="Arial"/>
                          <a:sym typeface="Arial"/>
                        </a:rPr>
                        <a:t>18 – 5 = </a:t>
                      </a:r>
                      <a:r>
                        <a:rPr lang="en-US" sz="4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</a:t>
                      </a:r>
                      <a:endParaRPr sz="4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/1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b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4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OpenDyslexicAlta" panose="00000500000000000000" pitchFamily="50" charset="0"/>
                          <a:ea typeface="Arial"/>
                          <a:cs typeface="Arial"/>
                          <a:sym typeface="Arial"/>
                        </a:rPr>
                        <a:t>Half of 20 = </a:t>
                      </a:r>
                      <a:r>
                        <a:rPr lang="en-US" sz="4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</a:t>
                      </a:r>
                      <a:endParaRPr sz="4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/1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b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93" name="Google Shape;19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14660" y="0"/>
            <a:ext cx="1624940" cy="758242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"/>
          <p:cNvSpPr txBox="1"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latin typeface="OpenDyslexicAlta" pitchFamily="2" charset="77"/>
                <a:ea typeface="Arial"/>
                <a:cs typeface="Arial"/>
                <a:sym typeface="Arial"/>
              </a:rPr>
              <a:t>Year 1 | Quick </a:t>
            </a:r>
            <a:r>
              <a:rPr lang="en-US" dirty="0" err="1">
                <a:latin typeface="OpenDyslexicAlta" pitchFamily="2" charset="77"/>
                <a:ea typeface="Arial"/>
                <a:cs typeface="Arial"/>
                <a:sym typeface="Arial"/>
              </a:rPr>
              <a:t>Maths</a:t>
            </a:r>
            <a:r>
              <a:rPr lang="en-US" dirty="0">
                <a:latin typeface="OpenDyslexicAlta" pitchFamily="2" charset="77"/>
                <a:ea typeface="Arial"/>
                <a:cs typeface="Arial"/>
                <a:sym typeface="Arial"/>
              </a:rPr>
              <a:t> | Summer | Week 1 | Day 1 |</a:t>
            </a:r>
            <a:endParaRPr dirty="0">
              <a:latin typeface="OpenDyslexicAlta" pitchFamily="2" charset="77"/>
            </a:endParaRPr>
          </a:p>
        </p:txBody>
      </p:sp>
      <p:sp>
        <p:nvSpPr>
          <p:cNvPr id="200" name="Google Shape;200;p3"/>
          <p:cNvSpPr txBox="1"/>
          <p:nvPr/>
        </p:nvSpPr>
        <p:spPr>
          <a:xfrm>
            <a:off x="1239510" y="17700"/>
            <a:ext cx="9712979" cy="271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DyslexicAlta" pitchFamily="2" charset="77"/>
                <a:cs typeface="Arial"/>
                <a:sym typeface="Arial"/>
              </a:rPr>
              <a:t>© EdShed, 2020-</a:t>
            </a:r>
            <a:endParaRPr kumimoji="0" sz="1000" b="1" i="0" u="sng" strike="noStrike" kern="0" cap="none" spc="0" normalizeH="0" baseline="0" noProof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2" name="Google Shape;192;p3"/>
          <p:cNvGraphicFramePr/>
          <p:nvPr>
            <p:extLst>
              <p:ext uri="{D42A27DB-BD31-4B8C-83A1-F6EECF244321}">
                <p14:modId xmlns:p14="http://schemas.microsoft.com/office/powerpoint/2010/main" val="1412071965"/>
              </p:ext>
            </p:extLst>
          </p:nvPr>
        </p:nvGraphicFramePr>
        <p:xfrm>
          <a:off x="152400" y="855023"/>
          <a:ext cx="11887200" cy="57713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8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3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4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OpenDyslexicAlta" panose="00000500000000000000" pitchFamily="50" charset="0"/>
                          <a:ea typeface="Arial"/>
                          <a:cs typeface="Arial"/>
                          <a:sym typeface="Arial"/>
                        </a:rPr>
                        <a:t>5 + 1 = </a:t>
                      </a:r>
                      <a:r>
                        <a:rPr lang="en-US" sz="4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</a:t>
                      </a:r>
                      <a:endParaRPr sz="4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/1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b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4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OpenDyslexicAlta" panose="00000500000000000000" pitchFamily="50" charset="0"/>
                          <a:ea typeface="Arial"/>
                          <a:cs typeface="Arial"/>
                          <a:sym typeface="Arial"/>
                        </a:rPr>
                        <a:t>4 +</a:t>
                      </a: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</a:t>
                      </a: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OpenDyslexicAlta" panose="00000500000000000000" pitchFamily="50" charset="0"/>
                          <a:ea typeface="Arial"/>
                          <a:cs typeface="Arial"/>
                          <a:sym typeface="Arial"/>
                        </a:rPr>
                        <a:t>= 9 </a:t>
                      </a:r>
                      <a:endParaRPr dirty="0">
                        <a:latin typeface="OpenDyslexicAlta" panose="00000500000000000000" pitchFamily="50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/1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b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4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OpenDyslexicAlta" panose="00000500000000000000" pitchFamily="50" charset="0"/>
                          <a:ea typeface="Arial"/>
                          <a:cs typeface="Arial"/>
                          <a:sym typeface="Arial"/>
                        </a:rPr>
                        <a:t>10 – 4 = </a:t>
                      </a:r>
                      <a:r>
                        <a:rPr lang="en-US" sz="400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___</a:t>
                      </a:r>
                      <a:endParaRPr sz="400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/1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b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4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3600" u="none" strike="noStrike" cap="none" dirty="0">
                          <a:latin typeface="OpenDyslexicAlta" panose="00000500000000000000" pitchFamily="50" charset="0"/>
                          <a:ea typeface="Arial"/>
                          <a:cs typeface="Arial"/>
                          <a:sym typeface="Arial"/>
                        </a:rPr>
                        <a:t>18 – 5 = </a:t>
                      </a:r>
                      <a:r>
                        <a:rPr lang="en-US" sz="4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</a:t>
                      </a:r>
                      <a:endParaRPr sz="4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/1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b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4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OpenDyslexicAlta" panose="00000500000000000000" pitchFamily="50" charset="0"/>
                          <a:ea typeface="Arial"/>
                          <a:cs typeface="Arial"/>
                          <a:sym typeface="Arial"/>
                        </a:rPr>
                        <a:t>Half of 20 = </a:t>
                      </a:r>
                      <a:r>
                        <a:rPr lang="en-US" sz="4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</a:t>
                      </a:r>
                      <a:endParaRPr sz="4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/1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b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93" name="Google Shape;19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14660" y="0"/>
            <a:ext cx="1624940" cy="758242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"/>
          <p:cNvSpPr txBox="1"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latin typeface="OpenDyslexicAlta" pitchFamily="2" charset="77"/>
                <a:ea typeface="Arial"/>
                <a:cs typeface="Arial"/>
                <a:sym typeface="Arial"/>
              </a:rPr>
              <a:t>Year 1 | Quick </a:t>
            </a:r>
            <a:r>
              <a:rPr lang="en-US" dirty="0" err="1">
                <a:latin typeface="OpenDyslexicAlta" pitchFamily="2" charset="77"/>
                <a:ea typeface="Arial"/>
                <a:cs typeface="Arial"/>
                <a:sym typeface="Arial"/>
              </a:rPr>
              <a:t>Maths</a:t>
            </a:r>
            <a:r>
              <a:rPr lang="en-US" dirty="0">
                <a:latin typeface="OpenDyslexicAlta" pitchFamily="2" charset="77"/>
                <a:ea typeface="Arial"/>
                <a:cs typeface="Arial"/>
                <a:sym typeface="Arial"/>
              </a:rPr>
              <a:t> | Summer | Week 1 | Day 1 | </a:t>
            </a:r>
            <a:r>
              <a:rPr lang="en-US" b="1" u="sng" dirty="0">
                <a:solidFill>
                  <a:srgbClr val="FE3860"/>
                </a:solidFill>
                <a:latin typeface="OpenDyslexicAlta" pitchFamily="2" charset="77"/>
                <a:ea typeface="Arial"/>
                <a:cs typeface="Arial"/>
                <a:sym typeface="Arial"/>
              </a:rPr>
              <a:t>Answers</a:t>
            </a:r>
            <a:endParaRPr dirty="0">
              <a:latin typeface="OpenDyslexicAlta" pitchFamily="2" charset="77"/>
            </a:endParaRPr>
          </a:p>
        </p:txBody>
      </p:sp>
      <p:sp>
        <p:nvSpPr>
          <p:cNvPr id="195" name="Google Shape;195;p3"/>
          <p:cNvSpPr/>
          <p:nvPr/>
        </p:nvSpPr>
        <p:spPr>
          <a:xfrm>
            <a:off x="3521755" y="1080012"/>
            <a:ext cx="850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3860"/>
              </a:buClr>
              <a:buSzPts val="4000"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anose="00000500000000000000" pitchFamily="50" charset="0"/>
                <a:cs typeface="Arial"/>
                <a:sym typeface="Arial"/>
              </a:rPr>
              <a:t>6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DyslexicAlta" panose="00000500000000000000" pitchFamily="50" charset="0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2378783" y="2223321"/>
            <a:ext cx="850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3860"/>
              </a:buClr>
              <a:buSzPts val="4000"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anose="00000500000000000000" pitchFamily="50" charset="0"/>
                <a:cs typeface="Arial"/>
                <a:sym typeface="Arial"/>
              </a:rPr>
              <a:t>5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DyslexicAlta" panose="00000500000000000000" pitchFamily="50" charset="0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3774809" y="3386710"/>
            <a:ext cx="850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3860"/>
              </a:buClr>
              <a:buSzPts val="4000"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anose="00000500000000000000" pitchFamily="50" charset="0"/>
                <a:cs typeface="Arial"/>
                <a:sym typeface="Arial"/>
              </a:rPr>
              <a:t>6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DyslexicAlta" panose="00000500000000000000" pitchFamily="50" charset="0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3521755" y="4563013"/>
            <a:ext cx="8502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3860"/>
              </a:buClr>
              <a:buSzPts val="4000"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anose="00000500000000000000" pitchFamily="50" charset="0"/>
                <a:cs typeface="Arial"/>
                <a:sym typeface="Arial"/>
              </a:rPr>
              <a:t>13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DyslexicAlta" panose="00000500000000000000" pitchFamily="50" charset="0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4810539" y="5648977"/>
            <a:ext cx="850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3860"/>
              </a:buClr>
              <a:buSzPts val="4000"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anose="00000500000000000000" pitchFamily="50" charset="0"/>
                <a:cs typeface="Arial"/>
                <a:sym typeface="Arial"/>
              </a:rPr>
              <a:t>10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DyslexicAlta" panose="00000500000000000000" pitchFamily="50" charset="0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3"/>
          <p:cNvSpPr txBox="1"/>
          <p:nvPr/>
        </p:nvSpPr>
        <p:spPr>
          <a:xfrm>
            <a:off x="1239510" y="17700"/>
            <a:ext cx="9712979" cy="271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DyslexicAlta" pitchFamily="2" charset="77"/>
                <a:cs typeface="Arial"/>
                <a:sym typeface="Arial"/>
              </a:rPr>
              <a:t>© EdShed, 2020-</a:t>
            </a:r>
            <a:endParaRPr kumimoji="0" sz="1000" b="1" i="0" u="sng" strike="noStrike" kern="0" cap="none" spc="0" normalizeH="0" baseline="0" noProof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517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3" name="Google Shape;213;p5"/>
          <p:cNvGraphicFramePr/>
          <p:nvPr>
            <p:extLst>
              <p:ext uri="{D42A27DB-BD31-4B8C-83A1-F6EECF244321}">
                <p14:modId xmlns:p14="http://schemas.microsoft.com/office/powerpoint/2010/main" val="2209813796"/>
              </p:ext>
            </p:extLst>
          </p:nvPr>
        </p:nvGraphicFramePr>
        <p:xfrm>
          <a:off x="152400" y="855023"/>
          <a:ext cx="11887200" cy="57713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8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3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4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___</a:t>
                      </a:r>
                      <a:r>
                        <a:rPr lang="en-US" sz="4000" u="none" strike="noStrike" cap="none" dirty="0">
                          <a:latin typeface="OpenDyslexicAlta" panose="00000500000000000000" pitchFamily="50" charset="0"/>
                          <a:ea typeface="Arial"/>
                          <a:cs typeface="Arial"/>
                          <a:sym typeface="Arial"/>
                        </a:rPr>
                        <a:t> =</a:t>
                      </a: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OpenDyslexicAlta" panose="00000500000000000000" pitchFamily="50" charset="0"/>
                          <a:ea typeface="Arial"/>
                          <a:cs typeface="Calibri"/>
                          <a:sym typeface="Calibri"/>
                        </a:rPr>
                        <a:t>9</a:t>
                      </a: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OpenDyslexicAlta" panose="00000500000000000000" pitchFamily="50" charset="0"/>
                          <a:ea typeface="Arial"/>
                          <a:cs typeface="Arial"/>
                          <a:sym typeface="Arial"/>
                        </a:rPr>
                        <a:t>+ 8</a:t>
                      </a: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/1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b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4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OpenDyslexicAlta" panose="00000500000000000000" pitchFamily="50" charset="0"/>
                          <a:ea typeface="Arial"/>
                          <a:cs typeface="Arial"/>
                          <a:sym typeface="Arial"/>
                        </a:rPr>
                        <a:t> 10 – </a:t>
                      </a:r>
                      <a:r>
                        <a:rPr lang="en-US" sz="400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___</a:t>
                      </a:r>
                      <a:r>
                        <a:rPr lang="en-US" sz="4000" u="none" strike="noStrike" cap="none" dirty="0">
                          <a:latin typeface="OpenDyslexicAlta" panose="00000500000000000000" pitchFamily="50" charset="0"/>
                          <a:ea typeface="Arial"/>
                          <a:cs typeface="Arial"/>
                          <a:sym typeface="Arial"/>
                        </a:rPr>
                        <a:t> = 10</a:t>
                      </a:r>
                      <a:endParaRPr dirty="0">
                        <a:latin typeface="OpenDyslexicAlta" panose="00000500000000000000" pitchFamily="50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/1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b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4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OpenDyslexicAlta" panose="00000500000000000000" pitchFamily="50" charset="0"/>
                          <a:ea typeface="Arial"/>
                          <a:cs typeface="Arial"/>
                          <a:sym typeface="Arial"/>
                        </a:rPr>
                        <a:t>1 less than 43 = </a:t>
                      </a:r>
                      <a:r>
                        <a:rPr lang="en-US" sz="4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</a:t>
                      </a:r>
                      <a:endParaRPr sz="4000" u="none" strike="noStrike" cap="none" dirty="0">
                        <a:latin typeface="OpenDyslexicAlta" panose="00000500000000000000" pitchFamily="50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/1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b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4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OpenDyslexicAlta" panose="00000500000000000000" pitchFamily="50" charset="0"/>
                          <a:ea typeface="Arial"/>
                          <a:cs typeface="Arial"/>
                          <a:sym typeface="Arial"/>
                        </a:rPr>
                        <a:t>15 + 4 = 10 +</a:t>
                      </a: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</a:t>
                      </a:r>
                      <a:endParaRPr dirty="0">
                        <a:latin typeface="OpenDyslexicAlta" panose="00000500000000000000" pitchFamily="50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/1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b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4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OpenDyslexicAlta" panose="00000500000000000000" pitchFamily="50" charset="0"/>
                          <a:ea typeface="Arial"/>
                          <a:cs typeface="Arial"/>
                          <a:sym typeface="Arial"/>
                        </a:rPr>
                        <a:t>A quarter of  </a:t>
                      </a:r>
                      <a:r>
                        <a:rPr lang="en-US" sz="4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 </a:t>
                      </a:r>
                      <a:r>
                        <a:rPr lang="en-US" sz="4000" u="none" strike="noStrike" cap="none" dirty="0">
                          <a:latin typeface="OpenDyslexicAlta" panose="00000500000000000000" pitchFamily="50" charset="0"/>
                          <a:ea typeface="Calibri"/>
                          <a:cs typeface="Calibri"/>
                          <a:sym typeface="Calibri"/>
                        </a:rPr>
                        <a:t>= 2</a:t>
                      </a:r>
                      <a:endParaRPr sz="4000" u="none" strike="noStrike" cap="none" dirty="0">
                        <a:latin typeface="OpenDyslexicAlta" panose="00000500000000000000" pitchFamily="50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/1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b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14" name="Google Shape;21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14660" y="0"/>
            <a:ext cx="1624940" cy="758242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5"/>
          <p:cNvSpPr txBox="1"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latin typeface="OpenDyslexicAlta" pitchFamily="2" charset="77"/>
                <a:ea typeface="Arial"/>
                <a:cs typeface="Arial"/>
                <a:sym typeface="Arial"/>
              </a:rPr>
              <a:t>Year 1 | Quick </a:t>
            </a:r>
            <a:r>
              <a:rPr lang="en-US" dirty="0" err="1">
                <a:latin typeface="OpenDyslexicAlta" pitchFamily="2" charset="77"/>
                <a:ea typeface="Arial"/>
                <a:cs typeface="Arial"/>
                <a:sym typeface="Arial"/>
              </a:rPr>
              <a:t>Maths</a:t>
            </a:r>
            <a:r>
              <a:rPr lang="en-US" dirty="0">
                <a:latin typeface="OpenDyslexicAlta" pitchFamily="2" charset="77"/>
                <a:ea typeface="Arial"/>
                <a:cs typeface="Arial"/>
                <a:sym typeface="Arial"/>
              </a:rPr>
              <a:t> | Summer | Week 1 | Day 2 |</a:t>
            </a:r>
            <a:endParaRPr dirty="0">
              <a:latin typeface="OpenDyslexicAlta" pitchFamily="2" charset="77"/>
            </a:endParaRPr>
          </a:p>
        </p:txBody>
      </p:sp>
      <p:sp>
        <p:nvSpPr>
          <p:cNvPr id="221" name="Google Shape;221;p5"/>
          <p:cNvSpPr txBox="1"/>
          <p:nvPr/>
        </p:nvSpPr>
        <p:spPr>
          <a:xfrm>
            <a:off x="1239510" y="17700"/>
            <a:ext cx="9712979" cy="271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DyslexicAlta" pitchFamily="2" charset="77"/>
                <a:cs typeface="Arial"/>
                <a:sym typeface="Arial"/>
              </a:rPr>
              <a:t>© EdShed, 2020-</a:t>
            </a:r>
            <a:endParaRPr kumimoji="0" sz="1000" b="1" i="0" u="sng" strike="noStrike" kern="0" cap="none" spc="0" normalizeH="0" baseline="0" noProof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3" name="Google Shape;213;p5"/>
          <p:cNvGraphicFramePr/>
          <p:nvPr/>
        </p:nvGraphicFramePr>
        <p:xfrm>
          <a:off x="152400" y="855023"/>
          <a:ext cx="11887200" cy="57713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8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3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4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___</a:t>
                      </a:r>
                      <a:r>
                        <a:rPr lang="en-US" sz="4000" u="none" strike="noStrike" cap="none" dirty="0">
                          <a:latin typeface="OpenDyslexicAlta" panose="00000500000000000000" pitchFamily="50" charset="0"/>
                          <a:ea typeface="Arial"/>
                          <a:cs typeface="Arial"/>
                          <a:sym typeface="Arial"/>
                        </a:rPr>
                        <a:t> =</a:t>
                      </a: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OpenDyslexicAlta" panose="00000500000000000000" pitchFamily="50" charset="0"/>
                          <a:ea typeface="Arial"/>
                          <a:cs typeface="Calibri"/>
                          <a:sym typeface="Calibri"/>
                        </a:rPr>
                        <a:t>9</a:t>
                      </a: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OpenDyslexicAlta" panose="00000500000000000000" pitchFamily="50" charset="0"/>
                          <a:ea typeface="Arial"/>
                          <a:cs typeface="Arial"/>
                          <a:sym typeface="Arial"/>
                        </a:rPr>
                        <a:t>+ 8</a:t>
                      </a: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/1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b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4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OpenDyslexicAlta" panose="00000500000000000000" pitchFamily="50" charset="0"/>
                          <a:ea typeface="Arial"/>
                          <a:cs typeface="Arial"/>
                          <a:sym typeface="Arial"/>
                        </a:rPr>
                        <a:t> 10 – </a:t>
                      </a:r>
                      <a:r>
                        <a:rPr lang="en-US" sz="400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___</a:t>
                      </a:r>
                      <a:r>
                        <a:rPr lang="en-US" sz="4000" u="none" strike="noStrike" cap="none" dirty="0">
                          <a:latin typeface="OpenDyslexicAlta" panose="00000500000000000000" pitchFamily="50" charset="0"/>
                          <a:ea typeface="Arial"/>
                          <a:cs typeface="Arial"/>
                          <a:sym typeface="Arial"/>
                        </a:rPr>
                        <a:t> = 10</a:t>
                      </a:r>
                      <a:endParaRPr dirty="0">
                        <a:latin typeface="OpenDyslexicAlta" panose="00000500000000000000" pitchFamily="50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/1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b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4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OpenDyslexicAlta" panose="00000500000000000000" pitchFamily="50" charset="0"/>
                          <a:ea typeface="Arial"/>
                          <a:cs typeface="Arial"/>
                          <a:sym typeface="Arial"/>
                        </a:rPr>
                        <a:t>1 less than 43 = </a:t>
                      </a:r>
                      <a:r>
                        <a:rPr lang="en-US" sz="4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</a:t>
                      </a:r>
                      <a:endParaRPr sz="4000" u="none" strike="noStrike" cap="none" dirty="0">
                        <a:latin typeface="OpenDyslexicAlta" panose="00000500000000000000" pitchFamily="50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/1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b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4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OpenDyslexicAlta" panose="00000500000000000000" pitchFamily="50" charset="0"/>
                          <a:ea typeface="Arial"/>
                          <a:cs typeface="Arial"/>
                          <a:sym typeface="Arial"/>
                        </a:rPr>
                        <a:t>15 + 4 = 10 +</a:t>
                      </a: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</a:t>
                      </a:r>
                      <a:endParaRPr dirty="0">
                        <a:latin typeface="OpenDyslexicAlta" panose="00000500000000000000" pitchFamily="50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/1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b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4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OpenDyslexicAlta" panose="00000500000000000000" pitchFamily="50" charset="0"/>
                          <a:ea typeface="Arial"/>
                          <a:cs typeface="Arial"/>
                          <a:sym typeface="Arial"/>
                        </a:rPr>
                        <a:t>A quarter of  </a:t>
                      </a:r>
                      <a:r>
                        <a:rPr lang="en-US" sz="4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 </a:t>
                      </a:r>
                      <a:r>
                        <a:rPr lang="en-US" sz="4000" u="none" strike="noStrike" cap="none" dirty="0">
                          <a:latin typeface="OpenDyslexicAlta" panose="00000500000000000000" pitchFamily="50" charset="0"/>
                          <a:ea typeface="Calibri"/>
                          <a:cs typeface="Calibri"/>
                          <a:sym typeface="Calibri"/>
                        </a:rPr>
                        <a:t>= 2</a:t>
                      </a:r>
                      <a:endParaRPr sz="4000" u="none" strike="noStrike" cap="none" dirty="0">
                        <a:latin typeface="OpenDyslexicAlta" panose="00000500000000000000" pitchFamily="50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/1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b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14" name="Google Shape;21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14660" y="0"/>
            <a:ext cx="1624940" cy="758242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5"/>
          <p:cNvSpPr txBox="1"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latin typeface="OpenDyslexicAlta" pitchFamily="2" charset="77"/>
                <a:ea typeface="Arial"/>
                <a:cs typeface="Arial"/>
                <a:sym typeface="Arial"/>
              </a:rPr>
              <a:t>Year 1 | Quick </a:t>
            </a:r>
            <a:r>
              <a:rPr lang="en-US" dirty="0" err="1">
                <a:latin typeface="OpenDyslexicAlta" pitchFamily="2" charset="77"/>
                <a:ea typeface="Arial"/>
                <a:cs typeface="Arial"/>
                <a:sym typeface="Arial"/>
              </a:rPr>
              <a:t>Maths</a:t>
            </a:r>
            <a:r>
              <a:rPr lang="en-US" dirty="0">
                <a:latin typeface="OpenDyslexicAlta" pitchFamily="2" charset="77"/>
                <a:ea typeface="Arial"/>
                <a:cs typeface="Arial"/>
                <a:sym typeface="Arial"/>
              </a:rPr>
              <a:t> | Summer | Week 1 | Day 2 | </a:t>
            </a:r>
            <a:r>
              <a:rPr lang="en-US" b="1" u="sng" dirty="0">
                <a:solidFill>
                  <a:srgbClr val="FE3860"/>
                </a:solidFill>
                <a:latin typeface="OpenDyslexicAlta" pitchFamily="2" charset="77"/>
                <a:ea typeface="Arial"/>
                <a:cs typeface="Arial"/>
                <a:sym typeface="Arial"/>
              </a:rPr>
              <a:t>Answers</a:t>
            </a:r>
            <a:endParaRPr dirty="0">
              <a:latin typeface="OpenDyslexicAlta" pitchFamily="2" charset="77"/>
            </a:endParaRPr>
          </a:p>
        </p:txBody>
      </p:sp>
      <p:sp>
        <p:nvSpPr>
          <p:cNvPr id="216" name="Google Shape;216;p5"/>
          <p:cNvSpPr/>
          <p:nvPr/>
        </p:nvSpPr>
        <p:spPr>
          <a:xfrm>
            <a:off x="1358599" y="1079784"/>
            <a:ext cx="850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anose="00000500000000000000" pitchFamily="50" charset="0"/>
                <a:cs typeface="Arial"/>
                <a:sym typeface="Arial"/>
              </a:rPr>
              <a:t>17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DyslexicAlta" panose="00000500000000000000" pitchFamily="50" charset="0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5"/>
          <p:cNvSpPr/>
          <p:nvPr/>
        </p:nvSpPr>
        <p:spPr>
          <a:xfrm>
            <a:off x="2750077" y="2240903"/>
            <a:ext cx="85021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anose="00000500000000000000" pitchFamily="50" charset="0"/>
                <a:cs typeface="Arial"/>
                <a:sym typeface="Arial"/>
              </a:rPr>
              <a:t>0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DyslexicAlta" panose="00000500000000000000" pitchFamily="50" charset="0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5"/>
          <p:cNvSpPr/>
          <p:nvPr/>
        </p:nvSpPr>
        <p:spPr>
          <a:xfrm>
            <a:off x="5858533" y="3386787"/>
            <a:ext cx="100609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anose="00000500000000000000" pitchFamily="50" charset="0"/>
                <a:cs typeface="Arial"/>
                <a:sym typeface="Arial"/>
              </a:rPr>
              <a:t>42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DyslexicAlta" panose="00000500000000000000" pitchFamily="50" charset="0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5"/>
          <p:cNvSpPr/>
          <p:nvPr/>
        </p:nvSpPr>
        <p:spPr>
          <a:xfrm>
            <a:off x="5245799" y="4538644"/>
            <a:ext cx="850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b="1" kern="0" dirty="0">
                <a:solidFill>
                  <a:srgbClr val="FE3860"/>
                </a:solidFill>
                <a:latin typeface="OpenDyslexicAlta" panose="00000500000000000000" pitchFamily="50" charset="0"/>
                <a:cs typeface="Arial"/>
                <a:sym typeface="Arial"/>
              </a:rPr>
              <a:t>9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DyslexicAlta" panose="00000500000000000000" pitchFamily="50" charset="0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5"/>
          <p:cNvSpPr/>
          <p:nvPr/>
        </p:nvSpPr>
        <p:spPr>
          <a:xfrm>
            <a:off x="5136477" y="5690655"/>
            <a:ext cx="95952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anose="00000500000000000000" pitchFamily="50" charset="0"/>
                <a:cs typeface="Arial"/>
                <a:sym typeface="Arial"/>
              </a:rPr>
              <a:t>8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DyslexicAlta" panose="00000500000000000000" pitchFamily="50" charset="0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5"/>
          <p:cNvSpPr txBox="1"/>
          <p:nvPr/>
        </p:nvSpPr>
        <p:spPr>
          <a:xfrm>
            <a:off x="1239510" y="17700"/>
            <a:ext cx="9712979" cy="271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DyslexicAlta" pitchFamily="2" charset="77"/>
                <a:cs typeface="Arial"/>
                <a:sym typeface="Arial"/>
              </a:rPr>
              <a:t>© EdShed, 2020-</a:t>
            </a:r>
            <a:endParaRPr kumimoji="0" sz="1000" b="1" i="0" u="sng" strike="noStrike" kern="0" cap="none" spc="0" normalizeH="0" baseline="0" noProof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252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4" name="Google Shape;234;p7"/>
          <p:cNvGraphicFramePr/>
          <p:nvPr>
            <p:extLst>
              <p:ext uri="{D42A27DB-BD31-4B8C-83A1-F6EECF244321}">
                <p14:modId xmlns:p14="http://schemas.microsoft.com/office/powerpoint/2010/main" val="1729503521"/>
              </p:ext>
            </p:extLst>
          </p:nvPr>
        </p:nvGraphicFramePr>
        <p:xfrm>
          <a:off x="152400" y="855023"/>
          <a:ext cx="11887200" cy="57713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8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3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4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OpenDyslexicAlta" panose="00000500000000000000" pitchFamily="50" charset="0"/>
                          <a:ea typeface="Arial"/>
                          <a:cs typeface="Arial"/>
                          <a:sym typeface="Arial"/>
                        </a:rPr>
                        <a:t>11 + 3 = </a:t>
                      </a:r>
                      <a:r>
                        <a:rPr lang="en-US" sz="4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</a:t>
                      </a:r>
                      <a:endParaRPr sz="4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/1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b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4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</a:t>
                      </a: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OpenDyslexicAlta" panose="00000500000000000000" pitchFamily="50" charset="0"/>
                          <a:ea typeface="Arial"/>
                          <a:cs typeface="Arial"/>
                          <a:sym typeface="Arial"/>
                        </a:rPr>
                        <a:t>– 3 = 6 + 3 </a:t>
                      </a:r>
                      <a:endParaRPr dirty="0">
                        <a:latin typeface="OpenDyslexicAlta" panose="00000500000000000000" pitchFamily="50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/1</a:t>
                      </a:r>
                      <a:endParaRPr>
                        <a:latin typeface="OpenDyslexicAlta" pitchFamily="2" charset="77"/>
                      </a:endParaRPr>
                    </a:p>
                  </a:txBody>
                  <a:tcPr marL="91450" marR="91450" marT="45725" marB="45725" anchor="b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4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OpenDyslexicAlta" panose="00000500000000000000" pitchFamily="50" charset="0"/>
                          <a:ea typeface="Arial"/>
                          <a:cs typeface="Arial"/>
                          <a:sym typeface="Arial"/>
                        </a:rPr>
                        <a:t>5 +</a:t>
                      </a: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</a:t>
                      </a: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OpenDyslexicAlta" panose="00000500000000000000" pitchFamily="50" charset="0"/>
                          <a:ea typeface="Arial"/>
                          <a:cs typeface="Arial"/>
                          <a:sym typeface="Arial"/>
                        </a:rPr>
                        <a:t>= 20</a:t>
                      </a:r>
                      <a:endParaRPr sz="4000" u="none" strike="noStrike" cap="none" dirty="0">
                        <a:latin typeface="OpenDyslexicAlta" panose="00000500000000000000" pitchFamily="50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/1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b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4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3600" u="none" strike="noStrike" cap="none" dirty="0">
                          <a:latin typeface="OpenDyslexicAlta" panose="00000500000000000000" pitchFamily="50" charset="0"/>
                          <a:ea typeface="Arial"/>
                          <a:cs typeface="Arial"/>
                          <a:sym typeface="Arial"/>
                        </a:rPr>
                        <a:t>Add together sixteen and three = </a:t>
                      </a:r>
                      <a:r>
                        <a:rPr lang="en-US" sz="4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</a:t>
                      </a:r>
                      <a:endParaRPr sz="4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/1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b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4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OpenDyslexicAlta" panose="00000500000000000000" pitchFamily="50" charset="0"/>
                          <a:ea typeface="Arial"/>
                          <a:cs typeface="Arial"/>
                          <a:sym typeface="Arial"/>
                        </a:rPr>
                        <a:t>18 – 11 = </a:t>
                      </a:r>
                      <a:r>
                        <a:rPr lang="en-US" sz="4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</a:t>
                      </a:r>
                      <a:endParaRPr sz="4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/1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b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35" name="Google Shape;23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14660" y="0"/>
            <a:ext cx="1624940" cy="758242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7"/>
          <p:cNvSpPr txBox="1"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latin typeface="OpenDyslexicAlta" pitchFamily="2" charset="77"/>
                <a:ea typeface="Arial"/>
                <a:cs typeface="Arial"/>
                <a:sym typeface="Arial"/>
              </a:rPr>
              <a:t>Year 1 | Quick </a:t>
            </a:r>
            <a:r>
              <a:rPr lang="en-US" dirty="0" err="1">
                <a:latin typeface="OpenDyslexicAlta" pitchFamily="2" charset="77"/>
                <a:ea typeface="Arial"/>
                <a:cs typeface="Arial"/>
                <a:sym typeface="Arial"/>
              </a:rPr>
              <a:t>Maths</a:t>
            </a:r>
            <a:r>
              <a:rPr lang="en-US" dirty="0">
                <a:latin typeface="OpenDyslexicAlta" pitchFamily="2" charset="77"/>
                <a:ea typeface="Arial"/>
                <a:cs typeface="Arial"/>
                <a:sym typeface="Arial"/>
              </a:rPr>
              <a:t> | Summer | Week 1 | Day 3 |</a:t>
            </a:r>
            <a:endParaRPr dirty="0">
              <a:latin typeface="OpenDyslexicAlta" pitchFamily="2" charset="77"/>
            </a:endParaRPr>
          </a:p>
        </p:txBody>
      </p:sp>
      <p:sp>
        <p:nvSpPr>
          <p:cNvPr id="242" name="Google Shape;242;p7"/>
          <p:cNvSpPr txBox="1"/>
          <p:nvPr/>
        </p:nvSpPr>
        <p:spPr>
          <a:xfrm>
            <a:off x="1239510" y="17700"/>
            <a:ext cx="9712979" cy="271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DyslexicAlta" pitchFamily="2" charset="77"/>
                <a:cs typeface="Arial"/>
                <a:sym typeface="Arial"/>
              </a:rPr>
              <a:t>© EdShed, 2020-</a:t>
            </a:r>
            <a:endParaRPr kumimoji="0" sz="1000" b="1" i="0" u="sng" strike="noStrike" kern="0" cap="none" spc="0" normalizeH="0" baseline="0" noProof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4" name="Google Shape;234;p7"/>
          <p:cNvGraphicFramePr/>
          <p:nvPr/>
        </p:nvGraphicFramePr>
        <p:xfrm>
          <a:off x="152400" y="855023"/>
          <a:ext cx="11887200" cy="57713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8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3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4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OpenDyslexicAlta" panose="00000500000000000000" pitchFamily="50" charset="0"/>
                          <a:ea typeface="Arial"/>
                          <a:cs typeface="Arial"/>
                          <a:sym typeface="Arial"/>
                        </a:rPr>
                        <a:t>11 + 3 = </a:t>
                      </a:r>
                      <a:r>
                        <a:rPr lang="en-US" sz="4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</a:t>
                      </a:r>
                      <a:endParaRPr sz="4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/1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b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4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</a:t>
                      </a: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OpenDyslexicAlta" panose="00000500000000000000" pitchFamily="50" charset="0"/>
                          <a:ea typeface="Arial"/>
                          <a:cs typeface="Arial"/>
                          <a:sym typeface="Arial"/>
                        </a:rPr>
                        <a:t>– 3 = 6 + 3 </a:t>
                      </a:r>
                      <a:endParaRPr dirty="0">
                        <a:latin typeface="OpenDyslexicAlta" panose="00000500000000000000" pitchFamily="50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/1</a:t>
                      </a:r>
                      <a:endParaRPr>
                        <a:latin typeface="OpenDyslexicAlta" pitchFamily="2" charset="77"/>
                      </a:endParaRPr>
                    </a:p>
                  </a:txBody>
                  <a:tcPr marL="91450" marR="91450" marT="45725" marB="45725" anchor="b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4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OpenDyslexicAlta" panose="00000500000000000000" pitchFamily="50" charset="0"/>
                          <a:ea typeface="Arial"/>
                          <a:cs typeface="Arial"/>
                          <a:sym typeface="Arial"/>
                        </a:rPr>
                        <a:t>5 +</a:t>
                      </a: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</a:t>
                      </a: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OpenDyslexicAlta" panose="00000500000000000000" pitchFamily="50" charset="0"/>
                          <a:ea typeface="Arial"/>
                          <a:cs typeface="Arial"/>
                          <a:sym typeface="Arial"/>
                        </a:rPr>
                        <a:t>= 20</a:t>
                      </a:r>
                      <a:endParaRPr sz="4000" u="none" strike="noStrike" cap="none" dirty="0">
                        <a:latin typeface="OpenDyslexicAlta" panose="00000500000000000000" pitchFamily="50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/1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b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4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3600" u="none" strike="noStrike" cap="none" dirty="0">
                          <a:latin typeface="OpenDyslexicAlta" panose="00000500000000000000" pitchFamily="50" charset="0"/>
                          <a:ea typeface="Arial"/>
                          <a:cs typeface="Arial"/>
                          <a:sym typeface="Arial"/>
                        </a:rPr>
                        <a:t>Add together sixteen and three = </a:t>
                      </a:r>
                      <a:r>
                        <a:rPr lang="en-US" sz="4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</a:t>
                      </a:r>
                      <a:endParaRPr sz="4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/1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b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4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OpenDyslexicAlta" panose="00000500000000000000" pitchFamily="50" charset="0"/>
                          <a:ea typeface="Arial"/>
                          <a:cs typeface="Arial"/>
                          <a:sym typeface="Arial"/>
                        </a:rPr>
                        <a:t>18 – 11 = </a:t>
                      </a:r>
                      <a:r>
                        <a:rPr lang="en-US" sz="4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</a:t>
                      </a:r>
                      <a:endParaRPr sz="4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/1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b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35" name="Google Shape;23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14660" y="0"/>
            <a:ext cx="1624940" cy="758242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7"/>
          <p:cNvSpPr txBox="1"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latin typeface="OpenDyslexicAlta" pitchFamily="2" charset="77"/>
                <a:ea typeface="Arial"/>
                <a:cs typeface="Arial"/>
                <a:sym typeface="Arial"/>
              </a:rPr>
              <a:t>Year 1 | Quick </a:t>
            </a:r>
            <a:r>
              <a:rPr lang="en-US" dirty="0" err="1">
                <a:latin typeface="OpenDyslexicAlta" pitchFamily="2" charset="77"/>
                <a:ea typeface="Arial"/>
                <a:cs typeface="Arial"/>
                <a:sym typeface="Arial"/>
              </a:rPr>
              <a:t>Maths</a:t>
            </a:r>
            <a:r>
              <a:rPr lang="en-US" dirty="0">
                <a:latin typeface="OpenDyslexicAlta" pitchFamily="2" charset="77"/>
                <a:ea typeface="Arial"/>
                <a:cs typeface="Arial"/>
                <a:sym typeface="Arial"/>
              </a:rPr>
              <a:t> | Summer | Week 1 | Day 3 | </a:t>
            </a:r>
            <a:r>
              <a:rPr lang="en-US" b="1" u="sng" dirty="0">
                <a:solidFill>
                  <a:srgbClr val="FE3860"/>
                </a:solidFill>
                <a:latin typeface="OpenDyslexicAlta" pitchFamily="2" charset="77"/>
                <a:ea typeface="Arial"/>
                <a:cs typeface="Arial"/>
                <a:sym typeface="Arial"/>
              </a:rPr>
              <a:t>Answers</a:t>
            </a:r>
            <a:endParaRPr dirty="0">
              <a:latin typeface="OpenDyslexicAlta" pitchFamily="2" charset="77"/>
            </a:endParaRPr>
          </a:p>
        </p:txBody>
      </p:sp>
      <p:sp>
        <p:nvSpPr>
          <p:cNvPr id="237" name="Google Shape;237;p7"/>
          <p:cNvSpPr/>
          <p:nvPr/>
        </p:nvSpPr>
        <p:spPr>
          <a:xfrm>
            <a:off x="3754563" y="1124171"/>
            <a:ext cx="94995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3860"/>
              </a:buClr>
              <a:buSzPts val="4000"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anose="00000500000000000000" pitchFamily="50" charset="0"/>
                <a:cs typeface="Arial"/>
                <a:sym typeface="Arial"/>
              </a:rPr>
              <a:t>14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DyslexicAlta" panose="00000500000000000000" pitchFamily="50" charset="0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7"/>
          <p:cNvSpPr/>
          <p:nvPr/>
        </p:nvSpPr>
        <p:spPr>
          <a:xfrm>
            <a:off x="1373173" y="2243068"/>
            <a:ext cx="85021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3860"/>
              </a:buClr>
              <a:buSzPts val="4000"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anose="00000500000000000000" pitchFamily="50" charset="0"/>
                <a:cs typeface="Arial"/>
                <a:sym typeface="Arial"/>
              </a:rPr>
              <a:t>12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DyslexicAlta" panose="00000500000000000000" pitchFamily="50" charset="0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7"/>
          <p:cNvSpPr/>
          <p:nvPr/>
        </p:nvSpPr>
        <p:spPr>
          <a:xfrm>
            <a:off x="2378121" y="3386710"/>
            <a:ext cx="850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3860"/>
              </a:buClr>
              <a:buSzPts val="4000"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anose="00000500000000000000" pitchFamily="50" charset="0"/>
                <a:cs typeface="Arial"/>
                <a:sym typeface="Arial"/>
              </a:rPr>
              <a:t>15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DyslexicAlta" panose="00000500000000000000" pitchFamily="50" charset="0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7"/>
          <p:cNvSpPr/>
          <p:nvPr/>
        </p:nvSpPr>
        <p:spPr>
          <a:xfrm>
            <a:off x="9865379" y="4571847"/>
            <a:ext cx="850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3860"/>
              </a:buClr>
              <a:buSzPts val="4000"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anose="00000500000000000000" pitchFamily="50" charset="0"/>
                <a:cs typeface="Arial"/>
                <a:sym typeface="Arial"/>
              </a:rPr>
              <a:t>19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DyslexicAlta" panose="00000500000000000000" pitchFamily="50" charset="0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7"/>
          <p:cNvSpPr/>
          <p:nvPr/>
        </p:nvSpPr>
        <p:spPr>
          <a:xfrm>
            <a:off x="4044420" y="5733829"/>
            <a:ext cx="850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3860"/>
              </a:buClr>
              <a:buSzPts val="4000"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anose="00000500000000000000" pitchFamily="50" charset="0"/>
                <a:cs typeface="Arial"/>
                <a:sym typeface="Arial"/>
              </a:rPr>
              <a:t>7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DyslexicAlta" panose="00000500000000000000" pitchFamily="50" charset="0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7"/>
          <p:cNvSpPr txBox="1"/>
          <p:nvPr/>
        </p:nvSpPr>
        <p:spPr>
          <a:xfrm>
            <a:off x="1239510" y="17700"/>
            <a:ext cx="9712979" cy="271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DyslexicAlta" pitchFamily="2" charset="77"/>
                <a:cs typeface="Arial"/>
                <a:sym typeface="Arial"/>
              </a:rPr>
              <a:t>© EdShed, 2020-</a:t>
            </a:r>
            <a:endParaRPr kumimoji="0" sz="1000" b="1" i="0" u="sng" strike="noStrike" kern="0" cap="none" spc="0" normalizeH="0" baseline="0" noProof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919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5" name="Google Shape;255;p9"/>
          <p:cNvGraphicFramePr/>
          <p:nvPr>
            <p:extLst>
              <p:ext uri="{D42A27DB-BD31-4B8C-83A1-F6EECF244321}">
                <p14:modId xmlns:p14="http://schemas.microsoft.com/office/powerpoint/2010/main" val="2297709082"/>
              </p:ext>
            </p:extLst>
          </p:nvPr>
        </p:nvGraphicFramePr>
        <p:xfrm>
          <a:off x="152400" y="855023"/>
          <a:ext cx="11887200" cy="57713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8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3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4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OpenDyslexicAlta" panose="00000500000000000000" pitchFamily="50" charset="0"/>
                          <a:ea typeface="Arial"/>
                          <a:cs typeface="Arial"/>
                          <a:sym typeface="Arial"/>
                        </a:rPr>
                        <a:t>13 =</a:t>
                      </a: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</a:t>
                      </a: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OpenDyslexicAlta" panose="00000500000000000000" pitchFamily="50" charset="0"/>
                          <a:ea typeface="Arial"/>
                          <a:cs typeface="Arial"/>
                          <a:sym typeface="Arial"/>
                        </a:rPr>
                        <a:t>+ 7 </a:t>
                      </a:r>
                      <a:endParaRPr dirty="0">
                        <a:latin typeface="OpenDyslexicAlta" panose="00000500000000000000" pitchFamily="50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/1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b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4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</a:t>
                      </a: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OpenDyslexicAlta" panose="00000500000000000000" pitchFamily="50" charset="0"/>
                          <a:ea typeface="Arial"/>
                          <a:cs typeface="Arial"/>
                          <a:sym typeface="Arial"/>
                        </a:rPr>
                        <a:t>+ 5 = 14 + 3</a:t>
                      </a:r>
                      <a:endParaRPr dirty="0">
                        <a:latin typeface="OpenDyslexicAlta" panose="00000500000000000000" pitchFamily="50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/1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b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4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OpenDyslexicAlta" panose="00000500000000000000" pitchFamily="50" charset="0"/>
                          <a:ea typeface="Arial"/>
                          <a:cs typeface="Arial"/>
                          <a:sym typeface="Arial"/>
                        </a:rPr>
                        <a:t>19 is one more than </a:t>
                      </a:r>
                      <a:r>
                        <a:rPr lang="en-US" sz="4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___.</a:t>
                      </a:r>
                      <a:endParaRPr sz="4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/1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b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4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OpenDyslexicAlta" panose="00000500000000000000" pitchFamily="50" charset="0"/>
                          <a:ea typeface="Arial"/>
                          <a:cs typeface="Arial"/>
                          <a:sym typeface="Arial"/>
                        </a:rPr>
                        <a:t>17 – 3 = </a:t>
                      </a:r>
                      <a:r>
                        <a:rPr lang="en-US" sz="4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 </a:t>
                      </a:r>
                      <a:r>
                        <a:rPr lang="en-US" sz="4000" u="none" strike="noStrike" cap="none" dirty="0">
                          <a:latin typeface="OpenDyslexicAlta" panose="00000500000000000000" pitchFamily="50" charset="0"/>
                          <a:ea typeface="Arial"/>
                          <a:cs typeface="Arial"/>
                          <a:sym typeface="Arial"/>
                        </a:rPr>
                        <a:t>– 4 </a:t>
                      </a:r>
                      <a:endParaRPr dirty="0">
                        <a:latin typeface="OpenDyslexicAlta" panose="00000500000000000000" pitchFamily="50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/1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b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4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OpenDyslexicAlta" panose="00000500000000000000" pitchFamily="50" charset="0"/>
                          <a:ea typeface="Arial"/>
                          <a:cs typeface="Arial"/>
                          <a:sym typeface="Arial"/>
                        </a:rPr>
                        <a:t>20 – 6 = </a:t>
                      </a:r>
                      <a:r>
                        <a:rPr lang="en-US" sz="4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</a:t>
                      </a:r>
                      <a:endParaRPr sz="4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/1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b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56" name="Google Shape;25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14660" y="0"/>
            <a:ext cx="1624940" cy="758242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9"/>
          <p:cNvSpPr txBox="1">
            <a:spLocks noGrp="1"/>
          </p:cNvSpPr>
          <p:nvPr>
            <p:ph type="subTitle" idx="1"/>
          </p:nvPr>
        </p:nvSpPr>
        <p:spPr>
          <a:xfrm>
            <a:off x="152400" y="349769"/>
            <a:ext cx="9932504" cy="456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latin typeface="OpenDyslexicAlta" pitchFamily="2" charset="77"/>
                <a:ea typeface="Arial"/>
                <a:cs typeface="Arial"/>
                <a:sym typeface="Arial"/>
              </a:rPr>
              <a:t>Year 1 | Quick </a:t>
            </a:r>
            <a:r>
              <a:rPr lang="en-US" dirty="0" err="1">
                <a:latin typeface="OpenDyslexicAlta" pitchFamily="2" charset="77"/>
                <a:ea typeface="Arial"/>
                <a:cs typeface="Arial"/>
                <a:sym typeface="Arial"/>
              </a:rPr>
              <a:t>Maths</a:t>
            </a:r>
            <a:r>
              <a:rPr lang="en-US" dirty="0">
                <a:latin typeface="OpenDyslexicAlta" pitchFamily="2" charset="77"/>
                <a:ea typeface="Arial"/>
                <a:cs typeface="Arial"/>
                <a:sym typeface="Arial"/>
              </a:rPr>
              <a:t> | Summer | Week 1 | Day 4 |</a:t>
            </a:r>
            <a:endParaRPr dirty="0">
              <a:latin typeface="OpenDyslexicAlta" pitchFamily="2" charset="77"/>
            </a:endParaRPr>
          </a:p>
        </p:txBody>
      </p:sp>
      <p:sp>
        <p:nvSpPr>
          <p:cNvPr id="263" name="Google Shape;263;p9"/>
          <p:cNvSpPr txBox="1"/>
          <p:nvPr/>
        </p:nvSpPr>
        <p:spPr>
          <a:xfrm>
            <a:off x="1239510" y="17700"/>
            <a:ext cx="9712979" cy="271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DyslexicAlta" pitchFamily="2" charset="77"/>
                <a:cs typeface="Arial"/>
                <a:sym typeface="Arial"/>
              </a:rPr>
              <a:t>© EdShed, 2020-</a:t>
            </a:r>
            <a:endParaRPr kumimoji="0" sz="1000" b="1" i="0" u="sng" strike="noStrike" kern="0" cap="none" spc="0" normalizeH="0" baseline="0" noProof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5" name="Google Shape;255;p9"/>
          <p:cNvGraphicFramePr/>
          <p:nvPr/>
        </p:nvGraphicFramePr>
        <p:xfrm>
          <a:off x="152400" y="855023"/>
          <a:ext cx="11887200" cy="57713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8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3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4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OpenDyslexicAlta" panose="00000500000000000000" pitchFamily="50" charset="0"/>
                          <a:ea typeface="Arial"/>
                          <a:cs typeface="Arial"/>
                          <a:sym typeface="Arial"/>
                        </a:rPr>
                        <a:t>13 =</a:t>
                      </a: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</a:t>
                      </a: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OpenDyslexicAlta" panose="00000500000000000000" pitchFamily="50" charset="0"/>
                          <a:ea typeface="Arial"/>
                          <a:cs typeface="Arial"/>
                          <a:sym typeface="Arial"/>
                        </a:rPr>
                        <a:t>+ 7 </a:t>
                      </a:r>
                      <a:endParaRPr dirty="0">
                        <a:latin typeface="OpenDyslexicAlta" panose="00000500000000000000" pitchFamily="50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/1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b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4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</a:t>
                      </a: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OpenDyslexicAlta" panose="00000500000000000000" pitchFamily="50" charset="0"/>
                          <a:ea typeface="Arial"/>
                          <a:cs typeface="Arial"/>
                          <a:sym typeface="Arial"/>
                        </a:rPr>
                        <a:t>+ 5 = 14 + 3</a:t>
                      </a:r>
                      <a:endParaRPr dirty="0">
                        <a:latin typeface="OpenDyslexicAlta" panose="00000500000000000000" pitchFamily="50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/1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b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4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OpenDyslexicAlta" panose="00000500000000000000" pitchFamily="50" charset="0"/>
                          <a:ea typeface="Arial"/>
                          <a:cs typeface="Arial"/>
                          <a:sym typeface="Arial"/>
                        </a:rPr>
                        <a:t>19 is one more than </a:t>
                      </a:r>
                      <a:r>
                        <a:rPr lang="en-US" sz="4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___.</a:t>
                      </a:r>
                      <a:endParaRPr sz="4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/1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b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4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OpenDyslexicAlta" panose="00000500000000000000" pitchFamily="50" charset="0"/>
                          <a:ea typeface="Arial"/>
                          <a:cs typeface="Arial"/>
                          <a:sym typeface="Arial"/>
                        </a:rPr>
                        <a:t>17 – 3 = </a:t>
                      </a:r>
                      <a:r>
                        <a:rPr lang="en-US" sz="4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 </a:t>
                      </a:r>
                      <a:r>
                        <a:rPr lang="en-US" sz="4000" u="none" strike="noStrike" cap="none" dirty="0">
                          <a:latin typeface="OpenDyslexicAlta" panose="00000500000000000000" pitchFamily="50" charset="0"/>
                          <a:ea typeface="Arial"/>
                          <a:cs typeface="Arial"/>
                          <a:sym typeface="Arial"/>
                        </a:rPr>
                        <a:t>– 4 </a:t>
                      </a:r>
                      <a:endParaRPr dirty="0">
                        <a:latin typeface="OpenDyslexicAlta" panose="00000500000000000000" pitchFamily="50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/1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b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4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000" u="none" strike="noStrike" cap="none" dirty="0">
                          <a:latin typeface="OpenDyslexicAlta" panose="00000500000000000000" pitchFamily="50" charset="0"/>
                          <a:ea typeface="Arial"/>
                          <a:cs typeface="Arial"/>
                          <a:sym typeface="Arial"/>
                        </a:rPr>
                        <a:t>20 – 6 = </a:t>
                      </a:r>
                      <a:r>
                        <a:rPr lang="en-US" sz="4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</a:t>
                      </a:r>
                      <a:endParaRPr sz="4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 dirty="0">
                          <a:latin typeface="OpenDyslexicAlta" pitchFamily="2" charset="77"/>
                          <a:ea typeface="Arial"/>
                          <a:cs typeface="Arial"/>
                          <a:sym typeface="Arial"/>
                        </a:rPr>
                        <a:t>/1</a:t>
                      </a:r>
                      <a:endParaRPr dirty="0">
                        <a:latin typeface="OpenDyslexicAlta" pitchFamily="2" charset="77"/>
                      </a:endParaRPr>
                    </a:p>
                  </a:txBody>
                  <a:tcPr marL="91450" marR="91450" marT="45725" marB="45725" anchor="b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56" name="Google Shape;25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14660" y="0"/>
            <a:ext cx="1624940" cy="758242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9"/>
          <p:cNvSpPr txBox="1">
            <a:spLocks noGrp="1"/>
          </p:cNvSpPr>
          <p:nvPr>
            <p:ph type="subTitle" idx="1"/>
          </p:nvPr>
        </p:nvSpPr>
        <p:spPr>
          <a:xfrm>
            <a:off x="152400" y="349769"/>
            <a:ext cx="9932504" cy="456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latin typeface="OpenDyslexicAlta" pitchFamily="2" charset="77"/>
                <a:ea typeface="Arial"/>
                <a:cs typeface="Arial"/>
                <a:sym typeface="Arial"/>
              </a:rPr>
              <a:t>Year 1 | Quick </a:t>
            </a:r>
            <a:r>
              <a:rPr lang="en-US" dirty="0" err="1">
                <a:latin typeface="OpenDyslexicAlta" pitchFamily="2" charset="77"/>
                <a:ea typeface="Arial"/>
                <a:cs typeface="Arial"/>
                <a:sym typeface="Arial"/>
              </a:rPr>
              <a:t>Maths</a:t>
            </a:r>
            <a:r>
              <a:rPr lang="en-US" dirty="0">
                <a:latin typeface="OpenDyslexicAlta" pitchFamily="2" charset="77"/>
                <a:ea typeface="Arial"/>
                <a:cs typeface="Arial"/>
                <a:sym typeface="Arial"/>
              </a:rPr>
              <a:t> | Summer | Week 1 | Day 4 | </a:t>
            </a:r>
            <a:r>
              <a:rPr lang="en-US" b="1" u="sng" dirty="0">
                <a:solidFill>
                  <a:srgbClr val="FE3860"/>
                </a:solidFill>
                <a:latin typeface="OpenDyslexicAlta" pitchFamily="2" charset="77"/>
                <a:ea typeface="Arial"/>
                <a:cs typeface="Arial"/>
                <a:sym typeface="Arial"/>
              </a:rPr>
              <a:t>Answers</a:t>
            </a:r>
            <a:endParaRPr dirty="0">
              <a:latin typeface="OpenDyslexicAlta" pitchFamily="2" charset="77"/>
            </a:endParaRPr>
          </a:p>
        </p:txBody>
      </p:sp>
      <p:sp>
        <p:nvSpPr>
          <p:cNvPr id="258" name="Google Shape;258;p9"/>
          <p:cNvSpPr/>
          <p:nvPr/>
        </p:nvSpPr>
        <p:spPr>
          <a:xfrm>
            <a:off x="2687685" y="1110918"/>
            <a:ext cx="850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b="1" kern="0" dirty="0">
                <a:solidFill>
                  <a:srgbClr val="FE3860"/>
                </a:solidFill>
                <a:latin typeface="OpenDyslexicAlta" panose="00000500000000000000" pitchFamily="50" charset="0"/>
                <a:cs typeface="Arial"/>
                <a:sym typeface="Arial"/>
              </a:rPr>
              <a:t>6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DyslexicAlta" panose="00000500000000000000" pitchFamily="50" charset="0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9"/>
          <p:cNvSpPr/>
          <p:nvPr/>
        </p:nvSpPr>
        <p:spPr>
          <a:xfrm>
            <a:off x="1358599" y="2213950"/>
            <a:ext cx="85021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anose="00000500000000000000" pitchFamily="50" charset="0"/>
                <a:cs typeface="Arial"/>
                <a:sym typeface="Arial"/>
              </a:rPr>
              <a:t>12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DyslexicAlta" panose="00000500000000000000" pitchFamily="50" charset="0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9"/>
          <p:cNvSpPr/>
          <p:nvPr/>
        </p:nvSpPr>
        <p:spPr>
          <a:xfrm>
            <a:off x="6892364" y="3386710"/>
            <a:ext cx="850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anose="00000500000000000000" pitchFamily="50" charset="0"/>
                <a:cs typeface="Arial"/>
                <a:sym typeface="Arial"/>
              </a:rPr>
              <a:t>18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DyslexicAlta" panose="00000500000000000000" pitchFamily="50" charset="0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9"/>
          <p:cNvSpPr/>
          <p:nvPr/>
        </p:nvSpPr>
        <p:spPr>
          <a:xfrm>
            <a:off x="3737898" y="4538644"/>
            <a:ext cx="850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anose="00000500000000000000" pitchFamily="50" charset="0"/>
                <a:cs typeface="Arial"/>
                <a:sym typeface="Arial"/>
              </a:rPr>
              <a:t>18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DyslexicAlta" panose="00000500000000000000" pitchFamily="50" charset="0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9"/>
          <p:cNvSpPr/>
          <p:nvPr/>
        </p:nvSpPr>
        <p:spPr>
          <a:xfrm>
            <a:off x="3737898" y="5648977"/>
            <a:ext cx="97987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anose="00000500000000000000" pitchFamily="50" charset="0"/>
                <a:cs typeface="Arial"/>
                <a:sym typeface="Arial"/>
              </a:rPr>
              <a:t>14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DyslexicAlta" panose="00000500000000000000" pitchFamily="50" charset="0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9"/>
          <p:cNvSpPr txBox="1"/>
          <p:nvPr/>
        </p:nvSpPr>
        <p:spPr>
          <a:xfrm>
            <a:off x="1239510" y="17700"/>
            <a:ext cx="9712979" cy="271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DyslexicAlta" pitchFamily="2" charset="77"/>
                <a:cs typeface="Arial"/>
                <a:sym typeface="Arial"/>
              </a:rPr>
              <a:t>© EdShed, 2020-</a:t>
            </a:r>
            <a:endParaRPr kumimoji="0" sz="1000" b="1" i="0" u="sng" strike="noStrike" kern="0" cap="none" spc="0" normalizeH="0" baseline="0" noProof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272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703</Words>
  <Application>Microsoft Macintosh PowerPoint</Application>
  <PresentationFormat>Widescreen</PresentationFormat>
  <Paragraphs>197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Lato Light</vt:lpstr>
      <vt:lpstr>Lato</vt:lpstr>
      <vt:lpstr>OpenDyslexicAlta</vt:lpstr>
      <vt:lpstr>Calibri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Xerri</dc:creator>
  <cp:lastModifiedBy>Carys Webb</cp:lastModifiedBy>
  <cp:revision>4</cp:revision>
  <dcterms:created xsi:type="dcterms:W3CDTF">2021-01-13T15:07:10Z</dcterms:created>
  <dcterms:modified xsi:type="dcterms:W3CDTF">2021-04-01T08:35:26Z</dcterms:modified>
</cp:coreProperties>
</file>