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8" r:id="rId4"/>
    <p:sldId id="259" r:id="rId5"/>
    <p:sldId id="271" r:id="rId6"/>
    <p:sldId id="280" r:id="rId7"/>
    <p:sldId id="340" r:id="rId8"/>
    <p:sldId id="344" r:id="rId9"/>
    <p:sldId id="345" r:id="rId10"/>
    <p:sldId id="346" r:id="rId11"/>
    <p:sldId id="347" r:id="rId12"/>
    <p:sldId id="348" r:id="rId13"/>
    <p:sldId id="284" r:id="rId14"/>
    <p:sldId id="343" r:id="rId15"/>
    <p:sldId id="349" r:id="rId16"/>
    <p:sldId id="335" r:id="rId17"/>
    <p:sldId id="269" r:id="rId18"/>
    <p:sldId id="336" r:id="rId19"/>
    <p:sldId id="27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OpenDyslexic" pitchFamily="2" charset="77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CCCC00"/>
    <a:srgbClr val="CCECFF"/>
    <a:srgbClr val="C55A1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812A-99C6-4FD5-86FC-C4233476A79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56E9-B35C-4E14-97F2-1FEBAE916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read this first and have the children follow along and then read on their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9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77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029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56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12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54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940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9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pace, volume, expression. Do any words need emphasising?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7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could use a scale to indicate if they have heard the word before – 1 indicating no, I’ve never heard it before and 5 indicating yes, I know this word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7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34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5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80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314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28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15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746D-A4BD-4D79-B9AD-B62758F8C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86DC5-D6DE-461E-BE34-336327585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1528-5F21-49A9-8FA7-2B48B8EA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3C48-B053-42D0-8E80-710D25E9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99537-B1CB-4EBF-9E5D-2D27C760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6C42-2F57-43C2-87A5-BA16B9FF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89EAC-73D2-402C-985B-FBA778BF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E48C-F6B0-42D3-857B-AE9059EE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B01F-7978-4B5D-BFE4-82F0C6B4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61F5-0756-46C7-B785-237165EC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32436-E220-4BE3-88A5-0D5D2B488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D246F-8D03-4BC9-A224-479B2EBDB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A38FE-F13F-4F5F-8870-564F81CB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E775-0022-450F-8D21-16DD8D0C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159C-2B59-4F09-9448-EC06D4F0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9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7708-AC7B-436E-B598-9479200AF9A8}" type="datetime1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9D72-374C-40E7-8F6E-D26096102A09}" type="datetime1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2B53-72B0-4E30-B438-36737286F681}" type="datetime1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C82-36BC-47C5-9E2D-5C7244A5EB80}" type="datetime1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8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1040-01AB-4F45-BB74-7FAF6E05F27A}" type="datetime1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3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9742-C750-4F1A-9706-EA8224975E3D}" type="datetime1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5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02EB-5477-403D-837E-F1D93AD1088C}" type="datetime1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9F6-C579-42F7-8C64-AACB74DB9D49}" type="datetime1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6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5D90-9C1D-4E75-BEF2-43AC2F2F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B424-355E-4B99-8DB2-42E9EBEF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D88B-1E40-4C07-A29B-4493DA81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D431-1CDC-4AD8-9734-1DF4ECFC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67EA-8993-422E-8CC2-FE8A059A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7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1E3D-1F45-49C7-8021-02C9D1F388EE}" type="datetime1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6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2F5D-398C-4FE8-A326-9184E34249DE}" type="datetime1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479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7A6-542B-41A2-A5BA-080327FF437C}" type="datetime1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E346-5223-4480-9B69-22C9045D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1E8B-1857-4634-BFB7-505721D1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440A-2231-4CE0-89E8-5B9950FA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4A54B-327E-435A-89F5-F56AC1DD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FBC36-68E1-4E63-92DC-F21F0E1D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7619-E486-4EE4-BAA2-F7A199D2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D87-E0D6-4026-90C5-486EC8D10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5E0E6-B67D-4671-A935-CCF7D5D5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2AC99-2E9D-4CC7-AA7E-174D46EF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7C5CD-69C2-45A5-A844-B6682D65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D2A38-2BCE-4B63-9338-05D6F77A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A102-D42F-4400-9BF6-C569C419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97BAA-A5F8-4E4D-8D7F-CB8C4A9B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0BCB3-CF5B-42E8-B3A0-97BA14BF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9C0F5-91D9-4123-A8B4-A58684778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23E05-8774-4633-A808-247DCEA15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04BE4-6E92-43FB-A8B5-4F8B462D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33D4A-2FA5-4461-B5B2-383DD80C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4F88F-0A44-4C83-9359-6A296ED2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2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8F3D-0FFD-4CFB-8572-F3F8ED1C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315AB-6B49-44F9-ACCF-170DCEA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9F16B-0C9D-426B-ACD6-088086B8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1EC2-F71C-4BFA-8372-156A7F13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1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52426-BA17-4DD5-BC24-627BC4D9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5F413-237D-4FCC-BA40-763F6AF1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DE9FA-53AD-44EC-AD8D-FECDE96A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9B37-7216-4599-8E22-CAC91FA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6F4-FBF2-4B87-A628-9A873A9F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18CA5-E365-4AFF-BE10-52F9391B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E2FE8-EDBD-46E9-BC51-ADC4ECD7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D7EA-3413-448F-BFCD-9C6FCA1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2E68-15E3-411D-95E2-A9F69C16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2FE6-1EA4-4061-B220-16DEB4E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B0A92-0F46-4FA9-9C0F-F6A023D7F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13817-16A3-4A5A-BD3E-03260F12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369B8-4C60-4C4D-875E-9814815D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655F9-B9FF-41C7-B617-225523FA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E015C-0BD7-4C31-B10B-D48F0925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1360-A30C-4111-9F3F-F63A811B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F4D35-DC49-4C54-89D1-C27C971F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89DA-0698-4A4A-B55B-F5F498886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F3B8-2D81-4242-81A7-1353D76A543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0532-A6D5-4814-A9F4-41CC33563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B007-CF04-434F-BA94-8369EDFF3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49E7-9D8E-4663-842C-54977F8FB68C}" type="datetime1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7870-DBF1-4BB0-90C9-0C2B19EC0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2377242"/>
            <a:ext cx="10759440" cy="13236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latin typeface="OpenDyslexic" panose="00000500000000000000" pitchFamily="50" charset="0"/>
              </a:rPr>
              <a:t>The Wave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FCAD-9C42-42AD-BB07-13D02BCFB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6902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OpenDyslexic" panose="00000500000000000000" pitchFamily="50" charset="0"/>
              </a:rPr>
              <a:t>Stage 3</a:t>
            </a:r>
          </a:p>
          <a:p>
            <a:r>
              <a:rPr lang="en-GB" dirty="0">
                <a:latin typeface="OpenDyslexic" panose="00000500000000000000" pitchFamily="50" charset="0"/>
              </a:rPr>
              <a:t>Unit Focus: Angry Earth</a:t>
            </a:r>
          </a:p>
          <a:p>
            <a:r>
              <a:rPr lang="en-GB" dirty="0">
                <a:latin typeface="OpenDyslexic" panose="00000500000000000000" pitchFamily="50" charset="0"/>
              </a:rPr>
              <a:t>Text Focus: Letter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1305A-C97E-4E4E-98AB-EFB193D0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55CE48-740E-4C67-9ABD-C4ECC15DC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09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DF9ED4-955D-4CDF-8B8A-5F5AE86A0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770898"/>
            <a:ext cx="10414000" cy="4123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3) Find and copy a word which means ‘thankful’ or ‘relieved’.</a:t>
            </a:r>
          </a:p>
          <a:p>
            <a:pPr marL="514350" indent="-514350">
              <a:buAutoNum type="arabicParenR"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---------------------------------------------------------------------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7" y="412908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87883-E195-4E05-AC0E-D75C2306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0392"/>
            <a:ext cx="12192000" cy="25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6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770898"/>
            <a:ext cx="10414000" cy="4123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3) Find and copy a word which means ‘thankful’ or ‘relieved’.</a:t>
            </a:r>
          </a:p>
          <a:p>
            <a:pPr marL="514350" indent="-514350">
              <a:buAutoNum type="arabicParenR"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blessed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7" y="412908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87883-E195-4E05-AC0E-D75C2306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0392"/>
            <a:ext cx="12192000" cy="2509520"/>
          </a:xfrm>
          <a:prstGeom prst="rect">
            <a:avLst/>
          </a:prstGeom>
        </p:spPr>
      </p:pic>
      <p:pic>
        <p:nvPicPr>
          <p:cNvPr id="7" name="Graphic 6" descr="Tick">
            <a:extLst>
              <a:ext uri="{FF2B5EF4-FFF2-40B4-BE49-F238E27FC236}">
                <a16:creationId xmlns:a16="http://schemas.microsoft.com/office/drawing/2014/main" id="{A2DFF3F2-8E51-4527-923E-EB9806642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5800" y="275590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2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9407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5: Role Play</a:t>
            </a: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Look at this extract. What do you think the Robyn says to Kelsie? Role play and act out their conversation!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D3E6A841-0979-4837-A0C9-F0F14FE5E1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216530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DCDC7B-64CC-4A76-9545-04FE3ACD8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01" y="2688542"/>
            <a:ext cx="11339195" cy="2737215"/>
          </a:xfrm>
          <a:solidFill>
            <a:srgbClr val="FF99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endParaRPr lang="en-GB" sz="1400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dirty="0">
                <a:latin typeface="OpenDyslexic" panose="00000500000000000000" pitchFamily="50" charset="0"/>
              </a:rPr>
              <a:t>I wasn’t thinking of anything but saving us both from being crushed at that point. I told Kelsie to head for the field at the back of the hotel where there was more space.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49724-DA69-4DC1-B179-324ED7DB6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05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Inference</a:t>
            </a: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What might Robyn be thinking and feeling at each of these stages?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D3E6A841-0979-4837-A0C9-F0F14FE5E1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44473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E608A1B-58A3-440A-91B9-E10F3E943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9696"/>
              </p:ext>
            </p:extLst>
          </p:nvPr>
        </p:nvGraphicFramePr>
        <p:xfrm>
          <a:off x="172720" y="2009139"/>
          <a:ext cx="11531598" cy="4712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3866">
                  <a:extLst>
                    <a:ext uri="{9D8B030D-6E8A-4147-A177-3AD203B41FA5}">
                      <a16:colId xmlns:a16="http://schemas.microsoft.com/office/drawing/2014/main" val="413005228"/>
                    </a:ext>
                  </a:extLst>
                </a:gridCol>
                <a:gridCol w="3843866">
                  <a:extLst>
                    <a:ext uri="{9D8B030D-6E8A-4147-A177-3AD203B41FA5}">
                      <a16:colId xmlns:a16="http://schemas.microsoft.com/office/drawing/2014/main" val="3354985366"/>
                    </a:ext>
                  </a:extLst>
                </a:gridCol>
                <a:gridCol w="3843866">
                  <a:extLst>
                    <a:ext uri="{9D8B030D-6E8A-4147-A177-3AD203B41FA5}">
                      <a16:colId xmlns:a16="http://schemas.microsoft.com/office/drawing/2014/main" val="868915707"/>
                    </a:ext>
                  </a:extLst>
                </a:gridCol>
              </a:tblGrid>
              <a:tr h="104552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Three words to describe her feelings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First person reflection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407675"/>
                  </a:ext>
                </a:extLst>
              </a:tr>
              <a:tr h="1045528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" panose="00000500000000000000" pitchFamily="50" charset="0"/>
                        </a:rPr>
                        <a:t>First, I want you to know that Kelsie and I are safe.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30760"/>
                  </a:ext>
                </a:extLst>
              </a:tr>
              <a:tr h="1045528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" panose="00000500000000000000" pitchFamily="50" charset="0"/>
                        </a:rPr>
                        <a:t>We were on the beach about to have a morning swim when we felt the ground start to shake.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00441"/>
                  </a:ext>
                </a:extLst>
              </a:tr>
              <a:tr h="1045528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" panose="00000500000000000000" pitchFamily="50" charset="0"/>
                        </a:rPr>
                        <a:t>I told Kelsie to head for the fi eld at the back of the hotel where there was more space.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75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99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7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Inference ANSWERS</a:t>
            </a: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Some possible ideas and answers!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D3E6A841-0979-4837-A0C9-F0F14FE5E1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44473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E608A1B-58A3-440A-91B9-E10F3E943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30891"/>
              </p:ext>
            </p:extLst>
          </p:nvPr>
        </p:nvGraphicFramePr>
        <p:xfrm>
          <a:off x="330201" y="1439068"/>
          <a:ext cx="11531598" cy="5289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3866">
                  <a:extLst>
                    <a:ext uri="{9D8B030D-6E8A-4147-A177-3AD203B41FA5}">
                      <a16:colId xmlns:a16="http://schemas.microsoft.com/office/drawing/2014/main" val="413005228"/>
                    </a:ext>
                  </a:extLst>
                </a:gridCol>
                <a:gridCol w="3843866">
                  <a:extLst>
                    <a:ext uri="{9D8B030D-6E8A-4147-A177-3AD203B41FA5}">
                      <a16:colId xmlns:a16="http://schemas.microsoft.com/office/drawing/2014/main" val="3354985366"/>
                    </a:ext>
                  </a:extLst>
                </a:gridCol>
                <a:gridCol w="3843866">
                  <a:extLst>
                    <a:ext uri="{9D8B030D-6E8A-4147-A177-3AD203B41FA5}">
                      <a16:colId xmlns:a16="http://schemas.microsoft.com/office/drawing/2014/main" val="868915707"/>
                    </a:ext>
                  </a:extLst>
                </a:gridCol>
              </a:tblGrid>
              <a:tr h="105314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Three words to describe her feelings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First person reflection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407675"/>
                  </a:ext>
                </a:extLst>
              </a:tr>
              <a:tr h="1045528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" panose="00000500000000000000" pitchFamily="50" charset="0"/>
                        </a:rPr>
                        <a:t>First, I want you to know that Kelsie and I are safe.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OpenDyslexic" panose="00000500000000000000" pitchFamily="50" charset="0"/>
                        </a:rPr>
                        <a:t>Relieved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OpenDyslexic" panose="00000500000000000000" pitchFamily="50" charset="0"/>
                        </a:rPr>
                        <a:t>Reassuring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OpenDyslexic" panose="00000500000000000000" pitchFamily="50" charset="0"/>
                        </a:rPr>
                        <a:t>Blessed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OpenDyslexic" panose="00000500000000000000" pitchFamily="50" charset="0"/>
                        </a:rPr>
                        <a:t>I must let Mum and Dad know straight away – they will be so worried and I want to reassure and comfort them.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30760"/>
                  </a:ext>
                </a:extLst>
              </a:tr>
              <a:tr h="1045528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" panose="00000500000000000000" pitchFamily="50" charset="0"/>
                        </a:rPr>
                        <a:t>We were on the beach about to have a morning swim when we felt the ground start to shake.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OpenDyslexic" panose="00000500000000000000" pitchFamily="50" charset="0"/>
                        </a:rPr>
                        <a:t>Confused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OpenDyslexic" panose="00000500000000000000" pitchFamily="50" charset="0"/>
                        </a:rPr>
                        <a:t>Scared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OpenDyslexic" panose="00000500000000000000" pitchFamily="50" charset="0"/>
                        </a:rPr>
                        <a:t>Worried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OpenDyslexic" panose="00000500000000000000" pitchFamily="50" charset="0"/>
                        </a:rPr>
                        <a:t>What is that noise? Why is the ground trembling? I don’t know what to do. Should we stay and see what it is or run?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00441"/>
                  </a:ext>
                </a:extLst>
              </a:tr>
              <a:tr h="1045528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OpenDyslexic" panose="00000500000000000000" pitchFamily="50" charset="0"/>
                        </a:rPr>
                        <a:t>I told Kelsie to head for the field at the back of the hotel where there was more space.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OpenDyslexic" panose="00000500000000000000" pitchFamily="50" charset="0"/>
                        </a:rPr>
                        <a:t>Panicked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OpenDyslexic" panose="00000500000000000000" pitchFamily="50" charset="0"/>
                        </a:rPr>
                        <a:t>Desperate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OpenDyslexic" panose="00000500000000000000" pitchFamily="50" charset="0"/>
                        </a:rPr>
                        <a:t>Protective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OpenDyslexic" panose="00000500000000000000" pitchFamily="50" charset="0"/>
                        </a:rPr>
                        <a:t>The only thing I care about is getting Kelsie to safety. We need to run NOW! Please don’t get my sister!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75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998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6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Summarise!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462"/>
            <a:ext cx="10515600" cy="4406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Complete these sentence stems, using information from the letter!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Robyn and Kelsie ran from the tsunami </a:t>
            </a:r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and</a:t>
            </a:r>
            <a:r>
              <a:rPr lang="en-GB" dirty="0">
                <a:latin typeface="OpenDyslexic" panose="00000500000000000000" pitchFamily="50" charset="0"/>
              </a:rPr>
              <a:t>…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Robyn and Kelsie ran from the tsunami, </a:t>
            </a:r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but</a:t>
            </a:r>
            <a:r>
              <a:rPr lang="en-GB" dirty="0">
                <a:latin typeface="OpenDyslexic" panose="00000500000000000000" pitchFamily="50" charset="0"/>
              </a:rPr>
              <a:t>…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Robyn and Kelsie ran from the tsunami, </a:t>
            </a:r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so</a:t>
            </a:r>
            <a:r>
              <a:rPr lang="en-GB" dirty="0">
                <a:latin typeface="OpenDyslexic" panose="00000500000000000000" pitchFamily="50" charset="0"/>
              </a:rPr>
              <a:t>…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Robyn and Kelsie ran from the tsunami </a:t>
            </a:r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because</a:t>
            </a:r>
            <a:r>
              <a:rPr lang="en-GB" dirty="0">
                <a:latin typeface="OpenDyslexic" panose="00000500000000000000" pitchFamily="50" charset="0"/>
              </a:rPr>
              <a:t>…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FBC43D-4423-451D-B9C8-70E9E0AC3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8: Odd one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605"/>
            <a:ext cx="10515600" cy="368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Which is the odd word out and why?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screaming      running      trampling      blessed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Use evidence from the text and your own ideas to support your opinion. There are no right or wrong answers!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29B0EB2-8E87-4DF2-A69B-10A78AC53F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3" y="439262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8DE11-5996-4670-AEA4-BD95794A5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9: Class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605"/>
            <a:ext cx="10515600" cy="368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What do you think Robyn’s parents will write back?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With a partner or in a small group, write a letter in reply, considering what Robyn’s parents might say and how they’re feeling.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5D3E8005-9CED-4B88-A97D-0BD7CCAD7D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66" y="524352"/>
            <a:ext cx="1064260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26B1DC-C752-468F-BFF0-842C64B2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0392"/>
            <a:ext cx="12192000" cy="25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83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You have reached the end of the lesson!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8989"/>
            <a:ext cx="10515600" cy="2557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Which of these words do you think best summarises the events and why?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99D5290-3764-4E3B-B63D-094F66971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39402"/>
              </p:ext>
            </p:extLst>
          </p:nvPr>
        </p:nvGraphicFramePr>
        <p:xfrm>
          <a:off x="965199" y="3317848"/>
          <a:ext cx="10515600" cy="8144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479732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996709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7628468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904786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80698960"/>
                    </a:ext>
                  </a:extLst>
                </a:gridCol>
              </a:tblGrid>
              <a:tr h="81449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fear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relief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luck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41990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B9A3911-4F51-4D9A-BFC8-18177541D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0392"/>
            <a:ext cx="12192000" cy="25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96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OpenDyslexic" panose="00000500000000000000" pitchFamily="50" charset="0"/>
              </a:rPr>
              <a:t>Today we are learning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6" y="3032414"/>
            <a:ext cx="10515600" cy="435133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identify new words and their meaning</a:t>
            </a:r>
          </a:p>
          <a:p>
            <a:pPr marL="0" indent="0">
              <a:buNone/>
            </a:pPr>
            <a:br>
              <a:rPr lang="en-GB" dirty="0">
                <a:latin typeface="OpenDyslexic" panose="00000500000000000000" pitchFamily="50" charset="0"/>
              </a:rPr>
            </a:br>
            <a:r>
              <a:rPr lang="en-GB" dirty="0">
                <a:latin typeface="OpenDyslexic" panose="00000500000000000000" pitchFamily="50" charset="0"/>
              </a:rPr>
              <a:t>discuss a character’s thoughts and feelings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make predictions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ECF45050-602A-450E-9E07-C60638E265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3" y="3214789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F8F5A08-3671-4702-861C-249209513C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6" y="4272475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29CEDFA6-7FBF-4616-AEE8-8520A62F095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6" y="5383501"/>
            <a:ext cx="1064260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564984-FBEE-4F7B-B4B1-D53D4E087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5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6A0-7584-4C54-ACD0-BC58607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222885"/>
            <a:ext cx="110185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1: Read ‘The Wave’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7177-E924-4CA7-90DD-563D35B0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5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b="1" dirty="0">
                <a:latin typeface="OpenDyslexic" panose="00000500000000000000" pitchFamily="50" charset="0"/>
              </a:rPr>
              <a:t>While you are reading, you may wish to: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Underline and identify any new, unknown words</a:t>
            </a:r>
          </a:p>
          <a:p>
            <a:r>
              <a:rPr lang="en-GB" dirty="0">
                <a:latin typeface="OpenDyslexic" panose="00000500000000000000" pitchFamily="50" charset="0"/>
              </a:rPr>
              <a:t>Underline any main events or characters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dirty="0">
                <a:latin typeface="OpenDyslexic" panose="00000500000000000000" pitchFamily="50" charset="0"/>
              </a:rPr>
              <a:t>Challenge: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What are your first impressions of Robyn? Can you describe her in three words and explain your word choices?</a:t>
            </a:r>
          </a:p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826E-BBBE-4E45-9F1B-AB30963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12175-688A-49A0-BC7B-6354F8771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7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2: Fluency and Expression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b="1" dirty="0">
                <a:latin typeface="OpenDyslexic" panose="00000500000000000000" pitchFamily="50" charset="0"/>
              </a:rPr>
              <a:t>Read this extract from the text. Think carefully about how to make this extract engaging!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CE60AD5-23BE-4215-920F-6A904F93C7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3" y="819935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8119C5-4126-4FF9-A172-48DF4B9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02" y="2977952"/>
            <a:ext cx="11339195" cy="2737215"/>
          </a:xfrm>
          <a:solidFill>
            <a:srgbClr val="FF99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dirty="0">
                <a:latin typeface="OpenDyslexic" panose="00000500000000000000" pitchFamily="50" charset="0"/>
              </a:rPr>
              <a:t>First, I want you to know that Kelsie and I are safe. I am sure that you must have been going crazy with worry over the last few days. I’m sorry it has taken me this long to get a message to you.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3A272C-6846-463E-A568-581D0FE34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3: Vocabulary Check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Complete this table to show your understanding of these words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47" y="410961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1105"/>
            <a:ext cx="4114800" cy="365125"/>
          </a:xfrm>
        </p:spPr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CDC8856-5849-4079-8C57-F3030F219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21468"/>
              </p:ext>
            </p:extLst>
          </p:nvPr>
        </p:nvGraphicFramePr>
        <p:xfrm>
          <a:off x="792480" y="2523729"/>
          <a:ext cx="10515600" cy="408557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74652583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469555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766699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282535"/>
                    </a:ext>
                  </a:extLst>
                </a:gridCol>
              </a:tblGrid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Have you heard the word before?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What do you think it means?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6366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reassure</a:t>
                      </a:r>
                    </a:p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53810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patchy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2811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trampling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770898"/>
            <a:ext cx="10414000" cy="412349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>
                <a:latin typeface="OpenDyslexic" panose="00000500000000000000" pitchFamily="50" charset="0"/>
              </a:rPr>
              <a:t>Find and copy a word which means ‘bewildered’ or ‘confused’.</a:t>
            </a:r>
          </a:p>
          <a:p>
            <a:pPr marL="514350" indent="-514350">
              <a:buAutoNum type="arabicParenR"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---------------------------------------------------------------------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7" y="412908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87883-E195-4E05-AC0E-D75C2306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0392"/>
            <a:ext cx="12192000" cy="25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9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 ANSWER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770898"/>
            <a:ext cx="10414000" cy="412349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>
                <a:latin typeface="OpenDyslexic" panose="00000500000000000000" pitchFamily="50" charset="0"/>
              </a:rPr>
              <a:t>Find and copy a word which means ‘bewildered’ or ‘confused’.</a:t>
            </a:r>
          </a:p>
          <a:p>
            <a:pPr marL="514350" indent="-514350">
              <a:buAutoNum type="arabicParenR"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dazed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7" y="371516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87883-E195-4E05-AC0E-D75C2306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0392"/>
            <a:ext cx="12192000" cy="2509520"/>
          </a:xfrm>
          <a:prstGeom prst="rect">
            <a:avLst/>
          </a:prstGeom>
        </p:spPr>
      </p:pic>
      <p:pic>
        <p:nvPicPr>
          <p:cNvPr id="7" name="Graphic 6" descr="Tick">
            <a:extLst>
              <a:ext uri="{FF2B5EF4-FFF2-40B4-BE49-F238E27FC236}">
                <a16:creationId xmlns:a16="http://schemas.microsoft.com/office/drawing/2014/main" id="{9B21766E-DE07-4386-A5F2-513A0FCCE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3800" y="275590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6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770898"/>
            <a:ext cx="10414000" cy="4123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2) Find and copy a word which means ‘destroyed’ or ‘ruined’.</a:t>
            </a:r>
          </a:p>
          <a:p>
            <a:pPr marL="514350" indent="-514350">
              <a:buAutoNum type="arabicParenR"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---------------------------------------------------------------------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7" y="412908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87883-E195-4E05-AC0E-D75C2306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0392"/>
            <a:ext cx="12192000" cy="25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2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Find and Copy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770898"/>
            <a:ext cx="10414000" cy="4123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2) Find and copy a word which means ‘destroyed’ or ‘ruined’.</a:t>
            </a:r>
          </a:p>
          <a:p>
            <a:pPr marL="514350" indent="-514350">
              <a:buAutoNum type="arabicParenR"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devastated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7" y="412908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87883-E195-4E05-AC0E-D75C2306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0392"/>
            <a:ext cx="12192000" cy="2509520"/>
          </a:xfrm>
          <a:prstGeom prst="rect">
            <a:avLst/>
          </a:prstGeom>
        </p:spPr>
      </p:pic>
      <p:pic>
        <p:nvPicPr>
          <p:cNvPr id="7" name="Graphic 6" descr="Tick">
            <a:extLst>
              <a:ext uri="{FF2B5EF4-FFF2-40B4-BE49-F238E27FC236}">
                <a16:creationId xmlns:a16="http://schemas.microsoft.com/office/drawing/2014/main" id="{CDC50635-22C3-4E25-92A3-D4B4C28C8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5800" y="275590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7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990</Words>
  <Application>Microsoft Macintosh PowerPoint</Application>
  <PresentationFormat>Widescreen</PresentationFormat>
  <Paragraphs>147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OpenDyslexic</vt:lpstr>
      <vt:lpstr>Calibri</vt:lpstr>
      <vt:lpstr>Arial</vt:lpstr>
      <vt:lpstr>Calibri Light</vt:lpstr>
      <vt:lpstr>Office Theme</vt:lpstr>
      <vt:lpstr>1_Office Theme</vt:lpstr>
      <vt:lpstr>The Wave</vt:lpstr>
      <vt:lpstr>Today we are learning to…</vt:lpstr>
      <vt:lpstr>Task 1: Read ‘The Wave’</vt:lpstr>
      <vt:lpstr>Task 2: Fluency and Expression  Read this extract from the text. Think carefully about how to make this extract engaging!</vt:lpstr>
      <vt:lpstr>Task 3: Vocabulary Check  Complete this table to show your understanding of these words</vt:lpstr>
      <vt:lpstr>Task 4: Find and Copy  </vt:lpstr>
      <vt:lpstr>Task 4: Find and Copy ANSWER  </vt:lpstr>
      <vt:lpstr>Task 4: Find and Copy  </vt:lpstr>
      <vt:lpstr>Task 4: Find and Copy  </vt:lpstr>
      <vt:lpstr>Task 4: Find and Copy  </vt:lpstr>
      <vt:lpstr>Task 4: Find and Copy  </vt:lpstr>
      <vt:lpstr>Task 5: Role Play Look at this extract. What do you think the Robyn says to Kelsie? Role play and act out their conversation!</vt:lpstr>
      <vt:lpstr>Task 6: Inference What might Robyn be thinking and feeling at each of these stages?</vt:lpstr>
      <vt:lpstr>Task 6: Inference ANSWERS Some possible ideas and answers!</vt:lpstr>
      <vt:lpstr>Task 7: Summarise!</vt:lpstr>
      <vt:lpstr>Task 8: Odd one out!</vt:lpstr>
      <vt:lpstr>Task 9: Class discussion</vt:lpstr>
      <vt:lpstr>You have reached the end of the lesson!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Finch Solution</dc:title>
  <dc:creator>Ian Eagleton</dc:creator>
  <cp:lastModifiedBy>Rob Smith</cp:lastModifiedBy>
  <cp:revision>102</cp:revision>
  <dcterms:created xsi:type="dcterms:W3CDTF">2020-03-02T10:35:52Z</dcterms:created>
  <dcterms:modified xsi:type="dcterms:W3CDTF">2021-02-11T11:30:15Z</dcterms:modified>
</cp:coreProperties>
</file>