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8" r:id="rId2"/>
    <p:sldId id="298" r:id="rId3"/>
    <p:sldId id="340" r:id="rId4"/>
    <p:sldId id="577" r:id="rId5"/>
    <p:sldId id="257" r:id="rId6"/>
    <p:sldId id="258" r:id="rId7"/>
    <p:sldId id="578" r:id="rId8"/>
  </p:sldIdLst>
  <p:sldSz cx="12192000" cy="6858000"/>
  <p:notesSz cx="6889750" cy="10021888"/>
  <p:embeddedFontLst>
    <p:embeddedFont>
      <p:font typeface="Muli" pitchFamily="2" charset="77"/>
      <p:regular r:id="rId11"/>
      <p:bold r:id="rId12"/>
    </p:embeddedFont>
    <p:embeddedFont>
      <p:font typeface="OpenDyslexicAlta" pitchFamily="2" charset="77"/>
      <p:regular r:id="rId13"/>
      <p:bold r:id="rId14"/>
      <p:italic r:id="rId15"/>
      <p:boldItalic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860"/>
    <a:srgbClr val="FFF2CC"/>
    <a:srgbClr val="8FAADC"/>
    <a:srgbClr val="68C7D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63" autoAdjust="0"/>
    <p:restoredTop sz="82514" autoAdjust="0"/>
  </p:normalViewPr>
  <p:slideViewPr>
    <p:cSldViewPr snapToGrid="0" snapToObjects="1">
      <p:cViewPr varScale="1">
        <p:scale>
          <a:sx n="128" d="100"/>
          <a:sy n="128" d="100"/>
        </p:scale>
        <p:origin x="6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0" d="100"/>
          <a:sy n="90" d="100"/>
        </p:scale>
        <p:origin x="3840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handoutMaster" Target="handoutMasters/handout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C86F298-EB3E-D446-A729-C248AB8A5D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GB" dirty="0">
              <a:latin typeface="Muli" pitchFamily="2" charset="77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7BEABC-4AC1-4C4F-BDDB-0B8FF7D20C2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C3670555-72D4-BF40-B685-8412B7FA50E9}" type="datetimeFigureOut">
              <a:rPr lang="en-GB" smtClean="0">
                <a:latin typeface="Muli" pitchFamily="2" charset="77"/>
              </a:rPr>
              <a:t>15/06/2020</a:t>
            </a:fld>
            <a:endParaRPr lang="en-GB" dirty="0">
              <a:latin typeface="Muli" pitchFamily="2" charset="77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DF2A76-21C6-4F49-AC41-288B2976B3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GB" dirty="0">
              <a:latin typeface="Muli" pitchFamily="2" charset="77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84667-866C-EF45-A262-122686295C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8BC7A863-B317-0C4D-8D45-833380E63946}" type="slidenum">
              <a:rPr lang="en-GB" smtClean="0">
                <a:latin typeface="Muli" pitchFamily="2" charset="77"/>
              </a:rPr>
              <a:t>‹#›</a:t>
            </a:fld>
            <a:endParaRPr lang="en-GB" dirty="0">
              <a:latin typeface="Muli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203359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 b="0" i="0">
                <a:latin typeface="Muli" pitchFamily="2" charset="77"/>
              </a:defRPr>
            </a:lvl1pPr>
          </a:lstStyle>
          <a:p>
            <a:fld id="{9C363ADC-09E6-FD4B-932E-4485A3F0108B}" type="datetimeFigureOut">
              <a:rPr lang="en-GB" smtClean="0"/>
              <a:pPr/>
              <a:t>15/06/2020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 b="0" i="0">
                <a:latin typeface="Muli" pitchFamily="2" charset="77"/>
              </a:defRPr>
            </a:lvl1pPr>
          </a:lstStyle>
          <a:p>
            <a:fld id="{5C7C66A0-413B-D942-BD25-07592977943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5309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Muli" pitchFamily="2" charset="77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Muli" pitchFamily="2" charset="77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Muli" pitchFamily="2" charset="77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Muli" pitchFamily="2" charset="77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Muli" pitchFamily="2" charset="77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C66A0-413B-D942-BD25-07592977943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618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C66A0-413B-D942-BD25-07592977943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731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C66A0-413B-D942-BD25-07592977943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502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C66A0-413B-D942-BD25-07592977943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637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7C66A0-413B-D942-BD25-075929779430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063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F5FFFCE-C207-2846-8718-D75C344C8C89}"/>
              </a:ext>
            </a:extLst>
          </p:cNvPr>
          <p:cNvSpPr/>
          <p:nvPr userDrawn="1"/>
        </p:nvSpPr>
        <p:spPr>
          <a:xfrm>
            <a:off x="1523999" y="4809505"/>
            <a:ext cx="9144000" cy="1428689"/>
          </a:xfrm>
          <a:prstGeom prst="rect">
            <a:avLst/>
          </a:prstGeom>
          <a:solidFill>
            <a:srgbClr val="FFFFFF">
              <a:alpha val="9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2C481A8-D80A-304F-BD4D-4ACD9B3D8E7E}"/>
              </a:ext>
            </a:extLst>
          </p:cNvPr>
          <p:cNvSpPr/>
          <p:nvPr userDrawn="1"/>
        </p:nvSpPr>
        <p:spPr>
          <a:xfrm>
            <a:off x="3465322" y="2902739"/>
            <a:ext cx="5261355" cy="795646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4809506"/>
            <a:ext cx="9144000" cy="1428689"/>
          </a:xfrm>
        </p:spPr>
        <p:txBody>
          <a:bodyPr anchor="ctr"/>
          <a:lstStyle>
            <a:lvl1pPr marL="0" indent="0" algn="ctr">
              <a:lnSpc>
                <a:spcPct val="15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15/06/2020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8310848-5352-7949-AABA-914363C424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90849" y="1261687"/>
            <a:ext cx="6210300" cy="1079500"/>
          </a:xfrm>
          <a:prstGeom prst="rect">
            <a:avLst/>
          </a:prstGeo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2F3C88D-BF6E-6D4C-9A25-CACB03AA20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1061" y="3115896"/>
            <a:ext cx="641969" cy="369332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Muli" pitchFamily="2" charset="77"/>
              </a:defRPr>
            </a:lvl1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1D45BA0-7B16-364F-96FA-7CCD74809633}"/>
              </a:ext>
            </a:extLst>
          </p:cNvPr>
          <p:cNvSpPr txBox="1"/>
          <p:nvPr userDrawn="1"/>
        </p:nvSpPr>
        <p:spPr>
          <a:xfrm>
            <a:off x="4038600" y="3115896"/>
            <a:ext cx="932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 dirty="0">
                <a:latin typeface="Muli" pitchFamily="2" charset="77"/>
              </a:rPr>
              <a:t>Stage: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204E8ED3-ED92-2F44-AA0C-C350097398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47550" y="3115896"/>
            <a:ext cx="641969" cy="369332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Muli" pitchFamily="2" charset="77"/>
              </a:defRPr>
            </a:lvl1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43EE4B3-C0E4-AE42-921D-72A75F2D0332}"/>
              </a:ext>
            </a:extLst>
          </p:cNvPr>
          <p:cNvSpPr txBox="1"/>
          <p:nvPr userDrawn="1"/>
        </p:nvSpPr>
        <p:spPr>
          <a:xfrm>
            <a:off x="6285633" y="3115896"/>
            <a:ext cx="76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 dirty="0">
                <a:latin typeface="Muli" pitchFamily="2" charset="77"/>
              </a:rPr>
              <a:t>List:</a:t>
            </a:r>
          </a:p>
        </p:txBody>
      </p:sp>
    </p:spTree>
    <p:extLst>
      <p:ext uri="{BB962C8B-B14F-4D97-AF65-F5344CB8AC3E}">
        <p14:creationId xmlns:p14="http://schemas.microsoft.com/office/powerpoint/2010/main" val="196182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15/06/2020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9809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15/06/2020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4044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15/06/2020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7757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15/06/2020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442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15/06/2020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792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D22C0101-D23A-5C4E-A28F-EEE925C2BAFE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0AB86-75A7-554E-9835-D9E30F3233C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68736134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CCC1F5-259E-4B4B-BD71-985F500660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6013" y="349716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89521DD-EB1B-DB4F-AF92-E0AA49E4BF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6012" y="788047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B829687-5986-4D4A-9EAC-01CD129F7C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2545" y="325967"/>
            <a:ext cx="7900555" cy="867834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endParaRPr lang="en-GB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C5803DD-6F71-4F43-8676-686F6A0B910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34132394"/>
              </p:ext>
            </p:extLst>
          </p:nvPr>
        </p:nvGraphicFramePr>
        <p:xfrm>
          <a:off x="508000" y="1550668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412948114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FF7E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34636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84419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0354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8218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6386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15169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0867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18164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96945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7848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827967"/>
                  </a:ext>
                </a:extLst>
              </a:tr>
            </a:tbl>
          </a:graphicData>
        </a:graphic>
      </p:graphicFrame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A42A733-05A7-7244-8430-E2765D4C50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000" y="1995168"/>
            <a:ext cx="2787650" cy="45847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DDF07794-DDE5-1748-AA98-177CF77DDF8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425190" y="1354611"/>
            <a:ext cx="8382000" cy="5268914"/>
          </a:xfrm>
        </p:spPr>
        <p:txBody>
          <a:bodyPr>
            <a:normAutofit/>
          </a:bodyPr>
          <a:lstStyle>
            <a:lvl1pPr>
              <a:defRPr lang="en-GB" sz="1800" b="0" i="0" kern="1200" dirty="0">
                <a:solidFill>
                  <a:prstClr val="black"/>
                </a:solidFill>
                <a:latin typeface="OpenDyslexicAlta" pitchFamily="2" charset="77"/>
                <a:ea typeface="OpenDyslexicAlta" pitchFamily="2" charset="77"/>
                <a:cs typeface="OpenDyslexicAlta" pitchFamily="2" charset="77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Edit Master text styles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Second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Third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Fourth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1DD0F53D-1FF4-844C-9CFA-9D8546D499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970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ok cover write ch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633CE64-A964-3E46-A3DD-F645847941CD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DA57134-93E0-C141-B390-3DFCA82BCCD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3596015"/>
              </p:ext>
            </p:extLst>
          </p:nvPr>
        </p:nvGraphicFramePr>
        <p:xfrm>
          <a:off x="508000" y="1600196"/>
          <a:ext cx="11150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1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st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2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nd</a:t>
                      </a:r>
                      <a:r>
                        <a:rPr lang="en-GB" b="0" i="0" baseline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FF7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3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rd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FF7E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0AB86-75A7-554E-9835-D9E30F3233C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95043656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CCC1F5-259E-4B4B-BD71-985F500660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6013" y="349716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89521DD-EB1B-DB4F-AF92-E0AA49E4BF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6012" y="788047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B829687-5986-4D4A-9EAC-01CD129F7C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2545" y="325967"/>
            <a:ext cx="7900555" cy="867834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A42A733-05A7-7244-8430-E2765D4C50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000" y="1995168"/>
            <a:ext cx="2787650" cy="45847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60B6E23-2996-D04A-9DCA-7750F487B5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3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CA7A3E8-3E3C-9545-B15C-D2AF00F7E362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80813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15/06/2020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9137CCF-D866-694A-979D-58389EC37E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141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es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403F0EC-BACB-B74E-A7F5-23CAB3DFDA3B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1925"/>
            <a:ext cx="10515600" cy="1325563"/>
          </a:xfrm>
        </p:spPr>
        <p:txBody>
          <a:bodyPr/>
          <a:lstStyle>
            <a:lvl1pPr algn="ctr">
              <a:defRPr>
                <a:latin typeface="OpenDyslexicAlta" pitchFamily="2" charset="77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3520441"/>
            <a:ext cx="10515600" cy="2656522"/>
          </a:xfrm>
        </p:spPr>
        <p:txBody>
          <a:bodyPr>
            <a:normAutofit/>
          </a:bodyPr>
          <a:lstStyle>
            <a:lvl1pPr marL="0" indent="0">
              <a:buNone/>
              <a:defRPr sz="4200"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0FF983-7FE9-084E-894E-ADB137A670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744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15/06/2020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6327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15/06/2020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3537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15/06/2020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2335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15/06/2020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276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59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0" r:id="rId4"/>
    <p:sldLayoutId id="2147483662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Muli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8EC3230C-370C-4B41-B9ED-BCB463F0FE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The /j/ sound spelled </a:t>
            </a:r>
            <a:r>
              <a:rPr lang="mr-IN" dirty="0"/>
              <a:t>–</a:t>
            </a:r>
            <a:r>
              <a:rPr lang="en-GB" dirty="0" err="1"/>
              <a:t>dge</a:t>
            </a:r>
            <a:r>
              <a:rPr lang="en-GB" dirty="0"/>
              <a:t> at the end of words.  This spelling is used after the short vowel sounds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8DAE2D-5C07-104D-8EF6-27195B5740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95D58-D54B-3346-AC15-07D342AE762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192994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6DBE228-6D41-A748-9592-1AE43A5B93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C2B884-3FE8-CF4F-BAE3-4C745B9084D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B32AF4-9343-2540-89B6-82250EA03E0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The /j/ sound spelled </a:t>
            </a:r>
            <a:r>
              <a:rPr lang="mr-IN" dirty="0"/>
              <a:t>–</a:t>
            </a:r>
            <a:r>
              <a:rPr lang="en-GB" dirty="0" err="1"/>
              <a:t>dge</a:t>
            </a:r>
            <a:r>
              <a:rPr lang="en-GB" dirty="0"/>
              <a:t> at the end of words.  This spelling is used after the short vowel sounds</a:t>
            </a:r>
          </a:p>
        </p:txBody>
      </p:sp>
      <p:graphicFrame>
        <p:nvGraphicFramePr>
          <p:cNvPr id="7" name="Table Placeholder 6">
            <a:extLst>
              <a:ext uri="{FF2B5EF4-FFF2-40B4-BE49-F238E27FC236}">
                <a16:creationId xmlns:a16="http://schemas.microsoft.com/office/drawing/2014/main" id="{D4514438-BDEC-AA4B-BC27-4CCE78A121F0}"/>
              </a:ext>
            </a:extLst>
          </p:cNvPr>
          <p:cNvGraphicFramePr>
            <a:graphicFrameLocks noGrp="1"/>
          </p:cNvGraphicFramePr>
          <p:nvPr>
            <p:ph type="tbl" sz="quarter" idx="4294967295"/>
            <p:extLst>
              <p:ext uri="{D42A27DB-BD31-4B8C-83A1-F6EECF244321}">
                <p14:modId xmlns:p14="http://schemas.microsoft.com/office/powerpoint/2010/main" val="2490678533"/>
              </p:ext>
            </p:extLst>
          </p:nvPr>
        </p:nvGraphicFramePr>
        <p:xfrm>
          <a:off x="3429000" y="1311275"/>
          <a:ext cx="8363607" cy="5273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3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9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78229">
                <a:tc>
                  <a:txBody>
                    <a:bodyPr/>
                    <a:lstStyle/>
                    <a:p>
                      <a:r>
                        <a:rPr lang="en-GB" sz="1700" b="0" i="0" dirty="0">
                          <a:latin typeface="Muli" pitchFamily="2" charset="77"/>
                        </a:rPr>
                        <a:t>Introduction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b="0" i="0" dirty="0">
                          <a:latin typeface="Muli" pitchFamily="2" charset="77"/>
                        </a:rPr>
                        <a:t>The /j/ sound at the end of a word can be spelled using ‘</a:t>
                      </a:r>
                      <a:r>
                        <a:rPr lang="en-GB" sz="1700" b="0" i="0" dirty="0" err="1">
                          <a:latin typeface="Muli" pitchFamily="2" charset="77"/>
                        </a:rPr>
                        <a:t>dge</a:t>
                      </a:r>
                      <a:r>
                        <a:rPr lang="en-GB" sz="1700" b="0" i="0" dirty="0">
                          <a:latin typeface="Muli" pitchFamily="2" charset="77"/>
                        </a:rPr>
                        <a:t>’. The rule is that this sound follows a short vowel sound,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9659">
                <a:tc>
                  <a:txBody>
                    <a:bodyPr/>
                    <a:lstStyle/>
                    <a:p>
                      <a:r>
                        <a:rPr lang="en-GB" sz="1700" b="0" i="0" dirty="0">
                          <a:latin typeface="Muli" pitchFamily="2" charset="77"/>
                        </a:rPr>
                        <a:t>Main Teaching Activity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="0" i="0" dirty="0">
                          <a:latin typeface="Muli" pitchFamily="2" charset="77"/>
                        </a:rPr>
                        <a:t>Show children the spelling list and say the words. Can they hear a sound that appears in each word? If they correctly spot the /j/ sound then ask them to speak with a partner for 20 seconds and then write down, on a whiteboard, the letters that they think are creating the sound /j/.  Share the answers and discuss the spelling rule.</a:t>
                      </a:r>
                      <a:br>
                        <a:rPr lang="en-GB" sz="1700" b="0" i="0" dirty="0">
                          <a:latin typeface="Muli" pitchFamily="2" charset="77"/>
                        </a:rPr>
                      </a:br>
                      <a:br>
                        <a:rPr lang="en-GB" sz="1700" b="0" i="0" dirty="0">
                          <a:latin typeface="Muli" pitchFamily="2" charset="77"/>
                        </a:rPr>
                      </a:br>
                      <a:r>
                        <a:rPr lang="en-GB" sz="1700" b="0" i="0" dirty="0">
                          <a:latin typeface="Muli" pitchFamily="2" charset="77"/>
                        </a:rPr>
                        <a:t>In pairs, can they think of any other words that end with the ‘</a:t>
                      </a:r>
                      <a:r>
                        <a:rPr lang="en-GB" sz="1700" b="0" i="0" dirty="0" err="1">
                          <a:latin typeface="Muli" pitchFamily="2" charset="77"/>
                        </a:rPr>
                        <a:t>dge</a:t>
                      </a:r>
                      <a:r>
                        <a:rPr lang="en-GB" sz="1700" b="0" i="0" dirty="0">
                          <a:latin typeface="Muli" pitchFamily="2" charset="77"/>
                        </a:rPr>
                        <a:t>’ spelling?</a:t>
                      </a:r>
                    </a:p>
                    <a:p>
                      <a:endParaRPr lang="en-GB" sz="1700" b="0" i="0" baseline="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2869">
                <a:tc>
                  <a:txBody>
                    <a:bodyPr/>
                    <a:lstStyle/>
                    <a:p>
                      <a:r>
                        <a:rPr lang="en-GB" sz="1700" b="0" i="0" dirty="0">
                          <a:latin typeface="Muli" pitchFamily="2" charset="77"/>
                        </a:rPr>
                        <a:t>Independent 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b="0" i="0" dirty="0">
                          <a:latin typeface="Muli" pitchFamily="2" charset="77"/>
                        </a:rPr>
                        <a:t>Look at the images, can children work out what they are and how to spell them? Remember that each image will have the spelling rule ending!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79174B1-3AFA-4074-87A3-640D8F68B2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29060"/>
              </p:ext>
            </p:extLst>
          </p:nvPr>
        </p:nvGraphicFramePr>
        <p:xfrm>
          <a:off x="516652" y="1554366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199035841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59826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badge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28698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06339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bridge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94218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dodge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87564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fudge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40243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ridge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993539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smudge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1955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judge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989855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wedge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5468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lodge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5342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2403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A859D-17CA-AE45-8AD8-D6721354A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150" y="473868"/>
            <a:ext cx="8201025" cy="1325563"/>
          </a:xfrm>
        </p:spPr>
        <p:txBody>
          <a:bodyPr>
            <a:noAutofit/>
          </a:bodyPr>
          <a:lstStyle/>
          <a:p>
            <a:pPr algn="l"/>
            <a:r>
              <a:rPr lang="en-GB" sz="3600" dirty="0"/>
              <a:t>What can you see? Write down what these images are: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AFDF70-1904-40C9-8713-B419E26566FE}"/>
              </a:ext>
            </a:extLst>
          </p:cNvPr>
          <p:cNvSpPr txBox="1"/>
          <p:nvPr/>
        </p:nvSpPr>
        <p:spPr>
          <a:xfrm>
            <a:off x="10220960" y="3770868"/>
            <a:ext cx="197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OpenDyslexicAlta" pitchFamily="2" charset="77"/>
              </a:rPr>
              <a:t>w _ d _ _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B77888D-BA0A-49D7-8510-5DEA9CCA63CD}"/>
              </a:ext>
            </a:extLst>
          </p:cNvPr>
          <p:cNvSpPr txBox="1"/>
          <p:nvPr/>
        </p:nvSpPr>
        <p:spPr>
          <a:xfrm>
            <a:off x="6760240" y="3525599"/>
            <a:ext cx="1412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OpenDyslexicAlta" pitchFamily="2" charset="77"/>
              </a:rPr>
              <a:t>j  u d _ _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C81A8DA-9C90-4344-9FDB-5F9DD313DA7F}"/>
              </a:ext>
            </a:extLst>
          </p:cNvPr>
          <p:cNvSpPr txBox="1"/>
          <p:nvPr/>
        </p:nvSpPr>
        <p:spPr>
          <a:xfrm>
            <a:off x="8362951" y="6168866"/>
            <a:ext cx="1572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OpenDyslexicAlta" pitchFamily="2" charset="77"/>
              </a:rPr>
              <a:t>f r _ _ _ _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21749BF-8244-4313-AC4D-D42378614362}"/>
              </a:ext>
            </a:extLst>
          </p:cNvPr>
          <p:cNvSpPr txBox="1"/>
          <p:nvPr/>
        </p:nvSpPr>
        <p:spPr>
          <a:xfrm>
            <a:off x="3804843" y="4140200"/>
            <a:ext cx="197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OpenDyslexicAlta" pitchFamily="2" charset="77"/>
              </a:rPr>
              <a:t>h _ d _ 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573D6F0-21F1-4AE7-B136-B0A08B642584}"/>
              </a:ext>
            </a:extLst>
          </p:cNvPr>
          <p:cNvSpPr txBox="1"/>
          <p:nvPr/>
        </p:nvSpPr>
        <p:spPr>
          <a:xfrm>
            <a:off x="970159" y="4018647"/>
            <a:ext cx="197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OpenDyslexicAlta" pitchFamily="2" charset="77"/>
              </a:rPr>
              <a:t>_ r _ d _ _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440631-8D5D-48F9-9E4D-DE85F644EFC9}"/>
              </a:ext>
            </a:extLst>
          </p:cNvPr>
          <p:cNvSpPr txBox="1"/>
          <p:nvPr/>
        </p:nvSpPr>
        <p:spPr>
          <a:xfrm>
            <a:off x="1596086" y="6235700"/>
            <a:ext cx="2232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OpenDyslexicAlta" pitchFamily="2" charset="77"/>
              </a:rPr>
              <a:t>l o _ _ _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96100D0-2874-415B-A9D7-B5DB7A41B270}"/>
              </a:ext>
            </a:extLst>
          </p:cNvPr>
          <p:cNvSpPr txBox="1"/>
          <p:nvPr/>
        </p:nvSpPr>
        <p:spPr>
          <a:xfrm>
            <a:off x="4989795" y="6244827"/>
            <a:ext cx="1395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OpenDyslexicAlta" pitchFamily="2" charset="77"/>
              </a:rPr>
              <a:t>_ a _ _ e</a:t>
            </a:r>
          </a:p>
        </p:txBody>
      </p:sp>
      <p:pic>
        <p:nvPicPr>
          <p:cNvPr id="1026" name="Picture 2" descr="Suspension Bridge, Brooklyn Bridge">
            <a:extLst>
              <a:ext uri="{FF2B5EF4-FFF2-40B4-BE49-F238E27FC236}">
                <a16:creationId xmlns:a16="http://schemas.microsoft.com/office/drawing/2014/main" id="{AA68206E-E820-4FA6-902D-8EC605F310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8150" y="2447817"/>
            <a:ext cx="2367860" cy="147719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arden Fence Garden Fence Nature Hedge Pla">
            <a:extLst>
              <a:ext uri="{FF2B5EF4-FFF2-40B4-BE49-F238E27FC236}">
                <a16:creationId xmlns:a16="http://schemas.microsoft.com/office/drawing/2014/main" id="{C20A0155-D30B-43FB-B688-D03F4C3627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19930" y="2783910"/>
            <a:ext cx="2367860" cy="1290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Judge, Lawyer, Attorney, Barrister">
            <a:extLst>
              <a:ext uri="{FF2B5EF4-FFF2-40B4-BE49-F238E27FC236}">
                <a16:creationId xmlns:a16="http://schemas.microsoft.com/office/drawing/2014/main" id="{FC1E29CF-151D-48B7-ABEA-6A5AD48410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42252" y="1343940"/>
            <a:ext cx="1450162" cy="218165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wedge">
            <a:extLst>
              <a:ext uri="{FF2B5EF4-FFF2-40B4-BE49-F238E27FC236}">
                <a16:creationId xmlns:a16="http://schemas.microsoft.com/office/drawing/2014/main" id="{BE70DEFA-2869-4737-9D93-0C0BAD747E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57211" y="2233722"/>
            <a:ext cx="1661209" cy="16612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Log Cabin Cabin Rustic House Home Rural Ar">
            <a:extLst>
              <a:ext uri="{FF2B5EF4-FFF2-40B4-BE49-F238E27FC236}">
                <a16:creationId xmlns:a16="http://schemas.microsoft.com/office/drawing/2014/main" id="{3309C48B-C894-4E82-B426-E08CA91B9D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8907" y="4855137"/>
            <a:ext cx="2003722" cy="1410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Image result for birthday badge">
            <a:extLst>
              <a:ext uri="{FF2B5EF4-FFF2-40B4-BE49-F238E27FC236}">
                <a16:creationId xmlns:a16="http://schemas.microsoft.com/office/drawing/2014/main" id="{7C4C4B78-46B3-407D-89DC-3DB1748143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23563" y="4796429"/>
            <a:ext cx="1372437" cy="1372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Refrigerator, Freezer, Fridge-Freezer">
            <a:extLst>
              <a:ext uri="{FF2B5EF4-FFF2-40B4-BE49-F238E27FC236}">
                <a16:creationId xmlns:a16="http://schemas.microsoft.com/office/drawing/2014/main" id="{E93BF0AB-C8F2-4B42-9B6B-E3B477CC55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92414" y="3837979"/>
            <a:ext cx="1572623" cy="2397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040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A859D-17CA-AE45-8AD8-D6721354A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150" y="652117"/>
            <a:ext cx="8201025" cy="1325563"/>
          </a:xfrm>
        </p:spPr>
        <p:txBody>
          <a:bodyPr>
            <a:noAutofit/>
          </a:bodyPr>
          <a:lstStyle/>
          <a:p>
            <a:pPr algn="l"/>
            <a:r>
              <a:rPr lang="en-GB" sz="3600" dirty="0"/>
              <a:t>What can you see? Write down what these images are: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AFDF70-1904-40C9-8713-B419E26566FE}"/>
              </a:ext>
            </a:extLst>
          </p:cNvPr>
          <p:cNvSpPr txBox="1"/>
          <p:nvPr/>
        </p:nvSpPr>
        <p:spPr>
          <a:xfrm>
            <a:off x="10220960" y="3770868"/>
            <a:ext cx="197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OpenDyslexicAlta" pitchFamily="2" charset="77"/>
              </a:rPr>
              <a:t>w </a:t>
            </a:r>
            <a:r>
              <a:rPr lang="en-GB" u="sng" dirty="0">
                <a:solidFill>
                  <a:srgbClr val="FF3860"/>
                </a:solidFill>
                <a:latin typeface="OpenDyslexicAlta" pitchFamily="2" charset="77"/>
              </a:rPr>
              <a:t>e</a:t>
            </a:r>
            <a:r>
              <a:rPr lang="en-GB" dirty="0">
                <a:latin typeface="OpenDyslexicAlta" pitchFamily="2" charset="77"/>
              </a:rPr>
              <a:t> d </a:t>
            </a:r>
            <a:r>
              <a:rPr lang="en-GB" u="sng" dirty="0">
                <a:solidFill>
                  <a:srgbClr val="FF3860"/>
                </a:solidFill>
                <a:latin typeface="OpenDyslexicAlta" pitchFamily="2" charset="77"/>
              </a:rPr>
              <a:t>g</a:t>
            </a:r>
            <a:r>
              <a:rPr lang="en-GB" dirty="0">
                <a:solidFill>
                  <a:srgbClr val="FF3860"/>
                </a:solidFill>
                <a:latin typeface="OpenDyslexicAlta" pitchFamily="2" charset="77"/>
              </a:rPr>
              <a:t> </a:t>
            </a:r>
            <a:r>
              <a:rPr lang="en-GB" u="sng" dirty="0">
                <a:solidFill>
                  <a:srgbClr val="FF3860"/>
                </a:solidFill>
                <a:latin typeface="OpenDyslexicAlta" pitchFamily="2" charset="77"/>
              </a:rPr>
              <a:t>e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B77888D-BA0A-49D7-8510-5DEA9CCA63CD}"/>
              </a:ext>
            </a:extLst>
          </p:cNvPr>
          <p:cNvSpPr txBox="1"/>
          <p:nvPr/>
        </p:nvSpPr>
        <p:spPr>
          <a:xfrm>
            <a:off x="6760240" y="3525599"/>
            <a:ext cx="1412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OpenDyslexicAlta" pitchFamily="2" charset="77"/>
              </a:rPr>
              <a:t>j  u d</a:t>
            </a:r>
            <a:r>
              <a:rPr lang="en-GB" dirty="0">
                <a:solidFill>
                  <a:srgbClr val="FF0000"/>
                </a:solidFill>
                <a:latin typeface="OpenDyslexicAlta" pitchFamily="2" charset="77"/>
              </a:rPr>
              <a:t> </a:t>
            </a:r>
            <a:r>
              <a:rPr lang="en-GB" u="sng" dirty="0">
                <a:solidFill>
                  <a:srgbClr val="FF3860"/>
                </a:solidFill>
                <a:latin typeface="OpenDyslexicAlta" pitchFamily="2" charset="77"/>
              </a:rPr>
              <a:t>g</a:t>
            </a:r>
            <a:r>
              <a:rPr lang="en-GB" dirty="0">
                <a:solidFill>
                  <a:srgbClr val="FF3860"/>
                </a:solidFill>
                <a:latin typeface="OpenDyslexicAlta" pitchFamily="2" charset="77"/>
              </a:rPr>
              <a:t> </a:t>
            </a:r>
            <a:r>
              <a:rPr lang="en-GB" u="sng" dirty="0">
                <a:solidFill>
                  <a:srgbClr val="FF3860"/>
                </a:solidFill>
                <a:latin typeface="OpenDyslexicAlta" pitchFamily="2" charset="77"/>
              </a:rPr>
              <a:t>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C81A8DA-9C90-4344-9FDB-5F9DD313DA7F}"/>
              </a:ext>
            </a:extLst>
          </p:cNvPr>
          <p:cNvSpPr txBox="1"/>
          <p:nvPr/>
        </p:nvSpPr>
        <p:spPr>
          <a:xfrm>
            <a:off x="8362951" y="6168866"/>
            <a:ext cx="12859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OpenDyslexicAlta" pitchFamily="2" charset="77"/>
              </a:rPr>
              <a:t>f r</a:t>
            </a:r>
            <a:r>
              <a:rPr lang="en-GB" u="sng" dirty="0">
                <a:solidFill>
                  <a:srgbClr val="FF0000"/>
                </a:solidFill>
                <a:latin typeface="OpenDyslexicAlta" pitchFamily="2" charset="77"/>
              </a:rPr>
              <a:t> </a:t>
            </a:r>
            <a:r>
              <a:rPr lang="en-GB" u="sng" dirty="0" err="1">
                <a:solidFill>
                  <a:srgbClr val="FF3860"/>
                </a:solidFill>
                <a:latin typeface="OpenDyslexicAlta" pitchFamily="2" charset="77"/>
              </a:rPr>
              <a:t>i</a:t>
            </a:r>
            <a:r>
              <a:rPr lang="en-GB" u="sng" dirty="0">
                <a:solidFill>
                  <a:srgbClr val="FF3860"/>
                </a:solidFill>
                <a:latin typeface="OpenDyslexicAlta" pitchFamily="2" charset="77"/>
              </a:rPr>
              <a:t> d</a:t>
            </a:r>
            <a:r>
              <a:rPr lang="en-GB" dirty="0">
                <a:solidFill>
                  <a:srgbClr val="FF3860"/>
                </a:solidFill>
                <a:latin typeface="OpenDyslexicAlta" pitchFamily="2" charset="77"/>
              </a:rPr>
              <a:t> </a:t>
            </a:r>
            <a:r>
              <a:rPr lang="en-GB" u="sng" dirty="0">
                <a:solidFill>
                  <a:srgbClr val="FF3860"/>
                </a:solidFill>
                <a:latin typeface="OpenDyslexicAlta" pitchFamily="2" charset="77"/>
              </a:rPr>
              <a:t>g</a:t>
            </a:r>
            <a:r>
              <a:rPr lang="en-GB" dirty="0">
                <a:solidFill>
                  <a:srgbClr val="FF3860"/>
                </a:solidFill>
                <a:latin typeface="OpenDyslexicAlta" pitchFamily="2" charset="77"/>
              </a:rPr>
              <a:t> </a:t>
            </a:r>
            <a:r>
              <a:rPr lang="en-GB" u="sng" dirty="0">
                <a:solidFill>
                  <a:srgbClr val="FF3860"/>
                </a:solidFill>
                <a:latin typeface="OpenDyslexicAlta" pitchFamily="2" charset="77"/>
              </a:rPr>
              <a:t>e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21749BF-8244-4313-AC4D-D42378614362}"/>
              </a:ext>
            </a:extLst>
          </p:cNvPr>
          <p:cNvSpPr txBox="1"/>
          <p:nvPr/>
        </p:nvSpPr>
        <p:spPr>
          <a:xfrm>
            <a:off x="3804843" y="4140200"/>
            <a:ext cx="197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OpenDyslexicAlta" pitchFamily="2" charset="77"/>
              </a:rPr>
              <a:t>h </a:t>
            </a:r>
            <a:r>
              <a:rPr lang="en-GB" u="sng" dirty="0">
                <a:solidFill>
                  <a:srgbClr val="FF3860"/>
                </a:solidFill>
                <a:latin typeface="OpenDyslexicAlta" pitchFamily="2" charset="77"/>
              </a:rPr>
              <a:t>e</a:t>
            </a:r>
            <a:r>
              <a:rPr lang="en-GB" dirty="0">
                <a:solidFill>
                  <a:srgbClr val="FF3860"/>
                </a:solidFill>
                <a:latin typeface="OpenDyslexicAlta" pitchFamily="2" charset="77"/>
              </a:rPr>
              <a:t> </a:t>
            </a:r>
            <a:r>
              <a:rPr lang="en-GB" dirty="0">
                <a:latin typeface="OpenDyslexicAlta" pitchFamily="2" charset="77"/>
              </a:rPr>
              <a:t>d </a:t>
            </a:r>
            <a:r>
              <a:rPr lang="en-GB" u="sng" dirty="0">
                <a:solidFill>
                  <a:srgbClr val="FF3860"/>
                </a:solidFill>
                <a:latin typeface="OpenDyslexicAlta" pitchFamily="2" charset="77"/>
              </a:rPr>
              <a:t>g</a:t>
            </a:r>
            <a:r>
              <a:rPr lang="en-GB" dirty="0">
                <a:latin typeface="OpenDyslexicAlta" pitchFamily="2" charset="77"/>
              </a:rPr>
              <a:t> 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573D6F0-21F1-4AE7-B136-B0A08B642584}"/>
              </a:ext>
            </a:extLst>
          </p:cNvPr>
          <p:cNvSpPr txBox="1"/>
          <p:nvPr/>
        </p:nvSpPr>
        <p:spPr>
          <a:xfrm>
            <a:off x="970159" y="4018647"/>
            <a:ext cx="1971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solidFill>
                  <a:srgbClr val="FF3860"/>
                </a:solidFill>
                <a:latin typeface="OpenDyslexicAlta" pitchFamily="2" charset="77"/>
              </a:rPr>
              <a:t>b</a:t>
            </a:r>
            <a:r>
              <a:rPr lang="en-GB" sz="2000" dirty="0">
                <a:latin typeface="OpenDyslexicAlta" pitchFamily="2" charset="77"/>
              </a:rPr>
              <a:t> r </a:t>
            </a:r>
            <a:r>
              <a:rPr lang="en-GB" sz="2000" u="sng" dirty="0" err="1">
                <a:solidFill>
                  <a:srgbClr val="FF3860"/>
                </a:solidFill>
                <a:latin typeface="OpenDyslexicAlta" pitchFamily="2" charset="77"/>
              </a:rPr>
              <a:t>i</a:t>
            </a:r>
            <a:r>
              <a:rPr lang="en-GB" sz="2000" dirty="0">
                <a:latin typeface="OpenDyslexicAlta" pitchFamily="2" charset="77"/>
              </a:rPr>
              <a:t> d </a:t>
            </a:r>
            <a:r>
              <a:rPr lang="en-GB" sz="2000" u="sng" dirty="0">
                <a:solidFill>
                  <a:srgbClr val="FF3860"/>
                </a:solidFill>
                <a:latin typeface="OpenDyslexicAlta" pitchFamily="2" charset="77"/>
              </a:rPr>
              <a:t>g e</a:t>
            </a:r>
            <a:endParaRPr lang="en-GB" sz="2000" dirty="0">
              <a:solidFill>
                <a:srgbClr val="FF3860"/>
              </a:solidFill>
              <a:latin typeface="OpenDyslexicAlta" pitchFamily="2" charset="7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440631-8D5D-48F9-9E4D-DE85F644EFC9}"/>
              </a:ext>
            </a:extLst>
          </p:cNvPr>
          <p:cNvSpPr txBox="1"/>
          <p:nvPr/>
        </p:nvSpPr>
        <p:spPr>
          <a:xfrm>
            <a:off x="1596086" y="6235700"/>
            <a:ext cx="2232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OpenDyslexicAlta" pitchFamily="2" charset="77"/>
              </a:rPr>
              <a:t>l o </a:t>
            </a:r>
            <a:r>
              <a:rPr lang="en-GB" u="sng" dirty="0">
                <a:solidFill>
                  <a:srgbClr val="FF3860"/>
                </a:solidFill>
                <a:latin typeface="OpenDyslexicAlta" pitchFamily="2" charset="77"/>
              </a:rPr>
              <a:t>d</a:t>
            </a:r>
            <a:r>
              <a:rPr lang="en-GB" dirty="0">
                <a:solidFill>
                  <a:srgbClr val="FF3860"/>
                </a:solidFill>
                <a:latin typeface="OpenDyslexicAlta" pitchFamily="2" charset="77"/>
              </a:rPr>
              <a:t> </a:t>
            </a:r>
            <a:r>
              <a:rPr lang="en-GB" u="sng" dirty="0">
                <a:solidFill>
                  <a:srgbClr val="FF3860"/>
                </a:solidFill>
                <a:latin typeface="OpenDyslexicAlta" pitchFamily="2" charset="77"/>
              </a:rPr>
              <a:t>g 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96100D0-2874-415B-A9D7-B5DB7A41B270}"/>
              </a:ext>
            </a:extLst>
          </p:cNvPr>
          <p:cNvSpPr txBox="1"/>
          <p:nvPr/>
        </p:nvSpPr>
        <p:spPr>
          <a:xfrm>
            <a:off x="4989795" y="6244827"/>
            <a:ext cx="1395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solidFill>
                  <a:srgbClr val="FF3860"/>
                </a:solidFill>
                <a:latin typeface="OpenDyslexicAlta" pitchFamily="2" charset="77"/>
              </a:rPr>
              <a:t>b </a:t>
            </a:r>
            <a:r>
              <a:rPr lang="en-GB" dirty="0">
                <a:latin typeface="OpenDyslexicAlta" pitchFamily="2" charset="77"/>
              </a:rPr>
              <a:t>a </a:t>
            </a:r>
            <a:r>
              <a:rPr lang="en-GB" u="sng" dirty="0">
                <a:solidFill>
                  <a:srgbClr val="FF3860"/>
                </a:solidFill>
                <a:latin typeface="OpenDyslexicAlta" pitchFamily="2" charset="77"/>
              </a:rPr>
              <a:t>d</a:t>
            </a:r>
            <a:r>
              <a:rPr lang="en-GB" dirty="0">
                <a:solidFill>
                  <a:srgbClr val="FF3860"/>
                </a:solidFill>
                <a:latin typeface="OpenDyslexicAlta" pitchFamily="2" charset="77"/>
              </a:rPr>
              <a:t> </a:t>
            </a:r>
            <a:r>
              <a:rPr lang="en-GB" u="sng" dirty="0">
                <a:solidFill>
                  <a:srgbClr val="FF3860"/>
                </a:solidFill>
                <a:latin typeface="OpenDyslexicAlta" pitchFamily="2" charset="77"/>
              </a:rPr>
              <a:t>g</a:t>
            </a:r>
            <a:r>
              <a:rPr lang="en-GB" dirty="0">
                <a:solidFill>
                  <a:srgbClr val="FF3860"/>
                </a:solidFill>
                <a:latin typeface="OpenDyslexicAlta" pitchFamily="2" charset="77"/>
              </a:rPr>
              <a:t> </a:t>
            </a:r>
            <a:r>
              <a:rPr lang="en-GB" dirty="0">
                <a:latin typeface="OpenDyslexicAlta" pitchFamily="2" charset="77"/>
              </a:rPr>
              <a:t>e</a:t>
            </a:r>
          </a:p>
        </p:txBody>
      </p:sp>
      <p:pic>
        <p:nvPicPr>
          <p:cNvPr id="1026" name="Picture 2" descr="Suspension Bridge, Brooklyn Bridge">
            <a:extLst>
              <a:ext uri="{FF2B5EF4-FFF2-40B4-BE49-F238E27FC236}">
                <a16:creationId xmlns:a16="http://schemas.microsoft.com/office/drawing/2014/main" id="{AA68206E-E820-4FA6-902D-8EC605F310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8150" y="2447817"/>
            <a:ext cx="2367860" cy="147719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arden Fence Garden Fence Nature Hedge Pla">
            <a:extLst>
              <a:ext uri="{FF2B5EF4-FFF2-40B4-BE49-F238E27FC236}">
                <a16:creationId xmlns:a16="http://schemas.microsoft.com/office/drawing/2014/main" id="{C20A0155-D30B-43FB-B688-D03F4C3627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19930" y="2783910"/>
            <a:ext cx="2367860" cy="1290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Judge, Lawyer, Attorney, Barrister">
            <a:extLst>
              <a:ext uri="{FF2B5EF4-FFF2-40B4-BE49-F238E27FC236}">
                <a16:creationId xmlns:a16="http://schemas.microsoft.com/office/drawing/2014/main" id="{FC1E29CF-151D-48B7-ABEA-6A5AD48410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42252" y="1343940"/>
            <a:ext cx="1450162" cy="218165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wedge">
            <a:extLst>
              <a:ext uri="{FF2B5EF4-FFF2-40B4-BE49-F238E27FC236}">
                <a16:creationId xmlns:a16="http://schemas.microsoft.com/office/drawing/2014/main" id="{BE70DEFA-2869-4737-9D93-0C0BAD747E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57211" y="2233722"/>
            <a:ext cx="1661209" cy="16612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Log Cabin Cabin Rustic House Home Rural Ar">
            <a:extLst>
              <a:ext uri="{FF2B5EF4-FFF2-40B4-BE49-F238E27FC236}">
                <a16:creationId xmlns:a16="http://schemas.microsoft.com/office/drawing/2014/main" id="{3309C48B-C894-4E82-B426-E08CA91B9D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8907" y="4855137"/>
            <a:ext cx="2003722" cy="1410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Image result for birthday badge">
            <a:extLst>
              <a:ext uri="{FF2B5EF4-FFF2-40B4-BE49-F238E27FC236}">
                <a16:creationId xmlns:a16="http://schemas.microsoft.com/office/drawing/2014/main" id="{7C4C4B78-46B3-407D-89DC-3DB1748143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23563" y="4796429"/>
            <a:ext cx="1372437" cy="1372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Refrigerator, Freezer, Fridge-Freezer">
            <a:extLst>
              <a:ext uri="{FF2B5EF4-FFF2-40B4-BE49-F238E27FC236}">
                <a16:creationId xmlns:a16="http://schemas.microsoft.com/office/drawing/2014/main" id="{E93BF0AB-C8F2-4B42-9B6B-E3B477CC55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92414" y="3837979"/>
            <a:ext cx="1572623" cy="2397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FD76054-6402-4E06-8094-7EC258333C7B}"/>
              </a:ext>
            </a:extLst>
          </p:cNvPr>
          <p:cNvSpPr txBox="1"/>
          <p:nvPr/>
        </p:nvSpPr>
        <p:spPr>
          <a:xfrm>
            <a:off x="438150" y="243251"/>
            <a:ext cx="1796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3860"/>
                </a:solidFill>
                <a:latin typeface="Muli" panose="020B0604020202020204" charset="0"/>
              </a:rPr>
              <a:t>Answers: </a:t>
            </a:r>
          </a:p>
        </p:txBody>
      </p:sp>
    </p:spTree>
    <p:extLst>
      <p:ext uri="{BB962C8B-B14F-4D97-AF65-F5344CB8AC3E}">
        <p14:creationId xmlns:p14="http://schemas.microsoft.com/office/powerpoint/2010/main" val="371121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975479"/>
              </p:ext>
            </p:extLst>
          </p:nvPr>
        </p:nvGraphicFramePr>
        <p:xfrm>
          <a:off x="508000" y="1600196"/>
          <a:ext cx="11150598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4290323702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310329746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1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st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2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nd</a:t>
                      </a:r>
                      <a:r>
                        <a:rPr lang="en-GB" b="0" i="0" baseline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3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rd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4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th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5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th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badge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bridge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dodge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fudge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ridge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smudge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judge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wedge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lodge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420785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2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>
                          <a:latin typeface="Muli" pitchFamily="2" charset="77"/>
                        </a:rPr>
                        <a:t>The /j/ sound spelled </a:t>
                      </a:r>
                      <a:r>
                        <a:rPr lang="mr-IN" sz="1400" b="0" i="0" baseline="0" dirty="0">
                          <a:latin typeface="Muli" pitchFamily="2" charset="77"/>
                        </a:rPr>
                        <a:t>–</a:t>
                      </a:r>
                      <a:r>
                        <a:rPr lang="en-GB" sz="1400" baseline="0" dirty="0" err="1">
                          <a:latin typeface="Muli" pitchFamily="2" charset="77"/>
                        </a:rPr>
                        <a:t>dge</a:t>
                      </a:r>
                      <a:r>
                        <a:rPr lang="en-GB" sz="1400" baseline="0" dirty="0">
                          <a:latin typeface="Muli" pitchFamily="2" charset="77"/>
                        </a:rPr>
                        <a:t> at the end of words.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 dirty="0">
                        <a:latin typeface="Muli" pitchFamily="2" charset="77"/>
                      </a:endParaRPr>
                    </a:p>
                    <a:p>
                      <a:r>
                        <a:rPr lang="en-GB" sz="1400" baseline="0" dirty="0">
                          <a:latin typeface="Muli" pitchFamily="2" charset="77"/>
                        </a:rPr>
                        <a:t>Name:</a:t>
                      </a:r>
                      <a:endParaRPr lang="en-GB" sz="140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141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8000" y="1600196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badge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bridge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dodge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fudge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ridge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smudge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judge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wedge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lodge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764434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2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>
                          <a:latin typeface="Muli" pitchFamily="2" charset="77"/>
                        </a:rPr>
                        <a:t>The /j/ sound spelt </a:t>
                      </a:r>
                      <a:r>
                        <a:rPr lang="mr-IN" sz="1400" b="0" i="0" baseline="0" dirty="0">
                          <a:latin typeface="Muli" pitchFamily="2" charset="77"/>
                        </a:rPr>
                        <a:t>–</a:t>
                      </a:r>
                      <a:r>
                        <a:rPr lang="en-GB" sz="1400" baseline="0" dirty="0" err="1">
                          <a:latin typeface="Muli" pitchFamily="2" charset="77"/>
                        </a:rPr>
                        <a:t>dge</a:t>
                      </a:r>
                      <a:r>
                        <a:rPr lang="en-GB" sz="1400" baseline="0" dirty="0">
                          <a:latin typeface="Muli" pitchFamily="2" charset="77"/>
                        </a:rPr>
                        <a:t> at the end of words.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 dirty="0">
                        <a:latin typeface="Muli" pitchFamily="2" charset="77"/>
                      </a:endParaRPr>
                    </a:p>
                    <a:p>
                      <a:r>
                        <a:rPr lang="en-GB" sz="1400" baseline="0" dirty="0">
                          <a:latin typeface="Muli" pitchFamily="2" charset="77"/>
                        </a:rPr>
                        <a:t>Name:</a:t>
                      </a:r>
                      <a:endParaRPr lang="en-GB" sz="140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6" name="Rectangle 35"/>
          <p:cNvSpPr/>
          <p:nvPr/>
        </p:nvSpPr>
        <p:spPr>
          <a:xfrm>
            <a:off x="6369669" y="1457779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73708" y="2050347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331030" y="3087577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955583" y="1936323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998915" y="1564568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527553" y="2050345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745116" y="3087577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426945" y="1457779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0884695" y="1990288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859668" y="3573354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0356057" y="1504513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9298781" y="1504515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056191" y="2050347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388306" y="3573354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802392" y="3573356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273754" y="3573356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484221" y="1936323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898307" y="1943558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1406470" y="1990288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9827419" y="1990290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530797" y="5381709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002159" y="5381710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481026" y="5381710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633197" y="5154754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053689" y="5154754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543300" y="5154754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8059435" y="4895930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0238539" y="3697550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588073" y="5381707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112064" y="5154754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582327" y="4669102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9709901" y="4183327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9181263" y="4184023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9116711" y="5381707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11295815" y="4183326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0767177" y="4183200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Muli" pitchFamily="2" charset="77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905170" y="1960433"/>
            <a:ext cx="510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OpenDyslexicAlta" pitchFamily="2" charset="77"/>
                <a:ea typeface="OpenDyslexic" charset="0"/>
                <a:cs typeface="OpenDyslexic" charset="0"/>
              </a:rPr>
              <a:t>a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9836543" y="2019700"/>
            <a:ext cx="510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OpenDyslexicAlta" pitchFamily="2" charset="77"/>
                <a:ea typeface="OpenDyslexic" charset="0"/>
                <a:cs typeface="OpenDyslexic" charset="0"/>
              </a:rPr>
              <a:t>o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9709901" y="4207438"/>
            <a:ext cx="510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OpenDyslexicAlta" pitchFamily="2" charset="77"/>
                <a:ea typeface="OpenDyslexic" charset="0"/>
                <a:cs typeface="OpenDyslexic" charset="0"/>
              </a:rPr>
              <a:t>e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052590" y="5180160"/>
            <a:ext cx="510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OpenDyslexicAlta" pitchFamily="2" charset="77"/>
                <a:ea typeface="OpenDyslexic" charset="0"/>
                <a:cs typeface="OpenDyslexic" charset="0"/>
              </a:rPr>
              <a:t>i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473708" y="3087577"/>
            <a:ext cx="22531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OpenDyslexicAlta" pitchFamily="2" charset="77"/>
                <a:ea typeface="OpenDyslexic" charset="0"/>
                <a:cs typeface="OpenDyslexic" charset="0"/>
              </a:rPr>
              <a:t>Use your spellings to try and work out which words fit in the boxes.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379107" y="6304899"/>
            <a:ext cx="7916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OpenDyslexicAlta" pitchFamily="2" charset="77"/>
                <a:ea typeface="OpenDyslexic" charset="0"/>
                <a:cs typeface="OpenDyslexic" charset="0"/>
              </a:rPr>
              <a:t>Which words have been left out?</a:t>
            </a:r>
          </a:p>
        </p:txBody>
      </p:sp>
    </p:spTree>
    <p:extLst>
      <p:ext uri="{BB962C8B-B14F-4D97-AF65-F5344CB8AC3E}">
        <p14:creationId xmlns:p14="http://schemas.microsoft.com/office/powerpoint/2010/main" val="1941442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8000" y="1600196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badge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edge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bridge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dodge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fudge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ridge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smudge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judge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wedge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lodge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940645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2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aseline="0" dirty="0">
                          <a:latin typeface="Muli" pitchFamily="2" charset="77"/>
                        </a:rPr>
                        <a:t>The /j/ sound spelt </a:t>
                      </a:r>
                      <a:r>
                        <a:rPr lang="mr-IN" sz="1600" b="0" i="0" baseline="0" dirty="0">
                          <a:latin typeface="Muli" pitchFamily="2" charset="77"/>
                        </a:rPr>
                        <a:t>–</a:t>
                      </a:r>
                      <a:r>
                        <a:rPr lang="en-GB" sz="1600" baseline="0" dirty="0" err="1">
                          <a:latin typeface="Muli" pitchFamily="2" charset="77"/>
                        </a:rPr>
                        <a:t>dge</a:t>
                      </a:r>
                      <a:r>
                        <a:rPr lang="en-GB" sz="1600" baseline="0" dirty="0">
                          <a:latin typeface="Muli" pitchFamily="2" charset="77"/>
                        </a:rPr>
                        <a:t> at the end of words.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aseline="0" dirty="0">
                        <a:latin typeface="Muli" pitchFamily="2" charset="77"/>
                      </a:endParaRPr>
                    </a:p>
                    <a:p>
                      <a:r>
                        <a:rPr lang="en-GB" sz="1600" baseline="0" dirty="0">
                          <a:solidFill>
                            <a:srgbClr val="FF3860"/>
                          </a:solidFill>
                          <a:latin typeface="Muli" pitchFamily="2" charset="77"/>
                        </a:rPr>
                        <a:t>Answers: </a:t>
                      </a:r>
                      <a:endParaRPr lang="en-GB" sz="1600" dirty="0">
                        <a:solidFill>
                          <a:srgbClr val="FF3860"/>
                        </a:solidFill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6" name="Rectangle 35"/>
          <p:cNvSpPr/>
          <p:nvPr/>
        </p:nvSpPr>
        <p:spPr>
          <a:xfrm>
            <a:off x="6369669" y="1457779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b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473708" y="2050347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331030" y="3087577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d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955583" y="1936323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g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998915" y="1564568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d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527553" y="2050345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g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745116" y="3087577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b</a:t>
            </a:r>
          </a:p>
        </p:txBody>
      </p:sp>
      <p:sp>
        <p:nvSpPr>
          <p:cNvPr id="43" name="Rectangle 42"/>
          <p:cNvSpPr/>
          <p:nvPr/>
        </p:nvSpPr>
        <p:spPr>
          <a:xfrm>
            <a:off x="7426945" y="1457779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d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0884695" y="1990288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g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859668" y="3573354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g</a:t>
            </a:r>
          </a:p>
        </p:txBody>
      </p:sp>
      <p:sp>
        <p:nvSpPr>
          <p:cNvPr id="46" name="Rectangle 45"/>
          <p:cNvSpPr/>
          <p:nvPr/>
        </p:nvSpPr>
        <p:spPr>
          <a:xfrm>
            <a:off x="10356057" y="1504513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d</a:t>
            </a:r>
          </a:p>
        </p:txBody>
      </p:sp>
      <p:sp>
        <p:nvSpPr>
          <p:cNvPr id="47" name="Rectangle 46"/>
          <p:cNvSpPr/>
          <p:nvPr/>
        </p:nvSpPr>
        <p:spPr>
          <a:xfrm>
            <a:off x="9298781" y="1504515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d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056191" y="2050347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e</a:t>
            </a:r>
          </a:p>
        </p:txBody>
      </p:sp>
      <p:sp>
        <p:nvSpPr>
          <p:cNvPr id="49" name="Rectangle 48"/>
          <p:cNvSpPr/>
          <p:nvPr/>
        </p:nvSpPr>
        <p:spPr>
          <a:xfrm>
            <a:off x="8388306" y="3573354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e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802392" y="3573356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err="1">
                <a:solidFill>
                  <a:srgbClr val="FF3860"/>
                </a:solidFill>
                <a:latin typeface="OpenDyslexicAlta" pitchFamily="2" charset="77"/>
              </a:rPr>
              <a:t>i</a:t>
            </a:r>
            <a:endParaRPr lang="en-GB" sz="2400" dirty="0">
              <a:solidFill>
                <a:srgbClr val="FF3860"/>
              </a:solidFill>
              <a:latin typeface="OpenDyslexicAlta" pitchFamily="2" charset="77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273754" y="3573356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r</a:t>
            </a:r>
          </a:p>
        </p:txBody>
      </p:sp>
      <p:sp>
        <p:nvSpPr>
          <p:cNvPr id="52" name="Rectangle 51"/>
          <p:cNvSpPr/>
          <p:nvPr/>
        </p:nvSpPr>
        <p:spPr>
          <a:xfrm>
            <a:off x="8484221" y="1936323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OpenDyslexicAlta" pitchFamily="2" charset="77"/>
              </a:rPr>
              <a:t>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6898307" y="1943558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OpenDyslexicAlta" pitchFamily="2" charset="77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1406470" y="1990288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OpenDyslexicAlta" pitchFamily="2" charset="77"/>
              </a:rPr>
              <a:t>e</a:t>
            </a:r>
          </a:p>
        </p:txBody>
      </p:sp>
      <p:sp>
        <p:nvSpPr>
          <p:cNvPr id="55" name="Rectangle 54"/>
          <p:cNvSpPr/>
          <p:nvPr/>
        </p:nvSpPr>
        <p:spPr>
          <a:xfrm>
            <a:off x="9827419" y="1990290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OpenDyslexicAlta" pitchFamily="2" charset="77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530797" y="5381709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u</a:t>
            </a:r>
          </a:p>
        </p:txBody>
      </p:sp>
      <p:sp>
        <p:nvSpPr>
          <p:cNvPr id="57" name="Rectangle 56"/>
          <p:cNvSpPr/>
          <p:nvPr/>
        </p:nvSpPr>
        <p:spPr>
          <a:xfrm>
            <a:off x="7002159" y="5381710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m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481026" y="5381710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OpenDyslexicAlta" pitchFamily="2" charset="77"/>
              </a:rPr>
              <a:t>s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633197" y="5154754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e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053689" y="5154754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OpenDyslexicAlta" pitchFamily="2" charset="77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543300" y="5154754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r</a:t>
            </a:r>
          </a:p>
        </p:txBody>
      </p:sp>
      <p:sp>
        <p:nvSpPr>
          <p:cNvPr id="62" name="Rectangle 61"/>
          <p:cNvSpPr/>
          <p:nvPr/>
        </p:nvSpPr>
        <p:spPr>
          <a:xfrm>
            <a:off x="8059435" y="4895930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d</a:t>
            </a:r>
          </a:p>
        </p:txBody>
      </p:sp>
      <p:sp>
        <p:nvSpPr>
          <p:cNvPr id="63" name="Rectangle 62"/>
          <p:cNvSpPr/>
          <p:nvPr/>
        </p:nvSpPr>
        <p:spPr>
          <a:xfrm>
            <a:off x="10238539" y="3697550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d</a:t>
            </a:r>
          </a:p>
        </p:txBody>
      </p:sp>
      <p:sp>
        <p:nvSpPr>
          <p:cNvPr id="64" name="Rectangle 63"/>
          <p:cNvSpPr/>
          <p:nvPr/>
        </p:nvSpPr>
        <p:spPr>
          <a:xfrm>
            <a:off x="8588073" y="5381707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g</a:t>
            </a:r>
          </a:p>
        </p:txBody>
      </p:sp>
      <p:sp>
        <p:nvSpPr>
          <p:cNvPr id="65" name="Rectangle 64"/>
          <p:cNvSpPr/>
          <p:nvPr/>
        </p:nvSpPr>
        <p:spPr>
          <a:xfrm>
            <a:off x="5112064" y="5154754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g</a:t>
            </a:r>
          </a:p>
        </p:txBody>
      </p:sp>
      <p:sp>
        <p:nvSpPr>
          <p:cNvPr id="66" name="Rectangle 65"/>
          <p:cNvSpPr/>
          <p:nvPr/>
        </p:nvSpPr>
        <p:spPr>
          <a:xfrm>
            <a:off x="4582327" y="4669102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d</a:t>
            </a:r>
          </a:p>
        </p:txBody>
      </p:sp>
      <p:sp>
        <p:nvSpPr>
          <p:cNvPr id="67" name="Rectangle 66"/>
          <p:cNvSpPr/>
          <p:nvPr/>
        </p:nvSpPr>
        <p:spPr>
          <a:xfrm>
            <a:off x="9709901" y="4183327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latin typeface="OpenDyslexicAlta" pitchFamily="2" charset="77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9181263" y="4184023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w</a:t>
            </a:r>
          </a:p>
        </p:txBody>
      </p:sp>
      <p:sp>
        <p:nvSpPr>
          <p:cNvPr id="69" name="Rectangle 68"/>
          <p:cNvSpPr/>
          <p:nvPr/>
        </p:nvSpPr>
        <p:spPr>
          <a:xfrm>
            <a:off x="9116711" y="5381707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e</a:t>
            </a:r>
          </a:p>
        </p:txBody>
      </p:sp>
      <p:sp>
        <p:nvSpPr>
          <p:cNvPr id="70" name="Rectangle 69"/>
          <p:cNvSpPr/>
          <p:nvPr/>
        </p:nvSpPr>
        <p:spPr>
          <a:xfrm>
            <a:off x="11295815" y="4183326"/>
            <a:ext cx="528638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e</a:t>
            </a:r>
          </a:p>
        </p:txBody>
      </p:sp>
      <p:sp>
        <p:nvSpPr>
          <p:cNvPr id="71" name="Rectangle 70"/>
          <p:cNvSpPr/>
          <p:nvPr/>
        </p:nvSpPr>
        <p:spPr>
          <a:xfrm>
            <a:off x="10767177" y="4183200"/>
            <a:ext cx="528638" cy="971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2400" dirty="0">
                <a:solidFill>
                  <a:srgbClr val="FF3860"/>
                </a:solidFill>
                <a:latin typeface="OpenDyslexicAlta" pitchFamily="2" charset="77"/>
              </a:rPr>
              <a:t>g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905170" y="1960433"/>
            <a:ext cx="510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OpenDyslexicAlta" pitchFamily="2" charset="77"/>
                <a:ea typeface="OpenDyslexic" charset="0"/>
                <a:cs typeface="OpenDyslexic" charset="0"/>
              </a:rPr>
              <a:t>a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9836543" y="2019700"/>
            <a:ext cx="510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OpenDyslexicAlta" pitchFamily="2" charset="77"/>
                <a:ea typeface="OpenDyslexic" charset="0"/>
                <a:cs typeface="OpenDyslexic" charset="0"/>
              </a:rPr>
              <a:t>o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9709901" y="4207438"/>
            <a:ext cx="510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OpenDyslexicAlta" pitchFamily="2" charset="77"/>
                <a:ea typeface="OpenDyslexic" charset="0"/>
                <a:cs typeface="OpenDyslexic" charset="0"/>
              </a:rPr>
              <a:t>e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052590" y="5180160"/>
            <a:ext cx="510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OpenDyslexicAlta" pitchFamily="2" charset="77"/>
                <a:ea typeface="OpenDyslexic" charset="0"/>
                <a:cs typeface="OpenDyslexic" charset="0"/>
              </a:rPr>
              <a:t>i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473708" y="3087577"/>
            <a:ext cx="22531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OpenDyslexicAlta" pitchFamily="2" charset="77"/>
                <a:ea typeface="OpenDyslexic" charset="0"/>
                <a:cs typeface="OpenDyslexic" charset="0"/>
              </a:rPr>
              <a:t>Use your spellings to try and work out which words fit in the boxes.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379107" y="6304899"/>
            <a:ext cx="7916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OpenDyslexicAlta" pitchFamily="2" charset="77"/>
                <a:ea typeface="OpenDyslexic" charset="0"/>
                <a:cs typeface="OpenDyslexic" charset="0"/>
              </a:rPr>
              <a:t>Which words have been left out?</a:t>
            </a:r>
          </a:p>
        </p:txBody>
      </p:sp>
    </p:spTree>
    <p:extLst>
      <p:ext uri="{BB962C8B-B14F-4D97-AF65-F5344CB8AC3E}">
        <p14:creationId xmlns:p14="http://schemas.microsoft.com/office/powerpoint/2010/main" val="846757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elling Shed" id="{C4F81C86-5779-0E48-81E5-305447788964}" vid="{2F96E78E-4C51-8449-B2C6-B9B70AAE1C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16744</TotalTime>
  <Words>516</Words>
  <Application>Microsoft Macintosh PowerPoint</Application>
  <PresentationFormat>Widescreen</PresentationFormat>
  <Paragraphs>142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OpenDyslexicAlta</vt:lpstr>
      <vt:lpstr>Muli</vt:lpstr>
      <vt:lpstr>Office Theme</vt:lpstr>
      <vt:lpstr>PowerPoint Presentation</vt:lpstr>
      <vt:lpstr>PowerPoint Presentation</vt:lpstr>
      <vt:lpstr>What can you see? Write down what these images are:</vt:lpstr>
      <vt:lpstr>What can you see? Write down what these images are: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Spelling Shed 🐝</dc:title>
  <dc:creator>Rob Smith</dc:creator>
  <cp:lastModifiedBy>Martin Saunders</cp:lastModifiedBy>
  <cp:revision>360</cp:revision>
  <cp:lastPrinted>2019-04-15T12:15:01Z</cp:lastPrinted>
  <dcterms:created xsi:type="dcterms:W3CDTF">2018-08-06T08:16:18Z</dcterms:created>
  <dcterms:modified xsi:type="dcterms:W3CDTF">2020-06-15T18:47:52Z</dcterms:modified>
</cp:coreProperties>
</file>