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23"/>
  </p:notesMasterIdLst>
  <p:handoutMasterIdLst>
    <p:handoutMasterId r:id="rId124"/>
  </p:handoutMasterIdLst>
  <p:sldIdLst>
    <p:sldId id="486" r:id="rId2"/>
    <p:sldId id="525" r:id="rId3"/>
    <p:sldId id="526" r:id="rId4"/>
    <p:sldId id="268" r:id="rId5"/>
    <p:sldId id="298" r:id="rId6"/>
    <p:sldId id="459" r:id="rId7"/>
    <p:sldId id="670" r:id="rId8"/>
    <p:sldId id="673" r:id="rId9"/>
    <p:sldId id="674" r:id="rId10"/>
    <p:sldId id="675" r:id="rId11"/>
    <p:sldId id="676" r:id="rId12"/>
    <p:sldId id="677" r:id="rId13"/>
    <p:sldId id="678" r:id="rId14"/>
    <p:sldId id="679" r:id="rId15"/>
    <p:sldId id="680" r:id="rId16"/>
    <p:sldId id="681" r:id="rId17"/>
    <p:sldId id="682" r:id="rId18"/>
    <p:sldId id="683" r:id="rId19"/>
    <p:sldId id="684" r:id="rId20"/>
    <p:sldId id="685" r:id="rId21"/>
    <p:sldId id="686" r:id="rId22"/>
    <p:sldId id="687" r:id="rId23"/>
    <p:sldId id="672" r:id="rId24"/>
    <p:sldId id="671" r:id="rId25"/>
    <p:sldId id="688" r:id="rId26"/>
    <p:sldId id="689" r:id="rId27"/>
    <p:sldId id="460" r:id="rId28"/>
    <p:sldId id="690" r:id="rId29"/>
    <p:sldId id="300" r:id="rId30"/>
    <p:sldId id="301" r:id="rId31"/>
    <p:sldId id="578" r:id="rId32"/>
    <p:sldId id="389" r:id="rId33"/>
    <p:sldId id="390" r:id="rId34"/>
    <p:sldId id="473" r:id="rId35"/>
    <p:sldId id="592" r:id="rId36"/>
    <p:sldId id="310" r:id="rId37"/>
    <p:sldId id="311" r:id="rId38"/>
    <p:sldId id="593" r:id="rId39"/>
    <p:sldId id="574" r:id="rId40"/>
    <p:sldId id="378" r:id="rId41"/>
    <p:sldId id="691" r:id="rId42"/>
    <p:sldId id="692" r:id="rId43"/>
    <p:sldId id="340" r:id="rId44"/>
    <p:sldId id="577" r:id="rId45"/>
    <p:sldId id="257" r:id="rId46"/>
    <p:sldId id="258" r:id="rId47"/>
    <p:sldId id="693" r:id="rId48"/>
    <p:sldId id="269" r:id="rId49"/>
    <p:sldId id="299" r:id="rId50"/>
    <p:sldId id="260" r:id="rId51"/>
    <p:sldId id="261" r:id="rId52"/>
    <p:sldId id="579" r:id="rId53"/>
    <p:sldId id="694" r:id="rId54"/>
    <p:sldId id="487" r:id="rId55"/>
    <p:sldId id="695" r:id="rId56"/>
    <p:sldId id="696" r:id="rId57"/>
    <p:sldId id="408" r:id="rId58"/>
    <p:sldId id="571" r:id="rId59"/>
    <p:sldId id="697" r:id="rId60"/>
    <p:sldId id="698" r:id="rId61"/>
    <p:sldId id="572" r:id="rId62"/>
    <p:sldId id="699" r:id="rId63"/>
    <p:sldId id="700" r:id="rId64"/>
    <p:sldId id="411" r:id="rId65"/>
    <p:sldId id="573" r:id="rId66"/>
    <p:sldId id="409" r:id="rId67"/>
    <p:sldId id="410" r:id="rId68"/>
    <p:sldId id="701" r:id="rId69"/>
    <p:sldId id="457" r:id="rId70"/>
    <p:sldId id="458" r:id="rId71"/>
    <p:sldId id="702" r:id="rId72"/>
    <p:sldId id="703" r:id="rId73"/>
    <p:sldId id="704" r:id="rId74"/>
    <p:sldId id="705" r:id="rId75"/>
    <p:sldId id="706" r:id="rId76"/>
    <p:sldId id="535" r:id="rId77"/>
    <p:sldId id="707" r:id="rId78"/>
    <p:sldId id="474" r:id="rId79"/>
    <p:sldId id="475" r:id="rId80"/>
    <p:sldId id="272" r:id="rId81"/>
    <p:sldId id="273" r:id="rId82"/>
    <p:sldId id="476" r:id="rId83"/>
    <p:sldId id="547" r:id="rId84"/>
    <p:sldId id="270" r:id="rId85"/>
    <p:sldId id="477" r:id="rId86"/>
    <p:sldId id="425" r:id="rId87"/>
    <p:sldId id="274" r:id="rId88"/>
    <p:sldId id="478" r:id="rId89"/>
    <p:sldId id="288" r:id="rId90"/>
    <p:sldId id="289" r:id="rId91"/>
    <p:sldId id="290" r:id="rId92"/>
    <p:sldId id="291" r:id="rId93"/>
    <p:sldId id="278" r:id="rId94"/>
    <p:sldId id="479" r:id="rId95"/>
    <p:sldId id="286" r:id="rId96"/>
    <p:sldId id="536" r:id="rId97"/>
    <p:sldId id="537" r:id="rId98"/>
    <p:sldId id="708" r:id="rId99"/>
    <p:sldId id="709" r:id="rId100"/>
    <p:sldId id="710" r:id="rId101"/>
    <p:sldId id="711" r:id="rId102"/>
    <p:sldId id="712" r:id="rId103"/>
    <p:sldId id="561" r:id="rId104"/>
    <p:sldId id="713" r:id="rId105"/>
    <p:sldId id="714" r:id="rId106"/>
    <p:sldId id="715" r:id="rId107"/>
    <p:sldId id="716" r:id="rId108"/>
    <p:sldId id="717" r:id="rId109"/>
    <p:sldId id="562" r:id="rId110"/>
    <p:sldId id="528" r:id="rId111"/>
    <p:sldId id="529" r:id="rId112"/>
    <p:sldId id="718" r:id="rId113"/>
    <p:sldId id="719" r:id="rId114"/>
    <p:sldId id="331" r:id="rId115"/>
    <p:sldId id="332" r:id="rId116"/>
    <p:sldId id="720" r:id="rId117"/>
    <p:sldId id="333" r:id="rId118"/>
    <p:sldId id="334" r:id="rId119"/>
    <p:sldId id="335" r:id="rId120"/>
    <p:sldId id="336" r:id="rId121"/>
    <p:sldId id="721" r:id="rId122"/>
  </p:sldIdLst>
  <p:sldSz cx="12192000" cy="6858000"/>
  <p:notesSz cx="6858000" cy="9144000"/>
  <p:embeddedFontLst>
    <p:embeddedFont>
      <p:font typeface="Calibri" panose="020F0502020204030204" pitchFamily="34" charset="0"/>
      <p:regular r:id="rId125"/>
      <p:bold r:id="rId126"/>
      <p:italic r:id="rId127"/>
      <p:boldItalic r:id="rId128"/>
    </p:embeddedFont>
    <p:embeddedFont>
      <p:font typeface="Cookies" pitchFamily="2" charset="0"/>
      <p:regular r:id="rId129"/>
    </p:embeddedFont>
    <p:embeddedFont>
      <p:font typeface="Muli" pitchFamily="2" charset="77"/>
      <p:regular r:id="rId130"/>
      <p:bold r:id="rId131"/>
    </p:embeddedFont>
    <p:embeddedFont>
      <p:font typeface="OpenDyslexicAlta" pitchFamily="2" charset="77"/>
      <p:regular r:id="rId132"/>
      <p:bold r:id="rId133"/>
      <p:italic r:id="rId134"/>
      <p:boldItalic r:id="rId1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68C7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2" autoAdjust="0"/>
    <p:restoredTop sz="87211" autoAdjust="0"/>
  </p:normalViewPr>
  <p:slideViewPr>
    <p:cSldViewPr snapToGrid="0" snapToObjects="1">
      <p:cViewPr varScale="1">
        <p:scale>
          <a:sx n="111" d="100"/>
          <a:sy n="111" d="100"/>
        </p:scale>
        <p:origin x="760" y="192"/>
      </p:cViewPr>
      <p:guideLst/>
    </p:cSldViewPr>
  </p:slideViewPr>
  <p:notesTextViewPr>
    <p:cViewPr>
      <p:scale>
        <a:sx n="1" d="1"/>
        <a:sy n="1" d="1"/>
      </p:scale>
      <p:origin x="0" y="0"/>
    </p:cViewPr>
  </p:notesText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10.fntdata"/><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handoutMaster" Target="handoutMasters/handoutMaster1.xml"/><Relationship Id="rId129" Type="http://schemas.openxmlformats.org/officeDocument/2006/relationships/font" Target="fonts/font5.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6.fntdata"/><Relationship Id="rId135" Type="http://schemas.openxmlformats.org/officeDocument/2006/relationships/font" Target="fonts/font11.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7.fntdata"/><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font" Target="fonts/font8.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Muli" pitchFamily="2" charset="77"/>
            </a:endParaRPr>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670555-72D4-BF40-B685-8412B7FA50E9}" type="datetimeFigureOut">
              <a:rPr lang="en-GB" smtClean="0">
                <a:latin typeface="Muli" pitchFamily="2" charset="77"/>
              </a:rPr>
              <a:t>12/01/2020</a:t>
            </a:fld>
            <a:endParaRPr lang="en-GB" dirty="0">
              <a:latin typeface="Muli" pitchFamily="2" charset="77"/>
            </a:endParaRP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Muli" pitchFamily="2" charset="77"/>
            </a:endParaRP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latin typeface="Muli" pitchFamily="2" charset="77"/>
              </a:rPr>
              <a:t>‹#›</a:t>
            </a:fld>
            <a:endParaRPr lang="en-GB" dirty="0">
              <a:latin typeface="Muli" pitchFamily="2" charset="77"/>
            </a:endParaRPr>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uli" pitchFamily="2" charset="77"/>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uli" pitchFamily="2" charset="77"/>
              </a:defRPr>
            </a:lvl1pPr>
          </a:lstStyle>
          <a:p>
            <a:fld id="{9C363ADC-09E6-FD4B-932E-4485A3F0108B}" type="datetimeFigureOut">
              <a:rPr lang="en-GB" smtClean="0"/>
              <a:pPr/>
              <a:t>12/01/2020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uli" pitchFamily="2" charset="77"/>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uli" pitchFamily="2" charset="77"/>
              </a:defRPr>
            </a:lvl1pPr>
          </a:lstStyle>
          <a:p>
            <a:fld id="{5C7C66A0-413B-D942-BD25-075929779430}" type="slidenum">
              <a:rPr lang="en-GB" smtClean="0"/>
              <a:pPr/>
              <a:t>‹#›</a:t>
            </a:fld>
            <a:endParaRPr lang="en-GB" dirty="0"/>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uli" pitchFamily="2" charset="77"/>
        <a:ea typeface="+mn-ea"/>
        <a:cs typeface="+mn-cs"/>
      </a:defRPr>
    </a:lvl1pPr>
    <a:lvl2pPr marL="457200" algn="l" defTabSz="914400" rtl="0" eaLnBrk="1" latinLnBrk="0" hangingPunct="1">
      <a:defRPr sz="1200" b="0" i="0" kern="1200">
        <a:solidFill>
          <a:schemeClr val="tx1"/>
        </a:solidFill>
        <a:latin typeface="Muli" pitchFamily="2" charset="77"/>
        <a:ea typeface="+mn-ea"/>
        <a:cs typeface="+mn-cs"/>
      </a:defRPr>
    </a:lvl2pPr>
    <a:lvl3pPr marL="914400" algn="l" defTabSz="914400" rtl="0" eaLnBrk="1" latinLnBrk="0" hangingPunct="1">
      <a:defRPr sz="1200" b="0" i="0" kern="1200">
        <a:solidFill>
          <a:schemeClr val="tx1"/>
        </a:solidFill>
        <a:latin typeface="Muli" pitchFamily="2" charset="77"/>
        <a:ea typeface="+mn-ea"/>
        <a:cs typeface="+mn-cs"/>
      </a:defRPr>
    </a:lvl3pPr>
    <a:lvl4pPr marL="1371600" algn="l" defTabSz="914400" rtl="0" eaLnBrk="1" latinLnBrk="0" hangingPunct="1">
      <a:defRPr sz="1200" b="0" i="0" kern="1200">
        <a:solidFill>
          <a:schemeClr val="tx1"/>
        </a:solidFill>
        <a:latin typeface="Muli" pitchFamily="2" charset="77"/>
        <a:ea typeface="+mn-ea"/>
        <a:cs typeface="+mn-cs"/>
      </a:defRPr>
    </a:lvl4pPr>
    <a:lvl5pPr marL="1828800" algn="l" defTabSz="914400" rtl="0" eaLnBrk="1" latinLnBrk="0" hangingPunct="1">
      <a:defRPr sz="1200" b="0" i="0" kern="1200">
        <a:solidFill>
          <a:schemeClr val="tx1"/>
        </a:solidFill>
        <a:latin typeface="Muli"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1</a:t>
            </a:fld>
            <a:endParaRPr lang="en-GB"/>
          </a:p>
        </p:txBody>
      </p:sp>
    </p:spTree>
    <p:extLst>
      <p:ext uri="{BB962C8B-B14F-4D97-AF65-F5344CB8AC3E}">
        <p14:creationId xmlns:p14="http://schemas.microsoft.com/office/powerpoint/2010/main" val="170291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482012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557110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494138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3438373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4233001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364406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65567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287948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001182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563266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2</a:t>
            </a:fld>
            <a:endParaRPr lang="en-GB"/>
          </a:p>
        </p:txBody>
      </p:sp>
    </p:spTree>
    <p:extLst>
      <p:ext uri="{BB962C8B-B14F-4D97-AF65-F5344CB8AC3E}">
        <p14:creationId xmlns:p14="http://schemas.microsoft.com/office/powerpoint/2010/main" val="418081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755416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3062352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122557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33636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2856026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2562839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1955902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2809173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2210869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2241316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3</a:t>
            </a:fld>
            <a:endParaRPr lang="en-GB"/>
          </a:p>
        </p:txBody>
      </p:sp>
    </p:spTree>
    <p:extLst>
      <p:ext uri="{BB962C8B-B14F-4D97-AF65-F5344CB8AC3E}">
        <p14:creationId xmlns:p14="http://schemas.microsoft.com/office/powerpoint/2010/main" val="1823412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39</a:t>
            </a:fld>
            <a:endParaRPr lang="en-GB"/>
          </a:p>
        </p:txBody>
      </p:sp>
    </p:spTree>
    <p:extLst>
      <p:ext uri="{BB962C8B-B14F-4D97-AF65-F5344CB8AC3E}">
        <p14:creationId xmlns:p14="http://schemas.microsoft.com/office/powerpoint/2010/main" val="2587802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40</a:t>
            </a:fld>
            <a:endParaRPr lang="en-GB"/>
          </a:p>
        </p:txBody>
      </p:sp>
    </p:spTree>
    <p:extLst>
      <p:ext uri="{BB962C8B-B14F-4D97-AF65-F5344CB8AC3E}">
        <p14:creationId xmlns:p14="http://schemas.microsoft.com/office/powerpoint/2010/main" val="1555830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1223047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42</a:t>
            </a:fld>
            <a:endParaRPr lang="en-GB"/>
          </a:p>
        </p:txBody>
      </p:sp>
    </p:spTree>
    <p:extLst>
      <p:ext uri="{BB962C8B-B14F-4D97-AF65-F5344CB8AC3E}">
        <p14:creationId xmlns:p14="http://schemas.microsoft.com/office/powerpoint/2010/main" val="1181072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43</a:t>
            </a:fld>
            <a:endParaRPr lang="en-GB"/>
          </a:p>
        </p:txBody>
      </p:sp>
    </p:spTree>
    <p:extLst>
      <p:ext uri="{BB962C8B-B14F-4D97-AF65-F5344CB8AC3E}">
        <p14:creationId xmlns:p14="http://schemas.microsoft.com/office/powerpoint/2010/main" val="2515898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44</a:t>
            </a:fld>
            <a:endParaRPr lang="en-GB"/>
          </a:p>
        </p:txBody>
      </p:sp>
    </p:spTree>
    <p:extLst>
      <p:ext uri="{BB962C8B-B14F-4D97-AF65-F5344CB8AC3E}">
        <p14:creationId xmlns:p14="http://schemas.microsoft.com/office/powerpoint/2010/main" val="4156683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7C66A0-413B-D942-BD25-075929779430}" type="slidenum">
              <a:rPr lang="en-GB" smtClean="0"/>
              <a:pPr/>
              <a:t>47</a:t>
            </a:fld>
            <a:endParaRPr lang="en-GB" dirty="0"/>
          </a:p>
        </p:txBody>
      </p:sp>
    </p:spTree>
    <p:extLst>
      <p:ext uri="{BB962C8B-B14F-4D97-AF65-F5344CB8AC3E}">
        <p14:creationId xmlns:p14="http://schemas.microsoft.com/office/powerpoint/2010/main" val="292005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48</a:t>
            </a:fld>
            <a:endParaRPr lang="en-GB"/>
          </a:p>
        </p:txBody>
      </p:sp>
    </p:spTree>
    <p:extLst>
      <p:ext uri="{BB962C8B-B14F-4D97-AF65-F5344CB8AC3E}">
        <p14:creationId xmlns:p14="http://schemas.microsoft.com/office/powerpoint/2010/main" val="4183163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49</a:t>
            </a:fld>
            <a:endParaRPr lang="en-GB"/>
          </a:p>
        </p:txBody>
      </p:sp>
    </p:spTree>
    <p:extLst>
      <p:ext uri="{BB962C8B-B14F-4D97-AF65-F5344CB8AC3E}">
        <p14:creationId xmlns:p14="http://schemas.microsoft.com/office/powerpoint/2010/main" val="2606027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7C66A0-413B-D942-BD25-075929779430}" type="slidenum">
              <a:rPr lang="en-GB" smtClean="0"/>
              <a:pPr/>
              <a:t>52</a:t>
            </a:fld>
            <a:endParaRPr lang="en-GB" dirty="0"/>
          </a:p>
        </p:txBody>
      </p:sp>
    </p:spTree>
    <p:extLst>
      <p:ext uri="{BB962C8B-B14F-4D97-AF65-F5344CB8AC3E}">
        <p14:creationId xmlns:p14="http://schemas.microsoft.com/office/powerpoint/2010/main" val="369653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1179104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53</a:t>
            </a:fld>
            <a:endParaRPr lang="en-GB" dirty="0"/>
          </a:p>
        </p:txBody>
      </p:sp>
    </p:spTree>
    <p:extLst>
      <p:ext uri="{BB962C8B-B14F-4D97-AF65-F5344CB8AC3E}">
        <p14:creationId xmlns:p14="http://schemas.microsoft.com/office/powerpoint/2010/main" val="1718598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49B26B-16D5-6F4D-96FE-A3FD21D929F8}" type="slidenum">
              <a:rPr lang="en-GB" smtClean="0"/>
              <a:t>54</a:t>
            </a:fld>
            <a:endParaRPr lang="en-GB"/>
          </a:p>
        </p:txBody>
      </p:sp>
    </p:spTree>
    <p:extLst>
      <p:ext uri="{BB962C8B-B14F-4D97-AF65-F5344CB8AC3E}">
        <p14:creationId xmlns:p14="http://schemas.microsoft.com/office/powerpoint/2010/main" val="154009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55</a:t>
            </a:fld>
            <a:endParaRPr lang="en-GB"/>
          </a:p>
        </p:txBody>
      </p:sp>
    </p:spTree>
    <p:extLst>
      <p:ext uri="{BB962C8B-B14F-4D97-AF65-F5344CB8AC3E}">
        <p14:creationId xmlns:p14="http://schemas.microsoft.com/office/powerpoint/2010/main" val="6351082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56</a:t>
            </a:fld>
            <a:endParaRPr lang="en-GB"/>
          </a:p>
        </p:txBody>
      </p:sp>
    </p:spTree>
    <p:extLst>
      <p:ext uri="{BB962C8B-B14F-4D97-AF65-F5344CB8AC3E}">
        <p14:creationId xmlns:p14="http://schemas.microsoft.com/office/powerpoint/2010/main" val="2700911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57</a:t>
            </a:fld>
            <a:endParaRPr lang="en-GB"/>
          </a:p>
        </p:txBody>
      </p:sp>
    </p:spTree>
    <p:extLst>
      <p:ext uri="{BB962C8B-B14F-4D97-AF65-F5344CB8AC3E}">
        <p14:creationId xmlns:p14="http://schemas.microsoft.com/office/powerpoint/2010/main" val="22447695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58</a:t>
            </a:fld>
            <a:endParaRPr lang="en-GB"/>
          </a:p>
        </p:txBody>
      </p:sp>
    </p:spTree>
    <p:extLst>
      <p:ext uri="{BB962C8B-B14F-4D97-AF65-F5344CB8AC3E}">
        <p14:creationId xmlns:p14="http://schemas.microsoft.com/office/powerpoint/2010/main" val="2981924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62</a:t>
            </a:fld>
            <a:endParaRPr lang="en-GB"/>
          </a:p>
        </p:txBody>
      </p:sp>
    </p:spTree>
    <p:extLst>
      <p:ext uri="{BB962C8B-B14F-4D97-AF65-F5344CB8AC3E}">
        <p14:creationId xmlns:p14="http://schemas.microsoft.com/office/powerpoint/2010/main" val="38992499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63</a:t>
            </a:fld>
            <a:endParaRPr lang="en-GB"/>
          </a:p>
        </p:txBody>
      </p:sp>
    </p:spTree>
    <p:extLst>
      <p:ext uri="{BB962C8B-B14F-4D97-AF65-F5344CB8AC3E}">
        <p14:creationId xmlns:p14="http://schemas.microsoft.com/office/powerpoint/2010/main" val="1848598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69</a:t>
            </a:fld>
            <a:endParaRPr lang="en-GB"/>
          </a:p>
        </p:txBody>
      </p:sp>
    </p:spTree>
    <p:extLst>
      <p:ext uri="{BB962C8B-B14F-4D97-AF65-F5344CB8AC3E}">
        <p14:creationId xmlns:p14="http://schemas.microsoft.com/office/powerpoint/2010/main" val="22364322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70</a:t>
            </a:fld>
            <a:endParaRPr lang="en-GB"/>
          </a:p>
        </p:txBody>
      </p:sp>
    </p:spTree>
    <p:extLst>
      <p:ext uri="{BB962C8B-B14F-4D97-AF65-F5344CB8AC3E}">
        <p14:creationId xmlns:p14="http://schemas.microsoft.com/office/powerpoint/2010/main" val="3365803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7282503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71</a:t>
            </a:fld>
            <a:endParaRPr lang="en-GB"/>
          </a:p>
        </p:txBody>
      </p:sp>
    </p:spTree>
    <p:extLst>
      <p:ext uri="{BB962C8B-B14F-4D97-AF65-F5344CB8AC3E}">
        <p14:creationId xmlns:p14="http://schemas.microsoft.com/office/powerpoint/2010/main" val="15187761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72</a:t>
            </a:fld>
            <a:endParaRPr lang="en-GB"/>
          </a:p>
        </p:txBody>
      </p:sp>
    </p:spTree>
    <p:extLst>
      <p:ext uri="{BB962C8B-B14F-4D97-AF65-F5344CB8AC3E}">
        <p14:creationId xmlns:p14="http://schemas.microsoft.com/office/powerpoint/2010/main" val="35866159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a:t>
            </a:r>
            <a:r>
              <a:rPr lang="en-GB" baseline="0" dirty="0"/>
              <a:t>  This is a near homophone because accept and except are no pronounced in exactly the same way. </a:t>
            </a:r>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75</a:t>
            </a:fld>
            <a:endParaRPr lang="en-GB"/>
          </a:p>
        </p:txBody>
      </p:sp>
    </p:spTree>
    <p:extLst>
      <p:ext uri="{BB962C8B-B14F-4D97-AF65-F5344CB8AC3E}">
        <p14:creationId xmlns:p14="http://schemas.microsoft.com/office/powerpoint/2010/main" val="22389747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a:t>
            </a:r>
            <a:r>
              <a:rPr lang="en-GB" baseline="0" dirty="0"/>
              <a:t>  This is a near homophone because accept and except are no pronounced in exactly the same way. </a:t>
            </a:r>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76</a:t>
            </a:fld>
            <a:endParaRPr lang="en-GB"/>
          </a:p>
        </p:txBody>
      </p:sp>
    </p:spTree>
    <p:extLst>
      <p:ext uri="{BB962C8B-B14F-4D97-AF65-F5344CB8AC3E}">
        <p14:creationId xmlns:p14="http://schemas.microsoft.com/office/powerpoint/2010/main" val="19280247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77</a:t>
            </a:fld>
            <a:endParaRPr lang="en-GB"/>
          </a:p>
        </p:txBody>
      </p:sp>
    </p:spTree>
    <p:extLst>
      <p:ext uri="{BB962C8B-B14F-4D97-AF65-F5344CB8AC3E}">
        <p14:creationId xmlns:p14="http://schemas.microsoft.com/office/powerpoint/2010/main" val="14237798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78</a:t>
            </a:fld>
            <a:endParaRPr lang="en-GB"/>
          </a:p>
        </p:txBody>
      </p:sp>
    </p:spTree>
    <p:extLst>
      <p:ext uri="{BB962C8B-B14F-4D97-AF65-F5344CB8AC3E}">
        <p14:creationId xmlns:p14="http://schemas.microsoft.com/office/powerpoint/2010/main" val="2726117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79</a:t>
            </a:fld>
            <a:endParaRPr lang="en-GB"/>
          </a:p>
        </p:txBody>
      </p:sp>
    </p:spTree>
    <p:extLst>
      <p:ext uri="{BB962C8B-B14F-4D97-AF65-F5344CB8AC3E}">
        <p14:creationId xmlns:p14="http://schemas.microsoft.com/office/powerpoint/2010/main" val="10992954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80</a:t>
            </a:fld>
            <a:endParaRPr lang="en-GB"/>
          </a:p>
        </p:txBody>
      </p:sp>
    </p:spTree>
    <p:extLst>
      <p:ext uri="{BB962C8B-B14F-4D97-AF65-F5344CB8AC3E}">
        <p14:creationId xmlns:p14="http://schemas.microsoft.com/office/powerpoint/2010/main" val="33443846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81</a:t>
            </a:fld>
            <a:endParaRPr lang="en-GB"/>
          </a:p>
        </p:txBody>
      </p:sp>
    </p:spTree>
    <p:extLst>
      <p:ext uri="{BB962C8B-B14F-4D97-AF65-F5344CB8AC3E}">
        <p14:creationId xmlns:p14="http://schemas.microsoft.com/office/powerpoint/2010/main" val="4989469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82</a:t>
            </a:fld>
            <a:endParaRPr lang="en-GB"/>
          </a:p>
        </p:txBody>
      </p:sp>
    </p:spTree>
    <p:extLst>
      <p:ext uri="{BB962C8B-B14F-4D97-AF65-F5344CB8AC3E}">
        <p14:creationId xmlns:p14="http://schemas.microsoft.com/office/powerpoint/2010/main" val="3901178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35714708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86</a:t>
            </a:fld>
            <a:endParaRPr lang="en-GB"/>
          </a:p>
        </p:txBody>
      </p:sp>
    </p:spTree>
    <p:extLst>
      <p:ext uri="{BB962C8B-B14F-4D97-AF65-F5344CB8AC3E}">
        <p14:creationId xmlns:p14="http://schemas.microsoft.com/office/powerpoint/2010/main" val="26984831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87</a:t>
            </a:fld>
            <a:endParaRPr lang="en-GB"/>
          </a:p>
        </p:txBody>
      </p:sp>
    </p:spTree>
    <p:extLst>
      <p:ext uri="{BB962C8B-B14F-4D97-AF65-F5344CB8AC3E}">
        <p14:creationId xmlns:p14="http://schemas.microsoft.com/office/powerpoint/2010/main" val="7416063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88</a:t>
            </a:fld>
            <a:endParaRPr lang="en-GB"/>
          </a:p>
        </p:txBody>
      </p:sp>
    </p:spTree>
    <p:extLst>
      <p:ext uri="{BB962C8B-B14F-4D97-AF65-F5344CB8AC3E}">
        <p14:creationId xmlns:p14="http://schemas.microsoft.com/office/powerpoint/2010/main" val="2569276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89</a:t>
            </a:fld>
            <a:endParaRPr lang="en-GB"/>
          </a:p>
        </p:txBody>
      </p:sp>
    </p:spTree>
    <p:extLst>
      <p:ext uri="{BB962C8B-B14F-4D97-AF65-F5344CB8AC3E}">
        <p14:creationId xmlns:p14="http://schemas.microsoft.com/office/powerpoint/2010/main" val="25233810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90</a:t>
            </a:fld>
            <a:endParaRPr lang="en-GB"/>
          </a:p>
        </p:txBody>
      </p:sp>
    </p:spTree>
    <p:extLst>
      <p:ext uri="{BB962C8B-B14F-4D97-AF65-F5344CB8AC3E}">
        <p14:creationId xmlns:p14="http://schemas.microsoft.com/office/powerpoint/2010/main" val="39216119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91</a:t>
            </a:fld>
            <a:endParaRPr lang="en-GB"/>
          </a:p>
        </p:txBody>
      </p:sp>
    </p:spTree>
    <p:extLst>
      <p:ext uri="{BB962C8B-B14F-4D97-AF65-F5344CB8AC3E}">
        <p14:creationId xmlns:p14="http://schemas.microsoft.com/office/powerpoint/2010/main" val="4114483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92</a:t>
            </a:fld>
            <a:endParaRPr lang="en-GB"/>
          </a:p>
        </p:txBody>
      </p:sp>
    </p:spTree>
    <p:extLst>
      <p:ext uri="{BB962C8B-B14F-4D97-AF65-F5344CB8AC3E}">
        <p14:creationId xmlns:p14="http://schemas.microsoft.com/office/powerpoint/2010/main" val="449465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96</a:t>
            </a:fld>
            <a:endParaRPr lang="en-GB"/>
          </a:p>
        </p:txBody>
      </p:sp>
    </p:spTree>
    <p:extLst>
      <p:ext uri="{BB962C8B-B14F-4D97-AF65-F5344CB8AC3E}">
        <p14:creationId xmlns:p14="http://schemas.microsoft.com/office/powerpoint/2010/main" val="1262971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97</a:t>
            </a:fld>
            <a:endParaRPr lang="en-GB"/>
          </a:p>
        </p:txBody>
      </p:sp>
    </p:spTree>
    <p:extLst>
      <p:ext uri="{BB962C8B-B14F-4D97-AF65-F5344CB8AC3E}">
        <p14:creationId xmlns:p14="http://schemas.microsoft.com/office/powerpoint/2010/main" val="38349975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98</a:t>
            </a:fld>
            <a:endParaRPr lang="en-GB"/>
          </a:p>
        </p:txBody>
      </p:sp>
    </p:spTree>
    <p:extLst>
      <p:ext uri="{BB962C8B-B14F-4D97-AF65-F5344CB8AC3E}">
        <p14:creationId xmlns:p14="http://schemas.microsoft.com/office/powerpoint/2010/main" val="3108501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13986159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99</a:t>
            </a:fld>
            <a:endParaRPr lang="en-GB"/>
          </a:p>
        </p:txBody>
      </p:sp>
    </p:spTree>
    <p:extLst>
      <p:ext uri="{BB962C8B-B14F-4D97-AF65-F5344CB8AC3E}">
        <p14:creationId xmlns:p14="http://schemas.microsoft.com/office/powerpoint/2010/main" val="12109541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100</a:t>
            </a:fld>
            <a:endParaRPr lang="en-GB"/>
          </a:p>
        </p:txBody>
      </p:sp>
    </p:spTree>
    <p:extLst>
      <p:ext uri="{BB962C8B-B14F-4D97-AF65-F5344CB8AC3E}">
        <p14:creationId xmlns:p14="http://schemas.microsoft.com/office/powerpoint/2010/main" val="9711087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104</a:t>
            </a:fld>
            <a:endParaRPr lang="en-GB"/>
          </a:p>
        </p:txBody>
      </p:sp>
    </p:spTree>
    <p:extLst>
      <p:ext uri="{BB962C8B-B14F-4D97-AF65-F5344CB8AC3E}">
        <p14:creationId xmlns:p14="http://schemas.microsoft.com/office/powerpoint/2010/main" val="9416387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105</a:t>
            </a:fld>
            <a:endParaRPr lang="en-GB"/>
          </a:p>
        </p:txBody>
      </p:sp>
    </p:spTree>
    <p:extLst>
      <p:ext uri="{BB962C8B-B14F-4D97-AF65-F5344CB8AC3E}">
        <p14:creationId xmlns:p14="http://schemas.microsoft.com/office/powerpoint/2010/main" val="38963749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106</a:t>
            </a:fld>
            <a:endParaRPr lang="en-GB"/>
          </a:p>
        </p:txBody>
      </p:sp>
    </p:spTree>
    <p:extLst>
      <p:ext uri="{BB962C8B-B14F-4D97-AF65-F5344CB8AC3E}">
        <p14:creationId xmlns:p14="http://schemas.microsoft.com/office/powerpoint/2010/main" val="29085453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148DB2-FFD0-A74B-B25B-3E6A51131D4B}" type="slidenum">
              <a:rPr lang="en-GB" smtClean="0"/>
              <a:t>108</a:t>
            </a:fld>
            <a:endParaRPr lang="en-GB"/>
          </a:p>
        </p:txBody>
      </p:sp>
    </p:spTree>
    <p:extLst>
      <p:ext uri="{BB962C8B-B14F-4D97-AF65-F5344CB8AC3E}">
        <p14:creationId xmlns:p14="http://schemas.microsoft.com/office/powerpoint/2010/main" val="26950876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148DB2-FFD0-A74B-B25B-3E6A51131D4B}" type="slidenum">
              <a:rPr lang="en-GB" smtClean="0"/>
              <a:t>109</a:t>
            </a:fld>
            <a:endParaRPr lang="en-GB"/>
          </a:p>
        </p:txBody>
      </p:sp>
    </p:spTree>
    <p:extLst>
      <p:ext uri="{BB962C8B-B14F-4D97-AF65-F5344CB8AC3E}">
        <p14:creationId xmlns:p14="http://schemas.microsoft.com/office/powerpoint/2010/main" val="8156544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110</a:t>
            </a:fld>
            <a:endParaRPr lang="en-GB"/>
          </a:p>
        </p:txBody>
      </p:sp>
    </p:spTree>
    <p:extLst>
      <p:ext uri="{BB962C8B-B14F-4D97-AF65-F5344CB8AC3E}">
        <p14:creationId xmlns:p14="http://schemas.microsoft.com/office/powerpoint/2010/main" val="3930079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111</a:t>
            </a:fld>
            <a:endParaRPr lang="en-GB"/>
          </a:p>
        </p:txBody>
      </p:sp>
    </p:spTree>
    <p:extLst>
      <p:ext uri="{BB962C8B-B14F-4D97-AF65-F5344CB8AC3E}">
        <p14:creationId xmlns:p14="http://schemas.microsoft.com/office/powerpoint/2010/main" val="31469304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112</a:t>
            </a:fld>
            <a:endParaRPr lang="en-GB"/>
          </a:p>
        </p:txBody>
      </p:sp>
    </p:spTree>
    <p:extLst>
      <p:ext uri="{BB962C8B-B14F-4D97-AF65-F5344CB8AC3E}">
        <p14:creationId xmlns:p14="http://schemas.microsoft.com/office/powerpoint/2010/main" val="2723115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4238482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113</a:t>
            </a:fld>
            <a:endParaRPr lang="en-GB"/>
          </a:p>
        </p:txBody>
      </p:sp>
    </p:spTree>
    <p:extLst>
      <p:ext uri="{BB962C8B-B14F-4D97-AF65-F5344CB8AC3E}">
        <p14:creationId xmlns:p14="http://schemas.microsoft.com/office/powerpoint/2010/main" val="41227969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117</a:t>
            </a:fld>
            <a:endParaRPr lang="en-GB"/>
          </a:p>
        </p:txBody>
      </p:sp>
    </p:spTree>
    <p:extLst>
      <p:ext uri="{BB962C8B-B14F-4D97-AF65-F5344CB8AC3E}">
        <p14:creationId xmlns:p14="http://schemas.microsoft.com/office/powerpoint/2010/main" val="34214683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118</a:t>
            </a:fld>
            <a:endParaRPr lang="en-GB"/>
          </a:p>
        </p:txBody>
      </p:sp>
    </p:spTree>
    <p:extLst>
      <p:ext uri="{BB962C8B-B14F-4D97-AF65-F5344CB8AC3E}">
        <p14:creationId xmlns:p14="http://schemas.microsoft.com/office/powerpoint/2010/main" val="3387912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1140287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5FFFCE-C207-2846-8718-D75C344C8C89}"/>
              </a:ext>
            </a:extLst>
          </p:cNvPr>
          <p:cNvSpPr/>
          <p:nvPr userDrawn="1"/>
        </p:nvSpPr>
        <p:spPr>
          <a:xfrm>
            <a:off x="1523999" y="4809505"/>
            <a:ext cx="9144000" cy="1428689"/>
          </a:xfrm>
          <a:prstGeom prst="rect">
            <a:avLst/>
          </a:prstGeom>
          <a:solidFill>
            <a:srgbClr val="FFFFFF">
              <a:alpha val="90196"/>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18" name="Rectangle 17">
            <a:extLst>
              <a:ext uri="{FF2B5EF4-FFF2-40B4-BE49-F238E27FC236}">
                <a16:creationId xmlns:a16="http://schemas.microsoft.com/office/drawing/2014/main" id="{32C481A8-D80A-304F-BD4D-4ACD9B3D8E7E}"/>
              </a:ext>
            </a:extLst>
          </p:cNvPr>
          <p:cNvSpPr/>
          <p:nvPr userDrawn="1"/>
        </p:nvSpPr>
        <p:spPr>
          <a:xfrm>
            <a:off x="3465322" y="2902739"/>
            <a:ext cx="5261355" cy="795646"/>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3" name="Subtitle 2"/>
          <p:cNvSpPr>
            <a:spLocks noGrp="1"/>
          </p:cNvSpPr>
          <p:nvPr>
            <p:ph type="subTitle" idx="1"/>
          </p:nvPr>
        </p:nvSpPr>
        <p:spPr>
          <a:xfrm>
            <a:off x="1523999" y="4809506"/>
            <a:ext cx="9144000" cy="1428689"/>
          </a:xfrm>
        </p:spPr>
        <p:txBody>
          <a:bodyPr anchor="ctr"/>
          <a:lstStyle>
            <a:lvl1pPr marL="0" indent="0" algn="ctr">
              <a:lnSpc>
                <a:spcPct val="15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12/01/2020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9" name="Picture 8">
            <a:extLst>
              <a:ext uri="{FF2B5EF4-FFF2-40B4-BE49-F238E27FC236}">
                <a16:creationId xmlns:a16="http://schemas.microsoft.com/office/drawing/2014/main" id="{C8310848-5352-7949-AABA-914363C424E6}"/>
              </a:ext>
            </a:extLst>
          </p:cNvPr>
          <p:cNvPicPr>
            <a:picLocks noChangeAspect="1"/>
          </p:cNvPicPr>
          <p:nvPr userDrawn="1"/>
        </p:nvPicPr>
        <p:blipFill>
          <a:blip r:embed="rId2"/>
          <a:stretch>
            <a:fillRect/>
          </a:stretch>
        </p:blipFill>
        <p:spPr>
          <a:xfrm>
            <a:off x="2990849" y="1261687"/>
            <a:ext cx="6210300" cy="1079500"/>
          </a:xfrm>
          <a:prstGeom prst="rect">
            <a:avLst/>
          </a:prstGeom>
        </p:spPr>
      </p:pic>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hasCustomPrompt="1"/>
          </p:nvPr>
        </p:nvSpPr>
        <p:spPr>
          <a:xfrm>
            <a:off x="4971061"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4038600" y="3115896"/>
            <a:ext cx="932462" cy="369332"/>
          </a:xfrm>
          <a:prstGeom prst="rect">
            <a:avLst/>
          </a:prstGeom>
          <a:noFill/>
        </p:spPr>
        <p:txBody>
          <a:bodyPr wrap="square" rtlCol="0">
            <a:spAutoFit/>
          </a:bodyPr>
          <a:lstStyle/>
          <a:p>
            <a:r>
              <a:rPr lang="en-GB" b="0" i="0" dirty="0">
                <a:latin typeface="Muli" pitchFamily="2" charset="77"/>
              </a:rPr>
              <a:t>Stage:</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hasCustomPrompt="1"/>
          </p:nvPr>
        </p:nvSpPr>
        <p:spPr>
          <a:xfrm>
            <a:off x="7047550"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6285633" y="3115896"/>
            <a:ext cx="761917" cy="369332"/>
          </a:xfrm>
          <a:prstGeom prst="rect">
            <a:avLst/>
          </a:prstGeom>
          <a:noFill/>
        </p:spPr>
        <p:txBody>
          <a:bodyPr wrap="square" rtlCol="0">
            <a:spAutoFit/>
          </a:bodyPr>
          <a:lstStyle/>
          <a:p>
            <a:r>
              <a:rPr lang="en-GB" b="0" i="0" dirty="0">
                <a:latin typeface="Muli" pitchFamily="2" charset="77"/>
              </a:rPr>
              <a:t>List:</a:t>
            </a:r>
          </a:p>
        </p:txBody>
      </p:sp>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12/01/2020</a:t>
            </a:fld>
            <a:endParaRPr lang="en-GB"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68980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12/01/2020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51404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12/01/2020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00775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12/01/2020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8444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12/01/2020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6873613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graphicFrame>
        <p:nvGraphicFramePr>
          <p:cNvPr id="12" name="Table 11">
            <a:extLst>
              <a:ext uri="{FF2B5EF4-FFF2-40B4-BE49-F238E27FC236}">
                <a16:creationId xmlns:a16="http://schemas.microsoft.com/office/drawing/2014/main" id="{9C5803DD-6F71-4F43-8676-686F6A0B910E}"/>
              </a:ext>
            </a:extLst>
          </p:cNvPr>
          <p:cNvGraphicFramePr>
            <a:graphicFrameLocks noGrp="1"/>
          </p:cNvGraphicFramePr>
          <p:nvPr userDrawn="1">
            <p:extLst>
              <p:ext uri="{D42A27DB-BD31-4B8C-83A1-F6EECF244321}">
                <p14:modId xmlns:p14="http://schemas.microsoft.com/office/powerpoint/2010/main" val="2534132394"/>
              </p:ext>
            </p:extLst>
          </p:nvPr>
        </p:nvGraphicFramePr>
        <p:xfrm>
          <a:off x="508000" y="1550668"/>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4129481148"/>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3322346361"/>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158844199"/>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8310354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8598218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0416386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582151694"/>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428086707"/>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49618164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88796945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77378480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659827967"/>
                  </a:ext>
                </a:extLst>
              </a:tr>
            </a:tbl>
          </a:graphicData>
        </a:graphic>
      </p:graphicFrame>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sp>
        <p:nvSpPr>
          <p:cNvPr id="21" name="Content Placeholder 20">
            <a:extLst>
              <a:ext uri="{FF2B5EF4-FFF2-40B4-BE49-F238E27FC236}">
                <a16:creationId xmlns:a16="http://schemas.microsoft.com/office/drawing/2014/main" id="{DDF07794-DDE5-1748-AA98-177CF77DDF88}"/>
              </a:ext>
            </a:extLst>
          </p:cNvPr>
          <p:cNvSpPr>
            <a:spLocks noGrp="1"/>
          </p:cNvSpPr>
          <p:nvPr>
            <p:ph sz="quarter" idx="18"/>
          </p:nvPr>
        </p:nvSpPr>
        <p:spPr>
          <a:xfrm>
            <a:off x="3425190" y="1354611"/>
            <a:ext cx="8382000" cy="5268914"/>
          </a:xfrm>
        </p:spPr>
        <p:txBody>
          <a:bodyPr>
            <a:normAutofit/>
          </a:bodyPr>
          <a:lstStyle>
            <a:lvl1pPr>
              <a:defRPr lang="en-GB" sz="1800" b="0" i="0" kern="1200" dirty="0">
                <a:solidFill>
                  <a:prstClr val="black"/>
                </a:solidFill>
                <a:latin typeface="OpenDyslexicAlta" pitchFamily="2" charset="77"/>
                <a:ea typeface="OpenDyslexicAlta" pitchFamily="2" charset="77"/>
                <a:cs typeface="OpenDyslexicAlta" pitchFamily="2" charset="77"/>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 typeface="Arial"/>
              <a:buNone/>
            </a:pPr>
            <a:r>
              <a:rPr lang="en-US" dirty="0"/>
              <a:t>Edit Master text styles</a:t>
            </a:r>
          </a:p>
          <a:p>
            <a:pPr marL="0" lvl="0" indent="0" algn="l" defTabSz="914400" rtl="0" eaLnBrk="1" latinLnBrk="0" hangingPunct="1">
              <a:lnSpc>
                <a:spcPct val="100000"/>
              </a:lnSpc>
              <a:spcBef>
                <a:spcPts val="0"/>
              </a:spcBef>
              <a:buFont typeface="Arial"/>
              <a:buNone/>
            </a:pPr>
            <a:r>
              <a:rPr lang="en-US" dirty="0"/>
              <a:t>Second level</a:t>
            </a:r>
          </a:p>
          <a:p>
            <a:pPr marL="0" lvl="0" indent="0" algn="l" defTabSz="914400" rtl="0" eaLnBrk="1" latinLnBrk="0" hangingPunct="1">
              <a:lnSpc>
                <a:spcPct val="100000"/>
              </a:lnSpc>
              <a:spcBef>
                <a:spcPts val="0"/>
              </a:spcBef>
              <a:buFont typeface="Arial"/>
              <a:buNone/>
            </a:pPr>
            <a:r>
              <a:rPr lang="en-US" dirty="0"/>
              <a:t>Third level</a:t>
            </a:r>
          </a:p>
          <a:p>
            <a:pPr marL="0" lvl="0" indent="0" algn="l" defTabSz="914400" rtl="0" eaLnBrk="1" latinLnBrk="0" hangingPunct="1">
              <a:lnSpc>
                <a:spcPct val="100000"/>
              </a:lnSpc>
              <a:spcBef>
                <a:spcPts val="0"/>
              </a:spcBef>
              <a:buFont typeface="Arial"/>
              <a:buNone/>
            </a:pPr>
            <a:r>
              <a:rPr lang="en-US" dirty="0"/>
              <a:t>Fourth level</a:t>
            </a:r>
          </a:p>
          <a:p>
            <a:pPr marL="0" lvl="0" indent="0" algn="l" defTabSz="914400" rtl="0" eaLnBrk="1" latinLnBrk="0" hangingPunct="1">
              <a:lnSpc>
                <a:spcPct val="100000"/>
              </a:lnSpc>
              <a:spcBef>
                <a:spcPts val="0"/>
              </a:spcBef>
              <a:buFont typeface="Arial"/>
              <a:buNone/>
            </a:pPr>
            <a:r>
              <a:rPr lang="en-US" dirty="0"/>
              <a:t>Fifth level</a:t>
            </a:r>
            <a:endParaRPr lang="en-GB" dirty="0"/>
          </a:p>
        </p:txBody>
      </p:sp>
      <p:pic>
        <p:nvPicPr>
          <p:cNvPr id="22" name="Picture 21">
            <a:extLst>
              <a:ext uri="{FF2B5EF4-FFF2-40B4-BE49-F238E27FC236}">
                <a16:creationId xmlns:a16="http://schemas.microsoft.com/office/drawing/2014/main" id="{1DD0F53D-1FF4-844C-9CFA-9D8546D499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ok cover write chec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33CE64-A964-3E46-A3DD-F645847941CD}"/>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13" name="Table 12">
            <a:extLst>
              <a:ext uri="{FF2B5EF4-FFF2-40B4-BE49-F238E27FC236}">
                <a16:creationId xmlns:a16="http://schemas.microsoft.com/office/drawing/2014/main" id="{EDA57134-93E0-C141-B390-3DFCA82BCCD7}"/>
              </a:ext>
            </a:extLst>
          </p:cNvPr>
          <p:cNvGraphicFramePr>
            <a:graphicFrameLocks noGrp="1"/>
          </p:cNvGraphicFramePr>
          <p:nvPr userDrawn="1">
            <p:extLst>
              <p:ext uri="{D42A27DB-BD31-4B8C-83A1-F6EECF244321}">
                <p14:modId xmlns:p14="http://schemas.microsoft.com/office/powerpoint/2010/main" val="1613596015"/>
              </p:ext>
            </p:extLst>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9504365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pic>
        <p:nvPicPr>
          <p:cNvPr id="14" name="Picture 13">
            <a:extLst>
              <a:ext uri="{FF2B5EF4-FFF2-40B4-BE49-F238E27FC236}">
                <a16:creationId xmlns:a16="http://schemas.microsoft.com/office/drawing/2014/main" id="{160B6E23-2996-D04A-9DCA-7750F487B5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1383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12/01/2020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8" name="Picture 7">
            <a:extLst>
              <a:ext uri="{FF2B5EF4-FFF2-40B4-BE49-F238E27FC236}">
                <a16:creationId xmlns:a16="http://schemas.microsoft.com/office/drawing/2014/main" id="{49137CCF-D866-694A-979D-58389EC37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250FF983-7FE9-084E-894E-ADB137A67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27397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12/01/2020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12/01/2020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68353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12/01/2020</a:t>
            </a:fld>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211233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12/01/2020</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96276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4.png"/></Relationships>
</file>

<file path=ppt/slides/_rels/slide4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slide" Target="NUL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63A8EC4-655D-4546-A0AE-0671AEC23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9CD1B6FD-11D7-3849-9417-35B746722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66750"/>
            <a:ext cx="12192000" cy="6191250"/>
          </a:xfrm>
          <a:prstGeom prst="rect">
            <a:avLst/>
          </a:prstGeom>
        </p:spPr>
      </p:pic>
      <p:sp>
        <p:nvSpPr>
          <p:cNvPr id="13" name="TextBox 12">
            <a:extLst>
              <a:ext uri="{FF2B5EF4-FFF2-40B4-BE49-F238E27FC236}">
                <a16:creationId xmlns:a16="http://schemas.microsoft.com/office/drawing/2014/main" id="{700D2F8C-5C7E-D541-9EDA-A4DF2C2E2FEE}"/>
              </a:ext>
            </a:extLst>
          </p:cNvPr>
          <p:cNvSpPr txBox="1"/>
          <p:nvPr/>
        </p:nvSpPr>
        <p:spPr>
          <a:xfrm>
            <a:off x="231648" y="6581001"/>
            <a:ext cx="11765280" cy="276999"/>
          </a:xfrm>
          <a:prstGeom prst="rect">
            <a:avLst/>
          </a:prstGeom>
          <a:noFill/>
        </p:spPr>
        <p:txBody>
          <a:bodyPr wrap="square" rtlCol="0">
            <a:spAutoFit/>
          </a:bodyPr>
          <a:lstStyle/>
          <a:p>
            <a:pPr algn="ctr"/>
            <a:r>
              <a:rPr lang="en-GB" sz="1200" b="1" dirty="0">
                <a:solidFill>
                  <a:schemeClr val="bg1"/>
                </a:solidFill>
                <a:latin typeface="Muli" pitchFamily="2" charset="77"/>
              </a:rPr>
              <a:t>All elements of this scheme are copyright © The Spelling Shed Ltd and may not be redistributed without permission. </a:t>
            </a:r>
          </a:p>
        </p:txBody>
      </p:sp>
      <p:pic>
        <p:nvPicPr>
          <p:cNvPr id="29" name="Picture 28">
            <a:extLst>
              <a:ext uri="{FF2B5EF4-FFF2-40B4-BE49-F238E27FC236}">
                <a16:creationId xmlns:a16="http://schemas.microsoft.com/office/drawing/2014/main" id="{A62ED2B2-06CE-9849-84DD-DCF1DC2D39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200" y="4922612"/>
            <a:ext cx="3983736" cy="875215"/>
          </a:xfrm>
          <a:prstGeom prst="rect">
            <a:avLst/>
          </a:prstGeom>
        </p:spPr>
      </p:pic>
      <p:sp>
        <p:nvSpPr>
          <p:cNvPr id="12" name="TextBox 11">
            <a:extLst>
              <a:ext uri="{FF2B5EF4-FFF2-40B4-BE49-F238E27FC236}">
                <a16:creationId xmlns:a16="http://schemas.microsoft.com/office/drawing/2014/main" id="{0564A0E0-D230-8641-90BC-831B53681AAE}"/>
              </a:ext>
            </a:extLst>
          </p:cNvPr>
          <p:cNvSpPr txBox="1"/>
          <p:nvPr/>
        </p:nvSpPr>
        <p:spPr>
          <a:xfrm>
            <a:off x="4267201" y="5025808"/>
            <a:ext cx="3983736" cy="523220"/>
          </a:xfrm>
          <a:prstGeom prst="rect">
            <a:avLst/>
          </a:prstGeom>
          <a:noFill/>
        </p:spPr>
        <p:txBody>
          <a:bodyPr wrap="square" rtlCol="0">
            <a:spAutoFit/>
          </a:bodyPr>
          <a:lstStyle/>
          <a:p>
            <a:pPr algn="ctr"/>
            <a:r>
              <a:rPr lang="en-GB" sz="2800" dirty="0">
                <a:solidFill>
                  <a:schemeClr val="bg1"/>
                </a:solidFill>
                <a:effectLst>
                  <a:outerShdw blurRad="50800" dist="50800" dir="5400000" algn="ctr" rotWithShape="0">
                    <a:schemeClr val="tx1">
                      <a:alpha val="39000"/>
                    </a:schemeClr>
                  </a:outerShdw>
                </a:effectLst>
                <a:latin typeface="Cookies" pitchFamily="2" charset="0"/>
              </a:rPr>
              <a:t>Sample</a:t>
            </a:r>
          </a:p>
        </p:txBody>
      </p:sp>
      <p:pic>
        <p:nvPicPr>
          <p:cNvPr id="31" name="Picture 30">
            <a:extLst>
              <a:ext uri="{FF2B5EF4-FFF2-40B4-BE49-F238E27FC236}">
                <a16:creationId xmlns:a16="http://schemas.microsoft.com/office/drawing/2014/main" id="{816E7DB3-0D9A-8D4E-A1D6-E5CC49A337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3187" y="735105"/>
            <a:ext cx="6731762" cy="1166349"/>
          </a:xfrm>
          <a:prstGeom prst="rect">
            <a:avLst/>
          </a:prstGeom>
        </p:spPr>
      </p:pic>
      <p:sp>
        <p:nvSpPr>
          <p:cNvPr id="8" name="TextBox 7">
            <a:extLst>
              <a:ext uri="{FF2B5EF4-FFF2-40B4-BE49-F238E27FC236}">
                <a16:creationId xmlns:a16="http://schemas.microsoft.com/office/drawing/2014/main" id="{972B53D9-579C-7642-97A4-2763353E325B}"/>
              </a:ext>
            </a:extLst>
          </p:cNvPr>
          <p:cNvSpPr txBox="1"/>
          <p:nvPr/>
        </p:nvSpPr>
        <p:spPr>
          <a:xfrm>
            <a:off x="3698856" y="1910135"/>
            <a:ext cx="5120424" cy="523220"/>
          </a:xfrm>
          <a:prstGeom prst="rect">
            <a:avLst/>
          </a:prstGeom>
          <a:noFill/>
          <a:effectLst>
            <a:outerShdw blurRad="50800" dist="12700" dir="5400000" algn="ctr" rotWithShape="0">
              <a:srgbClr val="000000">
                <a:alpha val="49000"/>
              </a:srgbClr>
            </a:outerShdw>
          </a:effectLst>
        </p:spPr>
        <p:txBody>
          <a:bodyPr wrap="square" rtlCol="0">
            <a:spAutoFit/>
          </a:bodyPr>
          <a:lstStyle/>
          <a:p>
            <a:pPr algn="ctr"/>
            <a:r>
              <a:rPr lang="en-GB" sz="2800" dirty="0">
                <a:solidFill>
                  <a:schemeClr val="bg1"/>
                </a:solidFill>
                <a:latin typeface="Muli" pitchFamily="2" charset="77"/>
              </a:rPr>
              <a:t>Spelling Scheme of Work</a:t>
            </a:r>
          </a:p>
        </p:txBody>
      </p:sp>
      <p:sp>
        <p:nvSpPr>
          <p:cNvPr id="9" name="TextBox 8">
            <a:extLst>
              <a:ext uri="{FF2B5EF4-FFF2-40B4-BE49-F238E27FC236}">
                <a16:creationId xmlns:a16="http://schemas.microsoft.com/office/drawing/2014/main" id="{B510B178-264B-EB45-8E52-86150CA95EAD}"/>
              </a:ext>
            </a:extLst>
          </p:cNvPr>
          <p:cNvSpPr txBox="1"/>
          <p:nvPr/>
        </p:nvSpPr>
        <p:spPr>
          <a:xfrm>
            <a:off x="11207262" y="6596390"/>
            <a:ext cx="984738" cy="261610"/>
          </a:xfrm>
          <a:prstGeom prst="rect">
            <a:avLst/>
          </a:prstGeom>
          <a:noFill/>
        </p:spPr>
        <p:txBody>
          <a:bodyPr wrap="square" rtlCol="0">
            <a:spAutoFit/>
          </a:bodyPr>
          <a:lstStyle/>
          <a:p>
            <a:pPr algn="r"/>
            <a:r>
              <a:rPr lang="en-GB" sz="1100" dirty="0">
                <a:solidFill>
                  <a:schemeClr val="bg1"/>
                </a:solidFill>
                <a:latin typeface="Muli" pitchFamily="2" charset="77"/>
              </a:rPr>
              <a:t>11/01/20</a:t>
            </a:r>
          </a:p>
        </p:txBody>
      </p:sp>
    </p:spTree>
    <p:extLst>
      <p:ext uri="{BB962C8B-B14F-4D97-AF65-F5344CB8AC3E}">
        <p14:creationId xmlns:p14="http://schemas.microsoft.com/office/powerpoint/2010/main" val="278263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7" name="Title 1">
            <a:extLst>
              <a:ext uri="{FF2B5EF4-FFF2-40B4-BE49-F238E27FC236}">
                <a16:creationId xmlns:a16="http://schemas.microsoft.com/office/drawing/2014/main" id="{5E1D526C-6626-5F47-9106-598939441760}"/>
              </a:ext>
            </a:extLst>
          </p:cNvPr>
          <p:cNvSpPr>
            <a:spLocks noGrp="1"/>
          </p:cNvSpPr>
          <p:nvPr>
            <p:ph type="title"/>
          </p:nvPr>
        </p:nvSpPr>
        <p:spPr>
          <a:xfrm>
            <a:off x="838199" y="1131247"/>
            <a:ext cx="10515600" cy="1325563"/>
          </a:xfrm>
        </p:spPr>
        <p:txBody>
          <a:bodyPr>
            <a:normAutofit/>
          </a:bodyPr>
          <a:lstStyle/>
          <a:p>
            <a:pPr algn="l"/>
            <a:r>
              <a:rPr lang="en-GB" b="1" dirty="0"/>
              <a:t>The kitten was covered in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fluff</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8" name="Picture 7">
            <a:extLst>
              <a:ext uri="{FF2B5EF4-FFF2-40B4-BE49-F238E27FC236}">
                <a16:creationId xmlns:a16="http://schemas.microsoft.com/office/drawing/2014/main" id="{6DABFDCA-4B72-854F-A71C-88F98166E3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2548" y="3006332"/>
            <a:ext cx="4406901" cy="2451338"/>
          </a:xfrm>
          <a:prstGeom prst="rect">
            <a:avLst/>
          </a:prstGeom>
        </p:spPr>
      </p:pic>
    </p:spTree>
    <p:extLst>
      <p:ext uri="{BB962C8B-B14F-4D97-AF65-F5344CB8AC3E}">
        <p14:creationId xmlns:p14="http://schemas.microsoft.com/office/powerpoint/2010/main" val="11810547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383572"/>
            <a:ext cx="8581292" cy="1569660"/>
          </a:xfrm>
          <a:prstGeom prst="rect">
            <a:avLst/>
          </a:prstGeom>
          <a:noFill/>
        </p:spPr>
        <p:txBody>
          <a:bodyPr wrap="square" rtlCol="0">
            <a:spAutoFit/>
          </a:bodyPr>
          <a:lstStyle/>
          <a:p>
            <a:r>
              <a:rPr lang="en-GB" sz="2400" dirty="0">
                <a:latin typeface="OpenDyslexicAlta" pitchFamily="2" charset="77"/>
                <a:ea typeface="OpenDyslexic" charset="0"/>
                <a:cs typeface="OpenDyslexic" charset="0"/>
              </a:rPr>
              <a:t>Sort these spellings into two groups. </a:t>
            </a:r>
          </a:p>
          <a:p>
            <a:endParaRPr lang="en-GB" sz="2400" dirty="0">
              <a:latin typeface="OpenDyslexicAlta" pitchFamily="2" charset="77"/>
              <a:ea typeface="OpenDyslexic" charset="0"/>
              <a:cs typeface="OpenDyslexic" charset="0"/>
            </a:endParaRPr>
          </a:p>
          <a:p>
            <a:r>
              <a:rPr lang="en-GB" sz="2400" dirty="0">
                <a:latin typeface="OpenDyslexicAlta" pitchFamily="2" charset="77"/>
                <a:ea typeface="OpenDyslexic" charset="0"/>
                <a:cs typeface="OpenDyslexic" charset="0"/>
              </a:rPr>
              <a:t>Those that have a ‘</a:t>
            </a:r>
            <a:r>
              <a:rPr lang="en-GB" sz="2400" dirty="0" err="1">
                <a:latin typeface="OpenDyslexicAlta" pitchFamily="2" charset="77"/>
                <a:ea typeface="OpenDyslexic" charset="0"/>
                <a:cs typeface="OpenDyslexic" charset="0"/>
              </a:rPr>
              <a:t>tious</a:t>
            </a:r>
            <a:r>
              <a:rPr lang="en-GB" sz="2400" dirty="0">
                <a:latin typeface="OpenDyslexicAlta" pitchFamily="2" charset="77"/>
                <a:ea typeface="OpenDyslexic" charset="0"/>
                <a:cs typeface="OpenDyslexic" charset="0"/>
              </a:rPr>
              <a:t>’ (</a:t>
            </a:r>
            <a:r>
              <a:rPr lang="en-GB" sz="2400" dirty="0" err="1">
                <a:latin typeface="OpenDyslexicAlta" pitchFamily="2" charset="77"/>
                <a:ea typeface="OpenDyslexic" charset="0"/>
                <a:cs typeface="OpenDyslexic" charset="0"/>
              </a:rPr>
              <a:t>shus</a:t>
            </a:r>
            <a:r>
              <a:rPr lang="en-GB" sz="2400" dirty="0">
                <a:latin typeface="OpenDyslexicAlta" pitchFamily="2" charset="77"/>
                <a:ea typeface="OpenDyslexic" charset="0"/>
                <a:cs typeface="OpenDyslexic" charset="0"/>
              </a:rPr>
              <a:t>) and ‘</a:t>
            </a:r>
            <a:r>
              <a:rPr lang="en-GB" sz="2400" dirty="0" err="1">
                <a:latin typeface="OpenDyslexicAlta" pitchFamily="2" charset="77"/>
                <a:ea typeface="OpenDyslexic" charset="0"/>
                <a:cs typeface="OpenDyslexic" charset="0"/>
              </a:rPr>
              <a:t>ious</a:t>
            </a:r>
            <a:r>
              <a:rPr lang="en-GB" sz="2400" dirty="0">
                <a:latin typeface="OpenDyslexicAlta" pitchFamily="2" charset="77"/>
                <a:ea typeface="OpenDyslexic" charset="0"/>
                <a:cs typeface="OpenDyslexic" charset="0"/>
              </a:rPr>
              <a:t>’ (</a:t>
            </a:r>
            <a:r>
              <a:rPr lang="en-GB" sz="2400" dirty="0" err="1">
                <a:latin typeface="OpenDyslexicAlta" pitchFamily="2" charset="77"/>
                <a:ea typeface="OpenDyslexic" charset="0"/>
                <a:cs typeface="OpenDyslexic" charset="0"/>
              </a:rPr>
              <a:t>eeus</a:t>
            </a:r>
            <a:r>
              <a:rPr lang="en-GB" sz="2400" dirty="0">
                <a:latin typeface="OpenDyslexicAlta" pitchFamily="2" charset="77"/>
                <a:ea typeface="OpenDyslexic" charset="0"/>
                <a:cs typeface="OpenDyslexic" charset="0"/>
              </a:rPr>
              <a:t>). </a:t>
            </a:r>
          </a:p>
          <a:p>
            <a:r>
              <a:rPr lang="en-GB" sz="2400" dirty="0">
                <a:latin typeface="OpenDyslexicAlta" pitchFamily="2" charset="77"/>
                <a:ea typeface="OpenDyslexic" charset="0"/>
                <a:cs typeface="OpenDyslexic" charset="0"/>
              </a:rPr>
              <a:t> </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nvGraphicFramePr>
        <p:xfrm>
          <a:off x="428101" y="2218700"/>
          <a:ext cx="11335797" cy="274320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217544">
                  <a:extLst>
                    <a:ext uri="{9D8B030D-6E8A-4147-A177-3AD203B41FA5}">
                      <a16:colId xmlns:a16="http://schemas.microsoft.com/office/drawing/2014/main" val="345942729"/>
                    </a:ext>
                  </a:extLst>
                </a:gridCol>
                <a:gridCol w="2153905">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endParaRPr lang="en-GB" sz="2800" b="0" i="0" dirty="0">
                        <a:latin typeface="OpenDyslexicAlta" pitchFamily="2" charset="77"/>
                      </a:endParaRPr>
                    </a:p>
                    <a:p>
                      <a:pPr algn="ctr" fontAlgn="t"/>
                      <a:r>
                        <a:rPr lang="en-GB" sz="2800" b="0" i="0" dirty="0">
                          <a:latin typeface="OpenDyslexicAlta" pitchFamily="2" charset="77"/>
                        </a:rPr>
                        <a:t>ambitious</a:t>
                      </a:r>
                    </a:p>
                    <a:p>
                      <a:pPr algn="ctr" fontAlgn="t"/>
                      <a:endParaRPr lang="en-GB" sz="2800" dirty="0">
                        <a:latin typeface="OpenDyslexicAlta" pitchFamily="2" charset="77"/>
                      </a:endParaRPr>
                    </a:p>
                  </a:txBody>
                  <a:tcPr/>
                </a:tc>
                <a:tc>
                  <a:txBody>
                    <a:bodyPr/>
                    <a:lstStyle/>
                    <a:p>
                      <a:pPr algn="ctr"/>
                      <a:endParaRPr lang="en-GB" sz="2800" b="0" i="0" dirty="0">
                        <a:latin typeface="OpenDyslexicAlta" pitchFamily="2" charset="77"/>
                      </a:endParaRPr>
                    </a:p>
                    <a:p>
                      <a:pPr algn="ctr"/>
                      <a:r>
                        <a:rPr lang="en-GB" sz="2800" b="0" i="0" dirty="0">
                          <a:latin typeface="OpenDyslexicAlta" pitchFamily="2" charset="77"/>
                        </a:rPr>
                        <a:t>repetitious</a:t>
                      </a:r>
                    </a:p>
                  </a:txBody>
                  <a:tcPr/>
                </a:tc>
                <a:tc>
                  <a:txBody>
                    <a:bodyPr/>
                    <a:lstStyle/>
                    <a:p>
                      <a:pPr algn="ctr"/>
                      <a:endParaRPr lang="en-GB" sz="2800" b="0" i="0" dirty="0">
                        <a:latin typeface="OpenDyslexicAlta" pitchFamily="2" charset="77"/>
                      </a:endParaRPr>
                    </a:p>
                    <a:p>
                      <a:pPr algn="ctr"/>
                      <a:r>
                        <a:rPr lang="en-GB" sz="2800" b="0" i="0" dirty="0">
                          <a:latin typeface="OpenDyslexicAlta" pitchFamily="2" charset="77"/>
                        </a:rPr>
                        <a:t>infectious</a:t>
                      </a:r>
                    </a:p>
                  </a:txBody>
                  <a:tcPr/>
                </a:tc>
                <a:tc>
                  <a:txBody>
                    <a:bodyPr/>
                    <a:lstStyle/>
                    <a:p>
                      <a:pPr algn="ctr"/>
                      <a:endParaRPr lang="en-GB" sz="2800" b="0" i="0" dirty="0">
                        <a:latin typeface="OpenDyslexicAlta" pitchFamily="2" charset="77"/>
                      </a:endParaRPr>
                    </a:p>
                    <a:p>
                      <a:pPr algn="ctr"/>
                      <a:r>
                        <a:rPr lang="en-GB" sz="2800" b="0" i="0" dirty="0">
                          <a:latin typeface="OpenDyslexicAlta" pitchFamily="2" charset="77"/>
                        </a:rPr>
                        <a:t>nutritious</a:t>
                      </a:r>
                    </a:p>
                  </a:txBody>
                  <a:tcPr/>
                </a:tc>
                <a:tc>
                  <a:txBody>
                    <a:bodyPr/>
                    <a:lstStyle/>
                    <a:p>
                      <a:pPr algn="ctr"/>
                      <a:endParaRPr lang="en-GB" sz="2800" b="0" i="0" dirty="0">
                        <a:latin typeface="OpenDyslexicAlta" pitchFamily="2" charset="77"/>
                      </a:endParaRPr>
                    </a:p>
                    <a:p>
                      <a:pPr algn="ctr"/>
                      <a:r>
                        <a:rPr lang="en-GB" sz="2800" b="0" i="0" dirty="0">
                          <a:latin typeface="OpenDyslexicAlta" pitchFamily="2" charset="77"/>
                        </a:rPr>
                        <a:t>curious</a:t>
                      </a:r>
                    </a:p>
                  </a:txBody>
                  <a:tcPr/>
                </a:tc>
                <a:extLst>
                  <a:ext uri="{0D108BD9-81ED-4DB2-BD59-A6C34878D82A}">
                    <a16:rowId xmlns:a16="http://schemas.microsoft.com/office/drawing/2014/main" val="2756955956"/>
                  </a:ext>
                </a:extLst>
              </a:tr>
              <a:tr h="1037038">
                <a:tc>
                  <a:txBody>
                    <a:bodyPr/>
                    <a:lstStyle/>
                    <a:p>
                      <a:pPr algn="ctr"/>
                      <a:endParaRPr lang="en-GB" sz="2800" b="0" i="0" dirty="0">
                        <a:latin typeface="OpenDyslexicAlta" pitchFamily="2" charset="77"/>
                      </a:endParaRPr>
                    </a:p>
                    <a:p>
                      <a:pPr algn="ctr"/>
                      <a:r>
                        <a:rPr lang="en-GB" sz="2800" b="0" i="0" dirty="0">
                          <a:latin typeface="OpenDyslexicAlta" pitchFamily="2" charset="77"/>
                        </a:rPr>
                        <a:t>amphibious</a:t>
                      </a:r>
                    </a:p>
                  </a:txBody>
                  <a:tcPr/>
                </a:tc>
                <a:tc>
                  <a:txBody>
                    <a:bodyPr/>
                    <a:lstStyle/>
                    <a:p>
                      <a:pPr algn="ctr"/>
                      <a:endParaRPr lang="en-GB" sz="2800" b="0" i="0" dirty="0">
                        <a:latin typeface="OpenDyslexicAlta" pitchFamily="2" charset="77"/>
                      </a:endParaRPr>
                    </a:p>
                    <a:p>
                      <a:pPr algn="ctr"/>
                      <a:r>
                        <a:rPr lang="en-GB" sz="2800" b="0" i="0" dirty="0">
                          <a:latin typeface="OpenDyslexicAlta" pitchFamily="2" charset="77"/>
                        </a:rPr>
                        <a:t>fictitious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i="0" dirty="0">
                          <a:latin typeface="OpenDyslexicAlta" pitchFamily="2" charset="77"/>
                        </a:rPr>
                        <a:t>devious</a:t>
                      </a:r>
                    </a:p>
                  </a:txBody>
                  <a:tcPr/>
                </a:tc>
                <a:tc>
                  <a:txBody>
                    <a:bodyPr/>
                    <a:lstStyle/>
                    <a:p>
                      <a:pPr algn="ctr"/>
                      <a:endParaRPr lang="en-GB" sz="2800" b="0" i="0" dirty="0">
                        <a:latin typeface="OpenDyslexicAlta" pitchFamily="2" charset="77"/>
                      </a:endParaRPr>
                    </a:p>
                    <a:p>
                      <a:pPr algn="ctr"/>
                      <a:r>
                        <a:rPr lang="en-GB" sz="2800" b="0" i="0" dirty="0">
                          <a:latin typeface="OpenDyslexicAlta" pitchFamily="2" charset="77"/>
                        </a:rPr>
                        <a:t>notorious</a:t>
                      </a:r>
                    </a:p>
                  </a:txBody>
                  <a:tcPr/>
                </a:tc>
                <a:tc>
                  <a:txBody>
                    <a:bodyPr/>
                    <a:lstStyle/>
                    <a:p>
                      <a:pPr algn="ctr"/>
                      <a:endParaRPr lang="en-GB" sz="2800" b="0" i="0" dirty="0">
                        <a:latin typeface="OpenDyslexicAlta" pitchFamily="2" charset="77"/>
                      </a:endParaRPr>
                    </a:p>
                    <a:p>
                      <a:pPr algn="ctr"/>
                      <a:r>
                        <a:rPr lang="en-GB" sz="2800" b="0" i="0" dirty="0">
                          <a:latin typeface="OpenDyslexicAlta" pitchFamily="2" charset="77"/>
                        </a:rPr>
                        <a:t>obvious</a:t>
                      </a:r>
                    </a:p>
                    <a:p>
                      <a:pPr algn="ctr"/>
                      <a:endParaRPr lang="en-GB" sz="2800" dirty="0">
                        <a:latin typeface="OpenDyslexicAlta" pitchFamily="2" charset="77"/>
                      </a:endParaRPr>
                    </a:p>
                  </a:txBody>
                  <a:tcP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4140122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4235388275"/>
                    </a:ext>
                  </a:extLst>
                </a:gridCol>
                <a:gridCol w="1858433">
                  <a:extLst>
                    <a:ext uri="{9D8B030D-6E8A-4147-A177-3AD203B41FA5}">
                      <a16:colId xmlns:a16="http://schemas.microsoft.com/office/drawing/2014/main" val="358906242"/>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D883FF"/>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4th Attempt</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D883FF"/>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ambitious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infectious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fictitious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nutritious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repetitious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amphibious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curious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devious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notorious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obvious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5</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Words ending in ‘-</a:t>
                      </a:r>
                      <a:r>
                        <a:rPr lang="en-GB" sz="1400" baseline="0" dirty="0" err="1"/>
                        <a:t>ious</a:t>
                      </a:r>
                      <a:r>
                        <a:rPr lang="en-GB" sz="140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p>
                    <a:p>
                      <a:r>
                        <a:rPr lang="en-GB" sz="1400" baseline="0" dirty="0"/>
                        <a:t>Name:</a:t>
                      </a:r>
                      <a:endParaRPr lang="en-GB" sz="1400" dirty="0"/>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439060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ambitious</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infectious</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fictitious</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nutritious</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repetitious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amphibious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curious</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devious</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notorious</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obvious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5</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Words ending in ‘-</a:t>
                      </a:r>
                      <a:r>
                        <a:rPr lang="en-GB" sz="1400" baseline="0" dirty="0" err="1">
                          <a:latin typeface="Muli" pitchFamily="2" charset="77"/>
                        </a:rPr>
                        <a:t>ious</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8" name="TextBox 7"/>
          <p:cNvSpPr txBox="1"/>
          <p:nvPr/>
        </p:nvSpPr>
        <p:spPr>
          <a:xfrm>
            <a:off x="3449725" y="1396998"/>
            <a:ext cx="8742275" cy="6186309"/>
          </a:xfrm>
          <a:prstGeom prst="rect">
            <a:avLst/>
          </a:prstGeom>
          <a:noFill/>
        </p:spPr>
        <p:txBody>
          <a:bodyPr wrap="square" rtlCol="0">
            <a:spAutoFit/>
          </a:bodyPr>
          <a:lstStyle/>
          <a:p>
            <a:r>
              <a:rPr lang="en-GB" u="sng" dirty="0">
                <a:latin typeface="OpenDyslexicAlta" pitchFamily="2" charset="77"/>
                <a:ea typeface="OpenDyslexic" charset="0"/>
                <a:cs typeface="OpenDyslexic" charset="0"/>
              </a:rPr>
              <a:t>Write the correct spelling into each sentence. </a:t>
            </a:r>
          </a:p>
          <a:p>
            <a:r>
              <a:rPr lang="en-GB" dirty="0">
                <a:latin typeface="OpenDyslexicAlta" pitchFamily="2" charset="77"/>
                <a:ea typeface="OpenDyslexic" charset="0"/>
                <a:cs typeface="OpenDyslexic" charset="0"/>
              </a:rPr>
              <a:t> </a:t>
            </a:r>
          </a:p>
          <a:p>
            <a:r>
              <a:rPr lang="en-GB" dirty="0">
                <a:latin typeface="OpenDyslexicAlta" pitchFamily="2" charset="77"/>
                <a:ea typeface="OpenDyslexic" charset="0"/>
                <a:cs typeface="OpenDyslexic" charset="0"/>
              </a:rPr>
              <a:t>The ____________ creature was suited to both land and water.</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teacher’s __________ laugh was __________ around school.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He was __________ and so he auditioned for The X Factor twice.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_________ cat found himself trapped in the garden shed.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In the school canteen they delivered __________ meals each day.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It was _________ that she did not like him.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criminal mastermind had a _________ plan.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job was very __________ the same task over and over again.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She gave a ___________ version of events. It wasn’t the truth.</a:t>
            </a: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20890854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ambitious</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infectious</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fictitious</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nutritious</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repetitious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amphibious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curious</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devious</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notorious</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obvious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5</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Words ending in ‘-</a:t>
                      </a:r>
                      <a:r>
                        <a:rPr lang="en-GB" sz="1400" baseline="0" dirty="0" err="1">
                          <a:latin typeface="Muli" pitchFamily="2" charset="77"/>
                        </a:rPr>
                        <a:t>ious</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8" name="TextBox 7"/>
          <p:cNvSpPr txBox="1"/>
          <p:nvPr/>
        </p:nvSpPr>
        <p:spPr>
          <a:xfrm>
            <a:off x="3449725" y="1396998"/>
            <a:ext cx="8742275" cy="6186309"/>
          </a:xfrm>
          <a:prstGeom prst="rect">
            <a:avLst/>
          </a:prstGeom>
          <a:noFill/>
        </p:spPr>
        <p:txBody>
          <a:bodyPr wrap="square" rtlCol="0">
            <a:spAutoFit/>
          </a:bodyPr>
          <a:lstStyle/>
          <a:p>
            <a:r>
              <a:rPr lang="en-GB" u="sng" dirty="0">
                <a:latin typeface="OpenDyslexicAlta" pitchFamily="2" charset="77"/>
                <a:ea typeface="OpenDyslexic" charset="0"/>
                <a:cs typeface="OpenDyslexic" charset="0"/>
              </a:rPr>
              <a:t>Write the correct spelling into each sentence. </a:t>
            </a:r>
          </a:p>
          <a:p>
            <a:r>
              <a:rPr lang="en-GB" dirty="0">
                <a:latin typeface="OpenDyslexicAlta" pitchFamily="2" charset="77"/>
                <a:ea typeface="OpenDyslexic" charset="0"/>
                <a:cs typeface="OpenDyslexic" charset="0"/>
              </a:rPr>
              <a:t> </a:t>
            </a:r>
          </a:p>
          <a:p>
            <a:r>
              <a:rPr lang="en-GB" dirty="0">
                <a:latin typeface="OpenDyslexicAlta" pitchFamily="2" charset="77"/>
                <a:ea typeface="OpenDyslexic" charset="0"/>
                <a:cs typeface="OpenDyslexic" charset="0"/>
              </a:rPr>
              <a:t>The _</a:t>
            </a:r>
            <a:r>
              <a:rPr lang="en-GB" dirty="0">
                <a:solidFill>
                  <a:srgbClr val="FF3860"/>
                </a:solidFill>
                <a:latin typeface="OpenDyslexicAlta" pitchFamily="2" charset="77"/>
                <a:ea typeface="OpenDyslexic" charset="0"/>
                <a:cs typeface="OpenDyslexic" charset="0"/>
              </a:rPr>
              <a:t>amphibious</a:t>
            </a:r>
            <a:r>
              <a:rPr lang="en-GB" dirty="0">
                <a:latin typeface="OpenDyslexicAlta" pitchFamily="2" charset="77"/>
                <a:ea typeface="OpenDyslexic" charset="0"/>
                <a:cs typeface="OpenDyslexic" charset="0"/>
              </a:rPr>
              <a:t>_ creature was suited to both land and water.</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teacher’s _</a:t>
            </a:r>
            <a:r>
              <a:rPr lang="en-GB" dirty="0">
                <a:solidFill>
                  <a:srgbClr val="FF3860"/>
                </a:solidFill>
                <a:latin typeface="OpenDyslexicAlta" pitchFamily="2" charset="77"/>
                <a:ea typeface="OpenDyslexic" charset="0"/>
                <a:cs typeface="OpenDyslexic" charset="0"/>
              </a:rPr>
              <a:t>infectious</a:t>
            </a:r>
            <a:r>
              <a:rPr lang="en-GB" dirty="0">
                <a:latin typeface="OpenDyslexicAlta" pitchFamily="2" charset="77"/>
                <a:ea typeface="OpenDyslexic" charset="0"/>
                <a:cs typeface="OpenDyslexic" charset="0"/>
              </a:rPr>
              <a:t>_ laugh was _</a:t>
            </a:r>
            <a:r>
              <a:rPr lang="en-GB" dirty="0">
                <a:solidFill>
                  <a:srgbClr val="FF3860"/>
                </a:solidFill>
                <a:latin typeface="OpenDyslexicAlta" pitchFamily="2" charset="77"/>
                <a:ea typeface="OpenDyslexic" charset="0"/>
                <a:cs typeface="OpenDyslexic" charset="0"/>
              </a:rPr>
              <a:t>notorious</a:t>
            </a:r>
            <a:r>
              <a:rPr lang="en-GB" dirty="0">
                <a:latin typeface="OpenDyslexicAlta" pitchFamily="2" charset="77"/>
                <a:ea typeface="OpenDyslexic" charset="0"/>
                <a:cs typeface="OpenDyslexic" charset="0"/>
              </a:rPr>
              <a:t>_ around school.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He was _</a:t>
            </a:r>
            <a:r>
              <a:rPr lang="en-GB" dirty="0">
                <a:solidFill>
                  <a:srgbClr val="FF3860"/>
                </a:solidFill>
                <a:latin typeface="OpenDyslexicAlta" pitchFamily="2" charset="77"/>
                <a:ea typeface="OpenDyslexic" charset="0"/>
                <a:cs typeface="OpenDyslexic" charset="0"/>
              </a:rPr>
              <a:t>ambitious</a:t>
            </a:r>
            <a:r>
              <a:rPr lang="en-GB" dirty="0">
                <a:latin typeface="OpenDyslexicAlta" pitchFamily="2" charset="77"/>
                <a:ea typeface="OpenDyslexic" charset="0"/>
                <a:cs typeface="OpenDyslexic" charset="0"/>
              </a:rPr>
              <a:t>_ and so he auditioned for The X Factor twice.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_</a:t>
            </a:r>
            <a:r>
              <a:rPr lang="en-GB" dirty="0">
                <a:solidFill>
                  <a:srgbClr val="FF3860"/>
                </a:solidFill>
                <a:latin typeface="OpenDyslexicAlta" pitchFamily="2" charset="77"/>
                <a:ea typeface="OpenDyslexic" charset="0"/>
                <a:cs typeface="OpenDyslexic" charset="0"/>
              </a:rPr>
              <a:t>curious</a:t>
            </a:r>
            <a:r>
              <a:rPr lang="en-GB" dirty="0">
                <a:latin typeface="OpenDyslexicAlta" pitchFamily="2" charset="77"/>
                <a:ea typeface="OpenDyslexic" charset="0"/>
                <a:cs typeface="OpenDyslexic" charset="0"/>
              </a:rPr>
              <a:t>_ cat found himself trapped in the garden shed.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In the school canteen they delivered _</a:t>
            </a:r>
            <a:r>
              <a:rPr lang="en-GB" dirty="0">
                <a:solidFill>
                  <a:srgbClr val="FF3860"/>
                </a:solidFill>
                <a:latin typeface="OpenDyslexicAlta" pitchFamily="2" charset="77"/>
                <a:ea typeface="OpenDyslexic" charset="0"/>
                <a:cs typeface="OpenDyslexic" charset="0"/>
              </a:rPr>
              <a:t>nutritious</a:t>
            </a:r>
            <a:r>
              <a:rPr lang="en-GB" dirty="0">
                <a:latin typeface="OpenDyslexicAlta" pitchFamily="2" charset="77"/>
                <a:ea typeface="OpenDyslexic" charset="0"/>
                <a:cs typeface="OpenDyslexic" charset="0"/>
              </a:rPr>
              <a:t>_ meals each day.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It was _</a:t>
            </a:r>
            <a:r>
              <a:rPr lang="en-GB" dirty="0">
                <a:solidFill>
                  <a:srgbClr val="FF3860"/>
                </a:solidFill>
                <a:latin typeface="OpenDyslexicAlta" pitchFamily="2" charset="77"/>
                <a:ea typeface="OpenDyslexic" charset="0"/>
                <a:cs typeface="OpenDyslexic" charset="0"/>
              </a:rPr>
              <a:t>obvious</a:t>
            </a:r>
            <a:r>
              <a:rPr lang="en-GB" dirty="0">
                <a:latin typeface="OpenDyslexicAlta" pitchFamily="2" charset="77"/>
                <a:ea typeface="OpenDyslexic" charset="0"/>
                <a:cs typeface="OpenDyslexic" charset="0"/>
              </a:rPr>
              <a:t>_ that she did not like him.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criminal mastermind had a _</a:t>
            </a:r>
            <a:r>
              <a:rPr lang="en-GB" dirty="0">
                <a:solidFill>
                  <a:srgbClr val="FF3860"/>
                </a:solidFill>
                <a:latin typeface="OpenDyslexicAlta" pitchFamily="2" charset="77"/>
                <a:ea typeface="OpenDyslexic" charset="0"/>
                <a:cs typeface="OpenDyslexic" charset="0"/>
              </a:rPr>
              <a:t>devious</a:t>
            </a:r>
            <a:r>
              <a:rPr lang="en-GB" dirty="0">
                <a:latin typeface="OpenDyslexicAlta" pitchFamily="2" charset="77"/>
                <a:ea typeface="OpenDyslexic" charset="0"/>
                <a:cs typeface="OpenDyslexic" charset="0"/>
              </a:rPr>
              <a:t>_ plan.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The job was very _</a:t>
            </a:r>
            <a:r>
              <a:rPr lang="en-GB" dirty="0">
                <a:solidFill>
                  <a:srgbClr val="FF3860"/>
                </a:solidFill>
                <a:latin typeface="OpenDyslexicAlta" pitchFamily="2" charset="77"/>
                <a:ea typeface="OpenDyslexic" charset="0"/>
                <a:cs typeface="OpenDyslexic" charset="0"/>
              </a:rPr>
              <a:t>repetitious</a:t>
            </a:r>
            <a:r>
              <a:rPr lang="en-GB" dirty="0">
                <a:latin typeface="OpenDyslexicAlta" pitchFamily="2" charset="77"/>
                <a:ea typeface="OpenDyslexic" charset="0"/>
                <a:cs typeface="OpenDyslexic" charset="0"/>
              </a:rPr>
              <a:t>_ the same task over and over again. </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She gave a _</a:t>
            </a:r>
            <a:r>
              <a:rPr lang="en-GB" dirty="0">
                <a:solidFill>
                  <a:srgbClr val="FF3860"/>
                </a:solidFill>
                <a:latin typeface="OpenDyslexicAlta" pitchFamily="2" charset="77"/>
                <a:ea typeface="OpenDyslexic" charset="0"/>
                <a:cs typeface="OpenDyslexic" charset="0"/>
              </a:rPr>
              <a:t>fictitious</a:t>
            </a:r>
            <a:r>
              <a:rPr lang="en-GB" dirty="0">
                <a:latin typeface="OpenDyslexicAlta" pitchFamily="2" charset="77"/>
                <a:ea typeface="OpenDyslexic" charset="0"/>
                <a:cs typeface="OpenDyslexic" charset="0"/>
              </a:rPr>
              <a:t>_ version of events. It wasn’t the truth.</a:t>
            </a: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p:txBody>
      </p:sp>
    </p:spTree>
    <p:extLst>
      <p:ext uri="{BB962C8B-B14F-4D97-AF65-F5344CB8AC3E}">
        <p14:creationId xmlns:p14="http://schemas.microsoft.com/office/powerpoint/2010/main" val="26504364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Words ending in ‘</a:t>
            </a:r>
            <a:r>
              <a:rPr lang="mr-IN" dirty="0"/>
              <a:t>–</a:t>
            </a:r>
            <a:r>
              <a:rPr lang="en-GB" dirty="0" err="1"/>
              <a:t>cious</a:t>
            </a:r>
            <a:r>
              <a:rPr lang="en-GB" dirty="0"/>
              <a:t>.’  If the root word ends in </a:t>
            </a:r>
            <a:r>
              <a:rPr lang="mr-IN" dirty="0"/>
              <a:t>–</a:t>
            </a:r>
            <a:r>
              <a:rPr lang="en-GB" dirty="0" err="1"/>
              <a:t>ce</a:t>
            </a:r>
            <a:r>
              <a:rPr lang="en-GB" dirty="0"/>
              <a:t> the sound is usually spelt ‘-</a:t>
            </a:r>
            <a:r>
              <a:rPr lang="en-GB" dirty="0" err="1"/>
              <a:t>cious</a:t>
            </a:r>
            <a:r>
              <a:rPr lang="en-GB" dirty="0"/>
              <a:t>.’</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5</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a:t>
            </a:r>
          </a:p>
        </p:txBody>
      </p:sp>
    </p:spTree>
    <p:extLst>
      <p:ext uri="{BB962C8B-B14F-4D97-AF65-F5344CB8AC3E}">
        <p14:creationId xmlns:p14="http://schemas.microsoft.com/office/powerpoint/2010/main" val="19913373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5</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dirty="0"/>
              <a:t> 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 Words ending in ‘</a:t>
            </a:r>
            <a:r>
              <a:rPr lang="mr-IN" dirty="0"/>
              <a:t>–</a:t>
            </a:r>
            <a:r>
              <a:rPr lang="en-GB" dirty="0" err="1"/>
              <a:t>cious</a:t>
            </a:r>
            <a:r>
              <a:rPr lang="en-GB" dirty="0"/>
              <a:t>.’  If the root word ends in </a:t>
            </a:r>
            <a:r>
              <a:rPr lang="mr-IN" dirty="0"/>
              <a:t>–</a:t>
            </a:r>
            <a:r>
              <a:rPr lang="en-GB" dirty="0" err="1"/>
              <a:t>ce</a:t>
            </a:r>
            <a:r>
              <a:rPr lang="en-GB" dirty="0"/>
              <a:t> the sound is usually spelt ‘-</a:t>
            </a:r>
            <a:r>
              <a:rPr lang="en-GB" dirty="0" err="1"/>
              <a:t>cious</a:t>
            </a:r>
            <a:r>
              <a:rPr lang="en-GB" dirty="0"/>
              <a:t>’.</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sz="quarter" idx="18"/>
          </p:nvPr>
        </p:nvGraphicFramePr>
        <p:xfrm>
          <a:off x="3429000" y="1311275"/>
          <a:ext cx="8363607" cy="526859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Root words that end in ‘</a:t>
                      </a:r>
                      <a:r>
                        <a:rPr lang="en-GB" sz="1700" b="0" i="0" dirty="0" err="1">
                          <a:latin typeface="Muli" pitchFamily="2" charset="77"/>
                        </a:rPr>
                        <a:t>ce</a:t>
                      </a:r>
                      <a:r>
                        <a:rPr lang="en-GB" sz="1700" b="0" i="0" dirty="0">
                          <a:latin typeface="Muli" pitchFamily="2" charset="77"/>
                        </a:rPr>
                        <a:t>’ usually use ‘</a:t>
                      </a:r>
                      <a:r>
                        <a:rPr lang="en-GB" sz="1700" b="0" i="0" dirty="0" err="1">
                          <a:latin typeface="Muli" pitchFamily="2" charset="77"/>
                        </a:rPr>
                        <a:t>cious</a:t>
                      </a:r>
                      <a:r>
                        <a:rPr lang="en-GB" sz="1700" b="0" i="0" dirty="0">
                          <a:latin typeface="Muli" pitchFamily="2" charset="77"/>
                        </a:rPr>
                        <a:t>’ when adding the ‘</a:t>
                      </a:r>
                      <a:r>
                        <a:rPr lang="en-GB" sz="1700" b="0" i="0" dirty="0" err="1">
                          <a:latin typeface="Muli" pitchFamily="2" charset="77"/>
                        </a:rPr>
                        <a:t>ious</a:t>
                      </a:r>
                      <a:r>
                        <a:rPr lang="en-GB" sz="1700" b="0" i="0" dirty="0">
                          <a:latin typeface="Muli" pitchFamily="2" charset="77"/>
                        </a:rPr>
                        <a:t>’ suffix, however it is often not possible to identify a root word.</a:t>
                      </a:r>
                    </a:p>
                  </a:txBody>
                  <a:tcPr/>
                </a:tc>
                <a:extLst>
                  <a:ext uri="{0D108BD9-81ED-4DB2-BD59-A6C34878D82A}">
                    <a16:rowId xmlns:a16="http://schemas.microsoft.com/office/drawing/2014/main" val="10000"/>
                  </a:ext>
                </a:extLst>
              </a:tr>
              <a:tr h="2141030">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Get children to write each word on their mini white board and then, in pairs or as a table,  pick two to look up in a dictionary.  Feedback meanings to the class and see if a sentence can be made for some of the words.</a:t>
                      </a:r>
                      <a:br>
                        <a:rPr lang="en-GB" sz="1700" b="0" i="0" baseline="0" dirty="0">
                          <a:latin typeface="Muli" pitchFamily="2" charset="77"/>
                        </a:rPr>
                      </a:br>
                      <a:endParaRPr lang="en-GB" sz="1700" b="0" i="0" baseline="0" dirty="0">
                        <a:latin typeface="Muli" pitchFamily="2" charset="77"/>
                      </a:endParaRP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Give each pair the 10 definition cards and the 10 blank cards, get them to write the words on to the blank cards and then turn them all over and mix them up. </a:t>
                      </a:r>
                    </a:p>
                    <a:p>
                      <a:endParaRPr lang="en-GB" sz="1700" b="0" i="0" dirty="0">
                        <a:latin typeface="Muli" pitchFamily="2" charset="77"/>
                      </a:endParaRPr>
                    </a:p>
                    <a:p>
                      <a:r>
                        <a:rPr lang="en-GB" sz="1700" b="0" i="0" dirty="0">
                          <a:latin typeface="Muli" pitchFamily="2" charset="77"/>
                        </a:rPr>
                        <a:t>Play a matching game, each player takes two cards, if they match then they keep them, if they don’t then they put them back – the winner has the most matching word/definition pairs.</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delicious</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atrocious</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conscious</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ferocious</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gracious</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luscious</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malicious</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precious</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spacious</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suspicious</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20767785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1200329"/>
          </a:xfrm>
          <a:prstGeom prst="rect">
            <a:avLst/>
          </a:prstGeom>
          <a:noFill/>
        </p:spPr>
        <p:txBody>
          <a:bodyPr wrap="square" rtlCol="0">
            <a:spAutoFit/>
          </a:bodyPr>
          <a:lstStyle/>
          <a:p>
            <a:r>
              <a:rPr lang="en-GB" sz="2400" dirty="0">
                <a:latin typeface="OpenDyslexicAlta" pitchFamily="2" charset="77"/>
              </a:rPr>
              <a:t>Cut up cards, write this week’s spellings on to a card and then turn all of the cards over and play a word/definition matching game with a partner.</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nvGraphicFramePr>
        <p:xfrm>
          <a:off x="428101" y="2218700"/>
          <a:ext cx="11335797" cy="4207676"/>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217544">
                  <a:extLst>
                    <a:ext uri="{9D8B030D-6E8A-4147-A177-3AD203B41FA5}">
                      <a16:colId xmlns:a16="http://schemas.microsoft.com/office/drawing/2014/main" val="345942729"/>
                    </a:ext>
                  </a:extLst>
                </a:gridCol>
                <a:gridCol w="2153905">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r>
                        <a:rPr lang="en-GB" sz="1600" b="0" i="0" dirty="0">
                          <a:latin typeface="OpenDyslexicAlta" pitchFamily="2" charset="77"/>
                        </a:rPr>
                        <a:t>Something which tastes very nice.</a:t>
                      </a:r>
                    </a:p>
                  </a:txBody>
                  <a:tcPr anchor="ctr"/>
                </a:tc>
                <a:tc>
                  <a:txBody>
                    <a:bodyPr/>
                    <a:lstStyle/>
                    <a:p>
                      <a:pPr algn="ctr"/>
                      <a:r>
                        <a:rPr lang="en-GB" sz="1600" b="0" i="0" dirty="0">
                          <a:latin typeface="OpenDyslexicAlta" pitchFamily="2" charset="77"/>
                        </a:rPr>
                        <a:t>Extremely wicked.</a:t>
                      </a:r>
                    </a:p>
                  </a:txBody>
                  <a:tcPr anchor="ctr"/>
                </a:tc>
                <a:tc>
                  <a:txBody>
                    <a:bodyPr/>
                    <a:lstStyle/>
                    <a:p>
                      <a:pPr algn="ctr"/>
                      <a:r>
                        <a:rPr lang="en-GB" sz="1600" b="0" i="0" dirty="0">
                          <a:latin typeface="OpenDyslexicAlta" pitchFamily="2" charset="77"/>
                        </a:rPr>
                        <a:t>Aware of and responding to one’s surroundings.</a:t>
                      </a:r>
                    </a:p>
                  </a:txBody>
                  <a:tcPr anchor="ctr"/>
                </a:tc>
                <a:tc>
                  <a:txBody>
                    <a:bodyPr/>
                    <a:lstStyle/>
                    <a:p>
                      <a:pPr algn="ctr"/>
                      <a:r>
                        <a:rPr lang="en-GB" sz="1600" b="0" i="0" dirty="0">
                          <a:latin typeface="OpenDyslexicAlta" pitchFamily="2" charset="77"/>
                        </a:rPr>
                        <a:t>Savagely fierce, cruel or violent.</a:t>
                      </a:r>
                    </a:p>
                  </a:txBody>
                  <a:tcPr anchor="ctr"/>
                </a:tc>
                <a:tc>
                  <a:txBody>
                    <a:bodyPr/>
                    <a:lstStyle/>
                    <a:p>
                      <a:pPr algn="ctr"/>
                      <a:r>
                        <a:rPr lang="en-GB" sz="1600" b="0" i="0" dirty="0">
                          <a:latin typeface="OpenDyslexicAlta" pitchFamily="2" charset="77"/>
                        </a:rPr>
                        <a:t>Courteous, kind and pleasant towards someone.</a:t>
                      </a:r>
                    </a:p>
                  </a:txBody>
                  <a:tcPr anchor="ctr"/>
                </a:tc>
                <a:extLst>
                  <a:ext uri="{0D108BD9-81ED-4DB2-BD59-A6C34878D82A}">
                    <a16:rowId xmlns:a16="http://schemas.microsoft.com/office/drawing/2014/main" val="2756955956"/>
                  </a:ext>
                </a:extLst>
              </a:tr>
              <a:tr h="1037038">
                <a:tc>
                  <a:txBody>
                    <a:bodyPr/>
                    <a:lstStyle/>
                    <a:p>
                      <a:pPr algn="ctr"/>
                      <a:r>
                        <a:rPr lang="en-GB" sz="1600" b="0" i="0" dirty="0">
                          <a:latin typeface="OpenDyslexicAlta" pitchFamily="2" charset="77"/>
                        </a:rPr>
                        <a:t>Appealingly strong to the senses.</a:t>
                      </a:r>
                    </a:p>
                  </a:txBody>
                  <a:tcPr anchor="ctr"/>
                </a:tc>
                <a:tc>
                  <a:txBody>
                    <a:bodyPr/>
                    <a:lstStyle/>
                    <a:p>
                      <a:pPr algn="ctr"/>
                      <a:r>
                        <a:rPr lang="en-GB" sz="1600" b="0" i="0" dirty="0">
                          <a:latin typeface="OpenDyslexicAlta" pitchFamily="2" charset="77"/>
                        </a:rPr>
                        <a:t>Characterised by malice; intending someone to do harm.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dirty="0">
                          <a:latin typeface="OpenDyslexicAlta" pitchFamily="2" charset="77"/>
                        </a:rPr>
                        <a:t>Of great value, not to be wasted or treated carelessly.</a:t>
                      </a:r>
                    </a:p>
                  </a:txBody>
                  <a:tcPr anchor="ctr"/>
                </a:tc>
                <a:tc>
                  <a:txBody>
                    <a:bodyPr/>
                    <a:lstStyle/>
                    <a:p>
                      <a:pPr algn="ctr"/>
                      <a:r>
                        <a:rPr lang="en-GB" sz="1600" b="0" i="0" dirty="0">
                          <a:latin typeface="OpenDyslexicAlta" pitchFamily="2" charset="77"/>
                        </a:rPr>
                        <a:t>Having a lot of space.</a:t>
                      </a:r>
                    </a:p>
                  </a:txBody>
                  <a:tcPr anchor="ctr"/>
                </a:tc>
                <a:tc>
                  <a:txBody>
                    <a:bodyPr/>
                    <a:lstStyle/>
                    <a:p>
                      <a:pPr algn="ctr"/>
                      <a:r>
                        <a:rPr lang="en-GB" sz="1600" b="0" i="0" dirty="0">
                          <a:latin typeface="OpenDyslexicAlta" pitchFamily="2" charset="77"/>
                        </a:rPr>
                        <a:t>Showing cautious distrust of someone or something.</a:t>
                      </a:r>
                    </a:p>
                  </a:txBody>
                  <a:tcPr anchor="ctr"/>
                </a:tc>
                <a:extLst>
                  <a:ext uri="{0D108BD9-81ED-4DB2-BD59-A6C34878D82A}">
                    <a16:rowId xmlns:a16="http://schemas.microsoft.com/office/drawing/2014/main" val="2964611663"/>
                  </a:ext>
                </a:extLst>
              </a:tr>
              <a:tr h="1037038">
                <a:tc>
                  <a:txBody>
                    <a:bodyPr/>
                    <a:lstStyle/>
                    <a:p>
                      <a:pPr algn="ctr"/>
                      <a:endParaRPr lang="en-GB" sz="1100" b="0" i="0" dirty="0">
                        <a:latin typeface="OpenDyslexicAlta" pitchFamily="2" charset="77"/>
                      </a:endParaRPr>
                    </a:p>
                  </a:txBody>
                  <a:tcPr anchor="ctr"/>
                </a:tc>
                <a:tc>
                  <a:txBody>
                    <a:bodyPr/>
                    <a:lstStyle/>
                    <a:p>
                      <a:pPr algn="ctr"/>
                      <a:endParaRPr lang="en-GB" sz="1200" b="0" i="0" dirty="0">
                        <a:latin typeface="OpenDyslexicAlta" pitchFamily="2" charset="77"/>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dirty="0">
                        <a:latin typeface="OpenDyslexicAlta" pitchFamily="2" charset="77"/>
                      </a:endParaRPr>
                    </a:p>
                  </a:txBody>
                  <a:tcPr anchor="ctr"/>
                </a:tc>
                <a:tc>
                  <a:txBody>
                    <a:bodyPr/>
                    <a:lstStyle/>
                    <a:p>
                      <a:pPr algn="ctr"/>
                      <a:endParaRPr lang="en-GB" sz="1200" b="0" i="0" dirty="0">
                        <a:latin typeface="OpenDyslexicAlta" pitchFamily="2" charset="77"/>
                      </a:endParaRPr>
                    </a:p>
                  </a:txBody>
                  <a:tcPr anchor="ctr"/>
                </a:tc>
                <a:tc>
                  <a:txBody>
                    <a:bodyPr/>
                    <a:lstStyle/>
                    <a:p>
                      <a:pPr algn="ctr"/>
                      <a:endParaRPr lang="en-GB" sz="1200" b="0" i="0" dirty="0">
                        <a:latin typeface="OpenDyslexicAlta" pitchFamily="2" charset="77"/>
                      </a:endParaRPr>
                    </a:p>
                  </a:txBody>
                  <a:tcPr anchor="ctr"/>
                </a:tc>
                <a:extLst>
                  <a:ext uri="{0D108BD9-81ED-4DB2-BD59-A6C34878D82A}">
                    <a16:rowId xmlns:a16="http://schemas.microsoft.com/office/drawing/2014/main" val="2207478182"/>
                  </a:ext>
                </a:extLst>
              </a:tr>
              <a:tr h="1037038">
                <a:tc>
                  <a:txBody>
                    <a:bodyPr/>
                    <a:lstStyle/>
                    <a:p>
                      <a:pPr algn="ctr"/>
                      <a:endParaRPr lang="en-GB" sz="1200" b="0" i="0" dirty="0">
                        <a:latin typeface="Muli" pitchFamily="2" charset="77"/>
                      </a:endParaRPr>
                    </a:p>
                  </a:txBody>
                  <a:tcPr anchor="ctr"/>
                </a:tc>
                <a:tc>
                  <a:txBody>
                    <a:bodyPr/>
                    <a:lstStyle/>
                    <a:p>
                      <a:pPr algn="ctr"/>
                      <a:endParaRPr lang="en-GB" sz="1400" b="0" i="0" dirty="0">
                        <a:latin typeface="Muli" pitchFamily="2" charset="77"/>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nchor="ctr"/>
                </a:tc>
                <a:tc>
                  <a:txBody>
                    <a:bodyPr/>
                    <a:lstStyle/>
                    <a:p>
                      <a:pPr algn="ctr"/>
                      <a:endParaRPr lang="en-GB" sz="1400" b="0" i="0" dirty="0">
                        <a:latin typeface="Muli" pitchFamily="2" charset="77"/>
                      </a:endParaRPr>
                    </a:p>
                  </a:txBody>
                  <a:tcPr anchor="ctr"/>
                </a:tc>
                <a:tc>
                  <a:txBody>
                    <a:bodyPr/>
                    <a:lstStyle/>
                    <a:p>
                      <a:pPr algn="ctr"/>
                      <a:endParaRPr lang="en-GB" sz="1400" b="0" i="0" dirty="0">
                        <a:latin typeface="Muli" pitchFamily="2" charset="77"/>
                      </a:endParaRPr>
                    </a:p>
                  </a:txBody>
                  <a:tcPr anchor="ctr"/>
                </a:tc>
                <a:extLst>
                  <a:ext uri="{0D108BD9-81ED-4DB2-BD59-A6C34878D82A}">
                    <a16:rowId xmlns:a16="http://schemas.microsoft.com/office/drawing/2014/main" val="3426471748"/>
                  </a:ext>
                </a:extLst>
              </a:tr>
            </a:tbl>
          </a:graphicData>
        </a:graphic>
      </p:graphicFrame>
    </p:spTree>
    <p:extLst>
      <p:ext uri="{BB962C8B-B14F-4D97-AF65-F5344CB8AC3E}">
        <p14:creationId xmlns:p14="http://schemas.microsoft.com/office/powerpoint/2010/main" val="39618611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378204035"/>
                    </a:ext>
                  </a:extLst>
                </a:gridCol>
                <a:gridCol w="1858433">
                  <a:extLst>
                    <a:ext uri="{9D8B030D-6E8A-4147-A177-3AD203B41FA5}">
                      <a16:colId xmlns:a16="http://schemas.microsoft.com/office/drawing/2014/main" val="268047915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D883FF"/>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4th Attempt</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D883FF"/>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delicious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atrocious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conscious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ferocious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luscious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malicious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precious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spacious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suspicious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115824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5</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 Words ending in ‘</a:t>
                      </a:r>
                      <a:r>
                        <a:rPr lang="mr-IN" sz="1400" b="0" i="0" baseline="0" dirty="0">
                          <a:latin typeface="Muli" pitchFamily="2" charset="77"/>
                        </a:rPr>
                        <a:t>–</a:t>
                      </a:r>
                      <a:r>
                        <a:rPr lang="en-GB" sz="1400" baseline="0" dirty="0" err="1">
                          <a:latin typeface="Muli" pitchFamily="2" charset="77"/>
                        </a:rPr>
                        <a:t>cious</a:t>
                      </a:r>
                      <a:r>
                        <a:rPr lang="en-GB" sz="1400" baseline="0" dirty="0">
                          <a:latin typeface="Muli" pitchFamily="2" charset="77"/>
                        </a:rPr>
                        <a:t>.’  If the root word ends in </a:t>
                      </a:r>
                      <a:r>
                        <a:rPr lang="mr-IN" sz="1400" baseline="0" dirty="0">
                          <a:latin typeface="Muli" pitchFamily="2" charset="77"/>
                        </a:rPr>
                        <a:t>–</a:t>
                      </a:r>
                      <a:r>
                        <a:rPr lang="en-GB" sz="1400" baseline="0" dirty="0" err="1">
                          <a:latin typeface="Muli" pitchFamily="2" charset="77"/>
                        </a:rPr>
                        <a:t>ce</a:t>
                      </a:r>
                      <a:r>
                        <a:rPr lang="en-GB" sz="1400" baseline="0" dirty="0">
                          <a:latin typeface="Muli" pitchFamily="2" charset="77"/>
                        </a:rPr>
                        <a:t> the sound is usually spelt ‘-</a:t>
                      </a:r>
                      <a:r>
                        <a:rPr lang="en-GB" sz="1400" baseline="0" dirty="0" err="1">
                          <a:latin typeface="Muli" pitchFamily="2" charset="77"/>
                        </a:rPr>
                        <a:t>cious</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98646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delicious</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atrocious</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conscious</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ferocious </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gracious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luscious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malicious</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precious </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spacious</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suspicious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5</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Words ending in ‘</a:t>
                      </a:r>
                      <a:r>
                        <a:rPr lang="mr-IN" sz="1400" b="0" i="0" baseline="0" dirty="0">
                          <a:latin typeface="Muli" pitchFamily="2" charset="77"/>
                        </a:rPr>
                        <a:t>–</a:t>
                      </a:r>
                      <a:r>
                        <a:rPr lang="en-GB" sz="1400" baseline="0" dirty="0" err="1">
                          <a:latin typeface="Muli" pitchFamily="2" charset="77"/>
                        </a:rPr>
                        <a:t>cious</a:t>
                      </a:r>
                      <a:r>
                        <a:rPr lang="en-GB" sz="1400" baseline="0" dirty="0">
                          <a:latin typeface="Muli" pitchFamily="2" charset="77"/>
                        </a:rPr>
                        <a:t>.’  If the root word ends in </a:t>
                      </a:r>
                      <a:r>
                        <a:rPr lang="mr-IN" sz="1400" baseline="0" dirty="0">
                          <a:latin typeface="Muli" pitchFamily="2" charset="77"/>
                        </a:rPr>
                        <a:t>–</a:t>
                      </a:r>
                      <a:r>
                        <a:rPr lang="en-GB" sz="1400" baseline="0" dirty="0" err="1">
                          <a:latin typeface="Muli" pitchFamily="2" charset="77"/>
                        </a:rPr>
                        <a:t>ce</a:t>
                      </a:r>
                      <a:r>
                        <a:rPr lang="en-GB" sz="1400" baseline="0" dirty="0">
                          <a:latin typeface="Muli" pitchFamily="2" charset="77"/>
                        </a:rPr>
                        <a:t> the sound is usually spelt ‘-</a:t>
                      </a:r>
                      <a:r>
                        <a:rPr lang="en-GB" sz="1400" baseline="0" dirty="0" err="1">
                          <a:latin typeface="Muli" pitchFamily="2" charset="77"/>
                        </a:rPr>
                        <a:t>cious</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3734221" y="1444167"/>
          <a:ext cx="6639860" cy="5341258"/>
        </p:xfrm>
        <a:graphic>
          <a:graphicData uri="http://schemas.openxmlformats.org/drawingml/2006/table">
            <a:tbl>
              <a:tblPr firstRow="1" bandRow="1">
                <a:tableStyleId>{5940675A-B579-460E-94D1-54222C63F5DA}</a:tableStyleId>
              </a:tblPr>
              <a:tblGrid>
                <a:gridCol w="407727">
                  <a:extLst>
                    <a:ext uri="{9D8B030D-6E8A-4147-A177-3AD203B41FA5}">
                      <a16:colId xmlns:a16="http://schemas.microsoft.com/office/drawing/2014/main" val="20000"/>
                    </a:ext>
                  </a:extLst>
                </a:gridCol>
                <a:gridCol w="407727">
                  <a:extLst>
                    <a:ext uri="{9D8B030D-6E8A-4147-A177-3AD203B41FA5}">
                      <a16:colId xmlns:a16="http://schemas.microsoft.com/office/drawing/2014/main" val="20001"/>
                    </a:ext>
                  </a:extLst>
                </a:gridCol>
                <a:gridCol w="407727">
                  <a:extLst>
                    <a:ext uri="{9D8B030D-6E8A-4147-A177-3AD203B41FA5}">
                      <a16:colId xmlns:a16="http://schemas.microsoft.com/office/drawing/2014/main" val="20002"/>
                    </a:ext>
                  </a:extLst>
                </a:gridCol>
                <a:gridCol w="407727">
                  <a:extLst>
                    <a:ext uri="{9D8B030D-6E8A-4147-A177-3AD203B41FA5}">
                      <a16:colId xmlns:a16="http://schemas.microsoft.com/office/drawing/2014/main" val="20003"/>
                    </a:ext>
                  </a:extLst>
                </a:gridCol>
                <a:gridCol w="393414">
                  <a:extLst>
                    <a:ext uri="{9D8B030D-6E8A-4147-A177-3AD203B41FA5}">
                      <a16:colId xmlns:a16="http://schemas.microsoft.com/office/drawing/2014/main" val="20004"/>
                    </a:ext>
                  </a:extLst>
                </a:gridCol>
                <a:gridCol w="422040">
                  <a:extLst>
                    <a:ext uri="{9D8B030D-6E8A-4147-A177-3AD203B41FA5}">
                      <a16:colId xmlns:a16="http://schemas.microsoft.com/office/drawing/2014/main" val="20005"/>
                    </a:ext>
                  </a:extLst>
                </a:gridCol>
                <a:gridCol w="407727">
                  <a:extLst>
                    <a:ext uri="{9D8B030D-6E8A-4147-A177-3AD203B41FA5}">
                      <a16:colId xmlns:a16="http://schemas.microsoft.com/office/drawing/2014/main" val="20006"/>
                    </a:ext>
                  </a:extLst>
                </a:gridCol>
                <a:gridCol w="407727">
                  <a:extLst>
                    <a:ext uri="{9D8B030D-6E8A-4147-A177-3AD203B41FA5}">
                      <a16:colId xmlns:a16="http://schemas.microsoft.com/office/drawing/2014/main" val="20007"/>
                    </a:ext>
                  </a:extLst>
                </a:gridCol>
                <a:gridCol w="407727">
                  <a:extLst>
                    <a:ext uri="{9D8B030D-6E8A-4147-A177-3AD203B41FA5}">
                      <a16:colId xmlns:a16="http://schemas.microsoft.com/office/drawing/2014/main" val="20008"/>
                    </a:ext>
                  </a:extLst>
                </a:gridCol>
                <a:gridCol w="407727">
                  <a:extLst>
                    <a:ext uri="{9D8B030D-6E8A-4147-A177-3AD203B41FA5}">
                      <a16:colId xmlns:a16="http://schemas.microsoft.com/office/drawing/2014/main" val="20009"/>
                    </a:ext>
                  </a:extLst>
                </a:gridCol>
                <a:gridCol w="407727">
                  <a:extLst>
                    <a:ext uri="{9D8B030D-6E8A-4147-A177-3AD203B41FA5}">
                      <a16:colId xmlns:a16="http://schemas.microsoft.com/office/drawing/2014/main" val="20010"/>
                    </a:ext>
                  </a:extLst>
                </a:gridCol>
                <a:gridCol w="407727">
                  <a:extLst>
                    <a:ext uri="{9D8B030D-6E8A-4147-A177-3AD203B41FA5}">
                      <a16:colId xmlns:a16="http://schemas.microsoft.com/office/drawing/2014/main" val="20011"/>
                    </a:ext>
                  </a:extLst>
                </a:gridCol>
                <a:gridCol w="436784">
                  <a:extLst>
                    <a:ext uri="{9D8B030D-6E8A-4147-A177-3AD203B41FA5}">
                      <a16:colId xmlns:a16="http://schemas.microsoft.com/office/drawing/2014/main" val="20012"/>
                    </a:ext>
                  </a:extLst>
                </a:gridCol>
                <a:gridCol w="436784">
                  <a:extLst>
                    <a:ext uri="{9D8B030D-6E8A-4147-A177-3AD203B41FA5}">
                      <a16:colId xmlns:a16="http://schemas.microsoft.com/office/drawing/2014/main" val="20013"/>
                    </a:ext>
                  </a:extLst>
                </a:gridCol>
                <a:gridCol w="436784">
                  <a:extLst>
                    <a:ext uri="{9D8B030D-6E8A-4147-A177-3AD203B41FA5}">
                      <a16:colId xmlns:a16="http://schemas.microsoft.com/office/drawing/2014/main" val="20014"/>
                    </a:ext>
                  </a:extLst>
                </a:gridCol>
                <a:gridCol w="436784">
                  <a:extLst>
                    <a:ext uri="{9D8B030D-6E8A-4147-A177-3AD203B41FA5}">
                      <a16:colId xmlns:a16="http://schemas.microsoft.com/office/drawing/2014/main" val="20015"/>
                    </a:ext>
                  </a:extLst>
                </a:gridCol>
              </a:tblGrid>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10866">
                <a:tc>
                  <a:txBody>
                    <a:bodyPr/>
                    <a:lstStyle/>
                    <a:p>
                      <a:pPr algn="ctr"/>
                      <a:r>
                        <a:rPr lang="en-GB" sz="18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11" name="TextBox 10"/>
          <p:cNvSpPr txBox="1"/>
          <p:nvPr/>
        </p:nvSpPr>
        <p:spPr>
          <a:xfrm>
            <a:off x="8245930" y="5399315"/>
            <a:ext cx="3488870" cy="923330"/>
          </a:xfrm>
          <a:prstGeom prst="rect">
            <a:avLst/>
          </a:prstGeom>
          <a:solidFill>
            <a:srgbClr val="FF7E79"/>
          </a:solidFill>
          <a:ln>
            <a:solidFill>
              <a:schemeClr val="tx1"/>
            </a:solidFill>
          </a:ln>
        </p:spPr>
        <p:txBody>
          <a:bodyPr wrap="square" rtlCol="0">
            <a:spAutoFit/>
          </a:bodyPr>
          <a:lstStyle/>
          <a:p>
            <a:pPr algn="ctr"/>
            <a:r>
              <a:rPr lang="en-GB" dirty="0">
                <a:latin typeface="OpenDyslexicAlta" pitchFamily="2" charset="77"/>
                <a:ea typeface="OpenDyslexic" charset="0"/>
                <a:cs typeface="OpenDyslexic" charset="0"/>
              </a:rPr>
              <a:t>Insert the missing letters into your spellings to find a new word. </a:t>
            </a:r>
          </a:p>
        </p:txBody>
      </p:sp>
    </p:spTree>
    <p:extLst>
      <p:ext uri="{BB962C8B-B14F-4D97-AF65-F5344CB8AC3E}">
        <p14:creationId xmlns:p14="http://schemas.microsoft.com/office/powerpoint/2010/main" val="25257773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delicious</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atrocious</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conscious</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ferocious </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gracious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luscious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malicious</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precious </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spacious</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suspicious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5</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latin typeface="Muli" pitchFamily="2" charset="77"/>
                        </a:rPr>
                        <a:t>Words ending in ‘</a:t>
                      </a:r>
                      <a:r>
                        <a:rPr lang="mr-IN" sz="1400" b="0" i="0" baseline="0" dirty="0">
                          <a:latin typeface="Muli" pitchFamily="2" charset="77"/>
                        </a:rPr>
                        <a:t>–</a:t>
                      </a:r>
                      <a:r>
                        <a:rPr lang="en-GB" sz="1400" baseline="0" dirty="0" err="1">
                          <a:latin typeface="Muli" pitchFamily="2" charset="77"/>
                        </a:rPr>
                        <a:t>cious</a:t>
                      </a:r>
                      <a:r>
                        <a:rPr lang="en-GB" sz="1400" baseline="0" dirty="0">
                          <a:latin typeface="Muli" pitchFamily="2" charset="77"/>
                        </a:rPr>
                        <a:t>.’  If the root word ends in </a:t>
                      </a:r>
                      <a:r>
                        <a:rPr lang="mr-IN" sz="1400" baseline="0" dirty="0">
                          <a:latin typeface="Muli" pitchFamily="2" charset="77"/>
                        </a:rPr>
                        <a:t>–</a:t>
                      </a:r>
                      <a:r>
                        <a:rPr lang="en-GB" sz="1400" baseline="0" dirty="0" err="1">
                          <a:latin typeface="Muli" pitchFamily="2" charset="77"/>
                        </a:rPr>
                        <a:t>ce</a:t>
                      </a:r>
                      <a:r>
                        <a:rPr lang="en-GB" sz="1400" baseline="0" dirty="0">
                          <a:latin typeface="Muli" pitchFamily="2" charset="77"/>
                        </a:rPr>
                        <a:t> the sound is usually spelt ‘-</a:t>
                      </a:r>
                      <a:r>
                        <a:rPr lang="en-GB" sz="1400" baseline="0" dirty="0" err="1">
                          <a:latin typeface="Muli" pitchFamily="2" charset="77"/>
                        </a:rPr>
                        <a:t>cious</a:t>
                      </a:r>
                      <a:r>
                        <a:rPr lang="en-GB" sz="1400" baseline="0" dirty="0">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3594100" y="1444167"/>
          <a:ext cx="6779976" cy="5341258"/>
        </p:xfrm>
        <a:graphic>
          <a:graphicData uri="http://schemas.openxmlformats.org/drawingml/2006/table">
            <a:tbl>
              <a:tblPr firstRow="1" bandRow="1">
                <a:tableStyleId>{5940675A-B579-460E-94D1-54222C63F5DA}</a:tableStyleId>
              </a:tblPr>
              <a:tblGrid>
                <a:gridCol w="416331">
                  <a:extLst>
                    <a:ext uri="{9D8B030D-6E8A-4147-A177-3AD203B41FA5}">
                      <a16:colId xmlns:a16="http://schemas.microsoft.com/office/drawing/2014/main" val="20000"/>
                    </a:ext>
                  </a:extLst>
                </a:gridCol>
                <a:gridCol w="416331">
                  <a:extLst>
                    <a:ext uri="{9D8B030D-6E8A-4147-A177-3AD203B41FA5}">
                      <a16:colId xmlns:a16="http://schemas.microsoft.com/office/drawing/2014/main" val="20001"/>
                    </a:ext>
                  </a:extLst>
                </a:gridCol>
                <a:gridCol w="416331">
                  <a:extLst>
                    <a:ext uri="{9D8B030D-6E8A-4147-A177-3AD203B41FA5}">
                      <a16:colId xmlns:a16="http://schemas.microsoft.com/office/drawing/2014/main" val="20002"/>
                    </a:ext>
                  </a:extLst>
                </a:gridCol>
                <a:gridCol w="416331">
                  <a:extLst>
                    <a:ext uri="{9D8B030D-6E8A-4147-A177-3AD203B41FA5}">
                      <a16:colId xmlns:a16="http://schemas.microsoft.com/office/drawing/2014/main" val="20003"/>
                    </a:ext>
                  </a:extLst>
                </a:gridCol>
                <a:gridCol w="401716">
                  <a:extLst>
                    <a:ext uri="{9D8B030D-6E8A-4147-A177-3AD203B41FA5}">
                      <a16:colId xmlns:a16="http://schemas.microsoft.com/office/drawing/2014/main" val="20004"/>
                    </a:ext>
                  </a:extLst>
                </a:gridCol>
                <a:gridCol w="430946">
                  <a:extLst>
                    <a:ext uri="{9D8B030D-6E8A-4147-A177-3AD203B41FA5}">
                      <a16:colId xmlns:a16="http://schemas.microsoft.com/office/drawing/2014/main" val="20005"/>
                    </a:ext>
                  </a:extLst>
                </a:gridCol>
                <a:gridCol w="416331">
                  <a:extLst>
                    <a:ext uri="{9D8B030D-6E8A-4147-A177-3AD203B41FA5}">
                      <a16:colId xmlns:a16="http://schemas.microsoft.com/office/drawing/2014/main" val="20006"/>
                    </a:ext>
                  </a:extLst>
                </a:gridCol>
                <a:gridCol w="416331">
                  <a:extLst>
                    <a:ext uri="{9D8B030D-6E8A-4147-A177-3AD203B41FA5}">
                      <a16:colId xmlns:a16="http://schemas.microsoft.com/office/drawing/2014/main" val="20007"/>
                    </a:ext>
                  </a:extLst>
                </a:gridCol>
                <a:gridCol w="416331">
                  <a:extLst>
                    <a:ext uri="{9D8B030D-6E8A-4147-A177-3AD203B41FA5}">
                      <a16:colId xmlns:a16="http://schemas.microsoft.com/office/drawing/2014/main" val="20008"/>
                    </a:ext>
                  </a:extLst>
                </a:gridCol>
                <a:gridCol w="416331">
                  <a:extLst>
                    <a:ext uri="{9D8B030D-6E8A-4147-A177-3AD203B41FA5}">
                      <a16:colId xmlns:a16="http://schemas.microsoft.com/office/drawing/2014/main" val="20009"/>
                    </a:ext>
                  </a:extLst>
                </a:gridCol>
                <a:gridCol w="416331">
                  <a:extLst>
                    <a:ext uri="{9D8B030D-6E8A-4147-A177-3AD203B41FA5}">
                      <a16:colId xmlns:a16="http://schemas.microsoft.com/office/drawing/2014/main" val="20010"/>
                    </a:ext>
                  </a:extLst>
                </a:gridCol>
                <a:gridCol w="416331">
                  <a:extLst>
                    <a:ext uri="{9D8B030D-6E8A-4147-A177-3AD203B41FA5}">
                      <a16:colId xmlns:a16="http://schemas.microsoft.com/office/drawing/2014/main" val="20011"/>
                    </a:ext>
                  </a:extLst>
                </a:gridCol>
                <a:gridCol w="446001">
                  <a:extLst>
                    <a:ext uri="{9D8B030D-6E8A-4147-A177-3AD203B41FA5}">
                      <a16:colId xmlns:a16="http://schemas.microsoft.com/office/drawing/2014/main" val="20012"/>
                    </a:ext>
                  </a:extLst>
                </a:gridCol>
                <a:gridCol w="446001">
                  <a:extLst>
                    <a:ext uri="{9D8B030D-6E8A-4147-A177-3AD203B41FA5}">
                      <a16:colId xmlns:a16="http://schemas.microsoft.com/office/drawing/2014/main" val="20013"/>
                    </a:ext>
                  </a:extLst>
                </a:gridCol>
                <a:gridCol w="446001">
                  <a:extLst>
                    <a:ext uri="{9D8B030D-6E8A-4147-A177-3AD203B41FA5}">
                      <a16:colId xmlns:a16="http://schemas.microsoft.com/office/drawing/2014/main" val="20014"/>
                    </a:ext>
                  </a:extLst>
                </a:gridCol>
                <a:gridCol w="446001">
                  <a:extLst>
                    <a:ext uri="{9D8B030D-6E8A-4147-A177-3AD203B41FA5}">
                      <a16:colId xmlns:a16="http://schemas.microsoft.com/office/drawing/2014/main" val="20015"/>
                    </a:ext>
                  </a:extLst>
                </a:gridCol>
              </a:tblGrid>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err="1">
                          <a:solidFill>
                            <a:srgbClr val="FF3860"/>
                          </a:solidFill>
                          <a:latin typeface="OpenDyslexicAlta" pitchFamily="2" charset="77"/>
                          <a:ea typeface="OpenDyslexic" charset="0"/>
                          <a:cs typeface="OpenDyslexic" charset="0"/>
                        </a:rPr>
                        <a:t>i</a:t>
                      </a:r>
                      <a:endParaRPr lang="en-GB" sz="18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chemeClr val="tx1"/>
                          </a:solidFill>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chemeClr val="tx1"/>
                          </a:solidFill>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err="1">
                          <a:solidFill>
                            <a:srgbClr val="FF3860"/>
                          </a:solidFill>
                          <a:latin typeface="OpenDyslexicAlta" pitchFamily="2" charset="77"/>
                          <a:ea typeface="OpenDyslexic" charset="0"/>
                          <a:cs typeface="OpenDyslexic" charset="0"/>
                        </a:rPr>
                        <a:t>i</a:t>
                      </a:r>
                      <a:endParaRPr lang="en-GB" sz="18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err="1">
                          <a:solidFill>
                            <a:srgbClr val="FF3860"/>
                          </a:solidFill>
                          <a:latin typeface="OpenDyslexicAlta" pitchFamily="2" charset="77"/>
                          <a:ea typeface="OpenDyslexic" charset="0"/>
                          <a:cs typeface="OpenDyslexic" charset="0"/>
                        </a:rPr>
                        <a:t>i</a:t>
                      </a:r>
                      <a:endParaRPr lang="en-GB" sz="18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solidFill>
                            <a:srgbClr val="FF3860"/>
                          </a:solidFill>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i="0" dirty="0">
                          <a:latin typeface="OpenDyslexicAlta" pitchFamily="2" charset="77"/>
                          <a:ea typeface="OpenDyslexic" charset="0"/>
                          <a:cs typeface="OpenDyslexic"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solidFill>
                            <a:srgbClr val="FF3860"/>
                          </a:solidFill>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err="1">
                          <a:latin typeface="OpenDyslexicAlta" pitchFamily="2" charset="77"/>
                          <a:ea typeface="OpenDyslexic" charset="0"/>
                          <a:cs typeface="OpenDyslexic" charset="0"/>
                        </a:rPr>
                        <a:t>i</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10866">
                <a:tc>
                  <a:txBody>
                    <a:bodyPr/>
                    <a:lstStyle/>
                    <a:p>
                      <a:pPr algn="ctr"/>
                      <a:r>
                        <a:rPr lang="en-GB" sz="1800" b="0" i="0" dirty="0">
                          <a:solidFill>
                            <a:srgbClr val="FF3860"/>
                          </a:solidFill>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err="1">
                          <a:solidFill>
                            <a:srgbClr val="FF3860"/>
                          </a:solidFill>
                          <a:latin typeface="OpenDyslexicAlta" pitchFamily="2" charset="77"/>
                          <a:ea typeface="OpenDyslexic" charset="0"/>
                          <a:cs typeface="OpenDyslexic" charset="0"/>
                        </a:rPr>
                        <a:t>i</a:t>
                      </a:r>
                      <a:endParaRPr lang="en-GB" sz="18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err="1">
                          <a:solidFill>
                            <a:srgbClr val="FF3860"/>
                          </a:solidFill>
                          <a:latin typeface="OpenDyslexicAlta" pitchFamily="2" charset="77"/>
                          <a:ea typeface="OpenDyslexic" charset="0"/>
                          <a:cs typeface="OpenDyslexic" charset="0"/>
                        </a:rPr>
                        <a:t>i</a:t>
                      </a:r>
                      <a:endParaRPr lang="en-GB" sz="18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10866">
                <a:tc>
                  <a:txBody>
                    <a:bodyPr/>
                    <a:lstStyle/>
                    <a:p>
                      <a:pPr algn="ctr"/>
                      <a:r>
                        <a:rPr lang="en-GB" sz="1800" b="0" i="0" dirty="0">
                          <a:solidFill>
                            <a:srgbClr val="FF3860"/>
                          </a:solidFill>
                          <a:latin typeface="OpenDyslexicAlta" pitchFamily="2" charset="77"/>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err="1">
                          <a:solidFill>
                            <a:srgbClr val="FF3860"/>
                          </a:solidFill>
                          <a:latin typeface="OpenDyslexicAlta" pitchFamily="2" charset="77"/>
                          <a:ea typeface="OpenDyslexic" charset="0"/>
                          <a:cs typeface="OpenDyslexic" charset="0"/>
                        </a:rPr>
                        <a:t>i</a:t>
                      </a:r>
                      <a:endParaRPr lang="en-GB" sz="18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err="1">
                          <a:solidFill>
                            <a:srgbClr val="FF3860"/>
                          </a:solidFill>
                          <a:latin typeface="OpenDyslexicAlta" pitchFamily="2" charset="77"/>
                          <a:ea typeface="OpenDyslexic" charset="0"/>
                          <a:cs typeface="OpenDyslexic" charset="0"/>
                        </a:rPr>
                        <a:t>i</a:t>
                      </a:r>
                      <a:endParaRPr lang="en-GB" sz="18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10866">
                <a:tc>
                  <a:txBody>
                    <a:bodyPr/>
                    <a:lstStyle/>
                    <a:p>
                      <a:pPr algn="ctr"/>
                      <a:r>
                        <a:rPr lang="en-GB" sz="18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solidFill>
                            <a:srgbClr val="FF3860"/>
                          </a:solidFill>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83FF"/>
                    </a:solid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10866">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11" name="TextBox 10"/>
          <p:cNvSpPr txBox="1"/>
          <p:nvPr/>
        </p:nvSpPr>
        <p:spPr>
          <a:xfrm>
            <a:off x="8245930" y="5399315"/>
            <a:ext cx="3488870" cy="923330"/>
          </a:xfrm>
          <a:prstGeom prst="rect">
            <a:avLst/>
          </a:prstGeom>
          <a:solidFill>
            <a:srgbClr val="FF7E79"/>
          </a:solidFill>
          <a:ln>
            <a:solidFill>
              <a:schemeClr val="tx1"/>
            </a:solidFill>
          </a:ln>
        </p:spPr>
        <p:txBody>
          <a:bodyPr wrap="square" rtlCol="0">
            <a:spAutoFit/>
          </a:bodyPr>
          <a:lstStyle/>
          <a:p>
            <a:pPr algn="ctr"/>
            <a:r>
              <a:rPr lang="en-GB" dirty="0">
                <a:latin typeface="OpenDyslexicAlta" pitchFamily="2" charset="77"/>
                <a:ea typeface="OpenDyslexic" charset="0"/>
                <a:cs typeface="OpenDyslexic" charset="0"/>
              </a:rPr>
              <a:t>Insert the missing letters into your spellings to find a new word. </a:t>
            </a:r>
          </a:p>
        </p:txBody>
      </p:sp>
    </p:spTree>
    <p:extLst>
      <p:ext uri="{BB962C8B-B14F-4D97-AF65-F5344CB8AC3E}">
        <p14:creationId xmlns:p14="http://schemas.microsoft.com/office/powerpoint/2010/main" val="3420456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teacher rang the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5" name="Picture 4">
            <a:extLst>
              <a:ext uri="{FF2B5EF4-FFF2-40B4-BE49-F238E27FC236}">
                <a16:creationId xmlns:a16="http://schemas.microsoft.com/office/drawing/2014/main" id="{9D31ABFF-4C35-C949-A3E4-77B8EDEF0E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4843" y="2327226"/>
            <a:ext cx="3808895" cy="3808895"/>
          </a:xfrm>
          <a:prstGeom prst="rect">
            <a:avLst/>
          </a:prstGeom>
        </p:spPr>
      </p:pic>
    </p:spTree>
    <p:extLst>
      <p:ext uri="{BB962C8B-B14F-4D97-AF65-F5344CB8AC3E}">
        <p14:creationId xmlns:p14="http://schemas.microsoft.com/office/powerpoint/2010/main" val="40096141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63A8EC4-655D-4546-A0AE-0671AEC23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9CD1B6FD-11D7-3849-9417-35B746722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66750"/>
            <a:ext cx="12192000" cy="6191250"/>
          </a:xfrm>
          <a:prstGeom prst="rect">
            <a:avLst/>
          </a:prstGeom>
        </p:spPr>
      </p:pic>
      <p:sp>
        <p:nvSpPr>
          <p:cNvPr id="13" name="TextBox 12">
            <a:extLst>
              <a:ext uri="{FF2B5EF4-FFF2-40B4-BE49-F238E27FC236}">
                <a16:creationId xmlns:a16="http://schemas.microsoft.com/office/drawing/2014/main" id="{700D2F8C-5C7E-D541-9EDA-A4DF2C2E2FEE}"/>
              </a:ext>
            </a:extLst>
          </p:cNvPr>
          <p:cNvSpPr txBox="1"/>
          <p:nvPr/>
        </p:nvSpPr>
        <p:spPr>
          <a:xfrm>
            <a:off x="231648" y="6581001"/>
            <a:ext cx="11765280" cy="276999"/>
          </a:xfrm>
          <a:prstGeom prst="rect">
            <a:avLst/>
          </a:prstGeom>
          <a:noFill/>
        </p:spPr>
        <p:txBody>
          <a:bodyPr wrap="square" rtlCol="0">
            <a:spAutoFit/>
          </a:bodyPr>
          <a:lstStyle/>
          <a:p>
            <a:pPr algn="ctr"/>
            <a:r>
              <a:rPr lang="en-GB" sz="1200" b="1" dirty="0">
                <a:solidFill>
                  <a:schemeClr val="bg1"/>
                </a:solidFill>
                <a:latin typeface="Muli" pitchFamily="2" charset="77"/>
              </a:rPr>
              <a:t>All elements of this scheme are copyright © The Spelling Shed Ltd and may not be redistributed without permission. </a:t>
            </a:r>
          </a:p>
        </p:txBody>
      </p:sp>
      <p:pic>
        <p:nvPicPr>
          <p:cNvPr id="29" name="Picture 28">
            <a:extLst>
              <a:ext uri="{FF2B5EF4-FFF2-40B4-BE49-F238E27FC236}">
                <a16:creationId xmlns:a16="http://schemas.microsoft.com/office/drawing/2014/main" id="{A62ED2B2-06CE-9849-84DD-DCF1DC2D39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200" y="4922612"/>
            <a:ext cx="3983736" cy="875215"/>
          </a:xfrm>
          <a:prstGeom prst="rect">
            <a:avLst/>
          </a:prstGeom>
        </p:spPr>
      </p:pic>
      <p:sp>
        <p:nvSpPr>
          <p:cNvPr id="12" name="TextBox 11">
            <a:extLst>
              <a:ext uri="{FF2B5EF4-FFF2-40B4-BE49-F238E27FC236}">
                <a16:creationId xmlns:a16="http://schemas.microsoft.com/office/drawing/2014/main" id="{0564A0E0-D230-8641-90BC-831B53681AAE}"/>
              </a:ext>
            </a:extLst>
          </p:cNvPr>
          <p:cNvSpPr txBox="1"/>
          <p:nvPr/>
        </p:nvSpPr>
        <p:spPr>
          <a:xfrm>
            <a:off x="4267201" y="5025808"/>
            <a:ext cx="3983736" cy="523220"/>
          </a:xfrm>
          <a:prstGeom prst="rect">
            <a:avLst/>
          </a:prstGeom>
          <a:noFill/>
        </p:spPr>
        <p:txBody>
          <a:bodyPr wrap="square" rtlCol="0">
            <a:spAutoFit/>
          </a:bodyPr>
          <a:lstStyle/>
          <a:p>
            <a:pPr algn="ctr"/>
            <a:r>
              <a:rPr lang="en-GB" sz="2800" dirty="0">
                <a:solidFill>
                  <a:schemeClr val="bg1"/>
                </a:solidFill>
                <a:effectLst>
                  <a:outerShdw blurRad="50800" dist="50800" dir="5400000" algn="ctr" rotWithShape="0">
                    <a:schemeClr val="tx1">
                      <a:alpha val="39000"/>
                    </a:schemeClr>
                  </a:outerShdw>
                </a:effectLst>
                <a:latin typeface="Cookies" pitchFamily="2" charset="0"/>
              </a:rPr>
              <a:t>Stage 6</a:t>
            </a:r>
          </a:p>
        </p:txBody>
      </p:sp>
      <p:pic>
        <p:nvPicPr>
          <p:cNvPr id="31" name="Picture 30">
            <a:extLst>
              <a:ext uri="{FF2B5EF4-FFF2-40B4-BE49-F238E27FC236}">
                <a16:creationId xmlns:a16="http://schemas.microsoft.com/office/drawing/2014/main" id="{816E7DB3-0D9A-8D4E-A1D6-E5CC49A337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3187" y="735105"/>
            <a:ext cx="6731762" cy="1166349"/>
          </a:xfrm>
          <a:prstGeom prst="rect">
            <a:avLst/>
          </a:prstGeom>
        </p:spPr>
      </p:pic>
      <p:sp>
        <p:nvSpPr>
          <p:cNvPr id="8" name="TextBox 7">
            <a:extLst>
              <a:ext uri="{FF2B5EF4-FFF2-40B4-BE49-F238E27FC236}">
                <a16:creationId xmlns:a16="http://schemas.microsoft.com/office/drawing/2014/main" id="{972B53D9-579C-7642-97A4-2763353E325B}"/>
              </a:ext>
            </a:extLst>
          </p:cNvPr>
          <p:cNvSpPr txBox="1"/>
          <p:nvPr/>
        </p:nvSpPr>
        <p:spPr>
          <a:xfrm>
            <a:off x="3698856" y="1910135"/>
            <a:ext cx="5120424" cy="523220"/>
          </a:xfrm>
          <a:prstGeom prst="rect">
            <a:avLst/>
          </a:prstGeom>
          <a:noFill/>
          <a:effectLst>
            <a:outerShdw blurRad="50800" dist="12700" dir="5400000" algn="ctr" rotWithShape="0">
              <a:srgbClr val="000000">
                <a:alpha val="49000"/>
              </a:srgbClr>
            </a:outerShdw>
          </a:effectLst>
        </p:spPr>
        <p:txBody>
          <a:bodyPr wrap="square" rtlCol="0">
            <a:spAutoFit/>
          </a:bodyPr>
          <a:lstStyle/>
          <a:p>
            <a:pPr algn="ctr"/>
            <a:r>
              <a:rPr lang="en-GB" sz="2800" dirty="0">
                <a:solidFill>
                  <a:schemeClr val="bg1"/>
                </a:solidFill>
                <a:latin typeface="Muli" pitchFamily="2" charset="77"/>
              </a:rPr>
              <a:t>Spelling Scheme of Work</a:t>
            </a:r>
          </a:p>
        </p:txBody>
      </p:sp>
      <p:sp>
        <p:nvSpPr>
          <p:cNvPr id="2" name="TextBox 1">
            <a:extLst>
              <a:ext uri="{FF2B5EF4-FFF2-40B4-BE49-F238E27FC236}">
                <a16:creationId xmlns:a16="http://schemas.microsoft.com/office/drawing/2014/main" id="{F263A63B-8861-8C40-90E6-8C2942E07D5C}"/>
              </a:ext>
            </a:extLst>
          </p:cNvPr>
          <p:cNvSpPr txBox="1"/>
          <p:nvPr/>
        </p:nvSpPr>
        <p:spPr>
          <a:xfrm>
            <a:off x="11207262" y="6596390"/>
            <a:ext cx="984738" cy="261610"/>
          </a:xfrm>
          <a:prstGeom prst="rect">
            <a:avLst/>
          </a:prstGeom>
          <a:noFill/>
        </p:spPr>
        <p:txBody>
          <a:bodyPr wrap="square" rtlCol="0">
            <a:spAutoFit/>
          </a:bodyPr>
          <a:lstStyle/>
          <a:p>
            <a:pPr algn="r"/>
            <a:r>
              <a:rPr lang="en-GB" sz="1100" dirty="0">
                <a:solidFill>
                  <a:schemeClr val="bg1"/>
                </a:solidFill>
                <a:latin typeface="Muli" pitchFamily="2" charset="77"/>
              </a:rPr>
              <a:t>11/01/20</a:t>
            </a:r>
          </a:p>
        </p:txBody>
      </p:sp>
    </p:spTree>
    <p:extLst>
      <p:ext uri="{BB962C8B-B14F-4D97-AF65-F5344CB8AC3E}">
        <p14:creationId xmlns:p14="http://schemas.microsoft.com/office/powerpoint/2010/main" val="16908909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BFC65B-A9F6-CE41-8A57-971490F225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50186" y="204"/>
            <a:ext cx="2296886" cy="1396794"/>
          </a:xfrm>
          <a:prstGeom prst="rect">
            <a:avLst/>
          </a:prstGeom>
        </p:spPr>
      </p:pic>
      <p:sp>
        <p:nvSpPr>
          <p:cNvPr id="2" name="Title 1">
            <a:extLst>
              <a:ext uri="{FF2B5EF4-FFF2-40B4-BE49-F238E27FC236}">
                <a16:creationId xmlns:a16="http://schemas.microsoft.com/office/drawing/2014/main" id="{B8C03731-DA38-5947-8C42-1E8C4966CCE9}"/>
              </a:ext>
            </a:extLst>
          </p:cNvPr>
          <p:cNvSpPr>
            <a:spLocks noGrp="1"/>
          </p:cNvSpPr>
          <p:nvPr>
            <p:ph type="title"/>
          </p:nvPr>
        </p:nvSpPr>
        <p:spPr>
          <a:xfrm>
            <a:off x="838200" y="372533"/>
            <a:ext cx="10515600" cy="791204"/>
          </a:xfrm>
        </p:spPr>
        <p:txBody>
          <a:bodyPr/>
          <a:lstStyle/>
          <a:p>
            <a:r>
              <a:rPr lang="en-GB" dirty="0"/>
              <a:t>Spelling lists – Stage 6</a:t>
            </a:r>
          </a:p>
        </p:txBody>
      </p:sp>
      <p:sp>
        <p:nvSpPr>
          <p:cNvPr id="3" name="Content Placeholder 2">
            <a:extLst>
              <a:ext uri="{FF2B5EF4-FFF2-40B4-BE49-F238E27FC236}">
                <a16:creationId xmlns:a16="http://schemas.microsoft.com/office/drawing/2014/main" id="{7F291E8B-2E5B-8D41-B051-CDF497CB3375}"/>
              </a:ext>
            </a:extLst>
          </p:cNvPr>
          <p:cNvSpPr>
            <a:spLocks noGrp="1"/>
          </p:cNvSpPr>
          <p:nvPr>
            <p:ph idx="1"/>
          </p:nvPr>
        </p:nvSpPr>
        <p:spPr>
          <a:xfrm>
            <a:off x="838200" y="1295400"/>
            <a:ext cx="10515600" cy="5317068"/>
          </a:xfrm>
        </p:spPr>
        <p:txBody>
          <a:bodyPr numCol="2" spcCol="180000">
            <a:noAutofit/>
          </a:bodyPr>
          <a:lstStyle/>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Spelling Rules: Words with the short vowel sound /</a:t>
            </a:r>
            <a:r>
              <a:rPr lang="en-GB" sz="800" dirty="0" err="1">
                <a:latin typeface="Muli" pitchFamily="2" charset="77"/>
              </a:rPr>
              <a:t>i</a:t>
            </a:r>
            <a:r>
              <a:rPr lang="en-GB" sz="800" dirty="0">
                <a:latin typeface="Muli" pitchFamily="2" charset="77"/>
              </a:rPr>
              <a:t>/ spelled y</a:t>
            </a:r>
          </a:p>
          <a:p>
            <a:pPr marL="514350" indent="-514350">
              <a:buFont typeface="+mj-lt"/>
              <a:buAutoNum type="arabicPeriod"/>
            </a:pPr>
            <a:r>
              <a:rPr lang="en-GB" sz="800" dirty="0">
                <a:latin typeface="Muli" pitchFamily="2" charset="77"/>
              </a:rPr>
              <a:t>Spelling Rules:  Words with the long vowel sound /</a:t>
            </a:r>
            <a:r>
              <a:rPr lang="en-GB" sz="800" dirty="0" err="1">
                <a:latin typeface="Muli" pitchFamily="2" charset="77"/>
              </a:rPr>
              <a:t>i</a:t>
            </a:r>
            <a:r>
              <a:rPr lang="en-GB" sz="800" dirty="0">
                <a:latin typeface="Muli" pitchFamily="2" charset="77"/>
              </a:rPr>
              <a:t>/ spelled with a y. </a:t>
            </a:r>
          </a:p>
          <a:p>
            <a:pPr marL="514350" indent="-514350">
              <a:buFont typeface="+mj-lt"/>
              <a:buAutoNum type="arabicPeriod"/>
            </a:pPr>
            <a:r>
              <a:rPr lang="en-GB" sz="800" dirty="0">
                <a:latin typeface="Muli" pitchFamily="2" charset="77"/>
              </a:rPr>
              <a:t>Spelling Rules:  Adding the prefix ‘-over’ to verbs. </a:t>
            </a:r>
          </a:p>
          <a:p>
            <a:pPr marL="514350" indent="-514350">
              <a:buFont typeface="+mj-lt"/>
              <a:buAutoNum type="arabicPeriod"/>
            </a:pPr>
            <a:r>
              <a:rPr lang="en-GB" sz="800" dirty="0">
                <a:latin typeface="Muli" pitchFamily="2" charset="77"/>
              </a:rPr>
              <a:t>Spelling Rules: Convert nouns or verbs into adjectives using suffix ‘-</a:t>
            </a:r>
            <a:r>
              <a:rPr lang="en-GB" sz="800" dirty="0" err="1">
                <a:latin typeface="Muli" pitchFamily="2" charset="77"/>
              </a:rPr>
              <a:t>ful</a:t>
            </a:r>
            <a:r>
              <a:rPr lang="en-GB" sz="800" dirty="0">
                <a:latin typeface="Muli" pitchFamily="2" charset="77"/>
              </a:rPr>
              <a:t>.’</a:t>
            </a:r>
          </a:p>
          <a:p>
            <a:pPr marL="514350" indent="-514350">
              <a:buFont typeface="+mj-lt"/>
              <a:buAutoNum type="arabicPeriod"/>
            </a:pPr>
            <a:r>
              <a:rPr lang="en-GB" sz="800" dirty="0">
                <a:latin typeface="Muli" pitchFamily="2" charset="77"/>
              </a:rPr>
              <a:t>Spelling Rules: Words which can be nouns and verbs. </a:t>
            </a:r>
          </a:p>
          <a:p>
            <a:pPr marL="514350" indent="-514350">
              <a:buFont typeface="+mj-lt"/>
              <a:buAutoNum type="arabicPeriod"/>
            </a:pPr>
            <a:r>
              <a:rPr lang="en-GB" sz="800" dirty="0">
                <a:latin typeface="Muli" pitchFamily="2" charset="77"/>
              </a:rPr>
              <a:t>Spelling Rules:  Words with an /o/ sound spelled ‘</a:t>
            </a:r>
            <a:r>
              <a:rPr lang="en-GB" sz="800" dirty="0" err="1">
                <a:latin typeface="Muli" pitchFamily="2" charset="77"/>
              </a:rPr>
              <a:t>ou</a:t>
            </a:r>
            <a:r>
              <a:rPr lang="en-GB" sz="800" dirty="0">
                <a:latin typeface="Muli" pitchFamily="2" charset="77"/>
              </a:rPr>
              <a:t>’ or ‘ow.’</a:t>
            </a:r>
          </a:p>
          <a:p>
            <a:pPr marL="514350" indent="-514350">
              <a:buFont typeface="+mj-lt"/>
              <a:buAutoNum type="arabicPeriod"/>
            </a:pPr>
            <a:r>
              <a:rPr lang="en-GB" sz="800" dirty="0">
                <a:latin typeface="Muli" pitchFamily="2" charset="77"/>
              </a:rPr>
              <a:t>Spelling Rules:  Words with a ‘soft c’ spelled /</a:t>
            </a:r>
            <a:r>
              <a:rPr lang="en-GB" sz="800" dirty="0" err="1">
                <a:latin typeface="Muli" pitchFamily="2" charset="77"/>
              </a:rPr>
              <a:t>ce</a:t>
            </a:r>
            <a:r>
              <a:rPr lang="en-GB" sz="800" dirty="0">
                <a:latin typeface="Muli" pitchFamily="2" charset="77"/>
              </a:rPr>
              <a:t>/.</a:t>
            </a:r>
          </a:p>
          <a:p>
            <a:pPr marL="514350" indent="-514350">
              <a:buFont typeface="+mj-lt"/>
              <a:buAutoNum type="arabicPeriod"/>
            </a:pPr>
            <a:r>
              <a:rPr lang="en-GB" sz="800" dirty="0">
                <a:latin typeface="Muli" pitchFamily="2" charset="77"/>
              </a:rPr>
              <a:t>Spelling Rules: Prefix dis, un, over, </a:t>
            </a:r>
            <a:r>
              <a:rPr lang="en-GB" sz="800" dirty="0" err="1">
                <a:latin typeface="Muli" pitchFamily="2" charset="77"/>
              </a:rPr>
              <a:t>im</a:t>
            </a:r>
            <a:r>
              <a:rPr lang="en-GB" sz="800" dirty="0">
                <a:latin typeface="Muli" pitchFamily="2" charset="77"/>
              </a:rPr>
              <a:t>.   Each have a particular meaning: dis – reverse; un – not; over – above/more; </a:t>
            </a:r>
            <a:r>
              <a:rPr lang="en-GB" sz="800" dirty="0" err="1">
                <a:latin typeface="Muli" pitchFamily="2" charset="77"/>
              </a:rPr>
              <a:t>im</a:t>
            </a:r>
            <a:r>
              <a:rPr lang="en-GB" sz="800" dirty="0">
                <a:latin typeface="Muli" pitchFamily="2" charset="77"/>
              </a:rPr>
              <a:t> – opposite</a:t>
            </a:r>
          </a:p>
          <a:p>
            <a:pPr marL="514350" indent="-514350">
              <a:buFont typeface="+mj-lt"/>
              <a:buAutoNum type="arabicPeriod"/>
            </a:pPr>
            <a:r>
              <a:rPr lang="en-GB" sz="800" dirty="0">
                <a:latin typeface="Muli" pitchFamily="2" charset="77"/>
              </a:rPr>
              <a:t>Spelling Rules:  Words with the /f/ sound spelled ph.</a:t>
            </a:r>
          </a:p>
          <a:p>
            <a:pPr marL="514350" indent="-514350">
              <a:buFont typeface="+mj-lt"/>
              <a:buAutoNum type="arabicPeriod"/>
            </a:pPr>
            <a:r>
              <a:rPr lang="en-GB" sz="800" dirty="0">
                <a:latin typeface="Muli" pitchFamily="2" charset="77"/>
              </a:rPr>
              <a:t>Spelling Rules:  Words with origins in other countries</a:t>
            </a:r>
          </a:p>
          <a:p>
            <a:pPr marL="514350" indent="-514350">
              <a:buFont typeface="+mj-lt"/>
              <a:buAutoNum type="arabicPeriod"/>
            </a:pPr>
            <a:r>
              <a:rPr lang="en-GB" sz="800" dirty="0">
                <a:latin typeface="Muli" pitchFamily="2" charset="77"/>
              </a:rPr>
              <a:t>Spelling Rules:  Words with unstressed vowel sounds.</a:t>
            </a:r>
          </a:p>
          <a:p>
            <a:pPr marL="514350" indent="-514350">
              <a:buFont typeface="+mj-lt"/>
              <a:buAutoNum type="arabicPeriod"/>
            </a:pPr>
            <a:r>
              <a:rPr lang="en-GB" sz="800" dirty="0">
                <a:latin typeface="Muli" pitchFamily="2" charset="77"/>
              </a:rPr>
              <a:t>Spelling Rules:  Words with endings /</a:t>
            </a:r>
            <a:r>
              <a:rPr lang="en-GB" sz="800" dirty="0" err="1">
                <a:latin typeface="Muli" pitchFamily="2" charset="77"/>
              </a:rPr>
              <a:t>shuhl</a:t>
            </a:r>
            <a:r>
              <a:rPr lang="en-GB" sz="800" dirty="0">
                <a:latin typeface="Muli" pitchFamily="2" charset="77"/>
              </a:rPr>
              <a:t>/ after a vowel letter.</a:t>
            </a:r>
          </a:p>
          <a:p>
            <a:pPr marL="514350" indent="-514350">
              <a:buFont typeface="+mj-lt"/>
              <a:buAutoNum type="arabicPeriod"/>
            </a:pPr>
            <a:r>
              <a:rPr lang="en-GB" sz="800" dirty="0">
                <a:latin typeface="Muli" pitchFamily="2" charset="77"/>
              </a:rPr>
              <a:t>Spelling Rules: Words with endings /</a:t>
            </a:r>
            <a:r>
              <a:rPr lang="en-GB" sz="800" dirty="0" err="1">
                <a:latin typeface="Muli" pitchFamily="2" charset="77"/>
              </a:rPr>
              <a:t>shuhl</a:t>
            </a:r>
            <a:r>
              <a:rPr lang="en-GB" sz="800" dirty="0">
                <a:latin typeface="Muli" pitchFamily="2" charset="77"/>
              </a:rPr>
              <a:t>/ after a consonant letter. </a:t>
            </a:r>
          </a:p>
          <a:p>
            <a:pPr marL="514350" indent="-514350">
              <a:buFont typeface="+mj-lt"/>
              <a:buAutoNum type="arabicPeriod"/>
            </a:pPr>
            <a:r>
              <a:rPr lang="en-GB" sz="800" dirty="0">
                <a:latin typeface="Muli" pitchFamily="2" charset="77"/>
              </a:rPr>
              <a:t>Spelling Rules:  Words with the common letter string ’</a:t>
            </a:r>
            <a:r>
              <a:rPr lang="en-GB" sz="800" dirty="0" err="1">
                <a:latin typeface="Muli" pitchFamily="2" charset="77"/>
              </a:rPr>
              <a:t>acc</a:t>
            </a:r>
            <a:r>
              <a:rPr lang="en-GB" sz="800" dirty="0">
                <a:latin typeface="Muli" pitchFamily="2" charset="77"/>
              </a:rPr>
              <a:t>’ at the beginning of words. </a:t>
            </a:r>
          </a:p>
          <a:p>
            <a:pPr marL="514350" indent="-514350">
              <a:buFont typeface="+mj-lt"/>
              <a:buAutoNum type="arabicPeriod"/>
            </a:pPr>
            <a:r>
              <a:rPr lang="en-GB" sz="800" dirty="0">
                <a:latin typeface="Muli" pitchFamily="2" charset="77"/>
              </a:rPr>
              <a:t>Spelling Rules:  Words ending in ’-ably.’</a:t>
            </a:r>
          </a:p>
          <a:p>
            <a:pPr marL="514350" indent="-514350">
              <a:buFont typeface="+mj-lt"/>
              <a:buAutoNum type="arabicPeriod"/>
            </a:pPr>
            <a:r>
              <a:rPr lang="en-GB" sz="800" dirty="0">
                <a:latin typeface="Muli" pitchFamily="2" charset="77"/>
              </a:rPr>
              <a:t>Spelling Rules:  Words ending in ’-</a:t>
            </a:r>
            <a:r>
              <a:rPr lang="en-GB" sz="800" dirty="0" err="1">
                <a:latin typeface="Muli" pitchFamily="2" charset="77"/>
              </a:rPr>
              <a:t>ible</a:t>
            </a:r>
            <a:r>
              <a:rPr lang="en-GB" sz="800" dirty="0">
                <a:latin typeface="Muli" pitchFamily="2" charset="77"/>
              </a:rPr>
              <a:t>’</a:t>
            </a:r>
          </a:p>
          <a:p>
            <a:pPr marL="514350" indent="-514350">
              <a:buFont typeface="+mj-lt"/>
              <a:buAutoNum type="arabicPeriod"/>
            </a:pPr>
            <a:r>
              <a:rPr lang="en-GB" sz="800" dirty="0">
                <a:latin typeface="Muli" pitchFamily="2" charset="77"/>
              </a:rPr>
              <a:t>Spelling Rules:  Adding the suffix ‘-</a:t>
            </a:r>
            <a:r>
              <a:rPr lang="en-GB" sz="800" dirty="0" err="1">
                <a:latin typeface="Muli" pitchFamily="2" charset="77"/>
              </a:rPr>
              <a:t>ibly</a:t>
            </a:r>
            <a:r>
              <a:rPr lang="en-GB" sz="800" dirty="0">
                <a:latin typeface="Muli" pitchFamily="2" charset="77"/>
              </a:rPr>
              <a:t>’ to create an adverb. </a:t>
            </a:r>
          </a:p>
          <a:p>
            <a:pPr marL="514350" indent="-514350">
              <a:buFont typeface="+mj-lt"/>
              <a:buAutoNum type="arabicPeriod"/>
            </a:pPr>
            <a:r>
              <a:rPr lang="en-GB" sz="800" dirty="0">
                <a:latin typeface="Muli" pitchFamily="2" charset="77"/>
              </a:rPr>
              <a:t>Spelling Rules:  Changing ‘-</a:t>
            </a:r>
            <a:r>
              <a:rPr lang="en-GB" sz="800" dirty="0" err="1">
                <a:latin typeface="Muli" pitchFamily="2" charset="77"/>
              </a:rPr>
              <a:t>ent</a:t>
            </a:r>
            <a:r>
              <a:rPr lang="en-GB" sz="800" dirty="0">
                <a:latin typeface="Muli" pitchFamily="2" charset="77"/>
              </a:rPr>
              <a:t>’ to ‘–</a:t>
            </a:r>
            <a:r>
              <a:rPr lang="en-GB" sz="800" dirty="0" err="1">
                <a:latin typeface="Muli" pitchFamily="2" charset="77"/>
              </a:rPr>
              <a:t>ence</a:t>
            </a:r>
            <a:r>
              <a:rPr lang="en-GB" sz="800" dirty="0">
                <a:latin typeface="Muli" pitchFamily="2" charset="77"/>
              </a:rPr>
              <a:t>.’</a:t>
            </a:r>
          </a:p>
          <a:p>
            <a:pPr marL="514350" indent="-514350">
              <a:buFont typeface="+mj-lt"/>
              <a:buAutoNum type="arabicPeriod"/>
            </a:pPr>
            <a:r>
              <a:rPr lang="en-GB" sz="800" dirty="0">
                <a:latin typeface="Muli" pitchFamily="2" charset="77"/>
              </a:rPr>
              <a:t>Spelling Rules: -</a:t>
            </a:r>
            <a:r>
              <a:rPr lang="en-GB" sz="800" dirty="0" err="1">
                <a:latin typeface="Muli" pitchFamily="2" charset="77"/>
              </a:rPr>
              <a:t>er</a:t>
            </a:r>
            <a:r>
              <a:rPr lang="en-GB" sz="800" dirty="0">
                <a:latin typeface="Muli" pitchFamily="2" charset="77"/>
              </a:rPr>
              <a:t>, -or, -</a:t>
            </a:r>
            <a:r>
              <a:rPr lang="en-GB" sz="800" dirty="0" err="1">
                <a:latin typeface="Muli" pitchFamily="2" charset="77"/>
              </a:rPr>
              <a:t>ar</a:t>
            </a:r>
            <a:r>
              <a:rPr lang="en-GB" sz="800" dirty="0">
                <a:latin typeface="Muli" pitchFamily="2" charset="77"/>
              </a:rPr>
              <a:t> at the end of words. </a:t>
            </a:r>
          </a:p>
          <a:p>
            <a:pPr marL="514350" indent="-514350">
              <a:buFont typeface="+mj-lt"/>
              <a:buAutoNum type="arabicPeriod"/>
            </a:pPr>
            <a:r>
              <a:rPr lang="en-GB" sz="800" dirty="0">
                <a:latin typeface="Muli" pitchFamily="2" charset="77"/>
              </a:rPr>
              <a:t>Spelling Rules: Adverbs synonymous with determination. </a:t>
            </a:r>
          </a:p>
          <a:p>
            <a:pPr marL="514350" indent="-514350">
              <a:buFont typeface="+mj-lt"/>
              <a:buAutoNum type="arabicPeriod"/>
            </a:pPr>
            <a:r>
              <a:rPr lang="en-GB" sz="800" dirty="0">
                <a:latin typeface="Muli" pitchFamily="2" charset="77"/>
              </a:rPr>
              <a:t>Spelling Rules:  Adjectives to describe settings</a:t>
            </a:r>
          </a:p>
          <a:p>
            <a:pPr marL="514350" indent="-514350">
              <a:buFont typeface="+mj-lt"/>
              <a:buAutoNum type="arabicPeriod"/>
            </a:pPr>
            <a:r>
              <a:rPr lang="en-GB" sz="800" dirty="0">
                <a:latin typeface="Muli" pitchFamily="2" charset="77"/>
              </a:rPr>
              <a:t>Spelling Rules: Vocabulary to describe feelings. </a:t>
            </a:r>
          </a:p>
          <a:p>
            <a:pPr marL="514350" indent="-514350">
              <a:buFont typeface="+mj-lt"/>
              <a:buAutoNum type="arabicPeriod"/>
            </a:pPr>
            <a:r>
              <a:rPr lang="en-GB" sz="800" dirty="0">
                <a:latin typeface="Muli" pitchFamily="2" charset="77"/>
              </a:rPr>
              <a:t>Spelling Rules: Adjectives to describe character</a:t>
            </a:r>
          </a:p>
          <a:p>
            <a:pPr marL="514350" indent="-514350">
              <a:buFont typeface="+mj-lt"/>
              <a:buAutoNum type="arabicPeriod"/>
            </a:pPr>
            <a:r>
              <a:rPr lang="en-GB" sz="800" dirty="0">
                <a:latin typeface="Muli" pitchFamily="2" charset="77"/>
              </a:rPr>
              <a:t>Grammar Vocabulary</a:t>
            </a:r>
          </a:p>
          <a:p>
            <a:pPr marL="514350" indent="-514350">
              <a:buFont typeface="+mj-lt"/>
              <a:buAutoNum type="arabicPeriod"/>
            </a:pPr>
            <a:r>
              <a:rPr lang="en-GB" sz="800" dirty="0">
                <a:latin typeface="Muli" pitchFamily="2" charset="77"/>
              </a:rPr>
              <a:t>Grammar Vocabulary</a:t>
            </a:r>
          </a:p>
          <a:p>
            <a:pPr marL="514350" indent="-514350">
              <a:buFont typeface="+mj-lt"/>
              <a:buAutoNum type="arabicPeriod"/>
            </a:pPr>
            <a:r>
              <a:rPr lang="en-GB" sz="800" dirty="0">
                <a:latin typeface="Muli" pitchFamily="2" charset="77"/>
              </a:rPr>
              <a:t>Mathematical Vocabulary </a:t>
            </a:r>
          </a:p>
        </p:txBody>
      </p:sp>
    </p:spTree>
    <p:extLst>
      <p:ext uri="{BB962C8B-B14F-4D97-AF65-F5344CB8AC3E}">
        <p14:creationId xmlns:p14="http://schemas.microsoft.com/office/powerpoint/2010/main" val="26922709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b="1" dirty="0">
                <a:solidFill>
                  <a:srgbClr val="FF3860"/>
                </a:solidFill>
              </a:rPr>
              <a:t>Challenge Words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6</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a:t>
            </a:r>
          </a:p>
        </p:txBody>
      </p:sp>
    </p:spTree>
    <p:extLst>
      <p:ext uri="{BB962C8B-B14F-4D97-AF65-F5344CB8AC3E}">
        <p14:creationId xmlns:p14="http://schemas.microsoft.com/office/powerpoint/2010/main" val="16554358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6</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dirty="0"/>
              <a:t> 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b="1" dirty="0">
                <a:solidFill>
                  <a:srgbClr val="FF3860"/>
                </a:solidFill>
              </a:rPr>
              <a:t>Challenge Words</a:t>
            </a:r>
          </a:p>
          <a:p>
            <a:endParaRPr lang="en-GB" dirty="0"/>
          </a:p>
        </p:txBody>
      </p:sp>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499754"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muscle</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prejudice</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available</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determined</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rhyme</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identity</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accommodate</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suggest</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competition</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existence</a:t>
                      </a:r>
                    </a:p>
                  </a:txBody>
                  <a:tcPr/>
                </a:tc>
                <a:extLst>
                  <a:ext uri="{0D108BD9-81ED-4DB2-BD59-A6C34878D82A}">
                    <a16:rowId xmlns:a16="http://schemas.microsoft.com/office/drawing/2014/main" val="615534220"/>
                  </a:ext>
                </a:extLst>
              </a:tr>
            </a:tbl>
          </a:graphicData>
        </a:graphic>
      </p:graphicFrame>
      <p:sp>
        <p:nvSpPr>
          <p:cNvPr id="5" name="Content Placeholder 4"/>
          <p:cNvSpPr>
            <a:spLocks noGrp="1"/>
          </p:cNvSpPr>
          <p:nvPr>
            <p:ph sz="quarter" idx="18"/>
          </p:nvPr>
        </p:nvSpPr>
        <p:spPr/>
        <p:txBody>
          <a:bodyPr/>
          <a:lstStyle/>
          <a:p>
            <a:pPr marL="0" indent="0" algn="ctr">
              <a:buNone/>
            </a:pPr>
            <a:r>
              <a:rPr lang="en-GB" u="sng" dirty="0">
                <a:latin typeface="OpenDyslexicAlta" pitchFamily="2" charset="77"/>
              </a:rPr>
              <a:t>Challenge week</a:t>
            </a:r>
          </a:p>
          <a:p>
            <a:pPr marL="0" indent="0" algn="ctr">
              <a:buNone/>
            </a:pPr>
            <a:endParaRPr lang="en-GB" dirty="0">
              <a:latin typeface="OpenDyslexicAlta" pitchFamily="2" charset="77"/>
            </a:endParaRPr>
          </a:p>
          <a:p>
            <a:pPr marL="0" indent="0" algn="ctr">
              <a:buNone/>
            </a:pPr>
            <a:r>
              <a:rPr lang="en-GB" dirty="0">
                <a:latin typeface="OpenDyslexicAlta" pitchFamily="2" charset="77"/>
              </a:rPr>
              <a:t>Choose an activity from the challenge week pack. </a:t>
            </a:r>
          </a:p>
        </p:txBody>
      </p:sp>
    </p:spTree>
    <p:extLst>
      <p:ext uri="{BB962C8B-B14F-4D97-AF65-F5344CB8AC3E}">
        <p14:creationId xmlns:p14="http://schemas.microsoft.com/office/powerpoint/2010/main" val="23701731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941178162"/>
                    </a:ext>
                  </a:extLst>
                </a:gridCol>
                <a:gridCol w="1858433">
                  <a:extLst>
                    <a:ext uri="{9D8B030D-6E8A-4147-A177-3AD203B41FA5}">
                      <a16:colId xmlns:a16="http://schemas.microsoft.com/office/drawing/2014/main" val="2352899765"/>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FD78"/>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FD78"/>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FD78"/>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FD78"/>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FD78"/>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muscle</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prejudice</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available</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determined</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rhyme</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identity</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accommodate</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suggest</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competition</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existence</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6</a:t>
                      </a:r>
                    </a:p>
                  </a:txBody>
                  <a:tcPr/>
                </a:tc>
                <a:tc rowSpan="2">
                  <a:txBody>
                    <a:bodyPr/>
                    <a:lstStyle/>
                    <a:p>
                      <a:r>
                        <a:rPr lang="en-GB" sz="1400" b="1" i="0" baseline="0" dirty="0">
                          <a:solidFill>
                            <a:srgbClr val="FF3860"/>
                          </a:solidFill>
                          <a:latin typeface="Muli" pitchFamily="2" charset="77"/>
                        </a:rPr>
                        <a:t>Challenge Words</a:t>
                      </a:r>
                    </a:p>
                    <a:p>
                      <a:endParaRPr lang="en-GB" sz="1400" b="0" i="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27893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accommodate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available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competition</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determined</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suggest</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existence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identity</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muscle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prejudice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rhyme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6</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3860"/>
                          </a:solidFill>
                          <a:latin typeface="Muli" pitchFamily="2" charset="77"/>
                        </a:rPr>
                        <a:t>Challenge Words</a:t>
                      </a:r>
                      <a:endParaRPr lang="en-GB" sz="1400" b="1" i="0" baseline="0" dirty="0">
                        <a:solidFill>
                          <a:srgbClr val="FF3860"/>
                        </a:solidFill>
                        <a:latin typeface="Muli" pitchFamily="2" charset="77"/>
                      </a:endParaRP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3451192" y="1444167"/>
          <a:ext cx="6639867" cy="5341258"/>
        </p:xfrm>
        <a:graphic>
          <a:graphicData uri="http://schemas.openxmlformats.org/drawingml/2006/table">
            <a:tbl>
              <a:tblPr firstRow="1" bandRow="1">
                <a:tableStyleId>{5940675A-B579-460E-94D1-54222C63F5DA}</a:tableStyleId>
              </a:tblPr>
              <a:tblGrid>
                <a:gridCol w="384139">
                  <a:extLst>
                    <a:ext uri="{9D8B030D-6E8A-4147-A177-3AD203B41FA5}">
                      <a16:colId xmlns:a16="http://schemas.microsoft.com/office/drawing/2014/main" val="20000"/>
                    </a:ext>
                  </a:extLst>
                </a:gridCol>
                <a:gridCol w="384139">
                  <a:extLst>
                    <a:ext uri="{9D8B030D-6E8A-4147-A177-3AD203B41FA5}">
                      <a16:colId xmlns:a16="http://schemas.microsoft.com/office/drawing/2014/main" val="20001"/>
                    </a:ext>
                  </a:extLst>
                </a:gridCol>
                <a:gridCol w="384139">
                  <a:extLst>
                    <a:ext uri="{9D8B030D-6E8A-4147-A177-3AD203B41FA5}">
                      <a16:colId xmlns:a16="http://schemas.microsoft.com/office/drawing/2014/main" val="20002"/>
                    </a:ext>
                  </a:extLst>
                </a:gridCol>
                <a:gridCol w="384139">
                  <a:extLst>
                    <a:ext uri="{9D8B030D-6E8A-4147-A177-3AD203B41FA5}">
                      <a16:colId xmlns:a16="http://schemas.microsoft.com/office/drawing/2014/main" val="20003"/>
                    </a:ext>
                  </a:extLst>
                </a:gridCol>
                <a:gridCol w="384139">
                  <a:extLst>
                    <a:ext uri="{9D8B030D-6E8A-4147-A177-3AD203B41FA5}">
                      <a16:colId xmlns:a16="http://schemas.microsoft.com/office/drawing/2014/main" val="20004"/>
                    </a:ext>
                  </a:extLst>
                </a:gridCol>
                <a:gridCol w="370654">
                  <a:extLst>
                    <a:ext uri="{9D8B030D-6E8A-4147-A177-3AD203B41FA5}">
                      <a16:colId xmlns:a16="http://schemas.microsoft.com/office/drawing/2014/main" val="20005"/>
                    </a:ext>
                  </a:extLst>
                </a:gridCol>
                <a:gridCol w="397624">
                  <a:extLst>
                    <a:ext uri="{9D8B030D-6E8A-4147-A177-3AD203B41FA5}">
                      <a16:colId xmlns:a16="http://schemas.microsoft.com/office/drawing/2014/main" val="20006"/>
                    </a:ext>
                  </a:extLst>
                </a:gridCol>
                <a:gridCol w="384139">
                  <a:extLst>
                    <a:ext uri="{9D8B030D-6E8A-4147-A177-3AD203B41FA5}">
                      <a16:colId xmlns:a16="http://schemas.microsoft.com/office/drawing/2014/main" val="20007"/>
                    </a:ext>
                  </a:extLst>
                </a:gridCol>
                <a:gridCol w="384139">
                  <a:extLst>
                    <a:ext uri="{9D8B030D-6E8A-4147-A177-3AD203B41FA5}">
                      <a16:colId xmlns:a16="http://schemas.microsoft.com/office/drawing/2014/main" val="20008"/>
                    </a:ext>
                  </a:extLst>
                </a:gridCol>
                <a:gridCol w="384139">
                  <a:extLst>
                    <a:ext uri="{9D8B030D-6E8A-4147-A177-3AD203B41FA5}">
                      <a16:colId xmlns:a16="http://schemas.microsoft.com/office/drawing/2014/main" val="20009"/>
                    </a:ext>
                  </a:extLst>
                </a:gridCol>
                <a:gridCol w="384139">
                  <a:extLst>
                    <a:ext uri="{9D8B030D-6E8A-4147-A177-3AD203B41FA5}">
                      <a16:colId xmlns:a16="http://schemas.microsoft.com/office/drawing/2014/main" val="20010"/>
                    </a:ext>
                  </a:extLst>
                </a:gridCol>
                <a:gridCol w="384139">
                  <a:extLst>
                    <a:ext uri="{9D8B030D-6E8A-4147-A177-3AD203B41FA5}">
                      <a16:colId xmlns:a16="http://schemas.microsoft.com/office/drawing/2014/main" val="20011"/>
                    </a:ext>
                  </a:extLst>
                </a:gridCol>
                <a:gridCol w="384139">
                  <a:extLst>
                    <a:ext uri="{9D8B030D-6E8A-4147-A177-3AD203B41FA5}">
                      <a16:colId xmlns:a16="http://schemas.microsoft.com/office/drawing/2014/main" val="20012"/>
                    </a:ext>
                  </a:extLst>
                </a:gridCol>
                <a:gridCol w="411515">
                  <a:extLst>
                    <a:ext uri="{9D8B030D-6E8A-4147-A177-3AD203B41FA5}">
                      <a16:colId xmlns:a16="http://schemas.microsoft.com/office/drawing/2014/main" val="20013"/>
                    </a:ext>
                  </a:extLst>
                </a:gridCol>
                <a:gridCol w="411515">
                  <a:extLst>
                    <a:ext uri="{9D8B030D-6E8A-4147-A177-3AD203B41FA5}">
                      <a16:colId xmlns:a16="http://schemas.microsoft.com/office/drawing/2014/main" val="20014"/>
                    </a:ext>
                  </a:extLst>
                </a:gridCol>
                <a:gridCol w="411515">
                  <a:extLst>
                    <a:ext uri="{9D8B030D-6E8A-4147-A177-3AD203B41FA5}">
                      <a16:colId xmlns:a16="http://schemas.microsoft.com/office/drawing/2014/main" val="20015"/>
                    </a:ext>
                  </a:extLst>
                </a:gridCol>
                <a:gridCol w="411515">
                  <a:extLst>
                    <a:ext uri="{9D8B030D-6E8A-4147-A177-3AD203B41FA5}">
                      <a16:colId xmlns:a16="http://schemas.microsoft.com/office/drawing/2014/main" val="20016"/>
                    </a:ext>
                  </a:extLst>
                </a:gridCol>
              </a:tblGrid>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err="1">
                          <a:latin typeface="OpenDyslexicAlta" pitchFamily="2" charset="77"/>
                          <a:ea typeface="OpenDyslexic" charset="0"/>
                          <a:cs typeface="OpenDyslexic" charset="0"/>
                        </a:rPr>
                        <a:t>i</a:t>
                      </a: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latin typeface="OpenDyslexicAlta" pitchFamily="2" charset="77"/>
                          <a:ea typeface="OpenDyslexic" charset="0"/>
                          <a:cs typeface="OpenDyslexic" charset="0"/>
                        </a:rPr>
                        <a:t>i</a:t>
                      </a: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latin typeface="OpenDyslexicAlta" pitchFamily="2" charset="77"/>
                          <a:ea typeface="OpenDyslexic" charset="0"/>
                          <a:cs typeface="OpenDyslexic" charset="0"/>
                        </a:rPr>
                        <a:t>i</a:t>
                      </a: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8" name="TextBox 7"/>
          <p:cNvSpPr txBox="1"/>
          <p:nvPr/>
        </p:nvSpPr>
        <p:spPr>
          <a:xfrm>
            <a:off x="9168495" y="1828801"/>
            <a:ext cx="2778577" cy="1200329"/>
          </a:xfrm>
          <a:prstGeom prst="rect">
            <a:avLst/>
          </a:prstGeom>
          <a:solidFill>
            <a:srgbClr val="FFFD78"/>
          </a:solidFill>
          <a:ln>
            <a:solidFill>
              <a:schemeClr val="tx1"/>
            </a:solidFill>
          </a:ln>
        </p:spPr>
        <p:txBody>
          <a:bodyPr wrap="square" rtlCol="0">
            <a:spAutoFit/>
          </a:bodyPr>
          <a:lstStyle/>
          <a:p>
            <a:pPr algn="ctr"/>
            <a:r>
              <a:rPr lang="en-GB" dirty="0">
                <a:latin typeface="OpenDyslexicAlta" pitchFamily="2" charset="77"/>
                <a:ea typeface="OpenDyslexic" charset="0"/>
                <a:cs typeface="OpenDyslexic" charset="0"/>
              </a:rPr>
              <a:t>Insert the missing letters into your spellings to find a new challenge word. </a:t>
            </a:r>
          </a:p>
        </p:txBody>
      </p:sp>
    </p:spTree>
    <p:extLst>
      <p:ext uri="{BB962C8B-B14F-4D97-AF65-F5344CB8AC3E}">
        <p14:creationId xmlns:p14="http://schemas.microsoft.com/office/powerpoint/2010/main" val="14922152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accommodate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available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competition</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determined</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suggest</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existence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identity</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muscle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prejudice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rhyme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6</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3860"/>
                          </a:solidFill>
                          <a:latin typeface="Muli" pitchFamily="2" charset="77"/>
                        </a:rPr>
                        <a:t>Challenge Words</a:t>
                      </a:r>
                      <a:endParaRPr lang="en-GB" sz="1400" b="1" i="0" baseline="0" dirty="0">
                        <a:solidFill>
                          <a:srgbClr val="FF3860"/>
                        </a:solidFill>
                        <a:latin typeface="Muli" pitchFamily="2" charset="77"/>
                      </a:endParaRPr>
                    </a:p>
                    <a:p>
                      <a:endParaRPr lang="en-GB" sz="1400" baseline="0" dirty="0">
                        <a:latin typeface="Muli" pitchFamily="2" charset="77"/>
                      </a:endParaRPr>
                    </a:p>
                    <a:p>
                      <a:r>
                        <a:rPr lang="en-GB" sz="1400" baseline="0" dirty="0">
                          <a:solidFill>
                            <a:srgbClr val="FF3860"/>
                          </a:solidFill>
                          <a:latin typeface="Muli" pitchFamily="2" charset="77"/>
                        </a:rPr>
                        <a:t>Answers:</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3451192" y="1444167"/>
          <a:ext cx="6639867" cy="5341258"/>
        </p:xfrm>
        <a:graphic>
          <a:graphicData uri="http://schemas.openxmlformats.org/drawingml/2006/table">
            <a:tbl>
              <a:tblPr firstRow="1" bandRow="1">
                <a:tableStyleId>{5940675A-B579-460E-94D1-54222C63F5DA}</a:tableStyleId>
              </a:tblPr>
              <a:tblGrid>
                <a:gridCol w="384139">
                  <a:extLst>
                    <a:ext uri="{9D8B030D-6E8A-4147-A177-3AD203B41FA5}">
                      <a16:colId xmlns:a16="http://schemas.microsoft.com/office/drawing/2014/main" val="20000"/>
                    </a:ext>
                  </a:extLst>
                </a:gridCol>
                <a:gridCol w="384139">
                  <a:extLst>
                    <a:ext uri="{9D8B030D-6E8A-4147-A177-3AD203B41FA5}">
                      <a16:colId xmlns:a16="http://schemas.microsoft.com/office/drawing/2014/main" val="20001"/>
                    </a:ext>
                  </a:extLst>
                </a:gridCol>
                <a:gridCol w="384139">
                  <a:extLst>
                    <a:ext uri="{9D8B030D-6E8A-4147-A177-3AD203B41FA5}">
                      <a16:colId xmlns:a16="http://schemas.microsoft.com/office/drawing/2014/main" val="20002"/>
                    </a:ext>
                  </a:extLst>
                </a:gridCol>
                <a:gridCol w="384139">
                  <a:extLst>
                    <a:ext uri="{9D8B030D-6E8A-4147-A177-3AD203B41FA5}">
                      <a16:colId xmlns:a16="http://schemas.microsoft.com/office/drawing/2014/main" val="20003"/>
                    </a:ext>
                  </a:extLst>
                </a:gridCol>
                <a:gridCol w="384139">
                  <a:extLst>
                    <a:ext uri="{9D8B030D-6E8A-4147-A177-3AD203B41FA5}">
                      <a16:colId xmlns:a16="http://schemas.microsoft.com/office/drawing/2014/main" val="20004"/>
                    </a:ext>
                  </a:extLst>
                </a:gridCol>
                <a:gridCol w="370654">
                  <a:extLst>
                    <a:ext uri="{9D8B030D-6E8A-4147-A177-3AD203B41FA5}">
                      <a16:colId xmlns:a16="http://schemas.microsoft.com/office/drawing/2014/main" val="20005"/>
                    </a:ext>
                  </a:extLst>
                </a:gridCol>
                <a:gridCol w="397624">
                  <a:extLst>
                    <a:ext uri="{9D8B030D-6E8A-4147-A177-3AD203B41FA5}">
                      <a16:colId xmlns:a16="http://schemas.microsoft.com/office/drawing/2014/main" val="20006"/>
                    </a:ext>
                  </a:extLst>
                </a:gridCol>
                <a:gridCol w="384139">
                  <a:extLst>
                    <a:ext uri="{9D8B030D-6E8A-4147-A177-3AD203B41FA5}">
                      <a16:colId xmlns:a16="http://schemas.microsoft.com/office/drawing/2014/main" val="20007"/>
                    </a:ext>
                  </a:extLst>
                </a:gridCol>
                <a:gridCol w="384139">
                  <a:extLst>
                    <a:ext uri="{9D8B030D-6E8A-4147-A177-3AD203B41FA5}">
                      <a16:colId xmlns:a16="http://schemas.microsoft.com/office/drawing/2014/main" val="20008"/>
                    </a:ext>
                  </a:extLst>
                </a:gridCol>
                <a:gridCol w="384139">
                  <a:extLst>
                    <a:ext uri="{9D8B030D-6E8A-4147-A177-3AD203B41FA5}">
                      <a16:colId xmlns:a16="http://schemas.microsoft.com/office/drawing/2014/main" val="20009"/>
                    </a:ext>
                  </a:extLst>
                </a:gridCol>
                <a:gridCol w="384139">
                  <a:extLst>
                    <a:ext uri="{9D8B030D-6E8A-4147-A177-3AD203B41FA5}">
                      <a16:colId xmlns:a16="http://schemas.microsoft.com/office/drawing/2014/main" val="20010"/>
                    </a:ext>
                  </a:extLst>
                </a:gridCol>
                <a:gridCol w="384139">
                  <a:extLst>
                    <a:ext uri="{9D8B030D-6E8A-4147-A177-3AD203B41FA5}">
                      <a16:colId xmlns:a16="http://schemas.microsoft.com/office/drawing/2014/main" val="20011"/>
                    </a:ext>
                  </a:extLst>
                </a:gridCol>
                <a:gridCol w="384139">
                  <a:extLst>
                    <a:ext uri="{9D8B030D-6E8A-4147-A177-3AD203B41FA5}">
                      <a16:colId xmlns:a16="http://schemas.microsoft.com/office/drawing/2014/main" val="20012"/>
                    </a:ext>
                  </a:extLst>
                </a:gridCol>
                <a:gridCol w="411515">
                  <a:extLst>
                    <a:ext uri="{9D8B030D-6E8A-4147-A177-3AD203B41FA5}">
                      <a16:colId xmlns:a16="http://schemas.microsoft.com/office/drawing/2014/main" val="20013"/>
                    </a:ext>
                  </a:extLst>
                </a:gridCol>
                <a:gridCol w="411515">
                  <a:extLst>
                    <a:ext uri="{9D8B030D-6E8A-4147-A177-3AD203B41FA5}">
                      <a16:colId xmlns:a16="http://schemas.microsoft.com/office/drawing/2014/main" val="20014"/>
                    </a:ext>
                  </a:extLst>
                </a:gridCol>
                <a:gridCol w="411515">
                  <a:extLst>
                    <a:ext uri="{9D8B030D-6E8A-4147-A177-3AD203B41FA5}">
                      <a16:colId xmlns:a16="http://schemas.microsoft.com/office/drawing/2014/main" val="20015"/>
                    </a:ext>
                  </a:extLst>
                </a:gridCol>
                <a:gridCol w="411515">
                  <a:extLst>
                    <a:ext uri="{9D8B030D-6E8A-4147-A177-3AD203B41FA5}">
                      <a16:colId xmlns:a16="http://schemas.microsoft.com/office/drawing/2014/main" val="20016"/>
                    </a:ext>
                  </a:extLst>
                </a:gridCol>
              </a:tblGrid>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err="1">
                          <a:latin typeface="OpenDyslexicAlta" pitchFamily="2" charset="77"/>
                          <a:ea typeface="OpenDyslexic" charset="0"/>
                          <a:cs typeface="OpenDyslexic" charset="0"/>
                        </a:rPr>
                        <a:t>i</a:t>
                      </a: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0866">
                <a:tc>
                  <a:txBody>
                    <a:bodyPr/>
                    <a:lstStyle/>
                    <a:p>
                      <a:pPr algn="ctr"/>
                      <a:r>
                        <a:rPr lang="en-GB" sz="2000" b="0" i="0" dirty="0">
                          <a:solidFill>
                            <a:srgbClr val="FF3860"/>
                          </a:solidFill>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err="1">
                          <a:solidFill>
                            <a:srgbClr val="FF3860"/>
                          </a:solidFill>
                          <a:latin typeface="OpenDyslexicAlta" pitchFamily="2" charset="77"/>
                          <a:ea typeface="OpenDyslexic" charset="0"/>
                          <a:cs typeface="OpenDyslexic" charset="0"/>
                        </a:rPr>
                        <a:t>i</a:t>
                      </a:r>
                      <a:endParaRPr lang="en-GB" sz="20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err="1">
                          <a:solidFill>
                            <a:srgbClr val="FF3860"/>
                          </a:solidFill>
                          <a:latin typeface="OpenDyslexicAlta" pitchFamily="2" charset="77"/>
                          <a:ea typeface="OpenDyslexic" charset="0"/>
                          <a:cs typeface="OpenDyslexic" charset="0"/>
                        </a:rPr>
                        <a:t>i</a:t>
                      </a:r>
                      <a:endParaRPr lang="en-GB" sz="20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solidFill>
                          <a:srgbClr val="FF3860"/>
                        </a:solidFill>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solidFill>
                            <a:srgbClr val="FF3860"/>
                          </a:solidFill>
                          <a:latin typeface="OpenDyslexicAlta" pitchFamily="2" charset="77"/>
                          <a:ea typeface="OpenDyslexic" charset="0"/>
                          <a:cs typeface="OpenDyslexic" charset="0"/>
                        </a:rPr>
                        <a:t>i</a:t>
                      </a:r>
                      <a:endParaRPr lang="en-GB" sz="20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solidFill>
                            <a:srgbClr val="FF3860"/>
                          </a:solidFill>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solidFill>
                            <a:srgbClr val="FF3860"/>
                          </a:solidFill>
                          <a:latin typeface="OpenDyslexicAlta" pitchFamily="2" charset="77"/>
                          <a:ea typeface="OpenDyslexic" charset="0"/>
                          <a:cs typeface="OpenDyslexic"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solidFill>
                            <a:srgbClr val="FF3860"/>
                          </a:solidFill>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solidFill>
                            <a:srgbClr val="FF3860"/>
                          </a:solidFill>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solidFill>
                            <a:srgbClr val="FF3860"/>
                          </a:solidFill>
                          <a:latin typeface="OpenDyslexicAlta" pitchFamily="2" charset="77"/>
                          <a:ea typeface="OpenDyslexic" charset="0"/>
                          <a:cs typeface="OpenDyslexic" charset="0"/>
                        </a:rPr>
                        <a:t>i</a:t>
                      </a:r>
                      <a:endParaRPr lang="en-GB" sz="20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solidFill>
                            <a:srgbClr val="FF3860"/>
                          </a:solidFill>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10866">
                <a:tc>
                  <a:txBody>
                    <a:bodyPr/>
                    <a:lstStyle/>
                    <a:p>
                      <a:pPr algn="ctr"/>
                      <a:r>
                        <a:rPr lang="en-GB" sz="20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latin typeface="OpenDyslexicAlta" pitchFamily="2" charset="77"/>
                          <a:ea typeface="OpenDyslexic" charset="0"/>
                          <a:cs typeface="OpenDyslexic" charset="0"/>
                        </a:rPr>
                        <a:t>i</a:t>
                      </a: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latin typeface="OpenDyslexicAlta" pitchFamily="2" charset="77"/>
                          <a:ea typeface="OpenDyslexic" charset="0"/>
                          <a:cs typeface="OpenDyslexic" charset="0"/>
                        </a:rPr>
                        <a:t>i</a:t>
                      </a: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solidFill>
                            <a:srgbClr val="FF3860"/>
                          </a:solidFill>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solidFill>
                            <a:srgbClr val="FF3860"/>
                          </a:solidFill>
                          <a:latin typeface="OpenDyslexicAlta" pitchFamily="2" charset="77"/>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solidFill>
                            <a:srgbClr val="FF3860"/>
                          </a:solidFill>
                          <a:latin typeface="OpenDyslexicAlta" pitchFamily="2" charset="77"/>
                          <a:ea typeface="OpenDyslexic" charset="0"/>
                          <a:cs typeface="OpenDyslexic" charset="0"/>
                        </a:rPr>
                        <a:t>i</a:t>
                      </a:r>
                      <a:endParaRPr lang="en-GB" sz="20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8" name="TextBox 7"/>
          <p:cNvSpPr txBox="1"/>
          <p:nvPr/>
        </p:nvSpPr>
        <p:spPr>
          <a:xfrm>
            <a:off x="9168495" y="1828801"/>
            <a:ext cx="2778577" cy="1200329"/>
          </a:xfrm>
          <a:prstGeom prst="rect">
            <a:avLst/>
          </a:prstGeom>
          <a:solidFill>
            <a:srgbClr val="FFFD78"/>
          </a:solidFill>
          <a:ln>
            <a:solidFill>
              <a:schemeClr val="tx1"/>
            </a:solidFill>
          </a:ln>
        </p:spPr>
        <p:txBody>
          <a:bodyPr wrap="square" rtlCol="0">
            <a:spAutoFit/>
          </a:bodyPr>
          <a:lstStyle/>
          <a:p>
            <a:pPr algn="ctr"/>
            <a:r>
              <a:rPr lang="en-GB" dirty="0">
                <a:latin typeface="OpenDyslexicAlta" pitchFamily="2" charset="77"/>
                <a:ea typeface="OpenDyslexic" charset="0"/>
                <a:cs typeface="OpenDyslexic" charset="0"/>
              </a:rPr>
              <a:t>Insert the missing letters into your spellings to find a new challenge word. </a:t>
            </a:r>
          </a:p>
        </p:txBody>
      </p:sp>
    </p:spTree>
    <p:extLst>
      <p:ext uri="{BB962C8B-B14F-4D97-AF65-F5344CB8AC3E}">
        <p14:creationId xmlns:p14="http://schemas.microsoft.com/office/powerpoint/2010/main" val="42898802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b="1" dirty="0">
                <a:solidFill>
                  <a:srgbClr val="FF3860"/>
                </a:solidFill>
              </a:rPr>
              <a:t>Challenge Words</a:t>
            </a:r>
          </a:p>
          <a:p>
            <a:pPr>
              <a:lnSpc>
                <a:spcPct val="150000"/>
              </a:lnSpc>
            </a:pPr>
            <a:endParaRPr lang="en-GB" dirty="0"/>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6</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a:t>
            </a:r>
          </a:p>
        </p:txBody>
      </p:sp>
    </p:spTree>
    <p:extLst>
      <p:ext uri="{BB962C8B-B14F-4D97-AF65-F5344CB8AC3E}">
        <p14:creationId xmlns:p14="http://schemas.microsoft.com/office/powerpoint/2010/main" val="14372168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6</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980975" y="770639"/>
            <a:ext cx="427037" cy="362803"/>
          </a:xfrm>
        </p:spPr>
        <p:txBody>
          <a:bodyPr/>
          <a:lstStyle/>
          <a:p>
            <a:r>
              <a:rPr lang="en-GB" dirty="0"/>
              <a:t> 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b="1" dirty="0">
                <a:solidFill>
                  <a:srgbClr val="FF3860"/>
                </a:solidFill>
              </a:rPr>
              <a:t>Challenge Words</a:t>
            </a:r>
          </a:p>
          <a:p>
            <a:endParaRPr lang="en-GB" dirty="0">
              <a:solidFill>
                <a:srgbClr val="FF3860"/>
              </a:solidFill>
            </a:endParaRPr>
          </a:p>
        </p:txBody>
      </p:sp>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499754"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accompany</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average</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conscience</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develop </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explanation</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immediately </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necessary</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privilege</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rhythm</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symbol</a:t>
                      </a:r>
                    </a:p>
                  </a:txBody>
                  <a:tcPr/>
                </a:tc>
                <a:extLst>
                  <a:ext uri="{0D108BD9-81ED-4DB2-BD59-A6C34878D82A}">
                    <a16:rowId xmlns:a16="http://schemas.microsoft.com/office/drawing/2014/main" val="615534220"/>
                  </a:ext>
                </a:extLst>
              </a:tr>
            </a:tbl>
          </a:graphicData>
        </a:graphic>
      </p:graphicFrame>
      <p:sp>
        <p:nvSpPr>
          <p:cNvPr id="5" name="Content Placeholder 4"/>
          <p:cNvSpPr>
            <a:spLocks noGrp="1"/>
          </p:cNvSpPr>
          <p:nvPr>
            <p:ph sz="quarter" idx="18"/>
          </p:nvPr>
        </p:nvSpPr>
        <p:spPr/>
        <p:txBody>
          <a:bodyPr/>
          <a:lstStyle/>
          <a:p>
            <a:pPr marL="0" indent="0" algn="ctr">
              <a:buNone/>
            </a:pPr>
            <a:r>
              <a:rPr lang="en-GB" u="sng" dirty="0"/>
              <a:t>Challenge week</a:t>
            </a:r>
          </a:p>
          <a:p>
            <a:pPr marL="0" indent="0" algn="ctr">
              <a:buNone/>
            </a:pPr>
            <a:endParaRPr lang="en-GB" dirty="0"/>
          </a:p>
          <a:p>
            <a:pPr marL="0" indent="0" algn="ctr">
              <a:buNone/>
            </a:pPr>
            <a:r>
              <a:rPr lang="en-GB" dirty="0"/>
              <a:t>Choose an activity from the challenge week pack. </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33969856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4249162951"/>
                    </a:ext>
                  </a:extLst>
                </a:gridCol>
                <a:gridCol w="1858433">
                  <a:extLst>
                    <a:ext uri="{9D8B030D-6E8A-4147-A177-3AD203B41FA5}">
                      <a16:colId xmlns:a16="http://schemas.microsoft.com/office/drawing/2014/main" val="1028008805"/>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FD78"/>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FD78"/>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FD78"/>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FD78"/>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FD78"/>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accompany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average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conscience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develop </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explanation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immediately </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necessary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privilege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rhythm</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symbol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6</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3860"/>
                          </a:solidFill>
                          <a:latin typeface="Muli" pitchFamily="2" charset="77"/>
                        </a:rPr>
                        <a:t>Challenge Words</a:t>
                      </a:r>
                      <a:endParaRPr lang="en-GB" sz="1400" b="1" i="0" baseline="0" dirty="0">
                        <a:solidFill>
                          <a:srgbClr val="FF3860"/>
                        </a:solidFill>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baseline="0" dirty="0">
                        <a:solidFill>
                          <a:srgbClr val="FF0000"/>
                        </a:solidFill>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5591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9" name="Title 1">
            <a:extLst>
              <a:ext uri="{FF2B5EF4-FFF2-40B4-BE49-F238E27FC236}">
                <a16:creationId xmlns:a16="http://schemas.microsoft.com/office/drawing/2014/main" id="{22509A06-3B90-814B-8088-18B682B43539}"/>
              </a:ext>
            </a:extLst>
          </p:cNvPr>
          <p:cNvSpPr txBox="1">
            <a:spLocks/>
          </p:cNvSpPr>
          <p:nvPr/>
        </p:nvSpPr>
        <p:spPr>
          <a:xfrm>
            <a:off x="838199" y="113124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chemeClr val="tx1"/>
                </a:solidFill>
                <a:latin typeface="OpenDyslexicAlta" pitchFamily="2" charset="77"/>
                <a:ea typeface="+mj-ea"/>
                <a:cs typeface="+mj-cs"/>
              </a:defRPr>
            </a:lvl1pPr>
          </a:lstStyle>
          <a:p>
            <a:pPr algn="l"/>
            <a:r>
              <a:rPr lang="en-GB" b="1" dirty="0"/>
              <a:t>The teacher rang the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bell</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10" name="Picture 9">
            <a:extLst>
              <a:ext uri="{FF2B5EF4-FFF2-40B4-BE49-F238E27FC236}">
                <a16:creationId xmlns:a16="http://schemas.microsoft.com/office/drawing/2014/main" id="{9B0D8D93-BF9D-4041-839C-AC302B8C5A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4843" y="2327226"/>
            <a:ext cx="3808895" cy="3808895"/>
          </a:xfrm>
          <a:prstGeom prst="rect">
            <a:avLst/>
          </a:prstGeom>
        </p:spPr>
      </p:pic>
    </p:spTree>
    <p:extLst>
      <p:ext uri="{BB962C8B-B14F-4D97-AF65-F5344CB8AC3E}">
        <p14:creationId xmlns:p14="http://schemas.microsoft.com/office/powerpoint/2010/main" val="12135881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accompany</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average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conscience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develop </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explanation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immediately </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necessary</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privilege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rhythm</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symbol</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6</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3860"/>
                          </a:solidFill>
                          <a:latin typeface="Muli" pitchFamily="2" charset="77"/>
                        </a:rPr>
                        <a:t>Challenge Words</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4223658" y="1454616"/>
          <a:ext cx="7032173" cy="4665220"/>
        </p:xfrm>
        <a:graphic>
          <a:graphicData uri="http://schemas.openxmlformats.org/drawingml/2006/table">
            <a:tbl>
              <a:tblPr firstRow="1" firstCol="1" bandRow="1">
                <a:tableStyleId>{5940675A-B579-460E-94D1-54222C63F5DA}</a:tableStyleId>
              </a:tblPr>
              <a:tblGrid>
                <a:gridCol w="447652">
                  <a:extLst>
                    <a:ext uri="{9D8B030D-6E8A-4147-A177-3AD203B41FA5}">
                      <a16:colId xmlns:a16="http://schemas.microsoft.com/office/drawing/2014/main" val="20000"/>
                    </a:ext>
                  </a:extLst>
                </a:gridCol>
                <a:gridCol w="447652">
                  <a:extLst>
                    <a:ext uri="{9D8B030D-6E8A-4147-A177-3AD203B41FA5}">
                      <a16:colId xmlns:a16="http://schemas.microsoft.com/office/drawing/2014/main" val="20001"/>
                    </a:ext>
                  </a:extLst>
                </a:gridCol>
                <a:gridCol w="439816">
                  <a:extLst>
                    <a:ext uri="{9D8B030D-6E8A-4147-A177-3AD203B41FA5}">
                      <a16:colId xmlns:a16="http://schemas.microsoft.com/office/drawing/2014/main" val="20002"/>
                    </a:ext>
                  </a:extLst>
                </a:gridCol>
                <a:gridCol w="442754">
                  <a:extLst>
                    <a:ext uri="{9D8B030D-6E8A-4147-A177-3AD203B41FA5}">
                      <a16:colId xmlns:a16="http://schemas.microsoft.com/office/drawing/2014/main" val="20003"/>
                    </a:ext>
                  </a:extLst>
                </a:gridCol>
                <a:gridCol w="440796">
                  <a:extLst>
                    <a:ext uri="{9D8B030D-6E8A-4147-A177-3AD203B41FA5}">
                      <a16:colId xmlns:a16="http://schemas.microsoft.com/office/drawing/2014/main" val="20004"/>
                    </a:ext>
                  </a:extLst>
                </a:gridCol>
                <a:gridCol w="447652">
                  <a:extLst>
                    <a:ext uri="{9D8B030D-6E8A-4147-A177-3AD203B41FA5}">
                      <a16:colId xmlns:a16="http://schemas.microsoft.com/office/drawing/2014/main" val="20005"/>
                    </a:ext>
                  </a:extLst>
                </a:gridCol>
                <a:gridCol w="440308">
                  <a:extLst>
                    <a:ext uri="{9D8B030D-6E8A-4147-A177-3AD203B41FA5}">
                      <a16:colId xmlns:a16="http://schemas.microsoft.com/office/drawing/2014/main" val="20006"/>
                    </a:ext>
                  </a:extLst>
                </a:gridCol>
                <a:gridCol w="440308">
                  <a:extLst>
                    <a:ext uri="{9D8B030D-6E8A-4147-A177-3AD203B41FA5}">
                      <a16:colId xmlns:a16="http://schemas.microsoft.com/office/drawing/2014/main" val="20007"/>
                    </a:ext>
                  </a:extLst>
                </a:gridCol>
                <a:gridCol w="440308">
                  <a:extLst>
                    <a:ext uri="{9D8B030D-6E8A-4147-A177-3AD203B41FA5}">
                      <a16:colId xmlns:a16="http://schemas.microsoft.com/office/drawing/2014/main" val="20008"/>
                    </a:ext>
                  </a:extLst>
                </a:gridCol>
                <a:gridCol w="440308">
                  <a:extLst>
                    <a:ext uri="{9D8B030D-6E8A-4147-A177-3AD203B41FA5}">
                      <a16:colId xmlns:a16="http://schemas.microsoft.com/office/drawing/2014/main" val="20009"/>
                    </a:ext>
                  </a:extLst>
                </a:gridCol>
                <a:gridCol w="440308">
                  <a:extLst>
                    <a:ext uri="{9D8B030D-6E8A-4147-A177-3AD203B41FA5}">
                      <a16:colId xmlns:a16="http://schemas.microsoft.com/office/drawing/2014/main" val="20010"/>
                    </a:ext>
                  </a:extLst>
                </a:gridCol>
                <a:gridCol w="448143">
                  <a:extLst>
                    <a:ext uri="{9D8B030D-6E8A-4147-A177-3AD203B41FA5}">
                      <a16:colId xmlns:a16="http://schemas.microsoft.com/office/drawing/2014/main" val="20011"/>
                    </a:ext>
                  </a:extLst>
                </a:gridCol>
                <a:gridCol w="429042">
                  <a:extLst>
                    <a:ext uri="{9D8B030D-6E8A-4147-A177-3AD203B41FA5}">
                      <a16:colId xmlns:a16="http://schemas.microsoft.com/office/drawing/2014/main" val="20012"/>
                    </a:ext>
                  </a:extLst>
                </a:gridCol>
                <a:gridCol w="429042">
                  <a:extLst>
                    <a:ext uri="{9D8B030D-6E8A-4147-A177-3AD203B41FA5}">
                      <a16:colId xmlns:a16="http://schemas.microsoft.com/office/drawing/2014/main" val="20013"/>
                    </a:ext>
                  </a:extLst>
                </a:gridCol>
                <a:gridCol w="429042">
                  <a:extLst>
                    <a:ext uri="{9D8B030D-6E8A-4147-A177-3AD203B41FA5}">
                      <a16:colId xmlns:a16="http://schemas.microsoft.com/office/drawing/2014/main" val="20014"/>
                    </a:ext>
                  </a:extLst>
                </a:gridCol>
                <a:gridCol w="429042">
                  <a:extLst>
                    <a:ext uri="{9D8B030D-6E8A-4147-A177-3AD203B41FA5}">
                      <a16:colId xmlns:a16="http://schemas.microsoft.com/office/drawing/2014/main" val="20015"/>
                    </a:ext>
                  </a:extLst>
                </a:gridCol>
              </a:tblGrid>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l</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g</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p</a:t>
                      </a: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extLst>
                  <a:ext uri="{0D108BD9-81ED-4DB2-BD59-A6C34878D82A}">
                    <a16:rowId xmlns:a16="http://schemas.microsoft.com/office/drawing/2014/main" val="10002"/>
                  </a:ext>
                </a:extLst>
              </a:tr>
              <a:tr h="466522">
                <a:tc>
                  <a:txBody>
                    <a:bodyPr/>
                    <a:lstStyle/>
                    <a:p>
                      <a:pPr algn="ctr"/>
                      <a:r>
                        <a:rPr lang="en-GB" sz="2400" b="0" i="0" dirty="0">
                          <a:latin typeface="OpenDyslexicAlta" pitchFamily="2" charset="77"/>
                          <a:ea typeface="OpenDyslexic" charset="0"/>
                          <a:cs typeface="OpenDyslexic" charset="0"/>
                        </a:rPr>
                        <a:t>q</a:t>
                      </a:r>
                    </a:p>
                  </a:txBody>
                  <a:tcPr marL="68580" marR="68580" marT="0" marB="0"/>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extLst>
                  <a:ext uri="{0D108BD9-81ED-4DB2-BD59-A6C34878D82A}">
                    <a16:rowId xmlns:a16="http://schemas.microsoft.com/office/drawing/2014/main" val="10005"/>
                  </a:ext>
                </a:extLst>
              </a:tr>
              <a:tr h="466522">
                <a:tc>
                  <a:txBody>
                    <a:bodyPr/>
                    <a:lstStyle/>
                    <a:p>
                      <a:pPr algn="ctr"/>
                      <a:r>
                        <a:rPr lang="en-GB" sz="2400" b="0" i="0" dirty="0">
                          <a:latin typeface="OpenDyslexicAlta" pitchFamily="2" charset="77"/>
                          <a:ea typeface="OpenDyslexic" charset="0"/>
                          <a:cs typeface="OpenDyslexic" charset="0"/>
                        </a:rPr>
                        <a:t>q</a:t>
                      </a:r>
                    </a:p>
                  </a:txBody>
                  <a:tcPr marL="68580" marR="68580" marT="0" marB="0"/>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y</a:t>
                      </a:r>
                    </a:p>
                  </a:txBody>
                  <a:tcPr marL="68580" marR="68580" marT="0" marB="0"/>
                </a:tc>
                <a:tc>
                  <a:txBody>
                    <a:bodyPr/>
                    <a:lstStyle/>
                    <a:p>
                      <a:pPr algn="ctr"/>
                      <a:r>
                        <a:rPr lang="en-GB" sz="2400" b="0" i="0" dirty="0">
                          <a:latin typeface="OpenDyslexicAlta" pitchFamily="2" charset="77"/>
                          <a:ea typeface="OpenDyslexic" charset="0"/>
                          <a:cs typeface="OpenDyslexic" charset="0"/>
                        </a:rPr>
                        <a:t>u</a:t>
                      </a:r>
                    </a:p>
                  </a:txBody>
                  <a:tcPr marL="68580" marR="68580" marT="0" marB="0"/>
                </a:tc>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o</a:t>
                      </a:r>
                    </a:p>
                  </a:txBody>
                  <a:tcPr marL="68580" marR="68580" marT="0" marB="0"/>
                </a:tc>
                <a:tc>
                  <a:txBody>
                    <a:bodyPr/>
                    <a:lstStyle/>
                    <a:p>
                      <a:pPr algn="ctr"/>
                      <a:r>
                        <a:rPr lang="en-GB" sz="2400" b="0" i="0" dirty="0">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extLst>
                  <a:ext uri="{0D108BD9-81ED-4DB2-BD59-A6C34878D82A}">
                    <a16:rowId xmlns:a16="http://schemas.microsoft.com/office/drawing/2014/main" val="10006"/>
                  </a:ext>
                </a:extLst>
              </a:tr>
              <a:tr h="466522">
                <a:tc>
                  <a:txBody>
                    <a:bodyPr/>
                    <a:lstStyle/>
                    <a:p>
                      <a:pPr algn="ctr"/>
                      <a:r>
                        <a:rPr lang="en-GB" sz="2400" b="0" i="0" dirty="0">
                          <a:latin typeface="OpenDyslexicAlta" pitchFamily="2" charset="77"/>
                          <a:ea typeface="OpenDyslexic" charset="0"/>
                          <a:cs typeface="OpenDyslexic" charset="0"/>
                        </a:rPr>
                        <a:t>z</a:t>
                      </a:r>
                    </a:p>
                  </a:txBody>
                  <a:tcPr marL="68580" marR="68580" marT="0" marB="0"/>
                </a:tc>
                <a:tc>
                  <a:txBody>
                    <a:bodyPr/>
                    <a:lstStyle/>
                    <a:p>
                      <a:pPr algn="ctr"/>
                      <a:r>
                        <a:rPr lang="en-GB" sz="2400" b="0" i="0" dirty="0">
                          <a:latin typeface="OpenDyslexicAlta" pitchFamily="2" charset="77"/>
                          <a:ea typeface="OpenDyslexic" charset="0"/>
                          <a:cs typeface="OpenDyslexic" charset="0"/>
                        </a:rPr>
                        <a:t>x</a:t>
                      </a: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extLst>
                  <a:ext uri="{0D108BD9-81ED-4DB2-BD59-A6C34878D82A}">
                    <a16:rowId xmlns:a16="http://schemas.microsoft.com/office/drawing/2014/main" val="10008"/>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extLst>
                  <a:ext uri="{0D108BD9-81ED-4DB2-BD59-A6C34878D82A}">
                    <a16:rowId xmlns:a16="http://schemas.microsoft.com/office/drawing/2014/main" val="10009"/>
                  </a:ext>
                </a:extLst>
              </a:tr>
            </a:tbl>
          </a:graphicData>
        </a:graphic>
      </p:graphicFrame>
      <p:sp>
        <p:nvSpPr>
          <p:cNvPr id="7" name="TextBox 6"/>
          <p:cNvSpPr txBox="1"/>
          <p:nvPr/>
        </p:nvSpPr>
        <p:spPr>
          <a:xfrm>
            <a:off x="4580371" y="6281835"/>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Can you find your spellings hidden in this word search?</a:t>
            </a:r>
          </a:p>
        </p:txBody>
      </p:sp>
    </p:spTree>
    <p:extLst>
      <p:ext uri="{BB962C8B-B14F-4D97-AF65-F5344CB8AC3E}">
        <p14:creationId xmlns:p14="http://schemas.microsoft.com/office/powerpoint/2010/main" val="34873832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accompany</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average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conscience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develop </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explanation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immediately </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necessary</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privilege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rhythm</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symbol</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6</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3860"/>
                          </a:solidFill>
                          <a:latin typeface="Muli" pitchFamily="2" charset="77"/>
                        </a:rPr>
                        <a:t>Challenge Words</a:t>
                      </a:r>
                    </a:p>
                    <a:p>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4194313" y="1454616"/>
          <a:ext cx="7061518" cy="4665220"/>
        </p:xfrm>
        <a:graphic>
          <a:graphicData uri="http://schemas.openxmlformats.org/drawingml/2006/table">
            <a:tbl>
              <a:tblPr firstRow="1" firstCol="1" bandRow="1">
                <a:tableStyleId>{5940675A-B579-460E-94D1-54222C63F5DA}</a:tableStyleId>
              </a:tblPr>
              <a:tblGrid>
                <a:gridCol w="476997">
                  <a:extLst>
                    <a:ext uri="{9D8B030D-6E8A-4147-A177-3AD203B41FA5}">
                      <a16:colId xmlns:a16="http://schemas.microsoft.com/office/drawing/2014/main" val="20000"/>
                    </a:ext>
                  </a:extLst>
                </a:gridCol>
                <a:gridCol w="447652">
                  <a:extLst>
                    <a:ext uri="{9D8B030D-6E8A-4147-A177-3AD203B41FA5}">
                      <a16:colId xmlns:a16="http://schemas.microsoft.com/office/drawing/2014/main" val="20001"/>
                    </a:ext>
                  </a:extLst>
                </a:gridCol>
                <a:gridCol w="439816">
                  <a:extLst>
                    <a:ext uri="{9D8B030D-6E8A-4147-A177-3AD203B41FA5}">
                      <a16:colId xmlns:a16="http://schemas.microsoft.com/office/drawing/2014/main" val="20002"/>
                    </a:ext>
                  </a:extLst>
                </a:gridCol>
                <a:gridCol w="442754">
                  <a:extLst>
                    <a:ext uri="{9D8B030D-6E8A-4147-A177-3AD203B41FA5}">
                      <a16:colId xmlns:a16="http://schemas.microsoft.com/office/drawing/2014/main" val="20003"/>
                    </a:ext>
                  </a:extLst>
                </a:gridCol>
                <a:gridCol w="440796">
                  <a:extLst>
                    <a:ext uri="{9D8B030D-6E8A-4147-A177-3AD203B41FA5}">
                      <a16:colId xmlns:a16="http://schemas.microsoft.com/office/drawing/2014/main" val="20004"/>
                    </a:ext>
                  </a:extLst>
                </a:gridCol>
                <a:gridCol w="447652">
                  <a:extLst>
                    <a:ext uri="{9D8B030D-6E8A-4147-A177-3AD203B41FA5}">
                      <a16:colId xmlns:a16="http://schemas.microsoft.com/office/drawing/2014/main" val="20005"/>
                    </a:ext>
                  </a:extLst>
                </a:gridCol>
                <a:gridCol w="440308">
                  <a:extLst>
                    <a:ext uri="{9D8B030D-6E8A-4147-A177-3AD203B41FA5}">
                      <a16:colId xmlns:a16="http://schemas.microsoft.com/office/drawing/2014/main" val="20006"/>
                    </a:ext>
                  </a:extLst>
                </a:gridCol>
                <a:gridCol w="440308">
                  <a:extLst>
                    <a:ext uri="{9D8B030D-6E8A-4147-A177-3AD203B41FA5}">
                      <a16:colId xmlns:a16="http://schemas.microsoft.com/office/drawing/2014/main" val="20007"/>
                    </a:ext>
                  </a:extLst>
                </a:gridCol>
                <a:gridCol w="440308">
                  <a:extLst>
                    <a:ext uri="{9D8B030D-6E8A-4147-A177-3AD203B41FA5}">
                      <a16:colId xmlns:a16="http://schemas.microsoft.com/office/drawing/2014/main" val="20008"/>
                    </a:ext>
                  </a:extLst>
                </a:gridCol>
                <a:gridCol w="440308">
                  <a:extLst>
                    <a:ext uri="{9D8B030D-6E8A-4147-A177-3AD203B41FA5}">
                      <a16:colId xmlns:a16="http://schemas.microsoft.com/office/drawing/2014/main" val="20009"/>
                    </a:ext>
                  </a:extLst>
                </a:gridCol>
                <a:gridCol w="440308">
                  <a:extLst>
                    <a:ext uri="{9D8B030D-6E8A-4147-A177-3AD203B41FA5}">
                      <a16:colId xmlns:a16="http://schemas.microsoft.com/office/drawing/2014/main" val="20010"/>
                    </a:ext>
                  </a:extLst>
                </a:gridCol>
                <a:gridCol w="448143">
                  <a:extLst>
                    <a:ext uri="{9D8B030D-6E8A-4147-A177-3AD203B41FA5}">
                      <a16:colId xmlns:a16="http://schemas.microsoft.com/office/drawing/2014/main" val="20011"/>
                    </a:ext>
                  </a:extLst>
                </a:gridCol>
                <a:gridCol w="429042">
                  <a:extLst>
                    <a:ext uri="{9D8B030D-6E8A-4147-A177-3AD203B41FA5}">
                      <a16:colId xmlns:a16="http://schemas.microsoft.com/office/drawing/2014/main" val="20012"/>
                    </a:ext>
                  </a:extLst>
                </a:gridCol>
                <a:gridCol w="429042">
                  <a:extLst>
                    <a:ext uri="{9D8B030D-6E8A-4147-A177-3AD203B41FA5}">
                      <a16:colId xmlns:a16="http://schemas.microsoft.com/office/drawing/2014/main" val="20013"/>
                    </a:ext>
                  </a:extLst>
                </a:gridCol>
                <a:gridCol w="429042">
                  <a:extLst>
                    <a:ext uri="{9D8B030D-6E8A-4147-A177-3AD203B41FA5}">
                      <a16:colId xmlns:a16="http://schemas.microsoft.com/office/drawing/2014/main" val="20014"/>
                    </a:ext>
                  </a:extLst>
                </a:gridCol>
                <a:gridCol w="429042">
                  <a:extLst>
                    <a:ext uri="{9D8B030D-6E8A-4147-A177-3AD203B41FA5}">
                      <a16:colId xmlns:a16="http://schemas.microsoft.com/office/drawing/2014/main" val="20015"/>
                    </a:ext>
                  </a:extLst>
                </a:gridCol>
              </a:tblGrid>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solidFill>
                            <a:schemeClr val="tx1">
                              <a:lumMod val="95000"/>
                              <a:lumOff val="5000"/>
                            </a:schemeClr>
                          </a:solidFill>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r</a:t>
                      </a:r>
                    </a:p>
                  </a:txBody>
                  <a:tcPr marL="68580" marR="68580" marT="0" marB="0">
                    <a:solidFill>
                      <a:srgbClr val="FF3860"/>
                    </a:solidFill>
                  </a:tcPr>
                </a:tc>
                <a:tc>
                  <a:txBody>
                    <a:bodyPr/>
                    <a:lstStyle/>
                    <a:p>
                      <a:pPr algn="ctr"/>
                      <a:r>
                        <a:rPr lang="en-GB" sz="2400" b="0" i="0" dirty="0" err="1">
                          <a:solidFill>
                            <a:schemeClr val="tx1">
                              <a:lumMod val="95000"/>
                              <a:lumOff val="5000"/>
                            </a:schemeClr>
                          </a:solidFill>
                          <a:latin typeface="OpenDyslexicAlta" pitchFamily="2" charset="77"/>
                          <a:ea typeface="OpenDyslexic" charset="0"/>
                          <a:cs typeface="OpenDyslexic" charset="0"/>
                        </a:rPr>
                        <a:t>i</a:t>
                      </a:r>
                      <a:endParaRPr lang="en-GB" sz="2400" b="0" i="0" dirty="0">
                        <a:solidFill>
                          <a:schemeClr val="tx1">
                            <a:lumMod val="95000"/>
                            <a:lumOff val="5000"/>
                          </a:schemeClr>
                        </a:solidFill>
                        <a:latin typeface="OpenDyslexicAlta" pitchFamily="2" charset="77"/>
                        <a:ea typeface="OpenDyslexic" charset="0"/>
                        <a:cs typeface="OpenDyslexic" charset="0"/>
                      </a:endParaRPr>
                    </a:p>
                  </a:txBody>
                  <a:tcPr marL="68580" marR="68580" marT="0" marB="0">
                    <a:solidFill>
                      <a:srgbClr val="FF3860"/>
                    </a:solidFill>
                  </a:tcPr>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v</a:t>
                      </a:r>
                    </a:p>
                  </a:txBody>
                  <a:tcPr marL="68580" marR="68580" marT="0" marB="0">
                    <a:solidFill>
                      <a:srgbClr val="FF3860"/>
                    </a:solidFill>
                  </a:tcPr>
                </a:tc>
                <a:tc>
                  <a:txBody>
                    <a:bodyPr/>
                    <a:lstStyle/>
                    <a:p>
                      <a:pPr algn="ctr"/>
                      <a:r>
                        <a:rPr lang="en-GB" sz="2400" b="0" i="0" dirty="0" err="1">
                          <a:solidFill>
                            <a:schemeClr val="tx1">
                              <a:lumMod val="95000"/>
                              <a:lumOff val="5000"/>
                            </a:schemeClr>
                          </a:solidFill>
                          <a:latin typeface="OpenDyslexicAlta" pitchFamily="2" charset="77"/>
                          <a:ea typeface="OpenDyslexic" charset="0"/>
                          <a:cs typeface="OpenDyslexic" charset="0"/>
                        </a:rPr>
                        <a:t>i</a:t>
                      </a:r>
                      <a:endParaRPr lang="en-GB" sz="2400" b="0" i="0" dirty="0">
                        <a:solidFill>
                          <a:schemeClr val="tx1">
                            <a:lumMod val="95000"/>
                            <a:lumOff val="5000"/>
                          </a:schemeClr>
                        </a:solidFill>
                        <a:latin typeface="OpenDyslexicAlta" pitchFamily="2" charset="77"/>
                        <a:ea typeface="OpenDyslexic" charset="0"/>
                        <a:cs typeface="OpenDyslexic" charset="0"/>
                      </a:endParaRPr>
                    </a:p>
                  </a:txBody>
                  <a:tcPr marL="68580" marR="68580" marT="0" marB="0">
                    <a:solidFill>
                      <a:srgbClr val="FF3860"/>
                    </a:solidFill>
                  </a:tcPr>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l</a:t>
                      </a:r>
                    </a:p>
                  </a:txBody>
                  <a:tcPr marL="68580" marR="68580" marT="0" marB="0">
                    <a:solidFill>
                      <a:srgbClr val="FF3860"/>
                    </a:solidFill>
                  </a:tcPr>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g</a:t>
                      </a:r>
                    </a:p>
                  </a:txBody>
                  <a:tcPr marL="68580" marR="68580" marT="0" marB="0">
                    <a:solidFill>
                      <a:srgbClr val="FF3860"/>
                    </a:solidFill>
                  </a:tcPr>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p</a:t>
                      </a: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extLst>
                  <a:ext uri="{0D108BD9-81ED-4DB2-BD59-A6C34878D82A}">
                    <a16:rowId xmlns:a16="http://schemas.microsoft.com/office/drawing/2014/main" val="10002"/>
                  </a:ext>
                </a:extLst>
              </a:tr>
              <a:tr h="466522">
                <a:tc>
                  <a:txBody>
                    <a:bodyPr/>
                    <a:lstStyle/>
                    <a:p>
                      <a:pPr algn="ctr"/>
                      <a:r>
                        <a:rPr lang="en-GB" sz="2400" b="0" i="0" dirty="0">
                          <a:latin typeface="OpenDyslexicAlta" pitchFamily="2" charset="77"/>
                          <a:ea typeface="OpenDyslexic" charset="0"/>
                          <a:cs typeface="OpenDyslexic" charset="0"/>
                        </a:rPr>
                        <a:t>q</a:t>
                      </a:r>
                    </a:p>
                  </a:txBody>
                  <a:tcPr marL="68580" marR="68580" marT="0" marB="0"/>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s</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extLst>
                  <a:ext uri="{0D108BD9-81ED-4DB2-BD59-A6C34878D82A}">
                    <a16:rowId xmlns:a16="http://schemas.microsoft.com/office/drawing/2014/main" val="10005"/>
                  </a:ext>
                </a:extLst>
              </a:tr>
              <a:tr h="466522">
                <a:tc>
                  <a:txBody>
                    <a:bodyPr/>
                    <a:lstStyle/>
                    <a:p>
                      <a:pPr algn="ctr"/>
                      <a:r>
                        <a:rPr lang="en-GB" sz="2400" b="0" i="0" dirty="0">
                          <a:latin typeface="OpenDyslexicAlta" pitchFamily="2" charset="77"/>
                          <a:ea typeface="OpenDyslexic" charset="0"/>
                          <a:cs typeface="OpenDyslexic" charset="0"/>
                        </a:rPr>
                        <a:t>q</a:t>
                      </a:r>
                    </a:p>
                  </a:txBody>
                  <a:tcPr marL="68580" marR="68580" marT="0" marB="0"/>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y</a:t>
                      </a:r>
                    </a:p>
                  </a:txBody>
                  <a:tcPr marL="68580" marR="68580" marT="0" marB="0"/>
                </a:tc>
                <a:tc>
                  <a:txBody>
                    <a:bodyPr/>
                    <a:lstStyle/>
                    <a:p>
                      <a:pPr algn="ctr"/>
                      <a:r>
                        <a:rPr lang="en-GB" sz="2400" b="0" i="0" dirty="0">
                          <a:latin typeface="OpenDyslexicAlta" pitchFamily="2" charset="77"/>
                          <a:ea typeface="OpenDyslexic" charset="0"/>
                          <a:cs typeface="OpenDyslexic" charset="0"/>
                        </a:rPr>
                        <a:t>u</a:t>
                      </a:r>
                    </a:p>
                  </a:txBody>
                  <a:tcPr marL="68580" marR="68580" marT="0" marB="0"/>
                </a:tc>
                <a:tc>
                  <a:txBody>
                    <a:bodyPr/>
                    <a:lstStyle/>
                    <a:p>
                      <a:pPr algn="ctr"/>
                      <a:r>
                        <a:rPr lang="en-GB" sz="2400" b="0" i="0" dirty="0">
                          <a:latin typeface="OpenDyslexicAlta" pitchFamily="2" charset="77"/>
                          <a:ea typeface="OpenDyslexic" charset="0"/>
                          <a:cs typeface="OpenDyslexic" charset="0"/>
                        </a:rPr>
                        <a:t>t</a:t>
                      </a:r>
                    </a:p>
                  </a:txBody>
                  <a:tcPr marL="68580" marR="68580" marT="0" marB="0">
                    <a:solidFill>
                      <a:srgbClr val="FF3860"/>
                    </a:solidFill>
                  </a:tcPr>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o</a:t>
                      </a:r>
                    </a:p>
                  </a:txBody>
                  <a:tcPr marL="68580" marR="68580" marT="0" marB="0"/>
                </a:tc>
                <a:tc>
                  <a:txBody>
                    <a:bodyPr/>
                    <a:lstStyle/>
                    <a:p>
                      <a:pPr algn="ctr"/>
                      <a:r>
                        <a:rPr lang="en-GB" sz="2400" b="0" i="0" dirty="0">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extLst>
                  <a:ext uri="{0D108BD9-81ED-4DB2-BD59-A6C34878D82A}">
                    <a16:rowId xmlns:a16="http://schemas.microsoft.com/office/drawing/2014/main" val="10006"/>
                  </a:ext>
                </a:extLst>
              </a:tr>
              <a:tr h="466522">
                <a:tc>
                  <a:txBody>
                    <a:bodyPr/>
                    <a:lstStyle/>
                    <a:p>
                      <a:pPr algn="ctr"/>
                      <a:r>
                        <a:rPr lang="en-GB" sz="2400" b="0" i="0" dirty="0">
                          <a:latin typeface="OpenDyslexicAlta" pitchFamily="2" charset="77"/>
                          <a:ea typeface="OpenDyslexic" charset="0"/>
                          <a:cs typeface="OpenDyslexic" charset="0"/>
                        </a:rPr>
                        <a:t>z</a:t>
                      </a:r>
                    </a:p>
                  </a:txBody>
                  <a:tcPr marL="68580" marR="68580" marT="0" marB="0"/>
                </a:tc>
                <a:tc>
                  <a:txBody>
                    <a:bodyPr/>
                    <a:lstStyle/>
                    <a:p>
                      <a:pPr algn="ctr"/>
                      <a:r>
                        <a:rPr lang="en-GB" sz="2400" b="0" i="0" dirty="0">
                          <a:latin typeface="OpenDyslexicAlta" pitchFamily="2" charset="77"/>
                          <a:ea typeface="OpenDyslexic" charset="0"/>
                          <a:cs typeface="OpenDyslexic" charset="0"/>
                        </a:rPr>
                        <a:t>x</a:t>
                      </a: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extLst>
                  <a:ext uri="{0D108BD9-81ED-4DB2-BD59-A6C34878D82A}">
                    <a16:rowId xmlns:a16="http://schemas.microsoft.com/office/drawing/2014/main" val="10008"/>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extLst>
                  <a:ext uri="{0D108BD9-81ED-4DB2-BD59-A6C34878D82A}">
                    <a16:rowId xmlns:a16="http://schemas.microsoft.com/office/drawing/2014/main" val="10009"/>
                  </a:ext>
                </a:extLst>
              </a:tr>
            </a:tbl>
          </a:graphicData>
        </a:graphic>
      </p:graphicFrame>
      <p:sp>
        <p:nvSpPr>
          <p:cNvPr id="7" name="TextBox 6"/>
          <p:cNvSpPr txBox="1"/>
          <p:nvPr/>
        </p:nvSpPr>
        <p:spPr>
          <a:xfrm>
            <a:off x="4580371" y="6281835"/>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Can you find your spellings hidden in this word search?</a:t>
            </a:r>
          </a:p>
        </p:txBody>
      </p:sp>
    </p:spTree>
    <p:extLst>
      <p:ext uri="{BB962C8B-B14F-4D97-AF65-F5344CB8AC3E}">
        <p14:creationId xmlns:p14="http://schemas.microsoft.com/office/powerpoint/2010/main" val="2184740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a:t>
            </a:r>
            <a:r>
              <a:rPr lang="en-GB" b="1" dirty="0">
                <a:latin typeface="Calibri" panose="020F0502020204030204" pitchFamily="34" charset="0"/>
                <a:cs typeface="Calibri" panose="020F0502020204030204" pitchFamily="34" charset="0"/>
              </a:rPr>
              <a:t>_______</a:t>
            </a:r>
            <a:r>
              <a:rPr lang="en-GB" b="1" dirty="0"/>
              <a:t> has a blue dress.</a:t>
            </a:r>
            <a:endParaRPr lang="en-GB" dirty="0"/>
          </a:p>
        </p:txBody>
      </p:sp>
      <p:pic>
        <p:nvPicPr>
          <p:cNvPr id="4" name="Picture 3">
            <a:extLst>
              <a:ext uri="{FF2B5EF4-FFF2-40B4-BE49-F238E27FC236}">
                <a16:creationId xmlns:a16="http://schemas.microsoft.com/office/drawing/2014/main" id="{F9764DDB-F8CC-0C4E-A8EB-7F61380429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8777" y="2652013"/>
            <a:ext cx="2514443" cy="3498355"/>
          </a:xfrm>
          <a:prstGeom prst="rect">
            <a:avLst/>
          </a:prstGeom>
        </p:spPr>
      </p:pic>
    </p:spTree>
    <p:extLst>
      <p:ext uri="{BB962C8B-B14F-4D97-AF65-F5344CB8AC3E}">
        <p14:creationId xmlns:p14="http://schemas.microsoft.com/office/powerpoint/2010/main" val="3785060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6" name="Title 1">
            <a:extLst>
              <a:ext uri="{FF2B5EF4-FFF2-40B4-BE49-F238E27FC236}">
                <a16:creationId xmlns:a16="http://schemas.microsoft.com/office/drawing/2014/main" id="{C73E2243-9695-E349-81B6-21FA61F9ECAC}"/>
              </a:ext>
            </a:extLst>
          </p:cNvPr>
          <p:cNvSpPr>
            <a:spLocks noGrp="1"/>
          </p:cNvSpPr>
          <p:nvPr>
            <p:ph type="title"/>
          </p:nvPr>
        </p:nvSpPr>
        <p:spPr>
          <a:xfrm>
            <a:off x="838199" y="1131247"/>
            <a:ext cx="10515600" cy="1325563"/>
          </a:xfrm>
        </p:spPr>
        <p:txBody>
          <a:bodyPr>
            <a:normAutofit/>
          </a:bodyPr>
          <a:lstStyle/>
          <a:p>
            <a:pPr algn="l"/>
            <a:r>
              <a:rPr lang="en-GB" b="1" dirty="0"/>
              <a:t>The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doll</a:t>
            </a:r>
            <a:r>
              <a:rPr lang="en-GB" b="1" dirty="0">
                <a:solidFill>
                  <a:srgbClr val="FF3860"/>
                </a:solidFill>
                <a:latin typeface="Calibri" panose="020F0502020204030204" pitchFamily="34" charset="0"/>
                <a:cs typeface="Calibri" panose="020F0502020204030204" pitchFamily="34" charset="0"/>
              </a:rPr>
              <a:t>_</a:t>
            </a:r>
            <a:r>
              <a:rPr lang="en-GB" b="1" dirty="0"/>
              <a:t> has a blue dress.</a:t>
            </a:r>
            <a:endParaRPr lang="en-GB" dirty="0"/>
          </a:p>
        </p:txBody>
      </p:sp>
      <p:pic>
        <p:nvPicPr>
          <p:cNvPr id="7" name="Picture 6">
            <a:extLst>
              <a:ext uri="{FF2B5EF4-FFF2-40B4-BE49-F238E27FC236}">
                <a16:creationId xmlns:a16="http://schemas.microsoft.com/office/drawing/2014/main" id="{102A033F-B302-7546-A6A3-5B87747ECF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8777" y="2652013"/>
            <a:ext cx="2514443" cy="3498355"/>
          </a:xfrm>
          <a:prstGeom prst="rect">
            <a:avLst/>
          </a:prstGeom>
        </p:spPr>
      </p:pic>
    </p:spTree>
    <p:extLst>
      <p:ext uri="{BB962C8B-B14F-4D97-AF65-F5344CB8AC3E}">
        <p14:creationId xmlns:p14="http://schemas.microsoft.com/office/powerpoint/2010/main" val="86202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a:t>
            </a:r>
            <a:r>
              <a:rPr lang="en-GB" b="1" dirty="0">
                <a:latin typeface="Calibri" panose="020F0502020204030204" pitchFamily="34" charset="0"/>
                <a:cs typeface="Calibri" panose="020F0502020204030204" pitchFamily="34" charset="0"/>
              </a:rPr>
              <a:t>_______</a:t>
            </a:r>
            <a:r>
              <a:rPr lang="en-GB" b="1" dirty="0"/>
              <a:t> on the field is green.</a:t>
            </a:r>
            <a:endParaRPr lang="en-GB" dirty="0"/>
          </a:p>
        </p:txBody>
      </p:sp>
      <p:pic>
        <p:nvPicPr>
          <p:cNvPr id="5" name="Picture 4">
            <a:extLst>
              <a:ext uri="{FF2B5EF4-FFF2-40B4-BE49-F238E27FC236}">
                <a16:creationId xmlns:a16="http://schemas.microsoft.com/office/drawing/2014/main" id="{14BCB746-82E7-F24E-8FE7-8190F5C9CE77}"/>
              </a:ext>
            </a:extLst>
          </p:cNvPr>
          <p:cNvPicPr>
            <a:picLocks noChangeAspect="1"/>
          </p:cNvPicPr>
          <p:nvPr/>
        </p:nvPicPr>
        <p:blipFill>
          <a:blip r:embed="rId3"/>
          <a:stretch>
            <a:fillRect/>
          </a:stretch>
        </p:blipFill>
        <p:spPr>
          <a:xfrm>
            <a:off x="2666999" y="795130"/>
            <a:ext cx="6858000" cy="6858000"/>
          </a:xfrm>
          <a:prstGeom prst="rect">
            <a:avLst/>
          </a:prstGeom>
        </p:spPr>
      </p:pic>
    </p:spTree>
    <p:extLst>
      <p:ext uri="{BB962C8B-B14F-4D97-AF65-F5344CB8AC3E}">
        <p14:creationId xmlns:p14="http://schemas.microsoft.com/office/powerpoint/2010/main" val="2595821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8" name="Title 1">
            <a:extLst>
              <a:ext uri="{FF2B5EF4-FFF2-40B4-BE49-F238E27FC236}">
                <a16:creationId xmlns:a16="http://schemas.microsoft.com/office/drawing/2014/main" id="{DC78D3CD-C9B1-9F45-885E-25E302B0A04C}"/>
              </a:ext>
            </a:extLst>
          </p:cNvPr>
          <p:cNvSpPr>
            <a:spLocks noGrp="1"/>
          </p:cNvSpPr>
          <p:nvPr>
            <p:ph type="title"/>
          </p:nvPr>
        </p:nvSpPr>
        <p:spPr>
          <a:xfrm>
            <a:off x="838199" y="1131247"/>
            <a:ext cx="10515600" cy="1325563"/>
          </a:xfrm>
        </p:spPr>
        <p:txBody>
          <a:bodyPr>
            <a:normAutofit/>
          </a:bodyPr>
          <a:lstStyle/>
          <a:p>
            <a:pPr algn="l"/>
            <a:r>
              <a:rPr lang="en-GB" b="1" dirty="0"/>
              <a:t>The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grass</a:t>
            </a:r>
            <a:r>
              <a:rPr lang="en-GB" b="1" dirty="0">
                <a:solidFill>
                  <a:srgbClr val="FF3860"/>
                </a:solidFill>
                <a:latin typeface="Calibri" panose="020F0502020204030204" pitchFamily="34" charset="0"/>
                <a:cs typeface="Calibri" panose="020F0502020204030204" pitchFamily="34" charset="0"/>
              </a:rPr>
              <a:t>_</a:t>
            </a:r>
            <a:r>
              <a:rPr lang="en-GB" b="1" dirty="0"/>
              <a:t> on the field is green.</a:t>
            </a:r>
            <a:endParaRPr lang="en-GB" dirty="0"/>
          </a:p>
        </p:txBody>
      </p:sp>
      <p:pic>
        <p:nvPicPr>
          <p:cNvPr id="9" name="Picture 8">
            <a:extLst>
              <a:ext uri="{FF2B5EF4-FFF2-40B4-BE49-F238E27FC236}">
                <a16:creationId xmlns:a16="http://schemas.microsoft.com/office/drawing/2014/main" id="{58CF239B-7CE0-F84E-9CD9-7F7E8F694307}"/>
              </a:ext>
            </a:extLst>
          </p:cNvPr>
          <p:cNvPicPr>
            <a:picLocks noChangeAspect="1"/>
          </p:cNvPicPr>
          <p:nvPr/>
        </p:nvPicPr>
        <p:blipFill>
          <a:blip r:embed="rId3"/>
          <a:stretch>
            <a:fillRect/>
          </a:stretch>
        </p:blipFill>
        <p:spPr>
          <a:xfrm>
            <a:off x="2666999" y="795130"/>
            <a:ext cx="6858000" cy="6858000"/>
          </a:xfrm>
          <a:prstGeom prst="rect">
            <a:avLst/>
          </a:prstGeom>
        </p:spPr>
      </p:pic>
    </p:spTree>
    <p:extLst>
      <p:ext uri="{BB962C8B-B14F-4D97-AF65-F5344CB8AC3E}">
        <p14:creationId xmlns:p14="http://schemas.microsoft.com/office/powerpoint/2010/main" val="3468077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mermaid blew a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4" name="Picture 3">
            <a:extLst>
              <a:ext uri="{FF2B5EF4-FFF2-40B4-BE49-F238E27FC236}">
                <a16:creationId xmlns:a16="http://schemas.microsoft.com/office/drawing/2014/main" id="{9C751F3D-B882-0B4B-B738-A45C455DBF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2861" y="2790261"/>
            <a:ext cx="4586278" cy="3221860"/>
          </a:xfrm>
          <a:prstGeom prst="rect">
            <a:avLst/>
          </a:prstGeom>
        </p:spPr>
      </p:pic>
    </p:spTree>
    <p:extLst>
      <p:ext uri="{BB962C8B-B14F-4D97-AF65-F5344CB8AC3E}">
        <p14:creationId xmlns:p14="http://schemas.microsoft.com/office/powerpoint/2010/main" val="160683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7" name="Title 1">
            <a:extLst>
              <a:ext uri="{FF2B5EF4-FFF2-40B4-BE49-F238E27FC236}">
                <a16:creationId xmlns:a16="http://schemas.microsoft.com/office/drawing/2014/main" id="{EFACB4C5-B1C6-7746-95D7-F81BBF33E6DE}"/>
              </a:ext>
            </a:extLst>
          </p:cNvPr>
          <p:cNvSpPr txBox="1">
            <a:spLocks/>
          </p:cNvSpPr>
          <p:nvPr/>
        </p:nvSpPr>
        <p:spPr>
          <a:xfrm>
            <a:off x="838199" y="113124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chemeClr val="tx1"/>
                </a:solidFill>
                <a:latin typeface="OpenDyslexicAlta" pitchFamily="2" charset="77"/>
                <a:ea typeface="+mj-ea"/>
                <a:cs typeface="+mj-cs"/>
              </a:defRPr>
            </a:lvl1pPr>
          </a:lstStyle>
          <a:p>
            <a:pPr algn="l"/>
            <a:r>
              <a:rPr lang="en-GB" b="1" dirty="0"/>
              <a:t>The mermaid blew a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kiss</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10" name="Picture 9">
            <a:extLst>
              <a:ext uri="{FF2B5EF4-FFF2-40B4-BE49-F238E27FC236}">
                <a16:creationId xmlns:a16="http://schemas.microsoft.com/office/drawing/2014/main" id="{EE4FFD6E-D59D-E441-BEF3-92C11FD233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2861" y="2790261"/>
            <a:ext cx="4586278" cy="3221860"/>
          </a:xfrm>
          <a:prstGeom prst="rect">
            <a:avLst/>
          </a:prstGeom>
        </p:spPr>
      </p:pic>
    </p:spTree>
    <p:extLst>
      <p:ext uri="{BB962C8B-B14F-4D97-AF65-F5344CB8AC3E}">
        <p14:creationId xmlns:p14="http://schemas.microsoft.com/office/powerpoint/2010/main" val="4224858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Bumble’s wings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5" name="Picture 4">
            <a:extLst>
              <a:ext uri="{FF2B5EF4-FFF2-40B4-BE49-F238E27FC236}">
                <a16:creationId xmlns:a16="http://schemas.microsoft.com/office/drawing/2014/main" id="{98F2043B-6109-2B40-8ACA-BB405E4CA5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6010" y="2764622"/>
            <a:ext cx="2440951" cy="2688301"/>
          </a:xfrm>
          <a:prstGeom prst="rect">
            <a:avLst/>
          </a:prstGeom>
        </p:spPr>
      </p:pic>
    </p:spTree>
    <p:extLst>
      <p:ext uri="{BB962C8B-B14F-4D97-AF65-F5344CB8AC3E}">
        <p14:creationId xmlns:p14="http://schemas.microsoft.com/office/powerpoint/2010/main" val="380768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63A8EC4-655D-4546-A0AE-0671AEC23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9CD1B6FD-11D7-3849-9417-35B746722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66750"/>
            <a:ext cx="12192000" cy="6191250"/>
          </a:xfrm>
          <a:prstGeom prst="rect">
            <a:avLst/>
          </a:prstGeom>
        </p:spPr>
      </p:pic>
      <p:sp>
        <p:nvSpPr>
          <p:cNvPr id="13" name="TextBox 12">
            <a:extLst>
              <a:ext uri="{FF2B5EF4-FFF2-40B4-BE49-F238E27FC236}">
                <a16:creationId xmlns:a16="http://schemas.microsoft.com/office/drawing/2014/main" id="{700D2F8C-5C7E-D541-9EDA-A4DF2C2E2FEE}"/>
              </a:ext>
            </a:extLst>
          </p:cNvPr>
          <p:cNvSpPr txBox="1"/>
          <p:nvPr/>
        </p:nvSpPr>
        <p:spPr>
          <a:xfrm>
            <a:off x="231648" y="6581001"/>
            <a:ext cx="11765280" cy="276999"/>
          </a:xfrm>
          <a:prstGeom prst="rect">
            <a:avLst/>
          </a:prstGeom>
          <a:noFill/>
        </p:spPr>
        <p:txBody>
          <a:bodyPr wrap="square" rtlCol="0">
            <a:spAutoFit/>
          </a:bodyPr>
          <a:lstStyle/>
          <a:p>
            <a:pPr algn="ctr"/>
            <a:r>
              <a:rPr lang="en-GB" sz="1200" b="1" dirty="0">
                <a:solidFill>
                  <a:schemeClr val="bg1"/>
                </a:solidFill>
                <a:latin typeface="Muli" pitchFamily="2" charset="77"/>
              </a:rPr>
              <a:t>All elements of this scheme are copyright © The Spelling Shed Ltd and may not be redistributed without permission. </a:t>
            </a:r>
          </a:p>
        </p:txBody>
      </p:sp>
      <p:pic>
        <p:nvPicPr>
          <p:cNvPr id="29" name="Picture 28">
            <a:extLst>
              <a:ext uri="{FF2B5EF4-FFF2-40B4-BE49-F238E27FC236}">
                <a16:creationId xmlns:a16="http://schemas.microsoft.com/office/drawing/2014/main" id="{A62ED2B2-06CE-9849-84DD-DCF1DC2D39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200" y="4922612"/>
            <a:ext cx="3983736" cy="875215"/>
          </a:xfrm>
          <a:prstGeom prst="rect">
            <a:avLst/>
          </a:prstGeom>
        </p:spPr>
      </p:pic>
      <p:sp>
        <p:nvSpPr>
          <p:cNvPr id="12" name="TextBox 11">
            <a:extLst>
              <a:ext uri="{FF2B5EF4-FFF2-40B4-BE49-F238E27FC236}">
                <a16:creationId xmlns:a16="http://schemas.microsoft.com/office/drawing/2014/main" id="{0564A0E0-D230-8641-90BC-831B53681AAE}"/>
              </a:ext>
            </a:extLst>
          </p:cNvPr>
          <p:cNvSpPr txBox="1"/>
          <p:nvPr/>
        </p:nvSpPr>
        <p:spPr>
          <a:xfrm>
            <a:off x="4267201" y="5025808"/>
            <a:ext cx="3983736" cy="523220"/>
          </a:xfrm>
          <a:prstGeom prst="rect">
            <a:avLst/>
          </a:prstGeom>
          <a:noFill/>
        </p:spPr>
        <p:txBody>
          <a:bodyPr wrap="square" rtlCol="0">
            <a:spAutoFit/>
          </a:bodyPr>
          <a:lstStyle/>
          <a:p>
            <a:pPr algn="ctr"/>
            <a:r>
              <a:rPr lang="en-GB" sz="2800" dirty="0">
                <a:solidFill>
                  <a:schemeClr val="bg1"/>
                </a:solidFill>
                <a:effectLst>
                  <a:outerShdw blurRad="50800" dist="50800" dir="5400000" algn="ctr" rotWithShape="0">
                    <a:schemeClr val="tx1">
                      <a:alpha val="39000"/>
                    </a:schemeClr>
                  </a:outerShdw>
                </a:effectLst>
                <a:latin typeface="Cookies" pitchFamily="2" charset="0"/>
              </a:rPr>
              <a:t>Stage 1</a:t>
            </a:r>
          </a:p>
        </p:txBody>
      </p:sp>
      <p:pic>
        <p:nvPicPr>
          <p:cNvPr id="31" name="Picture 30">
            <a:extLst>
              <a:ext uri="{FF2B5EF4-FFF2-40B4-BE49-F238E27FC236}">
                <a16:creationId xmlns:a16="http://schemas.microsoft.com/office/drawing/2014/main" id="{816E7DB3-0D9A-8D4E-A1D6-E5CC49A337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3187" y="735105"/>
            <a:ext cx="6731762" cy="1166349"/>
          </a:xfrm>
          <a:prstGeom prst="rect">
            <a:avLst/>
          </a:prstGeom>
        </p:spPr>
      </p:pic>
      <p:sp>
        <p:nvSpPr>
          <p:cNvPr id="8" name="TextBox 7">
            <a:extLst>
              <a:ext uri="{FF2B5EF4-FFF2-40B4-BE49-F238E27FC236}">
                <a16:creationId xmlns:a16="http://schemas.microsoft.com/office/drawing/2014/main" id="{972B53D9-579C-7642-97A4-2763353E325B}"/>
              </a:ext>
            </a:extLst>
          </p:cNvPr>
          <p:cNvSpPr txBox="1"/>
          <p:nvPr/>
        </p:nvSpPr>
        <p:spPr>
          <a:xfrm>
            <a:off x="3698856" y="1910135"/>
            <a:ext cx="5120424" cy="523220"/>
          </a:xfrm>
          <a:prstGeom prst="rect">
            <a:avLst/>
          </a:prstGeom>
          <a:noFill/>
          <a:effectLst>
            <a:outerShdw blurRad="50800" dist="12700" dir="5400000" algn="ctr" rotWithShape="0">
              <a:srgbClr val="000000">
                <a:alpha val="49000"/>
              </a:srgbClr>
            </a:outerShdw>
          </a:effectLst>
        </p:spPr>
        <p:txBody>
          <a:bodyPr wrap="square" rtlCol="0">
            <a:spAutoFit/>
          </a:bodyPr>
          <a:lstStyle/>
          <a:p>
            <a:pPr algn="ctr"/>
            <a:r>
              <a:rPr lang="en-GB" sz="2800" dirty="0">
                <a:solidFill>
                  <a:schemeClr val="bg1"/>
                </a:solidFill>
                <a:latin typeface="Muli" pitchFamily="2" charset="77"/>
              </a:rPr>
              <a:t>Spelling Scheme of Work</a:t>
            </a:r>
          </a:p>
        </p:txBody>
      </p:sp>
      <p:sp>
        <p:nvSpPr>
          <p:cNvPr id="2" name="TextBox 1">
            <a:extLst>
              <a:ext uri="{FF2B5EF4-FFF2-40B4-BE49-F238E27FC236}">
                <a16:creationId xmlns:a16="http://schemas.microsoft.com/office/drawing/2014/main" id="{F263A63B-8861-8C40-90E6-8C2942E07D5C}"/>
              </a:ext>
            </a:extLst>
          </p:cNvPr>
          <p:cNvSpPr txBox="1"/>
          <p:nvPr/>
        </p:nvSpPr>
        <p:spPr>
          <a:xfrm>
            <a:off x="11207262" y="6596390"/>
            <a:ext cx="984738" cy="261610"/>
          </a:xfrm>
          <a:prstGeom prst="rect">
            <a:avLst/>
          </a:prstGeom>
          <a:noFill/>
        </p:spPr>
        <p:txBody>
          <a:bodyPr wrap="square" rtlCol="0">
            <a:spAutoFit/>
          </a:bodyPr>
          <a:lstStyle/>
          <a:p>
            <a:pPr algn="r"/>
            <a:r>
              <a:rPr lang="en-GB" sz="1100" dirty="0">
                <a:solidFill>
                  <a:schemeClr val="bg1"/>
                </a:solidFill>
                <a:latin typeface="Muli" pitchFamily="2" charset="77"/>
              </a:rPr>
              <a:t>11/01/20</a:t>
            </a:r>
          </a:p>
        </p:txBody>
      </p:sp>
    </p:spTree>
    <p:extLst>
      <p:ext uri="{BB962C8B-B14F-4D97-AF65-F5344CB8AC3E}">
        <p14:creationId xmlns:p14="http://schemas.microsoft.com/office/powerpoint/2010/main" val="546721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6" name="Title 1">
            <a:extLst>
              <a:ext uri="{FF2B5EF4-FFF2-40B4-BE49-F238E27FC236}">
                <a16:creationId xmlns:a16="http://schemas.microsoft.com/office/drawing/2014/main" id="{1CDEF4AB-8B0E-0448-A317-57E53BF191B1}"/>
              </a:ext>
            </a:extLst>
          </p:cNvPr>
          <p:cNvSpPr>
            <a:spLocks noGrp="1"/>
          </p:cNvSpPr>
          <p:nvPr>
            <p:ph type="title"/>
          </p:nvPr>
        </p:nvSpPr>
        <p:spPr>
          <a:xfrm>
            <a:off x="838199" y="1131247"/>
            <a:ext cx="10515600" cy="1325563"/>
          </a:xfrm>
        </p:spPr>
        <p:txBody>
          <a:bodyPr>
            <a:normAutofit/>
          </a:bodyPr>
          <a:lstStyle/>
          <a:p>
            <a:pPr algn="l"/>
            <a:r>
              <a:rPr lang="en-GB" b="1" dirty="0"/>
              <a:t>Bumble’s wings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buzz</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8" name="Picture 7">
            <a:extLst>
              <a:ext uri="{FF2B5EF4-FFF2-40B4-BE49-F238E27FC236}">
                <a16:creationId xmlns:a16="http://schemas.microsoft.com/office/drawing/2014/main" id="{CC3830BE-0332-F149-854B-B96474315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6010" y="2764622"/>
            <a:ext cx="2440951" cy="2688301"/>
          </a:xfrm>
          <a:prstGeom prst="rect">
            <a:avLst/>
          </a:prstGeom>
        </p:spPr>
      </p:pic>
    </p:spTree>
    <p:extLst>
      <p:ext uri="{BB962C8B-B14F-4D97-AF65-F5344CB8AC3E}">
        <p14:creationId xmlns:p14="http://schemas.microsoft.com/office/powerpoint/2010/main" val="1220894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can was full of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4" name="Picture 3">
            <a:extLst>
              <a:ext uri="{FF2B5EF4-FFF2-40B4-BE49-F238E27FC236}">
                <a16:creationId xmlns:a16="http://schemas.microsoft.com/office/drawing/2014/main" id="{36B73ECC-40AE-CB4D-8944-60D24FE6A0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270" y="2456810"/>
            <a:ext cx="2652712" cy="4004094"/>
          </a:xfrm>
          <a:prstGeom prst="rect">
            <a:avLst/>
          </a:prstGeom>
        </p:spPr>
      </p:pic>
    </p:spTree>
    <p:extLst>
      <p:ext uri="{BB962C8B-B14F-4D97-AF65-F5344CB8AC3E}">
        <p14:creationId xmlns:p14="http://schemas.microsoft.com/office/powerpoint/2010/main" val="301738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7" name="Title 1">
            <a:extLst>
              <a:ext uri="{FF2B5EF4-FFF2-40B4-BE49-F238E27FC236}">
                <a16:creationId xmlns:a16="http://schemas.microsoft.com/office/drawing/2014/main" id="{BB3BD00D-2C88-A048-9611-63BC88A713DA}"/>
              </a:ext>
            </a:extLst>
          </p:cNvPr>
          <p:cNvSpPr txBox="1">
            <a:spLocks/>
          </p:cNvSpPr>
          <p:nvPr/>
        </p:nvSpPr>
        <p:spPr>
          <a:xfrm>
            <a:off x="838199" y="113124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chemeClr val="tx1"/>
                </a:solidFill>
                <a:latin typeface="OpenDyslexicAlta" pitchFamily="2" charset="77"/>
                <a:ea typeface="+mj-ea"/>
                <a:cs typeface="+mj-cs"/>
              </a:defRPr>
            </a:lvl1pPr>
          </a:lstStyle>
          <a:p>
            <a:pPr algn="l"/>
            <a:r>
              <a:rPr lang="en-GB" b="1" dirty="0"/>
              <a:t>The can was full of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fizz</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9" name="Picture 8">
            <a:extLst>
              <a:ext uri="{FF2B5EF4-FFF2-40B4-BE49-F238E27FC236}">
                <a16:creationId xmlns:a16="http://schemas.microsoft.com/office/drawing/2014/main" id="{14B98A3A-13D8-4C4A-A915-622EFBB45B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270" y="2456810"/>
            <a:ext cx="2652712" cy="4004094"/>
          </a:xfrm>
          <a:prstGeom prst="rect">
            <a:avLst/>
          </a:prstGeom>
        </p:spPr>
      </p:pic>
    </p:spTree>
    <p:extLst>
      <p:ext uri="{BB962C8B-B14F-4D97-AF65-F5344CB8AC3E}">
        <p14:creationId xmlns:p14="http://schemas.microsoft.com/office/powerpoint/2010/main" val="2995441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769143"/>
            <a:ext cx="10515600" cy="1325563"/>
          </a:xfrm>
        </p:spPr>
        <p:txBody>
          <a:bodyPr>
            <a:normAutofit/>
          </a:bodyPr>
          <a:lstStyle/>
          <a:p>
            <a:pPr algn="l"/>
            <a:r>
              <a:rPr lang="en-GB" b="1" dirty="0"/>
              <a:t>You tell the time by </a:t>
            </a:r>
            <a:br>
              <a:rPr lang="en-GB" b="1" dirty="0"/>
            </a:br>
            <a:r>
              <a:rPr lang="en-GB" b="1" dirty="0"/>
              <a:t>using a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5122" name="Picture 2" descr="Clock Analog Time Watch Analog Clock Tick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18010" y="2409180"/>
            <a:ext cx="2289108" cy="2289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212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769143"/>
            <a:ext cx="10515600" cy="1325563"/>
          </a:xfrm>
        </p:spPr>
        <p:txBody>
          <a:bodyPr>
            <a:normAutofit/>
          </a:bodyPr>
          <a:lstStyle/>
          <a:p>
            <a:pPr algn="l"/>
            <a:r>
              <a:rPr lang="en-GB" b="1" dirty="0"/>
              <a:t>You tell the time by </a:t>
            </a:r>
            <a:br>
              <a:rPr lang="en-GB" b="1" dirty="0"/>
            </a:br>
            <a:r>
              <a:rPr lang="en-GB" b="1" dirty="0"/>
              <a:t>using a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clock</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5122" name="Picture 2" descr="Clock Analog Time Watch Analog Clock Tick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18010" y="2409180"/>
            <a:ext cx="2289108" cy="22891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Tree>
    <p:extLst>
      <p:ext uri="{BB962C8B-B14F-4D97-AF65-F5344CB8AC3E}">
        <p14:creationId xmlns:p14="http://schemas.microsoft.com/office/powerpoint/2010/main" val="1629985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769143"/>
            <a:ext cx="10515600" cy="1325563"/>
          </a:xfrm>
        </p:spPr>
        <p:txBody>
          <a:bodyPr>
            <a:normAutofit/>
          </a:bodyPr>
          <a:lstStyle/>
          <a:p>
            <a:pPr algn="l"/>
            <a:r>
              <a:rPr lang="en-GB" b="1" dirty="0"/>
              <a:t>The girl’s hair ran down her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4" name="Picture 3">
            <a:extLst>
              <a:ext uri="{FF2B5EF4-FFF2-40B4-BE49-F238E27FC236}">
                <a16:creationId xmlns:a16="http://schemas.microsoft.com/office/drawing/2014/main" id="{26A822AF-5469-5D44-9571-2E3DE08789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5469" y="1964634"/>
            <a:ext cx="4551017" cy="4551017"/>
          </a:xfrm>
          <a:prstGeom prst="rect">
            <a:avLst/>
          </a:prstGeom>
        </p:spPr>
      </p:pic>
    </p:spTree>
    <p:extLst>
      <p:ext uri="{BB962C8B-B14F-4D97-AF65-F5344CB8AC3E}">
        <p14:creationId xmlns:p14="http://schemas.microsoft.com/office/powerpoint/2010/main" val="2105575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6" name="Title 1">
            <a:extLst>
              <a:ext uri="{FF2B5EF4-FFF2-40B4-BE49-F238E27FC236}">
                <a16:creationId xmlns:a16="http://schemas.microsoft.com/office/drawing/2014/main" id="{687647EC-5681-A54D-A547-63CFBD6584FE}"/>
              </a:ext>
            </a:extLst>
          </p:cNvPr>
          <p:cNvSpPr>
            <a:spLocks noGrp="1"/>
          </p:cNvSpPr>
          <p:nvPr>
            <p:ph type="title"/>
          </p:nvPr>
        </p:nvSpPr>
        <p:spPr>
          <a:xfrm>
            <a:off x="838200" y="769143"/>
            <a:ext cx="10515600" cy="1325563"/>
          </a:xfrm>
        </p:spPr>
        <p:txBody>
          <a:bodyPr>
            <a:normAutofit/>
          </a:bodyPr>
          <a:lstStyle/>
          <a:p>
            <a:pPr algn="l"/>
            <a:r>
              <a:rPr lang="en-GB" b="1" dirty="0"/>
              <a:t>The girl’s hair ran down her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back</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7" name="Picture 6">
            <a:extLst>
              <a:ext uri="{FF2B5EF4-FFF2-40B4-BE49-F238E27FC236}">
                <a16:creationId xmlns:a16="http://schemas.microsoft.com/office/drawing/2014/main" id="{84084D41-CF0D-0D45-89C3-8C1DF5216D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5469" y="1964634"/>
            <a:ext cx="4551017" cy="4551017"/>
          </a:xfrm>
          <a:prstGeom prst="rect">
            <a:avLst/>
          </a:prstGeom>
        </p:spPr>
      </p:pic>
    </p:spTree>
    <p:extLst>
      <p:ext uri="{BB962C8B-B14F-4D97-AF65-F5344CB8AC3E}">
        <p14:creationId xmlns:p14="http://schemas.microsoft.com/office/powerpoint/2010/main" val="2312028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08000" y="325966"/>
          <a:ext cx="9055100" cy="952077"/>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r>
                        <a:rPr lang="en-GB" sz="1400" dirty="0">
                          <a:latin typeface="Muli" pitchFamily="2" charset="77"/>
                        </a:rPr>
                        <a:t>Words ending with the /f/, /l/, /s/, /z/ or /k/ sound in English almost always have double consonant.</a:t>
                      </a:r>
                      <a:endParaRPr lang="en-GB" sz="1400" baseline="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p>
                      <a:endParaRPr lang="en-GB" sz="1400" dirty="0">
                        <a:latin typeface="Muli" pitchFamily="2" charset="77"/>
                      </a:endParaRP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ounded Rectangle 2"/>
          <p:cNvSpPr/>
          <p:nvPr/>
        </p:nvSpPr>
        <p:spPr>
          <a:xfrm>
            <a:off x="3477295" y="2076689"/>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6" name="Rounded Rectangle 5"/>
          <p:cNvSpPr/>
          <p:nvPr/>
        </p:nvSpPr>
        <p:spPr>
          <a:xfrm>
            <a:off x="5149400" y="2122510"/>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7" name="Rounded Rectangle 6"/>
          <p:cNvSpPr/>
          <p:nvPr/>
        </p:nvSpPr>
        <p:spPr>
          <a:xfrm>
            <a:off x="3477295" y="3016047"/>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8" name="Rounded Rectangle 7"/>
          <p:cNvSpPr/>
          <p:nvPr/>
        </p:nvSpPr>
        <p:spPr>
          <a:xfrm>
            <a:off x="5149401" y="3073548"/>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DyslexicAlta" pitchFamily="2" charset="77"/>
              </a:rPr>
              <a:t>“Can you hear the church </a:t>
            </a:r>
            <a:r>
              <a:rPr lang="en-US" dirty="0">
                <a:solidFill>
                  <a:schemeClr val="tx1"/>
                </a:solidFill>
                <a:latin typeface="Calibri" panose="020F0502020204030204" pitchFamily="34" charset="0"/>
                <a:cs typeface="Calibri" panose="020F0502020204030204" pitchFamily="34" charset="0"/>
              </a:rPr>
              <a:t>_________</a:t>
            </a:r>
            <a:r>
              <a:rPr lang="en-US" dirty="0">
                <a:solidFill>
                  <a:schemeClr val="tx1"/>
                </a:solidFill>
                <a:latin typeface="OpenDyslexicAlta" pitchFamily="2" charset="77"/>
              </a:rPr>
              <a:t>?” asked mum.</a:t>
            </a:r>
            <a:endParaRPr lang="en-GB" dirty="0">
              <a:solidFill>
                <a:schemeClr val="tx1"/>
              </a:solidFill>
              <a:latin typeface="OpenDyslexicAlta" pitchFamily="2" charset="77"/>
            </a:endParaRPr>
          </a:p>
        </p:txBody>
      </p:sp>
      <p:sp>
        <p:nvSpPr>
          <p:cNvPr id="9" name="Rounded Rectangle 8"/>
          <p:cNvSpPr/>
          <p:nvPr/>
        </p:nvSpPr>
        <p:spPr>
          <a:xfrm>
            <a:off x="3477296" y="3955405"/>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0" name="Rounded Rectangle 9"/>
          <p:cNvSpPr/>
          <p:nvPr/>
        </p:nvSpPr>
        <p:spPr>
          <a:xfrm>
            <a:off x="5149403" y="4005897"/>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1" name="Rounded Rectangle 10"/>
          <p:cNvSpPr/>
          <p:nvPr/>
        </p:nvSpPr>
        <p:spPr>
          <a:xfrm>
            <a:off x="3477296" y="4894763"/>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2" name="Rounded Rectangle 11"/>
          <p:cNvSpPr/>
          <p:nvPr/>
        </p:nvSpPr>
        <p:spPr>
          <a:xfrm>
            <a:off x="5149403" y="4894763"/>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3" name="Rounded Rectangle 12"/>
          <p:cNvSpPr/>
          <p:nvPr/>
        </p:nvSpPr>
        <p:spPr>
          <a:xfrm>
            <a:off x="3477296" y="5808364"/>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4" name="Rounded Rectangle 13"/>
          <p:cNvSpPr/>
          <p:nvPr/>
        </p:nvSpPr>
        <p:spPr>
          <a:xfrm>
            <a:off x="5149403" y="5808364"/>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cxnSp>
        <p:nvCxnSpPr>
          <p:cNvPr id="16" name="Straight Connector 15"/>
          <p:cNvCxnSpPr>
            <a:stCxn id="3" idx="3"/>
            <a:endCxn id="6" idx="1"/>
          </p:cNvCxnSpPr>
          <p:nvPr/>
        </p:nvCxnSpPr>
        <p:spPr>
          <a:xfrm>
            <a:off x="4855334" y="2487205"/>
            <a:ext cx="294066" cy="45821"/>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a:endCxn id="8" idx="1"/>
          </p:cNvCxnSpPr>
          <p:nvPr/>
        </p:nvCxnSpPr>
        <p:spPr>
          <a:xfrm>
            <a:off x="4855334" y="3426563"/>
            <a:ext cx="294067" cy="47378"/>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a:endCxn id="10" idx="1"/>
          </p:cNvCxnSpPr>
          <p:nvPr/>
        </p:nvCxnSpPr>
        <p:spPr>
          <a:xfrm>
            <a:off x="4855335" y="4365921"/>
            <a:ext cx="294068" cy="50492"/>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3"/>
            <a:endCxn id="12" idx="1"/>
          </p:cNvCxnSpPr>
          <p:nvPr/>
        </p:nvCxnSpPr>
        <p:spPr>
          <a:xfrm>
            <a:off x="4855335" y="5305279"/>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3"/>
            <a:endCxn id="14" idx="1"/>
          </p:cNvCxnSpPr>
          <p:nvPr/>
        </p:nvCxnSpPr>
        <p:spPr>
          <a:xfrm>
            <a:off x="4855335" y="6218880"/>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66912" y="1841027"/>
            <a:ext cx="1181734"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word</a:t>
            </a:r>
          </a:p>
        </p:txBody>
      </p:sp>
      <p:sp>
        <p:nvSpPr>
          <p:cNvPr id="44" name="TextBox 43"/>
          <p:cNvSpPr txBox="1"/>
          <p:nvPr/>
        </p:nvSpPr>
        <p:spPr>
          <a:xfrm>
            <a:off x="7687644" y="1825560"/>
            <a:ext cx="1548757"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sentence</a:t>
            </a:r>
          </a:p>
        </p:txBody>
      </p:sp>
      <p:sp>
        <p:nvSpPr>
          <p:cNvPr id="45" name="TextBox 44"/>
          <p:cNvSpPr txBox="1"/>
          <p:nvPr/>
        </p:nvSpPr>
        <p:spPr>
          <a:xfrm>
            <a:off x="3477297" y="1340646"/>
            <a:ext cx="8345505" cy="523220"/>
          </a:xfrm>
          <a:prstGeom prst="rect">
            <a:avLst/>
          </a:prstGeom>
          <a:noFill/>
        </p:spPr>
        <p:txBody>
          <a:bodyPr wrap="square" rtlCol="0">
            <a:spAutoFit/>
          </a:bodyPr>
          <a:lstStyle/>
          <a:p>
            <a:pPr algn="ctr"/>
            <a:r>
              <a:rPr lang="en-GB" sz="1400" dirty="0">
                <a:latin typeface="OpenDyslexicAlta" pitchFamily="2" charset="77"/>
                <a:ea typeface="OpenDyslexic" charset="0"/>
                <a:cs typeface="OpenDyslexic" charset="0"/>
              </a:rPr>
              <a:t>Chose one of your words to complete the two sentences. Try to write three sentences of your own.</a:t>
            </a:r>
          </a:p>
        </p:txBody>
      </p:sp>
      <p:sp>
        <p:nvSpPr>
          <p:cNvPr id="28" name="Rounded Rectangle 2">
            <a:extLst>
              <a:ext uri="{FF2B5EF4-FFF2-40B4-BE49-F238E27FC236}">
                <a16:creationId xmlns:a16="http://schemas.microsoft.com/office/drawing/2014/main" id="{CD1F09DE-8253-4D88-AD5D-350F74295A78}"/>
              </a:ext>
            </a:extLst>
          </p:cNvPr>
          <p:cNvSpPr/>
          <p:nvPr/>
        </p:nvSpPr>
        <p:spPr>
          <a:xfrm>
            <a:off x="3477297" y="2076689"/>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9" name="Rounded Rectangle 6">
            <a:extLst>
              <a:ext uri="{FF2B5EF4-FFF2-40B4-BE49-F238E27FC236}">
                <a16:creationId xmlns:a16="http://schemas.microsoft.com/office/drawing/2014/main" id="{72BC1723-2B05-4506-911A-D8A39AD53413}"/>
              </a:ext>
            </a:extLst>
          </p:cNvPr>
          <p:cNvSpPr/>
          <p:nvPr/>
        </p:nvSpPr>
        <p:spPr>
          <a:xfrm>
            <a:off x="3477297" y="3016047"/>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0" name="Rounded Rectangle 8">
            <a:extLst>
              <a:ext uri="{FF2B5EF4-FFF2-40B4-BE49-F238E27FC236}">
                <a16:creationId xmlns:a16="http://schemas.microsoft.com/office/drawing/2014/main" id="{65EDFAB4-2518-4DE6-B444-5171DF206FE1}"/>
              </a:ext>
            </a:extLst>
          </p:cNvPr>
          <p:cNvSpPr/>
          <p:nvPr/>
        </p:nvSpPr>
        <p:spPr>
          <a:xfrm>
            <a:off x="3477298" y="3955405"/>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1" name="Rounded Rectangle 10">
            <a:extLst>
              <a:ext uri="{FF2B5EF4-FFF2-40B4-BE49-F238E27FC236}">
                <a16:creationId xmlns:a16="http://schemas.microsoft.com/office/drawing/2014/main" id="{BC2DC895-C477-48A9-9E58-176D75B49B17}"/>
              </a:ext>
            </a:extLst>
          </p:cNvPr>
          <p:cNvSpPr/>
          <p:nvPr/>
        </p:nvSpPr>
        <p:spPr>
          <a:xfrm>
            <a:off x="3477298" y="4894763"/>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2" name="Rounded Rectangle 11">
            <a:extLst>
              <a:ext uri="{FF2B5EF4-FFF2-40B4-BE49-F238E27FC236}">
                <a16:creationId xmlns:a16="http://schemas.microsoft.com/office/drawing/2014/main" id="{A54BFAA6-C6AA-445C-A5B9-C0D63EA11C46}"/>
              </a:ext>
            </a:extLst>
          </p:cNvPr>
          <p:cNvSpPr/>
          <p:nvPr/>
        </p:nvSpPr>
        <p:spPr>
          <a:xfrm>
            <a:off x="5149405" y="4894763"/>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3" name="Rounded Rectangle 12">
            <a:extLst>
              <a:ext uri="{FF2B5EF4-FFF2-40B4-BE49-F238E27FC236}">
                <a16:creationId xmlns:a16="http://schemas.microsoft.com/office/drawing/2014/main" id="{826360B9-EE3B-4345-8317-17F0C72FA491}"/>
              </a:ext>
            </a:extLst>
          </p:cNvPr>
          <p:cNvSpPr/>
          <p:nvPr/>
        </p:nvSpPr>
        <p:spPr>
          <a:xfrm>
            <a:off x="3477298" y="5808364"/>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4" name="Rounded Rectangle 13">
            <a:extLst>
              <a:ext uri="{FF2B5EF4-FFF2-40B4-BE49-F238E27FC236}">
                <a16:creationId xmlns:a16="http://schemas.microsoft.com/office/drawing/2014/main" id="{0965B4D5-3A62-4A0C-83B5-0511B8DB2CF4}"/>
              </a:ext>
            </a:extLst>
          </p:cNvPr>
          <p:cNvSpPr/>
          <p:nvPr/>
        </p:nvSpPr>
        <p:spPr>
          <a:xfrm>
            <a:off x="5149405" y="5808364"/>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5" name="TextBox 14"/>
          <p:cNvSpPr txBox="1"/>
          <p:nvPr/>
        </p:nvSpPr>
        <p:spPr>
          <a:xfrm>
            <a:off x="5275385" y="2280976"/>
            <a:ext cx="6330461" cy="646331"/>
          </a:xfrm>
          <a:prstGeom prst="rect">
            <a:avLst/>
          </a:prstGeom>
          <a:noFill/>
        </p:spPr>
        <p:txBody>
          <a:bodyPr wrap="square" rtlCol="0">
            <a:spAutoFit/>
          </a:bodyPr>
          <a:lstStyle/>
          <a:p>
            <a:r>
              <a:rPr lang="en-US" dirty="0">
                <a:latin typeface="OpenDyslexicAlta" pitchFamily="2" charset="77"/>
              </a:rPr>
              <a:t>The clouds looked like balls of </a:t>
            </a:r>
            <a:r>
              <a:rPr lang="en-US" dirty="0">
                <a:latin typeface="Calibri" panose="020F0502020204030204" pitchFamily="34" charset="0"/>
                <a:cs typeface="Calibri" panose="020F0502020204030204" pitchFamily="34" charset="0"/>
              </a:rPr>
              <a:t>_________</a:t>
            </a:r>
            <a:r>
              <a:rPr lang="en-US" dirty="0">
                <a:latin typeface="OpenDyslexicAlta" pitchFamily="2" charset="77"/>
              </a:rPr>
              <a:t> in the sky.</a:t>
            </a:r>
            <a:endParaRPr lang="en-GB" dirty="0">
              <a:latin typeface="OpenDyslexicAlta" pitchFamily="2" charset="77"/>
            </a:endParaRPr>
          </a:p>
        </p:txBody>
      </p:sp>
      <p:graphicFrame>
        <p:nvGraphicFramePr>
          <p:cNvPr id="35" name="Table 34">
            <a:extLst>
              <a:ext uri="{FF2B5EF4-FFF2-40B4-BE49-F238E27FC236}">
                <a16:creationId xmlns:a16="http://schemas.microsoft.com/office/drawing/2014/main" id="{DC10A88C-461A-4643-A908-7A1F4FB998E0}"/>
              </a:ext>
            </a:extLst>
          </p:cNvPr>
          <p:cNvGraphicFramePr>
            <a:graphicFrameLocks noGrp="1"/>
          </p:cNvGraphicFramePr>
          <p:nvPr/>
        </p:nvGraphicFramePr>
        <p:xfrm>
          <a:off x="508000" y="160225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3543179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08000" y="325966"/>
          <a:ext cx="9055100" cy="952077"/>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r>
                        <a:rPr lang="en-GB" sz="1400" dirty="0">
                          <a:latin typeface="Muli" pitchFamily="2" charset="77"/>
                        </a:rPr>
                        <a:t>Words ending with the /f/, /l/, /s/, /z/ or /k/ sound in English almost always have double consonant.</a:t>
                      </a: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rgbClr val="FF3860"/>
                          </a:solidFill>
                          <a:latin typeface="Muli" pitchFamily="2" charset="77"/>
                        </a:rPr>
                        <a:t>Answers</a:t>
                      </a: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p>
                      <a:endParaRPr lang="en-GB" sz="1400" dirty="0">
                        <a:latin typeface="Muli" pitchFamily="2" charset="77"/>
                      </a:endParaRP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ounded Rectangle 2"/>
          <p:cNvSpPr/>
          <p:nvPr/>
        </p:nvSpPr>
        <p:spPr>
          <a:xfrm>
            <a:off x="3477295" y="2076689"/>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6" name="Rounded Rectangle 5"/>
          <p:cNvSpPr/>
          <p:nvPr/>
        </p:nvSpPr>
        <p:spPr>
          <a:xfrm>
            <a:off x="5149400" y="2122510"/>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7" name="Rounded Rectangle 6"/>
          <p:cNvSpPr/>
          <p:nvPr/>
        </p:nvSpPr>
        <p:spPr>
          <a:xfrm>
            <a:off x="3477295" y="3016047"/>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8" name="Rounded Rectangle 7"/>
          <p:cNvSpPr/>
          <p:nvPr/>
        </p:nvSpPr>
        <p:spPr>
          <a:xfrm>
            <a:off x="5149401" y="3073548"/>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DyslexicAlta" pitchFamily="2" charset="77"/>
              </a:rPr>
              <a:t>“Can you hear the church </a:t>
            </a:r>
            <a:r>
              <a:rPr lang="en-US" dirty="0">
                <a:solidFill>
                  <a:srgbClr val="FF3860"/>
                </a:solidFill>
                <a:latin typeface="Calibri" panose="020F0502020204030204" pitchFamily="34" charset="0"/>
                <a:cs typeface="Calibri" panose="020F0502020204030204" pitchFamily="34" charset="0"/>
              </a:rPr>
              <a:t>_</a:t>
            </a:r>
            <a:r>
              <a:rPr lang="en-US" dirty="0">
                <a:solidFill>
                  <a:srgbClr val="FF3860"/>
                </a:solidFill>
                <a:latin typeface="OpenDyslexicAlta" pitchFamily="2" charset="77"/>
                <a:cs typeface="Calibri" panose="020F0502020204030204" pitchFamily="34" charset="0"/>
              </a:rPr>
              <a:t>bell</a:t>
            </a:r>
            <a:r>
              <a:rPr lang="en-US" dirty="0">
                <a:solidFill>
                  <a:srgbClr val="FF3860"/>
                </a:solidFill>
                <a:latin typeface="Calibri" panose="020F0502020204030204" pitchFamily="34" charset="0"/>
                <a:cs typeface="Calibri" panose="020F0502020204030204" pitchFamily="34" charset="0"/>
              </a:rPr>
              <a:t>_</a:t>
            </a:r>
            <a:r>
              <a:rPr lang="en-US" dirty="0">
                <a:solidFill>
                  <a:schemeClr val="tx1"/>
                </a:solidFill>
                <a:latin typeface="OpenDyslexicAlta" pitchFamily="2" charset="77"/>
              </a:rPr>
              <a:t>?” asked mum.</a:t>
            </a:r>
            <a:endParaRPr lang="en-GB" dirty="0">
              <a:solidFill>
                <a:schemeClr val="tx1"/>
              </a:solidFill>
              <a:latin typeface="OpenDyslexicAlta" pitchFamily="2" charset="77"/>
            </a:endParaRPr>
          </a:p>
        </p:txBody>
      </p:sp>
      <p:sp>
        <p:nvSpPr>
          <p:cNvPr id="9" name="Rounded Rectangle 8"/>
          <p:cNvSpPr/>
          <p:nvPr/>
        </p:nvSpPr>
        <p:spPr>
          <a:xfrm>
            <a:off x="3477296" y="3955405"/>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0" name="Rounded Rectangle 9"/>
          <p:cNvSpPr/>
          <p:nvPr/>
        </p:nvSpPr>
        <p:spPr>
          <a:xfrm>
            <a:off x="5149403" y="4005897"/>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1" name="Rounded Rectangle 10"/>
          <p:cNvSpPr/>
          <p:nvPr/>
        </p:nvSpPr>
        <p:spPr>
          <a:xfrm>
            <a:off x="3477296" y="4894763"/>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2" name="Rounded Rectangle 11"/>
          <p:cNvSpPr/>
          <p:nvPr/>
        </p:nvSpPr>
        <p:spPr>
          <a:xfrm>
            <a:off x="5149403" y="4894763"/>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3" name="Rounded Rectangle 12"/>
          <p:cNvSpPr/>
          <p:nvPr/>
        </p:nvSpPr>
        <p:spPr>
          <a:xfrm>
            <a:off x="3477296" y="5808364"/>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4" name="Rounded Rectangle 13"/>
          <p:cNvSpPr/>
          <p:nvPr/>
        </p:nvSpPr>
        <p:spPr>
          <a:xfrm>
            <a:off x="5149403" y="5808364"/>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cxnSp>
        <p:nvCxnSpPr>
          <p:cNvPr id="16" name="Straight Connector 15"/>
          <p:cNvCxnSpPr>
            <a:stCxn id="3" idx="3"/>
            <a:endCxn id="6" idx="1"/>
          </p:cNvCxnSpPr>
          <p:nvPr/>
        </p:nvCxnSpPr>
        <p:spPr>
          <a:xfrm>
            <a:off x="4855334" y="2487205"/>
            <a:ext cx="294066" cy="45821"/>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a:endCxn id="8" idx="1"/>
          </p:cNvCxnSpPr>
          <p:nvPr/>
        </p:nvCxnSpPr>
        <p:spPr>
          <a:xfrm>
            <a:off x="4855334" y="3426563"/>
            <a:ext cx="294067" cy="47378"/>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a:endCxn id="10" idx="1"/>
          </p:cNvCxnSpPr>
          <p:nvPr/>
        </p:nvCxnSpPr>
        <p:spPr>
          <a:xfrm>
            <a:off x="4855335" y="4365921"/>
            <a:ext cx="294068" cy="50492"/>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3"/>
            <a:endCxn id="12" idx="1"/>
          </p:cNvCxnSpPr>
          <p:nvPr/>
        </p:nvCxnSpPr>
        <p:spPr>
          <a:xfrm>
            <a:off x="4855335" y="5305279"/>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3"/>
            <a:endCxn id="14" idx="1"/>
          </p:cNvCxnSpPr>
          <p:nvPr/>
        </p:nvCxnSpPr>
        <p:spPr>
          <a:xfrm>
            <a:off x="4855335" y="6218880"/>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66912" y="1841027"/>
            <a:ext cx="1181734"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word</a:t>
            </a:r>
          </a:p>
        </p:txBody>
      </p:sp>
      <p:sp>
        <p:nvSpPr>
          <p:cNvPr id="44" name="TextBox 43"/>
          <p:cNvSpPr txBox="1"/>
          <p:nvPr/>
        </p:nvSpPr>
        <p:spPr>
          <a:xfrm>
            <a:off x="7687644" y="1825560"/>
            <a:ext cx="1548757"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sentence</a:t>
            </a:r>
          </a:p>
        </p:txBody>
      </p:sp>
      <p:sp>
        <p:nvSpPr>
          <p:cNvPr id="45" name="TextBox 44"/>
          <p:cNvSpPr txBox="1"/>
          <p:nvPr/>
        </p:nvSpPr>
        <p:spPr>
          <a:xfrm>
            <a:off x="3477297" y="1340646"/>
            <a:ext cx="8345505" cy="523220"/>
          </a:xfrm>
          <a:prstGeom prst="rect">
            <a:avLst/>
          </a:prstGeom>
          <a:noFill/>
        </p:spPr>
        <p:txBody>
          <a:bodyPr wrap="square" rtlCol="0">
            <a:spAutoFit/>
          </a:bodyPr>
          <a:lstStyle/>
          <a:p>
            <a:pPr algn="ctr"/>
            <a:r>
              <a:rPr lang="en-GB" sz="1400" dirty="0">
                <a:latin typeface="OpenDyslexicAlta" pitchFamily="2" charset="77"/>
                <a:ea typeface="OpenDyslexic" charset="0"/>
                <a:cs typeface="OpenDyslexic" charset="0"/>
              </a:rPr>
              <a:t>Chose one of your words to complete the two sentences. Try to write three sentences of your own.</a:t>
            </a:r>
          </a:p>
        </p:txBody>
      </p:sp>
      <p:sp>
        <p:nvSpPr>
          <p:cNvPr id="28" name="Rounded Rectangle 2">
            <a:extLst>
              <a:ext uri="{FF2B5EF4-FFF2-40B4-BE49-F238E27FC236}">
                <a16:creationId xmlns:a16="http://schemas.microsoft.com/office/drawing/2014/main" id="{CD1F09DE-8253-4D88-AD5D-350F74295A78}"/>
              </a:ext>
            </a:extLst>
          </p:cNvPr>
          <p:cNvSpPr/>
          <p:nvPr/>
        </p:nvSpPr>
        <p:spPr>
          <a:xfrm>
            <a:off x="3477297" y="2076689"/>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9" name="Rounded Rectangle 6">
            <a:extLst>
              <a:ext uri="{FF2B5EF4-FFF2-40B4-BE49-F238E27FC236}">
                <a16:creationId xmlns:a16="http://schemas.microsoft.com/office/drawing/2014/main" id="{72BC1723-2B05-4506-911A-D8A39AD53413}"/>
              </a:ext>
            </a:extLst>
          </p:cNvPr>
          <p:cNvSpPr/>
          <p:nvPr/>
        </p:nvSpPr>
        <p:spPr>
          <a:xfrm>
            <a:off x="3477297" y="3016047"/>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0" name="Rounded Rectangle 8">
            <a:extLst>
              <a:ext uri="{FF2B5EF4-FFF2-40B4-BE49-F238E27FC236}">
                <a16:creationId xmlns:a16="http://schemas.microsoft.com/office/drawing/2014/main" id="{65EDFAB4-2518-4DE6-B444-5171DF206FE1}"/>
              </a:ext>
            </a:extLst>
          </p:cNvPr>
          <p:cNvSpPr/>
          <p:nvPr/>
        </p:nvSpPr>
        <p:spPr>
          <a:xfrm>
            <a:off x="3477298" y="3955405"/>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1" name="Rounded Rectangle 10">
            <a:extLst>
              <a:ext uri="{FF2B5EF4-FFF2-40B4-BE49-F238E27FC236}">
                <a16:creationId xmlns:a16="http://schemas.microsoft.com/office/drawing/2014/main" id="{BC2DC895-C477-48A9-9E58-176D75B49B17}"/>
              </a:ext>
            </a:extLst>
          </p:cNvPr>
          <p:cNvSpPr/>
          <p:nvPr/>
        </p:nvSpPr>
        <p:spPr>
          <a:xfrm>
            <a:off x="3477298" y="4894763"/>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2" name="Rounded Rectangle 11">
            <a:extLst>
              <a:ext uri="{FF2B5EF4-FFF2-40B4-BE49-F238E27FC236}">
                <a16:creationId xmlns:a16="http://schemas.microsoft.com/office/drawing/2014/main" id="{A54BFAA6-C6AA-445C-A5B9-C0D63EA11C46}"/>
              </a:ext>
            </a:extLst>
          </p:cNvPr>
          <p:cNvSpPr/>
          <p:nvPr/>
        </p:nvSpPr>
        <p:spPr>
          <a:xfrm>
            <a:off x="5149405" y="4894763"/>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3" name="Rounded Rectangle 12">
            <a:extLst>
              <a:ext uri="{FF2B5EF4-FFF2-40B4-BE49-F238E27FC236}">
                <a16:creationId xmlns:a16="http://schemas.microsoft.com/office/drawing/2014/main" id="{826360B9-EE3B-4345-8317-17F0C72FA491}"/>
              </a:ext>
            </a:extLst>
          </p:cNvPr>
          <p:cNvSpPr/>
          <p:nvPr/>
        </p:nvSpPr>
        <p:spPr>
          <a:xfrm>
            <a:off x="3477298" y="5808364"/>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4" name="Rounded Rectangle 13">
            <a:extLst>
              <a:ext uri="{FF2B5EF4-FFF2-40B4-BE49-F238E27FC236}">
                <a16:creationId xmlns:a16="http://schemas.microsoft.com/office/drawing/2014/main" id="{0965B4D5-3A62-4A0C-83B5-0511B8DB2CF4}"/>
              </a:ext>
            </a:extLst>
          </p:cNvPr>
          <p:cNvSpPr/>
          <p:nvPr/>
        </p:nvSpPr>
        <p:spPr>
          <a:xfrm>
            <a:off x="5149405" y="5808364"/>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5" name="TextBox 14"/>
          <p:cNvSpPr txBox="1"/>
          <p:nvPr/>
        </p:nvSpPr>
        <p:spPr>
          <a:xfrm>
            <a:off x="5275385" y="2280976"/>
            <a:ext cx="6330461" cy="369332"/>
          </a:xfrm>
          <a:prstGeom prst="rect">
            <a:avLst/>
          </a:prstGeom>
          <a:noFill/>
        </p:spPr>
        <p:txBody>
          <a:bodyPr wrap="square" rtlCol="0">
            <a:spAutoFit/>
          </a:bodyPr>
          <a:lstStyle/>
          <a:p>
            <a:r>
              <a:rPr lang="en-US" dirty="0">
                <a:latin typeface="OpenDyslexicAlta" pitchFamily="2" charset="77"/>
              </a:rPr>
              <a:t>The clouds looked like balls of </a:t>
            </a:r>
            <a:r>
              <a:rPr lang="en-US" dirty="0">
                <a:solidFill>
                  <a:srgbClr val="FF3860"/>
                </a:solidFill>
                <a:latin typeface="Calibri" panose="020F0502020204030204" pitchFamily="34" charset="0"/>
                <a:cs typeface="Calibri" panose="020F0502020204030204" pitchFamily="34" charset="0"/>
              </a:rPr>
              <a:t>_</a:t>
            </a:r>
            <a:r>
              <a:rPr lang="en-US" dirty="0">
                <a:solidFill>
                  <a:srgbClr val="FF3860"/>
                </a:solidFill>
                <a:latin typeface="OpenDyslexicAlta" pitchFamily="2" charset="77"/>
                <a:cs typeface="Calibri" panose="020F0502020204030204" pitchFamily="34" charset="0"/>
              </a:rPr>
              <a:t>fluff</a:t>
            </a:r>
            <a:r>
              <a:rPr lang="en-US" dirty="0">
                <a:solidFill>
                  <a:srgbClr val="FF3860"/>
                </a:solidFill>
                <a:latin typeface="Calibri" panose="020F0502020204030204" pitchFamily="34" charset="0"/>
                <a:cs typeface="Calibri" panose="020F0502020204030204" pitchFamily="34" charset="0"/>
              </a:rPr>
              <a:t>_</a:t>
            </a:r>
            <a:r>
              <a:rPr lang="en-US" dirty="0">
                <a:latin typeface="OpenDyslexicAlta" pitchFamily="2" charset="77"/>
              </a:rPr>
              <a:t> in the sky.</a:t>
            </a:r>
            <a:endParaRPr lang="en-GB" dirty="0">
              <a:latin typeface="OpenDyslexicAlta" pitchFamily="2" charset="77"/>
            </a:endParaRPr>
          </a:p>
        </p:txBody>
      </p:sp>
      <p:graphicFrame>
        <p:nvGraphicFramePr>
          <p:cNvPr id="35" name="Table 34">
            <a:extLst>
              <a:ext uri="{FF2B5EF4-FFF2-40B4-BE49-F238E27FC236}">
                <a16:creationId xmlns:a16="http://schemas.microsoft.com/office/drawing/2014/main" id="{DC10A88C-461A-4643-A908-7A1F4FB998E0}"/>
              </a:ext>
            </a:extLst>
          </p:cNvPr>
          <p:cNvGraphicFramePr>
            <a:graphicFrameLocks noGrp="1"/>
          </p:cNvGraphicFramePr>
          <p:nvPr/>
        </p:nvGraphicFramePr>
        <p:xfrm>
          <a:off x="508000" y="160225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857040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197725364"/>
                    </a:ext>
                  </a:extLst>
                </a:gridCol>
                <a:gridCol w="1858433">
                  <a:extLst>
                    <a:ext uri="{9D8B030D-6E8A-4147-A177-3AD203B41FA5}">
                      <a16:colId xmlns:a16="http://schemas.microsoft.com/office/drawing/2014/main" val="147626082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puff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fluff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doll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grass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kiss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buzz</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fizz</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clock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back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r>
                        <a:rPr lang="en-GB" sz="1400" baseline="0" dirty="0">
                          <a:latin typeface="Muli" pitchFamily="2" charset="77"/>
                        </a:rPr>
                        <a:t>Words ending with the /f/, /l/, /s/, /z/ or /k/ sound in English almost always have double consonant.</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00949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3731-DA38-5947-8C42-1E8C4966CCE9}"/>
              </a:ext>
            </a:extLst>
          </p:cNvPr>
          <p:cNvSpPr>
            <a:spLocks noGrp="1"/>
          </p:cNvSpPr>
          <p:nvPr>
            <p:ph type="title"/>
          </p:nvPr>
        </p:nvSpPr>
        <p:spPr>
          <a:xfrm>
            <a:off x="838200" y="372533"/>
            <a:ext cx="10515600" cy="791204"/>
          </a:xfrm>
        </p:spPr>
        <p:txBody>
          <a:bodyPr/>
          <a:lstStyle/>
          <a:p>
            <a:r>
              <a:rPr lang="en-GB" dirty="0"/>
              <a:t>Spelling lists – Stage 1</a:t>
            </a:r>
          </a:p>
        </p:txBody>
      </p:sp>
      <p:sp>
        <p:nvSpPr>
          <p:cNvPr id="3" name="Content Placeholder 2">
            <a:extLst>
              <a:ext uri="{FF2B5EF4-FFF2-40B4-BE49-F238E27FC236}">
                <a16:creationId xmlns:a16="http://schemas.microsoft.com/office/drawing/2014/main" id="{7F291E8B-2E5B-8D41-B051-CDF497CB3375}"/>
              </a:ext>
            </a:extLst>
          </p:cNvPr>
          <p:cNvSpPr>
            <a:spLocks noGrp="1"/>
          </p:cNvSpPr>
          <p:nvPr>
            <p:ph idx="1"/>
          </p:nvPr>
        </p:nvSpPr>
        <p:spPr>
          <a:xfrm>
            <a:off x="838200" y="1280159"/>
            <a:ext cx="10515600" cy="5389581"/>
          </a:xfrm>
        </p:spPr>
        <p:txBody>
          <a:bodyPr numCol="2" spcCol="180000">
            <a:noAutofit/>
          </a:bodyPr>
          <a:lstStyle/>
          <a:p>
            <a:pPr marL="514350" indent="-514350">
              <a:buFont typeface="+mj-lt"/>
              <a:buAutoNum type="arabicPeriod"/>
            </a:pPr>
            <a:r>
              <a:rPr lang="en-GB" sz="650" dirty="0">
                <a:latin typeface="Muli" pitchFamily="2" charset="77"/>
              </a:rPr>
              <a:t>The /f/, /l/, /s/, /z/ and /k/ sounds are usually spelt as ff, </a:t>
            </a:r>
            <a:r>
              <a:rPr lang="en-GB" sz="650" dirty="0" err="1">
                <a:latin typeface="Muli" pitchFamily="2" charset="77"/>
              </a:rPr>
              <a:t>ll</a:t>
            </a:r>
            <a:r>
              <a:rPr lang="en-GB" sz="650" dirty="0">
                <a:latin typeface="Muli" pitchFamily="2" charset="77"/>
              </a:rPr>
              <a:t>, ss, </a:t>
            </a:r>
            <a:r>
              <a:rPr lang="en-GB" sz="650" dirty="0" err="1">
                <a:latin typeface="Muli" pitchFamily="2" charset="77"/>
              </a:rPr>
              <a:t>zz</a:t>
            </a:r>
            <a:r>
              <a:rPr lang="en-GB" sz="650" dirty="0">
                <a:latin typeface="Muli" pitchFamily="2" charset="77"/>
              </a:rPr>
              <a:t> and ck if they come straight after a single vowel letter in short words. </a:t>
            </a:r>
          </a:p>
          <a:p>
            <a:pPr marL="514350" indent="-514350">
              <a:buFont typeface="+mj-lt"/>
              <a:buAutoNum type="arabicPeriod"/>
            </a:pPr>
            <a:r>
              <a:rPr lang="en-GB" sz="650" dirty="0">
                <a:latin typeface="Muli" pitchFamily="2" charset="77"/>
              </a:rPr>
              <a:t>The /k/ sound spelled ‘k’ before e, I and y. The /</a:t>
            </a:r>
            <a:r>
              <a:rPr lang="en-GB" sz="650" dirty="0" err="1">
                <a:latin typeface="Muli" pitchFamily="2" charset="77"/>
              </a:rPr>
              <a:t>nk</a:t>
            </a:r>
            <a:r>
              <a:rPr lang="en-GB" sz="650" dirty="0">
                <a:latin typeface="Muli" pitchFamily="2" charset="77"/>
              </a:rPr>
              <a:t>/ sound found at the end of words usually comes after a vowel. </a:t>
            </a:r>
          </a:p>
          <a:p>
            <a:pPr marL="514350" indent="-514350">
              <a:buFont typeface="+mj-lt"/>
              <a:buAutoNum type="arabicPeriod"/>
            </a:pPr>
            <a:r>
              <a:rPr lang="en-GB" sz="650" dirty="0">
                <a:latin typeface="Muli" pitchFamily="2" charset="77"/>
              </a:rPr>
              <a:t>The  -tch This sound is usually spelled as ‘tch’ when it comes after a single vowel letter.</a:t>
            </a:r>
          </a:p>
          <a:p>
            <a:pPr marL="514350" indent="-514350">
              <a:buFont typeface="+mj-lt"/>
              <a:buAutoNum type="arabicPeriod"/>
            </a:pPr>
            <a:r>
              <a:rPr lang="en-GB" sz="650" dirty="0">
                <a:latin typeface="Muli" pitchFamily="2" charset="77"/>
              </a:rPr>
              <a:t>Some words end with an /e/ sound spelled ‘y’. English words hardly ever end with the letter ‘v’, so if a word ends with a /v/ sound, the letter ‘e’ usually needs to be added after the ‘v’.</a:t>
            </a:r>
          </a:p>
          <a:p>
            <a:pPr marL="514350" indent="-514350">
              <a:buFont typeface="+mj-lt"/>
              <a:buAutoNum type="arabicPeriod"/>
            </a:pPr>
            <a:r>
              <a:rPr lang="en-GB" sz="650" dirty="0">
                <a:latin typeface="Muli" pitchFamily="2" charset="77"/>
              </a:rPr>
              <a:t>Adding s and es to words (plurals)   If the ending sounds like /s/ or /z/, it is spelled as –s.  If it forms an extra syllable, then it is spelled as –</a:t>
            </a:r>
            <a:r>
              <a:rPr lang="en-GB" sz="650" dirty="0" err="1">
                <a:latin typeface="Muli" pitchFamily="2" charset="77"/>
              </a:rPr>
              <a:t>es</a:t>
            </a:r>
            <a:r>
              <a:rPr lang="en-GB" sz="650" dirty="0">
                <a:latin typeface="Muli" pitchFamily="2" charset="77"/>
              </a:rPr>
              <a:t>. </a:t>
            </a:r>
          </a:p>
          <a:p>
            <a:pPr marL="514350" indent="-514350">
              <a:buFont typeface="+mj-lt"/>
              <a:buAutoNum type="arabicPeriod"/>
            </a:pPr>
            <a:r>
              <a:rPr lang="en-GB" sz="650" dirty="0">
                <a:latin typeface="Muli" pitchFamily="2" charset="77"/>
              </a:rPr>
              <a:t>Adding the suffixes – </a:t>
            </a:r>
            <a:r>
              <a:rPr lang="en-GB" sz="650" dirty="0" err="1">
                <a:latin typeface="Muli" pitchFamily="2" charset="77"/>
              </a:rPr>
              <a:t>ing</a:t>
            </a:r>
            <a:r>
              <a:rPr lang="en-GB" sz="650" dirty="0">
                <a:latin typeface="Muli" pitchFamily="2" charset="77"/>
              </a:rPr>
              <a:t> and –ed to verbs.  If the verb ends in two consonant letters (the same or different), the ending is simply added on. </a:t>
            </a:r>
          </a:p>
          <a:p>
            <a:pPr marL="514350" indent="-514350">
              <a:buFont typeface="+mj-lt"/>
              <a:buAutoNum type="arabicPeriod"/>
            </a:pPr>
            <a:r>
              <a:rPr lang="en-GB" sz="650" dirty="0">
                <a:latin typeface="Muli" pitchFamily="2" charset="77"/>
              </a:rPr>
              <a:t>Adding –</a:t>
            </a:r>
            <a:r>
              <a:rPr lang="en-GB" sz="650" dirty="0" err="1">
                <a:latin typeface="Muli" pitchFamily="2" charset="77"/>
              </a:rPr>
              <a:t>er</a:t>
            </a:r>
            <a:r>
              <a:rPr lang="en-GB" sz="650" dirty="0">
                <a:latin typeface="Muli" pitchFamily="2" charset="77"/>
              </a:rPr>
              <a:t>, –</a:t>
            </a:r>
            <a:r>
              <a:rPr lang="en-GB" sz="650" dirty="0" err="1">
                <a:latin typeface="Muli" pitchFamily="2" charset="77"/>
              </a:rPr>
              <a:t>est</a:t>
            </a:r>
            <a:r>
              <a:rPr lang="en-GB" sz="650" dirty="0">
                <a:latin typeface="Muli" pitchFamily="2" charset="77"/>
              </a:rPr>
              <a:t> and un- to words. </a:t>
            </a:r>
          </a:p>
          <a:p>
            <a:pPr marL="514350" indent="-514350">
              <a:buFont typeface="+mj-lt"/>
              <a:buAutoNum type="arabicPeriod"/>
            </a:pPr>
            <a:r>
              <a:rPr lang="en-GB" sz="650" dirty="0">
                <a:latin typeface="Muli" pitchFamily="2" charset="77"/>
              </a:rPr>
              <a:t>Words of more than one syllable often have an unstressed syllable in which the vowel sound is unclear. Sometimes words can be joined together to form compound words.</a:t>
            </a:r>
          </a:p>
          <a:p>
            <a:pPr marL="514350" indent="-514350">
              <a:buFont typeface="+mj-lt"/>
              <a:buAutoNum type="arabicPeriod"/>
            </a:pPr>
            <a:r>
              <a:rPr lang="en-GB" sz="650" dirty="0">
                <a:latin typeface="Muli" pitchFamily="2" charset="77"/>
              </a:rPr>
              <a:t>The /ai/ and /oi/ digraphs.   These digraphs are virtually never used at the end of words in English.</a:t>
            </a:r>
          </a:p>
          <a:p>
            <a:pPr marL="514350" indent="-514350">
              <a:buFont typeface="+mj-lt"/>
              <a:buAutoNum type="arabicPeriod"/>
            </a:pPr>
            <a:r>
              <a:rPr lang="en-GB" sz="650" dirty="0">
                <a:latin typeface="Muli" pitchFamily="2" charset="77"/>
              </a:rPr>
              <a:t>The ay and oy digraphs.  These digraphs are used for those sounds at the ends of words and syllables. </a:t>
            </a:r>
          </a:p>
          <a:p>
            <a:pPr marL="514350" indent="-514350">
              <a:buFont typeface="+mj-lt"/>
              <a:buAutoNum type="arabicPeriod"/>
            </a:pPr>
            <a:r>
              <a:rPr lang="en-GB" sz="650" dirty="0">
                <a:latin typeface="Muli" pitchFamily="2" charset="77"/>
              </a:rPr>
              <a:t>The long vowel sound /a/ spelled with the split digraph a-e</a:t>
            </a:r>
          </a:p>
          <a:p>
            <a:pPr marL="514350" indent="-514350">
              <a:buFont typeface="+mj-lt"/>
              <a:buAutoNum type="arabicPeriod"/>
            </a:pPr>
            <a:r>
              <a:rPr lang="en-GB" sz="650" dirty="0">
                <a:latin typeface="Muli" pitchFamily="2" charset="77"/>
              </a:rPr>
              <a:t>The long vowel sound /e/ spelled with the split digraph e-e.</a:t>
            </a:r>
          </a:p>
          <a:p>
            <a:pPr marL="514350" indent="-514350">
              <a:buFont typeface="+mj-lt"/>
              <a:buAutoNum type="arabicPeriod"/>
            </a:pPr>
            <a:r>
              <a:rPr lang="en-GB" sz="650" dirty="0">
                <a:latin typeface="Muli" pitchFamily="2" charset="77"/>
              </a:rPr>
              <a:t>The long vowel sound /</a:t>
            </a:r>
            <a:r>
              <a:rPr lang="en-GB" sz="650" dirty="0" err="1">
                <a:latin typeface="Muli" pitchFamily="2" charset="77"/>
              </a:rPr>
              <a:t>i</a:t>
            </a:r>
            <a:r>
              <a:rPr lang="en-GB" sz="650" dirty="0">
                <a:latin typeface="Muli" pitchFamily="2" charset="77"/>
              </a:rPr>
              <a:t>/ spelled with a split digraph </a:t>
            </a:r>
            <a:r>
              <a:rPr lang="en-GB" sz="650" dirty="0" err="1">
                <a:latin typeface="Muli" pitchFamily="2" charset="77"/>
              </a:rPr>
              <a:t>i</a:t>
            </a:r>
            <a:r>
              <a:rPr lang="en-GB" sz="650" dirty="0">
                <a:latin typeface="Muli" pitchFamily="2" charset="77"/>
              </a:rPr>
              <a:t>-e.</a:t>
            </a:r>
          </a:p>
          <a:p>
            <a:pPr marL="514350" indent="-514350">
              <a:buFont typeface="+mj-lt"/>
              <a:buAutoNum type="arabicPeriod"/>
            </a:pPr>
            <a:r>
              <a:rPr lang="en-GB" sz="650" dirty="0">
                <a:latin typeface="Muli" pitchFamily="2" charset="77"/>
              </a:rPr>
              <a:t>The long vowel sound /o/ spelled with the split digraph </a:t>
            </a:r>
            <a:r>
              <a:rPr lang="en-GB" sz="650" dirty="0" err="1">
                <a:latin typeface="Muli" pitchFamily="2" charset="77"/>
              </a:rPr>
              <a:t>o_e</a:t>
            </a:r>
            <a:r>
              <a:rPr lang="en-GB" sz="650" dirty="0">
                <a:latin typeface="Muli" pitchFamily="2" charset="77"/>
              </a:rPr>
              <a:t>.</a:t>
            </a:r>
          </a:p>
          <a:p>
            <a:pPr marL="514350" indent="-514350">
              <a:buFont typeface="+mj-lt"/>
              <a:buAutoNum type="arabicPeriod"/>
            </a:pPr>
            <a:r>
              <a:rPr lang="en-GB" sz="650" dirty="0">
                <a:latin typeface="Muli" pitchFamily="2" charset="77"/>
              </a:rPr>
              <a:t>The long vowel /</a:t>
            </a:r>
            <a:r>
              <a:rPr lang="en-GB" sz="650" dirty="0" err="1">
                <a:latin typeface="Muli" pitchFamily="2" charset="77"/>
              </a:rPr>
              <a:t>oo</a:t>
            </a:r>
            <a:r>
              <a:rPr lang="en-GB" sz="650" dirty="0">
                <a:latin typeface="Muli" pitchFamily="2" charset="77"/>
              </a:rPr>
              <a:t>/ and /</a:t>
            </a:r>
            <a:r>
              <a:rPr lang="en-GB" sz="650" dirty="0" err="1">
                <a:latin typeface="Muli" pitchFamily="2" charset="77"/>
              </a:rPr>
              <a:t>yoo</a:t>
            </a:r>
            <a:r>
              <a:rPr lang="en-GB" sz="650" dirty="0">
                <a:latin typeface="Muli" pitchFamily="2" charset="77"/>
              </a:rPr>
              <a:t>/ sounds spelled as u-e.  These sounds are usually found in the middle or at the end of words.</a:t>
            </a:r>
          </a:p>
          <a:p>
            <a:pPr marL="514350" indent="-514350">
              <a:buFont typeface="+mj-lt"/>
              <a:buAutoNum type="arabicPeriod"/>
            </a:pPr>
            <a:r>
              <a:rPr lang="en-GB" sz="650" dirty="0">
                <a:latin typeface="Muli" pitchFamily="2" charset="77"/>
              </a:rPr>
              <a:t>The /</a:t>
            </a:r>
            <a:r>
              <a:rPr lang="en-GB" sz="650" dirty="0" err="1">
                <a:latin typeface="Muli" pitchFamily="2" charset="77"/>
              </a:rPr>
              <a:t>ar</a:t>
            </a:r>
            <a:r>
              <a:rPr lang="en-GB" sz="650" dirty="0">
                <a:latin typeface="Muli" pitchFamily="2" charset="77"/>
              </a:rPr>
              <a:t>/ consonant digraph.  This digraph may be used at the beginning, middle or end of words. </a:t>
            </a:r>
          </a:p>
          <a:p>
            <a:pPr marL="514350" indent="-514350">
              <a:buFont typeface="+mj-lt"/>
              <a:buAutoNum type="arabicPeriod"/>
            </a:pPr>
            <a:r>
              <a:rPr lang="en-GB" sz="650" dirty="0">
                <a:latin typeface="Muli" pitchFamily="2" charset="77"/>
              </a:rPr>
              <a:t>Long vowel sound /e/ spelled </a:t>
            </a:r>
            <a:r>
              <a:rPr lang="en-GB" sz="650" dirty="0" err="1">
                <a:latin typeface="Muli" pitchFamily="2" charset="77"/>
              </a:rPr>
              <a:t>ee</a:t>
            </a:r>
            <a:r>
              <a:rPr lang="en-GB" sz="650" dirty="0">
                <a:latin typeface="Muli" pitchFamily="2" charset="77"/>
              </a:rPr>
              <a:t>.  The letters ‘</a:t>
            </a:r>
            <a:r>
              <a:rPr lang="en-GB" sz="650" dirty="0" err="1">
                <a:latin typeface="Muli" pitchFamily="2" charset="77"/>
              </a:rPr>
              <a:t>ee</a:t>
            </a:r>
            <a:r>
              <a:rPr lang="en-GB" sz="650" dirty="0">
                <a:latin typeface="Muli" pitchFamily="2" charset="77"/>
              </a:rPr>
              <a:t>’ make a long vowel sound like in the word see.  This is a common way of spelling the sound and is found in the middle of words and sometimes at the end. </a:t>
            </a:r>
          </a:p>
          <a:p>
            <a:pPr marL="514350" indent="-514350">
              <a:buFont typeface="+mj-lt"/>
              <a:buAutoNum type="arabicPeriod"/>
            </a:pPr>
            <a:r>
              <a:rPr lang="en-GB" sz="650" dirty="0">
                <a:latin typeface="Muli" pitchFamily="2" charset="77"/>
              </a:rPr>
              <a:t>The long vowel sound /e/ spelled ea. Another common spelling of the sound which is often found in the middle and end of words. </a:t>
            </a:r>
          </a:p>
          <a:p>
            <a:pPr marL="514350" indent="-514350">
              <a:buFont typeface="+mj-lt"/>
              <a:buAutoNum type="arabicPeriod"/>
            </a:pPr>
            <a:r>
              <a:rPr lang="en-GB" sz="650" dirty="0">
                <a:latin typeface="Muli" pitchFamily="2" charset="77"/>
              </a:rPr>
              <a:t>The short vowel sound /e/ spelled ea. </a:t>
            </a:r>
          </a:p>
          <a:p>
            <a:pPr marL="514350" indent="-514350">
              <a:buFont typeface="+mj-lt"/>
              <a:buAutoNum type="arabicPeriod"/>
            </a:pPr>
            <a:r>
              <a:rPr lang="en-GB" sz="650" dirty="0">
                <a:latin typeface="Muli" pitchFamily="2" charset="77"/>
              </a:rPr>
              <a:t>The vowel digraph </a:t>
            </a:r>
            <a:r>
              <a:rPr lang="en-GB" sz="650" dirty="0" err="1">
                <a:latin typeface="Muli" pitchFamily="2" charset="77"/>
              </a:rPr>
              <a:t>er</a:t>
            </a:r>
            <a:r>
              <a:rPr lang="en-GB" sz="650" dirty="0">
                <a:latin typeface="Muli" pitchFamily="2" charset="77"/>
              </a:rPr>
              <a:t>.  In these words the sound is stressed</a:t>
            </a:r>
          </a:p>
          <a:p>
            <a:pPr marL="514350" indent="-514350">
              <a:buFont typeface="+mj-lt"/>
              <a:buAutoNum type="arabicPeriod"/>
            </a:pPr>
            <a:r>
              <a:rPr lang="en-GB" sz="650" dirty="0">
                <a:latin typeface="Muli" pitchFamily="2" charset="77"/>
              </a:rPr>
              <a:t>The vowel digraph </a:t>
            </a:r>
            <a:r>
              <a:rPr lang="en-GB" sz="650" dirty="0" err="1">
                <a:latin typeface="Muli" pitchFamily="2" charset="77"/>
              </a:rPr>
              <a:t>er</a:t>
            </a:r>
            <a:r>
              <a:rPr lang="en-GB" sz="650" dirty="0">
                <a:latin typeface="Muli" pitchFamily="2" charset="77"/>
              </a:rPr>
              <a:t>.  In these words the sound is unstressed and found at the end of words. </a:t>
            </a:r>
          </a:p>
          <a:p>
            <a:pPr marL="514350" indent="-514350">
              <a:buFont typeface="+mj-lt"/>
              <a:buAutoNum type="arabicPeriod"/>
            </a:pPr>
            <a:r>
              <a:rPr lang="en-GB" sz="650" dirty="0">
                <a:latin typeface="Muli" pitchFamily="2" charset="77"/>
              </a:rPr>
              <a:t>The digraphs </a:t>
            </a:r>
            <a:r>
              <a:rPr lang="en-GB" sz="650" dirty="0" err="1">
                <a:latin typeface="Muli" pitchFamily="2" charset="77"/>
              </a:rPr>
              <a:t>ir</a:t>
            </a:r>
            <a:r>
              <a:rPr lang="en-GB" sz="650" dirty="0">
                <a:latin typeface="Muli" pitchFamily="2" charset="77"/>
              </a:rPr>
              <a:t> and </a:t>
            </a:r>
            <a:r>
              <a:rPr lang="en-GB" sz="650" dirty="0" err="1">
                <a:latin typeface="Muli" pitchFamily="2" charset="77"/>
              </a:rPr>
              <a:t>ur</a:t>
            </a:r>
            <a:r>
              <a:rPr lang="en-GB" sz="650" dirty="0">
                <a:latin typeface="Muli" pitchFamily="2" charset="77"/>
              </a:rPr>
              <a:t>.  Often found in the middle of words and occasionally at the beginning of words. </a:t>
            </a:r>
          </a:p>
          <a:p>
            <a:pPr marL="514350" indent="-514350">
              <a:buFont typeface="+mj-lt"/>
              <a:buAutoNum type="arabicPeriod"/>
            </a:pPr>
            <a:r>
              <a:rPr lang="en-GB" sz="650" dirty="0">
                <a:latin typeface="Muli" pitchFamily="2" charset="77"/>
              </a:rPr>
              <a:t>The long vowel sound /</a:t>
            </a:r>
            <a:r>
              <a:rPr lang="en-GB" sz="650" dirty="0" err="1">
                <a:latin typeface="Muli" pitchFamily="2" charset="77"/>
              </a:rPr>
              <a:t>oo</a:t>
            </a:r>
            <a:r>
              <a:rPr lang="en-GB" sz="650" dirty="0">
                <a:latin typeface="Muli" pitchFamily="2" charset="77"/>
              </a:rPr>
              <a:t>/ as in Zoo.  Very few words start or end with /</a:t>
            </a:r>
            <a:r>
              <a:rPr lang="en-GB" sz="650" dirty="0" err="1">
                <a:latin typeface="Muli" pitchFamily="2" charset="77"/>
              </a:rPr>
              <a:t>oo</a:t>
            </a:r>
            <a:r>
              <a:rPr lang="en-GB" sz="650" dirty="0">
                <a:latin typeface="Muli" pitchFamily="2" charset="77"/>
              </a:rPr>
              <a:t>/</a:t>
            </a:r>
          </a:p>
          <a:p>
            <a:pPr marL="514350" indent="-514350">
              <a:buFont typeface="+mj-lt"/>
              <a:buAutoNum type="arabicPeriod"/>
            </a:pPr>
            <a:r>
              <a:rPr lang="en-GB" sz="650" dirty="0">
                <a:latin typeface="Muli" pitchFamily="2" charset="77"/>
              </a:rPr>
              <a:t>The short vowel sound ‘</a:t>
            </a:r>
            <a:r>
              <a:rPr lang="en-GB" sz="650" dirty="0" err="1">
                <a:latin typeface="Muli" pitchFamily="2" charset="77"/>
              </a:rPr>
              <a:t>oo</a:t>
            </a:r>
            <a:r>
              <a:rPr lang="en-GB" sz="650" dirty="0">
                <a:latin typeface="Muli" pitchFamily="2" charset="77"/>
              </a:rPr>
              <a:t>’ as in foot.  *Standard English pronunciation has been used here. In some parts of England the –</a:t>
            </a:r>
            <a:r>
              <a:rPr lang="en-GB" sz="650" dirty="0" err="1">
                <a:latin typeface="Muli" pitchFamily="2" charset="77"/>
              </a:rPr>
              <a:t>ook</a:t>
            </a:r>
            <a:r>
              <a:rPr lang="en-GB" sz="650" dirty="0">
                <a:latin typeface="Muli" pitchFamily="2" charset="77"/>
              </a:rPr>
              <a:t> words may have a longer sound.</a:t>
            </a:r>
          </a:p>
          <a:p>
            <a:pPr marL="514350" indent="-514350">
              <a:buFont typeface="+mj-lt"/>
              <a:buAutoNum type="arabicPeriod"/>
            </a:pPr>
            <a:r>
              <a:rPr lang="en-GB" sz="650" dirty="0">
                <a:latin typeface="Muli" pitchFamily="2" charset="77"/>
              </a:rPr>
              <a:t>The ‘</a:t>
            </a:r>
            <a:r>
              <a:rPr lang="en-GB" sz="650" dirty="0" err="1">
                <a:latin typeface="Muli" pitchFamily="2" charset="77"/>
              </a:rPr>
              <a:t>oa</a:t>
            </a:r>
            <a:r>
              <a:rPr lang="en-GB" sz="650" dirty="0">
                <a:latin typeface="Muli" pitchFamily="2" charset="77"/>
              </a:rPr>
              <a:t>’ digraph can come at the beginning or in the middle of words but very rarely at the end.   The ’</a:t>
            </a:r>
            <a:r>
              <a:rPr lang="en-GB" sz="650" dirty="0" err="1">
                <a:latin typeface="Muli" pitchFamily="2" charset="77"/>
              </a:rPr>
              <a:t>oe</a:t>
            </a:r>
            <a:r>
              <a:rPr lang="en-GB" sz="650" dirty="0">
                <a:latin typeface="Muli" pitchFamily="2" charset="77"/>
              </a:rPr>
              <a:t>’ digraph can be sometimes found at the end of words. </a:t>
            </a:r>
          </a:p>
          <a:p>
            <a:pPr marL="514350" indent="-514350">
              <a:buFont typeface="+mj-lt"/>
              <a:buAutoNum type="arabicPeriod"/>
            </a:pPr>
            <a:r>
              <a:rPr lang="en-GB" sz="650" dirty="0">
                <a:latin typeface="Muli" pitchFamily="2" charset="77"/>
              </a:rPr>
              <a:t>The ’</a:t>
            </a:r>
            <a:r>
              <a:rPr lang="en-GB" sz="650" dirty="0" err="1">
                <a:latin typeface="Muli" pitchFamily="2" charset="77"/>
              </a:rPr>
              <a:t>ou</a:t>
            </a:r>
            <a:r>
              <a:rPr lang="en-GB" sz="650" dirty="0">
                <a:latin typeface="Muli" pitchFamily="2" charset="77"/>
              </a:rPr>
              <a:t>’ digraph.  This digraph can be can be found at the beginning and in the middle of words. The only common English word ending in ‘</a:t>
            </a:r>
            <a:r>
              <a:rPr lang="en-GB" sz="650" dirty="0" err="1">
                <a:latin typeface="Muli" pitchFamily="2" charset="77"/>
              </a:rPr>
              <a:t>ou</a:t>
            </a:r>
            <a:r>
              <a:rPr lang="en-GB" sz="650" dirty="0">
                <a:latin typeface="Muli" pitchFamily="2" charset="77"/>
              </a:rPr>
              <a:t>’ is you. </a:t>
            </a:r>
          </a:p>
          <a:p>
            <a:pPr marL="514350" indent="-514350">
              <a:buFont typeface="+mj-lt"/>
              <a:buAutoNum type="arabicPeriod"/>
            </a:pPr>
            <a:r>
              <a:rPr lang="en-GB" sz="650" dirty="0">
                <a:latin typeface="Muli" pitchFamily="2" charset="77"/>
              </a:rPr>
              <a:t>The ‘ow’ digraph.  This digraph can make two different sounds like in ‘cow’ or in ‘blow.’</a:t>
            </a:r>
          </a:p>
          <a:p>
            <a:pPr marL="514350" indent="-514350">
              <a:buFont typeface="+mj-lt"/>
              <a:buAutoNum type="arabicPeriod"/>
            </a:pPr>
            <a:r>
              <a:rPr lang="en-GB" sz="650" dirty="0">
                <a:latin typeface="Muli" pitchFamily="2" charset="77"/>
              </a:rPr>
              <a:t>The ‘</a:t>
            </a:r>
            <a:r>
              <a:rPr lang="en-GB" sz="650" dirty="0" err="1">
                <a:latin typeface="Muli" pitchFamily="2" charset="77"/>
              </a:rPr>
              <a:t>oo</a:t>
            </a:r>
            <a:r>
              <a:rPr lang="en-GB" sz="650" dirty="0">
                <a:latin typeface="Muli" pitchFamily="2" charset="77"/>
              </a:rPr>
              <a:t>’ and ‘</a:t>
            </a:r>
            <a:r>
              <a:rPr lang="en-GB" sz="650" dirty="0" err="1">
                <a:latin typeface="Muli" pitchFamily="2" charset="77"/>
              </a:rPr>
              <a:t>yoo</a:t>
            </a:r>
            <a:r>
              <a:rPr lang="en-GB" sz="650" dirty="0">
                <a:latin typeface="Muli" pitchFamily="2" charset="77"/>
              </a:rPr>
              <a:t>’ sounds can be spelled as u-e, </a:t>
            </a:r>
            <a:r>
              <a:rPr lang="en-GB" sz="650" dirty="0" err="1">
                <a:latin typeface="Muli" pitchFamily="2" charset="77"/>
              </a:rPr>
              <a:t>ue</a:t>
            </a:r>
            <a:r>
              <a:rPr lang="en-GB" sz="650" dirty="0">
                <a:latin typeface="Muli" pitchFamily="2" charset="77"/>
              </a:rPr>
              <a:t> and </a:t>
            </a:r>
            <a:r>
              <a:rPr lang="en-GB" sz="650" dirty="0" err="1">
                <a:latin typeface="Muli" pitchFamily="2" charset="77"/>
              </a:rPr>
              <a:t>ew</a:t>
            </a:r>
            <a:r>
              <a:rPr lang="en-GB" sz="650" dirty="0">
                <a:latin typeface="Muli" pitchFamily="2" charset="77"/>
              </a:rPr>
              <a:t>.  If words end in the /</a:t>
            </a:r>
            <a:r>
              <a:rPr lang="en-GB" sz="650" dirty="0" err="1">
                <a:latin typeface="Muli" pitchFamily="2" charset="77"/>
              </a:rPr>
              <a:t>oo</a:t>
            </a:r>
            <a:r>
              <a:rPr lang="en-GB" sz="650" dirty="0">
                <a:latin typeface="Muli" pitchFamily="2" charset="77"/>
              </a:rPr>
              <a:t>/ sound, then it is likely that they will be spelled </a:t>
            </a:r>
            <a:r>
              <a:rPr lang="en-GB" sz="650" dirty="0" err="1">
                <a:latin typeface="Muli" pitchFamily="2" charset="77"/>
              </a:rPr>
              <a:t>ew</a:t>
            </a:r>
            <a:r>
              <a:rPr lang="en-GB" sz="650" dirty="0">
                <a:latin typeface="Muli" pitchFamily="2" charset="77"/>
              </a:rPr>
              <a:t> or </a:t>
            </a:r>
            <a:r>
              <a:rPr lang="en-GB" sz="650" dirty="0" err="1">
                <a:latin typeface="Muli" pitchFamily="2" charset="77"/>
              </a:rPr>
              <a:t>ue</a:t>
            </a:r>
            <a:r>
              <a:rPr lang="en-GB" sz="650" dirty="0">
                <a:latin typeface="Muli" pitchFamily="2" charset="77"/>
              </a:rPr>
              <a:t>.</a:t>
            </a:r>
          </a:p>
          <a:p>
            <a:pPr marL="514350" indent="-514350">
              <a:buFont typeface="+mj-lt"/>
              <a:buAutoNum type="arabicPeriod"/>
            </a:pPr>
            <a:r>
              <a:rPr lang="en-GB" sz="650" dirty="0">
                <a:latin typeface="Muli" pitchFamily="2" charset="77"/>
              </a:rPr>
              <a:t>The digraph ‘</a:t>
            </a:r>
            <a:r>
              <a:rPr lang="en-GB" sz="650" dirty="0" err="1">
                <a:latin typeface="Muli" pitchFamily="2" charset="77"/>
              </a:rPr>
              <a:t>ie</a:t>
            </a:r>
            <a:r>
              <a:rPr lang="en-GB" sz="650" dirty="0">
                <a:latin typeface="Muli" pitchFamily="2" charset="77"/>
              </a:rPr>
              <a:t>’ making the /</a:t>
            </a:r>
            <a:r>
              <a:rPr lang="en-GB" sz="650" dirty="0" err="1">
                <a:latin typeface="Muli" pitchFamily="2" charset="77"/>
              </a:rPr>
              <a:t>aɪ</a:t>
            </a:r>
            <a:r>
              <a:rPr lang="en-GB" sz="650" dirty="0">
                <a:latin typeface="Muli" pitchFamily="2" charset="77"/>
              </a:rPr>
              <a:t> / sound as in pie.</a:t>
            </a:r>
          </a:p>
          <a:p>
            <a:pPr marL="514350" indent="-514350">
              <a:buFont typeface="+mj-lt"/>
              <a:buAutoNum type="arabicPeriod"/>
            </a:pPr>
            <a:r>
              <a:rPr lang="en-GB" sz="650" dirty="0">
                <a:latin typeface="Muli" pitchFamily="2" charset="77"/>
              </a:rPr>
              <a:t>The digraph ‘</a:t>
            </a:r>
            <a:r>
              <a:rPr lang="en-GB" sz="650" dirty="0" err="1">
                <a:latin typeface="Muli" pitchFamily="2" charset="77"/>
              </a:rPr>
              <a:t>ie</a:t>
            </a:r>
            <a:r>
              <a:rPr lang="en-GB" sz="650" dirty="0">
                <a:latin typeface="Muli" pitchFamily="2" charset="77"/>
              </a:rPr>
              <a:t>’ making the /</a:t>
            </a:r>
            <a:r>
              <a:rPr lang="en-GB" sz="650" dirty="0" err="1">
                <a:latin typeface="Muli" pitchFamily="2" charset="77"/>
              </a:rPr>
              <a:t>ee</a:t>
            </a:r>
            <a:r>
              <a:rPr lang="en-GB" sz="650" dirty="0">
                <a:latin typeface="Muli" pitchFamily="2" charset="77"/>
              </a:rPr>
              <a:t>/ sound. </a:t>
            </a:r>
          </a:p>
          <a:p>
            <a:pPr marL="514350" indent="-514350">
              <a:buFont typeface="+mj-lt"/>
              <a:buAutoNum type="arabicPeriod"/>
            </a:pPr>
            <a:r>
              <a:rPr lang="en-GB" sz="650" dirty="0">
                <a:latin typeface="Muli" pitchFamily="2" charset="77"/>
              </a:rPr>
              <a:t>The long vowel sound /</a:t>
            </a:r>
            <a:r>
              <a:rPr lang="en-GB" sz="650" dirty="0" err="1">
                <a:latin typeface="Muli" pitchFamily="2" charset="77"/>
              </a:rPr>
              <a:t>i</a:t>
            </a:r>
            <a:r>
              <a:rPr lang="en-GB" sz="650" dirty="0">
                <a:latin typeface="Muli" pitchFamily="2" charset="77"/>
              </a:rPr>
              <a:t>/ spelled ‘</a:t>
            </a:r>
            <a:r>
              <a:rPr lang="en-GB" sz="650" dirty="0" err="1">
                <a:latin typeface="Muli" pitchFamily="2" charset="77"/>
              </a:rPr>
              <a:t>igh</a:t>
            </a:r>
            <a:r>
              <a:rPr lang="en-GB" sz="650" dirty="0">
                <a:latin typeface="Muli" pitchFamily="2" charset="77"/>
              </a:rPr>
              <a:t>.’ This is usually found in the middle of words but sometimes at the end of words too. </a:t>
            </a:r>
          </a:p>
          <a:p>
            <a:pPr marL="514350" indent="-514350">
              <a:buFont typeface="+mj-lt"/>
              <a:buAutoNum type="arabicPeriod"/>
            </a:pPr>
            <a:r>
              <a:rPr lang="en-GB" sz="650" dirty="0">
                <a:latin typeface="Muli" pitchFamily="2" charset="77"/>
              </a:rPr>
              <a:t>The /or/ sound.  The vowel digraph ‘or’ and trigraph ‘ore.’  It is more likely that when at the end of a word then it will be spelled with an ‘e.’</a:t>
            </a:r>
          </a:p>
          <a:p>
            <a:pPr marL="514350" indent="-514350">
              <a:buFont typeface="+mj-lt"/>
              <a:buAutoNum type="arabicPeriod"/>
            </a:pPr>
            <a:r>
              <a:rPr lang="en-GB" sz="650" dirty="0">
                <a:latin typeface="Muli" pitchFamily="2" charset="77"/>
              </a:rPr>
              <a:t>The /or/ sound spelled with the digraph aw or au.  If it is at the end of a word it is more likely to be spelled with an aw and at the beginning of a word with au.</a:t>
            </a:r>
          </a:p>
          <a:p>
            <a:pPr marL="514350" indent="-514350">
              <a:buFont typeface="+mj-lt"/>
              <a:buAutoNum type="arabicPeriod"/>
            </a:pPr>
            <a:r>
              <a:rPr lang="en-GB" sz="650" dirty="0">
                <a:latin typeface="Muli" pitchFamily="2" charset="77"/>
              </a:rPr>
              <a:t>The trigraphs ‘air’ and ‘ear’. These spellings are commonly found in the middle or at the end of words but can sometimes used at the beginning of words too.  </a:t>
            </a:r>
          </a:p>
          <a:p>
            <a:pPr marL="514350" indent="-514350">
              <a:buFont typeface="+mj-lt"/>
              <a:buAutoNum type="arabicPeriod"/>
            </a:pPr>
            <a:r>
              <a:rPr lang="en-GB" sz="650" dirty="0">
                <a:latin typeface="Muli" pitchFamily="2" charset="77"/>
              </a:rPr>
              <a:t>The /</a:t>
            </a:r>
            <a:r>
              <a:rPr lang="en-GB" sz="650" dirty="0" err="1">
                <a:latin typeface="Muli" pitchFamily="2" charset="77"/>
              </a:rPr>
              <a:t>er</a:t>
            </a:r>
            <a:r>
              <a:rPr lang="en-GB" sz="650" dirty="0">
                <a:latin typeface="Muli" pitchFamily="2" charset="77"/>
              </a:rPr>
              <a:t>/ sound spelled with ’ear’ or ‘are’</a:t>
            </a:r>
          </a:p>
          <a:p>
            <a:pPr marL="514350" indent="-514350">
              <a:buFont typeface="+mj-lt"/>
              <a:buAutoNum type="arabicPeriod"/>
            </a:pPr>
            <a:r>
              <a:rPr lang="en-GB" sz="650" dirty="0">
                <a:latin typeface="Muli" pitchFamily="2" charset="77"/>
              </a:rPr>
              <a:t>Words with ’</a:t>
            </a:r>
            <a:r>
              <a:rPr lang="en-GB" sz="650" dirty="0" err="1">
                <a:latin typeface="Muli" pitchFamily="2" charset="77"/>
              </a:rPr>
              <a:t>ph</a:t>
            </a:r>
            <a:r>
              <a:rPr lang="en-GB" sz="650" dirty="0">
                <a:latin typeface="Muli" pitchFamily="2" charset="77"/>
              </a:rPr>
              <a:t>’ or ‘</a:t>
            </a:r>
            <a:r>
              <a:rPr lang="en-GB" sz="650" dirty="0" err="1">
                <a:latin typeface="Muli" pitchFamily="2" charset="77"/>
              </a:rPr>
              <a:t>wh</a:t>
            </a:r>
            <a:r>
              <a:rPr lang="en-GB" sz="650" dirty="0">
                <a:latin typeface="Muli" pitchFamily="2" charset="77"/>
              </a:rPr>
              <a:t>’ spellings.</a:t>
            </a:r>
          </a:p>
        </p:txBody>
      </p:sp>
    </p:spTree>
    <p:extLst>
      <p:ext uri="{BB962C8B-B14F-4D97-AF65-F5344CB8AC3E}">
        <p14:creationId xmlns:p14="http://schemas.microsoft.com/office/powerpoint/2010/main" val="1725684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r>
                        <a:rPr lang="en-GB" sz="1400" b="0" i="0" baseline="0" dirty="0">
                          <a:latin typeface="Muli" pitchFamily="2" charset="77"/>
                        </a:rPr>
                        <a:t>Words ending with the /f/, /l/, /s/, /z/ or /k/ sound in English almost always have double consonant.</a:t>
                      </a:r>
                    </a:p>
                    <a:p>
                      <a:endParaRPr lang="en-GB" sz="1400" b="0" i="0" baseline="0" dirty="0">
                        <a:latin typeface="Muli" pitchFamily="2" charset="77"/>
                      </a:endParaRP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5605235" y="5921829"/>
            <a:ext cx="4540252" cy="646331"/>
          </a:xfrm>
          <a:prstGeom prst="rect">
            <a:avLst/>
          </a:prstGeom>
          <a:noFill/>
        </p:spPr>
        <p:txBody>
          <a:bodyPr wrap="square" rtlCol="0">
            <a:spAutoFit/>
          </a:bodyPr>
          <a:lstStyle/>
          <a:p>
            <a:pPr algn="ctr"/>
            <a:r>
              <a:rPr lang="en-GB" dirty="0">
                <a:latin typeface="OpenDyslexicAlta" pitchFamily="2" charset="77"/>
                <a:ea typeface="OpenDyslexic" charset="0"/>
                <a:cs typeface="OpenDyslexic" charset="0"/>
              </a:rPr>
              <a:t>Find and colour your spellings which are hiding in this grid. </a:t>
            </a:r>
          </a:p>
        </p:txBody>
      </p:sp>
      <p:graphicFrame>
        <p:nvGraphicFramePr>
          <p:cNvPr id="6" name="Table 5">
            <a:extLst>
              <a:ext uri="{FF2B5EF4-FFF2-40B4-BE49-F238E27FC236}">
                <a16:creationId xmlns:a16="http://schemas.microsoft.com/office/drawing/2014/main" id="{82B9F1A8-AD6D-0140-9FA6-03CB91518C18}"/>
              </a:ext>
            </a:extLst>
          </p:cNvPr>
          <p:cNvGraphicFramePr>
            <a:graphicFrameLocks noGrp="1"/>
          </p:cNvGraphicFramePr>
          <p:nvPr/>
        </p:nvGraphicFramePr>
        <p:xfrm>
          <a:off x="5605235" y="1600196"/>
          <a:ext cx="4540252" cy="4198698"/>
        </p:xfrm>
        <a:graphic>
          <a:graphicData uri="http://schemas.openxmlformats.org/drawingml/2006/table">
            <a:tbl>
              <a:tblPr firstRow="1" firstCol="1" bandRow="1">
                <a:tableStyleId>{5940675A-B579-460E-94D1-54222C63F5DA}</a:tableStyleId>
              </a:tblPr>
              <a:tblGrid>
                <a:gridCol w="460576">
                  <a:extLst>
                    <a:ext uri="{9D8B030D-6E8A-4147-A177-3AD203B41FA5}">
                      <a16:colId xmlns:a16="http://schemas.microsoft.com/office/drawing/2014/main" val="20000"/>
                    </a:ext>
                  </a:extLst>
                </a:gridCol>
                <a:gridCol w="460576">
                  <a:extLst>
                    <a:ext uri="{9D8B030D-6E8A-4147-A177-3AD203B41FA5}">
                      <a16:colId xmlns:a16="http://schemas.microsoft.com/office/drawing/2014/main" val="20001"/>
                    </a:ext>
                  </a:extLst>
                </a:gridCol>
                <a:gridCol w="452514">
                  <a:extLst>
                    <a:ext uri="{9D8B030D-6E8A-4147-A177-3AD203B41FA5}">
                      <a16:colId xmlns:a16="http://schemas.microsoft.com/office/drawing/2014/main" val="20002"/>
                    </a:ext>
                  </a:extLst>
                </a:gridCol>
                <a:gridCol w="455536">
                  <a:extLst>
                    <a:ext uri="{9D8B030D-6E8A-4147-A177-3AD203B41FA5}">
                      <a16:colId xmlns:a16="http://schemas.microsoft.com/office/drawing/2014/main" val="20003"/>
                    </a:ext>
                  </a:extLst>
                </a:gridCol>
                <a:gridCol w="453522">
                  <a:extLst>
                    <a:ext uri="{9D8B030D-6E8A-4147-A177-3AD203B41FA5}">
                      <a16:colId xmlns:a16="http://schemas.microsoft.com/office/drawing/2014/main" val="20004"/>
                    </a:ext>
                  </a:extLst>
                </a:gridCol>
                <a:gridCol w="460576">
                  <a:extLst>
                    <a:ext uri="{9D8B030D-6E8A-4147-A177-3AD203B41FA5}">
                      <a16:colId xmlns:a16="http://schemas.microsoft.com/office/drawing/2014/main" val="20005"/>
                    </a:ext>
                  </a:extLst>
                </a:gridCol>
                <a:gridCol w="453018">
                  <a:extLst>
                    <a:ext uri="{9D8B030D-6E8A-4147-A177-3AD203B41FA5}">
                      <a16:colId xmlns:a16="http://schemas.microsoft.com/office/drawing/2014/main" val="20006"/>
                    </a:ext>
                  </a:extLst>
                </a:gridCol>
                <a:gridCol w="461080">
                  <a:extLst>
                    <a:ext uri="{9D8B030D-6E8A-4147-A177-3AD203B41FA5}">
                      <a16:colId xmlns:a16="http://schemas.microsoft.com/office/drawing/2014/main" val="20007"/>
                    </a:ext>
                  </a:extLst>
                </a:gridCol>
                <a:gridCol w="441427">
                  <a:extLst>
                    <a:ext uri="{9D8B030D-6E8A-4147-A177-3AD203B41FA5}">
                      <a16:colId xmlns:a16="http://schemas.microsoft.com/office/drawing/2014/main" val="20008"/>
                    </a:ext>
                  </a:extLst>
                </a:gridCol>
                <a:gridCol w="441427">
                  <a:extLst>
                    <a:ext uri="{9D8B030D-6E8A-4147-A177-3AD203B41FA5}">
                      <a16:colId xmlns:a16="http://schemas.microsoft.com/office/drawing/2014/main" val="20009"/>
                    </a:ext>
                  </a:extLst>
                </a:gridCol>
              </a:tblGrid>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chemeClr val="bg1"/>
                    </a:solidFill>
                  </a:tcPr>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solidFill>
                      <a:schemeClr val="bg1"/>
                    </a:solidFill>
                  </a:tcPr>
                </a:tc>
                <a:extLst>
                  <a:ext uri="{0D108BD9-81ED-4DB2-BD59-A6C34878D82A}">
                    <a16:rowId xmlns:a16="http://schemas.microsoft.com/office/drawing/2014/main" val="10002"/>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w</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solidFill>
                      <a:schemeClr val="bg1"/>
                    </a:solid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extLst>
                  <a:ext uri="{0D108BD9-81ED-4DB2-BD59-A6C34878D82A}">
                    <a16:rowId xmlns:a16="http://schemas.microsoft.com/office/drawing/2014/main" val="10005"/>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y</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m</a:t>
                      </a:r>
                    </a:p>
                  </a:txBody>
                  <a:tcPr marL="68580" marR="68580" marT="0" marB="0">
                    <a:solidFill>
                      <a:schemeClr val="bg1"/>
                    </a:solidFill>
                  </a:tcPr>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x</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58529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r>
                        <a:rPr lang="en-GB" sz="1400" b="0" i="0" baseline="0" dirty="0">
                          <a:latin typeface="Muli" pitchFamily="2" charset="77"/>
                        </a:rPr>
                        <a:t>Words ending with the /f/, /l/, /s/, /z/ or /k/ sound in English almost always have double consonant.</a:t>
                      </a:r>
                    </a:p>
                    <a:p>
                      <a:endParaRPr lang="en-GB" sz="1400" b="0" i="0" baseline="0" dirty="0">
                        <a:latin typeface="Muli" pitchFamily="2" charset="77"/>
                      </a:endParaRPr>
                    </a:p>
                    <a:p>
                      <a:r>
                        <a:rPr lang="en-GB" sz="1400" b="0" i="0" baseline="0" dirty="0">
                          <a:solidFill>
                            <a:srgbClr val="FF3860"/>
                          </a:solidFill>
                          <a:latin typeface="Muli" pitchFamily="2" charset="77"/>
                        </a:rPr>
                        <a:t>Answers: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5605235" y="1600196"/>
          <a:ext cx="4540252" cy="4198698"/>
        </p:xfrm>
        <a:graphic>
          <a:graphicData uri="http://schemas.openxmlformats.org/drawingml/2006/table">
            <a:tbl>
              <a:tblPr firstRow="1" firstCol="1" bandRow="1">
                <a:tableStyleId>{5940675A-B579-460E-94D1-54222C63F5DA}</a:tableStyleId>
              </a:tblPr>
              <a:tblGrid>
                <a:gridCol w="460576">
                  <a:extLst>
                    <a:ext uri="{9D8B030D-6E8A-4147-A177-3AD203B41FA5}">
                      <a16:colId xmlns:a16="http://schemas.microsoft.com/office/drawing/2014/main" val="20000"/>
                    </a:ext>
                  </a:extLst>
                </a:gridCol>
                <a:gridCol w="460576">
                  <a:extLst>
                    <a:ext uri="{9D8B030D-6E8A-4147-A177-3AD203B41FA5}">
                      <a16:colId xmlns:a16="http://schemas.microsoft.com/office/drawing/2014/main" val="20001"/>
                    </a:ext>
                  </a:extLst>
                </a:gridCol>
                <a:gridCol w="452514">
                  <a:extLst>
                    <a:ext uri="{9D8B030D-6E8A-4147-A177-3AD203B41FA5}">
                      <a16:colId xmlns:a16="http://schemas.microsoft.com/office/drawing/2014/main" val="20002"/>
                    </a:ext>
                  </a:extLst>
                </a:gridCol>
                <a:gridCol w="455536">
                  <a:extLst>
                    <a:ext uri="{9D8B030D-6E8A-4147-A177-3AD203B41FA5}">
                      <a16:colId xmlns:a16="http://schemas.microsoft.com/office/drawing/2014/main" val="20003"/>
                    </a:ext>
                  </a:extLst>
                </a:gridCol>
                <a:gridCol w="453522">
                  <a:extLst>
                    <a:ext uri="{9D8B030D-6E8A-4147-A177-3AD203B41FA5}">
                      <a16:colId xmlns:a16="http://schemas.microsoft.com/office/drawing/2014/main" val="20004"/>
                    </a:ext>
                  </a:extLst>
                </a:gridCol>
                <a:gridCol w="460576">
                  <a:extLst>
                    <a:ext uri="{9D8B030D-6E8A-4147-A177-3AD203B41FA5}">
                      <a16:colId xmlns:a16="http://schemas.microsoft.com/office/drawing/2014/main" val="20005"/>
                    </a:ext>
                  </a:extLst>
                </a:gridCol>
                <a:gridCol w="453018">
                  <a:extLst>
                    <a:ext uri="{9D8B030D-6E8A-4147-A177-3AD203B41FA5}">
                      <a16:colId xmlns:a16="http://schemas.microsoft.com/office/drawing/2014/main" val="20006"/>
                    </a:ext>
                  </a:extLst>
                </a:gridCol>
                <a:gridCol w="461080">
                  <a:extLst>
                    <a:ext uri="{9D8B030D-6E8A-4147-A177-3AD203B41FA5}">
                      <a16:colId xmlns:a16="http://schemas.microsoft.com/office/drawing/2014/main" val="20007"/>
                    </a:ext>
                  </a:extLst>
                </a:gridCol>
                <a:gridCol w="441427">
                  <a:extLst>
                    <a:ext uri="{9D8B030D-6E8A-4147-A177-3AD203B41FA5}">
                      <a16:colId xmlns:a16="http://schemas.microsoft.com/office/drawing/2014/main" val="20008"/>
                    </a:ext>
                  </a:extLst>
                </a:gridCol>
                <a:gridCol w="441427">
                  <a:extLst>
                    <a:ext uri="{9D8B030D-6E8A-4147-A177-3AD203B41FA5}">
                      <a16:colId xmlns:a16="http://schemas.microsoft.com/office/drawing/2014/main" val="20009"/>
                    </a:ext>
                  </a:extLst>
                </a:gridCol>
              </a:tblGrid>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solidFill>
                      <a:srgbClr val="FF3860"/>
                    </a:solidFill>
                  </a:tcPr>
                </a:tc>
                <a:extLst>
                  <a:ext uri="{0D108BD9-81ED-4DB2-BD59-A6C34878D82A}">
                    <a16:rowId xmlns:a16="http://schemas.microsoft.com/office/drawing/2014/main" val="10002"/>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solidFill>
                      <a:srgbClr val="FF3860"/>
                    </a:solid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rgbClr val="FF3860"/>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rgbClr val="FF3860"/>
                    </a:solidFill>
                  </a:tcPr>
                </a:tc>
                <a:extLst>
                  <a:ext uri="{0D108BD9-81ED-4DB2-BD59-A6C34878D82A}">
                    <a16:rowId xmlns:a16="http://schemas.microsoft.com/office/drawing/2014/main" val="10005"/>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rgbClr val="FF3860"/>
                    </a:solidFill>
                  </a:tcPr>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m</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tc>
                <a:extLst>
                  <a:ext uri="{0D108BD9-81ED-4DB2-BD59-A6C34878D82A}">
                    <a16:rowId xmlns:a16="http://schemas.microsoft.com/office/drawing/2014/main" val="10008"/>
                  </a:ext>
                </a:extLst>
              </a:tr>
            </a:tbl>
          </a:graphicData>
        </a:graphic>
      </p:graphicFrame>
      <p:sp>
        <p:nvSpPr>
          <p:cNvPr id="7" name="TextBox 6"/>
          <p:cNvSpPr txBox="1"/>
          <p:nvPr/>
        </p:nvSpPr>
        <p:spPr>
          <a:xfrm>
            <a:off x="5605235" y="5921829"/>
            <a:ext cx="4540252" cy="646331"/>
          </a:xfrm>
          <a:prstGeom prst="rect">
            <a:avLst/>
          </a:prstGeom>
          <a:noFill/>
        </p:spPr>
        <p:txBody>
          <a:bodyPr wrap="square" rtlCol="0">
            <a:spAutoFit/>
          </a:bodyPr>
          <a:lstStyle/>
          <a:p>
            <a:pPr algn="ctr"/>
            <a:r>
              <a:rPr lang="en-GB" dirty="0">
                <a:latin typeface="OpenDyslexicAlta" pitchFamily="2" charset="77"/>
                <a:ea typeface="OpenDyslexic" charset="0"/>
                <a:cs typeface="OpenDyslexic" charset="0"/>
              </a:rPr>
              <a:t>Find and colour your spellings which are hiding in this grid. </a:t>
            </a:r>
          </a:p>
        </p:txBody>
      </p:sp>
    </p:spTree>
    <p:extLst>
      <p:ext uri="{BB962C8B-B14F-4D97-AF65-F5344CB8AC3E}">
        <p14:creationId xmlns:p14="http://schemas.microsoft.com/office/powerpoint/2010/main" val="382988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/k/ sound is spelt as k rather than as c before e, </a:t>
            </a:r>
            <a:r>
              <a:rPr lang="en-GB" dirty="0" err="1"/>
              <a:t>i</a:t>
            </a:r>
            <a:r>
              <a:rPr lang="en-GB" dirty="0"/>
              <a:t> and y. The /</a:t>
            </a:r>
            <a:r>
              <a:rPr lang="en-GB" dirty="0" err="1"/>
              <a:t>nk</a:t>
            </a:r>
            <a:r>
              <a:rPr lang="en-GB" dirty="0"/>
              <a:t>/ sound found at the end of words and usually comes after a vowel.</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US" dirty="0"/>
              <a:t>1</a:t>
            </a:r>
            <a:endParaRPr lang="en-GB" dirty="0"/>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US" dirty="0"/>
              <a:t>2</a:t>
            </a:r>
            <a:endParaRPr lang="en-GB" dirty="0"/>
          </a:p>
        </p:txBody>
      </p:sp>
    </p:spTree>
    <p:extLst>
      <p:ext uri="{BB962C8B-B14F-4D97-AF65-F5344CB8AC3E}">
        <p14:creationId xmlns:p14="http://schemas.microsoft.com/office/powerpoint/2010/main" val="1336456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US" dirty="0"/>
              <a:t>1</a:t>
            </a:r>
            <a:endParaRPr lang="en-GB" dirty="0"/>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US" dirty="0"/>
              <a:t>2</a:t>
            </a:r>
            <a:endParaRPr lang="en-GB" dirty="0"/>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/k/ sound is spelt as k rather than as c before e, </a:t>
            </a:r>
            <a:r>
              <a:rPr lang="en-GB" dirty="0" err="1"/>
              <a:t>i</a:t>
            </a:r>
            <a:r>
              <a:rPr lang="en-GB" dirty="0"/>
              <a:t> and y. The /</a:t>
            </a:r>
            <a:r>
              <a:rPr lang="en-GB" dirty="0" err="1"/>
              <a:t>nk</a:t>
            </a:r>
            <a:r>
              <a:rPr lang="en-GB" dirty="0"/>
              <a:t>/ sound found at the end of words and usually comes after a vowel.</a:t>
            </a:r>
          </a:p>
          <a:p>
            <a:endParaRPr lang="en-GB" dirty="0"/>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5"/>
          <a:ext cx="8363607" cy="5437060"/>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21534">
                <a:tc>
                  <a:txBody>
                    <a:bodyPr/>
                    <a:lstStyle/>
                    <a:p>
                      <a:r>
                        <a:rPr lang="en-GB" sz="1700" b="0" i="0" dirty="0">
                          <a:latin typeface="Muli" pitchFamily="2" charset="77"/>
                        </a:rPr>
                        <a:t>Introduction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latin typeface="Muli" pitchFamily="2" charset="77"/>
                        </a:rPr>
                        <a:t>Say</a:t>
                      </a:r>
                      <a:r>
                        <a:rPr lang="en-GB" sz="1600" baseline="0" dirty="0">
                          <a:latin typeface="Muli" pitchFamily="2" charset="77"/>
                        </a:rPr>
                        <a:t> some of the words to the children, can they pick up the sound that appears in every word? Ask them to sound out the words and clap when they hear the /k/ sound. Explain the spelling rules: The /k/ sound is spelt as k rather than as c before e, </a:t>
                      </a:r>
                      <a:r>
                        <a:rPr lang="en-GB" sz="1600" baseline="0" dirty="0" err="1">
                          <a:latin typeface="Muli" pitchFamily="2" charset="77"/>
                        </a:rPr>
                        <a:t>i</a:t>
                      </a:r>
                      <a:r>
                        <a:rPr lang="en-GB" sz="1600" baseline="0" dirty="0">
                          <a:latin typeface="Muli" pitchFamily="2" charset="77"/>
                        </a:rPr>
                        <a:t> and y. </a:t>
                      </a:r>
                      <a:r>
                        <a:rPr lang="en-GB" sz="1600" dirty="0">
                          <a:latin typeface="Muli" pitchFamily="2" charset="77"/>
                        </a:rPr>
                        <a:t>The /</a:t>
                      </a:r>
                      <a:r>
                        <a:rPr lang="en-GB" sz="1600" dirty="0" err="1">
                          <a:latin typeface="Muli" pitchFamily="2" charset="77"/>
                        </a:rPr>
                        <a:t>nk</a:t>
                      </a:r>
                      <a:r>
                        <a:rPr lang="en-GB" sz="1600" dirty="0">
                          <a:latin typeface="Muli" pitchFamily="2" charset="77"/>
                        </a:rPr>
                        <a:t>/ sound is</a:t>
                      </a:r>
                      <a:r>
                        <a:rPr lang="en-GB" sz="1600" baseline="0" dirty="0">
                          <a:latin typeface="Muli" pitchFamily="2" charset="77"/>
                        </a:rPr>
                        <a:t> often</a:t>
                      </a:r>
                      <a:r>
                        <a:rPr lang="en-GB" sz="1600" dirty="0">
                          <a:latin typeface="Muli" pitchFamily="2" charset="77"/>
                        </a:rPr>
                        <a:t> found at the end of words</a:t>
                      </a:r>
                      <a:r>
                        <a:rPr lang="en-GB" sz="1600" baseline="0" dirty="0">
                          <a:latin typeface="Muli" pitchFamily="2" charset="77"/>
                        </a:rPr>
                        <a:t> and </a:t>
                      </a:r>
                      <a:r>
                        <a:rPr lang="en-GB" sz="1600" dirty="0">
                          <a:latin typeface="Muli" pitchFamily="2" charset="77"/>
                        </a:rPr>
                        <a:t>usually comes after a vowel. </a:t>
                      </a:r>
                    </a:p>
                    <a:p>
                      <a:endParaRPr lang="en-US" sz="1600" b="0" i="0" dirty="0">
                        <a:latin typeface="Muli" pitchFamily="2" charset="77"/>
                      </a:endParaRPr>
                    </a:p>
                    <a:p>
                      <a:endParaRPr lang="en-GB" sz="1600" b="0" i="0" dirty="0">
                        <a:latin typeface="Muli" pitchFamily="2" charset="77"/>
                      </a:endParaRPr>
                    </a:p>
                  </a:txBody>
                  <a:tcPr/>
                </a:tc>
                <a:extLst>
                  <a:ext uri="{0D108BD9-81ED-4DB2-BD59-A6C34878D82A}">
                    <a16:rowId xmlns:a16="http://schemas.microsoft.com/office/drawing/2014/main" val="10000"/>
                  </a:ext>
                </a:extLst>
              </a:tr>
              <a:tr h="1596580">
                <a:tc>
                  <a:txBody>
                    <a:bodyPr/>
                    <a:lstStyle/>
                    <a:p>
                      <a:r>
                        <a:rPr lang="en-GB" sz="1700" b="0" i="0" dirty="0">
                          <a:latin typeface="Muli" pitchFamily="2" charset="77"/>
                        </a:rPr>
                        <a:t>Main Teaching Activity </a:t>
                      </a:r>
                    </a:p>
                  </a:txBody>
                  <a:tcPr/>
                </a:tc>
                <a:tc>
                  <a:txBody>
                    <a:bodyPr/>
                    <a:lstStyle/>
                    <a:p>
                      <a:r>
                        <a:rPr lang="en-GB" sz="1600" b="0" i="0" baseline="0" dirty="0">
                          <a:latin typeface="Muli" pitchFamily="2" charset="77"/>
                        </a:rPr>
                        <a:t>Using the power point slide, discuss the meaning of the spelling list this week. Get children to come out and underline the /k/ or /</a:t>
                      </a:r>
                      <a:r>
                        <a:rPr lang="en-GB" sz="1600" b="0" i="0" baseline="0" dirty="0" err="1">
                          <a:latin typeface="Muli" pitchFamily="2" charset="77"/>
                        </a:rPr>
                        <a:t>nk</a:t>
                      </a:r>
                      <a:r>
                        <a:rPr lang="en-GB" sz="1600" b="0" i="0" baseline="0" dirty="0">
                          <a:latin typeface="Muli" pitchFamily="2" charset="77"/>
                        </a:rPr>
                        <a:t>/ sound in each word. </a:t>
                      </a:r>
                    </a:p>
                  </a:txBody>
                  <a:tcPr/>
                </a:tc>
                <a:extLst>
                  <a:ext uri="{0D108BD9-81ED-4DB2-BD59-A6C34878D82A}">
                    <a16:rowId xmlns:a16="http://schemas.microsoft.com/office/drawing/2014/main" val="10001"/>
                  </a:ext>
                </a:extLst>
              </a:tr>
              <a:tr h="1849146">
                <a:tc>
                  <a:txBody>
                    <a:bodyPr/>
                    <a:lstStyle/>
                    <a:p>
                      <a:r>
                        <a:rPr lang="en-GB" sz="1700" b="0" i="0" dirty="0">
                          <a:latin typeface="Muli" pitchFamily="2" charset="77"/>
                        </a:rPr>
                        <a:t>Independent Activity</a:t>
                      </a:r>
                    </a:p>
                  </a:txBody>
                  <a:tcPr/>
                </a:tc>
                <a:tc>
                  <a:txBody>
                    <a:bodyPr/>
                    <a:lstStyle/>
                    <a:p>
                      <a:r>
                        <a:rPr lang="en-GB" sz="1600" b="0" i="0" dirty="0">
                          <a:latin typeface="Muli" pitchFamily="2" charset="77"/>
                        </a:rPr>
                        <a:t>Get children to work in small groups, one child picks one of the spelling list words and writes the first letter on a mini whiteboard, then passes the board to their left, the next child writes the next letter of the word and so on until the word is complete. </a:t>
                      </a:r>
                    </a:p>
                    <a:p>
                      <a:endParaRPr lang="en-GB" sz="1600" b="0" i="0" dirty="0">
                        <a:latin typeface="Muli" pitchFamily="2" charset="77"/>
                      </a:endParaRPr>
                    </a:p>
                    <a:p>
                      <a:r>
                        <a:rPr lang="en-GB" sz="1600" b="0" i="0" dirty="0">
                          <a:latin typeface="Muli" pitchFamily="2" charset="77"/>
                        </a:rPr>
                        <a:t>The child that writes the final letter checks the spelling is correct and then picks another word from the board to start again.</a:t>
                      </a:r>
                    </a:p>
                    <a:p>
                      <a:endParaRPr lang="en-GB" sz="1600" b="0" i="0" dirty="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bank</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honk</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tank</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pink</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think</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kit</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skin</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frisky</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sketch</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basket</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1338717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830997"/>
          </a:xfrm>
          <a:prstGeom prst="rect">
            <a:avLst/>
          </a:prstGeom>
          <a:noFill/>
        </p:spPr>
        <p:txBody>
          <a:bodyPr wrap="square" rtlCol="0">
            <a:spAutoFit/>
          </a:bodyPr>
          <a:lstStyle/>
          <a:p>
            <a:r>
              <a:rPr lang="en-GB" sz="2400" dirty="0">
                <a:latin typeface="OpenDyslexicAlta" pitchFamily="2" charset="77"/>
              </a:rPr>
              <a:t>Circle the /k/ or /</a:t>
            </a:r>
            <a:r>
              <a:rPr lang="en-GB" sz="2400" dirty="0" err="1">
                <a:latin typeface="OpenDyslexicAlta" pitchFamily="2" charset="77"/>
              </a:rPr>
              <a:t>nk</a:t>
            </a:r>
            <a:r>
              <a:rPr lang="en-GB" sz="2400" dirty="0">
                <a:latin typeface="OpenDyslexicAlta" pitchFamily="2" charset="77"/>
              </a:rPr>
              <a:t>/ sound in each word. What do the words mean? Can you use them in a sentence?</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nvGraphicFramePr>
        <p:xfrm>
          <a:off x="428101" y="2247900"/>
          <a:ext cx="11335797" cy="347472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br>
                        <a:rPr lang="en-US" sz="3600" b="0" i="0" dirty="0">
                          <a:latin typeface="OpenDyslexicAlta" pitchFamily="2" charset="77"/>
                        </a:rPr>
                      </a:br>
                      <a:r>
                        <a:rPr lang="en-US" sz="3600" b="0" i="0" dirty="0">
                          <a:latin typeface="OpenDyslexicAlta" pitchFamily="2" charset="77"/>
                        </a:rPr>
                        <a:t>honk</a:t>
                      </a:r>
                    </a:p>
                    <a:p>
                      <a:pPr algn="ctr" fontAlgn="t"/>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bank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tank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pink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think</a:t>
                      </a:r>
                      <a:endParaRPr lang="en-GB" sz="3600" dirty="0">
                        <a:latin typeface="OpenDyslexicAlta" pitchFamily="2" charset="77"/>
                      </a:endParaRPr>
                    </a:p>
                  </a:txBody>
                  <a:tcPr/>
                </a:tc>
                <a:extLst>
                  <a:ext uri="{0D108BD9-81ED-4DB2-BD59-A6C34878D82A}">
                    <a16:rowId xmlns:a16="http://schemas.microsoft.com/office/drawing/2014/main" val="2756955956"/>
                  </a:ext>
                </a:extLst>
              </a:tr>
              <a:tr h="1037038">
                <a:tc>
                  <a:txBody>
                    <a:bodyPr/>
                    <a:lstStyle/>
                    <a:p>
                      <a:pPr algn="ctr"/>
                      <a:endParaRPr lang="en-US" sz="3600" b="0" i="0" dirty="0">
                        <a:latin typeface="OpenDyslexicAlta" pitchFamily="2" charset="77"/>
                      </a:endParaRPr>
                    </a:p>
                    <a:p>
                      <a:pPr algn="ctr"/>
                      <a:r>
                        <a:rPr lang="en-US" sz="3600" dirty="0">
                          <a:latin typeface="OpenDyslexicAlta" pitchFamily="2" charset="77"/>
                        </a:rPr>
                        <a:t>kit</a:t>
                      </a:r>
                    </a:p>
                    <a:p>
                      <a:pPr algn="ctr"/>
                      <a:endParaRPr lang="en-US"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skin</a:t>
                      </a:r>
                      <a:endParaRPr lang="en-GB" sz="36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3600" b="0" i="0" dirty="0">
                          <a:latin typeface="OpenDyslexicAlta" pitchFamily="2" charset="77"/>
                        </a:rPr>
                      </a:br>
                      <a:r>
                        <a:rPr lang="en-US" sz="3600" b="0" i="0" dirty="0">
                          <a:latin typeface="OpenDyslexicAlta" pitchFamily="2" charset="77"/>
                        </a:rPr>
                        <a:t>frisky</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sketch</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basket</a:t>
                      </a:r>
                      <a:endParaRPr lang="en-GB" sz="3600" dirty="0">
                        <a:latin typeface="OpenDyslexicAlta" pitchFamily="2" charset="77"/>
                      </a:endParaRPr>
                    </a:p>
                  </a:txBody>
                  <a:tcP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1452741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1138773"/>
          </a:xfrm>
          <a:prstGeom prst="rect">
            <a:avLst/>
          </a:prstGeom>
          <a:noFill/>
        </p:spPr>
        <p:txBody>
          <a:bodyPr wrap="square" rtlCol="0">
            <a:spAutoFit/>
          </a:bodyPr>
          <a:lstStyle/>
          <a:p>
            <a:r>
              <a:rPr lang="en-GB" sz="2400" dirty="0">
                <a:latin typeface="OpenDyslexicAlta" pitchFamily="2" charset="77"/>
              </a:rPr>
              <a:t>Circle the /</a:t>
            </a:r>
            <a:r>
              <a:rPr lang="en-GB" sz="2400" dirty="0" err="1">
                <a:latin typeface="OpenDyslexicAlta" pitchFamily="2" charset="77"/>
              </a:rPr>
              <a:t>nk</a:t>
            </a:r>
            <a:r>
              <a:rPr lang="en-GB" sz="2400" dirty="0">
                <a:latin typeface="OpenDyslexicAlta" pitchFamily="2" charset="77"/>
              </a:rPr>
              <a:t>/ sound in each word. What do the words mean? Can you use them in a sentence? </a:t>
            </a:r>
          </a:p>
          <a:p>
            <a:r>
              <a:rPr lang="en-GB" sz="2000" dirty="0">
                <a:solidFill>
                  <a:srgbClr val="FF3860"/>
                </a:solidFill>
                <a:latin typeface="OpenDyslexicAlta" pitchFamily="2" charset="77"/>
              </a:rPr>
              <a:t>Answers:</a:t>
            </a:r>
            <a:r>
              <a:rPr lang="en-GB" sz="2000" dirty="0">
                <a:solidFill>
                  <a:srgbClr val="FF0000"/>
                </a:solidFill>
                <a:latin typeface="OpenDyslexicAlta" pitchFamily="2" charset="77"/>
              </a:rPr>
              <a:t> </a:t>
            </a:r>
          </a:p>
        </p:txBody>
      </p:sp>
      <p:sp>
        <p:nvSpPr>
          <p:cNvPr id="16" name="Oval 15">
            <a:extLst>
              <a:ext uri="{FF2B5EF4-FFF2-40B4-BE49-F238E27FC236}">
                <a16:creationId xmlns:a16="http://schemas.microsoft.com/office/drawing/2014/main" id="{4CF4E39E-F0C4-9147-A8B5-122C7309CDBE}"/>
              </a:ext>
            </a:extLst>
          </p:cNvPr>
          <p:cNvSpPr/>
          <p:nvPr/>
        </p:nvSpPr>
        <p:spPr>
          <a:xfrm>
            <a:off x="3737734" y="2558415"/>
            <a:ext cx="685800"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C4A998C5-0D18-1948-B1C3-F8909FA8FC2B}"/>
              </a:ext>
            </a:extLst>
          </p:cNvPr>
          <p:cNvSpPr/>
          <p:nvPr/>
        </p:nvSpPr>
        <p:spPr>
          <a:xfrm>
            <a:off x="1189490" y="4305300"/>
            <a:ext cx="363295"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DB6408C-2C9A-484E-A9F6-810BA54049A7}"/>
              </a:ext>
            </a:extLst>
          </p:cNvPr>
          <p:cNvSpPr/>
          <p:nvPr/>
        </p:nvSpPr>
        <p:spPr>
          <a:xfrm>
            <a:off x="1545017" y="2655570"/>
            <a:ext cx="685800"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CE92F66C-C319-B541-BEA1-03001D90CE19}"/>
              </a:ext>
            </a:extLst>
          </p:cNvPr>
          <p:cNvSpPr/>
          <p:nvPr/>
        </p:nvSpPr>
        <p:spPr>
          <a:xfrm>
            <a:off x="5930451" y="2558415"/>
            <a:ext cx="685800"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A1FBD30C-B0EF-8E41-ADBC-8670EB74ECEF}"/>
              </a:ext>
            </a:extLst>
          </p:cNvPr>
          <p:cNvSpPr/>
          <p:nvPr/>
        </p:nvSpPr>
        <p:spPr>
          <a:xfrm>
            <a:off x="8093912" y="2558415"/>
            <a:ext cx="685800"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AABD9C6E-E67B-6141-8789-7956BB967814}"/>
              </a:ext>
            </a:extLst>
          </p:cNvPr>
          <p:cNvSpPr/>
          <p:nvPr/>
        </p:nvSpPr>
        <p:spPr>
          <a:xfrm>
            <a:off x="10554693" y="2558415"/>
            <a:ext cx="685800"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2300F9C-0226-434B-8B64-57BDD417833E}"/>
              </a:ext>
            </a:extLst>
          </p:cNvPr>
          <p:cNvSpPr/>
          <p:nvPr/>
        </p:nvSpPr>
        <p:spPr>
          <a:xfrm>
            <a:off x="3556086" y="4305300"/>
            <a:ext cx="363295"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B358AE1-E28D-3246-A9A2-8B181C29442B}"/>
              </a:ext>
            </a:extLst>
          </p:cNvPr>
          <p:cNvSpPr/>
          <p:nvPr/>
        </p:nvSpPr>
        <p:spPr>
          <a:xfrm>
            <a:off x="6091703" y="4305300"/>
            <a:ext cx="363295"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C3DD57A-5F06-334C-8BE9-67C9CAFD03E1}"/>
              </a:ext>
            </a:extLst>
          </p:cNvPr>
          <p:cNvSpPr/>
          <p:nvPr/>
        </p:nvSpPr>
        <p:spPr>
          <a:xfrm>
            <a:off x="7633360" y="4305300"/>
            <a:ext cx="363295"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78F06FD-0A8A-C94D-A57B-30A71DD91E86}"/>
              </a:ext>
            </a:extLst>
          </p:cNvPr>
          <p:cNvSpPr/>
          <p:nvPr/>
        </p:nvSpPr>
        <p:spPr>
          <a:xfrm>
            <a:off x="10534298" y="4305300"/>
            <a:ext cx="363295"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nvGraphicFramePr>
        <p:xfrm>
          <a:off x="428101" y="1992630"/>
          <a:ext cx="11335797" cy="347472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br>
                        <a:rPr lang="en-US" sz="3600" b="0" i="0" dirty="0">
                          <a:latin typeface="OpenDyslexicAlta" pitchFamily="2" charset="77"/>
                        </a:rPr>
                      </a:br>
                      <a:r>
                        <a:rPr lang="en-US" sz="3600" b="0" i="0" dirty="0">
                          <a:latin typeface="OpenDyslexicAlta" pitchFamily="2" charset="77"/>
                        </a:rPr>
                        <a:t>honk</a:t>
                      </a:r>
                    </a:p>
                    <a:p>
                      <a:pPr algn="ctr" fontAlgn="t"/>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bank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tank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pink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think</a:t>
                      </a:r>
                      <a:endParaRPr lang="en-GB" sz="3600" dirty="0">
                        <a:latin typeface="OpenDyslexicAlta" pitchFamily="2" charset="77"/>
                      </a:endParaRPr>
                    </a:p>
                  </a:txBody>
                  <a:tcPr/>
                </a:tc>
                <a:extLst>
                  <a:ext uri="{0D108BD9-81ED-4DB2-BD59-A6C34878D82A}">
                    <a16:rowId xmlns:a16="http://schemas.microsoft.com/office/drawing/2014/main" val="2756955956"/>
                  </a:ext>
                </a:extLst>
              </a:tr>
              <a:tr h="1037038">
                <a:tc>
                  <a:txBody>
                    <a:bodyPr/>
                    <a:lstStyle/>
                    <a:p>
                      <a:pPr algn="ctr"/>
                      <a:endParaRPr lang="en-US" sz="3600" b="0" i="0" dirty="0">
                        <a:latin typeface="OpenDyslexicAlta" pitchFamily="2" charset="77"/>
                      </a:endParaRPr>
                    </a:p>
                    <a:p>
                      <a:pPr algn="ctr"/>
                      <a:r>
                        <a:rPr lang="en-US" sz="3600" dirty="0">
                          <a:latin typeface="OpenDyslexicAlta" pitchFamily="2" charset="77"/>
                        </a:rPr>
                        <a:t>kit</a:t>
                      </a:r>
                    </a:p>
                    <a:p>
                      <a:pPr algn="ctr"/>
                      <a:endParaRPr lang="en-US"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skin</a:t>
                      </a:r>
                      <a:endParaRPr lang="en-GB" sz="36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3600" b="0" i="0" dirty="0">
                          <a:latin typeface="OpenDyslexicAlta" pitchFamily="2" charset="77"/>
                        </a:rPr>
                      </a:br>
                      <a:r>
                        <a:rPr lang="en-US" sz="3600" b="0" i="0" dirty="0">
                          <a:latin typeface="OpenDyslexicAlta" pitchFamily="2" charset="77"/>
                        </a:rPr>
                        <a:t>frisky</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sketch</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basket</a:t>
                      </a:r>
                      <a:endParaRPr lang="en-GB" sz="3600" dirty="0">
                        <a:latin typeface="OpenDyslexicAlta" pitchFamily="2" charset="77"/>
                      </a:endParaRPr>
                    </a:p>
                  </a:txBody>
                  <a:tcP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827700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764470217"/>
                    </a:ext>
                  </a:extLst>
                </a:gridCol>
                <a:gridCol w="1858433">
                  <a:extLst>
                    <a:ext uri="{9D8B030D-6E8A-4147-A177-3AD203B41FA5}">
                      <a16:colId xmlns:a16="http://schemas.microsoft.com/office/drawing/2014/main" val="122243685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bank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honk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tank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pink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think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skin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frisky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sketch</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basket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r>
                        <a:rPr lang="en-GB" sz="1400" baseline="0" dirty="0">
                          <a:latin typeface="Muli" pitchFamily="2" charset="77"/>
                        </a:rPr>
                        <a:t>The /</a:t>
                      </a:r>
                      <a:r>
                        <a:rPr lang="en-GB" sz="1400" baseline="0" dirty="0" err="1">
                          <a:latin typeface="Muli" pitchFamily="2" charset="77"/>
                        </a:rPr>
                        <a:t>nk</a:t>
                      </a:r>
                      <a:r>
                        <a:rPr lang="en-GB" sz="1400" baseline="0" dirty="0">
                          <a:latin typeface="Muli" pitchFamily="2" charset="77"/>
                        </a:rPr>
                        <a:t>/ sound found at the end of words.  This sound usually comes after a vowel. </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52794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bank</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honk</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tank</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pink</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think</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kit</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skin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frisky</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sketch</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basket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a:t>
                      </a:r>
                      <a:r>
                        <a:rPr lang="en-GB" sz="1400" baseline="0" dirty="0" err="1">
                          <a:latin typeface="Muli" pitchFamily="2" charset="77"/>
                        </a:rPr>
                        <a:t>nk</a:t>
                      </a:r>
                      <a:r>
                        <a:rPr lang="en-GB" sz="1400" baseline="0" dirty="0">
                          <a:latin typeface="Muli" pitchFamily="2" charset="77"/>
                        </a:rPr>
                        <a:t>/ sound found at the end of words.  This sound usually comes after a vowel. </a:t>
                      </a:r>
                    </a:p>
                    <a:p>
                      <a:endParaRPr lang="en-GB" sz="1400" baseline="0" dirty="0">
                        <a:latin typeface="Muli" pitchFamily="2" charset="77"/>
                      </a:endParaRPr>
                    </a:p>
                    <a:p>
                      <a:r>
                        <a:rPr lang="en-GB" sz="1400" baseline="0" dirty="0">
                          <a:solidFill>
                            <a:schemeClr val="tx1"/>
                          </a:solidFill>
                          <a:latin typeface="Muli" pitchFamily="2" charset="77"/>
                        </a:rPr>
                        <a:t>Name: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635829" y="1875572"/>
          <a:ext cx="8127999" cy="4478448"/>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1119612">
                <a:tc>
                  <a:txBody>
                    <a:bodyPr/>
                    <a:lstStyle/>
                    <a:p>
                      <a:pPr algn="ctr"/>
                      <a:endParaRPr lang="en-GB" sz="1800" b="0" i="0" dirty="0">
                        <a:latin typeface="OpenDyslexicAlta" pitchFamily="2" charset="77"/>
                      </a:endParaRPr>
                    </a:p>
                    <a:p>
                      <a:pPr algn="ctr"/>
                      <a:r>
                        <a:rPr lang="en-GB" sz="3200" dirty="0" err="1">
                          <a:latin typeface="OpenDyslexicAlta" pitchFamily="2" charset="77"/>
                        </a:rPr>
                        <a:t>ba</a:t>
                      </a:r>
                      <a:r>
                        <a:rPr lang="en-GB" sz="3200" u="sng" dirty="0">
                          <a:latin typeface="Calibri" panose="020F0502020204030204" pitchFamily="34" charset="0"/>
                          <a:cs typeface="Calibri" panose="020F0502020204030204" pitchFamily="34" charset="0"/>
                        </a:rPr>
                        <a:t>__</a:t>
                      </a: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ta</a:t>
                      </a:r>
                      <a:r>
                        <a:rPr lang="en-GB" sz="3200" u="sng" dirty="0">
                          <a:latin typeface="Calibri" panose="020F0502020204030204" pitchFamily="34" charset="0"/>
                          <a:cs typeface="Calibri" panose="020F0502020204030204" pitchFamily="34" charset="0"/>
                        </a:rPr>
                        <a:t>__</a:t>
                      </a:r>
                      <a:endParaRPr lang="en-GB" sz="3200" u="sng" dirty="0">
                        <a:solidFill>
                          <a:srgbClr val="FF0000"/>
                        </a:solidFill>
                        <a:latin typeface="Calibri" panose="020F0502020204030204" pitchFamily="34" charset="0"/>
                        <a:cs typeface="Calibri" panose="020F0502020204030204" pitchFamily="34" charset="0"/>
                      </a:endParaRP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ho</a:t>
                      </a:r>
                      <a:r>
                        <a:rPr lang="en-GB" sz="3200" u="sng" dirty="0">
                          <a:latin typeface="Calibri" panose="020F0502020204030204" pitchFamily="34" charset="0"/>
                          <a:cs typeface="Calibri" panose="020F0502020204030204" pitchFamily="34" charset="0"/>
                        </a:rPr>
                        <a:t>__</a:t>
                      </a:r>
                    </a:p>
                  </a:txBody>
                  <a:tcPr/>
                </a:tc>
                <a:extLst>
                  <a:ext uri="{0D108BD9-81ED-4DB2-BD59-A6C34878D82A}">
                    <a16:rowId xmlns:a16="http://schemas.microsoft.com/office/drawing/2014/main" val="10000"/>
                  </a:ext>
                </a:extLst>
              </a:tr>
              <a:tr h="1119612">
                <a:tc>
                  <a:txBody>
                    <a:bodyPr/>
                    <a:lstStyle/>
                    <a:p>
                      <a:pPr algn="ctr"/>
                      <a:endParaRPr lang="en-GB" sz="1800" b="0" i="0" dirty="0">
                        <a:latin typeface="OpenDyslexicAlta" pitchFamily="2" charset="77"/>
                      </a:endParaRPr>
                    </a:p>
                    <a:p>
                      <a:pPr algn="ctr"/>
                      <a:r>
                        <a:rPr lang="en-GB" sz="3200" u="sng" dirty="0" err="1">
                          <a:latin typeface="OpenDyslexicAlta" pitchFamily="2" charset="77"/>
                        </a:rPr>
                        <a:t>fris</a:t>
                      </a:r>
                      <a:r>
                        <a:rPr lang="en-GB" sz="3200" u="sng" dirty="0">
                          <a:latin typeface="Calibri" panose="020F0502020204030204" pitchFamily="34" charset="0"/>
                          <a:cs typeface="Calibri" panose="020F0502020204030204" pitchFamily="34" charset="0"/>
                        </a:rPr>
                        <a:t>__</a:t>
                      </a:r>
                      <a:r>
                        <a:rPr lang="en-GB" sz="3200" u="sng" dirty="0">
                          <a:latin typeface="OpenDyslexicAlta" pitchFamily="2" charset="77"/>
                        </a:rPr>
                        <a:t>y</a:t>
                      </a:r>
                    </a:p>
                  </a:txBody>
                  <a:tcPr/>
                </a:tc>
                <a:tc rowSpan="2">
                  <a:txBody>
                    <a:bodyPr/>
                    <a:lstStyle/>
                    <a:p>
                      <a:pPr algn="ctr"/>
                      <a:endParaRPr lang="en-GB" sz="1800" b="0" i="0" dirty="0">
                        <a:latin typeface="OpenDyslexicAlta" pitchFamily="2" charset="77"/>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dirty="0">
                          <a:solidFill>
                            <a:schemeClr val="bg1"/>
                          </a:solidFill>
                          <a:latin typeface="OpenDyslexicAlta" pitchFamily="2" charset="77"/>
                          <a:ea typeface="Times New Roman" charset="0"/>
                          <a:cs typeface="Times New Roman" charset="0"/>
                        </a:rPr>
                        <a:t>Add “k” or “</a:t>
                      </a:r>
                      <a:r>
                        <a:rPr lang="en-GB" sz="2400" b="0" i="0" dirty="0" err="1">
                          <a:solidFill>
                            <a:schemeClr val="bg1"/>
                          </a:solidFill>
                          <a:latin typeface="OpenDyslexicAlta" pitchFamily="2" charset="77"/>
                          <a:ea typeface="Times New Roman" charset="0"/>
                          <a:cs typeface="Times New Roman" charset="0"/>
                        </a:rPr>
                        <a:t>nk</a:t>
                      </a:r>
                      <a:r>
                        <a:rPr lang="en-GB" sz="2400" b="0" i="0" dirty="0">
                          <a:solidFill>
                            <a:schemeClr val="bg1"/>
                          </a:solidFill>
                          <a:latin typeface="OpenDyslexicAlta" pitchFamily="2" charset="77"/>
                          <a:ea typeface="Times New Roman" charset="0"/>
                          <a:cs typeface="Times New Roman" charset="0"/>
                        </a:rPr>
                        <a:t>” to these words and read them out loud.</a:t>
                      </a:r>
                      <a:endParaRPr lang="en-GB" sz="1800" dirty="0">
                        <a:solidFill>
                          <a:schemeClr val="bg1"/>
                        </a:solidFill>
                        <a:latin typeface="OpenDyslexicAlta" pitchFamily="2" charset="77"/>
                      </a:endParaRPr>
                    </a:p>
                  </a:txBody>
                  <a:tcPr>
                    <a:solidFill>
                      <a:schemeClr val="bg2">
                        <a:lumMod val="50000"/>
                      </a:schemeClr>
                    </a:solidFill>
                  </a:tcPr>
                </a:tc>
                <a:tc>
                  <a:txBody>
                    <a:bodyPr/>
                    <a:lstStyle/>
                    <a:p>
                      <a:pPr algn="ctr"/>
                      <a:endParaRPr lang="en-GB" sz="1800" b="0" i="0" u="none" dirty="0">
                        <a:solidFill>
                          <a:schemeClr val="tx1"/>
                        </a:solidFill>
                        <a:latin typeface="OpenDyslexicAlta" pitchFamily="2" charset="77"/>
                      </a:endParaRPr>
                    </a:p>
                    <a:p>
                      <a:pPr algn="ctr"/>
                      <a:r>
                        <a:rPr lang="en-GB" sz="3200" u="none" dirty="0" err="1">
                          <a:solidFill>
                            <a:schemeClr val="tx1"/>
                          </a:solidFill>
                          <a:latin typeface="OpenDyslexicAlta" pitchFamily="2" charset="77"/>
                        </a:rPr>
                        <a:t>s</a:t>
                      </a:r>
                      <a:r>
                        <a:rPr lang="en-GB" sz="3200" u="none" dirty="0" err="1">
                          <a:latin typeface="Calibri" panose="020F0502020204030204" pitchFamily="34" charset="0"/>
                          <a:cs typeface="Calibri" panose="020F0502020204030204" pitchFamily="34" charset="0"/>
                        </a:rPr>
                        <a:t>__</a:t>
                      </a:r>
                      <a:r>
                        <a:rPr lang="en-GB" sz="3200" u="none" dirty="0" err="1">
                          <a:solidFill>
                            <a:schemeClr val="tx1"/>
                          </a:solidFill>
                          <a:latin typeface="OpenDyslexicAlta" pitchFamily="2" charset="77"/>
                        </a:rPr>
                        <a:t>in</a:t>
                      </a:r>
                      <a:endParaRPr lang="en-GB" sz="3200" u="none" dirty="0">
                        <a:solidFill>
                          <a:schemeClr val="tx1"/>
                        </a:solidFill>
                        <a:latin typeface="OpenDyslexicAlta" pitchFamily="2" charset="77"/>
                      </a:endParaRPr>
                    </a:p>
                  </a:txBody>
                  <a:tcPr/>
                </a:tc>
                <a:extLst>
                  <a:ext uri="{0D108BD9-81ED-4DB2-BD59-A6C34878D82A}">
                    <a16:rowId xmlns:a16="http://schemas.microsoft.com/office/drawing/2014/main" val="10001"/>
                  </a:ext>
                </a:extLst>
              </a:tr>
              <a:tr h="1119612">
                <a:tc>
                  <a:txBody>
                    <a:bodyPr/>
                    <a:lstStyle/>
                    <a:p>
                      <a:pPr algn="ctr"/>
                      <a:endParaRPr lang="en-GB" sz="1800" b="0" i="0" dirty="0">
                        <a:latin typeface="OpenDyslexicAlta" pitchFamily="2" charset="77"/>
                      </a:endParaRPr>
                    </a:p>
                    <a:p>
                      <a:pPr algn="ctr"/>
                      <a:r>
                        <a:rPr lang="en-GB" sz="3200" i="0" dirty="0" err="1">
                          <a:latin typeface="OpenDyslexicAlta" pitchFamily="2" charset="77"/>
                        </a:rPr>
                        <a:t>thi</a:t>
                      </a:r>
                      <a:r>
                        <a:rPr lang="en-GB" sz="3200" u="sng" dirty="0">
                          <a:latin typeface="Calibri" panose="020F0502020204030204" pitchFamily="34" charset="0"/>
                          <a:cs typeface="Calibri" panose="020F0502020204030204" pitchFamily="34" charset="0"/>
                        </a:rPr>
                        <a:t>__</a:t>
                      </a:r>
                      <a:endParaRPr lang="en-GB" sz="3200" i="0" u="sng" dirty="0">
                        <a:solidFill>
                          <a:srgbClr val="FF0000"/>
                        </a:solidFill>
                        <a:latin typeface="Calibri" panose="020F0502020204030204" pitchFamily="34" charset="0"/>
                        <a:cs typeface="Calibri" panose="020F0502020204030204" pitchFamily="34" charset="0"/>
                      </a:endParaRPr>
                    </a:p>
                  </a:txBody>
                  <a:tcPr/>
                </a:tc>
                <a:tc vMerge="1">
                  <a:txBody>
                    <a:bodyPr/>
                    <a:lstStyle/>
                    <a:p>
                      <a:pPr algn="ctr"/>
                      <a:endParaRPr lang="en-GB" sz="1800" dirty="0"/>
                    </a:p>
                  </a:txBody>
                  <a:tcPr/>
                </a:tc>
                <a:tc>
                  <a:txBody>
                    <a:bodyPr/>
                    <a:lstStyle/>
                    <a:p>
                      <a:pPr algn="ctr"/>
                      <a:endParaRPr lang="en-GB" sz="1800" b="0" i="0" u="none" dirty="0">
                        <a:solidFill>
                          <a:schemeClr val="tx1"/>
                        </a:solidFill>
                        <a:latin typeface="OpenDyslexicAlta" pitchFamily="2" charset="77"/>
                      </a:endParaRPr>
                    </a:p>
                    <a:p>
                      <a:pPr algn="ctr"/>
                      <a:r>
                        <a:rPr lang="en-GB" sz="3200" u="none" dirty="0">
                          <a:latin typeface="Calibri" panose="020F0502020204030204" pitchFamily="34" charset="0"/>
                          <a:cs typeface="Calibri" panose="020F0502020204030204" pitchFamily="34" charset="0"/>
                        </a:rPr>
                        <a:t>__</a:t>
                      </a:r>
                      <a:r>
                        <a:rPr lang="en-GB" sz="3200" u="none" dirty="0">
                          <a:solidFill>
                            <a:schemeClr val="tx1"/>
                          </a:solidFill>
                          <a:latin typeface="OpenDyslexicAlta" pitchFamily="2" charset="77"/>
                        </a:rPr>
                        <a:t>it</a:t>
                      </a:r>
                    </a:p>
                  </a:txBody>
                  <a:tcPr/>
                </a:tc>
                <a:extLst>
                  <a:ext uri="{0D108BD9-81ED-4DB2-BD59-A6C34878D82A}">
                    <a16:rowId xmlns:a16="http://schemas.microsoft.com/office/drawing/2014/main" val="10002"/>
                  </a:ext>
                </a:extLst>
              </a:tr>
              <a:tr h="1119612">
                <a:tc>
                  <a:txBody>
                    <a:bodyPr/>
                    <a:lstStyle/>
                    <a:p>
                      <a:pPr algn="ctr"/>
                      <a:endParaRPr lang="en-GB" sz="1800" b="0" i="0" dirty="0">
                        <a:latin typeface="OpenDyslexicAlta" pitchFamily="2" charset="77"/>
                      </a:endParaRPr>
                    </a:p>
                    <a:p>
                      <a:pPr algn="ctr"/>
                      <a:r>
                        <a:rPr lang="en-GB" sz="3200" dirty="0" err="1">
                          <a:latin typeface="OpenDyslexicAlta" pitchFamily="2" charset="77"/>
                        </a:rPr>
                        <a:t>bas</a:t>
                      </a:r>
                      <a:r>
                        <a:rPr lang="en-GB" sz="3200" u="sng" dirty="0" err="1">
                          <a:latin typeface="Calibri" panose="020F0502020204030204" pitchFamily="34" charset="0"/>
                          <a:cs typeface="Calibri" panose="020F0502020204030204" pitchFamily="34" charset="0"/>
                        </a:rPr>
                        <a:t>__</a:t>
                      </a:r>
                      <a:r>
                        <a:rPr lang="en-GB" sz="3200" dirty="0" err="1">
                          <a:latin typeface="OpenDyslexicAlta" pitchFamily="2" charset="77"/>
                        </a:rPr>
                        <a:t>et</a:t>
                      </a:r>
                      <a:endParaRPr lang="en-GB" sz="3200" dirty="0">
                        <a:latin typeface="OpenDyslexicAlta" pitchFamily="2" charset="77"/>
                      </a:endParaRP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pi</a:t>
                      </a:r>
                      <a:r>
                        <a:rPr lang="en-GB" sz="3200" u="sng" dirty="0">
                          <a:latin typeface="Calibri" panose="020F0502020204030204" pitchFamily="34" charset="0"/>
                          <a:cs typeface="Calibri" panose="020F0502020204030204" pitchFamily="34" charset="0"/>
                        </a:rPr>
                        <a:t>__</a:t>
                      </a:r>
                      <a:endParaRPr lang="en-GB" sz="3200" i="0" u="sng" dirty="0">
                        <a:solidFill>
                          <a:srgbClr val="FF0000"/>
                        </a:solidFill>
                        <a:latin typeface="Calibri" panose="020F0502020204030204" pitchFamily="34" charset="0"/>
                        <a:cs typeface="Calibri" panose="020F0502020204030204" pitchFamily="34" charset="0"/>
                      </a:endParaRPr>
                    </a:p>
                  </a:txBody>
                  <a:tcPr/>
                </a:tc>
                <a:tc>
                  <a:txBody>
                    <a:bodyPr/>
                    <a:lstStyle/>
                    <a:p>
                      <a:pPr algn="ctr"/>
                      <a:endParaRPr lang="en-GB" sz="1800" b="0" i="0" dirty="0">
                        <a:latin typeface="OpenDyslexicAlta" pitchFamily="2" charset="77"/>
                      </a:endParaRPr>
                    </a:p>
                    <a:p>
                      <a:pPr algn="ctr"/>
                      <a:r>
                        <a:rPr lang="en-GB" sz="3200" u="sng" dirty="0" err="1">
                          <a:latin typeface="OpenDyslexicAlta" pitchFamily="2" charset="77"/>
                        </a:rPr>
                        <a:t>s</a:t>
                      </a:r>
                      <a:r>
                        <a:rPr lang="en-GB" sz="3200" u="sng" dirty="0" err="1">
                          <a:latin typeface="Calibri" panose="020F0502020204030204" pitchFamily="34" charset="0"/>
                          <a:cs typeface="Calibri" panose="020F0502020204030204" pitchFamily="34" charset="0"/>
                        </a:rPr>
                        <a:t>__</a:t>
                      </a:r>
                      <a:r>
                        <a:rPr lang="en-GB" sz="3200" u="sng" dirty="0" err="1">
                          <a:latin typeface="OpenDyslexicAlta" pitchFamily="2" charset="77"/>
                        </a:rPr>
                        <a:t>etch</a:t>
                      </a:r>
                      <a:endParaRPr lang="en-GB" sz="3200" u="sng" dirty="0">
                        <a:latin typeface="OpenDyslexicAlta" pitchFamily="2" charset="77"/>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77136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bank</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honk</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tank</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pink</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think</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kit</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skin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frisky</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sketch</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basket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a:t>
                      </a:r>
                      <a:r>
                        <a:rPr lang="en-GB" sz="1400" baseline="0" dirty="0" err="1">
                          <a:latin typeface="Muli" pitchFamily="2" charset="77"/>
                        </a:rPr>
                        <a:t>nk</a:t>
                      </a:r>
                      <a:r>
                        <a:rPr lang="en-GB" sz="1400" baseline="0" dirty="0">
                          <a:latin typeface="Muli" pitchFamily="2" charset="77"/>
                        </a:rPr>
                        <a:t>/ sound found at the end of words.  This sound usually comes after a vowel. </a:t>
                      </a:r>
                    </a:p>
                    <a:p>
                      <a:endParaRPr lang="en-GB" sz="1400" baseline="0" dirty="0">
                        <a:latin typeface="Muli" pitchFamily="2" charset="77"/>
                      </a:endParaRPr>
                    </a:p>
                    <a:p>
                      <a:r>
                        <a:rPr lang="en-GB" sz="1400" baseline="0" dirty="0">
                          <a:solidFill>
                            <a:srgbClr val="FF0000"/>
                          </a:solidFill>
                          <a:latin typeface="Muli" pitchFamily="2" charset="77"/>
                        </a:rPr>
                        <a:t>Answers:</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0E72F8D2-7476-704B-AAD0-4A28DF8ED7A0}"/>
              </a:ext>
            </a:extLst>
          </p:cNvPr>
          <p:cNvGraphicFramePr>
            <a:graphicFrameLocks noGrp="1"/>
          </p:cNvGraphicFramePr>
          <p:nvPr/>
        </p:nvGraphicFramePr>
        <p:xfrm>
          <a:off x="3635829" y="1875572"/>
          <a:ext cx="8127999" cy="4478448"/>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1119612">
                <a:tc>
                  <a:txBody>
                    <a:bodyPr/>
                    <a:lstStyle/>
                    <a:p>
                      <a:pPr algn="ctr"/>
                      <a:endParaRPr lang="en-GB" sz="1800" b="0" i="0" dirty="0">
                        <a:latin typeface="OpenDyslexicAlta" pitchFamily="2" charset="77"/>
                      </a:endParaRPr>
                    </a:p>
                    <a:p>
                      <a:pPr algn="ctr"/>
                      <a:r>
                        <a:rPr lang="en-GB" sz="3200" dirty="0">
                          <a:latin typeface="OpenDyslexicAlta" pitchFamily="2" charset="77"/>
                        </a:rPr>
                        <a:t>ba</a:t>
                      </a:r>
                      <a:r>
                        <a:rPr lang="en-GB" sz="3200" u="sng" dirty="0">
                          <a:solidFill>
                            <a:srgbClr val="FF3860"/>
                          </a:solidFill>
                          <a:latin typeface="OpenDyslexicAlta" pitchFamily="2" charset="77"/>
                          <a:cs typeface="Calibri" panose="020F0502020204030204" pitchFamily="34" charset="0"/>
                        </a:rPr>
                        <a:t>nk</a:t>
                      </a: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ta</a:t>
                      </a:r>
                      <a:r>
                        <a:rPr lang="en-GB" sz="3200" u="sng" kern="1200" dirty="0">
                          <a:solidFill>
                            <a:srgbClr val="FF3860"/>
                          </a:solidFill>
                          <a:latin typeface="OpenDyslexicAlta" pitchFamily="2" charset="77"/>
                          <a:ea typeface="+mn-ea"/>
                          <a:cs typeface="Calibri" panose="020F0502020204030204" pitchFamily="34" charset="0"/>
                        </a:rPr>
                        <a:t>nk</a:t>
                      </a: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ho</a:t>
                      </a:r>
                      <a:r>
                        <a:rPr lang="en-GB" sz="3200" u="sng" kern="1200" dirty="0">
                          <a:solidFill>
                            <a:srgbClr val="FF3860"/>
                          </a:solidFill>
                          <a:latin typeface="OpenDyslexicAlta" pitchFamily="2" charset="77"/>
                          <a:ea typeface="+mn-ea"/>
                          <a:cs typeface="Calibri" panose="020F0502020204030204" pitchFamily="34" charset="0"/>
                        </a:rPr>
                        <a:t>nk</a:t>
                      </a:r>
                    </a:p>
                  </a:txBody>
                  <a:tcPr/>
                </a:tc>
                <a:extLst>
                  <a:ext uri="{0D108BD9-81ED-4DB2-BD59-A6C34878D82A}">
                    <a16:rowId xmlns:a16="http://schemas.microsoft.com/office/drawing/2014/main" val="10000"/>
                  </a:ext>
                </a:extLst>
              </a:tr>
              <a:tr h="1119612">
                <a:tc>
                  <a:txBody>
                    <a:bodyPr/>
                    <a:lstStyle/>
                    <a:p>
                      <a:pPr algn="ctr"/>
                      <a:endParaRPr lang="en-GB" sz="1800" b="0" i="0" dirty="0">
                        <a:latin typeface="OpenDyslexicAlta" pitchFamily="2" charset="77"/>
                      </a:endParaRPr>
                    </a:p>
                    <a:p>
                      <a:pPr algn="ctr"/>
                      <a:r>
                        <a:rPr lang="en-GB" sz="3200" u="none" dirty="0">
                          <a:latin typeface="OpenDyslexicAlta" pitchFamily="2" charset="77"/>
                        </a:rPr>
                        <a:t>fris</a:t>
                      </a:r>
                      <a:r>
                        <a:rPr lang="en-GB" sz="3200" u="sng" dirty="0">
                          <a:solidFill>
                            <a:srgbClr val="FF3860"/>
                          </a:solidFill>
                          <a:latin typeface="OpenDyslexicAlta" pitchFamily="2" charset="77"/>
                          <a:cs typeface="Calibri" panose="020F0502020204030204" pitchFamily="34" charset="0"/>
                        </a:rPr>
                        <a:t>k</a:t>
                      </a:r>
                      <a:r>
                        <a:rPr lang="en-GB" sz="3200" u="none" dirty="0">
                          <a:latin typeface="OpenDyslexicAlta" pitchFamily="2" charset="77"/>
                        </a:rPr>
                        <a:t>y</a:t>
                      </a:r>
                    </a:p>
                  </a:txBody>
                  <a:tcPr/>
                </a:tc>
                <a:tc rowSpan="2">
                  <a:txBody>
                    <a:bodyPr/>
                    <a:lstStyle/>
                    <a:p>
                      <a:pPr algn="ctr"/>
                      <a:endParaRPr lang="en-GB" sz="1800" b="0" i="0" dirty="0">
                        <a:latin typeface="OpenDyslexicAlta" pitchFamily="2" charset="77"/>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dirty="0">
                          <a:solidFill>
                            <a:schemeClr val="bg1"/>
                          </a:solidFill>
                          <a:latin typeface="OpenDyslexicAlta" pitchFamily="2" charset="77"/>
                          <a:ea typeface="Times New Roman" charset="0"/>
                          <a:cs typeface="Times New Roman" charset="0"/>
                        </a:rPr>
                        <a:t>Add “k” or “</a:t>
                      </a:r>
                      <a:r>
                        <a:rPr lang="en-GB" sz="2400" b="0" i="0" dirty="0" err="1">
                          <a:solidFill>
                            <a:schemeClr val="bg1"/>
                          </a:solidFill>
                          <a:latin typeface="OpenDyslexicAlta" pitchFamily="2" charset="77"/>
                          <a:ea typeface="Times New Roman" charset="0"/>
                          <a:cs typeface="Times New Roman" charset="0"/>
                        </a:rPr>
                        <a:t>nk</a:t>
                      </a:r>
                      <a:r>
                        <a:rPr lang="en-GB" sz="2400" b="0" i="0" dirty="0">
                          <a:solidFill>
                            <a:schemeClr val="bg1"/>
                          </a:solidFill>
                          <a:latin typeface="OpenDyslexicAlta" pitchFamily="2" charset="77"/>
                          <a:ea typeface="Times New Roman" charset="0"/>
                          <a:cs typeface="Times New Roman" charset="0"/>
                        </a:rPr>
                        <a:t>” to these words and read them out loud.</a:t>
                      </a:r>
                      <a:endParaRPr lang="en-GB" sz="1800" dirty="0">
                        <a:solidFill>
                          <a:schemeClr val="bg1"/>
                        </a:solidFill>
                        <a:latin typeface="OpenDyslexicAlta" pitchFamily="2" charset="77"/>
                      </a:endParaRPr>
                    </a:p>
                  </a:txBody>
                  <a:tcPr>
                    <a:solidFill>
                      <a:schemeClr val="bg2">
                        <a:lumMod val="50000"/>
                      </a:schemeClr>
                    </a:solidFill>
                  </a:tcPr>
                </a:tc>
                <a:tc>
                  <a:txBody>
                    <a:bodyPr/>
                    <a:lstStyle/>
                    <a:p>
                      <a:pPr algn="ctr"/>
                      <a:endParaRPr lang="en-GB" sz="1800" b="0" i="0" u="none" dirty="0">
                        <a:solidFill>
                          <a:schemeClr val="tx1"/>
                        </a:solidFill>
                        <a:latin typeface="OpenDyslexicAlta" pitchFamily="2" charset="77"/>
                      </a:endParaRPr>
                    </a:p>
                    <a:p>
                      <a:pPr algn="ctr"/>
                      <a:r>
                        <a:rPr lang="en-GB" sz="3200" u="none" dirty="0">
                          <a:solidFill>
                            <a:schemeClr val="tx1"/>
                          </a:solidFill>
                          <a:latin typeface="OpenDyslexicAlta" pitchFamily="2" charset="77"/>
                        </a:rPr>
                        <a:t>s</a:t>
                      </a:r>
                      <a:r>
                        <a:rPr lang="en-GB" sz="3200" u="sng" kern="1200" dirty="0">
                          <a:solidFill>
                            <a:srgbClr val="FF3860"/>
                          </a:solidFill>
                          <a:latin typeface="OpenDyslexicAlta" pitchFamily="2" charset="77"/>
                          <a:ea typeface="+mn-ea"/>
                          <a:cs typeface="Calibri" panose="020F0502020204030204" pitchFamily="34" charset="0"/>
                        </a:rPr>
                        <a:t>k</a:t>
                      </a:r>
                      <a:r>
                        <a:rPr lang="en-GB" sz="3200" u="none" dirty="0">
                          <a:solidFill>
                            <a:schemeClr val="tx1"/>
                          </a:solidFill>
                          <a:latin typeface="OpenDyslexicAlta" pitchFamily="2" charset="77"/>
                        </a:rPr>
                        <a:t>in</a:t>
                      </a:r>
                    </a:p>
                  </a:txBody>
                  <a:tcPr/>
                </a:tc>
                <a:extLst>
                  <a:ext uri="{0D108BD9-81ED-4DB2-BD59-A6C34878D82A}">
                    <a16:rowId xmlns:a16="http://schemas.microsoft.com/office/drawing/2014/main" val="10001"/>
                  </a:ext>
                </a:extLst>
              </a:tr>
              <a:tr h="1119612">
                <a:tc>
                  <a:txBody>
                    <a:bodyPr/>
                    <a:lstStyle/>
                    <a:p>
                      <a:pPr algn="ctr"/>
                      <a:endParaRPr lang="en-GB" sz="1800" b="0" i="0" dirty="0">
                        <a:latin typeface="OpenDyslexicAlta" pitchFamily="2" charset="77"/>
                      </a:endParaRPr>
                    </a:p>
                    <a:p>
                      <a:pPr algn="ctr"/>
                      <a:r>
                        <a:rPr lang="en-GB" sz="3200" i="0" dirty="0">
                          <a:latin typeface="OpenDyslexicAlta" pitchFamily="2" charset="77"/>
                        </a:rPr>
                        <a:t>thi</a:t>
                      </a:r>
                      <a:r>
                        <a:rPr lang="en-GB" sz="3200" u="sng" kern="1200" dirty="0">
                          <a:solidFill>
                            <a:srgbClr val="FF3860"/>
                          </a:solidFill>
                          <a:latin typeface="OpenDyslexicAlta" pitchFamily="2" charset="77"/>
                          <a:ea typeface="+mn-ea"/>
                          <a:cs typeface="Calibri" panose="020F0502020204030204" pitchFamily="34" charset="0"/>
                        </a:rPr>
                        <a:t>nk</a:t>
                      </a:r>
                    </a:p>
                  </a:txBody>
                  <a:tcPr/>
                </a:tc>
                <a:tc vMerge="1">
                  <a:txBody>
                    <a:bodyPr/>
                    <a:lstStyle/>
                    <a:p>
                      <a:pPr algn="ctr"/>
                      <a:endParaRPr lang="en-GB" sz="1800" dirty="0"/>
                    </a:p>
                  </a:txBody>
                  <a:tcPr/>
                </a:tc>
                <a:tc>
                  <a:txBody>
                    <a:bodyPr/>
                    <a:lstStyle/>
                    <a:p>
                      <a:pPr algn="ctr"/>
                      <a:endParaRPr lang="en-GB" sz="1800" b="0" i="0" u="none" dirty="0">
                        <a:solidFill>
                          <a:schemeClr val="tx1"/>
                        </a:solidFill>
                        <a:latin typeface="OpenDyslexicAlta" pitchFamily="2" charset="77"/>
                      </a:endParaRPr>
                    </a:p>
                    <a:p>
                      <a:pPr algn="ctr"/>
                      <a:r>
                        <a:rPr lang="en-GB" sz="3200" u="sng" kern="1200" dirty="0">
                          <a:solidFill>
                            <a:srgbClr val="FF3860"/>
                          </a:solidFill>
                          <a:latin typeface="OpenDyslexicAlta" pitchFamily="2" charset="77"/>
                          <a:ea typeface="+mn-ea"/>
                          <a:cs typeface="Calibri" panose="020F0502020204030204" pitchFamily="34" charset="0"/>
                        </a:rPr>
                        <a:t>k</a:t>
                      </a:r>
                      <a:r>
                        <a:rPr lang="en-GB" sz="3200" u="none" dirty="0">
                          <a:solidFill>
                            <a:schemeClr val="tx1"/>
                          </a:solidFill>
                          <a:latin typeface="OpenDyslexicAlta" pitchFamily="2" charset="77"/>
                        </a:rPr>
                        <a:t>it</a:t>
                      </a:r>
                    </a:p>
                  </a:txBody>
                  <a:tcPr/>
                </a:tc>
                <a:extLst>
                  <a:ext uri="{0D108BD9-81ED-4DB2-BD59-A6C34878D82A}">
                    <a16:rowId xmlns:a16="http://schemas.microsoft.com/office/drawing/2014/main" val="10002"/>
                  </a:ext>
                </a:extLst>
              </a:tr>
              <a:tr h="1119612">
                <a:tc>
                  <a:txBody>
                    <a:bodyPr/>
                    <a:lstStyle/>
                    <a:p>
                      <a:pPr algn="ctr"/>
                      <a:endParaRPr lang="en-GB" sz="1800" b="0" i="0" dirty="0">
                        <a:latin typeface="OpenDyslexicAlta" pitchFamily="2" charset="77"/>
                      </a:endParaRPr>
                    </a:p>
                    <a:p>
                      <a:pPr algn="ctr"/>
                      <a:r>
                        <a:rPr lang="en-GB" sz="3200" dirty="0">
                          <a:latin typeface="OpenDyslexicAlta" pitchFamily="2" charset="77"/>
                        </a:rPr>
                        <a:t>bas</a:t>
                      </a:r>
                      <a:r>
                        <a:rPr lang="en-GB" sz="3200" u="sng" kern="1200" dirty="0">
                          <a:solidFill>
                            <a:srgbClr val="FF3860"/>
                          </a:solidFill>
                          <a:latin typeface="OpenDyslexicAlta" pitchFamily="2" charset="77"/>
                          <a:ea typeface="+mn-ea"/>
                          <a:cs typeface="Calibri" panose="020F0502020204030204" pitchFamily="34" charset="0"/>
                        </a:rPr>
                        <a:t>k</a:t>
                      </a:r>
                      <a:r>
                        <a:rPr lang="en-GB" sz="3200" dirty="0">
                          <a:latin typeface="OpenDyslexicAlta" pitchFamily="2" charset="77"/>
                        </a:rPr>
                        <a:t>et</a:t>
                      </a: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pi</a:t>
                      </a:r>
                      <a:r>
                        <a:rPr lang="en-GB" sz="3200" u="sng" kern="1200" dirty="0">
                          <a:solidFill>
                            <a:srgbClr val="FF3860"/>
                          </a:solidFill>
                          <a:latin typeface="OpenDyslexicAlta" pitchFamily="2" charset="77"/>
                          <a:ea typeface="+mn-ea"/>
                          <a:cs typeface="Calibri" panose="020F0502020204030204" pitchFamily="34" charset="0"/>
                        </a:rPr>
                        <a:t>nk</a:t>
                      </a:r>
                    </a:p>
                  </a:txBody>
                  <a:tcPr/>
                </a:tc>
                <a:tc>
                  <a:txBody>
                    <a:bodyPr/>
                    <a:lstStyle/>
                    <a:p>
                      <a:pPr algn="ctr"/>
                      <a:endParaRPr lang="en-GB" sz="1800" b="0" i="0" dirty="0">
                        <a:latin typeface="OpenDyslexicAlta" pitchFamily="2" charset="77"/>
                      </a:endParaRPr>
                    </a:p>
                    <a:p>
                      <a:pPr algn="ctr"/>
                      <a:r>
                        <a:rPr lang="en-GB" sz="3200" u="sng" dirty="0">
                          <a:latin typeface="OpenDyslexicAlta" pitchFamily="2" charset="77"/>
                        </a:rPr>
                        <a:t>s</a:t>
                      </a:r>
                      <a:r>
                        <a:rPr lang="en-GB" sz="3200" u="sng" kern="1200" dirty="0">
                          <a:solidFill>
                            <a:srgbClr val="FF3860"/>
                          </a:solidFill>
                          <a:latin typeface="OpenDyslexicAlta" pitchFamily="2" charset="77"/>
                          <a:ea typeface="+mn-ea"/>
                          <a:cs typeface="Calibri" panose="020F0502020204030204" pitchFamily="34" charset="0"/>
                        </a:rPr>
                        <a:t>k</a:t>
                      </a:r>
                      <a:r>
                        <a:rPr lang="en-GB" sz="3200" u="sng" dirty="0">
                          <a:latin typeface="OpenDyslexicAlta" pitchFamily="2" charset="77"/>
                        </a:rPr>
                        <a:t>etch</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21810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63A8EC4-655D-4546-A0AE-0671AEC23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9CD1B6FD-11D7-3849-9417-35B746722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66750"/>
            <a:ext cx="12192000" cy="6191250"/>
          </a:xfrm>
          <a:prstGeom prst="rect">
            <a:avLst/>
          </a:prstGeom>
        </p:spPr>
      </p:pic>
      <p:sp>
        <p:nvSpPr>
          <p:cNvPr id="13" name="TextBox 12">
            <a:extLst>
              <a:ext uri="{FF2B5EF4-FFF2-40B4-BE49-F238E27FC236}">
                <a16:creationId xmlns:a16="http://schemas.microsoft.com/office/drawing/2014/main" id="{700D2F8C-5C7E-D541-9EDA-A4DF2C2E2FEE}"/>
              </a:ext>
            </a:extLst>
          </p:cNvPr>
          <p:cNvSpPr txBox="1"/>
          <p:nvPr/>
        </p:nvSpPr>
        <p:spPr>
          <a:xfrm>
            <a:off x="231648" y="6581001"/>
            <a:ext cx="11765280" cy="276999"/>
          </a:xfrm>
          <a:prstGeom prst="rect">
            <a:avLst/>
          </a:prstGeom>
          <a:noFill/>
        </p:spPr>
        <p:txBody>
          <a:bodyPr wrap="square" rtlCol="0">
            <a:spAutoFit/>
          </a:bodyPr>
          <a:lstStyle/>
          <a:p>
            <a:pPr algn="ctr"/>
            <a:r>
              <a:rPr lang="en-GB" sz="1200" b="1" dirty="0">
                <a:solidFill>
                  <a:schemeClr val="bg1"/>
                </a:solidFill>
                <a:latin typeface="Muli" pitchFamily="2" charset="77"/>
              </a:rPr>
              <a:t>All elements of this scheme are copyright © The Spelling Shed Ltd and may not be redistributed without permission. </a:t>
            </a:r>
          </a:p>
        </p:txBody>
      </p:sp>
      <p:pic>
        <p:nvPicPr>
          <p:cNvPr id="29" name="Picture 28">
            <a:extLst>
              <a:ext uri="{FF2B5EF4-FFF2-40B4-BE49-F238E27FC236}">
                <a16:creationId xmlns:a16="http://schemas.microsoft.com/office/drawing/2014/main" id="{A62ED2B2-06CE-9849-84DD-DCF1DC2D39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200" y="4922612"/>
            <a:ext cx="3983736" cy="875215"/>
          </a:xfrm>
          <a:prstGeom prst="rect">
            <a:avLst/>
          </a:prstGeom>
        </p:spPr>
      </p:pic>
      <p:sp>
        <p:nvSpPr>
          <p:cNvPr id="12" name="TextBox 11">
            <a:extLst>
              <a:ext uri="{FF2B5EF4-FFF2-40B4-BE49-F238E27FC236}">
                <a16:creationId xmlns:a16="http://schemas.microsoft.com/office/drawing/2014/main" id="{0564A0E0-D230-8641-90BC-831B53681AAE}"/>
              </a:ext>
            </a:extLst>
          </p:cNvPr>
          <p:cNvSpPr txBox="1"/>
          <p:nvPr/>
        </p:nvSpPr>
        <p:spPr>
          <a:xfrm>
            <a:off x="4267201" y="5025808"/>
            <a:ext cx="3983736" cy="523220"/>
          </a:xfrm>
          <a:prstGeom prst="rect">
            <a:avLst/>
          </a:prstGeom>
          <a:noFill/>
        </p:spPr>
        <p:txBody>
          <a:bodyPr wrap="square" rtlCol="0">
            <a:spAutoFit/>
          </a:bodyPr>
          <a:lstStyle/>
          <a:p>
            <a:pPr algn="ctr"/>
            <a:r>
              <a:rPr lang="en-GB" sz="2800" dirty="0">
                <a:solidFill>
                  <a:schemeClr val="bg1"/>
                </a:solidFill>
                <a:effectLst>
                  <a:outerShdw blurRad="50800" dist="50800" dir="5400000" algn="ctr" rotWithShape="0">
                    <a:schemeClr val="tx1">
                      <a:alpha val="39000"/>
                    </a:schemeClr>
                  </a:outerShdw>
                </a:effectLst>
                <a:latin typeface="Cookies" pitchFamily="2" charset="0"/>
              </a:rPr>
              <a:t>Stage 2</a:t>
            </a:r>
          </a:p>
        </p:txBody>
      </p:sp>
      <p:pic>
        <p:nvPicPr>
          <p:cNvPr id="31" name="Picture 30">
            <a:extLst>
              <a:ext uri="{FF2B5EF4-FFF2-40B4-BE49-F238E27FC236}">
                <a16:creationId xmlns:a16="http://schemas.microsoft.com/office/drawing/2014/main" id="{816E7DB3-0D9A-8D4E-A1D6-E5CC49A337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3187" y="735105"/>
            <a:ext cx="6731762" cy="1166349"/>
          </a:xfrm>
          <a:prstGeom prst="rect">
            <a:avLst/>
          </a:prstGeom>
        </p:spPr>
      </p:pic>
      <p:sp>
        <p:nvSpPr>
          <p:cNvPr id="8" name="TextBox 7">
            <a:extLst>
              <a:ext uri="{FF2B5EF4-FFF2-40B4-BE49-F238E27FC236}">
                <a16:creationId xmlns:a16="http://schemas.microsoft.com/office/drawing/2014/main" id="{972B53D9-579C-7642-97A4-2763353E325B}"/>
              </a:ext>
            </a:extLst>
          </p:cNvPr>
          <p:cNvSpPr txBox="1"/>
          <p:nvPr/>
        </p:nvSpPr>
        <p:spPr>
          <a:xfrm>
            <a:off x="3698856" y="1910135"/>
            <a:ext cx="5120424" cy="523220"/>
          </a:xfrm>
          <a:prstGeom prst="rect">
            <a:avLst/>
          </a:prstGeom>
          <a:noFill/>
          <a:effectLst>
            <a:outerShdw blurRad="50800" dist="12700" dir="5400000" algn="ctr" rotWithShape="0">
              <a:srgbClr val="000000">
                <a:alpha val="49000"/>
              </a:srgbClr>
            </a:outerShdw>
          </a:effectLst>
        </p:spPr>
        <p:txBody>
          <a:bodyPr wrap="square" rtlCol="0">
            <a:spAutoFit/>
          </a:bodyPr>
          <a:lstStyle/>
          <a:p>
            <a:pPr algn="ctr"/>
            <a:r>
              <a:rPr lang="en-GB" sz="2800" dirty="0">
                <a:solidFill>
                  <a:schemeClr val="bg1"/>
                </a:solidFill>
                <a:latin typeface="Muli" pitchFamily="2" charset="77"/>
              </a:rPr>
              <a:t>Spelling Scheme of Work</a:t>
            </a:r>
          </a:p>
        </p:txBody>
      </p:sp>
      <p:sp>
        <p:nvSpPr>
          <p:cNvPr id="9" name="TextBox 8">
            <a:extLst>
              <a:ext uri="{FF2B5EF4-FFF2-40B4-BE49-F238E27FC236}">
                <a16:creationId xmlns:a16="http://schemas.microsoft.com/office/drawing/2014/main" id="{B510B178-264B-EB45-8E52-86150CA95EAD}"/>
              </a:ext>
            </a:extLst>
          </p:cNvPr>
          <p:cNvSpPr txBox="1"/>
          <p:nvPr/>
        </p:nvSpPr>
        <p:spPr>
          <a:xfrm>
            <a:off x="11207262" y="6596390"/>
            <a:ext cx="984738" cy="261610"/>
          </a:xfrm>
          <a:prstGeom prst="rect">
            <a:avLst/>
          </a:prstGeom>
          <a:noFill/>
        </p:spPr>
        <p:txBody>
          <a:bodyPr wrap="square" rtlCol="0">
            <a:spAutoFit/>
          </a:bodyPr>
          <a:lstStyle/>
          <a:p>
            <a:pPr algn="r"/>
            <a:r>
              <a:rPr lang="en-GB" sz="1100" dirty="0">
                <a:solidFill>
                  <a:schemeClr val="bg1"/>
                </a:solidFill>
                <a:latin typeface="Muli" pitchFamily="2" charset="77"/>
              </a:rPr>
              <a:t>11/01/20</a:t>
            </a:r>
          </a:p>
        </p:txBody>
      </p:sp>
    </p:spTree>
    <p:extLst>
      <p:ext uri="{BB962C8B-B14F-4D97-AF65-F5344CB8AC3E}">
        <p14:creationId xmlns:p14="http://schemas.microsoft.com/office/powerpoint/2010/main" val="221156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Words ending with the /f/, /l/, /s/, /z/ or /k/ sound in English almost always have double consonant.</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US" dirty="0"/>
              <a:t>1</a:t>
            </a:r>
            <a:endParaRPr lang="en-GB" dirty="0"/>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US" dirty="0"/>
              <a:t>1</a:t>
            </a:r>
            <a:endParaRPr lang="en-GB" dirty="0"/>
          </a:p>
        </p:txBody>
      </p:sp>
    </p:spTree>
    <p:extLst>
      <p:ext uri="{BB962C8B-B14F-4D97-AF65-F5344CB8AC3E}">
        <p14:creationId xmlns:p14="http://schemas.microsoft.com/office/powerpoint/2010/main" val="3780827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3731-DA38-5947-8C42-1E8C4966CCE9}"/>
              </a:ext>
            </a:extLst>
          </p:cNvPr>
          <p:cNvSpPr>
            <a:spLocks noGrp="1"/>
          </p:cNvSpPr>
          <p:nvPr>
            <p:ph type="title"/>
          </p:nvPr>
        </p:nvSpPr>
        <p:spPr>
          <a:xfrm>
            <a:off x="838200" y="372533"/>
            <a:ext cx="10515600" cy="791204"/>
          </a:xfrm>
        </p:spPr>
        <p:txBody>
          <a:bodyPr/>
          <a:lstStyle/>
          <a:p>
            <a:r>
              <a:rPr lang="en-GB" dirty="0"/>
              <a:t>Spelling lists – Stage 2</a:t>
            </a:r>
          </a:p>
        </p:txBody>
      </p:sp>
      <p:sp>
        <p:nvSpPr>
          <p:cNvPr id="3" name="Content Placeholder 2">
            <a:extLst>
              <a:ext uri="{FF2B5EF4-FFF2-40B4-BE49-F238E27FC236}">
                <a16:creationId xmlns:a16="http://schemas.microsoft.com/office/drawing/2014/main" id="{7F291E8B-2E5B-8D41-B051-CDF497CB3375}"/>
              </a:ext>
            </a:extLst>
          </p:cNvPr>
          <p:cNvSpPr>
            <a:spLocks noGrp="1"/>
          </p:cNvSpPr>
          <p:nvPr>
            <p:ph idx="1"/>
          </p:nvPr>
        </p:nvSpPr>
        <p:spPr>
          <a:xfrm>
            <a:off x="838200" y="1295400"/>
            <a:ext cx="10515600" cy="5317068"/>
          </a:xfrm>
        </p:spPr>
        <p:txBody>
          <a:bodyPr numCol="2" spcCol="180000">
            <a:noAutofit/>
          </a:bodyPr>
          <a:lstStyle/>
          <a:p>
            <a:pPr marL="514350" indent="-514350">
              <a:buFont typeface="+mj-lt"/>
              <a:buAutoNum type="arabicPeriod"/>
            </a:pPr>
            <a:r>
              <a:rPr lang="en-GB" sz="800" dirty="0">
                <a:latin typeface="Muli" pitchFamily="2" charset="77"/>
              </a:rPr>
              <a:t>The /j/ sound spelled –</a:t>
            </a:r>
            <a:r>
              <a:rPr lang="en-GB" sz="800" dirty="0" err="1">
                <a:latin typeface="Muli" pitchFamily="2" charset="77"/>
              </a:rPr>
              <a:t>dge</a:t>
            </a:r>
            <a:r>
              <a:rPr lang="en-GB" sz="800" dirty="0">
                <a:latin typeface="Muli" pitchFamily="2" charset="77"/>
              </a:rPr>
              <a:t> at the end of words.  This spelling is used after the short vowel sounds.</a:t>
            </a:r>
          </a:p>
          <a:p>
            <a:pPr marL="514350" indent="-514350">
              <a:buFont typeface="+mj-lt"/>
              <a:buAutoNum type="arabicPeriod"/>
            </a:pPr>
            <a:r>
              <a:rPr lang="en-GB" sz="800" dirty="0">
                <a:latin typeface="Muli" pitchFamily="2" charset="77"/>
              </a:rPr>
              <a:t>The /j/ sound spelled –</a:t>
            </a:r>
            <a:r>
              <a:rPr lang="en-GB" sz="800" dirty="0" err="1">
                <a:latin typeface="Muli" pitchFamily="2" charset="77"/>
              </a:rPr>
              <a:t>ge</a:t>
            </a:r>
            <a:r>
              <a:rPr lang="en-GB" sz="800" dirty="0">
                <a:latin typeface="Muli" pitchFamily="2" charset="77"/>
              </a:rPr>
              <a:t> at the end of words.  This spelling comes after all sounds other than the ‘short vowels.’</a:t>
            </a:r>
          </a:p>
          <a:p>
            <a:pPr marL="514350" indent="-514350">
              <a:buFont typeface="+mj-lt"/>
              <a:buAutoNum type="arabicPeriod"/>
            </a:pPr>
            <a:r>
              <a:rPr lang="en-GB" sz="800" dirty="0">
                <a:latin typeface="Muli" pitchFamily="2" charset="77"/>
              </a:rPr>
              <a:t> The /j/ sound spelled with a g. </a:t>
            </a:r>
          </a:p>
          <a:p>
            <a:pPr marL="514350" indent="-514350">
              <a:buFont typeface="+mj-lt"/>
              <a:buAutoNum type="arabicPeriod"/>
            </a:pPr>
            <a:r>
              <a:rPr lang="en-GB" sz="800" dirty="0">
                <a:latin typeface="Muli" pitchFamily="2" charset="77"/>
              </a:rPr>
              <a:t> The /s/ sound spelled c before e, </a:t>
            </a:r>
            <a:r>
              <a:rPr lang="en-GB" sz="800" dirty="0" err="1">
                <a:latin typeface="Muli" pitchFamily="2" charset="77"/>
              </a:rPr>
              <a:t>i</a:t>
            </a:r>
            <a:r>
              <a:rPr lang="en-GB" sz="800" dirty="0">
                <a:latin typeface="Muli" pitchFamily="2" charset="77"/>
              </a:rPr>
              <a:t> and y. </a:t>
            </a:r>
          </a:p>
          <a:p>
            <a:pPr marL="514350" indent="-514350">
              <a:buFont typeface="+mj-lt"/>
              <a:buAutoNum type="arabicPeriod"/>
            </a:pPr>
            <a:r>
              <a:rPr lang="en-GB" sz="800" dirty="0">
                <a:latin typeface="Muli" pitchFamily="2" charset="77"/>
              </a:rPr>
              <a:t>The /n/ sound spelled </a:t>
            </a:r>
            <a:r>
              <a:rPr lang="en-GB" sz="800" dirty="0" err="1">
                <a:latin typeface="Muli" pitchFamily="2" charset="77"/>
              </a:rPr>
              <a:t>kn</a:t>
            </a:r>
            <a:r>
              <a:rPr lang="en-GB" sz="800" dirty="0">
                <a:latin typeface="Muli" pitchFamily="2" charset="77"/>
              </a:rPr>
              <a:t> and </a:t>
            </a:r>
            <a:r>
              <a:rPr lang="en-GB" sz="800" dirty="0" err="1">
                <a:latin typeface="Muli" pitchFamily="2" charset="77"/>
              </a:rPr>
              <a:t>gn</a:t>
            </a:r>
            <a:r>
              <a:rPr lang="en-GB" sz="800" dirty="0">
                <a:latin typeface="Muli" pitchFamily="2" charset="77"/>
              </a:rPr>
              <a:t> at the beginning of words.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 The /r/ sound spelled ’</a:t>
            </a:r>
            <a:r>
              <a:rPr lang="en-GB" sz="800" dirty="0" err="1">
                <a:latin typeface="Muli" pitchFamily="2" charset="77"/>
              </a:rPr>
              <a:t>wr</a:t>
            </a:r>
            <a:r>
              <a:rPr lang="en-GB" sz="800" dirty="0">
                <a:latin typeface="Muli" pitchFamily="2" charset="77"/>
              </a:rPr>
              <a:t>’ at the beginning of words. </a:t>
            </a:r>
          </a:p>
          <a:p>
            <a:pPr marL="514350" indent="-514350">
              <a:buFont typeface="+mj-lt"/>
              <a:buAutoNum type="arabicPeriod"/>
            </a:pPr>
            <a:r>
              <a:rPr lang="en-GB" sz="800" dirty="0">
                <a:latin typeface="Muli" pitchFamily="2" charset="77"/>
              </a:rPr>
              <a:t>The /l/ or /ul/ sound spelled ’-le’ at the end of words. </a:t>
            </a:r>
          </a:p>
          <a:p>
            <a:pPr marL="514350" indent="-514350">
              <a:buFont typeface="+mj-lt"/>
              <a:buAutoNum type="arabicPeriod"/>
            </a:pPr>
            <a:r>
              <a:rPr lang="en-GB" sz="800" dirty="0">
                <a:latin typeface="Muli" pitchFamily="2" charset="77"/>
              </a:rPr>
              <a:t>The /l/ or /ul/ sound spelled ‘-el’ at the end of words.  This spelling is used after m, n, r, s, v, w and commonly s. </a:t>
            </a:r>
          </a:p>
          <a:p>
            <a:pPr marL="514350" indent="-514350">
              <a:buFont typeface="+mj-lt"/>
              <a:buAutoNum type="arabicPeriod"/>
            </a:pPr>
            <a:r>
              <a:rPr lang="en-GB" sz="800" dirty="0">
                <a:latin typeface="Muli" pitchFamily="2" charset="77"/>
              </a:rPr>
              <a:t> The /l/ or /ul/ sound spelled ‘-al’ at the end of words. </a:t>
            </a:r>
          </a:p>
          <a:p>
            <a:pPr marL="514350" indent="-514350">
              <a:buFont typeface="+mj-lt"/>
              <a:buAutoNum type="arabicPeriod"/>
            </a:pPr>
            <a:r>
              <a:rPr lang="en-GB" sz="800" dirty="0">
                <a:latin typeface="Muli" pitchFamily="2" charset="77"/>
              </a:rPr>
              <a:t> Words ending in ’-</a:t>
            </a:r>
            <a:r>
              <a:rPr lang="en-GB" sz="800" dirty="0" err="1">
                <a:latin typeface="Muli" pitchFamily="2" charset="77"/>
              </a:rPr>
              <a:t>il</a:t>
            </a:r>
            <a:r>
              <a:rPr lang="en-GB" sz="800" dirty="0">
                <a:latin typeface="Muli" pitchFamily="2" charset="77"/>
              </a:rPr>
              <a:t>.’</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 The long vowel ‘</a:t>
            </a:r>
            <a:r>
              <a:rPr lang="en-GB" sz="800" dirty="0" err="1">
                <a:latin typeface="Muli" pitchFamily="2" charset="77"/>
              </a:rPr>
              <a:t>i</a:t>
            </a:r>
            <a:r>
              <a:rPr lang="en-GB" sz="800" dirty="0">
                <a:latin typeface="Muli" pitchFamily="2" charset="77"/>
              </a:rPr>
              <a:t>’ spelled with a y at the end of words. </a:t>
            </a:r>
          </a:p>
          <a:p>
            <a:pPr marL="514350" indent="-514350">
              <a:buFont typeface="+mj-lt"/>
              <a:buAutoNum type="arabicPeriod"/>
            </a:pPr>
            <a:r>
              <a:rPr lang="en-GB" sz="800" dirty="0">
                <a:latin typeface="Muli" pitchFamily="2" charset="77"/>
              </a:rPr>
              <a:t> Adding ‘-</a:t>
            </a:r>
            <a:r>
              <a:rPr lang="en-GB" sz="800" dirty="0" err="1">
                <a:latin typeface="Muli" pitchFamily="2" charset="77"/>
              </a:rPr>
              <a:t>es’</a:t>
            </a:r>
            <a:r>
              <a:rPr lang="en-GB" sz="800" dirty="0">
                <a:latin typeface="Muli" pitchFamily="2" charset="77"/>
              </a:rPr>
              <a:t>  to nouns and verbs ending in ‘y.’</a:t>
            </a:r>
          </a:p>
          <a:p>
            <a:pPr marL="514350" indent="-514350">
              <a:buFont typeface="+mj-lt"/>
              <a:buAutoNum type="arabicPeriod"/>
            </a:pPr>
            <a:r>
              <a:rPr lang="en-GB" sz="800" dirty="0">
                <a:latin typeface="Muli" pitchFamily="2" charset="77"/>
              </a:rPr>
              <a:t> Adding ‘-ed’ to words ending in y. The y is changed to an </a:t>
            </a:r>
            <a:r>
              <a:rPr lang="en-GB" sz="800" dirty="0" err="1">
                <a:latin typeface="Muli" pitchFamily="2" charset="77"/>
              </a:rPr>
              <a:t>i</a:t>
            </a:r>
            <a:r>
              <a:rPr lang="en-GB" sz="800" dirty="0">
                <a:latin typeface="Muli" pitchFamily="2" charset="77"/>
              </a:rPr>
              <a:t>.</a:t>
            </a:r>
          </a:p>
          <a:p>
            <a:pPr marL="514350" indent="-514350">
              <a:buFont typeface="+mj-lt"/>
              <a:buAutoNum type="arabicPeriod"/>
            </a:pPr>
            <a:r>
              <a:rPr lang="en-GB" sz="800" dirty="0">
                <a:latin typeface="Muli" pitchFamily="2" charset="77"/>
              </a:rPr>
              <a:t>Adding ‘-</a:t>
            </a:r>
            <a:r>
              <a:rPr lang="en-GB" sz="800" dirty="0" err="1">
                <a:latin typeface="Muli" pitchFamily="2" charset="77"/>
              </a:rPr>
              <a:t>er</a:t>
            </a:r>
            <a:r>
              <a:rPr lang="en-GB" sz="800" dirty="0">
                <a:latin typeface="Muli" pitchFamily="2" charset="77"/>
              </a:rPr>
              <a:t>’ to words ending in y. The y is changed to an </a:t>
            </a:r>
            <a:r>
              <a:rPr lang="en-GB" sz="800" dirty="0" err="1">
                <a:latin typeface="Muli" pitchFamily="2" charset="77"/>
              </a:rPr>
              <a:t>i</a:t>
            </a:r>
            <a:r>
              <a:rPr lang="en-GB" sz="800" dirty="0">
                <a:latin typeface="Muli" pitchFamily="2" charset="77"/>
              </a:rPr>
              <a:t>. </a:t>
            </a:r>
          </a:p>
          <a:p>
            <a:pPr marL="514350" indent="-514350">
              <a:buFont typeface="+mj-lt"/>
              <a:buAutoNum type="arabicPeriod"/>
            </a:pPr>
            <a:r>
              <a:rPr lang="en-GB" sz="800" dirty="0">
                <a:latin typeface="Muli" pitchFamily="2" charset="77"/>
              </a:rPr>
              <a:t> Adding ‘</a:t>
            </a:r>
            <a:r>
              <a:rPr lang="en-GB" sz="800" dirty="0" err="1">
                <a:latin typeface="Muli" pitchFamily="2" charset="77"/>
              </a:rPr>
              <a:t>ing</a:t>
            </a:r>
            <a:r>
              <a:rPr lang="en-GB" sz="800" dirty="0">
                <a:latin typeface="Muli" pitchFamily="2" charset="77"/>
              </a:rPr>
              <a:t>’ to words ending in ‘e’ with a consonant before it.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 Adding ‘</a:t>
            </a:r>
            <a:r>
              <a:rPr lang="en-GB" sz="800" dirty="0" err="1">
                <a:latin typeface="Muli" pitchFamily="2" charset="77"/>
              </a:rPr>
              <a:t>er</a:t>
            </a:r>
            <a:r>
              <a:rPr lang="en-GB" sz="800" dirty="0">
                <a:latin typeface="Muli" pitchFamily="2" charset="77"/>
              </a:rPr>
              <a:t>’ to words ending in ‘e’ with a consonant before it. </a:t>
            </a:r>
          </a:p>
          <a:p>
            <a:pPr marL="514350" indent="-514350">
              <a:buFont typeface="+mj-lt"/>
              <a:buAutoNum type="arabicPeriod"/>
            </a:pPr>
            <a:r>
              <a:rPr lang="en-GB" sz="800" dirty="0">
                <a:latin typeface="Muli" pitchFamily="2" charset="77"/>
              </a:rPr>
              <a:t> Adding ‘-</a:t>
            </a:r>
            <a:r>
              <a:rPr lang="en-GB" sz="800" dirty="0" err="1">
                <a:latin typeface="Muli" pitchFamily="2" charset="77"/>
              </a:rPr>
              <a:t>ing</a:t>
            </a:r>
            <a:r>
              <a:rPr lang="en-GB" sz="800" dirty="0">
                <a:latin typeface="Muli" pitchFamily="2" charset="77"/>
              </a:rPr>
              <a:t>’ to words of one syllable.  The last letter is doubled to keep the short vowel sound. </a:t>
            </a:r>
          </a:p>
          <a:p>
            <a:pPr marL="514350" indent="-514350">
              <a:buFont typeface="+mj-lt"/>
              <a:buAutoNum type="arabicPeriod"/>
            </a:pPr>
            <a:r>
              <a:rPr lang="en-GB" sz="800" dirty="0">
                <a:latin typeface="Muli" pitchFamily="2" charset="77"/>
              </a:rPr>
              <a:t>Adding ‘–ed'’ to words of one syllable.  The last letter is doubled to keep the short vowel sound. </a:t>
            </a:r>
          </a:p>
          <a:p>
            <a:pPr marL="514350" indent="-514350">
              <a:buFont typeface="+mj-lt"/>
              <a:buAutoNum type="arabicPeriod"/>
            </a:pPr>
            <a:r>
              <a:rPr lang="en-GB" sz="800" dirty="0">
                <a:latin typeface="Muli" pitchFamily="2" charset="77"/>
              </a:rPr>
              <a:t>The ‘or’ sound spelled ’a’ before </a:t>
            </a:r>
            <a:r>
              <a:rPr lang="en-GB" sz="800" dirty="0" err="1">
                <a:latin typeface="Muli" pitchFamily="2" charset="77"/>
              </a:rPr>
              <a:t>ll</a:t>
            </a:r>
            <a:r>
              <a:rPr lang="en-GB" sz="800" dirty="0">
                <a:latin typeface="Muli" pitchFamily="2" charset="77"/>
              </a:rPr>
              <a:t> and </a:t>
            </a:r>
            <a:r>
              <a:rPr lang="en-GB" sz="800" dirty="0" err="1">
                <a:latin typeface="Muli" pitchFamily="2" charset="77"/>
              </a:rPr>
              <a:t>ll</a:t>
            </a:r>
            <a:endParaRPr lang="en-GB" sz="800" dirty="0">
              <a:latin typeface="Muli" pitchFamily="2" charset="77"/>
            </a:endParaRPr>
          </a:p>
          <a:p>
            <a:pPr marL="514350" indent="-514350">
              <a:buFont typeface="+mj-lt"/>
              <a:buAutoNum type="arabicPeriod"/>
            </a:pPr>
            <a:r>
              <a:rPr lang="en-GB" sz="800" dirty="0">
                <a:latin typeface="Muli" pitchFamily="2" charset="77"/>
              </a:rPr>
              <a:t>The short vowel sound ‘o.’</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 The /</a:t>
            </a:r>
            <a:r>
              <a:rPr lang="en-GB" sz="800" dirty="0" err="1">
                <a:latin typeface="Muli" pitchFamily="2" charset="77"/>
              </a:rPr>
              <a:t>ee</a:t>
            </a:r>
            <a:r>
              <a:rPr lang="en-GB" sz="800" dirty="0">
                <a:latin typeface="Muli" pitchFamily="2" charset="77"/>
              </a:rPr>
              <a:t>/ sound spelled ‘–</a:t>
            </a:r>
            <a:r>
              <a:rPr lang="en-GB" sz="800" dirty="0" err="1">
                <a:latin typeface="Muli" pitchFamily="2" charset="77"/>
              </a:rPr>
              <a:t>ey</a:t>
            </a:r>
            <a:r>
              <a:rPr lang="en-GB" sz="800" dirty="0">
                <a:latin typeface="Muli" pitchFamily="2" charset="77"/>
              </a:rPr>
              <a:t>’ </a:t>
            </a:r>
          </a:p>
          <a:p>
            <a:pPr marL="514350" indent="-514350">
              <a:buFont typeface="+mj-lt"/>
              <a:buAutoNum type="arabicPeriod"/>
            </a:pPr>
            <a:r>
              <a:rPr lang="en-GB" sz="800" dirty="0">
                <a:latin typeface="Muli" pitchFamily="2" charset="77"/>
              </a:rPr>
              <a:t>Words with the spelling ‘a’ after w and qu. </a:t>
            </a:r>
          </a:p>
          <a:p>
            <a:pPr marL="514350" indent="-514350">
              <a:buFont typeface="+mj-lt"/>
              <a:buAutoNum type="arabicPeriod"/>
            </a:pPr>
            <a:r>
              <a:rPr lang="en-GB" sz="800" dirty="0">
                <a:latin typeface="Muli" pitchFamily="2" charset="77"/>
              </a:rPr>
              <a:t> The /</a:t>
            </a:r>
            <a:r>
              <a:rPr lang="en-GB" sz="800" dirty="0" err="1">
                <a:latin typeface="Muli" pitchFamily="2" charset="77"/>
              </a:rPr>
              <a:t>er</a:t>
            </a:r>
            <a:r>
              <a:rPr lang="en-GB" sz="800" dirty="0">
                <a:latin typeface="Muli" pitchFamily="2" charset="77"/>
              </a:rPr>
              <a:t>/ sound spelled with o or ar. </a:t>
            </a:r>
          </a:p>
          <a:p>
            <a:pPr marL="514350" indent="-514350">
              <a:buFont typeface="+mj-lt"/>
              <a:buAutoNum type="arabicPeriod"/>
            </a:pPr>
            <a:r>
              <a:rPr lang="en-GB" sz="800" dirty="0">
                <a:latin typeface="Muli" pitchFamily="2" charset="77"/>
              </a:rPr>
              <a:t>The /z/ sound spelled s.</a:t>
            </a:r>
          </a:p>
          <a:p>
            <a:pPr marL="514350" indent="-514350">
              <a:buFont typeface="+mj-lt"/>
              <a:buAutoNum type="arabicPeriod"/>
            </a:pPr>
            <a:r>
              <a:rPr lang="en-GB" sz="800" dirty="0">
                <a:latin typeface="Muli" pitchFamily="2" charset="77"/>
              </a:rPr>
              <a:t> The suffixes ‘-</a:t>
            </a:r>
            <a:r>
              <a:rPr lang="en-GB" sz="800" dirty="0" err="1">
                <a:latin typeface="Muli" pitchFamily="2" charset="77"/>
              </a:rPr>
              <a:t>ment</a:t>
            </a:r>
            <a:r>
              <a:rPr lang="en-GB" sz="800" dirty="0">
                <a:latin typeface="Muli" pitchFamily="2" charset="77"/>
              </a:rPr>
              <a:t>’ and ‘-ness’</a:t>
            </a:r>
          </a:p>
          <a:p>
            <a:pPr marL="514350" indent="-514350">
              <a:buFont typeface="+mj-lt"/>
              <a:buAutoNum type="arabicPeriod"/>
            </a:pPr>
            <a:r>
              <a:rPr lang="en-GB" sz="800" dirty="0">
                <a:latin typeface="Muli" pitchFamily="2" charset="77"/>
              </a:rPr>
              <a:t> The suffixes ‘-</a:t>
            </a:r>
            <a:r>
              <a:rPr lang="en-GB" sz="800" dirty="0" err="1">
                <a:latin typeface="Muli" pitchFamily="2" charset="77"/>
              </a:rPr>
              <a:t>ful</a:t>
            </a:r>
            <a:r>
              <a:rPr lang="en-GB" sz="800" dirty="0">
                <a:latin typeface="Muli" pitchFamily="2" charset="77"/>
              </a:rPr>
              <a:t>’ and ‘-less’  If a suffix starts with a consonant letter.  It is added straight onto most root words. </a:t>
            </a:r>
          </a:p>
          <a:p>
            <a:pPr marL="514350" indent="-514350">
              <a:buFont typeface="+mj-lt"/>
              <a:buAutoNum type="arabicPeriod"/>
            </a:pPr>
            <a:r>
              <a:rPr lang="en-GB" sz="800" dirty="0">
                <a:latin typeface="Muli" pitchFamily="2" charset="77"/>
              </a:rPr>
              <a:t>These words are homophones or near homophones.  They have the same pronunciation but different spellings and/or meanings</a:t>
            </a:r>
          </a:p>
          <a:p>
            <a:pPr marL="514350" indent="-514350">
              <a:buFont typeface="+mj-lt"/>
              <a:buAutoNum type="arabicPeriod"/>
            </a:pPr>
            <a:r>
              <a:rPr lang="en-GB" sz="800" dirty="0">
                <a:latin typeface="Muli" pitchFamily="2" charset="77"/>
              </a:rPr>
              <a:t>These words are homophones or near homophones.  They have the same pronunciation but different spellings and/or meanings. </a:t>
            </a:r>
          </a:p>
          <a:p>
            <a:pPr marL="514350" indent="-514350">
              <a:buFont typeface="+mj-lt"/>
              <a:buAutoNum type="arabicPeriod"/>
            </a:pPr>
            <a:r>
              <a:rPr lang="en-GB" sz="800" dirty="0">
                <a:latin typeface="Muli" pitchFamily="2" charset="77"/>
              </a:rPr>
              <a:t>Words ending in ‘-</a:t>
            </a:r>
            <a:r>
              <a:rPr lang="en-GB" sz="800" dirty="0" err="1">
                <a:latin typeface="Muli" pitchFamily="2" charset="77"/>
              </a:rPr>
              <a:t>tion</a:t>
            </a:r>
            <a:r>
              <a:rPr lang="en-GB" sz="800" dirty="0">
                <a:latin typeface="Muli" pitchFamily="2" charset="77"/>
              </a:rPr>
              <a:t>.’</a:t>
            </a:r>
          </a:p>
          <a:p>
            <a:pPr marL="514350" indent="-514350">
              <a:buFont typeface="+mj-lt"/>
              <a:buAutoNum type="arabicPeriod"/>
            </a:pPr>
            <a:r>
              <a:rPr lang="en-GB" sz="800" dirty="0">
                <a:latin typeface="Muli" pitchFamily="2" charset="77"/>
              </a:rPr>
              <a:t> Contractions – the apostrophe shows where a letter or letters would be if the words were written in full.</a:t>
            </a:r>
          </a:p>
          <a:p>
            <a:pPr marL="514350" indent="-514350">
              <a:buFont typeface="+mj-lt"/>
              <a:buAutoNum type="arabicPeriod"/>
            </a:pPr>
            <a:r>
              <a:rPr lang="en-GB" sz="800" dirty="0">
                <a:latin typeface="Muli" pitchFamily="2" charset="77"/>
              </a:rPr>
              <a:t>The possessive apostrophe (singular)</a:t>
            </a:r>
          </a:p>
          <a:p>
            <a:pPr marL="514350" indent="-514350">
              <a:buFont typeface="+mj-lt"/>
              <a:buAutoNum type="arabicPeriod"/>
            </a:pPr>
            <a:r>
              <a:rPr lang="en-GB" sz="800" dirty="0">
                <a:latin typeface="Muli" pitchFamily="2" charset="77"/>
              </a:rPr>
              <a:t>Challenge Words</a:t>
            </a:r>
          </a:p>
        </p:txBody>
      </p:sp>
    </p:spTree>
    <p:extLst>
      <p:ext uri="{BB962C8B-B14F-4D97-AF65-F5344CB8AC3E}">
        <p14:creationId xmlns:p14="http://schemas.microsoft.com/office/powerpoint/2010/main" val="961285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/j/ sound spelled </a:t>
            </a:r>
            <a:r>
              <a:rPr lang="mr-IN" dirty="0"/>
              <a:t>–</a:t>
            </a:r>
            <a:r>
              <a:rPr lang="en-GB" dirty="0" err="1"/>
              <a:t>dge</a:t>
            </a:r>
            <a:r>
              <a:rPr lang="en-GB" dirty="0"/>
              <a:t> at the end of words.  This spelling is used after the short vowel sounds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2</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a:t>
            </a:r>
          </a:p>
        </p:txBody>
      </p:sp>
    </p:spTree>
    <p:extLst>
      <p:ext uri="{BB962C8B-B14F-4D97-AF65-F5344CB8AC3E}">
        <p14:creationId xmlns:p14="http://schemas.microsoft.com/office/powerpoint/2010/main" val="1087013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2</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dirty="0"/>
              <a:t>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/j/ sound spelled </a:t>
            </a:r>
            <a:r>
              <a:rPr lang="mr-IN" dirty="0"/>
              <a:t>–</a:t>
            </a:r>
            <a:r>
              <a:rPr lang="en-GB" dirty="0" err="1"/>
              <a:t>dge</a:t>
            </a:r>
            <a:r>
              <a:rPr lang="en-GB" dirty="0"/>
              <a:t> at the end of words.  This spelling is used after the short vowel sounds</a:t>
            </a:r>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5"/>
          <a:ext cx="8363607" cy="5273338"/>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978229">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The /j/ sound at the end of a word can be spelled using ‘</a:t>
                      </a:r>
                      <a:r>
                        <a:rPr lang="en-GB" sz="1700" b="0" i="0" dirty="0" err="1">
                          <a:latin typeface="Muli" pitchFamily="2" charset="77"/>
                        </a:rPr>
                        <a:t>dge</a:t>
                      </a:r>
                      <a:r>
                        <a:rPr lang="en-GB" sz="1700" b="0" i="0" dirty="0">
                          <a:latin typeface="Muli" pitchFamily="2" charset="77"/>
                        </a:rPr>
                        <a:t>’. The rule is that this sound follows a short vowel sound,</a:t>
                      </a:r>
                    </a:p>
                  </a:txBody>
                  <a:tcPr/>
                </a:tc>
                <a:extLst>
                  <a:ext uri="{0D108BD9-81ED-4DB2-BD59-A6C34878D82A}">
                    <a16:rowId xmlns:a16="http://schemas.microsoft.com/office/drawing/2014/main" val="10000"/>
                  </a:ext>
                </a:extLst>
              </a:tr>
              <a:tr h="2629659">
                <a:tc>
                  <a:txBody>
                    <a:bodyPr/>
                    <a:lstStyle/>
                    <a:p>
                      <a:r>
                        <a:rPr lang="en-GB" sz="1700" b="0" i="0" dirty="0">
                          <a:latin typeface="Muli" pitchFamily="2" charset="77"/>
                        </a:rPr>
                        <a:t>Main Teaching Activity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dirty="0">
                          <a:latin typeface="Muli" pitchFamily="2" charset="77"/>
                        </a:rPr>
                        <a:t>Show children the spelling list and say the words. Can they hear a sound that appears in each word? If they correctly spot the /j/ sound then ask them to speak with a partner for 20 seconds and then write down, on a whiteboard, the letters that they think are creating the sound /j/.  Share the answers and discuss the spelling rule.</a:t>
                      </a:r>
                      <a:br>
                        <a:rPr lang="en-GB" sz="1700" b="0" i="0" dirty="0">
                          <a:latin typeface="Muli" pitchFamily="2" charset="77"/>
                        </a:rPr>
                      </a:br>
                      <a:br>
                        <a:rPr lang="en-GB" sz="1700" b="0" i="0" dirty="0">
                          <a:latin typeface="Muli" pitchFamily="2" charset="77"/>
                        </a:rPr>
                      </a:br>
                      <a:r>
                        <a:rPr lang="en-GB" sz="1700" b="0" i="0" dirty="0">
                          <a:latin typeface="Muli" pitchFamily="2" charset="77"/>
                        </a:rPr>
                        <a:t>In pairs, can they think of any other words that end with the ‘</a:t>
                      </a:r>
                      <a:r>
                        <a:rPr lang="en-GB" sz="1700" b="0" i="0" dirty="0" err="1">
                          <a:latin typeface="Muli" pitchFamily="2" charset="77"/>
                        </a:rPr>
                        <a:t>dge</a:t>
                      </a:r>
                      <a:r>
                        <a:rPr lang="en-GB" sz="1700" b="0" i="0" dirty="0">
                          <a:latin typeface="Muli" pitchFamily="2" charset="77"/>
                        </a:rPr>
                        <a:t>’ spelling?</a:t>
                      </a:r>
                    </a:p>
                    <a:p>
                      <a:endParaRPr lang="en-GB" sz="1700" b="0" i="0" baseline="0" dirty="0">
                        <a:latin typeface="Muli" pitchFamily="2" charset="77"/>
                      </a:endParaRPr>
                    </a:p>
                  </a:txBody>
                  <a:tcPr/>
                </a:tc>
                <a:extLst>
                  <a:ext uri="{0D108BD9-81ED-4DB2-BD59-A6C34878D82A}">
                    <a16:rowId xmlns:a16="http://schemas.microsoft.com/office/drawing/2014/main" val="10001"/>
                  </a:ext>
                </a:extLst>
              </a:tr>
              <a:tr h="1612869">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Look at the images, can children work out what they are and how to spell them? Remember that each image will have the spelling rule ending!</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2CC"/>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badge</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edge</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bridge</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dodge</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fudge</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ridge</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smudge</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judge</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wedge</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lodge</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691657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438150" y="473868"/>
            <a:ext cx="8201025" cy="1325563"/>
          </a:xfrm>
        </p:spPr>
        <p:txBody>
          <a:bodyPr>
            <a:noAutofit/>
          </a:bodyPr>
          <a:lstStyle/>
          <a:p>
            <a:pPr algn="l"/>
            <a:r>
              <a:rPr lang="en-GB" sz="3600" dirty="0"/>
              <a:t>What can you see? Write down what these images are:</a:t>
            </a:r>
          </a:p>
        </p:txBody>
      </p:sp>
      <p:sp>
        <p:nvSpPr>
          <p:cNvPr id="6" name="TextBox 5">
            <a:extLst>
              <a:ext uri="{FF2B5EF4-FFF2-40B4-BE49-F238E27FC236}">
                <a16:creationId xmlns:a16="http://schemas.microsoft.com/office/drawing/2014/main" id="{54AFDF70-1904-40C9-8713-B419E26566FE}"/>
              </a:ext>
            </a:extLst>
          </p:cNvPr>
          <p:cNvSpPr txBox="1"/>
          <p:nvPr/>
        </p:nvSpPr>
        <p:spPr>
          <a:xfrm>
            <a:off x="10220960" y="3770868"/>
            <a:ext cx="1971040" cy="369332"/>
          </a:xfrm>
          <a:prstGeom prst="rect">
            <a:avLst/>
          </a:prstGeom>
          <a:noFill/>
        </p:spPr>
        <p:txBody>
          <a:bodyPr wrap="square" rtlCol="0">
            <a:spAutoFit/>
          </a:bodyPr>
          <a:lstStyle/>
          <a:p>
            <a:r>
              <a:rPr lang="en-GB" dirty="0">
                <a:latin typeface="OpenDyslexicAlta" pitchFamily="2" charset="77"/>
              </a:rPr>
              <a:t>w _ d _ _ </a:t>
            </a:r>
          </a:p>
        </p:txBody>
      </p:sp>
      <p:sp>
        <p:nvSpPr>
          <p:cNvPr id="14" name="TextBox 13">
            <a:extLst>
              <a:ext uri="{FF2B5EF4-FFF2-40B4-BE49-F238E27FC236}">
                <a16:creationId xmlns:a16="http://schemas.microsoft.com/office/drawing/2014/main" id="{8B77888D-BA0A-49D7-8510-5DEA9CCA63CD}"/>
              </a:ext>
            </a:extLst>
          </p:cNvPr>
          <p:cNvSpPr txBox="1"/>
          <p:nvPr/>
        </p:nvSpPr>
        <p:spPr>
          <a:xfrm>
            <a:off x="6760240" y="3525599"/>
            <a:ext cx="1412123" cy="369332"/>
          </a:xfrm>
          <a:prstGeom prst="rect">
            <a:avLst/>
          </a:prstGeom>
          <a:noFill/>
        </p:spPr>
        <p:txBody>
          <a:bodyPr wrap="square" rtlCol="0">
            <a:spAutoFit/>
          </a:bodyPr>
          <a:lstStyle/>
          <a:p>
            <a:r>
              <a:rPr lang="en-GB" dirty="0">
                <a:latin typeface="OpenDyslexicAlta" pitchFamily="2" charset="77"/>
              </a:rPr>
              <a:t>j  u d _ _</a:t>
            </a:r>
          </a:p>
        </p:txBody>
      </p:sp>
      <p:sp>
        <p:nvSpPr>
          <p:cNvPr id="15" name="TextBox 14">
            <a:extLst>
              <a:ext uri="{FF2B5EF4-FFF2-40B4-BE49-F238E27FC236}">
                <a16:creationId xmlns:a16="http://schemas.microsoft.com/office/drawing/2014/main" id="{CC81A8DA-9C90-4344-9FDB-5F9DD313DA7F}"/>
              </a:ext>
            </a:extLst>
          </p:cNvPr>
          <p:cNvSpPr txBox="1"/>
          <p:nvPr/>
        </p:nvSpPr>
        <p:spPr>
          <a:xfrm>
            <a:off x="8362951" y="6168866"/>
            <a:ext cx="1572622" cy="369332"/>
          </a:xfrm>
          <a:prstGeom prst="rect">
            <a:avLst/>
          </a:prstGeom>
          <a:noFill/>
        </p:spPr>
        <p:txBody>
          <a:bodyPr wrap="square" rtlCol="0">
            <a:spAutoFit/>
          </a:bodyPr>
          <a:lstStyle/>
          <a:p>
            <a:r>
              <a:rPr lang="en-GB" dirty="0">
                <a:latin typeface="OpenDyslexicAlta" pitchFamily="2" charset="77"/>
              </a:rPr>
              <a:t>f r _ _ _ _</a:t>
            </a:r>
          </a:p>
        </p:txBody>
      </p:sp>
      <p:sp>
        <p:nvSpPr>
          <p:cNvPr id="16" name="TextBox 15">
            <a:extLst>
              <a:ext uri="{FF2B5EF4-FFF2-40B4-BE49-F238E27FC236}">
                <a16:creationId xmlns:a16="http://schemas.microsoft.com/office/drawing/2014/main" id="{E21749BF-8244-4313-AC4D-D42378614362}"/>
              </a:ext>
            </a:extLst>
          </p:cNvPr>
          <p:cNvSpPr txBox="1"/>
          <p:nvPr/>
        </p:nvSpPr>
        <p:spPr>
          <a:xfrm>
            <a:off x="3804843" y="4140200"/>
            <a:ext cx="1971040" cy="369332"/>
          </a:xfrm>
          <a:prstGeom prst="rect">
            <a:avLst/>
          </a:prstGeom>
          <a:noFill/>
        </p:spPr>
        <p:txBody>
          <a:bodyPr wrap="square" rtlCol="0">
            <a:spAutoFit/>
          </a:bodyPr>
          <a:lstStyle/>
          <a:p>
            <a:r>
              <a:rPr lang="en-GB" dirty="0">
                <a:latin typeface="OpenDyslexicAlta" pitchFamily="2" charset="77"/>
              </a:rPr>
              <a:t>h _ d _ e</a:t>
            </a:r>
          </a:p>
        </p:txBody>
      </p:sp>
      <p:sp>
        <p:nvSpPr>
          <p:cNvPr id="17" name="TextBox 16">
            <a:extLst>
              <a:ext uri="{FF2B5EF4-FFF2-40B4-BE49-F238E27FC236}">
                <a16:creationId xmlns:a16="http://schemas.microsoft.com/office/drawing/2014/main" id="{F573D6F0-21F1-4AE7-B136-B0A08B642584}"/>
              </a:ext>
            </a:extLst>
          </p:cNvPr>
          <p:cNvSpPr txBox="1"/>
          <p:nvPr/>
        </p:nvSpPr>
        <p:spPr>
          <a:xfrm>
            <a:off x="970159" y="4018647"/>
            <a:ext cx="1971040" cy="369332"/>
          </a:xfrm>
          <a:prstGeom prst="rect">
            <a:avLst/>
          </a:prstGeom>
          <a:noFill/>
        </p:spPr>
        <p:txBody>
          <a:bodyPr wrap="square" rtlCol="0">
            <a:spAutoFit/>
          </a:bodyPr>
          <a:lstStyle/>
          <a:p>
            <a:r>
              <a:rPr lang="en-GB" dirty="0">
                <a:latin typeface="OpenDyslexicAlta" pitchFamily="2" charset="77"/>
              </a:rPr>
              <a:t>_ r _ d _ _</a:t>
            </a:r>
          </a:p>
        </p:txBody>
      </p:sp>
      <p:sp>
        <p:nvSpPr>
          <p:cNvPr id="18" name="TextBox 17">
            <a:extLst>
              <a:ext uri="{FF2B5EF4-FFF2-40B4-BE49-F238E27FC236}">
                <a16:creationId xmlns:a16="http://schemas.microsoft.com/office/drawing/2014/main" id="{72440631-8D5D-48F9-9E4D-DE85F644EFC9}"/>
              </a:ext>
            </a:extLst>
          </p:cNvPr>
          <p:cNvSpPr txBox="1"/>
          <p:nvPr/>
        </p:nvSpPr>
        <p:spPr>
          <a:xfrm>
            <a:off x="1596086" y="6235700"/>
            <a:ext cx="2232964" cy="369332"/>
          </a:xfrm>
          <a:prstGeom prst="rect">
            <a:avLst/>
          </a:prstGeom>
          <a:noFill/>
        </p:spPr>
        <p:txBody>
          <a:bodyPr wrap="square" rtlCol="0">
            <a:spAutoFit/>
          </a:bodyPr>
          <a:lstStyle/>
          <a:p>
            <a:r>
              <a:rPr lang="en-GB" dirty="0">
                <a:latin typeface="OpenDyslexicAlta" pitchFamily="2" charset="77"/>
              </a:rPr>
              <a:t>l o _ _ _</a:t>
            </a:r>
          </a:p>
        </p:txBody>
      </p:sp>
      <p:sp>
        <p:nvSpPr>
          <p:cNvPr id="19" name="TextBox 18">
            <a:extLst>
              <a:ext uri="{FF2B5EF4-FFF2-40B4-BE49-F238E27FC236}">
                <a16:creationId xmlns:a16="http://schemas.microsoft.com/office/drawing/2014/main" id="{996100D0-2874-415B-A9D7-B5DB7A41B270}"/>
              </a:ext>
            </a:extLst>
          </p:cNvPr>
          <p:cNvSpPr txBox="1"/>
          <p:nvPr/>
        </p:nvSpPr>
        <p:spPr>
          <a:xfrm>
            <a:off x="4989795" y="6244827"/>
            <a:ext cx="1395990" cy="369332"/>
          </a:xfrm>
          <a:prstGeom prst="rect">
            <a:avLst/>
          </a:prstGeom>
          <a:noFill/>
        </p:spPr>
        <p:txBody>
          <a:bodyPr wrap="square" rtlCol="0">
            <a:spAutoFit/>
          </a:bodyPr>
          <a:lstStyle/>
          <a:p>
            <a:r>
              <a:rPr lang="en-GB" dirty="0">
                <a:latin typeface="OpenDyslexicAlta" pitchFamily="2" charset="77"/>
              </a:rPr>
              <a:t>_ a _ _ e</a:t>
            </a:r>
          </a:p>
        </p:txBody>
      </p:sp>
      <p:pic>
        <p:nvPicPr>
          <p:cNvPr id="1026" name="Picture 2" descr="Suspension Bridge, Brooklyn Bridge">
            <a:extLst>
              <a:ext uri="{FF2B5EF4-FFF2-40B4-BE49-F238E27FC236}">
                <a16:creationId xmlns:a16="http://schemas.microsoft.com/office/drawing/2014/main" id="{AA68206E-E820-4FA6-902D-8EC605F3103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150" y="2447817"/>
            <a:ext cx="2367860" cy="14771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Garden Fence Garden Fence Nature Hedge Pla">
            <a:extLst>
              <a:ext uri="{FF2B5EF4-FFF2-40B4-BE49-F238E27FC236}">
                <a16:creationId xmlns:a16="http://schemas.microsoft.com/office/drawing/2014/main" id="{C20A0155-D30B-43FB-B688-D03F4C36270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19930" y="2783910"/>
            <a:ext cx="2367860" cy="12901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udge, Lawyer, Attorney, Barrister">
            <a:extLst>
              <a:ext uri="{FF2B5EF4-FFF2-40B4-BE49-F238E27FC236}">
                <a16:creationId xmlns:a16="http://schemas.microsoft.com/office/drawing/2014/main" id="{FC1E29CF-151D-48B7-ABEA-6A5AD48410D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42252" y="1343940"/>
            <a:ext cx="1450162" cy="21816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Image result for wedge">
            <a:extLst>
              <a:ext uri="{FF2B5EF4-FFF2-40B4-BE49-F238E27FC236}">
                <a16:creationId xmlns:a16="http://schemas.microsoft.com/office/drawing/2014/main" id="{BE70DEFA-2869-4737-9D93-0C0BAD747E3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757211" y="2233722"/>
            <a:ext cx="1661209" cy="16612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Log Cabin Cabin Rustic House Home Rural Ar">
            <a:extLst>
              <a:ext uri="{FF2B5EF4-FFF2-40B4-BE49-F238E27FC236}">
                <a16:creationId xmlns:a16="http://schemas.microsoft.com/office/drawing/2014/main" id="{3309C48B-C894-4E82-B426-E08CA91B9D8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8907" y="4855137"/>
            <a:ext cx="2003722" cy="14104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birthday badge">
            <a:extLst>
              <a:ext uri="{FF2B5EF4-FFF2-40B4-BE49-F238E27FC236}">
                <a16:creationId xmlns:a16="http://schemas.microsoft.com/office/drawing/2014/main" id="{7C4C4B78-46B3-407D-89DC-3DB1748143B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23563" y="4796429"/>
            <a:ext cx="1372437" cy="137243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frigerator, Freezer, Fridge-Freezer">
            <a:extLst>
              <a:ext uri="{FF2B5EF4-FFF2-40B4-BE49-F238E27FC236}">
                <a16:creationId xmlns:a16="http://schemas.microsoft.com/office/drawing/2014/main" id="{E93BF0AB-C8F2-4B42-9B6B-E3B477CC557B}"/>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992414" y="3837979"/>
            <a:ext cx="1572623" cy="2397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80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17" grpId="0"/>
      <p:bldP spid="18" grpId="0"/>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438150" y="652117"/>
            <a:ext cx="8201025" cy="1325563"/>
          </a:xfrm>
        </p:spPr>
        <p:txBody>
          <a:bodyPr>
            <a:noAutofit/>
          </a:bodyPr>
          <a:lstStyle/>
          <a:p>
            <a:pPr algn="l"/>
            <a:r>
              <a:rPr lang="en-GB" sz="3600" dirty="0"/>
              <a:t>What can you see? Write down what these images are:</a:t>
            </a:r>
          </a:p>
        </p:txBody>
      </p:sp>
      <p:sp>
        <p:nvSpPr>
          <p:cNvPr id="6" name="TextBox 5">
            <a:extLst>
              <a:ext uri="{FF2B5EF4-FFF2-40B4-BE49-F238E27FC236}">
                <a16:creationId xmlns:a16="http://schemas.microsoft.com/office/drawing/2014/main" id="{54AFDF70-1904-40C9-8713-B419E26566FE}"/>
              </a:ext>
            </a:extLst>
          </p:cNvPr>
          <p:cNvSpPr txBox="1"/>
          <p:nvPr/>
        </p:nvSpPr>
        <p:spPr>
          <a:xfrm>
            <a:off x="10220960" y="3770868"/>
            <a:ext cx="1971040" cy="369332"/>
          </a:xfrm>
          <a:prstGeom prst="rect">
            <a:avLst/>
          </a:prstGeom>
          <a:noFill/>
        </p:spPr>
        <p:txBody>
          <a:bodyPr wrap="square" rtlCol="0">
            <a:spAutoFit/>
          </a:bodyPr>
          <a:lstStyle/>
          <a:p>
            <a:r>
              <a:rPr lang="en-GB" dirty="0">
                <a:latin typeface="OpenDyslexicAlta" pitchFamily="2" charset="77"/>
              </a:rPr>
              <a:t>w </a:t>
            </a:r>
            <a:r>
              <a:rPr lang="en-GB" u="sng" dirty="0">
                <a:solidFill>
                  <a:srgbClr val="FF3860"/>
                </a:solidFill>
                <a:latin typeface="OpenDyslexicAlta" pitchFamily="2" charset="77"/>
              </a:rPr>
              <a:t>e</a:t>
            </a:r>
            <a:r>
              <a:rPr lang="en-GB" dirty="0">
                <a:latin typeface="OpenDyslexicAlta" pitchFamily="2" charset="77"/>
              </a:rPr>
              <a:t> d </a:t>
            </a:r>
            <a:r>
              <a:rPr lang="en-GB" u="sng" dirty="0">
                <a:solidFill>
                  <a:srgbClr val="FF3860"/>
                </a:solidFill>
                <a:latin typeface="OpenDyslexicAlta" pitchFamily="2" charset="77"/>
              </a:rPr>
              <a:t>g</a:t>
            </a:r>
            <a:r>
              <a:rPr lang="en-GB" dirty="0">
                <a:solidFill>
                  <a:srgbClr val="FF3860"/>
                </a:solidFill>
                <a:latin typeface="OpenDyslexicAlta" pitchFamily="2" charset="77"/>
              </a:rPr>
              <a:t> </a:t>
            </a:r>
            <a:r>
              <a:rPr lang="en-GB" u="sng" dirty="0">
                <a:solidFill>
                  <a:srgbClr val="FF3860"/>
                </a:solidFill>
                <a:latin typeface="OpenDyslexicAlta" pitchFamily="2" charset="77"/>
              </a:rPr>
              <a:t>e </a:t>
            </a:r>
          </a:p>
        </p:txBody>
      </p:sp>
      <p:sp>
        <p:nvSpPr>
          <p:cNvPr id="14" name="TextBox 13">
            <a:extLst>
              <a:ext uri="{FF2B5EF4-FFF2-40B4-BE49-F238E27FC236}">
                <a16:creationId xmlns:a16="http://schemas.microsoft.com/office/drawing/2014/main" id="{8B77888D-BA0A-49D7-8510-5DEA9CCA63CD}"/>
              </a:ext>
            </a:extLst>
          </p:cNvPr>
          <p:cNvSpPr txBox="1"/>
          <p:nvPr/>
        </p:nvSpPr>
        <p:spPr>
          <a:xfrm>
            <a:off x="6760240" y="3525599"/>
            <a:ext cx="1412123" cy="369332"/>
          </a:xfrm>
          <a:prstGeom prst="rect">
            <a:avLst/>
          </a:prstGeom>
          <a:noFill/>
        </p:spPr>
        <p:txBody>
          <a:bodyPr wrap="square" rtlCol="0">
            <a:spAutoFit/>
          </a:bodyPr>
          <a:lstStyle/>
          <a:p>
            <a:r>
              <a:rPr lang="en-GB" dirty="0">
                <a:latin typeface="OpenDyslexicAlta" pitchFamily="2" charset="77"/>
              </a:rPr>
              <a:t>j  u d</a:t>
            </a:r>
            <a:r>
              <a:rPr lang="en-GB" dirty="0">
                <a:solidFill>
                  <a:srgbClr val="FF0000"/>
                </a:solidFill>
                <a:latin typeface="OpenDyslexicAlta" pitchFamily="2" charset="77"/>
              </a:rPr>
              <a:t> </a:t>
            </a:r>
            <a:r>
              <a:rPr lang="en-GB" u="sng" dirty="0">
                <a:solidFill>
                  <a:srgbClr val="FF3860"/>
                </a:solidFill>
                <a:latin typeface="OpenDyslexicAlta" pitchFamily="2" charset="77"/>
              </a:rPr>
              <a:t>g</a:t>
            </a:r>
            <a:r>
              <a:rPr lang="en-GB" dirty="0">
                <a:solidFill>
                  <a:srgbClr val="FF3860"/>
                </a:solidFill>
                <a:latin typeface="OpenDyslexicAlta" pitchFamily="2" charset="77"/>
              </a:rPr>
              <a:t> </a:t>
            </a:r>
            <a:r>
              <a:rPr lang="en-GB" u="sng" dirty="0">
                <a:solidFill>
                  <a:srgbClr val="FF3860"/>
                </a:solidFill>
                <a:latin typeface="OpenDyslexicAlta" pitchFamily="2" charset="77"/>
              </a:rPr>
              <a:t>e</a:t>
            </a:r>
          </a:p>
        </p:txBody>
      </p:sp>
      <p:sp>
        <p:nvSpPr>
          <p:cNvPr id="15" name="TextBox 14">
            <a:extLst>
              <a:ext uri="{FF2B5EF4-FFF2-40B4-BE49-F238E27FC236}">
                <a16:creationId xmlns:a16="http://schemas.microsoft.com/office/drawing/2014/main" id="{CC81A8DA-9C90-4344-9FDB-5F9DD313DA7F}"/>
              </a:ext>
            </a:extLst>
          </p:cNvPr>
          <p:cNvSpPr txBox="1"/>
          <p:nvPr/>
        </p:nvSpPr>
        <p:spPr>
          <a:xfrm>
            <a:off x="8362951" y="6168866"/>
            <a:ext cx="1285987" cy="646331"/>
          </a:xfrm>
          <a:prstGeom prst="rect">
            <a:avLst/>
          </a:prstGeom>
          <a:noFill/>
        </p:spPr>
        <p:txBody>
          <a:bodyPr wrap="square" rtlCol="0">
            <a:spAutoFit/>
          </a:bodyPr>
          <a:lstStyle/>
          <a:p>
            <a:r>
              <a:rPr lang="en-GB" dirty="0">
                <a:latin typeface="OpenDyslexicAlta" pitchFamily="2" charset="77"/>
              </a:rPr>
              <a:t>f r</a:t>
            </a:r>
            <a:r>
              <a:rPr lang="en-GB" u="sng" dirty="0">
                <a:solidFill>
                  <a:srgbClr val="FF0000"/>
                </a:solidFill>
                <a:latin typeface="OpenDyslexicAlta" pitchFamily="2" charset="77"/>
              </a:rPr>
              <a:t> </a:t>
            </a:r>
            <a:r>
              <a:rPr lang="en-GB" u="sng" dirty="0" err="1">
                <a:solidFill>
                  <a:srgbClr val="FF3860"/>
                </a:solidFill>
                <a:latin typeface="OpenDyslexicAlta" pitchFamily="2" charset="77"/>
              </a:rPr>
              <a:t>i</a:t>
            </a:r>
            <a:r>
              <a:rPr lang="en-GB" u="sng" dirty="0">
                <a:solidFill>
                  <a:srgbClr val="FF3860"/>
                </a:solidFill>
                <a:latin typeface="OpenDyslexicAlta" pitchFamily="2" charset="77"/>
              </a:rPr>
              <a:t> d</a:t>
            </a:r>
            <a:r>
              <a:rPr lang="en-GB" dirty="0">
                <a:solidFill>
                  <a:srgbClr val="FF3860"/>
                </a:solidFill>
                <a:latin typeface="OpenDyslexicAlta" pitchFamily="2" charset="77"/>
              </a:rPr>
              <a:t> </a:t>
            </a:r>
            <a:r>
              <a:rPr lang="en-GB" u="sng" dirty="0">
                <a:solidFill>
                  <a:srgbClr val="FF3860"/>
                </a:solidFill>
                <a:latin typeface="OpenDyslexicAlta" pitchFamily="2" charset="77"/>
              </a:rPr>
              <a:t>g</a:t>
            </a:r>
            <a:r>
              <a:rPr lang="en-GB" dirty="0">
                <a:solidFill>
                  <a:srgbClr val="FF3860"/>
                </a:solidFill>
                <a:latin typeface="OpenDyslexicAlta" pitchFamily="2" charset="77"/>
              </a:rPr>
              <a:t> </a:t>
            </a:r>
            <a:r>
              <a:rPr lang="en-GB" u="sng" dirty="0">
                <a:solidFill>
                  <a:srgbClr val="FF3860"/>
                </a:solidFill>
                <a:latin typeface="OpenDyslexicAlta" pitchFamily="2" charset="77"/>
              </a:rPr>
              <a:t>e </a:t>
            </a:r>
          </a:p>
        </p:txBody>
      </p:sp>
      <p:sp>
        <p:nvSpPr>
          <p:cNvPr id="16" name="TextBox 15">
            <a:extLst>
              <a:ext uri="{FF2B5EF4-FFF2-40B4-BE49-F238E27FC236}">
                <a16:creationId xmlns:a16="http://schemas.microsoft.com/office/drawing/2014/main" id="{E21749BF-8244-4313-AC4D-D42378614362}"/>
              </a:ext>
            </a:extLst>
          </p:cNvPr>
          <p:cNvSpPr txBox="1"/>
          <p:nvPr/>
        </p:nvSpPr>
        <p:spPr>
          <a:xfrm>
            <a:off x="3804843" y="4140200"/>
            <a:ext cx="1971040" cy="369332"/>
          </a:xfrm>
          <a:prstGeom prst="rect">
            <a:avLst/>
          </a:prstGeom>
          <a:noFill/>
        </p:spPr>
        <p:txBody>
          <a:bodyPr wrap="square" rtlCol="0">
            <a:spAutoFit/>
          </a:bodyPr>
          <a:lstStyle/>
          <a:p>
            <a:r>
              <a:rPr lang="en-GB" dirty="0">
                <a:latin typeface="OpenDyslexicAlta" pitchFamily="2" charset="77"/>
              </a:rPr>
              <a:t>h </a:t>
            </a:r>
            <a:r>
              <a:rPr lang="en-GB" u="sng" dirty="0">
                <a:solidFill>
                  <a:srgbClr val="FF3860"/>
                </a:solidFill>
                <a:latin typeface="OpenDyslexicAlta" pitchFamily="2" charset="77"/>
              </a:rPr>
              <a:t>e</a:t>
            </a:r>
            <a:r>
              <a:rPr lang="en-GB" dirty="0">
                <a:solidFill>
                  <a:srgbClr val="FF3860"/>
                </a:solidFill>
                <a:latin typeface="OpenDyslexicAlta" pitchFamily="2" charset="77"/>
              </a:rPr>
              <a:t> </a:t>
            </a:r>
            <a:r>
              <a:rPr lang="en-GB" dirty="0">
                <a:latin typeface="OpenDyslexicAlta" pitchFamily="2" charset="77"/>
              </a:rPr>
              <a:t>d </a:t>
            </a:r>
            <a:r>
              <a:rPr lang="en-GB" u="sng" dirty="0">
                <a:solidFill>
                  <a:srgbClr val="FF3860"/>
                </a:solidFill>
                <a:latin typeface="OpenDyslexicAlta" pitchFamily="2" charset="77"/>
              </a:rPr>
              <a:t>g</a:t>
            </a:r>
            <a:r>
              <a:rPr lang="en-GB" dirty="0">
                <a:latin typeface="OpenDyslexicAlta" pitchFamily="2" charset="77"/>
              </a:rPr>
              <a:t> e</a:t>
            </a:r>
          </a:p>
        </p:txBody>
      </p:sp>
      <p:sp>
        <p:nvSpPr>
          <p:cNvPr id="17" name="TextBox 16">
            <a:extLst>
              <a:ext uri="{FF2B5EF4-FFF2-40B4-BE49-F238E27FC236}">
                <a16:creationId xmlns:a16="http://schemas.microsoft.com/office/drawing/2014/main" id="{F573D6F0-21F1-4AE7-B136-B0A08B642584}"/>
              </a:ext>
            </a:extLst>
          </p:cNvPr>
          <p:cNvSpPr txBox="1"/>
          <p:nvPr/>
        </p:nvSpPr>
        <p:spPr>
          <a:xfrm>
            <a:off x="970159" y="4018647"/>
            <a:ext cx="1971040" cy="400110"/>
          </a:xfrm>
          <a:prstGeom prst="rect">
            <a:avLst/>
          </a:prstGeom>
          <a:noFill/>
        </p:spPr>
        <p:txBody>
          <a:bodyPr wrap="square" rtlCol="0">
            <a:spAutoFit/>
          </a:bodyPr>
          <a:lstStyle/>
          <a:p>
            <a:r>
              <a:rPr lang="en-GB" sz="2000" u="sng" dirty="0">
                <a:solidFill>
                  <a:srgbClr val="FF3860"/>
                </a:solidFill>
                <a:latin typeface="OpenDyslexicAlta" pitchFamily="2" charset="77"/>
              </a:rPr>
              <a:t>b</a:t>
            </a:r>
            <a:r>
              <a:rPr lang="en-GB" sz="2000" dirty="0">
                <a:latin typeface="OpenDyslexicAlta" pitchFamily="2" charset="77"/>
              </a:rPr>
              <a:t> r </a:t>
            </a:r>
            <a:r>
              <a:rPr lang="en-GB" sz="2000" u="sng" dirty="0" err="1">
                <a:solidFill>
                  <a:srgbClr val="FF3860"/>
                </a:solidFill>
                <a:latin typeface="OpenDyslexicAlta" pitchFamily="2" charset="77"/>
              </a:rPr>
              <a:t>i</a:t>
            </a:r>
            <a:r>
              <a:rPr lang="en-GB" sz="2000" dirty="0">
                <a:latin typeface="OpenDyslexicAlta" pitchFamily="2" charset="77"/>
              </a:rPr>
              <a:t> d </a:t>
            </a:r>
            <a:r>
              <a:rPr lang="en-GB" sz="2000" u="sng" dirty="0">
                <a:solidFill>
                  <a:srgbClr val="FF3860"/>
                </a:solidFill>
                <a:latin typeface="OpenDyslexicAlta" pitchFamily="2" charset="77"/>
              </a:rPr>
              <a:t>g e</a:t>
            </a:r>
            <a:endParaRPr lang="en-GB" sz="2000" dirty="0">
              <a:solidFill>
                <a:srgbClr val="FF3860"/>
              </a:solidFill>
              <a:latin typeface="OpenDyslexicAlta" pitchFamily="2" charset="77"/>
            </a:endParaRPr>
          </a:p>
        </p:txBody>
      </p:sp>
      <p:sp>
        <p:nvSpPr>
          <p:cNvPr id="18" name="TextBox 17">
            <a:extLst>
              <a:ext uri="{FF2B5EF4-FFF2-40B4-BE49-F238E27FC236}">
                <a16:creationId xmlns:a16="http://schemas.microsoft.com/office/drawing/2014/main" id="{72440631-8D5D-48F9-9E4D-DE85F644EFC9}"/>
              </a:ext>
            </a:extLst>
          </p:cNvPr>
          <p:cNvSpPr txBox="1"/>
          <p:nvPr/>
        </p:nvSpPr>
        <p:spPr>
          <a:xfrm>
            <a:off x="1596086" y="6235700"/>
            <a:ext cx="2232964" cy="369332"/>
          </a:xfrm>
          <a:prstGeom prst="rect">
            <a:avLst/>
          </a:prstGeom>
          <a:noFill/>
        </p:spPr>
        <p:txBody>
          <a:bodyPr wrap="square" rtlCol="0">
            <a:spAutoFit/>
          </a:bodyPr>
          <a:lstStyle/>
          <a:p>
            <a:r>
              <a:rPr lang="en-GB" dirty="0">
                <a:latin typeface="OpenDyslexicAlta" pitchFamily="2" charset="77"/>
              </a:rPr>
              <a:t>l o </a:t>
            </a:r>
            <a:r>
              <a:rPr lang="en-GB" u="sng" dirty="0">
                <a:solidFill>
                  <a:srgbClr val="FF3860"/>
                </a:solidFill>
                <a:latin typeface="OpenDyslexicAlta" pitchFamily="2" charset="77"/>
              </a:rPr>
              <a:t>d</a:t>
            </a:r>
            <a:r>
              <a:rPr lang="en-GB" dirty="0">
                <a:solidFill>
                  <a:srgbClr val="FF3860"/>
                </a:solidFill>
                <a:latin typeface="OpenDyslexicAlta" pitchFamily="2" charset="77"/>
              </a:rPr>
              <a:t> </a:t>
            </a:r>
            <a:r>
              <a:rPr lang="en-GB" u="sng" dirty="0">
                <a:solidFill>
                  <a:srgbClr val="FF3860"/>
                </a:solidFill>
                <a:latin typeface="OpenDyslexicAlta" pitchFamily="2" charset="77"/>
              </a:rPr>
              <a:t>g e</a:t>
            </a:r>
          </a:p>
        </p:txBody>
      </p:sp>
      <p:sp>
        <p:nvSpPr>
          <p:cNvPr id="19" name="TextBox 18">
            <a:extLst>
              <a:ext uri="{FF2B5EF4-FFF2-40B4-BE49-F238E27FC236}">
                <a16:creationId xmlns:a16="http://schemas.microsoft.com/office/drawing/2014/main" id="{996100D0-2874-415B-A9D7-B5DB7A41B270}"/>
              </a:ext>
            </a:extLst>
          </p:cNvPr>
          <p:cNvSpPr txBox="1"/>
          <p:nvPr/>
        </p:nvSpPr>
        <p:spPr>
          <a:xfrm>
            <a:off x="4989795" y="6244827"/>
            <a:ext cx="1395990" cy="369332"/>
          </a:xfrm>
          <a:prstGeom prst="rect">
            <a:avLst/>
          </a:prstGeom>
          <a:noFill/>
        </p:spPr>
        <p:txBody>
          <a:bodyPr wrap="square" rtlCol="0">
            <a:spAutoFit/>
          </a:bodyPr>
          <a:lstStyle/>
          <a:p>
            <a:r>
              <a:rPr lang="en-GB" u="sng" dirty="0">
                <a:solidFill>
                  <a:srgbClr val="FF3860"/>
                </a:solidFill>
                <a:latin typeface="OpenDyslexicAlta" pitchFamily="2" charset="77"/>
              </a:rPr>
              <a:t>b </a:t>
            </a:r>
            <a:r>
              <a:rPr lang="en-GB" dirty="0">
                <a:latin typeface="OpenDyslexicAlta" pitchFamily="2" charset="77"/>
              </a:rPr>
              <a:t>a </a:t>
            </a:r>
            <a:r>
              <a:rPr lang="en-GB" u="sng" dirty="0">
                <a:solidFill>
                  <a:srgbClr val="FF3860"/>
                </a:solidFill>
                <a:latin typeface="OpenDyslexicAlta" pitchFamily="2" charset="77"/>
              </a:rPr>
              <a:t>d</a:t>
            </a:r>
            <a:r>
              <a:rPr lang="en-GB" dirty="0">
                <a:solidFill>
                  <a:srgbClr val="FF3860"/>
                </a:solidFill>
                <a:latin typeface="OpenDyslexicAlta" pitchFamily="2" charset="77"/>
              </a:rPr>
              <a:t> </a:t>
            </a:r>
            <a:r>
              <a:rPr lang="en-GB" u="sng" dirty="0">
                <a:solidFill>
                  <a:srgbClr val="FF3860"/>
                </a:solidFill>
                <a:latin typeface="OpenDyslexicAlta" pitchFamily="2" charset="77"/>
              </a:rPr>
              <a:t>g</a:t>
            </a:r>
            <a:r>
              <a:rPr lang="en-GB" dirty="0">
                <a:solidFill>
                  <a:srgbClr val="FF3860"/>
                </a:solidFill>
                <a:latin typeface="OpenDyslexicAlta" pitchFamily="2" charset="77"/>
              </a:rPr>
              <a:t> </a:t>
            </a:r>
            <a:r>
              <a:rPr lang="en-GB" dirty="0">
                <a:latin typeface="OpenDyslexicAlta" pitchFamily="2" charset="77"/>
              </a:rPr>
              <a:t>e</a:t>
            </a:r>
          </a:p>
        </p:txBody>
      </p:sp>
      <p:pic>
        <p:nvPicPr>
          <p:cNvPr id="1026" name="Picture 2" descr="Suspension Bridge, Brooklyn Bridge">
            <a:extLst>
              <a:ext uri="{FF2B5EF4-FFF2-40B4-BE49-F238E27FC236}">
                <a16:creationId xmlns:a16="http://schemas.microsoft.com/office/drawing/2014/main" id="{AA68206E-E820-4FA6-902D-8EC605F3103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150" y="2447817"/>
            <a:ext cx="2367860" cy="14771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Garden Fence Garden Fence Nature Hedge Pla">
            <a:extLst>
              <a:ext uri="{FF2B5EF4-FFF2-40B4-BE49-F238E27FC236}">
                <a16:creationId xmlns:a16="http://schemas.microsoft.com/office/drawing/2014/main" id="{C20A0155-D30B-43FB-B688-D03F4C36270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19930" y="2783910"/>
            <a:ext cx="2367860" cy="12901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udge, Lawyer, Attorney, Barrister">
            <a:extLst>
              <a:ext uri="{FF2B5EF4-FFF2-40B4-BE49-F238E27FC236}">
                <a16:creationId xmlns:a16="http://schemas.microsoft.com/office/drawing/2014/main" id="{FC1E29CF-151D-48B7-ABEA-6A5AD48410D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42252" y="1343940"/>
            <a:ext cx="1450162" cy="21816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Image result for wedge">
            <a:extLst>
              <a:ext uri="{FF2B5EF4-FFF2-40B4-BE49-F238E27FC236}">
                <a16:creationId xmlns:a16="http://schemas.microsoft.com/office/drawing/2014/main" id="{BE70DEFA-2869-4737-9D93-0C0BAD747E3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757211" y="2233722"/>
            <a:ext cx="1661209" cy="16612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Log Cabin Cabin Rustic House Home Rural Ar">
            <a:extLst>
              <a:ext uri="{FF2B5EF4-FFF2-40B4-BE49-F238E27FC236}">
                <a16:creationId xmlns:a16="http://schemas.microsoft.com/office/drawing/2014/main" id="{3309C48B-C894-4E82-B426-E08CA91B9D8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8907" y="4855137"/>
            <a:ext cx="2003722" cy="14104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birthday badge">
            <a:extLst>
              <a:ext uri="{FF2B5EF4-FFF2-40B4-BE49-F238E27FC236}">
                <a16:creationId xmlns:a16="http://schemas.microsoft.com/office/drawing/2014/main" id="{7C4C4B78-46B3-407D-89DC-3DB1748143B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23563" y="4796429"/>
            <a:ext cx="1372437" cy="137243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frigerator, Freezer, Fridge-Freezer">
            <a:extLst>
              <a:ext uri="{FF2B5EF4-FFF2-40B4-BE49-F238E27FC236}">
                <a16:creationId xmlns:a16="http://schemas.microsoft.com/office/drawing/2014/main" id="{E93BF0AB-C8F2-4B42-9B6B-E3B477CC557B}"/>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992414" y="3837979"/>
            <a:ext cx="1572623" cy="23977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D76054-6402-4E06-8094-7EC258333C7B}"/>
              </a:ext>
            </a:extLst>
          </p:cNvPr>
          <p:cNvSpPr txBox="1"/>
          <p:nvPr/>
        </p:nvSpPr>
        <p:spPr>
          <a:xfrm>
            <a:off x="438150" y="243251"/>
            <a:ext cx="1796716" cy="338554"/>
          </a:xfrm>
          <a:prstGeom prst="rect">
            <a:avLst/>
          </a:prstGeom>
          <a:noFill/>
        </p:spPr>
        <p:txBody>
          <a:bodyPr wrap="square" rtlCol="0">
            <a:spAutoFit/>
          </a:bodyPr>
          <a:lstStyle/>
          <a:p>
            <a:r>
              <a:rPr lang="en-GB" sz="1600" dirty="0">
                <a:solidFill>
                  <a:srgbClr val="FF3860"/>
                </a:solidFill>
                <a:latin typeface="Muli" panose="020B0604020202020204" charset="0"/>
              </a:rPr>
              <a:t>Answers: </a:t>
            </a:r>
          </a:p>
        </p:txBody>
      </p:sp>
    </p:spTree>
    <p:extLst>
      <p:ext uri="{BB962C8B-B14F-4D97-AF65-F5344CB8AC3E}">
        <p14:creationId xmlns:p14="http://schemas.microsoft.com/office/powerpoint/2010/main" val="98889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17" grpId="0"/>
      <p:bldP spid="18" grpId="0"/>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4290323702"/>
                    </a:ext>
                  </a:extLst>
                </a:gridCol>
                <a:gridCol w="1858433">
                  <a:extLst>
                    <a:ext uri="{9D8B030D-6E8A-4147-A177-3AD203B41FA5}">
                      <a16:colId xmlns:a16="http://schemas.microsoft.com/office/drawing/2014/main" val="3103297462"/>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2CC"/>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badge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edge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bridge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fudge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ridge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smudge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judge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wedge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lodge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/j/ sound spelled </a:t>
                      </a:r>
                      <a:r>
                        <a:rPr lang="mr-IN" sz="1400" b="0" i="0" baseline="0" dirty="0">
                          <a:latin typeface="Muli" pitchFamily="2" charset="77"/>
                        </a:rPr>
                        <a:t>–</a:t>
                      </a:r>
                      <a:r>
                        <a:rPr lang="en-GB" sz="1400" baseline="0" dirty="0" err="1">
                          <a:latin typeface="Muli" pitchFamily="2" charset="77"/>
                        </a:rPr>
                        <a:t>dge</a:t>
                      </a:r>
                      <a:r>
                        <a:rPr lang="en-GB" sz="1400" baseline="0" dirty="0">
                          <a:latin typeface="Muli" pitchFamily="2" charset="77"/>
                        </a:rPr>
                        <a:t>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5414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4">
                        <a:lumMod val="20000"/>
                        <a:lumOff val="8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badge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edge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bridge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dodge</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fudge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ridge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smudge</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judge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wedge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lodge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/j/ sound spelt </a:t>
                      </a:r>
                      <a:r>
                        <a:rPr lang="mr-IN" sz="1400" b="0" i="0" baseline="0" dirty="0">
                          <a:latin typeface="Muli" pitchFamily="2" charset="77"/>
                        </a:rPr>
                        <a:t>–</a:t>
                      </a:r>
                      <a:r>
                        <a:rPr lang="en-GB" sz="1400" baseline="0" dirty="0" err="1">
                          <a:latin typeface="Muli" pitchFamily="2" charset="77"/>
                        </a:rPr>
                        <a:t>dge</a:t>
                      </a:r>
                      <a:r>
                        <a:rPr lang="en-GB" sz="1400" baseline="0" dirty="0">
                          <a:latin typeface="Muli" pitchFamily="2" charset="77"/>
                        </a:rPr>
                        <a:t>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6" name="Rectangle 35"/>
          <p:cNvSpPr/>
          <p:nvPr/>
        </p:nvSpPr>
        <p:spPr>
          <a:xfrm>
            <a:off x="6369669" y="1457779"/>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37" name="Rectangle 36"/>
          <p:cNvSpPr/>
          <p:nvPr/>
        </p:nvSpPr>
        <p:spPr>
          <a:xfrm>
            <a:off x="3473708" y="205034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38" name="Rectangle 37"/>
          <p:cNvSpPr/>
          <p:nvPr/>
        </p:nvSpPr>
        <p:spPr>
          <a:xfrm>
            <a:off x="7331030" y="3087577"/>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39" name="Rectangle 38"/>
          <p:cNvSpPr/>
          <p:nvPr/>
        </p:nvSpPr>
        <p:spPr>
          <a:xfrm>
            <a:off x="7955583" y="1936323"/>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40" name="Rectangle 39"/>
          <p:cNvSpPr/>
          <p:nvPr/>
        </p:nvSpPr>
        <p:spPr>
          <a:xfrm>
            <a:off x="3998915" y="1564568"/>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41" name="Rectangle 40"/>
          <p:cNvSpPr/>
          <p:nvPr/>
        </p:nvSpPr>
        <p:spPr>
          <a:xfrm>
            <a:off x="4527553" y="2050345"/>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42" name="Rectangle 41"/>
          <p:cNvSpPr/>
          <p:nvPr/>
        </p:nvSpPr>
        <p:spPr>
          <a:xfrm>
            <a:off x="5745116" y="3087577"/>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43" name="Rectangle 42"/>
          <p:cNvSpPr/>
          <p:nvPr/>
        </p:nvSpPr>
        <p:spPr>
          <a:xfrm>
            <a:off x="7426945" y="1457779"/>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44" name="Rectangle 43"/>
          <p:cNvSpPr/>
          <p:nvPr/>
        </p:nvSpPr>
        <p:spPr>
          <a:xfrm>
            <a:off x="10884695" y="1990288"/>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45" name="Rectangle 44"/>
          <p:cNvSpPr/>
          <p:nvPr/>
        </p:nvSpPr>
        <p:spPr>
          <a:xfrm>
            <a:off x="7859668" y="3573354"/>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46" name="Rectangle 45"/>
          <p:cNvSpPr/>
          <p:nvPr/>
        </p:nvSpPr>
        <p:spPr>
          <a:xfrm>
            <a:off x="10356057" y="1504513"/>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47" name="Rectangle 46"/>
          <p:cNvSpPr/>
          <p:nvPr/>
        </p:nvSpPr>
        <p:spPr>
          <a:xfrm>
            <a:off x="9298781" y="1504515"/>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48" name="Rectangle 47"/>
          <p:cNvSpPr/>
          <p:nvPr/>
        </p:nvSpPr>
        <p:spPr>
          <a:xfrm>
            <a:off x="5056191" y="205034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49" name="Rectangle 48"/>
          <p:cNvSpPr/>
          <p:nvPr/>
        </p:nvSpPr>
        <p:spPr>
          <a:xfrm>
            <a:off x="8388306" y="35733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50" name="Rectangle 49"/>
          <p:cNvSpPr/>
          <p:nvPr/>
        </p:nvSpPr>
        <p:spPr>
          <a:xfrm>
            <a:off x="6802392" y="3573356"/>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51" name="Rectangle 50"/>
          <p:cNvSpPr/>
          <p:nvPr/>
        </p:nvSpPr>
        <p:spPr>
          <a:xfrm>
            <a:off x="6273754" y="3573356"/>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52" name="Rectangle 51"/>
          <p:cNvSpPr/>
          <p:nvPr/>
        </p:nvSpPr>
        <p:spPr>
          <a:xfrm>
            <a:off x="8484221" y="1936323"/>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53" name="Rectangle 52"/>
          <p:cNvSpPr/>
          <p:nvPr/>
        </p:nvSpPr>
        <p:spPr>
          <a:xfrm>
            <a:off x="6898307" y="1943558"/>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54" name="Rectangle 53"/>
          <p:cNvSpPr/>
          <p:nvPr/>
        </p:nvSpPr>
        <p:spPr>
          <a:xfrm>
            <a:off x="11406470" y="1990288"/>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55" name="Rectangle 54"/>
          <p:cNvSpPr/>
          <p:nvPr/>
        </p:nvSpPr>
        <p:spPr>
          <a:xfrm>
            <a:off x="9827419" y="1990290"/>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56" name="Rectangle 55"/>
          <p:cNvSpPr/>
          <p:nvPr/>
        </p:nvSpPr>
        <p:spPr>
          <a:xfrm>
            <a:off x="7530797" y="5381709"/>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57" name="Rectangle 56"/>
          <p:cNvSpPr/>
          <p:nvPr/>
        </p:nvSpPr>
        <p:spPr>
          <a:xfrm>
            <a:off x="7002159" y="5381710"/>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58" name="Rectangle 57"/>
          <p:cNvSpPr/>
          <p:nvPr/>
        </p:nvSpPr>
        <p:spPr>
          <a:xfrm>
            <a:off x="6481026" y="5381710"/>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59" name="Rectangle 58"/>
          <p:cNvSpPr/>
          <p:nvPr/>
        </p:nvSpPr>
        <p:spPr>
          <a:xfrm>
            <a:off x="5633197" y="51547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60" name="Rectangle 59"/>
          <p:cNvSpPr/>
          <p:nvPr/>
        </p:nvSpPr>
        <p:spPr>
          <a:xfrm>
            <a:off x="4053689" y="51547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61" name="Rectangle 60"/>
          <p:cNvSpPr/>
          <p:nvPr/>
        </p:nvSpPr>
        <p:spPr>
          <a:xfrm>
            <a:off x="3543300" y="51547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62" name="Rectangle 61"/>
          <p:cNvSpPr/>
          <p:nvPr/>
        </p:nvSpPr>
        <p:spPr>
          <a:xfrm>
            <a:off x="8059435" y="4895930"/>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63" name="Rectangle 62"/>
          <p:cNvSpPr/>
          <p:nvPr/>
        </p:nvSpPr>
        <p:spPr>
          <a:xfrm>
            <a:off x="10238539" y="3697550"/>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64" name="Rectangle 63"/>
          <p:cNvSpPr/>
          <p:nvPr/>
        </p:nvSpPr>
        <p:spPr>
          <a:xfrm>
            <a:off x="8588073" y="5381707"/>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65" name="Rectangle 64"/>
          <p:cNvSpPr/>
          <p:nvPr/>
        </p:nvSpPr>
        <p:spPr>
          <a:xfrm>
            <a:off x="5112064" y="5154754"/>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66" name="Rectangle 65"/>
          <p:cNvSpPr/>
          <p:nvPr/>
        </p:nvSpPr>
        <p:spPr>
          <a:xfrm>
            <a:off x="4582327" y="4669102"/>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67" name="Rectangle 66"/>
          <p:cNvSpPr/>
          <p:nvPr/>
        </p:nvSpPr>
        <p:spPr>
          <a:xfrm>
            <a:off x="9709901" y="418332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68" name="Rectangle 67"/>
          <p:cNvSpPr/>
          <p:nvPr/>
        </p:nvSpPr>
        <p:spPr>
          <a:xfrm>
            <a:off x="9181263" y="4184023"/>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69" name="Rectangle 68"/>
          <p:cNvSpPr/>
          <p:nvPr/>
        </p:nvSpPr>
        <p:spPr>
          <a:xfrm>
            <a:off x="9116711" y="538170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70" name="Rectangle 69"/>
          <p:cNvSpPr/>
          <p:nvPr/>
        </p:nvSpPr>
        <p:spPr>
          <a:xfrm>
            <a:off x="11295815" y="4183326"/>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71" name="Rectangle 70"/>
          <p:cNvSpPr/>
          <p:nvPr/>
        </p:nvSpPr>
        <p:spPr>
          <a:xfrm>
            <a:off x="10767177" y="4183200"/>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Muli" pitchFamily="2" charset="77"/>
            </a:endParaRPr>
          </a:p>
        </p:txBody>
      </p:sp>
      <p:sp>
        <p:nvSpPr>
          <p:cNvPr id="72" name="TextBox 71"/>
          <p:cNvSpPr txBox="1"/>
          <p:nvPr/>
        </p:nvSpPr>
        <p:spPr>
          <a:xfrm>
            <a:off x="6905170" y="1960433"/>
            <a:ext cx="510389" cy="461665"/>
          </a:xfrm>
          <a:prstGeom prst="rect">
            <a:avLst/>
          </a:prstGeom>
          <a:noFill/>
        </p:spPr>
        <p:txBody>
          <a:bodyPr wrap="square" rtlCol="0">
            <a:spAutoFit/>
          </a:bodyPr>
          <a:lstStyle/>
          <a:p>
            <a:pPr algn="ctr"/>
            <a:r>
              <a:rPr lang="en-GB" sz="2400" dirty="0">
                <a:latin typeface="OpenDyslexicAlta" pitchFamily="2" charset="77"/>
                <a:ea typeface="OpenDyslexic" charset="0"/>
                <a:cs typeface="OpenDyslexic" charset="0"/>
              </a:rPr>
              <a:t>a</a:t>
            </a:r>
          </a:p>
        </p:txBody>
      </p:sp>
      <p:sp>
        <p:nvSpPr>
          <p:cNvPr id="73" name="TextBox 72"/>
          <p:cNvSpPr txBox="1"/>
          <p:nvPr/>
        </p:nvSpPr>
        <p:spPr>
          <a:xfrm>
            <a:off x="9836543" y="2019700"/>
            <a:ext cx="510389" cy="461665"/>
          </a:xfrm>
          <a:prstGeom prst="rect">
            <a:avLst/>
          </a:prstGeom>
          <a:noFill/>
        </p:spPr>
        <p:txBody>
          <a:bodyPr wrap="square" rtlCol="0">
            <a:spAutoFit/>
          </a:bodyPr>
          <a:lstStyle/>
          <a:p>
            <a:pPr algn="ctr"/>
            <a:r>
              <a:rPr lang="en-GB" sz="2400" dirty="0">
                <a:latin typeface="OpenDyslexicAlta" pitchFamily="2" charset="77"/>
                <a:ea typeface="OpenDyslexic" charset="0"/>
                <a:cs typeface="OpenDyslexic" charset="0"/>
              </a:rPr>
              <a:t>o</a:t>
            </a:r>
          </a:p>
        </p:txBody>
      </p:sp>
      <p:sp>
        <p:nvSpPr>
          <p:cNvPr id="74" name="TextBox 73"/>
          <p:cNvSpPr txBox="1"/>
          <p:nvPr/>
        </p:nvSpPr>
        <p:spPr>
          <a:xfrm>
            <a:off x="9709901" y="4207438"/>
            <a:ext cx="510389" cy="461665"/>
          </a:xfrm>
          <a:prstGeom prst="rect">
            <a:avLst/>
          </a:prstGeom>
          <a:noFill/>
        </p:spPr>
        <p:txBody>
          <a:bodyPr wrap="square" rtlCol="0">
            <a:spAutoFit/>
          </a:bodyPr>
          <a:lstStyle/>
          <a:p>
            <a:pPr algn="ctr"/>
            <a:r>
              <a:rPr lang="en-GB" sz="2400" dirty="0">
                <a:latin typeface="OpenDyslexicAlta" pitchFamily="2" charset="77"/>
                <a:ea typeface="OpenDyslexic" charset="0"/>
                <a:cs typeface="OpenDyslexic" charset="0"/>
              </a:rPr>
              <a:t>e</a:t>
            </a:r>
          </a:p>
        </p:txBody>
      </p:sp>
      <p:sp>
        <p:nvSpPr>
          <p:cNvPr id="75" name="TextBox 74"/>
          <p:cNvSpPr txBox="1"/>
          <p:nvPr/>
        </p:nvSpPr>
        <p:spPr>
          <a:xfrm>
            <a:off x="4052590" y="5180160"/>
            <a:ext cx="510389" cy="461665"/>
          </a:xfrm>
          <a:prstGeom prst="rect">
            <a:avLst/>
          </a:prstGeom>
          <a:noFill/>
        </p:spPr>
        <p:txBody>
          <a:bodyPr wrap="square" rtlCol="0">
            <a:spAutoFit/>
          </a:bodyPr>
          <a:lstStyle/>
          <a:p>
            <a:pPr algn="ctr"/>
            <a:r>
              <a:rPr lang="en-GB" sz="2400" dirty="0">
                <a:latin typeface="OpenDyslexicAlta" pitchFamily="2" charset="77"/>
                <a:ea typeface="OpenDyslexic" charset="0"/>
                <a:cs typeface="OpenDyslexic" charset="0"/>
              </a:rPr>
              <a:t>i</a:t>
            </a:r>
          </a:p>
        </p:txBody>
      </p:sp>
      <p:sp>
        <p:nvSpPr>
          <p:cNvPr id="76" name="TextBox 75"/>
          <p:cNvSpPr txBox="1"/>
          <p:nvPr/>
        </p:nvSpPr>
        <p:spPr>
          <a:xfrm>
            <a:off x="3473708" y="3087577"/>
            <a:ext cx="2253159" cy="1477328"/>
          </a:xfrm>
          <a:prstGeom prst="rect">
            <a:avLst/>
          </a:prstGeom>
          <a:noFill/>
        </p:spPr>
        <p:txBody>
          <a:bodyPr wrap="square" rtlCol="0">
            <a:spAutoFit/>
          </a:bodyPr>
          <a:lstStyle/>
          <a:p>
            <a:r>
              <a:rPr lang="en-GB" dirty="0">
                <a:latin typeface="OpenDyslexicAlta" pitchFamily="2" charset="77"/>
                <a:ea typeface="OpenDyslexic" charset="0"/>
                <a:cs typeface="OpenDyslexic" charset="0"/>
              </a:rPr>
              <a:t>Use your spellings to try and work out which words fit in the boxes.</a:t>
            </a:r>
          </a:p>
        </p:txBody>
      </p:sp>
      <p:sp>
        <p:nvSpPr>
          <p:cNvPr id="77" name="TextBox 76"/>
          <p:cNvSpPr txBox="1"/>
          <p:nvPr/>
        </p:nvSpPr>
        <p:spPr>
          <a:xfrm>
            <a:off x="3379107" y="6304899"/>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Which words have been left out?</a:t>
            </a:r>
          </a:p>
        </p:txBody>
      </p:sp>
    </p:spTree>
    <p:extLst>
      <p:ext uri="{BB962C8B-B14F-4D97-AF65-F5344CB8AC3E}">
        <p14:creationId xmlns:p14="http://schemas.microsoft.com/office/powerpoint/2010/main" val="112997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4">
                        <a:lumMod val="20000"/>
                        <a:lumOff val="8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badge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edge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bridge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dodge</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fudge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ridge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smudge</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judge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wedge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lodge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a:latin typeface="Muli" pitchFamily="2" charset="77"/>
                        </a:rPr>
                        <a:t>The /j/ sound spelt </a:t>
                      </a:r>
                      <a:r>
                        <a:rPr lang="mr-IN" sz="1600" b="0" i="0" baseline="0" dirty="0">
                          <a:latin typeface="Muli" pitchFamily="2" charset="77"/>
                        </a:rPr>
                        <a:t>–</a:t>
                      </a:r>
                      <a:r>
                        <a:rPr lang="en-GB" sz="1600" baseline="0" dirty="0" err="1">
                          <a:latin typeface="Muli" pitchFamily="2" charset="77"/>
                        </a:rPr>
                        <a:t>dge</a:t>
                      </a:r>
                      <a:r>
                        <a:rPr lang="en-GB" sz="1600" baseline="0" dirty="0">
                          <a:latin typeface="Muli" pitchFamily="2" charset="77"/>
                        </a:rPr>
                        <a:t>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a:latin typeface="Muli" pitchFamily="2" charset="77"/>
                      </a:endParaRPr>
                    </a:p>
                    <a:p>
                      <a:r>
                        <a:rPr lang="en-GB" sz="1600" baseline="0" dirty="0">
                          <a:solidFill>
                            <a:srgbClr val="FF3860"/>
                          </a:solidFill>
                          <a:latin typeface="Muli" pitchFamily="2" charset="77"/>
                        </a:rPr>
                        <a:t>Answers: </a:t>
                      </a:r>
                      <a:endParaRPr lang="en-GB" sz="16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6" name="Rectangle 35"/>
          <p:cNvSpPr/>
          <p:nvPr/>
        </p:nvSpPr>
        <p:spPr>
          <a:xfrm>
            <a:off x="6369669" y="1457779"/>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b</a:t>
            </a:r>
          </a:p>
        </p:txBody>
      </p:sp>
      <p:sp>
        <p:nvSpPr>
          <p:cNvPr id="37" name="Rectangle 36"/>
          <p:cNvSpPr/>
          <p:nvPr/>
        </p:nvSpPr>
        <p:spPr>
          <a:xfrm>
            <a:off x="3473708" y="205034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e</a:t>
            </a:r>
          </a:p>
        </p:txBody>
      </p:sp>
      <p:sp>
        <p:nvSpPr>
          <p:cNvPr id="38" name="Rectangle 37"/>
          <p:cNvSpPr/>
          <p:nvPr/>
        </p:nvSpPr>
        <p:spPr>
          <a:xfrm>
            <a:off x="7331030" y="3087577"/>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d</a:t>
            </a:r>
          </a:p>
        </p:txBody>
      </p:sp>
      <p:sp>
        <p:nvSpPr>
          <p:cNvPr id="39" name="Rectangle 38"/>
          <p:cNvSpPr/>
          <p:nvPr/>
        </p:nvSpPr>
        <p:spPr>
          <a:xfrm>
            <a:off x="7955583" y="1936323"/>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dirty="0">
                <a:solidFill>
                  <a:srgbClr val="FF3860"/>
                </a:solidFill>
                <a:latin typeface="OpenDyslexicAlta" pitchFamily="2" charset="77"/>
              </a:rPr>
              <a:t>g</a:t>
            </a:r>
          </a:p>
        </p:txBody>
      </p:sp>
      <p:sp>
        <p:nvSpPr>
          <p:cNvPr id="40" name="Rectangle 39"/>
          <p:cNvSpPr/>
          <p:nvPr/>
        </p:nvSpPr>
        <p:spPr>
          <a:xfrm>
            <a:off x="3998915" y="1564568"/>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d</a:t>
            </a:r>
          </a:p>
        </p:txBody>
      </p:sp>
      <p:sp>
        <p:nvSpPr>
          <p:cNvPr id="41" name="Rectangle 40"/>
          <p:cNvSpPr/>
          <p:nvPr/>
        </p:nvSpPr>
        <p:spPr>
          <a:xfrm>
            <a:off x="4527553" y="2050345"/>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dirty="0">
                <a:solidFill>
                  <a:srgbClr val="FF3860"/>
                </a:solidFill>
                <a:latin typeface="OpenDyslexicAlta" pitchFamily="2" charset="77"/>
              </a:rPr>
              <a:t>g</a:t>
            </a:r>
          </a:p>
        </p:txBody>
      </p:sp>
      <p:sp>
        <p:nvSpPr>
          <p:cNvPr id="42" name="Rectangle 41"/>
          <p:cNvSpPr/>
          <p:nvPr/>
        </p:nvSpPr>
        <p:spPr>
          <a:xfrm>
            <a:off x="5745116" y="3087577"/>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b</a:t>
            </a:r>
          </a:p>
        </p:txBody>
      </p:sp>
      <p:sp>
        <p:nvSpPr>
          <p:cNvPr id="43" name="Rectangle 42"/>
          <p:cNvSpPr/>
          <p:nvPr/>
        </p:nvSpPr>
        <p:spPr>
          <a:xfrm>
            <a:off x="7426945" y="1457779"/>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d</a:t>
            </a:r>
          </a:p>
        </p:txBody>
      </p:sp>
      <p:sp>
        <p:nvSpPr>
          <p:cNvPr id="44" name="Rectangle 43"/>
          <p:cNvSpPr/>
          <p:nvPr/>
        </p:nvSpPr>
        <p:spPr>
          <a:xfrm>
            <a:off x="10884695" y="1990288"/>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dirty="0">
                <a:solidFill>
                  <a:srgbClr val="FF3860"/>
                </a:solidFill>
                <a:latin typeface="OpenDyslexicAlta" pitchFamily="2" charset="77"/>
              </a:rPr>
              <a:t>g</a:t>
            </a:r>
          </a:p>
        </p:txBody>
      </p:sp>
      <p:sp>
        <p:nvSpPr>
          <p:cNvPr id="45" name="Rectangle 44"/>
          <p:cNvSpPr/>
          <p:nvPr/>
        </p:nvSpPr>
        <p:spPr>
          <a:xfrm>
            <a:off x="7859668" y="3573354"/>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dirty="0">
                <a:solidFill>
                  <a:srgbClr val="FF3860"/>
                </a:solidFill>
                <a:latin typeface="OpenDyslexicAlta" pitchFamily="2" charset="77"/>
              </a:rPr>
              <a:t>g</a:t>
            </a:r>
          </a:p>
        </p:txBody>
      </p:sp>
      <p:sp>
        <p:nvSpPr>
          <p:cNvPr id="46" name="Rectangle 45"/>
          <p:cNvSpPr/>
          <p:nvPr/>
        </p:nvSpPr>
        <p:spPr>
          <a:xfrm>
            <a:off x="10356057" y="1504513"/>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d</a:t>
            </a:r>
          </a:p>
        </p:txBody>
      </p:sp>
      <p:sp>
        <p:nvSpPr>
          <p:cNvPr id="47" name="Rectangle 46"/>
          <p:cNvSpPr/>
          <p:nvPr/>
        </p:nvSpPr>
        <p:spPr>
          <a:xfrm>
            <a:off x="9298781" y="1504515"/>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d</a:t>
            </a:r>
          </a:p>
        </p:txBody>
      </p:sp>
      <p:sp>
        <p:nvSpPr>
          <p:cNvPr id="48" name="Rectangle 47"/>
          <p:cNvSpPr/>
          <p:nvPr/>
        </p:nvSpPr>
        <p:spPr>
          <a:xfrm>
            <a:off x="5056191" y="205034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rgbClr val="FF3860"/>
                </a:solidFill>
                <a:latin typeface="OpenDyslexicAlta" pitchFamily="2" charset="77"/>
              </a:rPr>
              <a:t>e</a:t>
            </a:r>
          </a:p>
        </p:txBody>
      </p:sp>
      <p:sp>
        <p:nvSpPr>
          <p:cNvPr id="49" name="Rectangle 48"/>
          <p:cNvSpPr/>
          <p:nvPr/>
        </p:nvSpPr>
        <p:spPr>
          <a:xfrm>
            <a:off x="8388306" y="35733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rgbClr val="FF3860"/>
                </a:solidFill>
                <a:latin typeface="OpenDyslexicAlta" pitchFamily="2" charset="77"/>
              </a:rPr>
              <a:t>e</a:t>
            </a:r>
          </a:p>
        </p:txBody>
      </p:sp>
      <p:sp>
        <p:nvSpPr>
          <p:cNvPr id="50" name="Rectangle 49"/>
          <p:cNvSpPr/>
          <p:nvPr/>
        </p:nvSpPr>
        <p:spPr>
          <a:xfrm>
            <a:off x="6802392" y="3573356"/>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err="1">
                <a:solidFill>
                  <a:srgbClr val="FF3860"/>
                </a:solidFill>
                <a:latin typeface="OpenDyslexicAlta" pitchFamily="2" charset="77"/>
              </a:rPr>
              <a:t>i</a:t>
            </a:r>
            <a:endParaRPr lang="en-GB" sz="2400" dirty="0">
              <a:solidFill>
                <a:srgbClr val="FF3860"/>
              </a:solidFill>
              <a:latin typeface="OpenDyslexicAlta" pitchFamily="2" charset="77"/>
            </a:endParaRPr>
          </a:p>
        </p:txBody>
      </p:sp>
      <p:sp>
        <p:nvSpPr>
          <p:cNvPr id="51" name="Rectangle 50"/>
          <p:cNvSpPr/>
          <p:nvPr/>
        </p:nvSpPr>
        <p:spPr>
          <a:xfrm>
            <a:off x="6273754" y="3573356"/>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rgbClr val="FF3860"/>
                </a:solidFill>
                <a:latin typeface="OpenDyslexicAlta" pitchFamily="2" charset="77"/>
              </a:rPr>
              <a:t>r</a:t>
            </a:r>
          </a:p>
        </p:txBody>
      </p:sp>
      <p:sp>
        <p:nvSpPr>
          <p:cNvPr id="52" name="Rectangle 51"/>
          <p:cNvSpPr/>
          <p:nvPr/>
        </p:nvSpPr>
        <p:spPr>
          <a:xfrm>
            <a:off x="8484221" y="1936323"/>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OpenDyslexicAlta" pitchFamily="2" charset="77"/>
              </a:rPr>
              <a:t>e</a:t>
            </a:r>
          </a:p>
        </p:txBody>
      </p:sp>
      <p:sp>
        <p:nvSpPr>
          <p:cNvPr id="53" name="Rectangle 52"/>
          <p:cNvSpPr/>
          <p:nvPr/>
        </p:nvSpPr>
        <p:spPr>
          <a:xfrm>
            <a:off x="6898307" y="1943558"/>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OpenDyslexicAlta" pitchFamily="2" charset="77"/>
            </a:endParaRPr>
          </a:p>
        </p:txBody>
      </p:sp>
      <p:sp>
        <p:nvSpPr>
          <p:cNvPr id="54" name="Rectangle 53"/>
          <p:cNvSpPr/>
          <p:nvPr/>
        </p:nvSpPr>
        <p:spPr>
          <a:xfrm>
            <a:off x="11406470" y="1990288"/>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OpenDyslexicAlta" pitchFamily="2" charset="77"/>
              </a:rPr>
              <a:t>e</a:t>
            </a:r>
          </a:p>
        </p:txBody>
      </p:sp>
      <p:sp>
        <p:nvSpPr>
          <p:cNvPr id="55" name="Rectangle 54"/>
          <p:cNvSpPr/>
          <p:nvPr/>
        </p:nvSpPr>
        <p:spPr>
          <a:xfrm>
            <a:off x="9827419" y="1990290"/>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OpenDyslexicAlta" pitchFamily="2" charset="77"/>
            </a:endParaRPr>
          </a:p>
        </p:txBody>
      </p:sp>
      <p:sp>
        <p:nvSpPr>
          <p:cNvPr id="56" name="Rectangle 55"/>
          <p:cNvSpPr/>
          <p:nvPr/>
        </p:nvSpPr>
        <p:spPr>
          <a:xfrm>
            <a:off x="7530797" y="5381709"/>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rgbClr val="FF3860"/>
                </a:solidFill>
                <a:latin typeface="OpenDyslexicAlta" pitchFamily="2" charset="77"/>
              </a:rPr>
              <a:t>u</a:t>
            </a:r>
          </a:p>
        </p:txBody>
      </p:sp>
      <p:sp>
        <p:nvSpPr>
          <p:cNvPr id="57" name="Rectangle 56"/>
          <p:cNvSpPr/>
          <p:nvPr/>
        </p:nvSpPr>
        <p:spPr>
          <a:xfrm>
            <a:off x="7002159" y="5381710"/>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rgbClr val="FF3860"/>
                </a:solidFill>
                <a:latin typeface="OpenDyslexicAlta" pitchFamily="2" charset="77"/>
              </a:rPr>
              <a:t>m</a:t>
            </a:r>
          </a:p>
        </p:txBody>
      </p:sp>
      <p:sp>
        <p:nvSpPr>
          <p:cNvPr id="58" name="Rectangle 57"/>
          <p:cNvSpPr/>
          <p:nvPr/>
        </p:nvSpPr>
        <p:spPr>
          <a:xfrm>
            <a:off x="6481026" y="5381710"/>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rgbClr val="FF0000"/>
                </a:solidFill>
                <a:latin typeface="OpenDyslexicAlta" pitchFamily="2" charset="77"/>
              </a:rPr>
              <a:t>s</a:t>
            </a:r>
          </a:p>
        </p:txBody>
      </p:sp>
      <p:sp>
        <p:nvSpPr>
          <p:cNvPr id="59" name="Rectangle 58"/>
          <p:cNvSpPr/>
          <p:nvPr/>
        </p:nvSpPr>
        <p:spPr>
          <a:xfrm>
            <a:off x="5633197" y="51547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rgbClr val="FF3860"/>
                </a:solidFill>
                <a:latin typeface="OpenDyslexicAlta" pitchFamily="2" charset="77"/>
              </a:rPr>
              <a:t>e</a:t>
            </a:r>
          </a:p>
        </p:txBody>
      </p:sp>
      <p:sp>
        <p:nvSpPr>
          <p:cNvPr id="60" name="Rectangle 59"/>
          <p:cNvSpPr/>
          <p:nvPr/>
        </p:nvSpPr>
        <p:spPr>
          <a:xfrm>
            <a:off x="4053689" y="51547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OpenDyslexicAlta" pitchFamily="2" charset="77"/>
            </a:endParaRPr>
          </a:p>
        </p:txBody>
      </p:sp>
      <p:sp>
        <p:nvSpPr>
          <p:cNvPr id="61" name="Rectangle 60"/>
          <p:cNvSpPr/>
          <p:nvPr/>
        </p:nvSpPr>
        <p:spPr>
          <a:xfrm>
            <a:off x="3543300" y="51547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r</a:t>
            </a:r>
          </a:p>
        </p:txBody>
      </p:sp>
      <p:sp>
        <p:nvSpPr>
          <p:cNvPr id="62" name="Rectangle 61"/>
          <p:cNvSpPr/>
          <p:nvPr/>
        </p:nvSpPr>
        <p:spPr>
          <a:xfrm>
            <a:off x="8059435" y="4895930"/>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d</a:t>
            </a:r>
          </a:p>
        </p:txBody>
      </p:sp>
      <p:sp>
        <p:nvSpPr>
          <p:cNvPr id="63" name="Rectangle 62"/>
          <p:cNvSpPr/>
          <p:nvPr/>
        </p:nvSpPr>
        <p:spPr>
          <a:xfrm>
            <a:off x="10238539" y="3697550"/>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d</a:t>
            </a:r>
          </a:p>
        </p:txBody>
      </p:sp>
      <p:sp>
        <p:nvSpPr>
          <p:cNvPr id="64" name="Rectangle 63"/>
          <p:cNvSpPr/>
          <p:nvPr/>
        </p:nvSpPr>
        <p:spPr>
          <a:xfrm>
            <a:off x="8588073" y="5381707"/>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dirty="0">
                <a:solidFill>
                  <a:srgbClr val="FF3860"/>
                </a:solidFill>
                <a:latin typeface="OpenDyslexicAlta" pitchFamily="2" charset="77"/>
              </a:rPr>
              <a:t>g</a:t>
            </a:r>
          </a:p>
        </p:txBody>
      </p:sp>
      <p:sp>
        <p:nvSpPr>
          <p:cNvPr id="65" name="Rectangle 64"/>
          <p:cNvSpPr/>
          <p:nvPr/>
        </p:nvSpPr>
        <p:spPr>
          <a:xfrm>
            <a:off x="5112064" y="5154754"/>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dirty="0">
                <a:solidFill>
                  <a:srgbClr val="FF3860"/>
                </a:solidFill>
                <a:latin typeface="OpenDyslexicAlta" pitchFamily="2" charset="77"/>
              </a:rPr>
              <a:t>g</a:t>
            </a:r>
          </a:p>
        </p:txBody>
      </p:sp>
      <p:sp>
        <p:nvSpPr>
          <p:cNvPr id="66" name="Rectangle 65"/>
          <p:cNvSpPr/>
          <p:nvPr/>
        </p:nvSpPr>
        <p:spPr>
          <a:xfrm>
            <a:off x="4582327" y="4669102"/>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dirty="0">
                <a:solidFill>
                  <a:srgbClr val="FF3860"/>
                </a:solidFill>
                <a:latin typeface="OpenDyslexicAlta" pitchFamily="2" charset="77"/>
              </a:rPr>
              <a:t>d</a:t>
            </a:r>
          </a:p>
        </p:txBody>
      </p:sp>
      <p:sp>
        <p:nvSpPr>
          <p:cNvPr id="67" name="Rectangle 66"/>
          <p:cNvSpPr/>
          <p:nvPr/>
        </p:nvSpPr>
        <p:spPr>
          <a:xfrm>
            <a:off x="9709901" y="418332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OpenDyslexicAlta" pitchFamily="2" charset="77"/>
            </a:endParaRPr>
          </a:p>
        </p:txBody>
      </p:sp>
      <p:sp>
        <p:nvSpPr>
          <p:cNvPr id="68" name="Rectangle 67"/>
          <p:cNvSpPr/>
          <p:nvPr/>
        </p:nvSpPr>
        <p:spPr>
          <a:xfrm>
            <a:off x="9181263" y="4184023"/>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rgbClr val="FF3860"/>
                </a:solidFill>
                <a:latin typeface="OpenDyslexicAlta" pitchFamily="2" charset="77"/>
              </a:rPr>
              <a:t>w</a:t>
            </a:r>
          </a:p>
        </p:txBody>
      </p:sp>
      <p:sp>
        <p:nvSpPr>
          <p:cNvPr id="69" name="Rectangle 68"/>
          <p:cNvSpPr/>
          <p:nvPr/>
        </p:nvSpPr>
        <p:spPr>
          <a:xfrm>
            <a:off x="9116711" y="538170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rgbClr val="FF3860"/>
                </a:solidFill>
                <a:latin typeface="OpenDyslexicAlta" pitchFamily="2" charset="77"/>
              </a:rPr>
              <a:t>e</a:t>
            </a:r>
          </a:p>
        </p:txBody>
      </p:sp>
      <p:sp>
        <p:nvSpPr>
          <p:cNvPr id="70" name="Rectangle 69"/>
          <p:cNvSpPr/>
          <p:nvPr/>
        </p:nvSpPr>
        <p:spPr>
          <a:xfrm>
            <a:off x="11295815" y="4183326"/>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rgbClr val="FF3860"/>
                </a:solidFill>
                <a:latin typeface="OpenDyslexicAlta" pitchFamily="2" charset="77"/>
              </a:rPr>
              <a:t>e</a:t>
            </a:r>
          </a:p>
        </p:txBody>
      </p:sp>
      <p:sp>
        <p:nvSpPr>
          <p:cNvPr id="71" name="Rectangle 70"/>
          <p:cNvSpPr/>
          <p:nvPr/>
        </p:nvSpPr>
        <p:spPr>
          <a:xfrm>
            <a:off x="10767177" y="4183200"/>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dirty="0">
                <a:solidFill>
                  <a:srgbClr val="FF3860"/>
                </a:solidFill>
                <a:latin typeface="OpenDyslexicAlta" pitchFamily="2" charset="77"/>
              </a:rPr>
              <a:t>g</a:t>
            </a:r>
          </a:p>
        </p:txBody>
      </p:sp>
      <p:sp>
        <p:nvSpPr>
          <p:cNvPr id="72" name="TextBox 71"/>
          <p:cNvSpPr txBox="1"/>
          <p:nvPr/>
        </p:nvSpPr>
        <p:spPr>
          <a:xfrm>
            <a:off x="6905170" y="1960433"/>
            <a:ext cx="510389" cy="461665"/>
          </a:xfrm>
          <a:prstGeom prst="rect">
            <a:avLst/>
          </a:prstGeom>
          <a:noFill/>
        </p:spPr>
        <p:txBody>
          <a:bodyPr wrap="square" rtlCol="0">
            <a:spAutoFit/>
          </a:bodyPr>
          <a:lstStyle/>
          <a:p>
            <a:pPr algn="ctr"/>
            <a:r>
              <a:rPr lang="en-GB" sz="2400" dirty="0">
                <a:latin typeface="OpenDyslexicAlta" pitchFamily="2" charset="77"/>
                <a:ea typeface="OpenDyslexic" charset="0"/>
                <a:cs typeface="OpenDyslexic" charset="0"/>
              </a:rPr>
              <a:t>a</a:t>
            </a:r>
          </a:p>
        </p:txBody>
      </p:sp>
      <p:sp>
        <p:nvSpPr>
          <p:cNvPr id="73" name="TextBox 72"/>
          <p:cNvSpPr txBox="1"/>
          <p:nvPr/>
        </p:nvSpPr>
        <p:spPr>
          <a:xfrm>
            <a:off x="9836543" y="2019700"/>
            <a:ext cx="510389" cy="461665"/>
          </a:xfrm>
          <a:prstGeom prst="rect">
            <a:avLst/>
          </a:prstGeom>
          <a:noFill/>
        </p:spPr>
        <p:txBody>
          <a:bodyPr wrap="square" rtlCol="0">
            <a:spAutoFit/>
          </a:bodyPr>
          <a:lstStyle/>
          <a:p>
            <a:pPr algn="ctr"/>
            <a:r>
              <a:rPr lang="en-GB" sz="2400" dirty="0">
                <a:latin typeface="OpenDyslexicAlta" pitchFamily="2" charset="77"/>
                <a:ea typeface="OpenDyslexic" charset="0"/>
                <a:cs typeface="OpenDyslexic" charset="0"/>
              </a:rPr>
              <a:t>o</a:t>
            </a:r>
          </a:p>
        </p:txBody>
      </p:sp>
      <p:sp>
        <p:nvSpPr>
          <p:cNvPr id="74" name="TextBox 73"/>
          <p:cNvSpPr txBox="1"/>
          <p:nvPr/>
        </p:nvSpPr>
        <p:spPr>
          <a:xfrm>
            <a:off x="9709901" y="4207438"/>
            <a:ext cx="510389" cy="461665"/>
          </a:xfrm>
          <a:prstGeom prst="rect">
            <a:avLst/>
          </a:prstGeom>
          <a:noFill/>
        </p:spPr>
        <p:txBody>
          <a:bodyPr wrap="square" rtlCol="0">
            <a:spAutoFit/>
          </a:bodyPr>
          <a:lstStyle/>
          <a:p>
            <a:pPr algn="ctr"/>
            <a:r>
              <a:rPr lang="en-GB" sz="2400" dirty="0">
                <a:latin typeface="OpenDyslexicAlta" pitchFamily="2" charset="77"/>
                <a:ea typeface="OpenDyslexic" charset="0"/>
                <a:cs typeface="OpenDyslexic" charset="0"/>
              </a:rPr>
              <a:t>e</a:t>
            </a:r>
          </a:p>
        </p:txBody>
      </p:sp>
      <p:sp>
        <p:nvSpPr>
          <p:cNvPr id="75" name="TextBox 74"/>
          <p:cNvSpPr txBox="1"/>
          <p:nvPr/>
        </p:nvSpPr>
        <p:spPr>
          <a:xfrm>
            <a:off x="4052590" y="5180160"/>
            <a:ext cx="510389" cy="461665"/>
          </a:xfrm>
          <a:prstGeom prst="rect">
            <a:avLst/>
          </a:prstGeom>
          <a:noFill/>
        </p:spPr>
        <p:txBody>
          <a:bodyPr wrap="square" rtlCol="0">
            <a:spAutoFit/>
          </a:bodyPr>
          <a:lstStyle/>
          <a:p>
            <a:pPr algn="ctr"/>
            <a:r>
              <a:rPr lang="en-GB" sz="2400" dirty="0">
                <a:latin typeface="OpenDyslexicAlta" pitchFamily="2" charset="77"/>
                <a:ea typeface="OpenDyslexic" charset="0"/>
                <a:cs typeface="OpenDyslexic" charset="0"/>
              </a:rPr>
              <a:t>i</a:t>
            </a:r>
          </a:p>
        </p:txBody>
      </p:sp>
      <p:sp>
        <p:nvSpPr>
          <p:cNvPr id="76" name="TextBox 75"/>
          <p:cNvSpPr txBox="1"/>
          <p:nvPr/>
        </p:nvSpPr>
        <p:spPr>
          <a:xfrm>
            <a:off x="3473708" y="3087577"/>
            <a:ext cx="2253159" cy="1477328"/>
          </a:xfrm>
          <a:prstGeom prst="rect">
            <a:avLst/>
          </a:prstGeom>
          <a:noFill/>
        </p:spPr>
        <p:txBody>
          <a:bodyPr wrap="square" rtlCol="0">
            <a:spAutoFit/>
          </a:bodyPr>
          <a:lstStyle/>
          <a:p>
            <a:r>
              <a:rPr lang="en-GB" dirty="0">
                <a:latin typeface="OpenDyslexicAlta" pitchFamily="2" charset="77"/>
                <a:ea typeface="OpenDyslexic" charset="0"/>
                <a:cs typeface="OpenDyslexic" charset="0"/>
              </a:rPr>
              <a:t>Use your spellings to try and work out which words fit in the boxes.</a:t>
            </a:r>
          </a:p>
        </p:txBody>
      </p:sp>
      <p:sp>
        <p:nvSpPr>
          <p:cNvPr id="77" name="TextBox 76"/>
          <p:cNvSpPr txBox="1"/>
          <p:nvPr/>
        </p:nvSpPr>
        <p:spPr>
          <a:xfrm>
            <a:off x="3379107" y="6304899"/>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Which words have been left out?</a:t>
            </a:r>
          </a:p>
        </p:txBody>
      </p:sp>
    </p:spTree>
    <p:extLst>
      <p:ext uri="{BB962C8B-B14F-4D97-AF65-F5344CB8AC3E}">
        <p14:creationId xmlns:p14="http://schemas.microsoft.com/office/powerpoint/2010/main" val="2920054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gn="l">
              <a:lnSpc>
                <a:spcPct val="100000"/>
              </a:lnSpc>
              <a:spcBef>
                <a:spcPts val="0"/>
              </a:spcBef>
              <a:defRPr/>
            </a:pPr>
            <a:r>
              <a:rPr lang="en-GB" dirty="0"/>
              <a:t>The /j/ sound spelt </a:t>
            </a:r>
            <a:r>
              <a:rPr lang="mr-IN" dirty="0"/>
              <a:t>–</a:t>
            </a:r>
            <a:r>
              <a:rPr lang="en-GB" dirty="0" err="1"/>
              <a:t>ge</a:t>
            </a:r>
            <a:r>
              <a:rPr lang="en-GB" dirty="0"/>
              <a:t> at the end of words.  This spelling comes after all sounds other than the short vowels.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2</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a:t>
            </a:r>
          </a:p>
        </p:txBody>
      </p:sp>
    </p:spTree>
    <p:extLst>
      <p:ext uri="{BB962C8B-B14F-4D97-AF65-F5344CB8AC3E}">
        <p14:creationId xmlns:p14="http://schemas.microsoft.com/office/powerpoint/2010/main" val="3806797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2</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dirty="0"/>
              <a:t>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/j/ sound spelt </a:t>
            </a:r>
            <a:r>
              <a:rPr lang="mr-IN" dirty="0"/>
              <a:t>–</a:t>
            </a:r>
            <a:r>
              <a:rPr lang="en-GB" dirty="0" err="1"/>
              <a:t>ge</a:t>
            </a:r>
            <a:r>
              <a:rPr lang="en-GB" dirty="0"/>
              <a:t> at the end of words.  This spelling comes after all sounds other than the short vowels.</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6"/>
          <a:ext cx="8363607" cy="5314954"/>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941709">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Words that end with a /j/ sound that is spelling ‘</a:t>
                      </a:r>
                      <a:r>
                        <a:rPr lang="en-GB" sz="1700" b="0" i="0" dirty="0" err="1">
                          <a:latin typeface="Muli" pitchFamily="2" charset="77"/>
                        </a:rPr>
                        <a:t>ge</a:t>
                      </a:r>
                      <a:r>
                        <a:rPr lang="en-GB" sz="1700" b="0" i="0" dirty="0">
                          <a:latin typeface="Muli" pitchFamily="2" charset="77"/>
                        </a:rPr>
                        <a:t>’ have a sound that is not a short vowel.</a:t>
                      </a:r>
                    </a:p>
                  </a:txBody>
                  <a:tcPr/>
                </a:tc>
                <a:extLst>
                  <a:ext uri="{0D108BD9-81ED-4DB2-BD59-A6C34878D82A}">
                    <a16:rowId xmlns:a16="http://schemas.microsoft.com/office/drawing/2014/main" val="10000"/>
                  </a:ext>
                </a:extLst>
              </a:tr>
              <a:tr h="2468245">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Ask children to listen to the words and spot the sound that is the same in each. </a:t>
                      </a:r>
                    </a:p>
                    <a:p>
                      <a:endParaRPr lang="en-GB" sz="1700" b="0" i="0" baseline="0" dirty="0">
                        <a:latin typeface="Muli" pitchFamily="2" charset="77"/>
                      </a:endParaRPr>
                    </a:p>
                    <a:p>
                      <a:r>
                        <a:rPr lang="en-GB" sz="1700" b="0" i="0" baseline="0" dirty="0">
                          <a:latin typeface="Muli" pitchFamily="2" charset="77"/>
                        </a:rPr>
                        <a:t>Use the power point slide to show the spelling list. Ask children to copy the words on their whiteboards and circle the sound that comes before the /j/ sound.</a:t>
                      </a:r>
                    </a:p>
                    <a:p>
                      <a:endParaRPr lang="en-GB" sz="1700" b="0" i="0" baseline="0" dirty="0">
                        <a:latin typeface="Muli" pitchFamily="2" charset="77"/>
                      </a:endParaRPr>
                    </a:p>
                    <a:p>
                      <a:r>
                        <a:rPr lang="en-GB" sz="1700" b="0" i="0" baseline="0" dirty="0">
                          <a:latin typeface="Muli" pitchFamily="2" charset="77"/>
                        </a:rPr>
                        <a:t>Feedback and discuss how this spelling occurs only in words without a short vowel sound.</a:t>
                      </a:r>
                    </a:p>
                  </a:txBody>
                  <a:tcPr/>
                </a:tc>
                <a:extLst>
                  <a:ext uri="{0D108BD9-81ED-4DB2-BD59-A6C34878D82A}">
                    <a16:rowId xmlns:a16="http://schemas.microsoft.com/office/drawing/2014/main" val="10001"/>
                  </a:ext>
                </a:extLst>
              </a:tr>
              <a:tr h="1810804">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Using the spelling list words get children to work in pairs to try and find two new words that they can make from each word. For example:</a:t>
                      </a:r>
                      <a:br>
                        <a:rPr lang="en-GB" sz="1700" b="0" i="0" dirty="0">
                          <a:latin typeface="Muli" pitchFamily="2" charset="77"/>
                        </a:rPr>
                      </a:br>
                      <a:br>
                        <a:rPr lang="en-GB" sz="1700" b="0" i="0" dirty="0">
                          <a:latin typeface="Muli" pitchFamily="2" charset="77"/>
                        </a:rPr>
                      </a:br>
                      <a:r>
                        <a:rPr lang="en-GB" sz="1700" b="0" i="0" dirty="0">
                          <a:latin typeface="Muli" pitchFamily="2" charset="77"/>
                        </a:rPr>
                        <a:t>charge – rage – hag</a:t>
                      </a:r>
                    </a:p>
                    <a:p>
                      <a:r>
                        <a:rPr lang="en-GB" sz="1700" b="0" i="0" dirty="0">
                          <a:latin typeface="Muli" pitchFamily="2" charset="77"/>
                        </a:rPr>
                        <a:t>orange – range – ran</a:t>
                      </a:r>
                    </a:p>
                    <a:p>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2CC"/>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age</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huge</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change</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charge</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bulge</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village</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range</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orange</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hinge</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stage</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177302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US" dirty="0"/>
              <a:t>1</a:t>
            </a:r>
            <a:endParaRPr lang="en-GB" dirty="0"/>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US" dirty="0"/>
              <a:t>1</a:t>
            </a:r>
            <a:endParaRPr lang="en-GB" dirty="0"/>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Words ending with the /f/, /l/, /s/, /z/ or /k/ sound in English almost always have double consonant.</a:t>
            </a:r>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8"/>
          <a:ext cx="8363607" cy="3984722"/>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49858">
                <a:tc>
                  <a:txBody>
                    <a:bodyPr/>
                    <a:lstStyle/>
                    <a:p>
                      <a:r>
                        <a:rPr lang="en-GB" sz="1700" b="0" i="0" dirty="0">
                          <a:latin typeface="Muli" pitchFamily="2" charset="77"/>
                        </a:rPr>
                        <a:t>Introduction</a:t>
                      </a:r>
                    </a:p>
                  </a:txBody>
                  <a:tcPr/>
                </a:tc>
                <a:tc>
                  <a:txBody>
                    <a:bodyPr/>
                    <a:lstStyle/>
                    <a:p>
                      <a:r>
                        <a:rPr lang="en-US" sz="1700" b="0" i="0" dirty="0">
                          <a:latin typeface="Muli" pitchFamily="2" charset="77"/>
                        </a:rPr>
                        <a:t>Words</a:t>
                      </a:r>
                      <a:r>
                        <a:rPr lang="en-US" sz="1700" b="0" i="0" baseline="0" dirty="0">
                          <a:latin typeface="Muli" pitchFamily="2" charset="77"/>
                        </a:rPr>
                        <a:t> ending with the /f/, /l/, /s/, /z/ or /k/ sound in English almost always have double consonant. This week’s words are shown in random order. Sound the words out and count the sounds. Ask the children if they can see a pattern with the last sound. Discuss that the /k/ sound is usually written as “ck”.</a:t>
                      </a:r>
                      <a:endParaRPr lang="en-GB" sz="1700" b="0" i="0" dirty="0">
                        <a:latin typeface="Muli" pitchFamily="2" charset="77"/>
                      </a:endParaRPr>
                    </a:p>
                  </a:txBody>
                  <a:tcPr/>
                </a:tc>
                <a:extLst>
                  <a:ext uri="{0D108BD9-81ED-4DB2-BD59-A6C34878D82A}">
                    <a16:rowId xmlns:a16="http://schemas.microsoft.com/office/drawing/2014/main" val="10000"/>
                  </a:ext>
                </a:extLst>
              </a:tr>
              <a:tr h="1364667">
                <a:tc>
                  <a:txBody>
                    <a:bodyPr/>
                    <a:lstStyle/>
                    <a:p>
                      <a:r>
                        <a:rPr lang="en-GB" sz="1700" b="0" i="0" dirty="0">
                          <a:latin typeface="Muli" pitchFamily="2" charset="77"/>
                        </a:rPr>
                        <a:t>Main Teaching Activity </a:t>
                      </a:r>
                    </a:p>
                  </a:txBody>
                  <a:tcPr/>
                </a:tc>
                <a:tc>
                  <a:txBody>
                    <a:bodyPr/>
                    <a:lstStyle/>
                    <a:p>
                      <a:r>
                        <a:rPr lang="en-US" sz="1700" b="0" i="0" baseline="0" dirty="0">
                          <a:latin typeface="Muli" pitchFamily="2" charset="77"/>
                        </a:rPr>
                        <a:t>Read the sentence for each word and ask children for the word and spelling to reinforce the double-consonant rule.</a:t>
                      </a:r>
                    </a:p>
                  </a:txBody>
                  <a:tcPr/>
                </a:tc>
                <a:extLst>
                  <a:ext uri="{0D108BD9-81ED-4DB2-BD59-A6C34878D82A}">
                    <a16:rowId xmlns:a16="http://schemas.microsoft.com/office/drawing/2014/main" val="10001"/>
                  </a:ext>
                </a:extLst>
              </a:tr>
              <a:tr h="1233215">
                <a:tc>
                  <a:txBody>
                    <a:bodyPr/>
                    <a:lstStyle/>
                    <a:p>
                      <a:r>
                        <a:rPr lang="en-GB" sz="1700" b="0" i="0" dirty="0">
                          <a:latin typeface="Muli" pitchFamily="2" charset="77"/>
                        </a:rPr>
                        <a:t>Independent Activity</a:t>
                      </a:r>
                    </a:p>
                  </a:txBody>
                  <a:tcPr/>
                </a:tc>
                <a:tc>
                  <a:txBody>
                    <a:bodyPr/>
                    <a:lstStyle/>
                    <a:p>
                      <a:r>
                        <a:rPr lang="en-US" sz="1700" b="0" i="0" dirty="0">
                          <a:latin typeface="Muli" pitchFamily="2" charset="77"/>
                        </a:rPr>
                        <a:t>Ask the children to choose one of their words to complete the two sentences. Then ask them to choose three more words and write their own sentences</a:t>
                      </a:r>
                      <a:r>
                        <a:rPr lang="en-US" sz="1700" b="0" i="0" baseline="0" dirty="0">
                          <a:latin typeface="Muli" pitchFamily="2" charset="77"/>
                        </a:rPr>
                        <a:t>. Work in pairs or with support if necessary. Share sentences and spellings with the class.</a:t>
                      </a:r>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806497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775596817"/>
                    </a:ext>
                  </a:extLst>
                </a:gridCol>
                <a:gridCol w="1858433">
                  <a:extLst>
                    <a:ext uri="{9D8B030D-6E8A-4147-A177-3AD203B41FA5}">
                      <a16:colId xmlns:a16="http://schemas.microsoft.com/office/drawing/2014/main" val="1448811246"/>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huge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change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charge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bulge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village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range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orange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hinge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stage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/j/ sound spelt </a:t>
                      </a:r>
                      <a:r>
                        <a:rPr lang="mr-IN" sz="1400" b="0" i="0" baseline="0" dirty="0">
                          <a:latin typeface="Muli" pitchFamily="2" charset="77"/>
                        </a:rPr>
                        <a:t>–</a:t>
                      </a:r>
                      <a:r>
                        <a:rPr lang="en-GB" sz="1400" baseline="0" dirty="0" err="1">
                          <a:latin typeface="Muli" pitchFamily="2" charset="77"/>
                        </a:rPr>
                        <a:t>ge</a:t>
                      </a:r>
                      <a:r>
                        <a:rPr lang="en-GB" sz="1400" baseline="0" dirty="0">
                          <a:latin typeface="Muli" pitchFamily="2" charset="77"/>
                        </a:rPr>
                        <a:t>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360FA33C-3E6A-4226-998F-2C082915D559}"/>
                  </a:ext>
                </a:extLst>
              </p:cNvPr>
              <p:cNvGraphicFramePr>
                <a:graphicFrameLocks noChangeAspect="1"/>
              </p:cNvGraphicFramePr>
              <p:nvPr/>
            </p:nvGraphicFramePr>
            <p:xfrm>
              <a:off x="-4410635" y="4084807"/>
              <a:ext cx="3048000" cy="1714500"/>
            </p:xfrm>
            <a:graphic>
              <a:graphicData uri="http://schemas.microsoft.com/office/powerpoint/2016/slidezoom">
                <pslz:sldZm>
                  <pslz:sldZmObj sldId="260" cId="1148340856">
                    <pslz:zmPr id="{2F19B738-7E17-42E9-8BBB-0671D6DC223E}"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6" name="Slide Zoom 5">
                <a:hlinkClick r:id="rId4" action="ppaction://hlinksldjump"/>
                <a:extLst>
                  <a:ext uri="{FF2B5EF4-FFF2-40B4-BE49-F238E27FC236}">
                    <a16:creationId xmlns:a16="http://schemas.microsoft.com/office/drawing/2014/main" id="{360FA33C-3E6A-4226-998F-2C082915D559}"/>
                  </a:ext>
                </a:extLst>
              </p:cNvPr>
              <p:cNvPicPr>
                <a:picLocks noGrp="1" noRot="1" noChangeAspect="1" noMove="1" noResize="1" noEditPoints="1" noAdjustHandles="1" noChangeArrowheads="1" noChangeShapeType="1"/>
              </p:cNvPicPr>
              <p:nvPr/>
            </p:nvPicPr>
            <p:blipFill>
              <a:blip r:embed="rId3"/>
              <a:stretch>
                <a:fillRect/>
              </a:stretch>
            </p:blipFill>
            <p:spPr>
              <a:xfrm>
                <a:off x="-4410635" y="4084807"/>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323027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347688"/>
          <a:ext cx="2787650" cy="4897352"/>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39351">
                <a:tc>
                  <a:txBody>
                    <a:bodyPr/>
                    <a:lstStyle/>
                    <a:p>
                      <a:r>
                        <a:rPr lang="en-GB" b="0" i="0" dirty="0">
                          <a:latin typeface="OpenDyslexicAlta" pitchFamily="2" charset="77"/>
                          <a:ea typeface="OpenDyslexic" charset="0"/>
                          <a:cs typeface="OpenDyslexic" charset="0"/>
                        </a:rPr>
                        <a:t>Spellings</a:t>
                      </a:r>
                    </a:p>
                  </a:txBody>
                  <a:tcPr>
                    <a:solidFill>
                      <a:schemeClr val="accent4">
                        <a:lumMod val="20000"/>
                        <a:lumOff val="80000"/>
                      </a:schemeClr>
                    </a:solidFill>
                  </a:tcPr>
                </a:tc>
                <a:extLst>
                  <a:ext uri="{0D108BD9-81ED-4DB2-BD59-A6C34878D82A}">
                    <a16:rowId xmlns:a16="http://schemas.microsoft.com/office/drawing/2014/main" val="10000"/>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age</a:t>
                      </a:r>
                    </a:p>
                  </a:txBody>
                  <a:tcPr/>
                </a:tc>
                <a:extLst>
                  <a:ext uri="{0D108BD9-81ED-4DB2-BD59-A6C34878D82A}">
                    <a16:rowId xmlns:a16="http://schemas.microsoft.com/office/drawing/2014/main" val="10001"/>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huge</a:t>
                      </a:r>
                    </a:p>
                  </a:txBody>
                  <a:tcPr/>
                </a:tc>
                <a:extLst>
                  <a:ext uri="{0D108BD9-81ED-4DB2-BD59-A6C34878D82A}">
                    <a16:rowId xmlns:a16="http://schemas.microsoft.com/office/drawing/2014/main" val="10002"/>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change</a:t>
                      </a:r>
                    </a:p>
                  </a:txBody>
                  <a:tcPr/>
                </a:tc>
                <a:extLst>
                  <a:ext uri="{0D108BD9-81ED-4DB2-BD59-A6C34878D82A}">
                    <a16:rowId xmlns:a16="http://schemas.microsoft.com/office/drawing/2014/main" val="10003"/>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charge</a:t>
                      </a:r>
                    </a:p>
                  </a:txBody>
                  <a:tcPr/>
                </a:tc>
                <a:extLst>
                  <a:ext uri="{0D108BD9-81ED-4DB2-BD59-A6C34878D82A}">
                    <a16:rowId xmlns:a16="http://schemas.microsoft.com/office/drawing/2014/main" val="10004"/>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bulge</a:t>
                      </a:r>
                    </a:p>
                  </a:txBody>
                  <a:tcPr/>
                </a:tc>
                <a:extLst>
                  <a:ext uri="{0D108BD9-81ED-4DB2-BD59-A6C34878D82A}">
                    <a16:rowId xmlns:a16="http://schemas.microsoft.com/office/drawing/2014/main" val="10005"/>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village</a:t>
                      </a:r>
                    </a:p>
                  </a:txBody>
                  <a:tcPr/>
                </a:tc>
                <a:extLst>
                  <a:ext uri="{0D108BD9-81ED-4DB2-BD59-A6C34878D82A}">
                    <a16:rowId xmlns:a16="http://schemas.microsoft.com/office/drawing/2014/main" val="10006"/>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range</a:t>
                      </a:r>
                    </a:p>
                  </a:txBody>
                  <a:tcPr/>
                </a:tc>
                <a:extLst>
                  <a:ext uri="{0D108BD9-81ED-4DB2-BD59-A6C34878D82A}">
                    <a16:rowId xmlns:a16="http://schemas.microsoft.com/office/drawing/2014/main" val="10007"/>
                  </a:ext>
                </a:extLst>
              </a:tr>
              <a:tr h="401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orange</a:t>
                      </a:r>
                    </a:p>
                  </a:txBody>
                  <a:tcPr/>
                </a:tc>
                <a:extLst>
                  <a:ext uri="{0D108BD9-81ED-4DB2-BD59-A6C34878D82A}">
                    <a16:rowId xmlns:a16="http://schemas.microsoft.com/office/drawing/2014/main" val="10008"/>
                  </a:ext>
                </a:extLst>
              </a:tr>
              <a:tr h="215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hinge</a:t>
                      </a:r>
                    </a:p>
                  </a:txBody>
                  <a:tcPr/>
                </a:tc>
                <a:extLst>
                  <a:ext uri="{0D108BD9-81ED-4DB2-BD59-A6C34878D82A}">
                    <a16:rowId xmlns:a16="http://schemas.microsoft.com/office/drawing/2014/main" val="10009"/>
                  </a:ext>
                </a:extLst>
              </a:tr>
              <a:tr h="615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stage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/j/ sound spelt </a:t>
                      </a:r>
                      <a:r>
                        <a:rPr lang="mr-IN" sz="1400" b="0" i="0" baseline="0" dirty="0">
                          <a:latin typeface="Muli" pitchFamily="2" charset="77"/>
                        </a:rPr>
                        <a:t>–</a:t>
                      </a:r>
                      <a:r>
                        <a:rPr lang="en-GB" sz="1400" baseline="0" dirty="0" err="1">
                          <a:latin typeface="Muli" pitchFamily="2" charset="77"/>
                        </a:rPr>
                        <a:t>ge</a:t>
                      </a:r>
                      <a:r>
                        <a:rPr lang="en-GB" sz="1400" baseline="0" dirty="0">
                          <a:latin typeface="Muli" pitchFamily="2" charset="77"/>
                        </a:rPr>
                        <a:t> at the end of words. </a:t>
                      </a:r>
                    </a:p>
                    <a:p>
                      <a:endParaRPr lang="en-GB" sz="1400" baseline="0" dirty="0">
                        <a:latin typeface="Muli" pitchFamily="2" charset="77"/>
                      </a:endParaRPr>
                    </a:p>
                    <a:p>
                      <a:r>
                        <a:rPr lang="en-GB" sz="1400" baseline="0" dirty="0">
                          <a:latin typeface="Muli" pitchFamily="2" charset="77"/>
                        </a:rPr>
                        <a:t>Name:</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5605235" y="1600196"/>
          <a:ext cx="4540252" cy="4198698"/>
        </p:xfrm>
        <a:graphic>
          <a:graphicData uri="http://schemas.openxmlformats.org/drawingml/2006/table">
            <a:tbl>
              <a:tblPr firstRow="1" firstCol="1" bandRow="1">
                <a:tableStyleId>{5940675A-B579-460E-94D1-54222C63F5DA}</a:tableStyleId>
              </a:tblPr>
              <a:tblGrid>
                <a:gridCol w="460576">
                  <a:extLst>
                    <a:ext uri="{9D8B030D-6E8A-4147-A177-3AD203B41FA5}">
                      <a16:colId xmlns:a16="http://schemas.microsoft.com/office/drawing/2014/main" val="20000"/>
                    </a:ext>
                  </a:extLst>
                </a:gridCol>
                <a:gridCol w="460576">
                  <a:extLst>
                    <a:ext uri="{9D8B030D-6E8A-4147-A177-3AD203B41FA5}">
                      <a16:colId xmlns:a16="http://schemas.microsoft.com/office/drawing/2014/main" val="20001"/>
                    </a:ext>
                  </a:extLst>
                </a:gridCol>
                <a:gridCol w="452514">
                  <a:extLst>
                    <a:ext uri="{9D8B030D-6E8A-4147-A177-3AD203B41FA5}">
                      <a16:colId xmlns:a16="http://schemas.microsoft.com/office/drawing/2014/main" val="20002"/>
                    </a:ext>
                  </a:extLst>
                </a:gridCol>
                <a:gridCol w="455536">
                  <a:extLst>
                    <a:ext uri="{9D8B030D-6E8A-4147-A177-3AD203B41FA5}">
                      <a16:colId xmlns:a16="http://schemas.microsoft.com/office/drawing/2014/main" val="20003"/>
                    </a:ext>
                  </a:extLst>
                </a:gridCol>
                <a:gridCol w="453522">
                  <a:extLst>
                    <a:ext uri="{9D8B030D-6E8A-4147-A177-3AD203B41FA5}">
                      <a16:colId xmlns:a16="http://schemas.microsoft.com/office/drawing/2014/main" val="20004"/>
                    </a:ext>
                  </a:extLst>
                </a:gridCol>
                <a:gridCol w="460576">
                  <a:extLst>
                    <a:ext uri="{9D8B030D-6E8A-4147-A177-3AD203B41FA5}">
                      <a16:colId xmlns:a16="http://schemas.microsoft.com/office/drawing/2014/main" val="20005"/>
                    </a:ext>
                  </a:extLst>
                </a:gridCol>
                <a:gridCol w="453018">
                  <a:extLst>
                    <a:ext uri="{9D8B030D-6E8A-4147-A177-3AD203B41FA5}">
                      <a16:colId xmlns:a16="http://schemas.microsoft.com/office/drawing/2014/main" val="20006"/>
                    </a:ext>
                  </a:extLst>
                </a:gridCol>
                <a:gridCol w="461080">
                  <a:extLst>
                    <a:ext uri="{9D8B030D-6E8A-4147-A177-3AD203B41FA5}">
                      <a16:colId xmlns:a16="http://schemas.microsoft.com/office/drawing/2014/main" val="20007"/>
                    </a:ext>
                  </a:extLst>
                </a:gridCol>
                <a:gridCol w="441427">
                  <a:extLst>
                    <a:ext uri="{9D8B030D-6E8A-4147-A177-3AD203B41FA5}">
                      <a16:colId xmlns:a16="http://schemas.microsoft.com/office/drawing/2014/main" val="20008"/>
                    </a:ext>
                  </a:extLst>
                </a:gridCol>
                <a:gridCol w="441427">
                  <a:extLst>
                    <a:ext uri="{9D8B030D-6E8A-4147-A177-3AD203B41FA5}">
                      <a16:colId xmlns:a16="http://schemas.microsoft.com/office/drawing/2014/main" val="20009"/>
                    </a:ext>
                  </a:extLst>
                </a:gridCol>
              </a:tblGrid>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extLst>
                  <a:ext uri="{0D108BD9-81ED-4DB2-BD59-A6C34878D82A}">
                    <a16:rowId xmlns:a16="http://schemas.microsoft.com/office/drawing/2014/main" val="10002"/>
                  </a:ext>
                </a:extLst>
              </a:tr>
              <a:tr h="466522">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extLst>
                  <a:ext uri="{0D108BD9-81ED-4DB2-BD59-A6C34878D82A}">
                    <a16:rowId xmlns:a16="http://schemas.microsoft.com/office/drawing/2014/main" val="10005"/>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extLst>
                  <a:ext uri="{0D108BD9-81ED-4DB2-BD59-A6C34878D82A}">
                    <a16:rowId xmlns:a16="http://schemas.microsoft.com/office/drawing/2014/main" val="10008"/>
                  </a:ext>
                </a:extLst>
              </a:tr>
            </a:tbl>
          </a:graphicData>
        </a:graphic>
      </p:graphicFrame>
      <p:sp>
        <p:nvSpPr>
          <p:cNvPr id="7" name="TextBox 6"/>
          <p:cNvSpPr txBox="1"/>
          <p:nvPr/>
        </p:nvSpPr>
        <p:spPr>
          <a:xfrm>
            <a:off x="4780396" y="6128244"/>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Can you find your spellings hidden in the word search?</a:t>
            </a:r>
          </a:p>
        </p:txBody>
      </p:sp>
    </p:spTree>
    <p:extLst>
      <p:ext uri="{BB962C8B-B14F-4D97-AF65-F5344CB8AC3E}">
        <p14:creationId xmlns:p14="http://schemas.microsoft.com/office/powerpoint/2010/main" val="176479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347688"/>
          <a:ext cx="2787650" cy="4897352"/>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39351">
                <a:tc>
                  <a:txBody>
                    <a:bodyPr/>
                    <a:lstStyle/>
                    <a:p>
                      <a:r>
                        <a:rPr lang="en-GB" b="0" i="0" dirty="0">
                          <a:latin typeface="OpenDyslexicAlta" pitchFamily="2" charset="77"/>
                          <a:ea typeface="OpenDyslexic" charset="0"/>
                          <a:cs typeface="OpenDyslexic" charset="0"/>
                        </a:rPr>
                        <a:t>Spellings</a:t>
                      </a:r>
                    </a:p>
                  </a:txBody>
                  <a:tcPr>
                    <a:solidFill>
                      <a:schemeClr val="accent4">
                        <a:lumMod val="20000"/>
                        <a:lumOff val="80000"/>
                      </a:schemeClr>
                    </a:solidFill>
                  </a:tcPr>
                </a:tc>
                <a:extLst>
                  <a:ext uri="{0D108BD9-81ED-4DB2-BD59-A6C34878D82A}">
                    <a16:rowId xmlns:a16="http://schemas.microsoft.com/office/drawing/2014/main" val="10000"/>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age</a:t>
                      </a:r>
                    </a:p>
                  </a:txBody>
                  <a:tcPr/>
                </a:tc>
                <a:extLst>
                  <a:ext uri="{0D108BD9-81ED-4DB2-BD59-A6C34878D82A}">
                    <a16:rowId xmlns:a16="http://schemas.microsoft.com/office/drawing/2014/main" val="10001"/>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huge</a:t>
                      </a:r>
                    </a:p>
                  </a:txBody>
                  <a:tcPr/>
                </a:tc>
                <a:extLst>
                  <a:ext uri="{0D108BD9-81ED-4DB2-BD59-A6C34878D82A}">
                    <a16:rowId xmlns:a16="http://schemas.microsoft.com/office/drawing/2014/main" val="10002"/>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change</a:t>
                      </a:r>
                    </a:p>
                  </a:txBody>
                  <a:tcPr/>
                </a:tc>
                <a:extLst>
                  <a:ext uri="{0D108BD9-81ED-4DB2-BD59-A6C34878D82A}">
                    <a16:rowId xmlns:a16="http://schemas.microsoft.com/office/drawing/2014/main" val="10003"/>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charge</a:t>
                      </a:r>
                    </a:p>
                  </a:txBody>
                  <a:tcPr/>
                </a:tc>
                <a:extLst>
                  <a:ext uri="{0D108BD9-81ED-4DB2-BD59-A6C34878D82A}">
                    <a16:rowId xmlns:a16="http://schemas.microsoft.com/office/drawing/2014/main" val="10004"/>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bulge</a:t>
                      </a:r>
                    </a:p>
                  </a:txBody>
                  <a:tcPr/>
                </a:tc>
                <a:extLst>
                  <a:ext uri="{0D108BD9-81ED-4DB2-BD59-A6C34878D82A}">
                    <a16:rowId xmlns:a16="http://schemas.microsoft.com/office/drawing/2014/main" val="10005"/>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village</a:t>
                      </a:r>
                    </a:p>
                  </a:txBody>
                  <a:tcPr/>
                </a:tc>
                <a:extLst>
                  <a:ext uri="{0D108BD9-81ED-4DB2-BD59-A6C34878D82A}">
                    <a16:rowId xmlns:a16="http://schemas.microsoft.com/office/drawing/2014/main" val="10006"/>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range</a:t>
                      </a:r>
                    </a:p>
                  </a:txBody>
                  <a:tcPr/>
                </a:tc>
                <a:extLst>
                  <a:ext uri="{0D108BD9-81ED-4DB2-BD59-A6C34878D82A}">
                    <a16:rowId xmlns:a16="http://schemas.microsoft.com/office/drawing/2014/main" val="10007"/>
                  </a:ext>
                </a:extLst>
              </a:tr>
              <a:tr h="401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orange</a:t>
                      </a:r>
                    </a:p>
                  </a:txBody>
                  <a:tcPr/>
                </a:tc>
                <a:extLst>
                  <a:ext uri="{0D108BD9-81ED-4DB2-BD59-A6C34878D82A}">
                    <a16:rowId xmlns:a16="http://schemas.microsoft.com/office/drawing/2014/main" val="10008"/>
                  </a:ext>
                </a:extLst>
              </a:tr>
              <a:tr h="215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hinge</a:t>
                      </a:r>
                    </a:p>
                  </a:txBody>
                  <a:tcPr/>
                </a:tc>
                <a:extLst>
                  <a:ext uri="{0D108BD9-81ED-4DB2-BD59-A6C34878D82A}">
                    <a16:rowId xmlns:a16="http://schemas.microsoft.com/office/drawing/2014/main" val="10009"/>
                  </a:ext>
                </a:extLst>
              </a:tr>
              <a:tr h="615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OpenDyslexicAlta" pitchFamily="2" charset="77"/>
                          <a:ea typeface="OpenDyslexic" charset="0"/>
                          <a:cs typeface="OpenDyslexic" charset="0"/>
                        </a:rPr>
                        <a:t>stage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/j/ sound spelt </a:t>
                      </a:r>
                      <a:r>
                        <a:rPr lang="mr-IN" sz="1400" b="0" i="0" baseline="0" dirty="0">
                          <a:latin typeface="Muli" pitchFamily="2" charset="77"/>
                        </a:rPr>
                        <a:t>–</a:t>
                      </a:r>
                      <a:r>
                        <a:rPr lang="en-GB" sz="1400" baseline="0" dirty="0" err="1">
                          <a:latin typeface="Muli" pitchFamily="2" charset="77"/>
                        </a:rPr>
                        <a:t>ge</a:t>
                      </a:r>
                      <a:r>
                        <a:rPr lang="en-GB" sz="1400" baseline="0" dirty="0">
                          <a:latin typeface="Muli" pitchFamily="2" charset="77"/>
                        </a:rPr>
                        <a:t> at the end of words. </a:t>
                      </a:r>
                    </a:p>
                    <a:p>
                      <a:endParaRPr lang="en-GB" sz="1400" baseline="0" dirty="0">
                        <a:latin typeface="Muli" pitchFamily="2" charset="77"/>
                      </a:endParaRPr>
                    </a:p>
                    <a:p>
                      <a:r>
                        <a:rPr lang="en-GB" sz="1400" baseline="0" dirty="0">
                          <a:solidFill>
                            <a:srgbClr val="FF3860"/>
                          </a:solidFill>
                          <a:latin typeface="Muli" pitchFamily="2" charset="77"/>
                        </a:rPr>
                        <a:t>Answers: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5605235" y="1600196"/>
          <a:ext cx="4540252" cy="4198698"/>
        </p:xfrm>
        <a:graphic>
          <a:graphicData uri="http://schemas.openxmlformats.org/drawingml/2006/table">
            <a:tbl>
              <a:tblPr firstRow="1" firstCol="1" bandRow="1">
                <a:tableStyleId>{5940675A-B579-460E-94D1-54222C63F5DA}</a:tableStyleId>
              </a:tblPr>
              <a:tblGrid>
                <a:gridCol w="460576">
                  <a:extLst>
                    <a:ext uri="{9D8B030D-6E8A-4147-A177-3AD203B41FA5}">
                      <a16:colId xmlns:a16="http://schemas.microsoft.com/office/drawing/2014/main" val="20000"/>
                    </a:ext>
                  </a:extLst>
                </a:gridCol>
                <a:gridCol w="460576">
                  <a:extLst>
                    <a:ext uri="{9D8B030D-6E8A-4147-A177-3AD203B41FA5}">
                      <a16:colId xmlns:a16="http://schemas.microsoft.com/office/drawing/2014/main" val="20001"/>
                    </a:ext>
                  </a:extLst>
                </a:gridCol>
                <a:gridCol w="452514">
                  <a:extLst>
                    <a:ext uri="{9D8B030D-6E8A-4147-A177-3AD203B41FA5}">
                      <a16:colId xmlns:a16="http://schemas.microsoft.com/office/drawing/2014/main" val="20002"/>
                    </a:ext>
                  </a:extLst>
                </a:gridCol>
                <a:gridCol w="455536">
                  <a:extLst>
                    <a:ext uri="{9D8B030D-6E8A-4147-A177-3AD203B41FA5}">
                      <a16:colId xmlns:a16="http://schemas.microsoft.com/office/drawing/2014/main" val="20003"/>
                    </a:ext>
                  </a:extLst>
                </a:gridCol>
                <a:gridCol w="458279">
                  <a:extLst>
                    <a:ext uri="{9D8B030D-6E8A-4147-A177-3AD203B41FA5}">
                      <a16:colId xmlns:a16="http://schemas.microsoft.com/office/drawing/2014/main" val="20004"/>
                    </a:ext>
                  </a:extLst>
                </a:gridCol>
                <a:gridCol w="455819">
                  <a:extLst>
                    <a:ext uri="{9D8B030D-6E8A-4147-A177-3AD203B41FA5}">
                      <a16:colId xmlns:a16="http://schemas.microsoft.com/office/drawing/2014/main" val="20005"/>
                    </a:ext>
                  </a:extLst>
                </a:gridCol>
                <a:gridCol w="453018">
                  <a:extLst>
                    <a:ext uri="{9D8B030D-6E8A-4147-A177-3AD203B41FA5}">
                      <a16:colId xmlns:a16="http://schemas.microsoft.com/office/drawing/2014/main" val="20006"/>
                    </a:ext>
                  </a:extLst>
                </a:gridCol>
                <a:gridCol w="461080">
                  <a:extLst>
                    <a:ext uri="{9D8B030D-6E8A-4147-A177-3AD203B41FA5}">
                      <a16:colId xmlns:a16="http://schemas.microsoft.com/office/drawing/2014/main" val="20007"/>
                    </a:ext>
                  </a:extLst>
                </a:gridCol>
                <a:gridCol w="441427">
                  <a:extLst>
                    <a:ext uri="{9D8B030D-6E8A-4147-A177-3AD203B41FA5}">
                      <a16:colId xmlns:a16="http://schemas.microsoft.com/office/drawing/2014/main" val="20008"/>
                    </a:ext>
                  </a:extLst>
                </a:gridCol>
                <a:gridCol w="441427">
                  <a:extLst>
                    <a:ext uri="{9D8B030D-6E8A-4147-A177-3AD203B41FA5}">
                      <a16:colId xmlns:a16="http://schemas.microsoft.com/office/drawing/2014/main" val="20009"/>
                    </a:ext>
                  </a:extLst>
                </a:gridCol>
              </a:tblGrid>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extLst>
                  <a:ext uri="{0D108BD9-81ED-4DB2-BD59-A6C34878D82A}">
                    <a16:rowId xmlns:a16="http://schemas.microsoft.com/office/drawing/2014/main" val="10002"/>
                  </a:ext>
                </a:extLst>
              </a:tr>
              <a:tr h="466522">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extLst>
                  <a:ext uri="{0D108BD9-81ED-4DB2-BD59-A6C34878D82A}">
                    <a16:rowId xmlns:a16="http://schemas.microsoft.com/office/drawing/2014/main" val="10005"/>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extLst>
                  <a:ext uri="{0D108BD9-81ED-4DB2-BD59-A6C34878D82A}">
                    <a16:rowId xmlns:a16="http://schemas.microsoft.com/office/drawing/2014/main" val="10008"/>
                  </a:ext>
                </a:extLst>
              </a:tr>
            </a:tbl>
          </a:graphicData>
        </a:graphic>
      </p:graphicFrame>
      <p:sp>
        <p:nvSpPr>
          <p:cNvPr id="7" name="TextBox 6"/>
          <p:cNvSpPr txBox="1"/>
          <p:nvPr/>
        </p:nvSpPr>
        <p:spPr>
          <a:xfrm>
            <a:off x="4780396" y="6128244"/>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Can you find your spellings hidden in the word search?</a:t>
            </a:r>
          </a:p>
        </p:txBody>
      </p:sp>
    </p:spTree>
    <p:extLst>
      <p:ext uri="{BB962C8B-B14F-4D97-AF65-F5344CB8AC3E}">
        <p14:creationId xmlns:p14="http://schemas.microsoft.com/office/powerpoint/2010/main" val="978839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63A8EC4-655D-4546-A0AE-0671AEC23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9CD1B6FD-11D7-3849-9417-35B746722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66750"/>
            <a:ext cx="12192000" cy="6191250"/>
          </a:xfrm>
          <a:prstGeom prst="rect">
            <a:avLst/>
          </a:prstGeom>
        </p:spPr>
      </p:pic>
      <p:sp>
        <p:nvSpPr>
          <p:cNvPr id="13" name="TextBox 12">
            <a:extLst>
              <a:ext uri="{FF2B5EF4-FFF2-40B4-BE49-F238E27FC236}">
                <a16:creationId xmlns:a16="http://schemas.microsoft.com/office/drawing/2014/main" id="{700D2F8C-5C7E-D541-9EDA-A4DF2C2E2FEE}"/>
              </a:ext>
            </a:extLst>
          </p:cNvPr>
          <p:cNvSpPr txBox="1"/>
          <p:nvPr/>
        </p:nvSpPr>
        <p:spPr>
          <a:xfrm>
            <a:off x="231648" y="6581001"/>
            <a:ext cx="11765280" cy="276999"/>
          </a:xfrm>
          <a:prstGeom prst="rect">
            <a:avLst/>
          </a:prstGeom>
          <a:noFill/>
        </p:spPr>
        <p:txBody>
          <a:bodyPr wrap="square" rtlCol="0">
            <a:spAutoFit/>
          </a:bodyPr>
          <a:lstStyle/>
          <a:p>
            <a:pPr algn="ctr"/>
            <a:r>
              <a:rPr lang="en-GB" sz="1200" b="1" dirty="0">
                <a:solidFill>
                  <a:schemeClr val="bg1"/>
                </a:solidFill>
                <a:latin typeface="Muli" pitchFamily="2" charset="77"/>
              </a:rPr>
              <a:t>All elements of this scheme are copyright © The Spelling Shed Ltd and may not be redistributed without permission. </a:t>
            </a:r>
          </a:p>
        </p:txBody>
      </p:sp>
      <p:pic>
        <p:nvPicPr>
          <p:cNvPr id="29" name="Picture 28">
            <a:extLst>
              <a:ext uri="{FF2B5EF4-FFF2-40B4-BE49-F238E27FC236}">
                <a16:creationId xmlns:a16="http://schemas.microsoft.com/office/drawing/2014/main" id="{A62ED2B2-06CE-9849-84DD-DCF1DC2D39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200" y="4922612"/>
            <a:ext cx="3983736" cy="875215"/>
          </a:xfrm>
          <a:prstGeom prst="rect">
            <a:avLst/>
          </a:prstGeom>
        </p:spPr>
      </p:pic>
      <p:sp>
        <p:nvSpPr>
          <p:cNvPr id="12" name="TextBox 11">
            <a:extLst>
              <a:ext uri="{FF2B5EF4-FFF2-40B4-BE49-F238E27FC236}">
                <a16:creationId xmlns:a16="http://schemas.microsoft.com/office/drawing/2014/main" id="{0564A0E0-D230-8641-90BC-831B53681AAE}"/>
              </a:ext>
            </a:extLst>
          </p:cNvPr>
          <p:cNvSpPr txBox="1"/>
          <p:nvPr/>
        </p:nvSpPr>
        <p:spPr>
          <a:xfrm>
            <a:off x="4267201" y="5025808"/>
            <a:ext cx="3983736" cy="523220"/>
          </a:xfrm>
          <a:prstGeom prst="rect">
            <a:avLst/>
          </a:prstGeom>
          <a:noFill/>
        </p:spPr>
        <p:txBody>
          <a:bodyPr wrap="square" rtlCol="0">
            <a:spAutoFit/>
          </a:bodyPr>
          <a:lstStyle/>
          <a:p>
            <a:pPr algn="ctr"/>
            <a:r>
              <a:rPr lang="en-GB" sz="2800" dirty="0">
                <a:solidFill>
                  <a:schemeClr val="bg1"/>
                </a:solidFill>
                <a:effectLst>
                  <a:outerShdw blurRad="50800" dist="50800" dir="5400000" algn="ctr" rotWithShape="0">
                    <a:schemeClr val="tx1">
                      <a:alpha val="39000"/>
                    </a:schemeClr>
                  </a:outerShdw>
                </a:effectLst>
                <a:latin typeface="Cookies" pitchFamily="2" charset="0"/>
              </a:rPr>
              <a:t>Stage 3</a:t>
            </a:r>
          </a:p>
        </p:txBody>
      </p:sp>
      <p:pic>
        <p:nvPicPr>
          <p:cNvPr id="31" name="Picture 30">
            <a:extLst>
              <a:ext uri="{FF2B5EF4-FFF2-40B4-BE49-F238E27FC236}">
                <a16:creationId xmlns:a16="http://schemas.microsoft.com/office/drawing/2014/main" id="{816E7DB3-0D9A-8D4E-A1D6-E5CC49A337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3187" y="735105"/>
            <a:ext cx="6731762" cy="1166349"/>
          </a:xfrm>
          <a:prstGeom prst="rect">
            <a:avLst/>
          </a:prstGeom>
        </p:spPr>
      </p:pic>
      <p:sp>
        <p:nvSpPr>
          <p:cNvPr id="8" name="TextBox 7">
            <a:extLst>
              <a:ext uri="{FF2B5EF4-FFF2-40B4-BE49-F238E27FC236}">
                <a16:creationId xmlns:a16="http://schemas.microsoft.com/office/drawing/2014/main" id="{972B53D9-579C-7642-97A4-2763353E325B}"/>
              </a:ext>
            </a:extLst>
          </p:cNvPr>
          <p:cNvSpPr txBox="1"/>
          <p:nvPr/>
        </p:nvSpPr>
        <p:spPr>
          <a:xfrm>
            <a:off x="3698856" y="1910135"/>
            <a:ext cx="5120424" cy="523220"/>
          </a:xfrm>
          <a:prstGeom prst="rect">
            <a:avLst/>
          </a:prstGeom>
          <a:noFill/>
          <a:effectLst>
            <a:outerShdw blurRad="50800" dist="12700" dir="5400000" algn="ctr" rotWithShape="0">
              <a:srgbClr val="000000">
                <a:alpha val="49000"/>
              </a:srgbClr>
            </a:outerShdw>
          </a:effectLst>
        </p:spPr>
        <p:txBody>
          <a:bodyPr wrap="square" rtlCol="0">
            <a:spAutoFit/>
          </a:bodyPr>
          <a:lstStyle/>
          <a:p>
            <a:pPr algn="ctr"/>
            <a:r>
              <a:rPr lang="en-GB" sz="2800" dirty="0">
                <a:solidFill>
                  <a:schemeClr val="bg1"/>
                </a:solidFill>
                <a:latin typeface="Muli" pitchFamily="2" charset="77"/>
              </a:rPr>
              <a:t>Spelling Scheme of Work</a:t>
            </a:r>
          </a:p>
        </p:txBody>
      </p:sp>
      <p:sp>
        <p:nvSpPr>
          <p:cNvPr id="9" name="TextBox 8">
            <a:extLst>
              <a:ext uri="{FF2B5EF4-FFF2-40B4-BE49-F238E27FC236}">
                <a16:creationId xmlns:a16="http://schemas.microsoft.com/office/drawing/2014/main" id="{B510B178-264B-EB45-8E52-86150CA95EAD}"/>
              </a:ext>
            </a:extLst>
          </p:cNvPr>
          <p:cNvSpPr txBox="1"/>
          <p:nvPr/>
        </p:nvSpPr>
        <p:spPr>
          <a:xfrm>
            <a:off x="11207262" y="6596390"/>
            <a:ext cx="984738" cy="261610"/>
          </a:xfrm>
          <a:prstGeom prst="rect">
            <a:avLst/>
          </a:prstGeom>
          <a:noFill/>
        </p:spPr>
        <p:txBody>
          <a:bodyPr wrap="square" rtlCol="0">
            <a:spAutoFit/>
          </a:bodyPr>
          <a:lstStyle/>
          <a:p>
            <a:pPr algn="r"/>
            <a:r>
              <a:rPr lang="en-GB" sz="1100" dirty="0">
                <a:solidFill>
                  <a:schemeClr val="bg1"/>
                </a:solidFill>
                <a:latin typeface="Muli" pitchFamily="2" charset="77"/>
              </a:rPr>
              <a:t>11/01/20</a:t>
            </a:r>
          </a:p>
        </p:txBody>
      </p:sp>
    </p:spTree>
    <p:extLst>
      <p:ext uri="{BB962C8B-B14F-4D97-AF65-F5344CB8AC3E}">
        <p14:creationId xmlns:p14="http://schemas.microsoft.com/office/powerpoint/2010/main" val="39121271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3731-DA38-5947-8C42-1E8C4966CCE9}"/>
              </a:ext>
            </a:extLst>
          </p:cNvPr>
          <p:cNvSpPr>
            <a:spLocks noGrp="1"/>
          </p:cNvSpPr>
          <p:nvPr>
            <p:ph type="title"/>
          </p:nvPr>
        </p:nvSpPr>
        <p:spPr>
          <a:xfrm>
            <a:off x="838200" y="372533"/>
            <a:ext cx="10515600" cy="791204"/>
          </a:xfrm>
        </p:spPr>
        <p:txBody>
          <a:bodyPr/>
          <a:lstStyle/>
          <a:p>
            <a:r>
              <a:rPr lang="en-GB" dirty="0"/>
              <a:t>Spelling lists – Stage 3</a:t>
            </a:r>
          </a:p>
        </p:txBody>
      </p:sp>
      <p:sp>
        <p:nvSpPr>
          <p:cNvPr id="3" name="Content Placeholder 2">
            <a:extLst>
              <a:ext uri="{FF2B5EF4-FFF2-40B4-BE49-F238E27FC236}">
                <a16:creationId xmlns:a16="http://schemas.microsoft.com/office/drawing/2014/main" id="{7F291E8B-2E5B-8D41-B051-CDF497CB3375}"/>
              </a:ext>
            </a:extLst>
          </p:cNvPr>
          <p:cNvSpPr>
            <a:spLocks noGrp="1"/>
          </p:cNvSpPr>
          <p:nvPr>
            <p:ph idx="1"/>
          </p:nvPr>
        </p:nvSpPr>
        <p:spPr>
          <a:xfrm>
            <a:off x="838200" y="1295400"/>
            <a:ext cx="10515600" cy="5317068"/>
          </a:xfrm>
        </p:spPr>
        <p:txBody>
          <a:bodyPr numCol="2" spcCol="180000">
            <a:noAutofit/>
          </a:bodyPr>
          <a:lstStyle/>
          <a:p>
            <a:pPr marL="514350" indent="-514350">
              <a:buFont typeface="+mj-lt"/>
              <a:buAutoNum type="arabicPeriod"/>
            </a:pPr>
            <a:r>
              <a:rPr lang="en-GB" sz="800" dirty="0">
                <a:latin typeface="Muli" pitchFamily="2" charset="77"/>
              </a:rPr>
              <a:t>The /ow/ sound spelled ‘</a:t>
            </a:r>
            <a:r>
              <a:rPr lang="en-GB" sz="800" dirty="0" err="1">
                <a:latin typeface="Muli" pitchFamily="2" charset="77"/>
              </a:rPr>
              <a:t>ou</a:t>
            </a:r>
            <a:r>
              <a:rPr lang="en-GB" sz="800" dirty="0">
                <a:latin typeface="Muli" pitchFamily="2" charset="77"/>
              </a:rPr>
              <a:t>.’  Found often in the middle of words, sometimes at the beginning and very rarely at the end of words. </a:t>
            </a:r>
          </a:p>
          <a:p>
            <a:pPr marL="514350" indent="-514350">
              <a:buFont typeface="+mj-lt"/>
              <a:buAutoNum type="arabicPeriod"/>
            </a:pPr>
            <a:r>
              <a:rPr lang="en-GB" sz="800" dirty="0">
                <a:latin typeface="Muli" pitchFamily="2" charset="77"/>
              </a:rPr>
              <a:t>The /u/ sound spelled ‘</a:t>
            </a:r>
            <a:r>
              <a:rPr lang="en-GB" sz="800" dirty="0" err="1">
                <a:latin typeface="Muli" pitchFamily="2" charset="77"/>
              </a:rPr>
              <a:t>ou</a:t>
            </a:r>
            <a:r>
              <a:rPr lang="en-GB" sz="800" dirty="0">
                <a:latin typeface="Muli" pitchFamily="2" charset="77"/>
              </a:rPr>
              <a:t>.’ This digraph is only found in the middle of words.</a:t>
            </a:r>
          </a:p>
          <a:p>
            <a:pPr marL="514350" indent="-514350">
              <a:buFont typeface="+mj-lt"/>
              <a:buAutoNum type="arabicPeriod"/>
            </a:pPr>
            <a:r>
              <a:rPr lang="en-GB" sz="800" dirty="0">
                <a:latin typeface="Muli" pitchFamily="2" charset="77"/>
              </a:rPr>
              <a:t>Spelling Rule: The /</a:t>
            </a:r>
            <a:r>
              <a:rPr lang="en-GB" sz="800" dirty="0" err="1">
                <a:latin typeface="Muli" pitchFamily="2" charset="77"/>
              </a:rPr>
              <a:t>i</a:t>
            </a:r>
            <a:r>
              <a:rPr lang="en-GB" sz="800" dirty="0">
                <a:latin typeface="Muli" pitchFamily="2" charset="77"/>
              </a:rPr>
              <a:t>/ sound spelled with a ‘y.’</a:t>
            </a:r>
          </a:p>
          <a:p>
            <a:pPr marL="514350" indent="-514350">
              <a:buFont typeface="+mj-lt"/>
              <a:buAutoNum type="arabicPeriod"/>
            </a:pPr>
            <a:r>
              <a:rPr lang="en-GB" sz="800" dirty="0">
                <a:latin typeface="Muli" pitchFamily="2" charset="77"/>
              </a:rPr>
              <a:t>Words with endings that sound like /ze/ as in measure are always spelled with  ‘-sure.’ </a:t>
            </a:r>
          </a:p>
          <a:p>
            <a:pPr marL="514350" indent="-514350">
              <a:buFont typeface="+mj-lt"/>
              <a:buAutoNum type="arabicPeriod"/>
            </a:pPr>
            <a:r>
              <a:rPr lang="en-GB" sz="800" dirty="0">
                <a:latin typeface="Muli" pitchFamily="2" charset="77"/>
              </a:rPr>
              <a:t> Words with endings that sound like /</a:t>
            </a:r>
            <a:r>
              <a:rPr lang="en-GB" sz="800" dirty="0" err="1">
                <a:latin typeface="Muli" pitchFamily="2" charset="77"/>
              </a:rPr>
              <a:t>ch</a:t>
            </a:r>
            <a:r>
              <a:rPr lang="en-GB" sz="800" dirty="0">
                <a:latin typeface="Muli" pitchFamily="2" charset="77"/>
              </a:rPr>
              <a:t>/ is often spelled –’</a:t>
            </a:r>
            <a:r>
              <a:rPr lang="en-GB" sz="800" dirty="0" err="1">
                <a:latin typeface="Muli" pitchFamily="2" charset="77"/>
              </a:rPr>
              <a:t>ture</a:t>
            </a:r>
            <a:r>
              <a:rPr lang="en-GB" sz="800" dirty="0">
                <a:latin typeface="Muli" pitchFamily="2" charset="77"/>
              </a:rPr>
              <a:t>’ unless the root word ends in (t)</a:t>
            </a:r>
            <a:r>
              <a:rPr lang="en-GB" sz="800" dirty="0" err="1">
                <a:latin typeface="Muli" pitchFamily="2" charset="77"/>
              </a:rPr>
              <a:t>ch.</a:t>
            </a:r>
            <a:endParaRPr lang="en-GB" sz="800" dirty="0">
              <a:latin typeface="Muli" pitchFamily="2" charset="77"/>
            </a:endParaRP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Words with the prefix ’re-’   ‘re-’ means ‘again’ or ‘back.’</a:t>
            </a:r>
          </a:p>
          <a:p>
            <a:pPr marL="514350" indent="-514350">
              <a:buFont typeface="+mj-lt"/>
              <a:buAutoNum type="arabicPeriod"/>
            </a:pPr>
            <a:r>
              <a:rPr lang="en-GB" sz="800" dirty="0">
                <a:latin typeface="Muli" pitchFamily="2" charset="77"/>
              </a:rPr>
              <a:t>The prefix ’dis-’ which has a negative meaning.  It often means ‘does not’ as in does not agree = disagree. </a:t>
            </a:r>
          </a:p>
          <a:p>
            <a:pPr marL="514350" indent="-514350">
              <a:buFont typeface="+mj-lt"/>
              <a:buAutoNum type="arabicPeriod"/>
            </a:pPr>
            <a:r>
              <a:rPr lang="en-GB" sz="800" dirty="0">
                <a:latin typeface="Muli" pitchFamily="2" charset="77"/>
              </a:rPr>
              <a:t>The prefix ’mis-’ This is another prefix with negative meanings. </a:t>
            </a:r>
          </a:p>
          <a:p>
            <a:pPr marL="514350" indent="-514350">
              <a:buFont typeface="+mj-lt"/>
              <a:buAutoNum type="arabicPeriod"/>
            </a:pPr>
            <a:r>
              <a:rPr lang="en-GB" sz="800" dirty="0">
                <a:latin typeface="Muli" pitchFamily="2" charset="77"/>
              </a:rPr>
              <a:t>Adding suffixes beginning with vowel letters to words of more than one syllable. The consonant letter is not doubled if the syllable is unstressed. </a:t>
            </a:r>
          </a:p>
          <a:p>
            <a:pPr marL="514350" indent="-514350">
              <a:buFont typeface="+mj-lt"/>
              <a:buAutoNum type="arabicPeriod"/>
            </a:pPr>
            <a:r>
              <a:rPr lang="en-GB" sz="800" dirty="0">
                <a:latin typeface="Muli" pitchFamily="2" charset="77"/>
              </a:rPr>
              <a:t>Adding suffixes beginning with vowel letters to words of more than one syllable. If the last syllable of a word is stressed and ends with one consonant letter which has just one vowel letter before it, the final consonant letter is doubled.</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The long vowel /a/ sound spelled ‘ai’  </a:t>
            </a:r>
          </a:p>
          <a:p>
            <a:pPr marL="514350" indent="-514350">
              <a:buFont typeface="+mj-lt"/>
              <a:buAutoNum type="arabicPeriod"/>
            </a:pPr>
            <a:r>
              <a:rPr lang="en-GB" sz="800" dirty="0">
                <a:latin typeface="Muli" pitchFamily="2" charset="77"/>
              </a:rPr>
              <a:t>The long /a/ vowel sound spelled ’</a:t>
            </a:r>
            <a:r>
              <a:rPr lang="en-GB" sz="800" dirty="0" err="1">
                <a:latin typeface="Muli" pitchFamily="2" charset="77"/>
              </a:rPr>
              <a:t>ei</a:t>
            </a:r>
            <a:r>
              <a:rPr lang="en-GB" sz="800" dirty="0">
                <a:latin typeface="Muli" pitchFamily="2" charset="77"/>
              </a:rPr>
              <a:t>.’</a:t>
            </a:r>
          </a:p>
          <a:p>
            <a:pPr marL="514350" indent="-514350">
              <a:buFont typeface="+mj-lt"/>
              <a:buAutoNum type="arabicPeriod"/>
            </a:pPr>
            <a:r>
              <a:rPr lang="en-GB" sz="800" dirty="0">
                <a:latin typeface="Muli" pitchFamily="2" charset="77"/>
              </a:rPr>
              <a:t>The long /a/ vowel sound spelled ’</a:t>
            </a:r>
            <a:r>
              <a:rPr lang="en-GB" sz="800" dirty="0" err="1">
                <a:latin typeface="Muli" pitchFamily="2" charset="77"/>
              </a:rPr>
              <a:t>ey</a:t>
            </a:r>
            <a:r>
              <a:rPr lang="en-GB" sz="800" dirty="0">
                <a:latin typeface="Muli" pitchFamily="2" charset="77"/>
              </a:rPr>
              <a:t>.’</a:t>
            </a:r>
          </a:p>
          <a:p>
            <a:pPr marL="514350" indent="-514350">
              <a:buFont typeface="+mj-lt"/>
              <a:buAutoNum type="arabicPeriod"/>
            </a:pPr>
            <a:r>
              <a:rPr lang="en-GB" sz="800" dirty="0">
                <a:latin typeface="Muli" pitchFamily="2" charset="77"/>
              </a:rPr>
              <a:t>Adding the suffix –</a:t>
            </a:r>
            <a:r>
              <a:rPr lang="en-GB" sz="800" dirty="0" err="1">
                <a:latin typeface="Muli" pitchFamily="2" charset="77"/>
              </a:rPr>
              <a:t>ly</a:t>
            </a:r>
            <a:r>
              <a:rPr lang="en-GB" sz="800" dirty="0">
                <a:latin typeface="Muli" pitchFamily="2" charset="77"/>
              </a:rPr>
              <a:t>.   Adding the –</a:t>
            </a:r>
            <a:r>
              <a:rPr lang="en-GB" sz="800" dirty="0" err="1">
                <a:latin typeface="Muli" pitchFamily="2" charset="77"/>
              </a:rPr>
              <a:t>ly</a:t>
            </a:r>
            <a:r>
              <a:rPr lang="en-GB" sz="800" dirty="0">
                <a:latin typeface="Muli" pitchFamily="2" charset="77"/>
              </a:rPr>
              <a:t> suffix to an adjective turns it into an adverb. </a:t>
            </a:r>
          </a:p>
          <a:p>
            <a:pPr marL="514350" indent="-514350">
              <a:buFont typeface="+mj-lt"/>
              <a:buAutoNum type="arabicPeriod"/>
            </a:pPr>
            <a:r>
              <a:rPr lang="en-GB" sz="800" dirty="0">
                <a:latin typeface="Muli" pitchFamily="2" charset="77"/>
              </a:rPr>
              <a:t> Homophones – words which have the same pronunciation but different meanings and/or spellings.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The /l/ sound spelled ‘-al’ at the end of words.   </a:t>
            </a:r>
          </a:p>
          <a:p>
            <a:pPr marL="514350" indent="-514350">
              <a:buFont typeface="+mj-lt"/>
              <a:buAutoNum type="arabicPeriod"/>
            </a:pPr>
            <a:r>
              <a:rPr lang="en-GB" sz="800" dirty="0">
                <a:latin typeface="Muli" pitchFamily="2" charset="77"/>
              </a:rPr>
              <a:t>The /l/ sound spelled ‘-le’ at the end of words.   </a:t>
            </a:r>
          </a:p>
          <a:p>
            <a:pPr marL="514350" indent="-514350">
              <a:buFont typeface="+mj-lt"/>
              <a:buAutoNum type="arabicPeriod"/>
            </a:pPr>
            <a:r>
              <a:rPr lang="en-GB" sz="800" dirty="0">
                <a:latin typeface="Muli" pitchFamily="2" charset="77"/>
              </a:rPr>
              <a:t>Adding the suffix ‘–</a:t>
            </a:r>
            <a:r>
              <a:rPr lang="en-GB" sz="800" dirty="0" err="1">
                <a:latin typeface="Muli" pitchFamily="2" charset="77"/>
              </a:rPr>
              <a:t>ly</a:t>
            </a:r>
            <a:r>
              <a:rPr lang="en-GB" sz="800" dirty="0">
                <a:latin typeface="Muli" pitchFamily="2" charset="77"/>
              </a:rPr>
              <a:t>’ when the root word ends in ‘-le’ then the ‘-le’ is changed to ‘-</a:t>
            </a:r>
            <a:r>
              <a:rPr lang="en-GB" sz="800" dirty="0" err="1">
                <a:latin typeface="Muli" pitchFamily="2" charset="77"/>
              </a:rPr>
              <a:t>ly</a:t>
            </a:r>
            <a:r>
              <a:rPr lang="en-GB" sz="800" dirty="0">
                <a:latin typeface="Muli" pitchFamily="2" charset="77"/>
              </a:rPr>
              <a:t>.’</a:t>
            </a:r>
          </a:p>
          <a:p>
            <a:pPr marL="514350" indent="-514350">
              <a:buFont typeface="+mj-lt"/>
              <a:buAutoNum type="arabicPeriod"/>
            </a:pPr>
            <a:r>
              <a:rPr lang="en-GB" sz="800" dirty="0">
                <a:latin typeface="Muli" pitchFamily="2" charset="77"/>
              </a:rPr>
              <a:t>Adding the suffix ‘-ally’ which is used instead of ‘-</a:t>
            </a:r>
            <a:r>
              <a:rPr lang="en-GB" sz="800" dirty="0" err="1">
                <a:latin typeface="Muli" pitchFamily="2" charset="77"/>
              </a:rPr>
              <a:t>ly</a:t>
            </a:r>
            <a:r>
              <a:rPr lang="en-GB" sz="800" dirty="0">
                <a:latin typeface="Muli" pitchFamily="2" charset="77"/>
              </a:rPr>
              <a:t>’ when the root word ends in ‘–</a:t>
            </a:r>
            <a:r>
              <a:rPr lang="en-GB" sz="800" dirty="0" err="1">
                <a:latin typeface="Muli" pitchFamily="2" charset="77"/>
              </a:rPr>
              <a:t>ic</a:t>
            </a:r>
            <a:r>
              <a:rPr lang="en-GB" sz="800" dirty="0">
                <a:latin typeface="Muli" pitchFamily="2" charset="77"/>
              </a:rPr>
              <a:t>.’</a:t>
            </a:r>
          </a:p>
          <a:p>
            <a:pPr marL="514350" indent="-514350">
              <a:buFont typeface="+mj-lt"/>
              <a:buAutoNum type="arabicPeriod"/>
            </a:pPr>
            <a:r>
              <a:rPr lang="en-GB" sz="800" dirty="0">
                <a:latin typeface="Muli" pitchFamily="2" charset="77"/>
              </a:rPr>
              <a:t>Adding the suffix –</a:t>
            </a:r>
            <a:r>
              <a:rPr lang="en-GB" sz="800" dirty="0" err="1">
                <a:latin typeface="Muli" pitchFamily="2" charset="77"/>
              </a:rPr>
              <a:t>ly</a:t>
            </a:r>
            <a:r>
              <a:rPr lang="en-GB" sz="800" dirty="0">
                <a:latin typeface="Muli" pitchFamily="2" charset="77"/>
              </a:rPr>
              <a:t>.  Words which do not follow the rules.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Words ending in ‘-</a:t>
            </a:r>
            <a:r>
              <a:rPr lang="en-GB" sz="800" dirty="0" err="1">
                <a:latin typeface="Muli" pitchFamily="2" charset="77"/>
              </a:rPr>
              <a:t>er</a:t>
            </a:r>
            <a:r>
              <a:rPr lang="en-GB" sz="800" dirty="0">
                <a:latin typeface="Muli" pitchFamily="2" charset="77"/>
              </a:rPr>
              <a:t>’ when the root word ends in (t)</a:t>
            </a:r>
            <a:r>
              <a:rPr lang="en-GB" sz="800" dirty="0" err="1">
                <a:latin typeface="Muli" pitchFamily="2" charset="77"/>
              </a:rPr>
              <a:t>ch.</a:t>
            </a:r>
            <a:r>
              <a:rPr lang="en-GB" sz="800" dirty="0">
                <a:latin typeface="Muli" pitchFamily="2" charset="77"/>
              </a:rPr>
              <a:t> </a:t>
            </a:r>
          </a:p>
          <a:p>
            <a:pPr marL="514350" indent="-514350">
              <a:buFont typeface="+mj-lt"/>
              <a:buAutoNum type="arabicPeriod"/>
            </a:pPr>
            <a:r>
              <a:rPr lang="en-GB" sz="800" dirty="0">
                <a:latin typeface="Muli" pitchFamily="2" charset="77"/>
              </a:rPr>
              <a:t>Words with the /k/ sound spelled ‘</a:t>
            </a:r>
            <a:r>
              <a:rPr lang="en-GB" sz="800" dirty="0" err="1">
                <a:latin typeface="Muli" pitchFamily="2" charset="77"/>
              </a:rPr>
              <a:t>ch.</a:t>
            </a:r>
            <a:r>
              <a:rPr lang="en-GB" sz="800" dirty="0">
                <a:latin typeface="Muli" pitchFamily="2" charset="77"/>
              </a:rPr>
              <a:t>’  These words have their origins in the Greek language. </a:t>
            </a:r>
          </a:p>
          <a:p>
            <a:pPr marL="514350" indent="-514350">
              <a:buFont typeface="+mj-lt"/>
              <a:buAutoNum type="arabicPeriod"/>
            </a:pPr>
            <a:r>
              <a:rPr lang="en-GB" sz="800" dirty="0">
                <a:latin typeface="Muli" pitchFamily="2" charset="77"/>
              </a:rPr>
              <a:t>Words ending with the /g/ sound spelled ‘–</a:t>
            </a:r>
            <a:r>
              <a:rPr lang="en-GB" sz="800" dirty="0" err="1">
                <a:latin typeface="Muli" pitchFamily="2" charset="77"/>
              </a:rPr>
              <a:t>gue</a:t>
            </a:r>
            <a:r>
              <a:rPr lang="en-GB" sz="800" dirty="0">
                <a:latin typeface="Muli" pitchFamily="2" charset="77"/>
              </a:rPr>
              <a:t>’ and the /k/ sound spelled ‘–que.’  These words are French in origin.  </a:t>
            </a:r>
          </a:p>
          <a:p>
            <a:pPr marL="514350" indent="-514350">
              <a:buFont typeface="+mj-lt"/>
              <a:buAutoNum type="arabicPeriod"/>
            </a:pPr>
            <a:r>
              <a:rPr lang="en-GB" sz="800" dirty="0">
                <a:latin typeface="Muli" pitchFamily="2" charset="77"/>
              </a:rPr>
              <a:t>Words with the /s/ sound spelled ’</a:t>
            </a:r>
            <a:r>
              <a:rPr lang="en-GB" sz="800" dirty="0" err="1">
                <a:latin typeface="Muli" pitchFamily="2" charset="77"/>
              </a:rPr>
              <a:t>sc</a:t>
            </a:r>
            <a:r>
              <a:rPr lang="en-GB" sz="800" dirty="0">
                <a:latin typeface="Muli" pitchFamily="2" charset="77"/>
              </a:rPr>
              <a:t>’ which is Latin in its origin. </a:t>
            </a:r>
          </a:p>
          <a:p>
            <a:pPr marL="514350" indent="-514350">
              <a:buFont typeface="+mj-lt"/>
              <a:buAutoNum type="arabicPeriod"/>
            </a:pPr>
            <a:r>
              <a:rPr lang="en-GB" sz="800" dirty="0">
                <a:latin typeface="Muli" pitchFamily="2" charset="77"/>
              </a:rPr>
              <a:t>Homophones:  Words which have the same pronunciation but different meanings and/or spellings.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The suffix ‘–</a:t>
            </a:r>
            <a:r>
              <a:rPr lang="en-GB" sz="800" dirty="0" err="1">
                <a:latin typeface="Muli" pitchFamily="2" charset="77"/>
              </a:rPr>
              <a:t>sion</a:t>
            </a:r>
            <a:r>
              <a:rPr lang="en-GB" sz="800" dirty="0">
                <a:latin typeface="Muli" pitchFamily="2" charset="77"/>
              </a:rPr>
              <a:t>’ pronounced /</a:t>
            </a:r>
            <a:r>
              <a:rPr lang="en-GB" sz="800" dirty="0" err="1">
                <a:latin typeface="Muli" pitchFamily="2" charset="77"/>
              </a:rPr>
              <a:t>ʒən</a:t>
            </a:r>
            <a:r>
              <a:rPr lang="en-GB" sz="800" dirty="0">
                <a:latin typeface="Muli" pitchFamily="2" charset="77"/>
              </a:rPr>
              <a:t>/</a:t>
            </a:r>
          </a:p>
          <a:p>
            <a:pPr marL="514350" indent="-514350">
              <a:buFont typeface="+mj-lt"/>
              <a:buAutoNum type="arabicPeriod"/>
            </a:pPr>
            <a:r>
              <a:rPr lang="en-GB" sz="800" dirty="0">
                <a:latin typeface="Muli" pitchFamily="2" charset="77"/>
              </a:rPr>
              <a:t>Revision </a:t>
            </a:r>
            <a:r>
              <a:rPr lang="mr-IN" sz="800" dirty="0">
                <a:latin typeface="Muli" pitchFamily="2" charset="77"/>
              </a:rPr>
              <a:t>–</a:t>
            </a:r>
            <a:r>
              <a:rPr lang="en-GB" sz="800" dirty="0">
                <a:latin typeface="Muli" pitchFamily="2" charset="77"/>
              </a:rPr>
              <a:t> spelling rules we have learned in Stage 3.</a:t>
            </a:r>
          </a:p>
          <a:p>
            <a:pPr marL="514350" indent="-514350">
              <a:buFont typeface="+mj-lt"/>
              <a:buAutoNum type="arabicPeriod"/>
            </a:pPr>
            <a:r>
              <a:rPr lang="en-GB" sz="800" dirty="0">
                <a:latin typeface="Muli" pitchFamily="2" charset="77"/>
              </a:rPr>
              <a:t>Revision </a:t>
            </a:r>
            <a:r>
              <a:rPr lang="mr-IN" sz="800" dirty="0">
                <a:latin typeface="Muli" pitchFamily="2" charset="77"/>
              </a:rPr>
              <a:t>–</a:t>
            </a:r>
            <a:r>
              <a:rPr lang="en-GB" sz="800" dirty="0">
                <a:latin typeface="Muli" pitchFamily="2" charset="77"/>
              </a:rPr>
              <a:t> spelling rules we have learned in Stage 3.</a:t>
            </a:r>
          </a:p>
          <a:p>
            <a:pPr marL="514350" indent="-514350">
              <a:buFont typeface="+mj-lt"/>
              <a:buAutoNum type="arabicPeriod"/>
            </a:pPr>
            <a:r>
              <a:rPr lang="en-GB" sz="800" dirty="0">
                <a:latin typeface="Muli" pitchFamily="2" charset="77"/>
              </a:rPr>
              <a:t>Revision </a:t>
            </a:r>
            <a:r>
              <a:rPr lang="mr-IN" sz="800" dirty="0">
                <a:latin typeface="Muli" pitchFamily="2" charset="77"/>
              </a:rPr>
              <a:t>–</a:t>
            </a:r>
            <a:r>
              <a:rPr lang="en-GB" sz="800" dirty="0">
                <a:latin typeface="Muli" pitchFamily="2" charset="77"/>
              </a:rPr>
              <a:t> spelling rules we have learned in Stage 3.</a:t>
            </a:r>
          </a:p>
          <a:p>
            <a:pPr marL="514350" indent="-514350">
              <a:buFont typeface="+mj-lt"/>
              <a:buAutoNum type="arabicPeriod"/>
            </a:pPr>
            <a:r>
              <a:rPr lang="en-GB" sz="800" dirty="0">
                <a:latin typeface="Muli" pitchFamily="2" charset="77"/>
              </a:rPr>
              <a:t>Revision </a:t>
            </a:r>
            <a:r>
              <a:rPr lang="mr-IN" sz="800" dirty="0">
                <a:latin typeface="Muli" pitchFamily="2" charset="77"/>
              </a:rPr>
              <a:t>–</a:t>
            </a:r>
            <a:r>
              <a:rPr lang="en-GB" sz="800" dirty="0">
                <a:latin typeface="Muli" pitchFamily="2" charset="77"/>
              </a:rPr>
              <a:t> spelling rules we have learned in Stage 3.</a:t>
            </a:r>
          </a:p>
          <a:p>
            <a:pPr marL="514350" indent="-514350">
              <a:buFont typeface="+mj-lt"/>
              <a:buAutoNum type="arabicPeriod"/>
            </a:pPr>
            <a:r>
              <a:rPr lang="en-GB" sz="800" dirty="0">
                <a:latin typeface="Muli" pitchFamily="2" charset="77"/>
              </a:rPr>
              <a:t>Revision </a:t>
            </a:r>
            <a:r>
              <a:rPr lang="mr-IN" sz="800" dirty="0">
                <a:latin typeface="Muli" pitchFamily="2" charset="77"/>
              </a:rPr>
              <a:t>–</a:t>
            </a:r>
            <a:r>
              <a:rPr lang="en-GB" sz="800" dirty="0">
                <a:latin typeface="Muli" pitchFamily="2" charset="77"/>
              </a:rPr>
              <a:t> spelling rules we have learned in Stage 3.</a:t>
            </a:r>
          </a:p>
        </p:txBody>
      </p:sp>
    </p:spTree>
    <p:extLst>
      <p:ext uri="{BB962C8B-B14F-4D97-AF65-F5344CB8AC3E}">
        <p14:creationId xmlns:p14="http://schemas.microsoft.com/office/powerpoint/2010/main" val="808082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The /ow/ sound spelled ‘</a:t>
            </a:r>
            <a:r>
              <a:rPr lang="en-GB" err="1"/>
              <a:t>ou</a:t>
            </a:r>
            <a:r>
              <a:rPr lang="en-GB"/>
              <a:t>’.  Found often in the middle of words, sometimes at the beginning and very rarely at the end of words. </a:t>
            </a:r>
          </a:p>
          <a:p>
            <a:pPr>
              <a:lnSpc>
                <a:spcPct val="150000"/>
              </a:lnSpc>
            </a:pPr>
            <a:endParaRPr lang="en-GB"/>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1</a:t>
            </a:r>
          </a:p>
        </p:txBody>
      </p:sp>
    </p:spTree>
    <p:extLst>
      <p:ext uri="{BB962C8B-B14F-4D97-AF65-F5344CB8AC3E}">
        <p14:creationId xmlns:p14="http://schemas.microsoft.com/office/powerpoint/2010/main" val="2488871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/ow/ sound spelled ‘</a:t>
            </a:r>
            <a:r>
              <a:rPr lang="en-GB" dirty="0" err="1"/>
              <a:t>ou</a:t>
            </a:r>
            <a:r>
              <a:rPr lang="en-GB" dirty="0"/>
              <a:t>.’  Found often in the middle of words, sometimes at the beginning and very rarely at the end of words. </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5"/>
          <a:ext cx="8363607" cy="526859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700" b="0" i="0">
                          <a:latin typeface="Muli" pitchFamily="2" charset="77"/>
                        </a:rPr>
                        <a:t>The digraph ‘</a:t>
                      </a:r>
                      <a:r>
                        <a:rPr lang="en-GB" sz="1700" b="0" i="0" err="1">
                          <a:latin typeface="Muli" pitchFamily="2" charset="77"/>
                        </a:rPr>
                        <a:t>ou</a:t>
                      </a:r>
                      <a:r>
                        <a:rPr lang="en-GB" sz="1700" b="0" i="0">
                          <a:latin typeface="Muli" pitchFamily="2" charset="77"/>
                        </a:rPr>
                        <a:t>’ is pronounced as /ow/, explain that this sound is most common in the middle of words and sometimes at the start. It is rare at the end of words where the ‘ow’ spelling is usually found (e.g. cow).</a:t>
                      </a:r>
                    </a:p>
                  </a:txBody>
                  <a:tcPr/>
                </a:tc>
                <a:extLst>
                  <a:ext uri="{0D108BD9-81ED-4DB2-BD59-A6C34878D82A}">
                    <a16:rowId xmlns:a16="http://schemas.microsoft.com/office/drawing/2014/main" val="10000"/>
                  </a:ext>
                </a:extLst>
              </a:tr>
              <a:tr h="2141030">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Using the power point slide, discuss the meaning of the spelling list this week. Get children to come out and underline the /ow/ sound in each word. Notice that most often the sound comes in the middle of the word.</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r>
                        <a:rPr lang="en-GB" sz="1700" b="0" i="0">
                          <a:latin typeface="Muli" pitchFamily="2" charset="77"/>
                        </a:rPr>
                        <a:t>Get children to work in small groups, one child picks one of the spelling list words and writes the first letter on a mini whiteboard, then passes the board to their left, the next child writes the next letter of the word and so on until the word is complete. </a:t>
                      </a:r>
                    </a:p>
                    <a:p>
                      <a:endParaRPr lang="en-GB" sz="1700" b="0" i="0">
                        <a:latin typeface="Muli" pitchFamily="2" charset="77"/>
                      </a:endParaRPr>
                    </a:p>
                    <a:p>
                      <a:r>
                        <a:rPr lang="en-GB" sz="1700" b="0" i="0">
                          <a:latin typeface="Muli" pitchFamily="2" charset="77"/>
                        </a:rPr>
                        <a:t>The child that writes the final letter checks the spelling is correct and then picks another word from the board to start again.</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mouth</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around</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sprout</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sound</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spout</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ouch</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hound</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trout</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found</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proud</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2340826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1200329"/>
          </a:xfrm>
          <a:prstGeom prst="rect">
            <a:avLst/>
          </a:prstGeom>
          <a:noFill/>
        </p:spPr>
        <p:txBody>
          <a:bodyPr wrap="square" rtlCol="0">
            <a:spAutoFit/>
          </a:bodyPr>
          <a:lstStyle/>
          <a:p>
            <a:r>
              <a:rPr lang="en-GB" sz="2400">
                <a:latin typeface="OpenDyslexicAlta" pitchFamily="2" charset="77"/>
              </a:rPr>
              <a:t>Discuss the meanings of the words below and then ask children to come out and underline the /ow/ sound in each word</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nvGraphicFramePr>
        <p:xfrm>
          <a:off x="428101" y="2469909"/>
          <a:ext cx="11335797" cy="347472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br>
                        <a:rPr lang="en-GB" sz="3600" b="0" i="0">
                          <a:latin typeface="OpenDyslexicAlta" pitchFamily="2" charset="77"/>
                        </a:rPr>
                      </a:br>
                      <a:r>
                        <a:rPr lang="en-GB" sz="3600" b="0" i="0">
                          <a:latin typeface="OpenDyslexicAlta" pitchFamily="2" charset="77"/>
                        </a:rPr>
                        <a:t>mouth</a:t>
                      </a:r>
                    </a:p>
                  </a:txBody>
                  <a:tcPr/>
                </a:tc>
                <a:tc>
                  <a:txBody>
                    <a:bodyPr/>
                    <a:lstStyle/>
                    <a:p>
                      <a:pPr algn="ctr"/>
                      <a:br>
                        <a:rPr lang="en-GB" sz="3600" b="0" i="0">
                          <a:latin typeface="OpenDyslexicAlta" pitchFamily="2" charset="77"/>
                        </a:rPr>
                      </a:br>
                      <a:r>
                        <a:rPr lang="en-GB" sz="3600" b="0" i="0">
                          <a:latin typeface="OpenDyslexicAlta" pitchFamily="2" charset="77"/>
                        </a:rPr>
                        <a:t>around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GB" sz="3600" b="0" i="0">
                          <a:latin typeface="OpenDyslexicAlta" pitchFamily="2" charset="77"/>
                        </a:rPr>
                      </a:br>
                      <a:r>
                        <a:rPr lang="en-GB" sz="3600" b="0" i="0">
                          <a:latin typeface="OpenDyslexicAlta" pitchFamily="2" charset="77"/>
                        </a:rPr>
                        <a:t>sprout</a:t>
                      </a:r>
                    </a:p>
                    <a:p>
                      <a:pPr algn="ctr"/>
                      <a:endParaRPr lang="en-GB" sz="3600" b="0" i="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sound</a:t>
                      </a:r>
                    </a:p>
                    <a:p>
                      <a:pPr algn="ctr"/>
                      <a:endParaRPr lang="en-GB" sz="3600" b="0" i="0">
                        <a:latin typeface="OpenDyslexicAlta" pitchFamily="2" charset="77"/>
                      </a:endParaRPr>
                    </a:p>
                  </a:txBody>
                  <a:tcPr/>
                </a:tc>
                <a:tc>
                  <a:txBody>
                    <a:bodyPr/>
                    <a:lstStyle/>
                    <a:p>
                      <a:pPr algn="ctr"/>
                      <a:endParaRPr lang="en-GB" sz="3600" b="0" i="0">
                        <a:latin typeface="OpenDyslexicAlta" pitchFamily="2" charset="77"/>
                      </a:endParaRPr>
                    </a:p>
                    <a:p>
                      <a:pPr algn="ctr"/>
                      <a:r>
                        <a:rPr lang="en-GB" sz="3600" b="0" i="0">
                          <a:latin typeface="OpenDyslexicAlta" pitchFamily="2" charset="77"/>
                        </a:rPr>
                        <a:t>spout</a:t>
                      </a:r>
                    </a:p>
                  </a:txBody>
                  <a:tcPr/>
                </a:tc>
                <a:extLst>
                  <a:ext uri="{0D108BD9-81ED-4DB2-BD59-A6C34878D82A}">
                    <a16:rowId xmlns:a16="http://schemas.microsoft.com/office/drawing/2014/main" val="2756955956"/>
                  </a:ext>
                </a:extLst>
              </a:tr>
              <a:tr h="1037038">
                <a:tc>
                  <a:txBody>
                    <a:bodyPr/>
                    <a:lstStyle/>
                    <a:p>
                      <a:pPr algn="ctr"/>
                      <a:br>
                        <a:rPr lang="en-GB" sz="3600" b="0" i="0">
                          <a:latin typeface="OpenDyslexicAlta" pitchFamily="2" charset="77"/>
                        </a:rPr>
                      </a:br>
                      <a:r>
                        <a:rPr lang="en-GB" sz="3600" b="0" i="0">
                          <a:latin typeface="OpenDyslexicAlta" pitchFamily="2" charset="77"/>
                        </a:rPr>
                        <a:t>ouch</a:t>
                      </a:r>
                    </a:p>
                  </a:txBody>
                  <a:tcPr/>
                </a:tc>
                <a:tc>
                  <a:txBody>
                    <a:bodyPr/>
                    <a:lstStyle/>
                    <a:p>
                      <a:pPr algn="ctr"/>
                      <a:br>
                        <a:rPr lang="en-GB" sz="3600" b="0" i="0">
                          <a:latin typeface="OpenDyslexicAlta" pitchFamily="2" charset="77"/>
                        </a:rPr>
                      </a:br>
                      <a:r>
                        <a:rPr lang="en-GB" sz="3600" b="0" i="0">
                          <a:latin typeface="OpenDyslexicAlta" pitchFamily="2" charset="77"/>
                        </a:rPr>
                        <a:t>hound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trout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outside</a:t>
                      </a:r>
                    </a:p>
                    <a:p>
                      <a:pPr algn="ctr"/>
                      <a:endParaRPr lang="en-GB" sz="3600" b="0" i="0">
                        <a:latin typeface="OpenDyslexicAlta" pitchFamily="2" charset="77"/>
                      </a:endParaRPr>
                    </a:p>
                  </a:txBody>
                  <a:tcPr/>
                </a:tc>
                <a:tc>
                  <a:txBody>
                    <a:bodyPr/>
                    <a:lstStyle/>
                    <a:p>
                      <a:pPr algn="ctr"/>
                      <a:endParaRPr lang="en-GB" sz="3600" b="0" i="0">
                        <a:latin typeface="OpenDyslexicAlta" pitchFamily="2" charset="77"/>
                      </a:endParaRPr>
                    </a:p>
                    <a:p>
                      <a:pPr algn="ctr"/>
                      <a:r>
                        <a:rPr lang="en-GB" sz="3600" b="0" i="0">
                          <a:latin typeface="OpenDyslexicAlta" pitchFamily="2" charset="77"/>
                        </a:rPr>
                        <a:t>found</a:t>
                      </a:r>
                    </a:p>
                  </a:txBody>
                  <a:tcP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15443562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1200329"/>
          </a:xfrm>
          <a:prstGeom prst="rect">
            <a:avLst/>
          </a:prstGeom>
          <a:noFill/>
        </p:spPr>
        <p:txBody>
          <a:bodyPr wrap="square" rtlCol="0">
            <a:spAutoFit/>
          </a:bodyPr>
          <a:lstStyle/>
          <a:p>
            <a:r>
              <a:rPr lang="en-GB" sz="2400">
                <a:latin typeface="OpenDyslexicAlta" pitchFamily="2" charset="77"/>
              </a:rPr>
              <a:t>Discuss the meanings of the words below and then ask children to come out and underline the /ow/ sound in each word</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nvGraphicFramePr>
        <p:xfrm>
          <a:off x="428101" y="2469909"/>
          <a:ext cx="11335797" cy="347472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br>
                        <a:rPr lang="en-GB" sz="3600" b="0" i="0">
                          <a:latin typeface="OpenDyslexicAlta" pitchFamily="2" charset="77"/>
                        </a:rPr>
                      </a:br>
                      <a:r>
                        <a:rPr lang="en-GB" sz="3600" b="0" i="0">
                          <a:latin typeface="OpenDyslexicAlta" pitchFamily="2" charset="77"/>
                        </a:rPr>
                        <a:t>m</a:t>
                      </a:r>
                      <a:r>
                        <a:rPr lang="en-GB" sz="3600" b="0" i="0" u="sng">
                          <a:solidFill>
                            <a:srgbClr val="FF3860"/>
                          </a:solidFill>
                          <a:latin typeface="OpenDyslexicAlta" pitchFamily="2" charset="77"/>
                        </a:rPr>
                        <a:t>ou</a:t>
                      </a:r>
                      <a:r>
                        <a:rPr lang="en-GB" sz="3600" b="0" i="0">
                          <a:latin typeface="OpenDyslexicAlta" pitchFamily="2" charset="77"/>
                        </a:rPr>
                        <a:t>th</a:t>
                      </a:r>
                    </a:p>
                  </a:txBody>
                  <a:tcPr/>
                </a:tc>
                <a:tc>
                  <a:txBody>
                    <a:bodyPr/>
                    <a:lstStyle/>
                    <a:p>
                      <a:pPr algn="ctr"/>
                      <a:br>
                        <a:rPr lang="en-GB" sz="3600" b="0" i="0">
                          <a:latin typeface="OpenDyslexicAlta" pitchFamily="2" charset="77"/>
                        </a:rPr>
                      </a:br>
                      <a:r>
                        <a:rPr lang="en-GB" sz="3600" b="0" i="0">
                          <a:latin typeface="OpenDyslexicAlta" pitchFamily="2" charset="77"/>
                        </a:rPr>
                        <a:t>ar</a:t>
                      </a:r>
                      <a:r>
                        <a:rPr lang="en-GB" sz="3600" b="0" i="0" u="sng">
                          <a:solidFill>
                            <a:srgbClr val="FF3860"/>
                          </a:solidFill>
                          <a:latin typeface="OpenDyslexicAlta" pitchFamily="2" charset="77"/>
                        </a:rPr>
                        <a:t>ou</a:t>
                      </a:r>
                      <a:r>
                        <a:rPr lang="en-GB" sz="3600" b="0" i="0">
                          <a:latin typeface="OpenDyslexicAlta" pitchFamily="2" charset="77"/>
                        </a:rPr>
                        <a:t>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GB" sz="3600" b="0" i="0">
                          <a:latin typeface="OpenDyslexicAlta" pitchFamily="2" charset="77"/>
                        </a:rPr>
                      </a:br>
                      <a:r>
                        <a:rPr lang="en-GB" sz="3600" b="0" i="0">
                          <a:latin typeface="OpenDyslexicAlta" pitchFamily="2" charset="77"/>
                        </a:rPr>
                        <a:t>spr</a:t>
                      </a:r>
                      <a:r>
                        <a:rPr lang="en-GB" sz="3600" b="0" i="0" u="sng">
                          <a:solidFill>
                            <a:srgbClr val="FF3860"/>
                          </a:solidFill>
                          <a:latin typeface="OpenDyslexicAlta" pitchFamily="2" charset="77"/>
                        </a:rPr>
                        <a:t>ou</a:t>
                      </a:r>
                      <a:r>
                        <a:rPr lang="en-GB" sz="3600" b="0" i="0">
                          <a:latin typeface="OpenDyslexicAlta" pitchFamily="2" charset="77"/>
                        </a:rPr>
                        <a:t>t</a:t>
                      </a:r>
                    </a:p>
                    <a:p>
                      <a:pPr algn="ctr"/>
                      <a:endParaRPr lang="en-GB" sz="3600" b="0" i="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s</a:t>
                      </a:r>
                      <a:r>
                        <a:rPr lang="en-GB" sz="3600" b="0" i="0" u="sng">
                          <a:solidFill>
                            <a:srgbClr val="FF3860"/>
                          </a:solidFill>
                          <a:latin typeface="OpenDyslexicAlta" pitchFamily="2" charset="77"/>
                        </a:rPr>
                        <a:t>ou</a:t>
                      </a:r>
                      <a:r>
                        <a:rPr lang="en-GB" sz="3600" b="0" i="0">
                          <a:latin typeface="OpenDyslexicAlta" pitchFamily="2" charset="77"/>
                        </a:rPr>
                        <a:t>nd</a:t>
                      </a:r>
                    </a:p>
                    <a:p>
                      <a:pPr algn="ctr"/>
                      <a:endParaRPr lang="en-GB" sz="3600" b="0" i="0">
                        <a:latin typeface="OpenDyslexicAlta" pitchFamily="2" charset="77"/>
                      </a:endParaRPr>
                    </a:p>
                  </a:txBody>
                  <a:tcPr/>
                </a:tc>
                <a:tc>
                  <a:txBody>
                    <a:bodyPr/>
                    <a:lstStyle/>
                    <a:p>
                      <a:pPr algn="ctr"/>
                      <a:endParaRPr lang="en-GB" sz="3600" b="0" i="0">
                        <a:latin typeface="OpenDyslexicAlta" pitchFamily="2" charset="77"/>
                      </a:endParaRPr>
                    </a:p>
                    <a:p>
                      <a:pPr algn="ctr"/>
                      <a:r>
                        <a:rPr lang="en-GB" sz="3600" b="0" i="0">
                          <a:latin typeface="OpenDyslexicAlta" pitchFamily="2" charset="77"/>
                        </a:rPr>
                        <a:t>sp</a:t>
                      </a:r>
                      <a:r>
                        <a:rPr lang="en-GB" sz="3600" b="0" i="0" u="sng">
                          <a:solidFill>
                            <a:srgbClr val="FF3860"/>
                          </a:solidFill>
                          <a:latin typeface="OpenDyslexicAlta" pitchFamily="2" charset="77"/>
                        </a:rPr>
                        <a:t>ou</a:t>
                      </a:r>
                      <a:r>
                        <a:rPr lang="en-GB" sz="3600" b="0" i="0">
                          <a:latin typeface="OpenDyslexicAlta" pitchFamily="2" charset="77"/>
                        </a:rPr>
                        <a:t>t</a:t>
                      </a:r>
                    </a:p>
                  </a:txBody>
                  <a:tcPr/>
                </a:tc>
                <a:extLst>
                  <a:ext uri="{0D108BD9-81ED-4DB2-BD59-A6C34878D82A}">
                    <a16:rowId xmlns:a16="http://schemas.microsoft.com/office/drawing/2014/main" val="2756955956"/>
                  </a:ext>
                </a:extLst>
              </a:tr>
              <a:tr h="1037038">
                <a:tc>
                  <a:txBody>
                    <a:bodyPr/>
                    <a:lstStyle/>
                    <a:p>
                      <a:pPr algn="ctr"/>
                      <a:br>
                        <a:rPr lang="en-GB" sz="3600" b="0" i="0">
                          <a:latin typeface="OpenDyslexicAlta" pitchFamily="2" charset="77"/>
                        </a:rPr>
                      </a:br>
                      <a:r>
                        <a:rPr lang="en-GB" sz="3600" b="0" i="0" u="sng">
                          <a:solidFill>
                            <a:srgbClr val="FF3860"/>
                          </a:solidFill>
                          <a:latin typeface="OpenDyslexicAlta" pitchFamily="2" charset="77"/>
                        </a:rPr>
                        <a:t>ou</a:t>
                      </a:r>
                      <a:r>
                        <a:rPr lang="en-GB" sz="3600" b="0" i="0">
                          <a:latin typeface="OpenDyslexicAlta" pitchFamily="2" charset="77"/>
                        </a:rPr>
                        <a:t>ch</a:t>
                      </a:r>
                    </a:p>
                  </a:txBody>
                  <a:tcPr/>
                </a:tc>
                <a:tc>
                  <a:txBody>
                    <a:bodyPr/>
                    <a:lstStyle/>
                    <a:p>
                      <a:pPr algn="ctr"/>
                      <a:br>
                        <a:rPr lang="en-GB" sz="3600" b="0" i="0">
                          <a:latin typeface="OpenDyslexicAlta" pitchFamily="2" charset="77"/>
                        </a:rPr>
                      </a:br>
                      <a:r>
                        <a:rPr lang="en-GB" sz="3600" b="0" i="0">
                          <a:latin typeface="OpenDyslexicAlta" pitchFamily="2" charset="77"/>
                        </a:rPr>
                        <a:t>h</a:t>
                      </a:r>
                      <a:r>
                        <a:rPr lang="en-GB" sz="3600" b="0" i="0" u="sng">
                          <a:solidFill>
                            <a:srgbClr val="FF3860"/>
                          </a:solidFill>
                          <a:latin typeface="OpenDyslexicAlta" pitchFamily="2" charset="77"/>
                        </a:rPr>
                        <a:t>ou</a:t>
                      </a:r>
                      <a:r>
                        <a:rPr lang="en-GB" sz="3600" b="0" i="0">
                          <a:latin typeface="OpenDyslexicAlta" pitchFamily="2" charset="77"/>
                        </a:rPr>
                        <a:t>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tr</a:t>
                      </a:r>
                      <a:r>
                        <a:rPr lang="en-GB" sz="3600" b="0" i="0" u="sng">
                          <a:solidFill>
                            <a:srgbClr val="FF3860"/>
                          </a:solidFill>
                          <a:latin typeface="OpenDyslexicAlta" pitchFamily="2" charset="77"/>
                        </a:rPr>
                        <a:t>ou</a:t>
                      </a:r>
                      <a:r>
                        <a:rPr lang="en-GB" sz="3600" b="0" i="0">
                          <a:latin typeface="OpenDyslexicAlta" pitchFamily="2" charset="77"/>
                        </a:rPr>
                        <a:t>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u="sng">
                          <a:solidFill>
                            <a:srgbClr val="FF3860"/>
                          </a:solidFill>
                          <a:latin typeface="OpenDyslexicAlta" pitchFamily="2" charset="77"/>
                        </a:rPr>
                        <a:t>ou</a:t>
                      </a:r>
                      <a:r>
                        <a:rPr lang="en-GB" sz="3600" b="0" i="0">
                          <a:latin typeface="OpenDyslexicAlta" pitchFamily="2" charset="77"/>
                        </a:rPr>
                        <a:t>tside</a:t>
                      </a:r>
                    </a:p>
                    <a:p>
                      <a:pPr algn="ctr"/>
                      <a:endParaRPr lang="en-GB" sz="3600" b="0" i="0">
                        <a:latin typeface="OpenDyslexicAlta" pitchFamily="2" charset="77"/>
                      </a:endParaRPr>
                    </a:p>
                  </a:txBody>
                  <a:tcPr/>
                </a:tc>
                <a:tc>
                  <a:txBody>
                    <a:bodyPr/>
                    <a:lstStyle/>
                    <a:p>
                      <a:pPr algn="ctr"/>
                      <a:endParaRPr lang="en-GB" sz="3600" b="0" i="0">
                        <a:latin typeface="OpenDyslexicAlta" pitchFamily="2" charset="77"/>
                      </a:endParaRPr>
                    </a:p>
                    <a:p>
                      <a:pPr algn="ctr"/>
                      <a:r>
                        <a:rPr lang="en-GB" sz="3600" b="0" i="0">
                          <a:latin typeface="OpenDyslexicAlta" pitchFamily="2" charset="77"/>
                        </a:rPr>
                        <a:t>f</a:t>
                      </a:r>
                      <a:r>
                        <a:rPr lang="en-GB" sz="3600" b="0" i="0" u="sng">
                          <a:solidFill>
                            <a:srgbClr val="FF3860"/>
                          </a:solidFill>
                          <a:latin typeface="OpenDyslexicAlta" pitchFamily="2" charset="77"/>
                        </a:rPr>
                        <a:t>ou</a:t>
                      </a:r>
                      <a:r>
                        <a:rPr lang="en-GB" sz="3600" b="0" i="0">
                          <a:latin typeface="OpenDyslexicAlta" pitchFamily="2" charset="77"/>
                        </a:rPr>
                        <a:t>nd</a:t>
                      </a:r>
                    </a:p>
                  </a:txBody>
                  <a:tcPr/>
                </a:tc>
                <a:extLst>
                  <a:ext uri="{0D108BD9-81ED-4DB2-BD59-A6C34878D82A}">
                    <a16:rowId xmlns:a16="http://schemas.microsoft.com/office/drawing/2014/main" val="2964611663"/>
                  </a:ext>
                </a:extLst>
              </a:tr>
            </a:tbl>
          </a:graphicData>
        </a:graphic>
      </p:graphicFrame>
      <p:sp>
        <p:nvSpPr>
          <p:cNvPr id="3" name="TextBox 2">
            <a:extLst>
              <a:ext uri="{FF2B5EF4-FFF2-40B4-BE49-F238E27FC236}">
                <a16:creationId xmlns:a16="http://schemas.microsoft.com/office/drawing/2014/main" id="{615C8B4E-3A13-4A36-81EA-59ACD8BAE5E7}"/>
              </a:ext>
            </a:extLst>
          </p:cNvPr>
          <p:cNvSpPr txBox="1"/>
          <p:nvPr/>
        </p:nvSpPr>
        <p:spPr>
          <a:xfrm>
            <a:off x="624840" y="213360"/>
            <a:ext cx="1737360" cy="369332"/>
          </a:xfrm>
          <a:prstGeom prst="rect">
            <a:avLst/>
          </a:prstGeom>
          <a:noFill/>
        </p:spPr>
        <p:txBody>
          <a:bodyPr wrap="square" rtlCol="0">
            <a:spAutoFit/>
          </a:bodyPr>
          <a:lstStyle/>
          <a:p>
            <a:r>
              <a:rPr lang="en-GB">
                <a:solidFill>
                  <a:srgbClr val="FF3860"/>
                </a:solidFill>
                <a:latin typeface="Muli" panose="020B0604020202020204" charset="0"/>
              </a:rPr>
              <a:t>Answers</a:t>
            </a:r>
            <a:r>
              <a:rPr lang="en-GB"/>
              <a:t>:</a:t>
            </a:r>
          </a:p>
        </p:txBody>
      </p:sp>
    </p:spTree>
    <p:extLst>
      <p:ext uri="{BB962C8B-B14F-4D97-AF65-F5344CB8AC3E}">
        <p14:creationId xmlns:p14="http://schemas.microsoft.com/office/powerpoint/2010/main" val="3188720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527273853"/>
                    </a:ext>
                  </a:extLst>
                </a:gridCol>
                <a:gridCol w="1858433">
                  <a:extLst>
                    <a:ext uri="{9D8B030D-6E8A-4147-A177-3AD203B41FA5}">
                      <a16:colId xmlns:a16="http://schemas.microsoft.com/office/drawing/2014/main" val="3518013008"/>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3</a:t>
                      </a:r>
                      <a:r>
                        <a:rPr lang="en-GB" b="0" i="0" baseline="30000">
                          <a:latin typeface="OpenDyslexicAlta" pitchFamily="2" charset="77"/>
                          <a:ea typeface="OpenDyslexic" charset="0"/>
                          <a:cs typeface="OpenDyslexic" charset="0"/>
                        </a:rPr>
                        <a:t>rd</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mouth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sprout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spout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ouch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hound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trout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proud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The /ow/ sound spelled ‘</a:t>
                      </a:r>
                      <a:r>
                        <a:rPr lang="en-GB" sz="1400" b="0" i="0" baseline="0" dirty="0" err="1">
                          <a:solidFill>
                            <a:schemeClr val="tx1"/>
                          </a:solidFill>
                          <a:latin typeface="Muli" pitchFamily="2" charset="77"/>
                        </a:rPr>
                        <a:t>ou</a:t>
                      </a:r>
                      <a:r>
                        <a:rPr lang="en-GB" sz="1400" b="0" i="0" baseline="0" dirty="0">
                          <a:solidFill>
                            <a:schemeClr val="tx1"/>
                          </a:solidFill>
                          <a:latin typeface="Muli" pitchFamily="2" charset="77"/>
                        </a:rPr>
                        <a:t>.’  Found often in the middle of words, sometimes at the beginning and very rarely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solidFill>
                          <a:schemeClr val="accent6">
                            <a:lumMod val="75000"/>
                          </a:schemeClr>
                        </a:solidFill>
                        <a:latin typeface="Muli" pitchFamily="2" charset="77"/>
                      </a:endParaRPr>
                    </a:p>
                    <a:p>
                      <a:r>
                        <a:rPr lang="en-GB" sz="1400" baseline="0" dirty="0"/>
                        <a:t>Name:</a:t>
                      </a:r>
                      <a:endParaRPr lang="en-GB" sz="1400" dirty="0"/>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01256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r>
                        <a:rPr lang="en-GB" sz="1400" dirty="0">
                          <a:latin typeface="Muli" pitchFamily="2" charset="77"/>
                        </a:rPr>
                        <a:t>Words ending with the /f/, /l/, /s/, /z/ or /k/ sound in English almost always have double consonant.</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Rounded Rectangle 9"/>
          <p:cNvSpPr/>
          <p:nvPr/>
        </p:nvSpPr>
        <p:spPr>
          <a:xfrm>
            <a:off x="3042148" y="1597761"/>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puff</a:t>
            </a:r>
          </a:p>
        </p:txBody>
      </p:sp>
      <p:sp>
        <p:nvSpPr>
          <p:cNvPr id="26" name="Rounded Rectangle 25">
            <a:extLst>
              <a:ext uri="{FF2B5EF4-FFF2-40B4-BE49-F238E27FC236}">
                <a16:creationId xmlns:a16="http://schemas.microsoft.com/office/drawing/2014/main" id="{B3C3F432-3334-0C45-A207-A009F8C9C6BF}"/>
              </a:ext>
            </a:extLst>
          </p:cNvPr>
          <p:cNvSpPr/>
          <p:nvPr/>
        </p:nvSpPr>
        <p:spPr>
          <a:xfrm>
            <a:off x="6573078" y="3817439"/>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fluff</a:t>
            </a:r>
          </a:p>
        </p:txBody>
      </p:sp>
      <p:sp>
        <p:nvSpPr>
          <p:cNvPr id="27" name="Rounded Rectangle 26">
            <a:extLst>
              <a:ext uri="{FF2B5EF4-FFF2-40B4-BE49-F238E27FC236}">
                <a16:creationId xmlns:a16="http://schemas.microsoft.com/office/drawing/2014/main" id="{ABD28859-43B0-4449-90DF-9B9D60AE73AB}"/>
              </a:ext>
            </a:extLst>
          </p:cNvPr>
          <p:cNvSpPr/>
          <p:nvPr/>
        </p:nvSpPr>
        <p:spPr>
          <a:xfrm>
            <a:off x="1862705" y="4497375"/>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bell</a:t>
            </a:r>
          </a:p>
        </p:txBody>
      </p:sp>
      <p:sp>
        <p:nvSpPr>
          <p:cNvPr id="28" name="Rounded Rectangle 27">
            <a:extLst>
              <a:ext uri="{FF2B5EF4-FFF2-40B4-BE49-F238E27FC236}">
                <a16:creationId xmlns:a16="http://schemas.microsoft.com/office/drawing/2014/main" id="{00787047-F1A2-0447-9EC3-E7FE97A2B4BB}"/>
              </a:ext>
            </a:extLst>
          </p:cNvPr>
          <p:cNvSpPr/>
          <p:nvPr/>
        </p:nvSpPr>
        <p:spPr>
          <a:xfrm>
            <a:off x="8889670" y="1829604"/>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doll</a:t>
            </a:r>
          </a:p>
        </p:txBody>
      </p:sp>
      <p:sp>
        <p:nvSpPr>
          <p:cNvPr id="29" name="Rounded Rectangle 28">
            <a:extLst>
              <a:ext uri="{FF2B5EF4-FFF2-40B4-BE49-F238E27FC236}">
                <a16:creationId xmlns:a16="http://schemas.microsoft.com/office/drawing/2014/main" id="{C3473567-A9CC-044E-B194-2D8DD070F578}"/>
              </a:ext>
            </a:extLst>
          </p:cNvPr>
          <p:cNvSpPr/>
          <p:nvPr/>
        </p:nvSpPr>
        <p:spPr>
          <a:xfrm>
            <a:off x="3413209" y="3376557"/>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grass</a:t>
            </a:r>
          </a:p>
        </p:txBody>
      </p:sp>
      <p:sp>
        <p:nvSpPr>
          <p:cNvPr id="31" name="Rounded Rectangle 30">
            <a:extLst>
              <a:ext uri="{FF2B5EF4-FFF2-40B4-BE49-F238E27FC236}">
                <a16:creationId xmlns:a16="http://schemas.microsoft.com/office/drawing/2014/main" id="{17501D02-DAE5-E14C-AA61-5D9284E2F072}"/>
              </a:ext>
            </a:extLst>
          </p:cNvPr>
          <p:cNvSpPr/>
          <p:nvPr/>
        </p:nvSpPr>
        <p:spPr>
          <a:xfrm>
            <a:off x="8988286" y="3288175"/>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kiss</a:t>
            </a:r>
          </a:p>
        </p:txBody>
      </p:sp>
      <p:sp>
        <p:nvSpPr>
          <p:cNvPr id="32" name="Rounded Rectangle 31">
            <a:extLst>
              <a:ext uri="{FF2B5EF4-FFF2-40B4-BE49-F238E27FC236}">
                <a16:creationId xmlns:a16="http://schemas.microsoft.com/office/drawing/2014/main" id="{D1A9AA59-EF9C-7249-9A13-F84E0500DB7E}"/>
              </a:ext>
            </a:extLst>
          </p:cNvPr>
          <p:cNvSpPr/>
          <p:nvPr/>
        </p:nvSpPr>
        <p:spPr>
          <a:xfrm>
            <a:off x="4505740" y="4920271"/>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buzz</a:t>
            </a:r>
          </a:p>
        </p:txBody>
      </p:sp>
      <p:sp>
        <p:nvSpPr>
          <p:cNvPr id="33" name="Rounded Rectangle 32">
            <a:extLst>
              <a:ext uri="{FF2B5EF4-FFF2-40B4-BE49-F238E27FC236}">
                <a16:creationId xmlns:a16="http://schemas.microsoft.com/office/drawing/2014/main" id="{7CF9969C-9370-9E49-8045-E9125558553E}"/>
              </a:ext>
            </a:extLst>
          </p:cNvPr>
          <p:cNvSpPr/>
          <p:nvPr/>
        </p:nvSpPr>
        <p:spPr>
          <a:xfrm>
            <a:off x="7854452" y="5028396"/>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fizz</a:t>
            </a:r>
          </a:p>
        </p:txBody>
      </p:sp>
      <p:sp>
        <p:nvSpPr>
          <p:cNvPr id="34" name="Rounded Rectangle 33">
            <a:extLst>
              <a:ext uri="{FF2B5EF4-FFF2-40B4-BE49-F238E27FC236}">
                <a16:creationId xmlns:a16="http://schemas.microsoft.com/office/drawing/2014/main" id="{63C6EBE2-0449-994F-A21C-E827D723B6FF}"/>
              </a:ext>
            </a:extLst>
          </p:cNvPr>
          <p:cNvSpPr/>
          <p:nvPr/>
        </p:nvSpPr>
        <p:spPr>
          <a:xfrm>
            <a:off x="983479" y="2505619"/>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clock</a:t>
            </a:r>
          </a:p>
        </p:txBody>
      </p:sp>
      <p:sp>
        <p:nvSpPr>
          <p:cNvPr id="38" name="Rounded Rectangle 37">
            <a:extLst>
              <a:ext uri="{FF2B5EF4-FFF2-40B4-BE49-F238E27FC236}">
                <a16:creationId xmlns:a16="http://schemas.microsoft.com/office/drawing/2014/main" id="{2AE9085B-1E36-DF4D-987D-783CB42FEF60}"/>
              </a:ext>
            </a:extLst>
          </p:cNvPr>
          <p:cNvSpPr/>
          <p:nvPr/>
        </p:nvSpPr>
        <p:spPr>
          <a:xfrm>
            <a:off x="5882695" y="2263511"/>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back</a:t>
            </a:r>
          </a:p>
        </p:txBody>
      </p:sp>
    </p:spTree>
    <p:extLst>
      <p:ext uri="{BB962C8B-B14F-4D97-AF65-F5344CB8AC3E}">
        <p14:creationId xmlns:p14="http://schemas.microsoft.com/office/powerpoint/2010/main" val="5857781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mouth</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around</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sprout</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sound</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spout</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ouch</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hound</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trout</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found</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proud</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a:solidFill>
                            <a:schemeClr val="tx1"/>
                          </a:solidFill>
                          <a:latin typeface="Muli" pitchFamily="2" charset="77"/>
                        </a:rPr>
                        <a:t>The /ow/ sound spelled ‘</a:t>
                      </a:r>
                      <a:r>
                        <a:rPr lang="en-GB" sz="1400" b="0" i="0" baseline="0" err="1">
                          <a:solidFill>
                            <a:schemeClr val="tx1"/>
                          </a:solidFill>
                          <a:latin typeface="Muli" pitchFamily="2" charset="77"/>
                        </a:rPr>
                        <a:t>ou</a:t>
                      </a:r>
                      <a:r>
                        <a:rPr lang="en-GB" sz="1400" b="0" i="0" baseline="0">
                          <a:solidFill>
                            <a:schemeClr val="tx1"/>
                          </a:solidFill>
                          <a:latin typeface="Muli" pitchFamily="2" charset="77"/>
                        </a:rPr>
                        <a:t>.’  Found often in the middle of words, sometimes at the beginning and very rarely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4489359" y="3030228"/>
          <a:ext cx="2920425" cy="1141574"/>
        </p:xfrm>
        <a:graphic>
          <a:graphicData uri="http://schemas.openxmlformats.org/drawingml/2006/table">
            <a:tbl>
              <a:tblPr firstRow="1" bandRow="1">
                <a:tableStyleId>{5940675A-B579-460E-94D1-54222C63F5DA}</a:tableStyleId>
              </a:tblPr>
              <a:tblGrid>
                <a:gridCol w="584085">
                  <a:extLst>
                    <a:ext uri="{9D8B030D-6E8A-4147-A177-3AD203B41FA5}">
                      <a16:colId xmlns:a16="http://schemas.microsoft.com/office/drawing/2014/main" val="20000"/>
                    </a:ext>
                  </a:extLst>
                </a:gridCol>
                <a:gridCol w="584085">
                  <a:extLst>
                    <a:ext uri="{9D8B030D-6E8A-4147-A177-3AD203B41FA5}">
                      <a16:colId xmlns:a16="http://schemas.microsoft.com/office/drawing/2014/main" val="20001"/>
                    </a:ext>
                  </a:extLst>
                </a:gridCol>
                <a:gridCol w="584085">
                  <a:extLst>
                    <a:ext uri="{9D8B030D-6E8A-4147-A177-3AD203B41FA5}">
                      <a16:colId xmlns:a16="http://schemas.microsoft.com/office/drawing/2014/main" val="20002"/>
                    </a:ext>
                  </a:extLst>
                </a:gridCol>
                <a:gridCol w="584085">
                  <a:extLst>
                    <a:ext uri="{9D8B030D-6E8A-4147-A177-3AD203B41FA5}">
                      <a16:colId xmlns:a16="http://schemas.microsoft.com/office/drawing/2014/main" val="20003"/>
                    </a:ext>
                  </a:extLst>
                </a:gridCol>
                <a:gridCol w="584085">
                  <a:extLst>
                    <a:ext uri="{9D8B030D-6E8A-4147-A177-3AD203B41FA5}">
                      <a16:colId xmlns:a16="http://schemas.microsoft.com/office/drawing/2014/main" val="20004"/>
                    </a:ext>
                  </a:extLst>
                </a:gridCol>
              </a:tblGrid>
              <a:tr h="570787">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s</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70787">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3901373" y="5615442"/>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s</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512309" y="1759738"/>
          <a:ext cx="3286320" cy="1074646"/>
        </p:xfrm>
        <a:graphic>
          <a:graphicData uri="http://schemas.openxmlformats.org/drawingml/2006/table">
            <a:tbl>
              <a:tblPr firstRow="1" bandRow="1">
                <a:tableStyleId>{5940675A-B579-460E-94D1-54222C63F5DA}</a:tableStyleId>
              </a:tblPr>
              <a:tblGrid>
                <a:gridCol w="547720">
                  <a:extLst>
                    <a:ext uri="{9D8B030D-6E8A-4147-A177-3AD203B41FA5}">
                      <a16:colId xmlns:a16="http://schemas.microsoft.com/office/drawing/2014/main" val="20000"/>
                    </a:ext>
                  </a:extLst>
                </a:gridCol>
                <a:gridCol w="547720">
                  <a:extLst>
                    <a:ext uri="{9D8B030D-6E8A-4147-A177-3AD203B41FA5}">
                      <a16:colId xmlns:a16="http://schemas.microsoft.com/office/drawing/2014/main" val="20001"/>
                    </a:ext>
                  </a:extLst>
                </a:gridCol>
                <a:gridCol w="547720">
                  <a:extLst>
                    <a:ext uri="{9D8B030D-6E8A-4147-A177-3AD203B41FA5}">
                      <a16:colId xmlns:a16="http://schemas.microsoft.com/office/drawing/2014/main" val="20002"/>
                    </a:ext>
                  </a:extLst>
                </a:gridCol>
                <a:gridCol w="547720">
                  <a:extLst>
                    <a:ext uri="{9D8B030D-6E8A-4147-A177-3AD203B41FA5}">
                      <a16:colId xmlns:a16="http://schemas.microsoft.com/office/drawing/2014/main" val="20003"/>
                    </a:ext>
                  </a:extLst>
                </a:gridCol>
                <a:gridCol w="547720">
                  <a:extLst>
                    <a:ext uri="{9D8B030D-6E8A-4147-A177-3AD203B41FA5}">
                      <a16:colId xmlns:a16="http://schemas.microsoft.com/office/drawing/2014/main" val="20004"/>
                    </a:ext>
                  </a:extLst>
                </a:gridCol>
                <a:gridCol w="547720">
                  <a:extLst>
                    <a:ext uri="{9D8B030D-6E8A-4147-A177-3AD203B41FA5}">
                      <a16:colId xmlns:a16="http://schemas.microsoft.com/office/drawing/2014/main" val="20005"/>
                    </a:ext>
                  </a:extLst>
                </a:gridCol>
              </a:tblGrid>
              <a:tr h="537323">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0"/>
                  </a:ext>
                </a:extLst>
              </a:tr>
              <a:tr h="537323">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sp>
        <p:nvSpPr>
          <p:cNvPr id="13" name="Rectangle 12"/>
          <p:cNvSpPr/>
          <p:nvPr/>
        </p:nvSpPr>
        <p:spPr>
          <a:xfrm>
            <a:off x="3634796" y="1313575"/>
            <a:ext cx="7549978" cy="369332"/>
          </a:xfrm>
          <a:prstGeom prst="rect">
            <a:avLst/>
          </a:prstGeom>
        </p:spPr>
        <p:txBody>
          <a:bodyPr wrap="square">
            <a:spAutoFit/>
          </a:bodyPr>
          <a:lstStyle/>
          <a:p>
            <a:pPr algn="ctr"/>
            <a:r>
              <a:rPr lang="en-GB">
                <a:latin typeface="OpenDyslexicAlta" pitchFamily="2" charset="77"/>
                <a:ea typeface="OpenDyslexic" charset="0"/>
                <a:cs typeface="OpenDyslexic" charset="0"/>
              </a:rPr>
              <a:t>Find and unscramble your spellings in the grids.</a:t>
            </a:r>
          </a:p>
        </p:txBody>
      </p:sp>
      <p:graphicFrame>
        <p:nvGraphicFramePr>
          <p:cNvPr id="14" name="Table 13"/>
          <p:cNvGraphicFramePr>
            <a:graphicFrameLocks noGrp="1"/>
          </p:cNvGraphicFramePr>
          <p:nvPr/>
        </p:nvGraphicFramePr>
        <p:xfrm>
          <a:off x="4107186" y="1756562"/>
          <a:ext cx="2971455" cy="1124628"/>
        </p:xfrm>
        <a:graphic>
          <a:graphicData uri="http://schemas.openxmlformats.org/drawingml/2006/table">
            <a:tbl>
              <a:tblPr firstRow="1" bandRow="1">
                <a:tableStyleId>{5940675A-B579-460E-94D1-54222C63F5DA}</a:tableStyleId>
              </a:tblPr>
              <a:tblGrid>
                <a:gridCol w="594291">
                  <a:extLst>
                    <a:ext uri="{9D8B030D-6E8A-4147-A177-3AD203B41FA5}">
                      <a16:colId xmlns:a16="http://schemas.microsoft.com/office/drawing/2014/main" val="20000"/>
                    </a:ext>
                  </a:extLst>
                </a:gridCol>
                <a:gridCol w="594291">
                  <a:extLst>
                    <a:ext uri="{9D8B030D-6E8A-4147-A177-3AD203B41FA5}">
                      <a16:colId xmlns:a16="http://schemas.microsoft.com/office/drawing/2014/main" val="20001"/>
                    </a:ext>
                  </a:extLst>
                </a:gridCol>
                <a:gridCol w="594291">
                  <a:extLst>
                    <a:ext uri="{9D8B030D-6E8A-4147-A177-3AD203B41FA5}">
                      <a16:colId xmlns:a16="http://schemas.microsoft.com/office/drawing/2014/main" val="20002"/>
                    </a:ext>
                  </a:extLst>
                </a:gridCol>
                <a:gridCol w="594291">
                  <a:extLst>
                    <a:ext uri="{9D8B030D-6E8A-4147-A177-3AD203B41FA5}">
                      <a16:colId xmlns:a16="http://schemas.microsoft.com/office/drawing/2014/main" val="20003"/>
                    </a:ext>
                  </a:extLst>
                </a:gridCol>
                <a:gridCol w="594291">
                  <a:extLst>
                    <a:ext uri="{9D8B030D-6E8A-4147-A177-3AD203B41FA5}">
                      <a16:colId xmlns:a16="http://schemas.microsoft.com/office/drawing/2014/main" val="20004"/>
                    </a:ext>
                  </a:extLst>
                </a:gridCol>
              </a:tblGrid>
              <a:tr h="562314">
                <a:tc>
                  <a:txBody>
                    <a:bodyPr/>
                    <a:lstStyle/>
                    <a:p>
                      <a:pPr algn="ctr"/>
                      <a:r>
                        <a:rPr lang="en-GB" sz="2400" b="0" i="0">
                          <a:latin typeface="OpenDyslexicAlta" pitchFamily="2" charset="77"/>
                          <a:ea typeface="OpenDyslexic" charset="0"/>
                          <a:cs typeface="OpenDyslexic" charset="0"/>
                        </a:rPr>
                        <a:t>h</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m</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62314">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nvGraphicFramePr>
        <p:xfrm>
          <a:off x="7724376" y="3016020"/>
          <a:ext cx="3460398" cy="1188376"/>
        </p:xfrm>
        <a:graphic>
          <a:graphicData uri="http://schemas.openxmlformats.org/drawingml/2006/table">
            <a:tbl>
              <a:tblPr firstRow="1" bandRow="1">
                <a:tableStyleId>{5940675A-B579-460E-94D1-54222C63F5DA}</a:tableStyleId>
              </a:tblPr>
              <a:tblGrid>
                <a:gridCol w="576733">
                  <a:extLst>
                    <a:ext uri="{9D8B030D-6E8A-4147-A177-3AD203B41FA5}">
                      <a16:colId xmlns:a16="http://schemas.microsoft.com/office/drawing/2014/main" val="20000"/>
                    </a:ext>
                  </a:extLst>
                </a:gridCol>
                <a:gridCol w="576733">
                  <a:extLst>
                    <a:ext uri="{9D8B030D-6E8A-4147-A177-3AD203B41FA5}">
                      <a16:colId xmlns:a16="http://schemas.microsoft.com/office/drawing/2014/main" val="20001"/>
                    </a:ext>
                  </a:extLst>
                </a:gridCol>
                <a:gridCol w="576733">
                  <a:extLst>
                    <a:ext uri="{9D8B030D-6E8A-4147-A177-3AD203B41FA5}">
                      <a16:colId xmlns:a16="http://schemas.microsoft.com/office/drawing/2014/main" val="20002"/>
                    </a:ext>
                  </a:extLst>
                </a:gridCol>
                <a:gridCol w="576733">
                  <a:extLst>
                    <a:ext uri="{9D8B030D-6E8A-4147-A177-3AD203B41FA5}">
                      <a16:colId xmlns:a16="http://schemas.microsoft.com/office/drawing/2014/main" val="20003"/>
                    </a:ext>
                  </a:extLst>
                </a:gridCol>
                <a:gridCol w="576733">
                  <a:extLst>
                    <a:ext uri="{9D8B030D-6E8A-4147-A177-3AD203B41FA5}">
                      <a16:colId xmlns:a16="http://schemas.microsoft.com/office/drawing/2014/main" val="20004"/>
                    </a:ext>
                  </a:extLst>
                </a:gridCol>
                <a:gridCol w="576733">
                  <a:extLst>
                    <a:ext uri="{9D8B030D-6E8A-4147-A177-3AD203B41FA5}">
                      <a16:colId xmlns:a16="http://schemas.microsoft.com/office/drawing/2014/main" val="20005"/>
                    </a:ext>
                  </a:extLst>
                </a:gridCol>
              </a:tblGrid>
              <a:tr h="594188">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s</a:t>
                      </a:r>
                    </a:p>
                  </a:txBody>
                  <a:tcPr/>
                </a:tc>
                <a:extLst>
                  <a:ext uri="{0D108BD9-81ED-4DB2-BD59-A6C34878D82A}">
                    <a16:rowId xmlns:a16="http://schemas.microsoft.com/office/drawing/2014/main" val="10000"/>
                  </a:ext>
                </a:extLst>
              </a:tr>
              <a:tr h="594188">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nvGraphicFramePr>
        <p:xfrm>
          <a:off x="3434694" y="437860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f</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nvGraphicFramePr>
        <p:xfrm>
          <a:off x="6438603" y="435997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nvGraphicFramePr>
        <p:xfrm>
          <a:off x="9212897" y="4353261"/>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r</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20" name="Table 19"/>
          <p:cNvGraphicFramePr>
            <a:graphicFrameLocks noGrp="1"/>
          </p:cNvGraphicFramePr>
          <p:nvPr/>
        </p:nvGraphicFramePr>
        <p:xfrm>
          <a:off x="6641352" y="560860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h</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nvGraphicFramePr>
        <p:xfrm>
          <a:off x="9460487" y="5622815"/>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a:latin typeface="OpenDyslexicAlta" pitchFamily="2" charset="77"/>
                          <a:ea typeface="OpenDyslexic" charset="0"/>
                          <a:cs typeface="OpenDyslexic" charset="0"/>
                        </a:rPr>
                        <a:t>h</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c</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8707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mouth</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around</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sprout</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sound</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spout</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ouch</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hound</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trout</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found</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proud</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The /ow/ sound spelled ‘</a:t>
                      </a:r>
                      <a:r>
                        <a:rPr lang="en-GB" sz="1400" b="0" i="0" baseline="0" dirty="0" err="1">
                          <a:solidFill>
                            <a:schemeClr val="tx1"/>
                          </a:solidFill>
                          <a:latin typeface="Muli" pitchFamily="2" charset="77"/>
                        </a:rPr>
                        <a:t>ou</a:t>
                      </a:r>
                      <a:r>
                        <a:rPr lang="en-GB" sz="1400" b="0" i="0" baseline="0" dirty="0">
                          <a:solidFill>
                            <a:schemeClr val="tx1"/>
                          </a:solidFill>
                          <a:latin typeface="Muli" pitchFamily="2" charset="77"/>
                        </a:rPr>
                        <a:t>.’  Found often in the middle of words, sometimes at the beginning and very rarely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4489359" y="3030228"/>
          <a:ext cx="2920425" cy="1141574"/>
        </p:xfrm>
        <a:graphic>
          <a:graphicData uri="http://schemas.openxmlformats.org/drawingml/2006/table">
            <a:tbl>
              <a:tblPr firstRow="1" bandRow="1">
                <a:tableStyleId>{5940675A-B579-460E-94D1-54222C63F5DA}</a:tableStyleId>
              </a:tblPr>
              <a:tblGrid>
                <a:gridCol w="584085">
                  <a:extLst>
                    <a:ext uri="{9D8B030D-6E8A-4147-A177-3AD203B41FA5}">
                      <a16:colId xmlns:a16="http://schemas.microsoft.com/office/drawing/2014/main" val="20000"/>
                    </a:ext>
                  </a:extLst>
                </a:gridCol>
                <a:gridCol w="584085">
                  <a:extLst>
                    <a:ext uri="{9D8B030D-6E8A-4147-A177-3AD203B41FA5}">
                      <a16:colId xmlns:a16="http://schemas.microsoft.com/office/drawing/2014/main" val="20001"/>
                    </a:ext>
                  </a:extLst>
                </a:gridCol>
                <a:gridCol w="584085">
                  <a:extLst>
                    <a:ext uri="{9D8B030D-6E8A-4147-A177-3AD203B41FA5}">
                      <a16:colId xmlns:a16="http://schemas.microsoft.com/office/drawing/2014/main" val="20002"/>
                    </a:ext>
                  </a:extLst>
                </a:gridCol>
                <a:gridCol w="584085">
                  <a:extLst>
                    <a:ext uri="{9D8B030D-6E8A-4147-A177-3AD203B41FA5}">
                      <a16:colId xmlns:a16="http://schemas.microsoft.com/office/drawing/2014/main" val="20003"/>
                    </a:ext>
                  </a:extLst>
                </a:gridCol>
                <a:gridCol w="584085">
                  <a:extLst>
                    <a:ext uri="{9D8B030D-6E8A-4147-A177-3AD203B41FA5}">
                      <a16:colId xmlns:a16="http://schemas.microsoft.com/office/drawing/2014/main" val="20004"/>
                    </a:ext>
                  </a:extLst>
                </a:gridCol>
              </a:tblGrid>
              <a:tr h="570787">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s</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70787">
                <a:tc>
                  <a:txBody>
                    <a:bodyPr/>
                    <a:lstStyle/>
                    <a:p>
                      <a:pPr algn="ctr"/>
                      <a:r>
                        <a:rPr lang="en-GB" sz="2400" b="0" i="0">
                          <a:solidFill>
                            <a:srgbClr val="FF3860"/>
                          </a:solidFill>
                          <a:latin typeface="OpenDyslexicAlta" pitchFamily="2" charset="77"/>
                          <a:ea typeface="OpenDyslexic" charset="0"/>
                          <a:cs typeface="OpenDyslexic" charset="0"/>
                        </a:rPr>
                        <a:t>s</a:t>
                      </a:r>
                    </a:p>
                  </a:txBody>
                  <a:tcPr/>
                </a:tc>
                <a:tc>
                  <a:txBody>
                    <a:bodyPr/>
                    <a:lstStyle/>
                    <a:p>
                      <a:pPr algn="ctr"/>
                      <a:r>
                        <a:rPr lang="en-GB" sz="2400" b="0" i="0">
                          <a:solidFill>
                            <a:srgbClr val="FF3860"/>
                          </a:solidFill>
                          <a:latin typeface="OpenDyslexicAlta" pitchFamily="2" charset="77"/>
                          <a:ea typeface="OpenDyslexic" charset="0"/>
                          <a:cs typeface="OpenDyslexic" charset="0"/>
                        </a:rPr>
                        <a:t>p</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3901373" y="5615442"/>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s</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s</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512309" y="1759738"/>
          <a:ext cx="3286320" cy="1074646"/>
        </p:xfrm>
        <a:graphic>
          <a:graphicData uri="http://schemas.openxmlformats.org/drawingml/2006/table">
            <a:tbl>
              <a:tblPr firstRow="1" bandRow="1">
                <a:tableStyleId>{5940675A-B579-460E-94D1-54222C63F5DA}</a:tableStyleId>
              </a:tblPr>
              <a:tblGrid>
                <a:gridCol w="547720">
                  <a:extLst>
                    <a:ext uri="{9D8B030D-6E8A-4147-A177-3AD203B41FA5}">
                      <a16:colId xmlns:a16="http://schemas.microsoft.com/office/drawing/2014/main" val="20000"/>
                    </a:ext>
                  </a:extLst>
                </a:gridCol>
                <a:gridCol w="547720">
                  <a:extLst>
                    <a:ext uri="{9D8B030D-6E8A-4147-A177-3AD203B41FA5}">
                      <a16:colId xmlns:a16="http://schemas.microsoft.com/office/drawing/2014/main" val="20001"/>
                    </a:ext>
                  </a:extLst>
                </a:gridCol>
                <a:gridCol w="547720">
                  <a:extLst>
                    <a:ext uri="{9D8B030D-6E8A-4147-A177-3AD203B41FA5}">
                      <a16:colId xmlns:a16="http://schemas.microsoft.com/office/drawing/2014/main" val="20002"/>
                    </a:ext>
                  </a:extLst>
                </a:gridCol>
                <a:gridCol w="547720">
                  <a:extLst>
                    <a:ext uri="{9D8B030D-6E8A-4147-A177-3AD203B41FA5}">
                      <a16:colId xmlns:a16="http://schemas.microsoft.com/office/drawing/2014/main" val="20003"/>
                    </a:ext>
                  </a:extLst>
                </a:gridCol>
                <a:gridCol w="547720">
                  <a:extLst>
                    <a:ext uri="{9D8B030D-6E8A-4147-A177-3AD203B41FA5}">
                      <a16:colId xmlns:a16="http://schemas.microsoft.com/office/drawing/2014/main" val="20004"/>
                    </a:ext>
                  </a:extLst>
                </a:gridCol>
                <a:gridCol w="547720">
                  <a:extLst>
                    <a:ext uri="{9D8B030D-6E8A-4147-A177-3AD203B41FA5}">
                      <a16:colId xmlns:a16="http://schemas.microsoft.com/office/drawing/2014/main" val="20005"/>
                    </a:ext>
                  </a:extLst>
                </a:gridCol>
              </a:tblGrid>
              <a:tr h="537323">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0"/>
                  </a:ext>
                </a:extLst>
              </a:tr>
              <a:tr h="537323">
                <a:tc>
                  <a:txBody>
                    <a:bodyPr/>
                    <a:lstStyle/>
                    <a:p>
                      <a:pPr algn="ctr"/>
                      <a:r>
                        <a:rPr lang="en-GB" sz="2400" b="0" i="0">
                          <a:solidFill>
                            <a:srgbClr val="FF3860"/>
                          </a:solidFill>
                          <a:latin typeface="OpenDyslexicAlta" pitchFamily="2" charset="77"/>
                          <a:ea typeface="OpenDyslexic" charset="0"/>
                          <a:cs typeface="OpenDyslexic" charset="0"/>
                        </a:rPr>
                        <a:t>a</a:t>
                      </a:r>
                    </a:p>
                  </a:txBody>
                  <a:tcPr/>
                </a:tc>
                <a:tc>
                  <a:txBody>
                    <a:bodyPr/>
                    <a:lstStyle/>
                    <a:p>
                      <a:pPr algn="ctr"/>
                      <a:r>
                        <a:rPr lang="en-GB" sz="2400" b="0" i="0">
                          <a:solidFill>
                            <a:srgbClr val="FF3860"/>
                          </a:solidFill>
                          <a:latin typeface="OpenDyslexicAlta" pitchFamily="2" charset="77"/>
                          <a:ea typeface="OpenDyslexic" charset="0"/>
                          <a:cs typeface="OpenDyslexic" charset="0"/>
                        </a:rPr>
                        <a:t>r</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sp>
        <p:nvSpPr>
          <p:cNvPr id="13" name="Rectangle 12"/>
          <p:cNvSpPr/>
          <p:nvPr/>
        </p:nvSpPr>
        <p:spPr>
          <a:xfrm>
            <a:off x="3634796" y="1313575"/>
            <a:ext cx="7549978" cy="369332"/>
          </a:xfrm>
          <a:prstGeom prst="rect">
            <a:avLst/>
          </a:prstGeom>
        </p:spPr>
        <p:txBody>
          <a:bodyPr wrap="square">
            <a:spAutoFit/>
          </a:bodyPr>
          <a:lstStyle/>
          <a:p>
            <a:pPr algn="ctr"/>
            <a:r>
              <a:rPr lang="en-GB">
                <a:latin typeface="OpenDyslexicAlta" pitchFamily="2" charset="77"/>
                <a:ea typeface="OpenDyslexic" charset="0"/>
                <a:cs typeface="OpenDyslexic" charset="0"/>
              </a:rPr>
              <a:t>Find and unscramble your spellings in the grids.</a:t>
            </a:r>
          </a:p>
        </p:txBody>
      </p:sp>
      <p:graphicFrame>
        <p:nvGraphicFramePr>
          <p:cNvPr id="14" name="Table 13"/>
          <p:cNvGraphicFramePr>
            <a:graphicFrameLocks noGrp="1"/>
          </p:cNvGraphicFramePr>
          <p:nvPr/>
        </p:nvGraphicFramePr>
        <p:xfrm>
          <a:off x="4107186" y="1756562"/>
          <a:ext cx="2971455" cy="1124628"/>
        </p:xfrm>
        <a:graphic>
          <a:graphicData uri="http://schemas.openxmlformats.org/drawingml/2006/table">
            <a:tbl>
              <a:tblPr firstRow="1" bandRow="1">
                <a:tableStyleId>{5940675A-B579-460E-94D1-54222C63F5DA}</a:tableStyleId>
              </a:tblPr>
              <a:tblGrid>
                <a:gridCol w="594291">
                  <a:extLst>
                    <a:ext uri="{9D8B030D-6E8A-4147-A177-3AD203B41FA5}">
                      <a16:colId xmlns:a16="http://schemas.microsoft.com/office/drawing/2014/main" val="20000"/>
                    </a:ext>
                  </a:extLst>
                </a:gridCol>
                <a:gridCol w="594291">
                  <a:extLst>
                    <a:ext uri="{9D8B030D-6E8A-4147-A177-3AD203B41FA5}">
                      <a16:colId xmlns:a16="http://schemas.microsoft.com/office/drawing/2014/main" val="20001"/>
                    </a:ext>
                  </a:extLst>
                </a:gridCol>
                <a:gridCol w="594291">
                  <a:extLst>
                    <a:ext uri="{9D8B030D-6E8A-4147-A177-3AD203B41FA5}">
                      <a16:colId xmlns:a16="http://schemas.microsoft.com/office/drawing/2014/main" val="20002"/>
                    </a:ext>
                  </a:extLst>
                </a:gridCol>
                <a:gridCol w="594291">
                  <a:extLst>
                    <a:ext uri="{9D8B030D-6E8A-4147-A177-3AD203B41FA5}">
                      <a16:colId xmlns:a16="http://schemas.microsoft.com/office/drawing/2014/main" val="20003"/>
                    </a:ext>
                  </a:extLst>
                </a:gridCol>
                <a:gridCol w="594291">
                  <a:extLst>
                    <a:ext uri="{9D8B030D-6E8A-4147-A177-3AD203B41FA5}">
                      <a16:colId xmlns:a16="http://schemas.microsoft.com/office/drawing/2014/main" val="20004"/>
                    </a:ext>
                  </a:extLst>
                </a:gridCol>
              </a:tblGrid>
              <a:tr h="562314">
                <a:tc>
                  <a:txBody>
                    <a:bodyPr/>
                    <a:lstStyle/>
                    <a:p>
                      <a:pPr algn="ctr"/>
                      <a:r>
                        <a:rPr lang="en-GB" sz="2400" b="0" i="0">
                          <a:latin typeface="OpenDyslexicAlta" pitchFamily="2" charset="77"/>
                          <a:ea typeface="OpenDyslexic" charset="0"/>
                          <a:cs typeface="OpenDyslexic" charset="0"/>
                        </a:rPr>
                        <a:t>h</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m</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62314">
                <a:tc>
                  <a:txBody>
                    <a:bodyPr/>
                    <a:lstStyle/>
                    <a:p>
                      <a:pPr algn="ctr"/>
                      <a:r>
                        <a:rPr lang="en-GB" sz="2400" b="0" i="0">
                          <a:solidFill>
                            <a:srgbClr val="FF3860"/>
                          </a:solidFill>
                          <a:latin typeface="OpenDyslexicAlta" pitchFamily="2" charset="77"/>
                          <a:ea typeface="OpenDyslexic" charset="0"/>
                          <a:cs typeface="OpenDyslexic" charset="0"/>
                        </a:rPr>
                        <a:t>m</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tc>
                <a:tc>
                  <a:txBody>
                    <a:bodyPr/>
                    <a:lstStyle/>
                    <a:p>
                      <a:pPr algn="ctr"/>
                      <a:r>
                        <a:rPr lang="en-GB" sz="2400" b="0" i="0">
                          <a:solidFill>
                            <a:srgbClr val="FF3860"/>
                          </a:solidFill>
                          <a:latin typeface="OpenDyslexicAlta" pitchFamily="2" charset="77"/>
                          <a:ea typeface="OpenDyslexic" charset="0"/>
                          <a:cs typeface="OpenDyslexic" charset="0"/>
                        </a:rPr>
                        <a:t>h</a:t>
                      </a:r>
                    </a:p>
                  </a:txBody>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nvGraphicFramePr>
        <p:xfrm>
          <a:off x="7724376" y="3016020"/>
          <a:ext cx="3460398" cy="1188376"/>
        </p:xfrm>
        <a:graphic>
          <a:graphicData uri="http://schemas.openxmlformats.org/drawingml/2006/table">
            <a:tbl>
              <a:tblPr firstRow="1" bandRow="1">
                <a:tableStyleId>{5940675A-B579-460E-94D1-54222C63F5DA}</a:tableStyleId>
              </a:tblPr>
              <a:tblGrid>
                <a:gridCol w="576733">
                  <a:extLst>
                    <a:ext uri="{9D8B030D-6E8A-4147-A177-3AD203B41FA5}">
                      <a16:colId xmlns:a16="http://schemas.microsoft.com/office/drawing/2014/main" val="20000"/>
                    </a:ext>
                  </a:extLst>
                </a:gridCol>
                <a:gridCol w="576733">
                  <a:extLst>
                    <a:ext uri="{9D8B030D-6E8A-4147-A177-3AD203B41FA5}">
                      <a16:colId xmlns:a16="http://schemas.microsoft.com/office/drawing/2014/main" val="20001"/>
                    </a:ext>
                  </a:extLst>
                </a:gridCol>
                <a:gridCol w="576733">
                  <a:extLst>
                    <a:ext uri="{9D8B030D-6E8A-4147-A177-3AD203B41FA5}">
                      <a16:colId xmlns:a16="http://schemas.microsoft.com/office/drawing/2014/main" val="20002"/>
                    </a:ext>
                  </a:extLst>
                </a:gridCol>
                <a:gridCol w="576733">
                  <a:extLst>
                    <a:ext uri="{9D8B030D-6E8A-4147-A177-3AD203B41FA5}">
                      <a16:colId xmlns:a16="http://schemas.microsoft.com/office/drawing/2014/main" val="20003"/>
                    </a:ext>
                  </a:extLst>
                </a:gridCol>
                <a:gridCol w="576733">
                  <a:extLst>
                    <a:ext uri="{9D8B030D-6E8A-4147-A177-3AD203B41FA5}">
                      <a16:colId xmlns:a16="http://schemas.microsoft.com/office/drawing/2014/main" val="20004"/>
                    </a:ext>
                  </a:extLst>
                </a:gridCol>
                <a:gridCol w="576733">
                  <a:extLst>
                    <a:ext uri="{9D8B030D-6E8A-4147-A177-3AD203B41FA5}">
                      <a16:colId xmlns:a16="http://schemas.microsoft.com/office/drawing/2014/main" val="20005"/>
                    </a:ext>
                  </a:extLst>
                </a:gridCol>
              </a:tblGrid>
              <a:tr h="594188">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s</a:t>
                      </a:r>
                    </a:p>
                  </a:txBody>
                  <a:tcPr/>
                </a:tc>
                <a:extLst>
                  <a:ext uri="{0D108BD9-81ED-4DB2-BD59-A6C34878D82A}">
                    <a16:rowId xmlns:a16="http://schemas.microsoft.com/office/drawing/2014/main" val="10000"/>
                  </a:ext>
                </a:extLst>
              </a:tr>
              <a:tr h="594188">
                <a:tc>
                  <a:txBody>
                    <a:bodyPr/>
                    <a:lstStyle/>
                    <a:p>
                      <a:pPr algn="ctr"/>
                      <a:r>
                        <a:rPr lang="en-GB" sz="2400" b="0" i="0">
                          <a:solidFill>
                            <a:srgbClr val="FF3860"/>
                          </a:solidFill>
                          <a:latin typeface="OpenDyslexicAlta" pitchFamily="2" charset="77"/>
                          <a:ea typeface="OpenDyslexic" charset="0"/>
                          <a:cs typeface="OpenDyslexic" charset="0"/>
                        </a:rPr>
                        <a:t>s</a:t>
                      </a:r>
                    </a:p>
                  </a:txBody>
                  <a:tcPr/>
                </a:tc>
                <a:tc>
                  <a:txBody>
                    <a:bodyPr/>
                    <a:lstStyle/>
                    <a:p>
                      <a:pPr algn="ctr"/>
                      <a:r>
                        <a:rPr lang="en-GB" sz="2400" b="0" i="0">
                          <a:solidFill>
                            <a:srgbClr val="FF3860"/>
                          </a:solidFill>
                          <a:latin typeface="OpenDyslexicAlta" pitchFamily="2" charset="77"/>
                          <a:ea typeface="OpenDyslexic" charset="0"/>
                          <a:cs typeface="OpenDyslexic" charset="0"/>
                        </a:rPr>
                        <a:t>p</a:t>
                      </a:r>
                    </a:p>
                  </a:txBody>
                  <a:tcPr/>
                </a:tc>
                <a:tc>
                  <a:txBody>
                    <a:bodyPr/>
                    <a:lstStyle/>
                    <a:p>
                      <a:pPr algn="ctr"/>
                      <a:r>
                        <a:rPr lang="en-GB" sz="2400" b="0" i="0">
                          <a:solidFill>
                            <a:srgbClr val="FF3860"/>
                          </a:solidFill>
                          <a:latin typeface="OpenDyslexicAlta" pitchFamily="2" charset="77"/>
                          <a:ea typeface="OpenDyslexic" charset="0"/>
                          <a:cs typeface="OpenDyslexic" charset="0"/>
                        </a:rPr>
                        <a:t>r</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nvGraphicFramePr>
        <p:xfrm>
          <a:off x="3434694" y="437860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f</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f</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nvGraphicFramePr>
        <p:xfrm>
          <a:off x="6438603" y="435997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t</a:t>
                      </a:r>
                    </a:p>
                  </a:txBody>
                  <a:tcPr/>
                </a:tc>
                <a:tc>
                  <a:txBody>
                    <a:bodyPr/>
                    <a:lstStyle/>
                    <a:p>
                      <a:pPr algn="ctr"/>
                      <a:r>
                        <a:rPr lang="en-GB" sz="2400" b="0" i="0">
                          <a:solidFill>
                            <a:srgbClr val="FF3860"/>
                          </a:solidFill>
                          <a:latin typeface="OpenDyslexicAlta" pitchFamily="2" charset="77"/>
                          <a:ea typeface="OpenDyslexic" charset="0"/>
                          <a:cs typeface="OpenDyslexic" charset="0"/>
                        </a:rPr>
                        <a:t>r</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nvGraphicFramePr>
        <p:xfrm>
          <a:off x="9212897" y="4353261"/>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r</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p</a:t>
                      </a:r>
                    </a:p>
                  </a:txBody>
                  <a:tcPr/>
                </a:tc>
                <a:tc>
                  <a:txBody>
                    <a:bodyPr/>
                    <a:lstStyle/>
                    <a:p>
                      <a:pPr algn="ctr"/>
                      <a:r>
                        <a:rPr lang="en-GB" sz="2400" b="0" i="0">
                          <a:solidFill>
                            <a:srgbClr val="FF3860"/>
                          </a:solidFill>
                          <a:latin typeface="OpenDyslexicAlta" pitchFamily="2" charset="77"/>
                          <a:ea typeface="OpenDyslexic" charset="0"/>
                          <a:cs typeface="OpenDyslexic" charset="0"/>
                        </a:rPr>
                        <a:t>r</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graphicFrame>
        <p:nvGraphicFramePr>
          <p:cNvPr id="20" name="Table 19"/>
          <p:cNvGraphicFramePr>
            <a:graphicFrameLocks noGrp="1"/>
          </p:cNvGraphicFramePr>
          <p:nvPr/>
        </p:nvGraphicFramePr>
        <p:xfrm>
          <a:off x="6641352" y="560860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h</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h</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nvGraphicFramePr>
        <p:xfrm>
          <a:off x="9460487" y="5622815"/>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a:latin typeface="OpenDyslexicAlta" pitchFamily="2" charset="77"/>
                          <a:ea typeface="OpenDyslexic" charset="0"/>
                          <a:cs typeface="OpenDyslexic" charset="0"/>
                        </a:rPr>
                        <a:t>h</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c</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c</a:t>
                      </a:r>
                    </a:p>
                  </a:txBody>
                  <a:tcPr/>
                </a:tc>
                <a:tc>
                  <a:txBody>
                    <a:bodyPr/>
                    <a:lstStyle/>
                    <a:p>
                      <a:pPr algn="ctr"/>
                      <a:r>
                        <a:rPr lang="en-GB" sz="2400" b="0" i="0">
                          <a:solidFill>
                            <a:srgbClr val="FF3860"/>
                          </a:solidFill>
                          <a:latin typeface="OpenDyslexicAlta" pitchFamily="2" charset="77"/>
                          <a:ea typeface="OpenDyslexic" charset="0"/>
                          <a:cs typeface="OpenDyslexic" charset="0"/>
                        </a:rPr>
                        <a:t>h</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66828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The /u/ sound spelled ‘</a:t>
            </a:r>
            <a:r>
              <a:rPr lang="en-GB" err="1"/>
              <a:t>ou</a:t>
            </a:r>
            <a:r>
              <a:rPr lang="en-GB"/>
              <a:t>’. </a:t>
            </a:r>
          </a:p>
          <a:p>
            <a:r>
              <a:rPr lang="en-GB"/>
              <a:t>This digraph is only found in the middle of words. </a:t>
            </a:r>
          </a:p>
          <a:p>
            <a:pPr>
              <a:lnSpc>
                <a:spcPct val="150000"/>
              </a:lnSpc>
            </a:pPr>
            <a:endParaRPr lang="en-GB"/>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2</a:t>
            </a:r>
          </a:p>
        </p:txBody>
      </p:sp>
    </p:spTree>
    <p:extLst>
      <p:ext uri="{BB962C8B-B14F-4D97-AF65-F5344CB8AC3E}">
        <p14:creationId xmlns:p14="http://schemas.microsoft.com/office/powerpoint/2010/main" val="3142406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/u/ sound spelled ‘</a:t>
            </a:r>
            <a:r>
              <a:rPr lang="en-GB" dirty="0" err="1"/>
              <a:t>ou</a:t>
            </a:r>
            <a:r>
              <a:rPr lang="en-GB" dirty="0"/>
              <a:t>.’ This digraph is only found in the middle of words. </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5"/>
          <a:ext cx="8363607" cy="5093209"/>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700" b="0" i="0">
                          <a:latin typeface="Muli" pitchFamily="2" charset="77"/>
                        </a:rPr>
                        <a:t>The digraph ‘</a:t>
                      </a:r>
                      <a:r>
                        <a:rPr lang="en-GB" sz="1700" b="0" i="0" err="1">
                          <a:latin typeface="Muli" pitchFamily="2" charset="77"/>
                        </a:rPr>
                        <a:t>ou</a:t>
                      </a:r>
                      <a:r>
                        <a:rPr lang="en-GB" sz="1700" b="0" i="0">
                          <a:latin typeface="Muli" pitchFamily="2" charset="77"/>
                        </a:rPr>
                        <a:t>’ which is pronounced /u/ is only found in the middle of words. Ask children to think of words with an /u/ sound and write down any that they say with the ‘</a:t>
                      </a:r>
                      <a:r>
                        <a:rPr lang="en-GB" sz="1700" b="0" i="0" err="1">
                          <a:latin typeface="Muli" pitchFamily="2" charset="77"/>
                        </a:rPr>
                        <a:t>ou</a:t>
                      </a:r>
                      <a:r>
                        <a:rPr lang="en-GB" sz="1700" b="0" i="0">
                          <a:latin typeface="Muli" pitchFamily="2" charset="77"/>
                        </a:rPr>
                        <a:t>’ digraph in. </a:t>
                      </a:r>
                    </a:p>
                  </a:txBody>
                  <a:tcPr/>
                </a:tc>
                <a:extLst>
                  <a:ext uri="{0D108BD9-81ED-4DB2-BD59-A6C34878D82A}">
                    <a16:rowId xmlns:a16="http://schemas.microsoft.com/office/drawing/2014/main" val="10000"/>
                  </a:ext>
                </a:extLst>
              </a:tr>
              <a:tr h="1748366">
                <a:tc>
                  <a:txBody>
                    <a:bodyPr/>
                    <a:lstStyle/>
                    <a:p>
                      <a:r>
                        <a:rPr lang="en-GB" sz="1700" b="0" i="0">
                          <a:latin typeface="Muli" pitchFamily="2" charset="77"/>
                        </a:rPr>
                        <a:t>Main Teaching Activity </a:t>
                      </a:r>
                    </a:p>
                  </a:txBody>
                  <a:tcPr/>
                </a:tc>
                <a:tc>
                  <a:txBody>
                    <a:bodyPr/>
                    <a:lstStyle/>
                    <a:p>
                      <a:endParaRPr lang="en-GB" sz="1700" b="0" i="0" baseline="0">
                        <a:latin typeface="Muli" pitchFamily="2" charset="77"/>
                      </a:endParaRPr>
                    </a:p>
                    <a:p>
                      <a:r>
                        <a:rPr lang="en-GB" sz="1700" b="0" i="0" baseline="0">
                          <a:latin typeface="Muli" pitchFamily="2" charset="77"/>
                        </a:rPr>
                        <a:t>Using the power point slide,  get the children to complete the sentences choosing an appropriate word by writing their chosen word on a mini whiteboard and holding it up.  Ensure the words are being spelled with the ‘</a:t>
                      </a:r>
                      <a:r>
                        <a:rPr lang="en-GB" sz="1700" b="0" i="0" baseline="0" err="1">
                          <a:latin typeface="Muli" pitchFamily="2" charset="77"/>
                        </a:rPr>
                        <a:t>ou</a:t>
                      </a:r>
                      <a:r>
                        <a:rPr lang="en-GB" sz="1700" b="0" i="0" baseline="0">
                          <a:latin typeface="Muli" pitchFamily="2" charset="77"/>
                        </a:rPr>
                        <a:t>’ spelling and discuss any errors or misconceptions before moving on.</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endParaRPr lang="en-GB" sz="1700" b="0" i="0">
                        <a:latin typeface="Muli" pitchFamily="2" charset="77"/>
                      </a:endParaRPr>
                    </a:p>
                    <a:p>
                      <a:r>
                        <a:rPr lang="en-GB" sz="1700" b="0" i="0">
                          <a:latin typeface="Muli" pitchFamily="2" charset="77"/>
                        </a:rPr>
                        <a:t>Children to become the teacher by marking Evie’s work and helping her to work out which 6 words are spelled incorrectly. Remind children that the /u/ sound should be spelled with /</a:t>
                      </a:r>
                      <a:r>
                        <a:rPr lang="en-GB" sz="1700" b="0" i="0" err="1">
                          <a:latin typeface="Muli" pitchFamily="2" charset="77"/>
                        </a:rPr>
                        <a:t>ou</a:t>
                      </a:r>
                      <a:r>
                        <a:rPr lang="en-GB" sz="1700" b="0" i="0">
                          <a:latin typeface="Muli" pitchFamily="2" charset="77"/>
                        </a:rPr>
                        <a:t>/ in this week’s spellings. </a:t>
                      </a:r>
                    </a:p>
                    <a:p>
                      <a:endParaRPr lang="en-GB" sz="1700" b="0" i="0">
                        <a:latin typeface="Muli" pitchFamily="2" charset="77"/>
                      </a:endParaRPr>
                    </a:p>
                    <a:p>
                      <a:r>
                        <a:rPr lang="en-GB" sz="1700" b="0" i="0">
                          <a:latin typeface="Muli" pitchFamily="2" charset="77"/>
                        </a:rPr>
                        <a:t>After the children have had a minute to look at it, click the </a:t>
                      </a:r>
                      <a:r>
                        <a:rPr lang="en-GB" sz="1700" b="0" i="0" err="1">
                          <a:latin typeface="Muli" pitchFamily="2" charset="77"/>
                        </a:rPr>
                        <a:t>powerpoint</a:t>
                      </a:r>
                      <a:r>
                        <a:rPr lang="en-GB" sz="1700" b="0" i="0">
                          <a:latin typeface="Muli" pitchFamily="2" charset="77"/>
                        </a:rPr>
                        <a:t> slide to hide the spelling list for this activity.</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touch</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double</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country</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trouble</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young</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cousin</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enough</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encourage</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flourish</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couple</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20319621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r>
                        <a:rPr lang="en-GB" sz="1400" b="0" i="0">
                          <a:latin typeface="Muli" pitchFamily="2" charset="77"/>
                        </a:rPr>
                        <a:t>The /u/ sound spelled ‘</a:t>
                      </a:r>
                      <a:r>
                        <a:rPr lang="en-GB" sz="1400" err="1">
                          <a:latin typeface="Muli" pitchFamily="2" charset="77"/>
                        </a:rPr>
                        <a:t>ou</a:t>
                      </a:r>
                      <a:r>
                        <a:rPr lang="en-GB" sz="1400">
                          <a:latin typeface="Muli" pitchFamily="2" charset="77"/>
                        </a:rPr>
                        <a:t>’. This digraph is only found in the middle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4167590" y="2036918"/>
          <a:ext cx="2787650" cy="4495116"/>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495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a:latin typeface="OpenDyslexicAlta" pitchFamily="2" charset="77"/>
                        <a:ea typeface="OpenDyslexic" charset="0"/>
                        <a:cs typeface="OpenDyslexic"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err="1">
                          <a:latin typeface="OpenDyslexicAlta" pitchFamily="2" charset="77"/>
                          <a:ea typeface="OpenDyslexic" charset="0"/>
                          <a:cs typeface="OpenDyslexic" charset="0"/>
                        </a:rPr>
                        <a:t>tuch</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double</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truble</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yung</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cusin</a:t>
                      </a:r>
                      <a:endParaRPr lang="en-GB" sz="2400" b="0" i="0">
                        <a:latin typeface="OpenDyslexicAlta" pitchFamily="2" charset="77"/>
                        <a:ea typeface="OpenDyslexic" charset="0"/>
                        <a:cs typeface="OpenDyslexic"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a:latin typeface="OpenDyslexicAlta" pitchFamily="2" charset="77"/>
                          <a:ea typeface="OpenDyslexic" charset="0"/>
                          <a:cs typeface="OpenDyslexic" charset="0"/>
                        </a:rPr>
                        <a:t>country</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enough</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encurage</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flurish</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couple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9218237" y="2049671"/>
          <a:ext cx="2434392" cy="4572000"/>
        </p:xfrm>
        <a:graphic>
          <a:graphicData uri="http://schemas.openxmlformats.org/drawingml/2006/table">
            <a:tbl>
              <a:tblPr firstRow="1" bandRow="1">
                <a:tableStyleId>{5940675A-B579-460E-94D1-54222C63F5DA}</a:tableStyleId>
              </a:tblPr>
              <a:tblGrid>
                <a:gridCol w="2434392">
                  <a:extLst>
                    <a:ext uri="{9D8B030D-6E8A-4147-A177-3AD203B41FA5}">
                      <a16:colId xmlns:a16="http://schemas.microsoft.com/office/drawing/2014/main" val="20000"/>
                    </a:ext>
                  </a:extLst>
                </a:gridCol>
              </a:tblGrid>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bl>
          </a:graphicData>
        </a:graphic>
      </p:graphicFrame>
      <p:sp>
        <p:nvSpPr>
          <p:cNvPr id="9" name="TextBox 8"/>
          <p:cNvSpPr txBox="1"/>
          <p:nvPr/>
        </p:nvSpPr>
        <p:spPr>
          <a:xfrm>
            <a:off x="3858568" y="1323865"/>
            <a:ext cx="8360082" cy="830997"/>
          </a:xfrm>
          <a:prstGeom prst="rect">
            <a:avLst/>
          </a:prstGeom>
          <a:noFill/>
        </p:spPr>
        <p:txBody>
          <a:bodyPr wrap="square" rtlCol="0">
            <a:spAutoFit/>
          </a:bodyPr>
          <a:lstStyle/>
          <a:p>
            <a:pPr algn="ctr"/>
            <a:r>
              <a:rPr lang="en-GB" sz="1600">
                <a:latin typeface="OpenDyslexicAlta" pitchFamily="2" charset="77"/>
                <a:ea typeface="OpenDyslexic" charset="0"/>
                <a:cs typeface="OpenDyslexic" charset="0"/>
              </a:rPr>
              <a:t>Evie has scored 4/10 in her spelling test.  </a:t>
            </a:r>
          </a:p>
          <a:p>
            <a:pPr algn="ctr"/>
            <a:r>
              <a:rPr lang="en-GB" sz="1600">
                <a:latin typeface="OpenDyslexicAlta" pitchFamily="2" charset="77"/>
                <a:ea typeface="OpenDyslexic" charset="0"/>
                <a:cs typeface="OpenDyslexic" charset="0"/>
              </a:rPr>
              <a:t>Can you help her to work out which spellings are wrong and write them correctly?</a:t>
            </a:r>
          </a:p>
        </p:txBody>
      </p:sp>
      <p:sp>
        <p:nvSpPr>
          <p:cNvPr id="10" name="TextBox 9"/>
          <p:cNvSpPr txBox="1"/>
          <p:nvPr/>
        </p:nvSpPr>
        <p:spPr>
          <a:xfrm>
            <a:off x="508000" y="1251292"/>
            <a:ext cx="2787650" cy="261610"/>
          </a:xfrm>
          <a:prstGeom prst="rect">
            <a:avLst/>
          </a:prstGeom>
          <a:solidFill>
            <a:srgbClr val="8FAADC"/>
          </a:solidFill>
        </p:spPr>
        <p:txBody>
          <a:bodyPr wrap="square" rtlCol="0">
            <a:spAutoFit/>
          </a:bodyPr>
          <a:lstStyle/>
          <a:p>
            <a:r>
              <a:rPr lang="en-GB" sz="1100">
                <a:latin typeface="OpenDyslexicAlta" pitchFamily="2" charset="77"/>
                <a:ea typeface="OpenDyslexic" charset="0"/>
                <a:cs typeface="OpenDyslexic" charset="0"/>
              </a:rPr>
              <a:t>Cover your spellings for this task</a:t>
            </a:r>
          </a:p>
        </p:txBody>
      </p:sp>
      <p:graphicFrame>
        <p:nvGraphicFramePr>
          <p:cNvPr id="3" name="Table 2">
            <a:extLst>
              <a:ext uri="{FF2B5EF4-FFF2-40B4-BE49-F238E27FC236}">
                <a16:creationId xmlns:a16="http://schemas.microsoft.com/office/drawing/2014/main" id="{1590239E-C5B7-4E3D-B5E3-F98E06F0C215}"/>
              </a:ext>
            </a:extLst>
          </p:cNvPr>
          <p:cNvGraphicFramePr>
            <a:graphicFrameLocks noGrp="1"/>
          </p:cNvGraphicFramePr>
          <p:nvPr/>
        </p:nvGraphicFramePr>
        <p:xfrm>
          <a:off x="539371" y="164437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382984207"/>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2933006831"/>
                  </a:ext>
                </a:extLst>
              </a:tr>
              <a:tr h="457200">
                <a:tc>
                  <a:txBody>
                    <a:bodyPr/>
                    <a:lstStyle/>
                    <a:p>
                      <a:r>
                        <a:rPr lang="en-GB" b="0" i="0">
                          <a:latin typeface="OpenDyslexicAlta" pitchFamily="2" charset="77"/>
                          <a:ea typeface="OpenDyslexic" charset="0"/>
                          <a:cs typeface="OpenDyslexic" charset="0"/>
                        </a:rPr>
                        <a:t>touch</a:t>
                      </a:r>
                    </a:p>
                  </a:txBody>
                  <a:tcPr/>
                </a:tc>
                <a:extLst>
                  <a:ext uri="{0D108BD9-81ED-4DB2-BD59-A6C34878D82A}">
                    <a16:rowId xmlns:a16="http://schemas.microsoft.com/office/drawing/2014/main" val="2059049468"/>
                  </a:ext>
                </a:extLst>
              </a:tr>
              <a:tr h="457200">
                <a:tc>
                  <a:txBody>
                    <a:bodyPr/>
                    <a:lstStyle/>
                    <a:p>
                      <a:r>
                        <a:rPr lang="en-GB" b="0" i="0">
                          <a:latin typeface="OpenDyslexicAlta" pitchFamily="2" charset="77"/>
                          <a:ea typeface="OpenDyslexic" charset="0"/>
                          <a:cs typeface="OpenDyslexic" charset="0"/>
                        </a:rPr>
                        <a:t>double</a:t>
                      </a:r>
                    </a:p>
                  </a:txBody>
                  <a:tcPr/>
                </a:tc>
                <a:extLst>
                  <a:ext uri="{0D108BD9-81ED-4DB2-BD59-A6C34878D82A}">
                    <a16:rowId xmlns:a16="http://schemas.microsoft.com/office/drawing/2014/main" val="3052057187"/>
                  </a:ext>
                </a:extLst>
              </a:tr>
              <a:tr h="457200">
                <a:tc>
                  <a:txBody>
                    <a:bodyPr/>
                    <a:lstStyle/>
                    <a:p>
                      <a:r>
                        <a:rPr lang="en-GB" b="0" i="0">
                          <a:latin typeface="OpenDyslexicAlta" pitchFamily="2" charset="77"/>
                          <a:ea typeface="OpenDyslexic" charset="0"/>
                          <a:cs typeface="OpenDyslexic" charset="0"/>
                        </a:rPr>
                        <a:t>country</a:t>
                      </a:r>
                    </a:p>
                  </a:txBody>
                  <a:tcPr/>
                </a:tc>
                <a:extLst>
                  <a:ext uri="{0D108BD9-81ED-4DB2-BD59-A6C34878D82A}">
                    <a16:rowId xmlns:a16="http://schemas.microsoft.com/office/drawing/2014/main" val="3744416095"/>
                  </a:ext>
                </a:extLst>
              </a:tr>
              <a:tr h="457200">
                <a:tc>
                  <a:txBody>
                    <a:bodyPr/>
                    <a:lstStyle/>
                    <a:p>
                      <a:r>
                        <a:rPr lang="en-GB" b="0" i="0">
                          <a:latin typeface="OpenDyslexicAlta" pitchFamily="2" charset="77"/>
                          <a:ea typeface="OpenDyslexic" charset="0"/>
                          <a:cs typeface="OpenDyslexic" charset="0"/>
                        </a:rPr>
                        <a:t>trouble</a:t>
                      </a:r>
                    </a:p>
                  </a:txBody>
                  <a:tcPr/>
                </a:tc>
                <a:extLst>
                  <a:ext uri="{0D108BD9-81ED-4DB2-BD59-A6C34878D82A}">
                    <a16:rowId xmlns:a16="http://schemas.microsoft.com/office/drawing/2014/main" val="316817233"/>
                  </a:ext>
                </a:extLst>
              </a:tr>
              <a:tr h="457200">
                <a:tc>
                  <a:txBody>
                    <a:bodyPr/>
                    <a:lstStyle/>
                    <a:p>
                      <a:r>
                        <a:rPr lang="en-GB" b="0" i="0">
                          <a:latin typeface="OpenDyslexicAlta" pitchFamily="2" charset="77"/>
                          <a:ea typeface="OpenDyslexic" charset="0"/>
                          <a:cs typeface="OpenDyslexic" charset="0"/>
                        </a:rPr>
                        <a:t>young</a:t>
                      </a:r>
                    </a:p>
                  </a:txBody>
                  <a:tcPr/>
                </a:tc>
                <a:extLst>
                  <a:ext uri="{0D108BD9-81ED-4DB2-BD59-A6C34878D82A}">
                    <a16:rowId xmlns:a16="http://schemas.microsoft.com/office/drawing/2014/main" val="625794147"/>
                  </a:ext>
                </a:extLst>
              </a:tr>
              <a:tr h="457200">
                <a:tc>
                  <a:txBody>
                    <a:bodyPr/>
                    <a:lstStyle/>
                    <a:p>
                      <a:r>
                        <a:rPr lang="en-GB" b="0" i="0">
                          <a:latin typeface="OpenDyslexicAlta" pitchFamily="2" charset="77"/>
                          <a:ea typeface="OpenDyslexic" charset="0"/>
                          <a:cs typeface="OpenDyslexic" charset="0"/>
                        </a:rPr>
                        <a:t>cousin</a:t>
                      </a:r>
                    </a:p>
                  </a:txBody>
                  <a:tcPr/>
                </a:tc>
                <a:extLst>
                  <a:ext uri="{0D108BD9-81ED-4DB2-BD59-A6C34878D82A}">
                    <a16:rowId xmlns:a16="http://schemas.microsoft.com/office/drawing/2014/main" val="3744877512"/>
                  </a:ext>
                </a:extLst>
              </a:tr>
              <a:tr h="457200">
                <a:tc>
                  <a:txBody>
                    <a:bodyPr/>
                    <a:lstStyle/>
                    <a:p>
                      <a:r>
                        <a:rPr lang="en-GB" b="0" i="0">
                          <a:latin typeface="OpenDyslexicAlta" pitchFamily="2" charset="77"/>
                          <a:ea typeface="OpenDyslexic" charset="0"/>
                          <a:cs typeface="OpenDyslexic" charset="0"/>
                        </a:rPr>
                        <a:t>enough</a:t>
                      </a:r>
                    </a:p>
                  </a:txBody>
                  <a:tcPr/>
                </a:tc>
                <a:extLst>
                  <a:ext uri="{0D108BD9-81ED-4DB2-BD59-A6C34878D82A}">
                    <a16:rowId xmlns:a16="http://schemas.microsoft.com/office/drawing/2014/main" val="3029493796"/>
                  </a:ext>
                </a:extLst>
              </a:tr>
              <a:tr h="457200">
                <a:tc>
                  <a:txBody>
                    <a:bodyPr/>
                    <a:lstStyle/>
                    <a:p>
                      <a:r>
                        <a:rPr lang="en-GB" b="0" i="0">
                          <a:latin typeface="OpenDyslexicAlta" pitchFamily="2" charset="77"/>
                          <a:ea typeface="OpenDyslexic" charset="0"/>
                          <a:cs typeface="OpenDyslexic" charset="0"/>
                        </a:rPr>
                        <a:t>encourage</a:t>
                      </a:r>
                    </a:p>
                  </a:txBody>
                  <a:tcPr/>
                </a:tc>
                <a:extLst>
                  <a:ext uri="{0D108BD9-81ED-4DB2-BD59-A6C34878D82A}">
                    <a16:rowId xmlns:a16="http://schemas.microsoft.com/office/drawing/2014/main" val="2273619596"/>
                  </a:ext>
                </a:extLst>
              </a:tr>
              <a:tr h="457200">
                <a:tc>
                  <a:txBody>
                    <a:bodyPr/>
                    <a:lstStyle/>
                    <a:p>
                      <a:r>
                        <a:rPr lang="en-GB" b="0" i="0">
                          <a:latin typeface="OpenDyslexicAlta" pitchFamily="2" charset="77"/>
                          <a:ea typeface="OpenDyslexic" charset="0"/>
                          <a:cs typeface="OpenDyslexic" charset="0"/>
                        </a:rPr>
                        <a:t>flourish</a:t>
                      </a:r>
                    </a:p>
                  </a:txBody>
                  <a:tcPr/>
                </a:tc>
                <a:extLst>
                  <a:ext uri="{0D108BD9-81ED-4DB2-BD59-A6C34878D82A}">
                    <a16:rowId xmlns:a16="http://schemas.microsoft.com/office/drawing/2014/main" val="3013626003"/>
                  </a:ext>
                </a:extLst>
              </a:tr>
              <a:tr h="457200">
                <a:tc>
                  <a:txBody>
                    <a:bodyPr/>
                    <a:lstStyle/>
                    <a:p>
                      <a:r>
                        <a:rPr lang="en-GB" b="0" i="0">
                          <a:latin typeface="OpenDyslexicAlta" pitchFamily="2" charset="77"/>
                          <a:ea typeface="OpenDyslexic" charset="0"/>
                          <a:cs typeface="OpenDyslexic" charset="0"/>
                        </a:rPr>
                        <a:t>couple</a:t>
                      </a:r>
                    </a:p>
                  </a:txBody>
                  <a:tcPr/>
                </a:tc>
                <a:extLst>
                  <a:ext uri="{0D108BD9-81ED-4DB2-BD59-A6C34878D82A}">
                    <a16:rowId xmlns:a16="http://schemas.microsoft.com/office/drawing/2014/main" val="3359791532"/>
                  </a:ext>
                </a:extLst>
              </a:tr>
            </a:tbl>
          </a:graphicData>
        </a:graphic>
      </p:graphicFrame>
      <p:pic>
        <p:nvPicPr>
          <p:cNvPr id="8194" name="Picture 2" descr="Classroom Comic Characters Project 1 Schoo">
            <a:extLst>
              <a:ext uri="{FF2B5EF4-FFF2-40B4-BE49-F238E27FC236}">
                <a16:creationId xmlns:a16="http://schemas.microsoft.com/office/drawing/2014/main" id="{8B860329-E02A-40FF-AA7A-BD00B01694D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15679" y="2132891"/>
            <a:ext cx="1245859" cy="185786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5DE4A76D-0F02-489C-8C9E-BB27F5F63089}"/>
              </a:ext>
            </a:extLst>
          </p:cNvPr>
          <p:cNvSpPr/>
          <p:nvPr/>
        </p:nvSpPr>
        <p:spPr>
          <a:xfrm>
            <a:off x="240633" y="1550480"/>
            <a:ext cx="3339586" cy="5160674"/>
          </a:xfrm>
          <a:prstGeom prst="roundRect">
            <a:avLst>
              <a:gd name="adj" fmla="val 3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Tree>
    <p:extLst>
      <p:ext uri="{BB962C8B-B14F-4D97-AF65-F5344CB8AC3E}">
        <p14:creationId xmlns:p14="http://schemas.microsoft.com/office/powerpoint/2010/main" val="17356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08000" y="325966"/>
          <a:ext cx="9055100" cy="91440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r>
                        <a:rPr lang="en-GB" sz="1800" b="0" i="0">
                          <a:latin typeface="Muli" pitchFamily="2" charset="77"/>
                        </a:rPr>
                        <a:t>The /u/ sound spelled ‘</a:t>
                      </a:r>
                      <a:r>
                        <a:rPr lang="en-GB" sz="1800" err="1">
                          <a:latin typeface="Muli" pitchFamily="2" charset="77"/>
                        </a:rPr>
                        <a:t>ou</a:t>
                      </a:r>
                      <a:r>
                        <a:rPr lang="en-GB" sz="1800">
                          <a:latin typeface="Muli" pitchFamily="2" charset="77"/>
                        </a:rPr>
                        <a:t>’. This digraph is only found in the middle of words.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aseline="0">
                          <a:solidFill>
                            <a:srgbClr val="FF3860"/>
                          </a:solidFill>
                          <a:latin typeface="Muli" pitchFamily="2" charset="77"/>
                        </a:rPr>
                        <a:t>Answers:</a:t>
                      </a: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4167590" y="2036918"/>
          <a:ext cx="2787650" cy="4495116"/>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4951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a:latin typeface="OpenDyslexicAlta" pitchFamily="2" charset="77"/>
                        <a:ea typeface="OpenDyslexic" charset="0"/>
                        <a:cs typeface="OpenDyslexic"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err="1">
                          <a:latin typeface="OpenDyslexicAlta" pitchFamily="2" charset="77"/>
                          <a:ea typeface="OpenDyslexic" charset="0"/>
                          <a:cs typeface="OpenDyslexic" charset="0"/>
                        </a:rPr>
                        <a:t>tuch</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double</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truble</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yung</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cusin</a:t>
                      </a:r>
                      <a:endParaRPr lang="en-GB" sz="2400" b="0" i="0">
                        <a:latin typeface="OpenDyslexicAlta" pitchFamily="2" charset="77"/>
                        <a:ea typeface="OpenDyslexic" charset="0"/>
                        <a:cs typeface="OpenDyslexic"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a:latin typeface="OpenDyslexicAlta" pitchFamily="2" charset="77"/>
                          <a:ea typeface="OpenDyslexic" charset="0"/>
                          <a:cs typeface="OpenDyslexic" charset="0"/>
                        </a:rPr>
                        <a:t>country</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enough</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encurage</a:t>
                      </a:r>
                      <a:br>
                        <a:rPr lang="en-GB" sz="2400" b="0" i="0">
                          <a:latin typeface="OpenDyslexicAlta" pitchFamily="2" charset="77"/>
                          <a:ea typeface="OpenDyslexic" charset="0"/>
                          <a:cs typeface="OpenDyslexic" charset="0"/>
                        </a:rPr>
                      </a:br>
                      <a:r>
                        <a:rPr lang="en-GB" sz="2400" b="0" i="0" err="1">
                          <a:latin typeface="OpenDyslexicAlta" pitchFamily="2" charset="77"/>
                          <a:ea typeface="OpenDyslexic" charset="0"/>
                          <a:cs typeface="OpenDyslexic" charset="0"/>
                        </a:rPr>
                        <a:t>flurish</a:t>
                      </a:r>
                      <a:br>
                        <a:rPr lang="en-GB" sz="2400" b="0" i="0">
                          <a:latin typeface="OpenDyslexicAlta" pitchFamily="2" charset="77"/>
                          <a:ea typeface="OpenDyslexic" charset="0"/>
                          <a:cs typeface="OpenDyslexic" charset="0"/>
                        </a:rPr>
                      </a:br>
                      <a:r>
                        <a:rPr lang="en-GB" sz="2400" b="0" i="0">
                          <a:latin typeface="OpenDyslexicAlta" pitchFamily="2" charset="77"/>
                          <a:ea typeface="OpenDyslexic" charset="0"/>
                          <a:cs typeface="OpenDyslexic" charset="0"/>
                        </a:rPr>
                        <a:t>couple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9218237" y="2049671"/>
          <a:ext cx="2434392" cy="4572000"/>
        </p:xfrm>
        <a:graphic>
          <a:graphicData uri="http://schemas.openxmlformats.org/drawingml/2006/table">
            <a:tbl>
              <a:tblPr firstRow="1" bandRow="1">
                <a:tableStyleId>{5940675A-B579-460E-94D1-54222C63F5DA}</a:tableStyleId>
              </a:tblPr>
              <a:tblGrid>
                <a:gridCol w="2434392">
                  <a:extLst>
                    <a:ext uri="{9D8B030D-6E8A-4147-A177-3AD203B41FA5}">
                      <a16:colId xmlns:a16="http://schemas.microsoft.com/office/drawing/2014/main" val="20000"/>
                    </a:ext>
                  </a:extLst>
                </a:gridCol>
              </a:tblGrid>
              <a:tr h="457200">
                <a:tc>
                  <a:txBody>
                    <a:bodyPr/>
                    <a:lstStyle/>
                    <a:p>
                      <a:r>
                        <a:rPr lang="en-GB" b="0" i="0">
                          <a:solidFill>
                            <a:srgbClr val="FF3860"/>
                          </a:solidFill>
                          <a:latin typeface="OpenDyslexicAlta" pitchFamily="2" charset="77"/>
                          <a:ea typeface="OpenDyslexic" charset="0"/>
                          <a:cs typeface="OpenDyslexic" charset="0"/>
                        </a:rPr>
                        <a:t>touch</a:t>
                      </a:r>
                    </a:p>
                  </a:txBody>
                  <a:tcPr/>
                </a:tc>
                <a:extLst>
                  <a:ext uri="{0D108BD9-81ED-4DB2-BD59-A6C34878D82A}">
                    <a16:rowId xmlns:a16="http://schemas.microsoft.com/office/drawing/2014/main" val="10000"/>
                  </a:ext>
                </a:extLst>
              </a:tr>
              <a:tr h="457200">
                <a:tc>
                  <a:txBody>
                    <a:bodyPr/>
                    <a:lstStyle/>
                    <a:p>
                      <a:r>
                        <a:rPr lang="en-GB" b="0" i="0">
                          <a:solidFill>
                            <a:srgbClr val="FF3860"/>
                          </a:solidFill>
                          <a:latin typeface="OpenDyslexicAlta" pitchFamily="2" charset="77"/>
                          <a:ea typeface="OpenDyslexic" charset="0"/>
                          <a:cs typeface="OpenDyslexic" charset="0"/>
                        </a:rPr>
                        <a:t>double</a:t>
                      </a:r>
                    </a:p>
                  </a:txBody>
                  <a:tcPr/>
                </a:tc>
                <a:extLst>
                  <a:ext uri="{0D108BD9-81ED-4DB2-BD59-A6C34878D82A}">
                    <a16:rowId xmlns:a16="http://schemas.microsoft.com/office/drawing/2014/main" val="10001"/>
                  </a:ext>
                </a:extLst>
              </a:tr>
              <a:tr h="457200">
                <a:tc>
                  <a:txBody>
                    <a:bodyPr/>
                    <a:lstStyle/>
                    <a:p>
                      <a:r>
                        <a:rPr lang="en-GB" b="0" i="0">
                          <a:solidFill>
                            <a:srgbClr val="FF3860"/>
                          </a:solidFill>
                          <a:latin typeface="OpenDyslexicAlta" pitchFamily="2" charset="77"/>
                          <a:ea typeface="OpenDyslexic" charset="0"/>
                          <a:cs typeface="OpenDyslexic" charset="0"/>
                        </a:rPr>
                        <a:t>country</a:t>
                      </a:r>
                    </a:p>
                  </a:txBody>
                  <a:tcPr/>
                </a:tc>
                <a:extLst>
                  <a:ext uri="{0D108BD9-81ED-4DB2-BD59-A6C34878D82A}">
                    <a16:rowId xmlns:a16="http://schemas.microsoft.com/office/drawing/2014/main" val="10002"/>
                  </a:ext>
                </a:extLst>
              </a:tr>
              <a:tr h="457200">
                <a:tc>
                  <a:txBody>
                    <a:bodyPr/>
                    <a:lstStyle/>
                    <a:p>
                      <a:r>
                        <a:rPr lang="en-GB" b="0" i="0">
                          <a:solidFill>
                            <a:srgbClr val="FF3860"/>
                          </a:solidFill>
                          <a:latin typeface="OpenDyslexicAlta" pitchFamily="2" charset="77"/>
                          <a:ea typeface="OpenDyslexic" charset="0"/>
                          <a:cs typeface="OpenDyslexic" charset="0"/>
                        </a:rPr>
                        <a:t>trouble</a:t>
                      </a:r>
                    </a:p>
                  </a:txBody>
                  <a:tcPr/>
                </a:tc>
                <a:extLst>
                  <a:ext uri="{0D108BD9-81ED-4DB2-BD59-A6C34878D82A}">
                    <a16:rowId xmlns:a16="http://schemas.microsoft.com/office/drawing/2014/main" val="10003"/>
                  </a:ext>
                </a:extLst>
              </a:tr>
              <a:tr h="457200">
                <a:tc>
                  <a:txBody>
                    <a:bodyPr/>
                    <a:lstStyle/>
                    <a:p>
                      <a:r>
                        <a:rPr lang="en-GB" b="0" i="0">
                          <a:solidFill>
                            <a:srgbClr val="FF3860"/>
                          </a:solidFill>
                          <a:latin typeface="OpenDyslexicAlta" pitchFamily="2" charset="77"/>
                          <a:ea typeface="OpenDyslexic" charset="0"/>
                          <a:cs typeface="OpenDyslexic" charset="0"/>
                        </a:rPr>
                        <a:t>young</a:t>
                      </a:r>
                    </a:p>
                  </a:txBody>
                  <a:tcPr/>
                </a:tc>
                <a:extLst>
                  <a:ext uri="{0D108BD9-81ED-4DB2-BD59-A6C34878D82A}">
                    <a16:rowId xmlns:a16="http://schemas.microsoft.com/office/drawing/2014/main" val="10004"/>
                  </a:ext>
                </a:extLst>
              </a:tr>
              <a:tr h="457200">
                <a:tc>
                  <a:txBody>
                    <a:bodyPr/>
                    <a:lstStyle/>
                    <a:p>
                      <a:r>
                        <a:rPr lang="en-GB" b="0" i="0">
                          <a:solidFill>
                            <a:srgbClr val="FF3860"/>
                          </a:solidFill>
                          <a:latin typeface="OpenDyslexicAlta" pitchFamily="2" charset="77"/>
                          <a:ea typeface="OpenDyslexic" charset="0"/>
                          <a:cs typeface="OpenDyslexic" charset="0"/>
                        </a:rPr>
                        <a:t>cousin</a:t>
                      </a:r>
                    </a:p>
                  </a:txBody>
                  <a:tcPr/>
                </a:tc>
                <a:extLst>
                  <a:ext uri="{0D108BD9-81ED-4DB2-BD59-A6C34878D82A}">
                    <a16:rowId xmlns:a16="http://schemas.microsoft.com/office/drawing/2014/main" val="10005"/>
                  </a:ext>
                </a:extLst>
              </a:tr>
              <a:tr h="457200">
                <a:tc>
                  <a:txBody>
                    <a:bodyPr/>
                    <a:lstStyle/>
                    <a:p>
                      <a:r>
                        <a:rPr lang="en-GB" b="0" i="0">
                          <a:solidFill>
                            <a:srgbClr val="FF3860"/>
                          </a:solidFill>
                          <a:latin typeface="OpenDyslexicAlta" pitchFamily="2" charset="77"/>
                          <a:ea typeface="OpenDyslexic" charset="0"/>
                          <a:cs typeface="OpenDyslexic" charset="0"/>
                        </a:rPr>
                        <a:t>enough</a:t>
                      </a:r>
                    </a:p>
                  </a:txBody>
                  <a:tcPr/>
                </a:tc>
                <a:extLst>
                  <a:ext uri="{0D108BD9-81ED-4DB2-BD59-A6C34878D82A}">
                    <a16:rowId xmlns:a16="http://schemas.microsoft.com/office/drawing/2014/main" val="10006"/>
                  </a:ext>
                </a:extLst>
              </a:tr>
              <a:tr h="457200">
                <a:tc>
                  <a:txBody>
                    <a:bodyPr/>
                    <a:lstStyle/>
                    <a:p>
                      <a:r>
                        <a:rPr lang="en-GB" b="0" i="0">
                          <a:solidFill>
                            <a:srgbClr val="FF3860"/>
                          </a:solidFill>
                          <a:latin typeface="OpenDyslexicAlta" pitchFamily="2" charset="77"/>
                          <a:ea typeface="OpenDyslexic" charset="0"/>
                          <a:cs typeface="OpenDyslexic" charset="0"/>
                        </a:rPr>
                        <a:t>encourage</a:t>
                      </a:r>
                    </a:p>
                  </a:txBody>
                  <a:tcPr/>
                </a:tc>
                <a:extLst>
                  <a:ext uri="{0D108BD9-81ED-4DB2-BD59-A6C34878D82A}">
                    <a16:rowId xmlns:a16="http://schemas.microsoft.com/office/drawing/2014/main" val="10007"/>
                  </a:ext>
                </a:extLst>
              </a:tr>
              <a:tr h="457200">
                <a:tc>
                  <a:txBody>
                    <a:bodyPr/>
                    <a:lstStyle/>
                    <a:p>
                      <a:r>
                        <a:rPr lang="en-GB" b="0" i="0">
                          <a:solidFill>
                            <a:srgbClr val="FF3860"/>
                          </a:solidFill>
                          <a:latin typeface="OpenDyslexicAlta" pitchFamily="2" charset="77"/>
                          <a:ea typeface="OpenDyslexic" charset="0"/>
                          <a:cs typeface="OpenDyslexic" charset="0"/>
                        </a:rPr>
                        <a:t>flourish</a:t>
                      </a:r>
                    </a:p>
                  </a:txBody>
                  <a:tcPr/>
                </a:tc>
                <a:extLst>
                  <a:ext uri="{0D108BD9-81ED-4DB2-BD59-A6C34878D82A}">
                    <a16:rowId xmlns:a16="http://schemas.microsoft.com/office/drawing/2014/main" val="10008"/>
                  </a:ext>
                </a:extLst>
              </a:tr>
              <a:tr h="457200">
                <a:tc>
                  <a:txBody>
                    <a:bodyPr/>
                    <a:lstStyle/>
                    <a:p>
                      <a:r>
                        <a:rPr lang="en-GB" b="0" i="0">
                          <a:solidFill>
                            <a:srgbClr val="FF3860"/>
                          </a:solidFill>
                          <a:latin typeface="OpenDyslexicAlta" pitchFamily="2" charset="77"/>
                          <a:ea typeface="OpenDyslexic" charset="0"/>
                          <a:cs typeface="OpenDyslexic" charset="0"/>
                        </a:rPr>
                        <a:t>couple</a:t>
                      </a:r>
                    </a:p>
                  </a:txBody>
                  <a:tcPr/>
                </a:tc>
                <a:extLst>
                  <a:ext uri="{0D108BD9-81ED-4DB2-BD59-A6C34878D82A}">
                    <a16:rowId xmlns:a16="http://schemas.microsoft.com/office/drawing/2014/main" val="10009"/>
                  </a:ext>
                </a:extLst>
              </a:tr>
            </a:tbl>
          </a:graphicData>
        </a:graphic>
      </p:graphicFrame>
      <p:sp>
        <p:nvSpPr>
          <p:cNvPr id="9" name="TextBox 8"/>
          <p:cNvSpPr txBox="1"/>
          <p:nvPr/>
        </p:nvSpPr>
        <p:spPr>
          <a:xfrm>
            <a:off x="3858568" y="1323865"/>
            <a:ext cx="8360082" cy="830997"/>
          </a:xfrm>
          <a:prstGeom prst="rect">
            <a:avLst/>
          </a:prstGeom>
          <a:noFill/>
        </p:spPr>
        <p:txBody>
          <a:bodyPr wrap="square" rtlCol="0">
            <a:spAutoFit/>
          </a:bodyPr>
          <a:lstStyle/>
          <a:p>
            <a:pPr algn="ctr"/>
            <a:r>
              <a:rPr lang="en-GB" sz="1600">
                <a:latin typeface="OpenDyslexicAlta" pitchFamily="2" charset="77"/>
                <a:ea typeface="OpenDyslexic" charset="0"/>
                <a:cs typeface="OpenDyslexic" charset="0"/>
              </a:rPr>
              <a:t>Evie has scored 4/10 in her spelling test.  </a:t>
            </a:r>
          </a:p>
          <a:p>
            <a:pPr algn="ctr"/>
            <a:r>
              <a:rPr lang="en-GB" sz="1600">
                <a:latin typeface="OpenDyslexicAlta" pitchFamily="2" charset="77"/>
                <a:ea typeface="OpenDyslexic" charset="0"/>
                <a:cs typeface="OpenDyslexic" charset="0"/>
              </a:rPr>
              <a:t>Can you help her to work out which spellings are wrong and write them correctly?</a:t>
            </a:r>
          </a:p>
        </p:txBody>
      </p:sp>
      <p:sp>
        <p:nvSpPr>
          <p:cNvPr id="10" name="TextBox 9"/>
          <p:cNvSpPr txBox="1"/>
          <p:nvPr/>
        </p:nvSpPr>
        <p:spPr>
          <a:xfrm>
            <a:off x="508000" y="1251292"/>
            <a:ext cx="2787650" cy="261610"/>
          </a:xfrm>
          <a:prstGeom prst="rect">
            <a:avLst/>
          </a:prstGeom>
          <a:solidFill>
            <a:srgbClr val="8FAADC"/>
          </a:solidFill>
        </p:spPr>
        <p:txBody>
          <a:bodyPr wrap="square" rtlCol="0">
            <a:spAutoFit/>
          </a:bodyPr>
          <a:lstStyle/>
          <a:p>
            <a:r>
              <a:rPr lang="en-GB" sz="1100">
                <a:latin typeface="OpenDyslexicAlta" pitchFamily="2" charset="77"/>
                <a:ea typeface="OpenDyslexic" charset="0"/>
                <a:cs typeface="OpenDyslexic" charset="0"/>
              </a:rPr>
              <a:t>Cover your spellings for this task</a:t>
            </a:r>
          </a:p>
        </p:txBody>
      </p:sp>
      <p:graphicFrame>
        <p:nvGraphicFramePr>
          <p:cNvPr id="3" name="Table 2">
            <a:extLst>
              <a:ext uri="{FF2B5EF4-FFF2-40B4-BE49-F238E27FC236}">
                <a16:creationId xmlns:a16="http://schemas.microsoft.com/office/drawing/2014/main" id="{1590239E-C5B7-4E3D-B5E3-F98E06F0C215}"/>
              </a:ext>
            </a:extLst>
          </p:cNvPr>
          <p:cNvGraphicFramePr>
            <a:graphicFrameLocks noGrp="1"/>
          </p:cNvGraphicFramePr>
          <p:nvPr/>
        </p:nvGraphicFramePr>
        <p:xfrm>
          <a:off x="539371" y="164437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382984207"/>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2933006831"/>
                  </a:ext>
                </a:extLst>
              </a:tr>
              <a:tr h="457200">
                <a:tc>
                  <a:txBody>
                    <a:bodyPr/>
                    <a:lstStyle/>
                    <a:p>
                      <a:r>
                        <a:rPr lang="en-GB" b="0" i="0">
                          <a:latin typeface="OpenDyslexicAlta" pitchFamily="2" charset="77"/>
                          <a:ea typeface="OpenDyslexic" charset="0"/>
                          <a:cs typeface="OpenDyslexic" charset="0"/>
                        </a:rPr>
                        <a:t>touch</a:t>
                      </a:r>
                    </a:p>
                  </a:txBody>
                  <a:tcPr/>
                </a:tc>
                <a:extLst>
                  <a:ext uri="{0D108BD9-81ED-4DB2-BD59-A6C34878D82A}">
                    <a16:rowId xmlns:a16="http://schemas.microsoft.com/office/drawing/2014/main" val="2059049468"/>
                  </a:ext>
                </a:extLst>
              </a:tr>
              <a:tr h="457200">
                <a:tc>
                  <a:txBody>
                    <a:bodyPr/>
                    <a:lstStyle/>
                    <a:p>
                      <a:r>
                        <a:rPr lang="en-GB" b="0" i="0">
                          <a:latin typeface="OpenDyslexicAlta" pitchFamily="2" charset="77"/>
                          <a:ea typeface="OpenDyslexic" charset="0"/>
                          <a:cs typeface="OpenDyslexic" charset="0"/>
                        </a:rPr>
                        <a:t>double</a:t>
                      </a:r>
                    </a:p>
                  </a:txBody>
                  <a:tcPr/>
                </a:tc>
                <a:extLst>
                  <a:ext uri="{0D108BD9-81ED-4DB2-BD59-A6C34878D82A}">
                    <a16:rowId xmlns:a16="http://schemas.microsoft.com/office/drawing/2014/main" val="3052057187"/>
                  </a:ext>
                </a:extLst>
              </a:tr>
              <a:tr h="457200">
                <a:tc>
                  <a:txBody>
                    <a:bodyPr/>
                    <a:lstStyle/>
                    <a:p>
                      <a:r>
                        <a:rPr lang="en-GB" b="0" i="0">
                          <a:latin typeface="OpenDyslexicAlta" pitchFamily="2" charset="77"/>
                          <a:ea typeface="OpenDyslexic" charset="0"/>
                          <a:cs typeface="OpenDyslexic" charset="0"/>
                        </a:rPr>
                        <a:t>country</a:t>
                      </a:r>
                    </a:p>
                  </a:txBody>
                  <a:tcPr/>
                </a:tc>
                <a:extLst>
                  <a:ext uri="{0D108BD9-81ED-4DB2-BD59-A6C34878D82A}">
                    <a16:rowId xmlns:a16="http://schemas.microsoft.com/office/drawing/2014/main" val="3744416095"/>
                  </a:ext>
                </a:extLst>
              </a:tr>
              <a:tr h="457200">
                <a:tc>
                  <a:txBody>
                    <a:bodyPr/>
                    <a:lstStyle/>
                    <a:p>
                      <a:r>
                        <a:rPr lang="en-GB" b="0" i="0">
                          <a:latin typeface="OpenDyslexicAlta" pitchFamily="2" charset="77"/>
                          <a:ea typeface="OpenDyslexic" charset="0"/>
                          <a:cs typeface="OpenDyslexic" charset="0"/>
                        </a:rPr>
                        <a:t>trouble</a:t>
                      </a:r>
                    </a:p>
                  </a:txBody>
                  <a:tcPr/>
                </a:tc>
                <a:extLst>
                  <a:ext uri="{0D108BD9-81ED-4DB2-BD59-A6C34878D82A}">
                    <a16:rowId xmlns:a16="http://schemas.microsoft.com/office/drawing/2014/main" val="316817233"/>
                  </a:ext>
                </a:extLst>
              </a:tr>
              <a:tr h="457200">
                <a:tc>
                  <a:txBody>
                    <a:bodyPr/>
                    <a:lstStyle/>
                    <a:p>
                      <a:r>
                        <a:rPr lang="en-GB" b="0" i="0">
                          <a:latin typeface="OpenDyslexicAlta" pitchFamily="2" charset="77"/>
                          <a:ea typeface="OpenDyslexic" charset="0"/>
                          <a:cs typeface="OpenDyslexic" charset="0"/>
                        </a:rPr>
                        <a:t>young</a:t>
                      </a:r>
                    </a:p>
                  </a:txBody>
                  <a:tcPr/>
                </a:tc>
                <a:extLst>
                  <a:ext uri="{0D108BD9-81ED-4DB2-BD59-A6C34878D82A}">
                    <a16:rowId xmlns:a16="http://schemas.microsoft.com/office/drawing/2014/main" val="625794147"/>
                  </a:ext>
                </a:extLst>
              </a:tr>
              <a:tr h="457200">
                <a:tc>
                  <a:txBody>
                    <a:bodyPr/>
                    <a:lstStyle/>
                    <a:p>
                      <a:r>
                        <a:rPr lang="en-GB" b="0" i="0">
                          <a:latin typeface="OpenDyslexicAlta" pitchFamily="2" charset="77"/>
                          <a:ea typeface="OpenDyslexic" charset="0"/>
                          <a:cs typeface="OpenDyslexic" charset="0"/>
                        </a:rPr>
                        <a:t>cousin</a:t>
                      </a:r>
                    </a:p>
                  </a:txBody>
                  <a:tcPr/>
                </a:tc>
                <a:extLst>
                  <a:ext uri="{0D108BD9-81ED-4DB2-BD59-A6C34878D82A}">
                    <a16:rowId xmlns:a16="http://schemas.microsoft.com/office/drawing/2014/main" val="3744877512"/>
                  </a:ext>
                </a:extLst>
              </a:tr>
              <a:tr h="457200">
                <a:tc>
                  <a:txBody>
                    <a:bodyPr/>
                    <a:lstStyle/>
                    <a:p>
                      <a:r>
                        <a:rPr lang="en-GB" b="0" i="0">
                          <a:latin typeface="OpenDyslexicAlta" pitchFamily="2" charset="77"/>
                          <a:ea typeface="OpenDyslexic" charset="0"/>
                          <a:cs typeface="OpenDyslexic" charset="0"/>
                        </a:rPr>
                        <a:t>enough</a:t>
                      </a:r>
                    </a:p>
                  </a:txBody>
                  <a:tcPr/>
                </a:tc>
                <a:extLst>
                  <a:ext uri="{0D108BD9-81ED-4DB2-BD59-A6C34878D82A}">
                    <a16:rowId xmlns:a16="http://schemas.microsoft.com/office/drawing/2014/main" val="3029493796"/>
                  </a:ext>
                </a:extLst>
              </a:tr>
              <a:tr h="457200">
                <a:tc>
                  <a:txBody>
                    <a:bodyPr/>
                    <a:lstStyle/>
                    <a:p>
                      <a:r>
                        <a:rPr lang="en-GB" b="0" i="0">
                          <a:latin typeface="OpenDyslexicAlta" pitchFamily="2" charset="77"/>
                          <a:ea typeface="OpenDyslexic" charset="0"/>
                          <a:cs typeface="OpenDyslexic" charset="0"/>
                        </a:rPr>
                        <a:t>encourage</a:t>
                      </a:r>
                    </a:p>
                  </a:txBody>
                  <a:tcPr/>
                </a:tc>
                <a:extLst>
                  <a:ext uri="{0D108BD9-81ED-4DB2-BD59-A6C34878D82A}">
                    <a16:rowId xmlns:a16="http://schemas.microsoft.com/office/drawing/2014/main" val="2273619596"/>
                  </a:ext>
                </a:extLst>
              </a:tr>
              <a:tr h="457200">
                <a:tc>
                  <a:txBody>
                    <a:bodyPr/>
                    <a:lstStyle/>
                    <a:p>
                      <a:r>
                        <a:rPr lang="en-GB" b="0" i="0">
                          <a:latin typeface="OpenDyslexicAlta" pitchFamily="2" charset="77"/>
                          <a:ea typeface="OpenDyslexic" charset="0"/>
                          <a:cs typeface="OpenDyslexic" charset="0"/>
                        </a:rPr>
                        <a:t>flourish</a:t>
                      </a:r>
                    </a:p>
                  </a:txBody>
                  <a:tcPr/>
                </a:tc>
                <a:extLst>
                  <a:ext uri="{0D108BD9-81ED-4DB2-BD59-A6C34878D82A}">
                    <a16:rowId xmlns:a16="http://schemas.microsoft.com/office/drawing/2014/main" val="3013626003"/>
                  </a:ext>
                </a:extLst>
              </a:tr>
              <a:tr h="457200">
                <a:tc>
                  <a:txBody>
                    <a:bodyPr/>
                    <a:lstStyle/>
                    <a:p>
                      <a:r>
                        <a:rPr lang="en-GB" b="0" i="0">
                          <a:latin typeface="OpenDyslexicAlta" pitchFamily="2" charset="77"/>
                          <a:ea typeface="OpenDyslexic" charset="0"/>
                          <a:cs typeface="OpenDyslexic" charset="0"/>
                        </a:rPr>
                        <a:t>couple</a:t>
                      </a:r>
                    </a:p>
                  </a:txBody>
                  <a:tcPr/>
                </a:tc>
                <a:extLst>
                  <a:ext uri="{0D108BD9-81ED-4DB2-BD59-A6C34878D82A}">
                    <a16:rowId xmlns:a16="http://schemas.microsoft.com/office/drawing/2014/main" val="3359791532"/>
                  </a:ext>
                </a:extLst>
              </a:tr>
            </a:tbl>
          </a:graphicData>
        </a:graphic>
      </p:graphicFrame>
      <p:pic>
        <p:nvPicPr>
          <p:cNvPr id="8194" name="Picture 2" descr="Classroom Comic Characters Project 1 Schoo">
            <a:extLst>
              <a:ext uri="{FF2B5EF4-FFF2-40B4-BE49-F238E27FC236}">
                <a16:creationId xmlns:a16="http://schemas.microsoft.com/office/drawing/2014/main" id="{8B860329-E02A-40FF-AA7A-BD00B01694D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15679" y="2132891"/>
            <a:ext cx="1245859" cy="185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6906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028836404"/>
                    </a:ext>
                  </a:extLst>
                </a:gridCol>
                <a:gridCol w="1858433">
                  <a:extLst>
                    <a:ext uri="{9D8B030D-6E8A-4147-A177-3AD203B41FA5}">
                      <a16:colId xmlns:a16="http://schemas.microsoft.com/office/drawing/2014/main" val="3108996598"/>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touch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double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country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trouble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young</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cousin</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enough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encourage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flourish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couple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/u/ sound spelled ‘</a:t>
                      </a:r>
                      <a:r>
                        <a:rPr lang="en-GB" sz="1400" baseline="0" dirty="0" err="1">
                          <a:latin typeface="Muli" pitchFamily="2" charset="77"/>
                        </a:rPr>
                        <a:t>ou</a:t>
                      </a:r>
                      <a:r>
                        <a:rPr lang="en-GB" sz="1400" baseline="0" dirty="0">
                          <a:latin typeface="Muli" pitchFamily="2" charset="77"/>
                        </a:rPr>
                        <a:t>.’ This digraph is only found in the middle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32593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touch</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double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country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trouble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young</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cousin</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enough</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encourage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flourish</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couple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a:latin typeface="Muli" pitchFamily="2" charset="77"/>
                        </a:rPr>
                        <a:t>The /u/ sound spelled ‘</a:t>
                      </a:r>
                      <a:r>
                        <a:rPr lang="en-GB" sz="1400" baseline="0" err="1">
                          <a:latin typeface="Muli" pitchFamily="2" charset="77"/>
                        </a:rPr>
                        <a:t>ou</a:t>
                      </a:r>
                      <a:r>
                        <a:rPr lang="en-GB" sz="1400" baseline="0">
                          <a:latin typeface="Muli" pitchFamily="2" charset="77"/>
                        </a:rPr>
                        <a:t>.’ This digraph is only found in the middle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468914" y="2250830"/>
          <a:ext cx="8478160" cy="4378565"/>
        </p:xfrm>
        <a:graphic>
          <a:graphicData uri="http://schemas.openxmlformats.org/drawingml/2006/table">
            <a:tbl>
              <a:tblPr firstRow="1" bandRow="1">
                <a:tableStyleId>{5940675A-B579-460E-94D1-54222C63F5DA}</a:tableStyleId>
              </a:tblPr>
              <a:tblGrid>
                <a:gridCol w="2119540">
                  <a:extLst>
                    <a:ext uri="{9D8B030D-6E8A-4147-A177-3AD203B41FA5}">
                      <a16:colId xmlns:a16="http://schemas.microsoft.com/office/drawing/2014/main" val="20000"/>
                    </a:ext>
                  </a:extLst>
                </a:gridCol>
                <a:gridCol w="2119540">
                  <a:extLst>
                    <a:ext uri="{9D8B030D-6E8A-4147-A177-3AD203B41FA5}">
                      <a16:colId xmlns:a16="http://schemas.microsoft.com/office/drawing/2014/main" val="20001"/>
                    </a:ext>
                  </a:extLst>
                </a:gridCol>
                <a:gridCol w="2119540">
                  <a:extLst>
                    <a:ext uri="{9D8B030D-6E8A-4147-A177-3AD203B41FA5}">
                      <a16:colId xmlns:a16="http://schemas.microsoft.com/office/drawing/2014/main" val="20002"/>
                    </a:ext>
                  </a:extLst>
                </a:gridCol>
                <a:gridCol w="2119540">
                  <a:extLst>
                    <a:ext uri="{9D8B030D-6E8A-4147-A177-3AD203B41FA5}">
                      <a16:colId xmlns:a16="http://schemas.microsoft.com/office/drawing/2014/main" val="20003"/>
                    </a:ext>
                  </a:extLst>
                </a:gridCol>
              </a:tblGrid>
              <a:tr h="875713">
                <a:tc>
                  <a:txBody>
                    <a:bodyPr/>
                    <a:lstStyle/>
                    <a:p>
                      <a:pPr algn="ctr"/>
                      <a:r>
                        <a:rPr lang="en-GB" sz="2400" b="0" i="0" dirty="0">
                          <a:solidFill>
                            <a:schemeClr val="tx1"/>
                          </a:solidFill>
                          <a:latin typeface="OpenDyslexicAlta" pitchFamily="2" charset="77"/>
                          <a:ea typeface="OpenDyslexic" charset="0"/>
                          <a:cs typeface="OpenDyslexic" charset="0"/>
                        </a:rPr>
                        <a:t>touch</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torch</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trouble</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troupe</a:t>
                      </a:r>
                    </a:p>
                  </a:txBody>
                  <a:tcPr anchor="ctr"/>
                </a:tc>
                <a:extLst>
                  <a:ext uri="{0D108BD9-81ED-4DB2-BD59-A6C34878D82A}">
                    <a16:rowId xmlns:a16="http://schemas.microsoft.com/office/drawing/2014/main" val="10000"/>
                  </a:ext>
                </a:extLst>
              </a:tr>
              <a:tr h="875713">
                <a:tc>
                  <a:txBody>
                    <a:bodyPr/>
                    <a:lstStyle/>
                    <a:p>
                      <a:pPr algn="ctr"/>
                      <a:r>
                        <a:rPr lang="en-GB" sz="2400" b="0" i="0">
                          <a:solidFill>
                            <a:schemeClr val="tx1"/>
                          </a:solidFill>
                          <a:latin typeface="OpenDyslexicAlta" pitchFamily="2" charset="77"/>
                          <a:ea typeface="OpenDyslexic" charset="0"/>
                          <a:cs typeface="OpenDyslexic" charset="0"/>
                        </a:rPr>
                        <a:t>youth</a:t>
                      </a:r>
                    </a:p>
                  </a:txBody>
                  <a:tcPr anchor="ctr"/>
                </a:tc>
                <a:tc>
                  <a:txBody>
                    <a:bodyPr/>
                    <a:lstStyle/>
                    <a:p>
                      <a:pPr algn="ctr"/>
                      <a:r>
                        <a:rPr lang="en-GB" sz="2400" b="0" i="0" dirty="0">
                          <a:solidFill>
                            <a:schemeClr val="tx1"/>
                          </a:solidFill>
                          <a:latin typeface="OpenDyslexicAlta" pitchFamily="2" charset="77"/>
                          <a:ea typeface="OpenDyslexic" charset="0"/>
                          <a:cs typeface="OpenDyslexic" charset="0"/>
                        </a:rPr>
                        <a:t>double</a:t>
                      </a:r>
                    </a:p>
                  </a:txBody>
                  <a:tcPr anchor="ctr"/>
                </a:tc>
                <a:tc>
                  <a:txBody>
                    <a:bodyPr/>
                    <a:lstStyle/>
                    <a:p>
                      <a:pPr algn="ctr"/>
                      <a:r>
                        <a:rPr lang="en-GB" sz="2400" b="0" i="0" dirty="0">
                          <a:solidFill>
                            <a:schemeClr val="tx1"/>
                          </a:solidFill>
                          <a:latin typeface="OpenDyslexicAlta" pitchFamily="2" charset="77"/>
                          <a:ea typeface="OpenDyslexic" charset="0"/>
                          <a:cs typeface="OpenDyslexic" charset="0"/>
                        </a:rPr>
                        <a:t>flourish</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flour</a:t>
                      </a:r>
                    </a:p>
                  </a:txBody>
                  <a:tcPr anchor="ctr"/>
                </a:tc>
                <a:extLst>
                  <a:ext uri="{0D108BD9-81ED-4DB2-BD59-A6C34878D82A}">
                    <a16:rowId xmlns:a16="http://schemas.microsoft.com/office/drawing/2014/main" val="10001"/>
                  </a:ext>
                </a:extLst>
              </a:tr>
              <a:tr h="875713">
                <a:tc>
                  <a:txBody>
                    <a:bodyPr/>
                    <a:lstStyle/>
                    <a:p>
                      <a:pPr algn="ctr"/>
                      <a:r>
                        <a:rPr lang="en-GB" sz="2400" b="0" i="0">
                          <a:solidFill>
                            <a:schemeClr val="tx1"/>
                          </a:solidFill>
                          <a:latin typeface="OpenDyslexicAlta" pitchFamily="2" charset="77"/>
                          <a:ea typeface="OpenDyslexic" charset="0"/>
                          <a:cs typeface="OpenDyslexic" charset="0"/>
                        </a:rPr>
                        <a:t>young</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grout</a:t>
                      </a:r>
                    </a:p>
                  </a:txBody>
                  <a:tcPr anchor="ctr"/>
                </a:tc>
                <a:tc>
                  <a:txBody>
                    <a:bodyPr/>
                    <a:lstStyle/>
                    <a:p>
                      <a:pPr algn="ctr"/>
                      <a:r>
                        <a:rPr lang="en-GB" sz="2400" b="0" i="0" dirty="0">
                          <a:solidFill>
                            <a:schemeClr val="tx1"/>
                          </a:solidFill>
                          <a:latin typeface="OpenDyslexicAlta" pitchFamily="2" charset="77"/>
                          <a:ea typeface="OpenDyslexic" charset="0"/>
                          <a:cs typeface="OpenDyslexic" charset="0"/>
                        </a:rPr>
                        <a:t>cousin</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enough</a:t>
                      </a:r>
                    </a:p>
                  </a:txBody>
                  <a:tcPr anchor="ctr"/>
                </a:tc>
                <a:extLst>
                  <a:ext uri="{0D108BD9-81ED-4DB2-BD59-A6C34878D82A}">
                    <a16:rowId xmlns:a16="http://schemas.microsoft.com/office/drawing/2014/main" val="10002"/>
                  </a:ext>
                </a:extLst>
              </a:tr>
              <a:tr h="875713">
                <a:tc>
                  <a:txBody>
                    <a:bodyPr/>
                    <a:lstStyle/>
                    <a:p>
                      <a:pPr algn="ctr"/>
                      <a:r>
                        <a:rPr lang="en-GB" sz="2400" b="0" i="0">
                          <a:solidFill>
                            <a:schemeClr val="tx1"/>
                          </a:solidFill>
                          <a:latin typeface="OpenDyslexicAlta" pitchFamily="2" charset="77"/>
                          <a:ea typeface="OpenDyslexic" charset="0"/>
                          <a:cs typeface="OpenDyslexic" charset="0"/>
                        </a:rPr>
                        <a:t>cloud</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country</a:t>
                      </a:r>
                    </a:p>
                  </a:txBody>
                  <a:tcPr anchor="ctr"/>
                </a:tc>
                <a:tc>
                  <a:txBody>
                    <a:bodyPr/>
                    <a:lstStyle/>
                    <a:p>
                      <a:pPr algn="ctr"/>
                      <a:r>
                        <a:rPr lang="en-GB" sz="2400" b="0" i="0" dirty="0">
                          <a:solidFill>
                            <a:schemeClr val="tx1"/>
                          </a:solidFill>
                          <a:latin typeface="OpenDyslexicAlta" pitchFamily="2" charset="77"/>
                          <a:ea typeface="OpenDyslexic" charset="0"/>
                          <a:cs typeface="OpenDyslexic" charset="0"/>
                        </a:rPr>
                        <a:t>count</a:t>
                      </a:r>
                    </a:p>
                  </a:txBody>
                  <a:tcPr anchor="ctr"/>
                </a:tc>
                <a:tc>
                  <a:txBody>
                    <a:bodyPr/>
                    <a:lstStyle/>
                    <a:p>
                      <a:pPr algn="ctr"/>
                      <a:r>
                        <a:rPr lang="en-GB" sz="2400" b="0" i="0" dirty="0">
                          <a:solidFill>
                            <a:schemeClr val="tx1"/>
                          </a:solidFill>
                          <a:latin typeface="OpenDyslexicAlta" pitchFamily="2" charset="77"/>
                          <a:ea typeface="OpenDyslexic" charset="0"/>
                          <a:cs typeface="OpenDyslexic" charset="0"/>
                        </a:rPr>
                        <a:t>sound</a:t>
                      </a:r>
                    </a:p>
                  </a:txBody>
                  <a:tcPr anchor="ctr"/>
                </a:tc>
                <a:extLst>
                  <a:ext uri="{0D108BD9-81ED-4DB2-BD59-A6C34878D82A}">
                    <a16:rowId xmlns:a16="http://schemas.microsoft.com/office/drawing/2014/main" val="10003"/>
                  </a:ext>
                </a:extLst>
              </a:tr>
              <a:tr h="875713">
                <a:tc>
                  <a:txBody>
                    <a:bodyPr/>
                    <a:lstStyle/>
                    <a:p>
                      <a:pPr algn="ctr"/>
                      <a:r>
                        <a:rPr lang="en-GB" sz="2400" b="0" i="0">
                          <a:solidFill>
                            <a:schemeClr val="tx1"/>
                          </a:solidFill>
                          <a:latin typeface="OpenDyslexicAlta" pitchFamily="2" charset="77"/>
                          <a:ea typeface="OpenDyslexic" charset="0"/>
                          <a:cs typeface="OpenDyslexic" charset="0"/>
                        </a:rPr>
                        <a:t>couple</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toupee</a:t>
                      </a:r>
                    </a:p>
                  </a:txBody>
                  <a:tcPr anchor="ctr"/>
                </a:tc>
                <a:tc>
                  <a:txBody>
                    <a:bodyPr/>
                    <a:lstStyle/>
                    <a:p>
                      <a:pPr algn="ctr"/>
                      <a:r>
                        <a:rPr lang="en-GB" sz="2400" b="0" i="0">
                          <a:solidFill>
                            <a:schemeClr val="tx1"/>
                          </a:solidFill>
                          <a:latin typeface="OpenDyslexicAlta" pitchFamily="2" charset="77"/>
                          <a:ea typeface="OpenDyslexic" charset="0"/>
                          <a:cs typeface="OpenDyslexic" charset="0"/>
                        </a:rPr>
                        <a:t>encourage</a:t>
                      </a:r>
                    </a:p>
                  </a:txBody>
                  <a:tcPr anchor="ctr"/>
                </a:tc>
                <a:tc>
                  <a:txBody>
                    <a:bodyPr/>
                    <a:lstStyle/>
                    <a:p>
                      <a:pPr algn="ctr"/>
                      <a:r>
                        <a:rPr lang="en-GB" sz="2400" b="0" i="0" dirty="0">
                          <a:solidFill>
                            <a:schemeClr val="tx1"/>
                          </a:solidFill>
                          <a:latin typeface="OpenDyslexicAlta" pitchFamily="2" charset="77"/>
                          <a:ea typeface="OpenDyslexic" charset="0"/>
                          <a:cs typeface="OpenDyslexic" charset="0"/>
                        </a:rPr>
                        <a:t>mound</a:t>
                      </a:r>
                    </a:p>
                  </a:txBody>
                  <a:tcPr anchor="ctr"/>
                </a:tc>
                <a:extLst>
                  <a:ext uri="{0D108BD9-81ED-4DB2-BD59-A6C34878D82A}">
                    <a16:rowId xmlns:a16="http://schemas.microsoft.com/office/drawing/2014/main" val="10004"/>
                  </a:ext>
                </a:extLst>
              </a:tr>
            </a:tbl>
          </a:graphicData>
        </a:graphic>
      </p:graphicFrame>
      <p:sp>
        <p:nvSpPr>
          <p:cNvPr id="7" name="TextBox 6"/>
          <p:cNvSpPr txBox="1"/>
          <p:nvPr/>
        </p:nvSpPr>
        <p:spPr>
          <a:xfrm>
            <a:off x="3468914" y="1600196"/>
            <a:ext cx="8478158" cy="584775"/>
          </a:xfrm>
          <a:prstGeom prst="rect">
            <a:avLst/>
          </a:prstGeom>
          <a:solidFill>
            <a:schemeClr val="accent5">
              <a:lumMod val="60000"/>
              <a:lumOff val="40000"/>
            </a:schemeClr>
          </a:solidFill>
          <a:ln>
            <a:solidFill>
              <a:schemeClr val="tx1"/>
            </a:solidFill>
          </a:ln>
        </p:spPr>
        <p:txBody>
          <a:bodyPr wrap="square" rtlCol="0">
            <a:spAutoFit/>
          </a:bodyPr>
          <a:lstStyle/>
          <a:p>
            <a:r>
              <a:rPr lang="en-GB" sz="1600">
                <a:latin typeface="OpenDyslexicAlta" pitchFamily="2" charset="77"/>
                <a:ea typeface="OpenDyslexic" charset="0"/>
                <a:cs typeface="OpenDyslexic" charset="0"/>
              </a:rPr>
              <a:t>Ask someone to time you. Can you find your spellings hidden in the grid? How long did it take? Try it again and improve your speed!</a:t>
            </a:r>
          </a:p>
        </p:txBody>
      </p:sp>
    </p:spTree>
    <p:extLst>
      <p:ext uri="{BB962C8B-B14F-4D97-AF65-F5344CB8AC3E}">
        <p14:creationId xmlns:p14="http://schemas.microsoft.com/office/powerpoint/2010/main" val="15338605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touch</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double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country</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trouble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young</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cousin</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enough</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encourage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flourish</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couple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The /u/ sound spelled ‘</a:t>
                      </a:r>
                      <a:r>
                        <a:rPr lang="en-GB" sz="1400" baseline="0" dirty="0" err="1">
                          <a:solidFill>
                            <a:schemeClr val="tx1"/>
                          </a:solidFill>
                          <a:latin typeface="Muli" pitchFamily="2" charset="77"/>
                        </a:rPr>
                        <a:t>ou</a:t>
                      </a:r>
                      <a:r>
                        <a:rPr lang="en-GB" sz="1400" baseline="0" dirty="0">
                          <a:solidFill>
                            <a:schemeClr val="tx1"/>
                          </a:solidFill>
                          <a:latin typeface="Muli" pitchFamily="2" charset="77"/>
                        </a:rPr>
                        <a:t>.’ This digraph is only found in the middle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solidFill>
                          <a:schemeClr val="tx1"/>
                        </a:solidFill>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468914" y="2250830"/>
          <a:ext cx="8478160" cy="4378565"/>
        </p:xfrm>
        <a:graphic>
          <a:graphicData uri="http://schemas.openxmlformats.org/drawingml/2006/table">
            <a:tbl>
              <a:tblPr firstRow="1" bandRow="1">
                <a:tableStyleId>{5940675A-B579-460E-94D1-54222C63F5DA}</a:tableStyleId>
              </a:tblPr>
              <a:tblGrid>
                <a:gridCol w="2119540">
                  <a:extLst>
                    <a:ext uri="{9D8B030D-6E8A-4147-A177-3AD203B41FA5}">
                      <a16:colId xmlns:a16="http://schemas.microsoft.com/office/drawing/2014/main" val="20000"/>
                    </a:ext>
                  </a:extLst>
                </a:gridCol>
                <a:gridCol w="2119540">
                  <a:extLst>
                    <a:ext uri="{9D8B030D-6E8A-4147-A177-3AD203B41FA5}">
                      <a16:colId xmlns:a16="http://schemas.microsoft.com/office/drawing/2014/main" val="20001"/>
                    </a:ext>
                  </a:extLst>
                </a:gridCol>
                <a:gridCol w="2119540">
                  <a:extLst>
                    <a:ext uri="{9D8B030D-6E8A-4147-A177-3AD203B41FA5}">
                      <a16:colId xmlns:a16="http://schemas.microsoft.com/office/drawing/2014/main" val="20002"/>
                    </a:ext>
                  </a:extLst>
                </a:gridCol>
                <a:gridCol w="2119540">
                  <a:extLst>
                    <a:ext uri="{9D8B030D-6E8A-4147-A177-3AD203B41FA5}">
                      <a16:colId xmlns:a16="http://schemas.microsoft.com/office/drawing/2014/main" val="20003"/>
                    </a:ext>
                  </a:extLst>
                </a:gridCol>
              </a:tblGrid>
              <a:tr h="875713">
                <a:tc>
                  <a:txBody>
                    <a:bodyPr/>
                    <a:lstStyle/>
                    <a:p>
                      <a:pPr algn="ctr"/>
                      <a:r>
                        <a:rPr lang="en-GB" sz="2400" b="0" i="0" dirty="0">
                          <a:solidFill>
                            <a:srgbClr val="FF3860"/>
                          </a:solidFill>
                          <a:latin typeface="OpenDyslexicAlta" pitchFamily="2" charset="77"/>
                          <a:ea typeface="OpenDyslexic" charset="0"/>
                          <a:cs typeface="OpenDyslexic" charset="0"/>
                        </a:rPr>
                        <a:t>touch</a:t>
                      </a:r>
                    </a:p>
                  </a:txBody>
                  <a:tcPr anchor="ctr"/>
                </a:tc>
                <a:tc>
                  <a:txBody>
                    <a:bodyPr/>
                    <a:lstStyle/>
                    <a:p>
                      <a:pPr algn="ctr"/>
                      <a:r>
                        <a:rPr lang="en-GB" sz="2400" b="0" i="0" dirty="0">
                          <a:latin typeface="OpenDyslexicAlta" pitchFamily="2" charset="77"/>
                          <a:ea typeface="OpenDyslexic" charset="0"/>
                          <a:cs typeface="OpenDyslexic" charset="0"/>
                        </a:rPr>
                        <a:t>torch</a:t>
                      </a:r>
                    </a:p>
                  </a:txBody>
                  <a:tcPr anchor="ctr"/>
                </a:tc>
                <a:tc>
                  <a:txBody>
                    <a:bodyPr/>
                    <a:lstStyle/>
                    <a:p>
                      <a:pPr algn="ctr"/>
                      <a:r>
                        <a:rPr lang="en-GB" sz="2400" b="0" i="0">
                          <a:solidFill>
                            <a:srgbClr val="FF3860"/>
                          </a:solidFill>
                          <a:latin typeface="OpenDyslexicAlta" pitchFamily="2" charset="77"/>
                          <a:ea typeface="OpenDyslexic" charset="0"/>
                          <a:cs typeface="OpenDyslexic" charset="0"/>
                        </a:rPr>
                        <a:t>trouble</a:t>
                      </a:r>
                    </a:p>
                  </a:txBody>
                  <a:tcPr anchor="ctr"/>
                </a:tc>
                <a:tc>
                  <a:txBody>
                    <a:bodyPr/>
                    <a:lstStyle/>
                    <a:p>
                      <a:pPr algn="ctr"/>
                      <a:r>
                        <a:rPr lang="en-GB" sz="2400" b="0" i="0">
                          <a:latin typeface="OpenDyslexicAlta" pitchFamily="2" charset="77"/>
                          <a:ea typeface="OpenDyslexic" charset="0"/>
                          <a:cs typeface="OpenDyslexic" charset="0"/>
                        </a:rPr>
                        <a:t>troupe</a:t>
                      </a:r>
                    </a:p>
                  </a:txBody>
                  <a:tcPr anchor="ctr"/>
                </a:tc>
                <a:extLst>
                  <a:ext uri="{0D108BD9-81ED-4DB2-BD59-A6C34878D82A}">
                    <a16:rowId xmlns:a16="http://schemas.microsoft.com/office/drawing/2014/main" val="10000"/>
                  </a:ext>
                </a:extLst>
              </a:tr>
              <a:tr h="875713">
                <a:tc>
                  <a:txBody>
                    <a:bodyPr/>
                    <a:lstStyle/>
                    <a:p>
                      <a:pPr algn="ctr"/>
                      <a:r>
                        <a:rPr lang="en-GB" sz="2400" b="0" i="0">
                          <a:latin typeface="OpenDyslexicAlta" pitchFamily="2" charset="77"/>
                          <a:ea typeface="OpenDyslexic" charset="0"/>
                          <a:cs typeface="OpenDyslexic" charset="0"/>
                        </a:rPr>
                        <a:t>youth</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double</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flourish</a:t>
                      </a:r>
                    </a:p>
                  </a:txBody>
                  <a:tcPr anchor="ctr"/>
                </a:tc>
                <a:tc>
                  <a:txBody>
                    <a:bodyPr/>
                    <a:lstStyle/>
                    <a:p>
                      <a:pPr algn="ctr"/>
                      <a:r>
                        <a:rPr lang="en-GB" sz="2400" b="0" i="0">
                          <a:latin typeface="OpenDyslexicAlta" pitchFamily="2" charset="77"/>
                          <a:ea typeface="OpenDyslexic" charset="0"/>
                          <a:cs typeface="OpenDyslexic" charset="0"/>
                        </a:rPr>
                        <a:t>flour</a:t>
                      </a:r>
                    </a:p>
                  </a:txBody>
                  <a:tcPr anchor="ctr"/>
                </a:tc>
                <a:extLst>
                  <a:ext uri="{0D108BD9-81ED-4DB2-BD59-A6C34878D82A}">
                    <a16:rowId xmlns:a16="http://schemas.microsoft.com/office/drawing/2014/main" val="10001"/>
                  </a:ext>
                </a:extLst>
              </a:tr>
              <a:tr h="875713">
                <a:tc>
                  <a:txBody>
                    <a:bodyPr/>
                    <a:lstStyle/>
                    <a:p>
                      <a:pPr algn="ctr"/>
                      <a:r>
                        <a:rPr lang="en-GB" sz="2400" b="0" i="0">
                          <a:solidFill>
                            <a:srgbClr val="FF3860"/>
                          </a:solidFill>
                          <a:latin typeface="OpenDyslexicAlta" pitchFamily="2" charset="77"/>
                          <a:ea typeface="OpenDyslexic" charset="0"/>
                          <a:cs typeface="OpenDyslexic" charset="0"/>
                        </a:rPr>
                        <a:t>young</a:t>
                      </a:r>
                    </a:p>
                  </a:txBody>
                  <a:tcPr anchor="ctr"/>
                </a:tc>
                <a:tc>
                  <a:txBody>
                    <a:bodyPr/>
                    <a:lstStyle/>
                    <a:p>
                      <a:pPr algn="ctr"/>
                      <a:r>
                        <a:rPr lang="en-GB" sz="2400" b="0" i="0">
                          <a:latin typeface="OpenDyslexicAlta" pitchFamily="2" charset="77"/>
                          <a:ea typeface="OpenDyslexic" charset="0"/>
                          <a:cs typeface="OpenDyslexic" charset="0"/>
                        </a:rPr>
                        <a:t>grout</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cousin</a:t>
                      </a:r>
                    </a:p>
                  </a:txBody>
                  <a:tcPr anchor="ctr"/>
                </a:tc>
                <a:tc>
                  <a:txBody>
                    <a:bodyPr/>
                    <a:lstStyle/>
                    <a:p>
                      <a:pPr algn="ctr"/>
                      <a:r>
                        <a:rPr lang="en-GB" sz="2400" b="0" i="0">
                          <a:solidFill>
                            <a:srgbClr val="FF3860"/>
                          </a:solidFill>
                          <a:latin typeface="OpenDyslexicAlta" pitchFamily="2" charset="77"/>
                          <a:ea typeface="OpenDyslexic" charset="0"/>
                          <a:cs typeface="OpenDyslexic" charset="0"/>
                        </a:rPr>
                        <a:t>enough</a:t>
                      </a:r>
                    </a:p>
                  </a:txBody>
                  <a:tcPr anchor="ctr"/>
                </a:tc>
                <a:extLst>
                  <a:ext uri="{0D108BD9-81ED-4DB2-BD59-A6C34878D82A}">
                    <a16:rowId xmlns:a16="http://schemas.microsoft.com/office/drawing/2014/main" val="10002"/>
                  </a:ext>
                </a:extLst>
              </a:tr>
              <a:tr h="875713">
                <a:tc>
                  <a:txBody>
                    <a:bodyPr/>
                    <a:lstStyle/>
                    <a:p>
                      <a:pPr algn="ctr"/>
                      <a:r>
                        <a:rPr lang="en-GB" sz="2400" b="0" i="0">
                          <a:latin typeface="OpenDyslexicAlta" pitchFamily="2" charset="77"/>
                          <a:ea typeface="OpenDyslexic" charset="0"/>
                          <a:cs typeface="OpenDyslexic" charset="0"/>
                        </a:rPr>
                        <a:t>cloud</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country</a:t>
                      </a:r>
                    </a:p>
                  </a:txBody>
                  <a:tcPr anchor="ctr"/>
                </a:tc>
                <a:tc>
                  <a:txBody>
                    <a:bodyPr/>
                    <a:lstStyle/>
                    <a:p>
                      <a:pPr algn="ctr"/>
                      <a:r>
                        <a:rPr lang="en-GB" sz="2400" b="0" i="0" dirty="0">
                          <a:latin typeface="OpenDyslexicAlta" pitchFamily="2" charset="77"/>
                          <a:ea typeface="OpenDyslexic" charset="0"/>
                          <a:cs typeface="OpenDyslexic" charset="0"/>
                        </a:rPr>
                        <a:t>count</a:t>
                      </a:r>
                    </a:p>
                  </a:txBody>
                  <a:tcPr anchor="ctr"/>
                </a:tc>
                <a:tc>
                  <a:txBody>
                    <a:bodyPr/>
                    <a:lstStyle/>
                    <a:p>
                      <a:pPr algn="ctr"/>
                      <a:r>
                        <a:rPr lang="en-GB" sz="2400" b="0" i="0">
                          <a:latin typeface="OpenDyslexicAlta" pitchFamily="2" charset="77"/>
                          <a:ea typeface="OpenDyslexic" charset="0"/>
                          <a:cs typeface="OpenDyslexic" charset="0"/>
                        </a:rPr>
                        <a:t>sound</a:t>
                      </a:r>
                    </a:p>
                  </a:txBody>
                  <a:tcPr anchor="ctr"/>
                </a:tc>
                <a:extLst>
                  <a:ext uri="{0D108BD9-81ED-4DB2-BD59-A6C34878D82A}">
                    <a16:rowId xmlns:a16="http://schemas.microsoft.com/office/drawing/2014/main" val="10003"/>
                  </a:ext>
                </a:extLst>
              </a:tr>
              <a:tr h="875713">
                <a:tc>
                  <a:txBody>
                    <a:bodyPr/>
                    <a:lstStyle/>
                    <a:p>
                      <a:pPr algn="ctr"/>
                      <a:r>
                        <a:rPr lang="en-GB" sz="2400" b="0" i="0">
                          <a:solidFill>
                            <a:srgbClr val="FF3860"/>
                          </a:solidFill>
                          <a:latin typeface="OpenDyslexicAlta" pitchFamily="2" charset="77"/>
                          <a:ea typeface="OpenDyslexic" charset="0"/>
                          <a:cs typeface="OpenDyslexic" charset="0"/>
                        </a:rPr>
                        <a:t>couple</a:t>
                      </a:r>
                    </a:p>
                  </a:txBody>
                  <a:tcPr anchor="ctr"/>
                </a:tc>
                <a:tc>
                  <a:txBody>
                    <a:bodyPr/>
                    <a:lstStyle/>
                    <a:p>
                      <a:pPr algn="ctr"/>
                      <a:r>
                        <a:rPr lang="en-GB" sz="2400" b="0" i="0" dirty="0">
                          <a:latin typeface="OpenDyslexicAlta" pitchFamily="2" charset="77"/>
                          <a:ea typeface="OpenDyslexic" charset="0"/>
                          <a:cs typeface="OpenDyslexic" charset="0"/>
                        </a:rPr>
                        <a:t>toupee</a:t>
                      </a:r>
                    </a:p>
                  </a:txBody>
                  <a:tcPr anchor="ctr"/>
                </a:tc>
                <a:tc>
                  <a:txBody>
                    <a:bodyPr/>
                    <a:lstStyle/>
                    <a:p>
                      <a:pPr algn="ctr"/>
                      <a:r>
                        <a:rPr lang="en-GB" sz="2400" b="0" i="0" dirty="0">
                          <a:solidFill>
                            <a:srgbClr val="FF3860"/>
                          </a:solidFill>
                          <a:latin typeface="OpenDyslexicAlta" pitchFamily="2" charset="77"/>
                          <a:ea typeface="OpenDyslexic" charset="0"/>
                          <a:cs typeface="OpenDyslexic" charset="0"/>
                        </a:rPr>
                        <a:t>encourage</a:t>
                      </a:r>
                    </a:p>
                  </a:txBody>
                  <a:tcPr anchor="ctr"/>
                </a:tc>
                <a:tc>
                  <a:txBody>
                    <a:bodyPr/>
                    <a:lstStyle/>
                    <a:p>
                      <a:pPr algn="ctr"/>
                      <a:r>
                        <a:rPr lang="en-GB" sz="2400" b="0" i="0" dirty="0">
                          <a:latin typeface="OpenDyslexicAlta" pitchFamily="2" charset="77"/>
                          <a:ea typeface="OpenDyslexic" charset="0"/>
                          <a:cs typeface="OpenDyslexic" charset="0"/>
                        </a:rPr>
                        <a:t>mound</a:t>
                      </a:r>
                    </a:p>
                  </a:txBody>
                  <a:tcPr anchor="ctr"/>
                </a:tc>
                <a:extLst>
                  <a:ext uri="{0D108BD9-81ED-4DB2-BD59-A6C34878D82A}">
                    <a16:rowId xmlns:a16="http://schemas.microsoft.com/office/drawing/2014/main" val="10004"/>
                  </a:ext>
                </a:extLst>
              </a:tr>
            </a:tbl>
          </a:graphicData>
        </a:graphic>
      </p:graphicFrame>
      <p:sp>
        <p:nvSpPr>
          <p:cNvPr id="7" name="TextBox 6"/>
          <p:cNvSpPr txBox="1"/>
          <p:nvPr/>
        </p:nvSpPr>
        <p:spPr>
          <a:xfrm>
            <a:off x="3468914" y="1600196"/>
            <a:ext cx="8478158" cy="584775"/>
          </a:xfrm>
          <a:prstGeom prst="rect">
            <a:avLst/>
          </a:prstGeom>
          <a:solidFill>
            <a:schemeClr val="accent5">
              <a:lumMod val="60000"/>
              <a:lumOff val="40000"/>
            </a:schemeClr>
          </a:solidFill>
          <a:ln>
            <a:solidFill>
              <a:schemeClr val="tx1"/>
            </a:solidFill>
          </a:ln>
        </p:spPr>
        <p:txBody>
          <a:bodyPr wrap="square" rtlCol="0">
            <a:spAutoFit/>
          </a:bodyPr>
          <a:lstStyle/>
          <a:p>
            <a:r>
              <a:rPr lang="en-GB" sz="1600">
                <a:latin typeface="OpenDyslexicAlta" pitchFamily="2" charset="77"/>
                <a:ea typeface="OpenDyslexic" charset="0"/>
                <a:cs typeface="OpenDyslexic" charset="0"/>
              </a:rPr>
              <a:t>Ask someone to time you. Can you find your spellings hidden in the grid? How long did it take? Try it again and improve your speed!</a:t>
            </a:r>
          </a:p>
        </p:txBody>
      </p:sp>
    </p:spTree>
    <p:extLst>
      <p:ext uri="{BB962C8B-B14F-4D97-AF65-F5344CB8AC3E}">
        <p14:creationId xmlns:p14="http://schemas.microsoft.com/office/powerpoint/2010/main" val="33540369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63A8EC4-655D-4546-A0AE-0671AEC23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9CD1B6FD-11D7-3849-9417-35B746722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66750"/>
            <a:ext cx="12192000" cy="6191250"/>
          </a:xfrm>
          <a:prstGeom prst="rect">
            <a:avLst/>
          </a:prstGeom>
        </p:spPr>
      </p:pic>
      <p:sp>
        <p:nvSpPr>
          <p:cNvPr id="13" name="TextBox 12">
            <a:extLst>
              <a:ext uri="{FF2B5EF4-FFF2-40B4-BE49-F238E27FC236}">
                <a16:creationId xmlns:a16="http://schemas.microsoft.com/office/drawing/2014/main" id="{700D2F8C-5C7E-D541-9EDA-A4DF2C2E2FEE}"/>
              </a:ext>
            </a:extLst>
          </p:cNvPr>
          <p:cNvSpPr txBox="1"/>
          <p:nvPr/>
        </p:nvSpPr>
        <p:spPr>
          <a:xfrm>
            <a:off x="231648" y="6581001"/>
            <a:ext cx="11765280" cy="276999"/>
          </a:xfrm>
          <a:prstGeom prst="rect">
            <a:avLst/>
          </a:prstGeom>
          <a:noFill/>
        </p:spPr>
        <p:txBody>
          <a:bodyPr wrap="square" rtlCol="0">
            <a:spAutoFit/>
          </a:bodyPr>
          <a:lstStyle/>
          <a:p>
            <a:pPr algn="ctr"/>
            <a:r>
              <a:rPr lang="en-GB" sz="1200" b="1" dirty="0">
                <a:solidFill>
                  <a:schemeClr val="bg1"/>
                </a:solidFill>
                <a:latin typeface="Muli" pitchFamily="2" charset="77"/>
              </a:rPr>
              <a:t>All elements of this scheme are copyright © The Spelling Shed Ltd and may not be redistributed without permission. </a:t>
            </a:r>
          </a:p>
        </p:txBody>
      </p:sp>
      <p:pic>
        <p:nvPicPr>
          <p:cNvPr id="29" name="Picture 28">
            <a:extLst>
              <a:ext uri="{FF2B5EF4-FFF2-40B4-BE49-F238E27FC236}">
                <a16:creationId xmlns:a16="http://schemas.microsoft.com/office/drawing/2014/main" id="{A62ED2B2-06CE-9849-84DD-DCF1DC2D39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200" y="4922612"/>
            <a:ext cx="3983736" cy="875215"/>
          </a:xfrm>
          <a:prstGeom prst="rect">
            <a:avLst/>
          </a:prstGeom>
        </p:spPr>
      </p:pic>
      <p:sp>
        <p:nvSpPr>
          <p:cNvPr id="12" name="TextBox 11">
            <a:extLst>
              <a:ext uri="{FF2B5EF4-FFF2-40B4-BE49-F238E27FC236}">
                <a16:creationId xmlns:a16="http://schemas.microsoft.com/office/drawing/2014/main" id="{0564A0E0-D230-8641-90BC-831B53681AAE}"/>
              </a:ext>
            </a:extLst>
          </p:cNvPr>
          <p:cNvSpPr txBox="1"/>
          <p:nvPr/>
        </p:nvSpPr>
        <p:spPr>
          <a:xfrm>
            <a:off x="4267201" y="5025808"/>
            <a:ext cx="3983736" cy="523220"/>
          </a:xfrm>
          <a:prstGeom prst="rect">
            <a:avLst/>
          </a:prstGeom>
          <a:noFill/>
        </p:spPr>
        <p:txBody>
          <a:bodyPr wrap="square" rtlCol="0">
            <a:spAutoFit/>
          </a:bodyPr>
          <a:lstStyle/>
          <a:p>
            <a:pPr algn="ctr"/>
            <a:r>
              <a:rPr lang="en-GB" sz="2800" dirty="0">
                <a:solidFill>
                  <a:schemeClr val="bg1"/>
                </a:solidFill>
                <a:effectLst>
                  <a:outerShdw blurRad="50800" dist="50800" dir="5400000" algn="ctr" rotWithShape="0">
                    <a:schemeClr val="tx1">
                      <a:alpha val="39000"/>
                    </a:schemeClr>
                  </a:outerShdw>
                </a:effectLst>
                <a:latin typeface="Cookies" pitchFamily="2" charset="0"/>
              </a:rPr>
              <a:t>Stage 4</a:t>
            </a:r>
          </a:p>
        </p:txBody>
      </p:sp>
      <p:pic>
        <p:nvPicPr>
          <p:cNvPr id="31" name="Picture 30">
            <a:extLst>
              <a:ext uri="{FF2B5EF4-FFF2-40B4-BE49-F238E27FC236}">
                <a16:creationId xmlns:a16="http://schemas.microsoft.com/office/drawing/2014/main" id="{816E7DB3-0D9A-8D4E-A1D6-E5CC49A337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3187" y="735105"/>
            <a:ext cx="6731762" cy="1166349"/>
          </a:xfrm>
          <a:prstGeom prst="rect">
            <a:avLst/>
          </a:prstGeom>
        </p:spPr>
      </p:pic>
      <p:sp>
        <p:nvSpPr>
          <p:cNvPr id="8" name="TextBox 7">
            <a:extLst>
              <a:ext uri="{FF2B5EF4-FFF2-40B4-BE49-F238E27FC236}">
                <a16:creationId xmlns:a16="http://schemas.microsoft.com/office/drawing/2014/main" id="{972B53D9-579C-7642-97A4-2763353E325B}"/>
              </a:ext>
            </a:extLst>
          </p:cNvPr>
          <p:cNvSpPr txBox="1"/>
          <p:nvPr/>
        </p:nvSpPr>
        <p:spPr>
          <a:xfrm>
            <a:off x="3698856" y="1910135"/>
            <a:ext cx="5120424" cy="523220"/>
          </a:xfrm>
          <a:prstGeom prst="rect">
            <a:avLst/>
          </a:prstGeom>
          <a:noFill/>
          <a:effectLst>
            <a:outerShdw blurRad="50800" dist="12700" dir="5400000" algn="ctr" rotWithShape="0">
              <a:srgbClr val="000000">
                <a:alpha val="49000"/>
              </a:srgbClr>
            </a:outerShdw>
          </a:effectLst>
        </p:spPr>
        <p:txBody>
          <a:bodyPr wrap="square" rtlCol="0">
            <a:spAutoFit/>
          </a:bodyPr>
          <a:lstStyle/>
          <a:p>
            <a:pPr algn="ctr"/>
            <a:r>
              <a:rPr lang="en-GB" sz="2800" dirty="0">
                <a:solidFill>
                  <a:schemeClr val="bg1"/>
                </a:solidFill>
                <a:latin typeface="Muli" pitchFamily="2" charset="77"/>
              </a:rPr>
              <a:t>Spelling Scheme of Work</a:t>
            </a:r>
          </a:p>
        </p:txBody>
      </p:sp>
      <p:sp>
        <p:nvSpPr>
          <p:cNvPr id="9" name="TextBox 8">
            <a:extLst>
              <a:ext uri="{FF2B5EF4-FFF2-40B4-BE49-F238E27FC236}">
                <a16:creationId xmlns:a16="http://schemas.microsoft.com/office/drawing/2014/main" id="{B510B178-264B-EB45-8E52-86150CA95EAD}"/>
              </a:ext>
            </a:extLst>
          </p:cNvPr>
          <p:cNvSpPr txBox="1"/>
          <p:nvPr/>
        </p:nvSpPr>
        <p:spPr>
          <a:xfrm>
            <a:off x="11207262" y="6596390"/>
            <a:ext cx="984738" cy="261610"/>
          </a:xfrm>
          <a:prstGeom prst="rect">
            <a:avLst/>
          </a:prstGeom>
          <a:noFill/>
        </p:spPr>
        <p:txBody>
          <a:bodyPr wrap="square" rtlCol="0">
            <a:spAutoFit/>
          </a:bodyPr>
          <a:lstStyle/>
          <a:p>
            <a:pPr algn="r"/>
            <a:r>
              <a:rPr lang="en-GB" sz="1100" dirty="0">
                <a:solidFill>
                  <a:schemeClr val="bg1"/>
                </a:solidFill>
                <a:latin typeface="Muli" pitchFamily="2" charset="77"/>
              </a:rPr>
              <a:t>11/01/20</a:t>
            </a:r>
          </a:p>
        </p:txBody>
      </p:sp>
    </p:spTree>
    <p:extLst>
      <p:ext uri="{BB962C8B-B14F-4D97-AF65-F5344CB8AC3E}">
        <p14:creationId xmlns:p14="http://schemas.microsoft.com/office/powerpoint/2010/main" val="3066948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325734"/>
            <a:ext cx="10515600" cy="1325563"/>
          </a:xfrm>
        </p:spPr>
        <p:txBody>
          <a:bodyPr>
            <a:normAutofit/>
          </a:bodyPr>
          <a:lstStyle/>
          <a:p>
            <a:pPr algn="l"/>
            <a:r>
              <a:rPr lang="en-GB" b="1" dirty="0"/>
              <a:t>A </a:t>
            </a:r>
            <a:r>
              <a:rPr lang="en-GB" b="1" dirty="0">
                <a:latin typeface="Calibri" panose="020F0502020204030204" pitchFamily="34" charset="0"/>
                <a:cs typeface="Calibri" panose="020F0502020204030204" pitchFamily="34" charset="0"/>
              </a:rPr>
              <a:t>_______</a:t>
            </a:r>
            <a:r>
              <a:rPr lang="en-GB" b="1" dirty="0"/>
              <a:t> of smoke came from the train.</a:t>
            </a:r>
            <a:endParaRPr lang="en-GB" dirty="0"/>
          </a:p>
        </p:txBody>
      </p:sp>
      <p:pic>
        <p:nvPicPr>
          <p:cNvPr id="5" name="Picture 4">
            <a:extLst>
              <a:ext uri="{FF2B5EF4-FFF2-40B4-BE49-F238E27FC236}">
                <a16:creationId xmlns:a16="http://schemas.microsoft.com/office/drawing/2014/main" id="{364617E0-84E5-364A-B7EB-80A87DCA02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4262" y="2733260"/>
            <a:ext cx="3363475" cy="2993493"/>
          </a:xfrm>
          <a:prstGeom prst="rect">
            <a:avLst/>
          </a:prstGeom>
        </p:spPr>
      </p:pic>
    </p:spTree>
    <p:extLst>
      <p:ext uri="{BB962C8B-B14F-4D97-AF65-F5344CB8AC3E}">
        <p14:creationId xmlns:p14="http://schemas.microsoft.com/office/powerpoint/2010/main" val="22459151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3731-DA38-5947-8C42-1E8C4966CCE9}"/>
              </a:ext>
            </a:extLst>
          </p:cNvPr>
          <p:cNvSpPr>
            <a:spLocks noGrp="1"/>
          </p:cNvSpPr>
          <p:nvPr>
            <p:ph type="title"/>
          </p:nvPr>
        </p:nvSpPr>
        <p:spPr>
          <a:xfrm>
            <a:off x="838200" y="372533"/>
            <a:ext cx="10515600" cy="791204"/>
          </a:xfrm>
        </p:spPr>
        <p:txBody>
          <a:bodyPr/>
          <a:lstStyle/>
          <a:p>
            <a:r>
              <a:rPr lang="en-GB" dirty="0"/>
              <a:t>Spelling lists – Stage 4</a:t>
            </a:r>
          </a:p>
        </p:txBody>
      </p:sp>
      <p:sp>
        <p:nvSpPr>
          <p:cNvPr id="3" name="Content Placeholder 2">
            <a:extLst>
              <a:ext uri="{FF2B5EF4-FFF2-40B4-BE49-F238E27FC236}">
                <a16:creationId xmlns:a16="http://schemas.microsoft.com/office/drawing/2014/main" id="{7F291E8B-2E5B-8D41-B051-CDF497CB3375}"/>
              </a:ext>
            </a:extLst>
          </p:cNvPr>
          <p:cNvSpPr>
            <a:spLocks noGrp="1"/>
          </p:cNvSpPr>
          <p:nvPr>
            <p:ph idx="1"/>
          </p:nvPr>
        </p:nvSpPr>
        <p:spPr>
          <a:xfrm>
            <a:off x="838200" y="1295400"/>
            <a:ext cx="10515600" cy="5317068"/>
          </a:xfrm>
        </p:spPr>
        <p:txBody>
          <a:bodyPr numCol="2" spcCol="180000">
            <a:noAutofit/>
          </a:bodyPr>
          <a:lstStyle/>
          <a:p>
            <a:pPr marL="514350" indent="-514350">
              <a:buFont typeface="+mj-lt"/>
              <a:buAutoNum type="arabicPeriod"/>
            </a:pPr>
            <a:r>
              <a:rPr lang="en-GB" sz="800" dirty="0">
                <a:latin typeface="Muli" pitchFamily="2" charset="77"/>
              </a:rPr>
              <a:t>These words are homophones or near homophones.  They have the same pronunciation but different spellings and/or meanings. </a:t>
            </a:r>
          </a:p>
          <a:p>
            <a:pPr marL="514350" indent="-514350">
              <a:buFont typeface="+mj-lt"/>
              <a:buAutoNum type="arabicPeriod"/>
            </a:pPr>
            <a:r>
              <a:rPr lang="en-GB" sz="800" dirty="0">
                <a:latin typeface="Muli" pitchFamily="2" charset="77"/>
              </a:rPr>
              <a:t>The prefix ’in-’  can mean both ‘not’ and ‘in’/’into.’ In these spellings the prefix ’in-’ means ‘not.’ </a:t>
            </a:r>
          </a:p>
          <a:p>
            <a:pPr marL="514350" indent="-514350">
              <a:buFont typeface="+mj-lt"/>
              <a:buAutoNum type="arabicPeriod"/>
            </a:pPr>
            <a:r>
              <a:rPr lang="en-GB" sz="800" dirty="0">
                <a:latin typeface="Muli" pitchFamily="2" charset="77"/>
              </a:rPr>
              <a:t>Before a root word starting with l, the ‘in-’ prefix becomes ‘</a:t>
            </a:r>
            <a:r>
              <a:rPr lang="en-GB" sz="800" dirty="0" err="1">
                <a:latin typeface="Muli" pitchFamily="2" charset="77"/>
              </a:rPr>
              <a:t>il</a:t>
            </a:r>
            <a:r>
              <a:rPr lang="en-GB" sz="800" dirty="0">
                <a:latin typeface="Muli" pitchFamily="2" charset="77"/>
              </a:rPr>
              <a:t>-’.  Before a root word starting with r the prefix ‘in-’ becomes ’</a:t>
            </a:r>
            <a:r>
              <a:rPr lang="en-GB" sz="800" dirty="0" err="1">
                <a:latin typeface="Muli" pitchFamily="2" charset="77"/>
              </a:rPr>
              <a:t>ir</a:t>
            </a:r>
            <a:r>
              <a:rPr lang="en-GB" sz="800" dirty="0">
                <a:latin typeface="Muli" pitchFamily="2" charset="77"/>
              </a:rPr>
              <a:t>-’</a:t>
            </a:r>
          </a:p>
          <a:p>
            <a:pPr marL="514350" indent="-514350">
              <a:buFont typeface="+mj-lt"/>
              <a:buAutoNum type="arabicPeriod"/>
            </a:pPr>
            <a:r>
              <a:rPr lang="en-GB" sz="800" dirty="0">
                <a:latin typeface="Muli" pitchFamily="2" charset="77"/>
              </a:rPr>
              <a:t>The prefix ‘sub-’ which means under or below.</a:t>
            </a:r>
          </a:p>
          <a:p>
            <a:pPr marL="514350" indent="-514350">
              <a:buFont typeface="+mj-lt"/>
              <a:buAutoNum type="arabicPeriod"/>
            </a:pPr>
            <a:r>
              <a:rPr lang="en-GB" sz="800" dirty="0">
                <a:latin typeface="Muli" pitchFamily="2" charset="77"/>
              </a:rPr>
              <a:t>The prefix ‘inter-’ means between, amongst or during.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The suffix ’-</a:t>
            </a:r>
            <a:r>
              <a:rPr lang="en-GB" sz="800" dirty="0" err="1">
                <a:latin typeface="Muli" pitchFamily="2" charset="77"/>
              </a:rPr>
              <a:t>ation</a:t>
            </a:r>
            <a:r>
              <a:rPr lang="en-GB" sz="800" dirty="0">
                <a:latin typeface="Muli" pitchFamily="2" charset="77"/>
              </a:rPr>
              <a:t>’ is added to verbs to form nouns.  </a:t>
            </a:r>
          </a:p>
          <a:p>
            <a:pPr marL="514350" indent="-514350">
              <a:buFont typeface="+mj-lt"/>
              <a:buAutoNum type="arabicPeriod"/>
            </a:pPr>
            <a:r>
              <a:rPr lang="en-GB" sz="800" dirty="0">
                <a:latin typeface="Muli" pitchFamily="2" charset="77"/>
              </a:rPr>
              <a:t>The suffix ’-</a:t>
            </a:r>
            <a:r>
              <a:rPr lang="en-GB" sz="800" dirty="0" err="1">
                <a:latin typeface="Muli" pitchFamily="2" charset="77"/>
              </a:rPr>
              <a:t>ation</a:t>
            </a:r>
            <a:r>
              <a:rPr lang="en-GB" sz="800" dirty="0">
                <a:latin typeface="Muli" pitchFamily="2" charset="77"/>
              </a:rPr>
              <a:t>’ is added to verbs to form nouns.  </a:t>
            </a:r>
          </a:p>
          <a:p>
            <a:pPr marL="514350" indent="-514350">
              <a:buFont typeface="+mj-lt"/>
              <a:buAutoNum type="arabicPeriod"/>
            </a:pPr>
            <a:r>
              <a:rPr lang="en-GB" sz="800" dirty="0">
                <a:latin typeface="Muli" pitchFamily="2" charset="77"/>
              </a:rPr>
              <a:t>Adding –</a:t>
            </a:r>
            <a:r>
              <a:rPr lang="en-GB" sz="800" dirty="0" err="1">
                <a:latin typeface="Muli" pitchFamily="2" charset="77"/>
              </a:rPr>
              <a:t>ly</a:t>
            </a:r>
            <a:r>
              <a:rPr lang="en-GB" sz="800" dirty="0">
                <a:latin typeface="Muli" pitchFamily="2" charset="77"/>
              </a:rPr>
              <a:t> to adverbs. Remembering words ending in ‘-y’ become ‘-</a:t>
            </a:r>
            <a:r>
              <a:rPr lang="en-GB" sz="800" dirty="0" err="1">
                <a:latin typeface="Muli" pitchFamily="2" charset="77"/>
              </a:rPr>
              <a:t>ily</a:t>
            </a:r>
            <a:r>
              <a:rPr lang="en-GB" sz="800" dirty="0">
                <a:latin typeface="Muli" pitchFamily="2" charset="77"/>
              </a:rPr>
              <a:t>’ and words ending in ‘–le’ become ‘–</a:t>
            </a:r>
            <a:r>
              <a:rPr lang="en-GB" sz="800" dirty="0" err="1">
                <a:latin typeface="Muli" pitchFamily="2" charset="77"/>
              </a:rPr>
              <a:t>ly</a:t>
            </a:r>
            <a:r>
              <a:rPr lang="en-GB" sz="800" dirty="0">
                <a:latin typeface="Muli" pitchFamily="2" charset="77"/>
              </a:rPr>
              <a:t>.’</a:t>
            </a:r>
          </a:p>
          <a:p>
            <a:pPr marL="514350" indent="-514350">
              <a:buFont typeface="+mj-lt"/>
              <a:buAutoNum type="arabicPeriod"/>
            </a:pPr>
            <a:r>
              <a:rPr lang="en-GB" sz="800" dirty="0">
                <a:latin typeface="Muli" pitchFamily="2" charset="77"/>
              </a:rPr>
              <a:t>Adding ‘-</a:t>
            </a:r>
            <a:r>
              <a:rPr lang="en-GB" sz="800" dirty="0" err="1">
                <a:latin typeface="Muli" pitchFamily="2" charset="77"/>
              </a:rPr>
              <a:t>ly</a:t>
            </a:r>
            <a:r>
              <a:rPr lang="en-GB" sz="800" dirty="0">
                <a:latin typeface="Muli" pitchFamily="2" charset="77"/>
              </a:rPr>
              <a:t>’ to to turn an adjective into an adverb when the final letter is ‘l.’ </a:t>
            </a:r>
          </a:p>
          <a:p>
            <a:pPr marL="514350" indent="-514350">
              <a:buFont typeface="+mj-lt"/>
              <a:buAutoNum type="arabicPeriod"/>
            </a:pPr>
            <a:r>
              <a:rPr lang="en-GB" sz="800" dirty="0">
                <a:latin typeface="Muli" pitchFamily="2" charset="77"/>
              </a:rPr>
              <a:t>Word with the ’</a:t>
            </a:r>
            <a:r>
              <a:rPr lang="en-GB" sz="800" dirty="0" err="1">
                <a:latin typeface="Muli" pitchFamily="2" charset="77"/>
              </a:rPr>
              <a:t>sh</a:t>
            </a:r>
            <a:r>
              <a:rPr lang="en-GB" sz="800" dirty="0">
                <a:latin typeface="Muli" pitchFamily="2" charset="77"/>
              </a:rPr>
              <a:t>’ sound spelled </a:t>
            </a:r>
            <a:r>
              <a:rPr lang="en-GB" sz="800" dirty="0" err="1">
                <a:latin typeface="Muli" pitchFamily="2" charset="77"/>
              </a:rPr>
              <a:t>ch.</a:t>
            </a:r>
            <a:r>
              <a:rPr lang="en-GB" sz="800" dirty="0">
                <a:latin typeface="Muli" pitchFamily="2" charset="77"/>
              </a:rPr>
              <a:t>  These words are French in origin.</a:t>
            </a:r>
          </a:p>
          <a:p>
            <a:pPr marL="514350" indent="-514350">
              <a:buFont typeface="+mj-lt"/>
              <a:buAutoNum type="arabicPeriod"/>
            </a:pPr>
            <a:r>
              <a:rPr lang="en-GB" sz="800" dirty="0">
                <a:latin typeface="Muli" pitchFamily="2" charset="77"/>
              </a:rPr>
              <a:t>Challenge Words </a:t>
            </a:r>
          </a:p>
          <a:p>
            <a:pPr marL="514350" indent="-514350">
              <a:buFont typeface="+mj-lt"/>
              <a:buAutoNum type="arabicPeriod"/>
            </a:pPr>
            <a:r>
              <a:rPr lang="en-GB" sz="800" dirty="0">
                <a:latin typeface="Muli" pitchFamily="2" charset="77"/>
              </a:rPr>
              <a:t>Adding the suffix ‘–ion.’ When the root word ends in ’d,’ ‘de’ or ‘se’ then the suffix ’-ion’ needs to be ‘-</a:t>
            </a:r>
            <a:r>
              <a:rPr lang="en-GB" sz="800" dirty="0" err="1">
                <a:latin typeface="Muli" pitchFamily="2" charset="77"/>
              </a:rPr>
              <a:t>sion</a:t>
            </a:r>
            <a:r>
              <a:rPr lang="en-GB" sz="800" dirty="0">
                <a:latin typeface="Muli" pitchFamily="2" charset="77"/>
              </a:rPr>
              <a:t>.’ </a:t>
            </a:r>
          </a:p>
          <a:p>
            <a:pPr marL="514350" indent="-514350">
              <a:buFont typeface="+mj-lt"/>
              <a:buAutoNum type="arabicPeriod"/>
            </a:pPr>
            <a:r>
              <a:rPr lang="en-GB" sz="800" dirty="0">
                <a:latin typeface="Muli" pitchFamily="2" charset="77"/>
              </a:rPr>
              <a:t>Adding the suffix –</a:t>
            </a:r>
            <a:r>
              <a:rPr lang="en-GB" sz="800" dirty="0" err="1">
                <a:latin typeface="Muli" pitchFamily="2" charset="77"/>
              </a:rPr>
              <a:t>ous</a:t>
            </a:r>
            <a:r>
              <a:rPr lang="en-GB" sz="800" dirty="0">
                <a:latin typeface="Muli" pitchFamily="2" charset="77"/>
              </a:rPr>
              <a:t>.’  Sometimes the root word is obvious and the usual rules apply for adding suffixes beginning with vowel letters.   Sometimes there is no obvious root word though.</a:t>
            </a:r>
          </a:p>
          <a:p>
            <a:pPr marL="514350" indent="-514350">
              <a:buFont typeface="+mj-lt"/>
              <a:buAutoNum type="arabicPeriod"/>
            </a:pPr>
            <a:r>
              <a:rPr lang="en-GB" sz="800" dirty="0">
                <a:latin typeface="Muli" pitchFamily="2" charset="77"/>
              </a:rPr>
              <a:t>The suffix ‘-</a:t>
            </a:r>
            <a:r>
              <a:rPr lang="en-GB" sz="800" dirty="0" err="1">
                <a:latin typeface="Muli" pitchFamily="2" charset="77"/>
              </a:rPr>
              <a:t>ous</a:t>
            </a:r>
            <a:r>
              <a:rPr lang="en-GB" sz="800" dirty="0">
                <a:latin typeface="Muli" pitchFamily="2" charset="77"/>
              </a:rPr>
              <a:t>.’  The final ‘e’ of the root word must be kept if the sound of ‘g’ is to be kept. </a:t>
            </a:r>
          </a:p>
          <a:p>
            <a:pPr marL="514350" indent="-514350">
              <a:buFont typeface="+mj-lt"/>
              <a:buAutoNum type="arabicPeriod"/>
            </a:pPr>
            <a:r>
              <a:rPr lang="en-GB" sz="800" dirty="0">
                <a:latin typeface="Muli" pitchFamily="2" charset="77"/>
              </a:rPr>
              <a:t>The ‘</a:t>
            </a:r>
            <a:r>
              <a:rPr lang="en-GB" sz="800" dirty="0" err="1">
                <a:latin typeface="Muli" pitchFamily="2" charset="77"/>
              </a:rPr>
              <a:t>ee</a:t>
            </a:r>
            <a:r>
              <a:rPr lang="en-GB" sz="800" dirty="0">
                <a:latin typeface="Muli" pitchFamily="2" charset="77"/>
              </a:rPr>
              <a:t>’ sound spelled with an ‘</a:t>
            </a:r>
            <a:r>
              <a:rPr lang="en-GB" sz="800" dirty="0" err="1">
                <a:latin typeface="Muli" pitchFamily="2" charset="77"/>
              </a:rPr>
              <a:t>i</a:t>
            </a:r>
            <a:r>
              <a:rPr lang="en-GB" sz="800" dirty="0">
                <a:latin typeface="Muli" pitchFamily="2" charset="77"/>
              </a:rPr>
              <a:t>.’ </a:t>
            </a:r>
          </a:p>
          <a:p>
            <a:pPr marL="514350" indent="-514350">
              <a:buFont typeface="+mj-lt"/>
              <a:buAutoNum type="arabicPeriod"/>
            </a:pPr>
            <a:r>
              <a:rPr lang="en-GB" sz="800" dirty="0">
                <a:latin typeface="Muli" pitchFamily="2" charset="77"/>
              </a:rPr>
              <a:t>The suffix ‘-</a:t>
            </a:r>
            <a:r>
              <a:rPr lang="en-GB" sz="800" dirty="0" err="1">
                <a:latin typeface="Muli" pitchFamily="2" charset="77"/>
              </a:rPr>
              <a:t>ous</a:t>
            </a:r>
            <a:r>
              <a:rPr lang="en-GB" sz="800" dirty="0">
                <a:latin typeface="Muli" pitchFamily="2" charset="77"/>
              </a:rPr>
              <a:t>.’  If there is an ‘</a:t>
            </a:r>
            <a:r>
              <a:rPr lang="en-GB" sz="800" dirty="0" err="1">
                <a:latin typeface="Muli" pitchFamily="2" charset="77"/>
              </a:rPr>
              <a:t>ee</a:t>
            </a:r>
            <a:r>
              <a:rPr lang="en-GB" sz="800" dirty="0">
                <a:latin typeface="Muli" pitchFamily="2" charset="77"/>
              </a:rPr>
              <a:t>’ sound before the ’-</a:t>
            </a:r>
            <a:r>
              <a:rPr lang="en-GB" sz="800" dirty="0" err="1">
                <a:latin typeface="Muli" pitchFamily="2" charset="77"/>
              </a:rPr>
              <a:t>ous’</a:t>
            </a:r>
            <a:r>
              <a:rPr lang="en-GB" sz="800" dirty="0">
                <a:latin typeface="Muli" pitchFamily="2" charset="77"/>
              </a:rPr>
              <a:t> ending, it is usually spelled as </a:t>
            </a:r>
            <a:r>
              <a:rPr lang="en-GB" sz="800" dirty="0" err="1">
                <a:latin typeface="Muli" pitchFamily="2" charset="77"/>
              </a:rPr>
              <a:t>i</a:t>
            </a:r>
            <a:r>
              <a:rPr lang="en-GB" sz="800" dirty="0">
                <a:latin typeface="Muli" pitchFamily="2" charset="77"/>
              </a:rPr>
              <a:t>, but a few words have e.</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The ‘au’ digraph</a:t>
            </a:r>
          </a:p>
          <a:p>
            <a:pPr marL="514350" indent="-514350">
              <a:buFont typeface="+mj-lt"/>
              <a:buAutoNum type="arabicPeriod"/>
            </a:pPr>
            <a:r>
              <a:rPr lang="en-GB" sz="800" dirty="0">
                <a:latin typeface="Muli" pitchFamily="2" charset="77"/>
              </a:rPr>
              <a:t>The suffix ‘-ion’ when the root word ends in ‘t’ or ‘</a:t>
            </a:r>
            <a:r>
              <a:rPr lang="en-GB" sz="800" dirty="0" err="1">
                <a:latin typeface="Muli" pitchFamily="2" charset="77"/>
              </a:rPr>
              <a:t>te</a:t>
            </a:r>
            <a:r>
              <a:rPr lang="en-GB" sz="800" dirty="0">
                <a:latin typeface="Muli" pitchFamily="2" charset="77"/>
              </a:rPr>
              <a:t>’ then the suffix becomes ’-</a:t>
            </a:r>
            <a:r>
              <a:rPr lang="en-GB" sz="800" dirty="0" err="1">
                <a:latin typeface="Muli" pitchFamily="2" charset="77"/>
              </a:rPr>
              <a:t>tion</a:t>
            </a:r>
            <a:r>
              <a:rPr lang="en-GB" sz="800" dirty="0">
                <a:latin typeface="Muli" pitchFamily="2" charset="77"/>
              </a:rPr>
              <a:t>.’</a:t>
            </a:r>
          </a:p>
          <a:p>
            <a:pPr marL="514350" indent="-514350">
              <a:buFont typeface="+mj-lt"/>
              <a:buAutoNum type="arabicPeriod"/>
            </a:pPr>
            <a:r>
              <a:rPr lang="en-GB" sz="800" dirty="0">
                <a:latin typeface="Muli" pitchFamily="2" charset="77"/>
              </a:rPr>
              <a:t>The suffix ‘-ion’ becomes ’-</a:t>
            </a:r>
            <a:r>
              <a:rPr lang="en-GB" sz="800" dirty="0" err="1">
                <a:latin typeface="Muli" pitchFamily="2" charset="77"/>
              </a:rPr>
              <a:t>ssion</a:t>
            </a:r>
            <a:r>
              <a:rPr lang="en-GB" sz="800" dirty="0">
                <a:latin typeface="Muli" pitchFamily="2" charset="77"/>
              </a:rPr>
              <a:t>’ when the root word ends in ’ss’ or ‘</a:t>
            </a:r>
            <a:r>
              <a:rPr lang="en-GB" sz="800" dirty="0" err="1">
                <a:latin typeface="Muli" pitchFamily="2" charset="77"/>
              </a:rPr>
              <a:t>mit</a:t>
            </a:r>
            <a:r>
              <a:rPr lang="en-GB" sz="800" dirty="0">
                <a:latin typeface="Muli" pitchFamily="2" charset="77"/>
              </a:rPr>
              <a:t>.’</a:t>
            </a:r>
          </a:p>
          <a:p>
            <a:pPr marL="514350" indent="-514350">
              <a:buFont typeface="+mj-lt"/>
              <a:buAutoNum type="arabicPeriod"/>
            </a:pPr>
            <a:r>
              <a:rPr lang="en-GB" sz="800" dirty="0">
                <a:latin typeface="Muli" pitchFamily="2" charset="77"/>
              </a:rPr>
              <a:t>The suffix ‘-</a:t>
            </a:r>
            <a:r>
              <a:rPr lang="en-GB" sz="800" dirty="0" err="1">
                <a:latin typeface="Muli" pitchFamily="2" charset="77"/>
              </a:rPr>
              <a:t>cian</a:t>
            </a:r>
            <a:r>
              <a:rPr lang="en-GB" sz="800" dirty="0">
                <a:latin typeface="Muli" pitchFamily="2" charset="77"/>
              </a:rPr>
              <a:t>’ used instead of ‘-</a:t>
            </a:r>
            <a:r>
              <a:rPr lang="en-GB" sz="800" dirty="0" err="1">
                <a:latin typeface="Muli" pitchFamily="2" charset="77"/>
              </a:rPr>
              <a:t>sion</a:t>
            </a:r>
            <a:r>
              <a:rPr lang="en-GB" sz="800" dirty="0">
                <a:latin typeface="Muli" pitchFamily="2" charset="77"/>
              </a:rPr>
              <a:t>’ when the root word ends in ’c’ or ‘cs’</a:t>
            </a:r>
          </a:p>
          <a:p>
            <a:pPr marL="514350" indent="-514350">
              <a:buFont typeface="+mj-lt"/>
              <a:buAutoNum type="arabicPeriod"/>
            </a:pPr>
            <a:r>
              <a:rPr lang="en-GB" sz="800" dirty="0">
                <a:latin typeface="Muli" pitchFamily="2" charset="77"/>
              </a:rPr>
              <a:t>Adding ‘-</a:t>
            </a:r>
            <a:r>
              <a:rPr lang="en-GB" sz="800" dirty="0" err="1">
                <a:latin typeface="Muli" pitchFamily="2" charset="77"/>
              </a:rPr>
              <a:t>ly</a:t>
            </a:r>
            <a:r>
              <a:rPr lang="en-GB" sz="800" dirty="0">
                <a:latin typeface="Muli" pitchFamily="2" charset="77"/>
              </a:rPr>
              <a:t>’ to create adverbs of manner.  These adverbs describe how the verb is occurring.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Homophones – words which have the same pronunciation but different meanings and/or spellings. </a:t>
            </a:r>
          </a:p>
          <a:p>
            <a:pPr marL="514350" indent="-514350">
              <a:buFont typeface="+mj-lt"/>
              <a:buAutoNum type="arabicPeriod"/>
            </a:pPr>
            <a:r>
              <a:rPr lang="en-GB" sz="800" dirty="0">
                <a:latin typeface="Muli" pitchFamily="2" charset="77"/>
              </a:rPr>
              <a:t>The /s/ sound spelled c before ’</a:t>
            </a:r>
            <a:r>
              <a:rPr lang="en-GB" sz="800" dirty="0" err="1">
                <a:latin typeface="Muli" pitchFamily="2" charset="77"/>
              </a:rPr>
              <a:t>i</a:t>
            </a:r>
            <a:r>
              <a:rPr lang="en-GB" sz="800" dirty="0">
                <a:latin typeface="Muli" pitchFamily="2" charset="77"/>
              </a:rPr>
              <a:t>’ and ‘e’.</a:t>
            </a:r>
          </a:p>
          <a:p>
            <a:pPr marL="514350" indent="-514350">
              <a:buFont typeface="+mj-lt"/>
              <a:buAutoNum type="arabicPeriod"/>
            </a:pPr>
            <a:r>
              <a:rPr lang="en-GB" sz="800" dirty="0">
                <a:latin typeface="Muli" pitchFamily="2" charset="77"/>
              </a:rPr>
              <a:t>Some words have similar spellings, root words and meanings. We call these word families. ’sol word family’ and ‘real word family’</a:t>
            </a:r>
          </a:p>
          <a:p>
            <a:pPr marL="514350" indent="-514350">
              <a:buFont typeface="+mj-lt"/>
              <a:buAutoNum type="arabicPeriod"/>
            </a:pPr>
            <a:r>
              <a:rPr lang="en-GB" sz="800" dirty="0">
                <a:latin typeface="Muli" pitchFamily="2" charset="77"/>
              </a:rPr>
              <a:t>Some words have similar spellings, root words and meanings. We call these word families. ’</a:t>
            </a:r>
            <a:r>
              <a:rPr lang="en-GB" sz="800" dirty="0" err="1">
                <a:latin typeface="Muli" pitchFamily="2" charset="77"/>
              </a:rPr>
              <a:t>phon</a:t>
            </a:r>
            <a:r>
              <a:rPr lang="en-GB" sz="800" dirty="0">
                <a:latin typeface="Muli" pitchFamily="2" charset="77"/>
              </a:rPr>
              <a:t> word family’ and ‘sign word family’</a:t>
            </a:r>
          </a:p>
          <a:p>
            <a:pPr marL="514350" indent="-514350">
              <a:buFont typeface="+mj-lt"/>
              <a:buAutoNum type="arabicPeriod"/>
            </a:pPr>
            <a:r>
              <a:rPr lang="en-GB" sz="800" dirty="0">
                <a:latin typeface="Muli" pitchFamily="2" charset="77"/>
              </a:rPr>
              <a:t>Prefixes – ’super-’ ‘anti’ and ‘auto.’</a:t>
            </a:r>
          </a:p>
          <a:p>
            <a:pPr marL="514350" indent="-514350">
              <a:buFont typeface="+mj-lt"/>
              <a:buAutoNum type="arabicPeriod"/>
            </a:pPr>
            <a:r>
              <a:rPr lang="en-GB" sz="800" dirty="0">
                <a:latin typeface="Muli" pitchFamily="2" charset="77"/>
              </a:rPr>
              <a:t>The prefix bi- meaning two.</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Revision – spelling rules we have learned in Stage 4.</a:t>
            </a:r>
          </a:p>
          <a:p>
            <a:pPr marL="514350" indent="-514350">
              <a:buFont typeface="+mj-lt"/>
              <a:buAutoNum type="arabicPeriod"/>
            </a:pPr>
            <a:r>
              <a:rPr lang="en-GB" sz="800" dirty="0">
                <a:latin typeface="Muli" pitchFamily="2" charset="77"/>
              </a:rPr>
              <a:t>Revision – spelling rules we have learned in Stage 4.</a:t>
            </a:r>
          </a:p>
          <a:p>
            <a:pPr marL="514350" indent="-514350">
              <a:buFont typeface="+mj-lt"/>
              <a:buAutoNum type="arabicPeriod"/>
            </a:pPr>
            <a:r>
              <a:rPr lang="en-GB" sz="800" dirty="0">
                <a:latin typeface="Muli" pitchFamily="2" charset="77"/>
              </a:rPr>
              <a:t>Revision – spelling rules we have learned in Stage 4.</a:t>
            </a:r>
          </a:p>
          <a:p>
            <a:pPr marL="514350" indent="-514350">
              <a:buFont typeface="+mj-lt"/>
              <a:buAutoNum type="arabicPeriod"/>
            </a:pPr>
            <a:r>
              <a:rPr lang="en-GB" sz="800" dirty="0">
                <a:latin typeface="Muli" pitchFamily="2" charset="77"/>
              </a:rPr>
              <a:t>Revision – spelling rules we have learned in Stage 4.</a:t>
            </a:r>
          </a:p>
          <a:p>
            <a:pPr marL="514350" indent="-514350">
              <a:buFont typeface="+mj-lt"/>
              <a:buAutoNum type="arabicPeriod"/>
            </a:pPr>
            <a:r>
              <a:rPr lang="en-GB" sz="800" dirty="0">
                <a:latin typeface="Muli" pitchFamily="2" charset="77"/>
              </a:rPr>
              <a:t>Revision – spelling rules we have learned in Stage 4.</a:t>
            </a:r>
          </a:p>
        </p:txBody>
      </p:sp>
    </p:spTree>
    <p:extLst>
      <p:ext uri="{BB962C8B-B14F-4D97-AF65-F5344CB8AC3E}">
        <p14:creationId xmlns:p14="http://schemas.microsoft.com/office/powerpoint/2010/main" val="21929935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50000"/>
              </a:lnSpc>
            </a:pPr>
            <a:r>
              <a:rPr lang="en-GB" dirty="0"/>
              <a:t>Homophones: These words are homophones or near homophones. They have the same pronunciation but different spellings and/or meanings.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a:t>
            </a:r>
          </a:p>
        </p:txBody>
      </p:sp>
    </p:spTree>
    <p:extLst>
      <p:ext uri="{BB962C8B-B14F-4D97-AF65-F5344CB8AC3E}">
        <p14:creationId xmlns:p14="http://schemas.microsoft.com/office/powerpoint/2010/main" val="8017919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dirty="0"/>
              <a:t>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These words are homophones or near homophones.  They have the same pronunciation but different spellings and/or meanings. </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accept</a:t>
            </a:r>
          </a:p>
          <a:p>
            <a:pPr fontAlgn="t"/>
            <a:r>
              <a:rPr lang="en-GB" dirty="0"/>
              <a:t>except</a:t>
            </a:r>
          </a:p>
          <a:p>
            <a:pPr fontAlgn="t"/>
            <a:r>
              <a:rPr lang="en-GB" dirty="0"/>
              <a:t>knot</a:t>
            </a:r>
          </a:p>
          <a:p>
            <a:pPr fontAlgn="t"/>
            <a:r>
              <a:rPr lang="en-GB" dirty="0"/>
              <a:t>not</a:t>
            </a:r>
          </a:p>
          <a:p>
            <a:pPr fontAlgn="t"/>
            <a:r>
              <a:rPr lang="en-GB" dirty="0"/>
              <a:t>peace</a:t>
            </a:r>
          </a:p>
          <a:p>
            <a:pPr fontAlgn="t"/>
            <a:r>
              <a:rPr lang="en-GB" dirty="0"/>
              <a:t>piece</a:t>
            </a:r>
          </a:p>
          <a:p>
            <a:pPr fontAlgn="t"/>
            <a:r>
              <a:rPr lang="en-GB" dirty="0"/>
              <a:t>plain </a:t>
            </a:r>
          </a:p>
          <a:p>
            <a:pPr fontAlgn="t"/>
            <a:r>
              <a:rPr lang="en-GB" dirty="0"/>
              <a:t>plane</a:t>
            </a:r>
          </a:p>
          <a:p>
            <a:pPr fontAlgn="t"/>
            <a:r>
              <a:rPr lang="en-GB" dirty="0"/>
              <a:t>weather</a:t>
            </a:r>
          </a:p>
          <a:p>
            <a:pPr fontAlgn="t"/>
            <a:r>
              <a:rPr lang="en-GB" dirty="0"/>
              <a:t>whether</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5"/>
          <a:ext cx="8363607" cy="529164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Ask the children what the word homophone means.</a:t>
                      </a:r>
                      <a:r>
                        <a:rPr lang="en-GB" sz="1700" b="0" i="0" baseline="0" dirty="0">
                          <a:latin typeface="Muli" pitchFamily="2" charset="77"/>
                        </a:rPr>
                        <a:t> Can they think of any examples?  Define them as words which have the same pronunciation but different meanings and/or spellings.   Discuss near homophones have slightly different pronunciations. </a:t>
                      </a:r>
                      <a:endParaRPr lang="en-GB" sz="1700" b="0" i="0" dirty="0">
                        <a:latin typeface="Muli" pitchFamily="2" charset="77"/>
                      </a:endParaRPr>
                    </a:p>
                  </a:txBody>
                  <a:tcPr/>
                </a:tc>
                <a:extLst>
                  <a:ext uri="{0D108BD9-81ED-4DB2-BD59-A6C34878D82A}">
                    <a16:rowId xmlns:a16="http://schemas.microsoft.com/office/drawing/2014/main" val="10000"/>
                  </a:ext>
                </a:extLst>
              </a:tr>
              <a:tr h="2141030">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Using the PowerPoint, display each example on the whiteboard. Ask the children to write down the word that they think goes in each gap.</a:t>
                      </a:r>
                    </a:p>
                    <a:p>
                      <a:endParaRPr lang="en-GB" sz="1700" b="0" i="0" baseline="0" dirty="0">
                        <a:latin typeface="Muli" pitchFamily="2" charset="77"/>
                      </a:endParaRPr>
                    </a:p>
                    <a:p>
                      <a:r>
                        <a:rPr lang="en-GB" sz="1700" b="0" i="0" baseline="0" dirty="0">
                          <a:latin typeface="Muli" pitchFamily="2" charset="77"/>
                        </a:rPr>
                        <a:t>After each example ask the children to share their responses and discuss any errors or misconceptions. </a:t>
                      </a:r>
                    </a:p>
                    <a:p>
                      <a:r>
                        <a:rPr lang="en-GB" sz="1700" b="0" i="0" baseline="0" dirty="0">
                          <a:latin typeface="Muli" pitchFamily="2" charset="77"/>
                        </a:rPr>
                        <a:t>Teacher can choose to reveal the two spellings before or after the pupil attempts.</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In</a:t>
                      </a:r>
                      <a:r>
                        <a:rPr lang="en-GB" sz="1700" b="0" i="0" baseline="0" dirty="0">
                          <a:latin typeface="Muli" pitchFamily="2" charset="77"/>
                        </a:rPr>
                        <a:t> small groups.  One child writes a sentence with one of this week’s spellings missing. E.g. We travelled to France by ________.</a:t>
                      </a:r>
                    </a:p>
                    <a:p>
                      <a:endParaRPr lang="en-GB" sz="1700" b="0" i="0" baseline="0" dirty="0">
                        <a:latin typeface="Muli" pitchFamily="2" charset="77"/>
                      </a:endParaRPr>
                    </a:p>
                    <a:p>
                      <a:r>
                        <a:rPr lang="en-GB" sz="1700" b="0" i="0" baseline="0" dirty="0">
                          <a:latin typeface="Muli" pitchFamily="2" charset="77"/>
                        </a:rPr>
                        <a:t>The children on their table then write down the correct spelling on their whiteboards.  The child who created the question shares which they thought was the right question and check each others’ answers. </a:t>
                      </a:r>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202578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My shoelaces were tied in a double ____.</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t>not           knot</a:t>
            </a:r>
          </a:p>
        </p:txBody>
      </p:sp>
    </p:spTree>
    <p:extLst>
      <p:ext uri="{BB962C8B-B14F-4D97-AF65-F5344CB8AC3E}">
        <p14:creationId xmlns:p14="http://schemas.microsoft.com/office/powerpoint/2010/main" val="6813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My shoelaces were tied in a double </a:t>
            </a:r>
            <a:r>
              <a:rPr lang="en-GB" dirty="0">
                <a:solidFill>
                  <a:srgbClr val="FF3860"/>
                </a:solidFill>
              </a:rPr>
              <a:t>knot</a:t>
            </a:r>
            <a:r>
              <a:rPr lang="en-GB" dirty="0"/>
              <a:t>.</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t>not           </a:t>
            </a:r>
            <a:r>
              <a:rPr lang="en-GB" sz="4200" dirty="0">
                <a:solidFill>
                  <a:srgbClr val="FF3860"/>
                </a:solidFill>
              </a:rPr>
              <a:t>knot</a:t>
            </a:r>
          </a:p>
        </p:txBody>
      </p:sp>
      <p:sp>
        <p:nvSpPr>
          <p:cNvPr id="3" name="TextBox 2">
            <a:extLst>
              <a:ext uri="{FF2B5EF4-FFF2-40B4-BE49-F238E27FC236}">
                <a16:creationId xmlns:a16="http://schemas.microsoft.com/office/drawing/2014/main" id="{A7685032-7622-B14E-A706-620B62BAA092}"/>
              </a:ext>
            </a:extLst>
          </p:cNvPr>
          <p:cNvSpPr txBox="1"/>
          <p:nvPr/>
        </p:nvSpPr>
        <p:spPr>
          <a:xfrm>
            <a:off x="428263" y="208344"/>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38379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5941-C080-484A-B569-278A695F159B}"/>
              </a:ext>
            </a:extLst>
          </p:cNvPr>
          <p:cNvSpPr>
            <a:spLocks noGrp="1"/>
          </p:cNvSpPr>
          <p:nvPr>
            <p:ph type="title"/>
          </p:nvPr>
        </p:nvSpPr>
        <p:spPr/>
        <p:txBody>
          <a:bodyPr>
            <a:normAutofit/>
          </a:bodyPr>
          <a:lstStyle/>
          <a:p>
            <a:r>
              <a:rPr lang="en-GB" dirty="0"/>
              <a:t>All classes went swimming ______ year 1.</a:t>
            </a:r>
          </a:p>
        </p:txBody>
      </p:sp>
      <p:sp>
        <p:nvSpPr>
          <p:cNvPr id="3" name="Content Placeholder 2">
            <a:extLst>
              <a:ext uri="{FF2B5EF4-FFF2-40B4-BE49-F238E27FC236}">
                <a16:creationId xmlns:a16="http://schemas.microsoft.com/office/drawing/2014/main" id="{CD8BB28F-FDB7-FC41-AF74-0E9664D8515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accept           except</a:t>
            </a:r>
          </a:p>
          <a:p>
            <a:endParaRPr lang="en-GB" dirty="0"/>
          </a:p>
        </p:txBody>
      </p:sp>
    </p:spTree>
    <p:extLst>
      <p:ext uri="{BB962C8B-B14F-4D97-AF65-F5344CB8AC3E}">
        <p14:creationId xmlns:p14="http://schemas.microsoft.com/office/powerpoint/2010/main" val="335293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5941-C080-484A-B569-278A695F159B}"/>
              </a:ext>
            </a:extLst>
          </p:cNvPr>
          <p:cNvSpPr>
            <a:spLocks noGrp="1"/>
          </p:cNvSpPr>
          <p:nvPr>
            <p:ph type="title"/>
          </p:nvPr>
        </p:nvSpPr>
        <p:spPr/>
        <p:txBody>
          <a:bodyPr>
            <a:normAutofit/>
          </a:bodyPr>
          <a:lstStyle/>
          <a:p>
            <a:r>
              <a:rPr lang="en-GB" dirty="0"/>
              <a:t>All classes went swimming </a:t>
            </a:r>
            <a:br>
              <a:rPr lang="en-GB" dirty="0"/>
            </a:br>
            <a:r>
              <a:rPr lang="en-GB" dirty="0">
                <a:solidFill>
                  <a:srgbClr val="FF3860"/>
                </a:solidFill>
              </a:rPr>
              <a:t>except</a:t>
            </a:r>
            <a:r>
              <a:rPr lang="en-GB" dirty="0"/>
              <a:t> year 1.</a:t>
            </a:r>
          </a:p>
        </p:txBody>
      </p:sp>
      <p:sp>
        <p:nvSpPr>
          <p:cNvPr id="3" name="Content Placeholder 2">
            <a:extLst>
              <a:ext uri="{FF2B5EF4-FFF2-40B4-BE49-F238E27FC236}">
                <a16:creationId xmlns:a16="http://schemas.microsoft.com/office/drawing/2014/main" id="{CD8BB28F-FDB7-FC41-AF74-0E9664D8515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accept           </a:t>
            </a:r>
            <a:r>
              <a:rPr lang="en-GB" dirty="0">
                <a:solidFill>
                  <a:srgbClr val="FF3860"/>
                </a:solidFill>
              </a:rPr>
              <a:t>except</a:t>
            </a:r>
          </a:p>
          <a:p>
            <a:endParaRPr lang="en-GB" dirty="0"/>
          </a:p>
        </p:txBody>
      </p:sp>
      <p:sp>
        <p:nvSpPr>
          <p:cNvPr id="4" name="TextBox 3">
            <a:extLst>
              <a:ext uri="{FF2B5EF4-FFF2-40B4-BE49-F238E27FC236}">
                <a16:creationId xmlns:a16="http://schemas.microsoft.com/office/drawing/2014/main" id="{E3B66D49-E205-C44F-BBE4-E0B03CF377EA}"/>
              </a:ext>
            </a:extLst>
          </p:cNvPr>
          <p:cNvSpPr txBox="1"/>
          <p:nvPr/>
        </p:nvSpPr>
        <p:spPr>
          <a:xfrm>
            <a:off x="428263" y="208344"/>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282189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fontScale="90000"/>
          </a:bodyPr>
          <a:lstStyle/>
          <a:p>
            <a:r>
              <a:rPr lang="en-GB" dirty="0"/>
              <a:t>The bad ____ means that we may </a:t>
            </a:r>
            <a:br>
              <a:rPr lang="en-GB" dirty="0"/>
            </a:br>
            <a:br>
              <a:rPr lang="en-GB" dirty="0"/>
            </a:br>
            <a:r>
              <a:rPr lang="en-GB" dirty="0"/>
              <a:t>have to cancel sports day.</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whether           weather</a:t>
            </a:r>
          </a:p>
          <a:p>
            <a:endParaRPr lang="en-GB" dirty="0"/>
          </a:p>
        </p:txBody>
      </p:sp>
    </p:spTree>
    <p:extLst>
      <p:ext uri="{BB962C8B-B14F-4D97-AF65-F5344CB8AC3E}">
        <p14:creationId xmlns:p14="http://schemas.microsoft.com/office/powerpoint/2010/main" val="269085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574157"/>
            <a:ext cx="10308220" cy="1400537"/>
          </a:xfrm>
        </p:spPr>
        <p:txBody>
          <a:bodyPr>
            <a:normAutofit/>
          </a:bodyPr>
          <a:lstStyle/>
          <a:p>
            <a:r>
              <a:rPr lang="en-GB" dirty="0"/>
              <a:t>The bad </a:t>
            </a:r>
            <a:r>
              <a:rPr lang="en-GB" dirty="0">
                <a:solidFill>
                  <a:srgbClr val="FF3860"/>
                </a:solidFill>
              </a:rPr>
              <a:t>weather</a:t>
            </a:r>
            <a:r>
              <a:rPr lang="en-GB" dirty="0"/>
              <a:t> means that we may have to cancel sports day.</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whether           </a:t>
            </a:r>
            <a:r>
              <a:rPr lang="en-GB" dirty="0">
                <a:solidFill>
                  <a:srgbClr val="FF3860"/>
                </a:solidFill>
              </a:rPr>
              <a:t>weather</a:t>
            </a:r>
          </a:p>
          <a:p>
            <a:endParaRPr lang="en-GB" dirty="0"/>
          </a:p>
        </p:txBody>
      </p:sp>
      <p:sp>
        <p:nvSpPr>
          <p:cNvPr id="4" name="TextBox 3">
            <a:extLst>
              <a:ext uri="{FF2B5EF4-FFF2-40B4-BE49-F238E27FC236}">
                <a16:creationId xmlns:a16="http://schemas.microsoft.com/office/drawing/2014/main" id="{579E6B2D-57D8-D243-988F-0A3BA3882A1A}"/>
              </a:ext>
            </a:extLst>
          </p:cNvPr>
          <p:cNvSpPr txBox="1"/>
          <p:nvPr/>
        </p:nvSpPr>
        <p:spPr>
          <a:xfrm>
            <a:off x="428263" y="208344"/>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398091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fontScale="90000"/>
          </a:bodyPr>
          <a:lstStyle/>
          <a:p>
            <a:r>
              <a:rPr lang="en-GB" dirty="0"/>
              <a:t>The _____ swooped down low over </a:t>
            </a:r>
            <a:br>
              <a:rPr lang="en-GB" dirty="0"/>
            </a:br>
            <a:br>
              <a:rPr lang="en-GB" dirty="0"/>
            </a:br>
            <a:r>
              <a:rPr lang="en-GB" dirty="0"/>
              <a:t>the airport during the air show.</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solidFill>
                  <a:schemeClr val="tx1"/>
                </a:solidFill>
              </a:rPr>
              <a:t>plane </a:t>
            </a:r>
            <a:r>
              <a:rPr lang="en-GB" dirty="0"/>
              <a:t>          plain</a:t>
            </a:r>
          </a:p>
          <a:p>
            <a:endParaRPr lang="en-GB" dirty="0"/>
          </a:p>
        </p:txBody>
      </p:sp>
    </p:spTree>
    <p:extLst>
      <p:ext uri="{BB962C8B-B14F-4D97-AF65-F5344CB8AC3E}">
        <p14:creationId xmlns:p14="http://schemas.microsoft.com/office/powerpoint/2010/main" val="99647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9" name="Title 1">
            <a:extLst>
              <a:ext uri="{FF2B5EF4-FFF2-40B4-BE49-F238E27FC236}">
                <a16:creationId xmlns:a16="http://schemas.microsoft.com/office/drawing/2014/main" id="{0B105467-28BF-C249-A03E-DC546AE53772}"/>
              </a:ext>
            </a:extLst>
          </p:cNvPr>
          <p:cNvSpPr>
            <a:spLocks noGrp="1"/>
          </p:cNvSpPr>
          <p:nvPr>
            <p:ph type="title"/>
          </p:nvPr>
        </p:nvSpPr>
        <p:spPr>
          <a:xfrm>
            <a:off x="838199" y="1325734"/>
            <a:ext cx="10515600" cy="1325563"/>
          </a:xfrm>
        </p:spPr>
        <p:txBody>
          <a:bodyPr>
            <a:normAutofit/>
          </a:bodyPr>
          <a:lstStyle/>
          <a:p>
            <a:pPr algn="l"/>
            <a:r>
              <a:rPr lang="en-GB" b="1" dirty="0"/>
              <a:t>A </a:t>
            </a:r>
            <a:r>
              <a:rPr lang="en-GB" b="1" dirty="0">
                <a:solidFill>
                  <a:srgbClr val="FF3860"/>
                </a:solidFill>
                <a:latin typeface="Calibri" panose="020F0502020204030204" pitchFamily="34" charset="0"/>
                <a:cs typeface="Calibri" panose="020F0502020204030204" pitchFamily="34" charset="0"/>
              </a:rPr>
              <a:t>_</a:t>
            </a:r>
            <a:r>
              <a:rPr lang="en-GB" dirty="0">
                <a:solidFill>
                  <a:srgbClr val="FF3860"/>
                </a:solidFill>
              </a:rPr>
              <a:t>puff</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rPr>
              <a:t> </a:t>
            </a:r>
            <a:r>
              <a:rPr lang="en-GB" b="1" dirty="0"/>
              <a:t>of smoke came from the train.</a:t>
            </a:r>
            <a:endParaRPr lang="en-GB" dirty="0"/>
          </a:p>
        </p:txBody>
      </p:sp>
      <p:pic>
        <p:nvPicPr>
          <p:cNvPr id="10" name="Picture 9">
            <a:extLst>
              <a:ext uri="{FF2B5EF4-FFF2-40B4-BE49-F238E27FC236}">
                <a16:creationId xmlns:a16="http://schemas.microsoft.com/office/drawing/2014/main" id="{5B66F9B6-23C2-204E-AFC9-726483557B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4262" y="2733260"/>
            <a:ext cx="3363475" cy="2993493"/>
          </a:xfrm>
          <a:prstGeom prst="rect">
            <a:avLst/>
          </a:prstGeom>
        </p:spPr>
      </p:pic>
    </p:spTree>
    <p:extLst>
      <p:ext uri="{BB962C8B-B14F-4D97-AF65-F5344CB8AC3E}">
        <p14:creationId xmlns:p14="http://schemas.microsoft.com/office/powerpoint/2010/main" val="39366380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fontScale="90000"/>
          </a:bodyPr>
          <a:lstStyle/>
          <a:p>
            <a:r>
              <a:rPr lang="en-GB" dirty="0"/>
              <a:t>The </a:t>
            </a:r>
            <a:r>
              <a:rPr lang="en-GB" dirty="0">
                <a:solidFill>
                  <a:srgbClr val="FF3860"/>
                </a:solidFill>
              </a:rPr>
              <a:t>plane</a:t>
            </a:r>
            <a:r>
              <a:rPr lang="en-GB" dirty="0"/>
              <a:t> swooped down low over </a:t>
            </a:r>
            <a:br>
              <a:rPr lang="en-GB" dirty="0"/>
            </a:br>
            <a:br>
              <a:rPr lang="en-GB" dirty="0"/>
            </a:br>
            <a:r>
              <a:rPr lang="en-GB" dirty="0"/>
              <a:t>the airport during the air show.</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solidFill>
                  <a:srgbClr val="FF3860"/>
                </a:solidFill>
              </a:rPr>
              <a:t>plane</a:t>
            </a:r>
            <a:r>
              <a:rPr lang="en-GB" dirty="0"/>
              <a:t>           plain</a:t>
            </a:r>
          </a:p>
          <a:p>
            <a:endParaRPr lang="en-GB" dirty="0"/>
          </a:p>
        </p:txBody>
      </p:sp>
      <p:sp>
        <p:nvSpPr>
          <p:cNvPr id="4" name="TextBox 3">
            <a:extLst>
              <a:ext uri="{FF2B5EF4-FFF2-40B4-BE49-F238E27FC236}">
                <a16:creationId xmlns:a16="http://schemas.microsoft.com/office/drawing/2014/main" id="{102321E1-9497-0243-A2EB-7F3649698A71}"/>
              </a:ext>
            </a:extLst>
          </p:cNvPr>
          <p:cNvSpPr txBox="1"/>
          <p:nvPr/>
        </p:nvSpPr>
        <p:spPr>
          <a:xfrm>
            <a:off x="428263" y="208344"/>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228129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fontScale="90000"/>
          </a:bodyPr>
          <a:lstStyle/>
          <a:p>
            <a:r>
              <a:rPr lang="en-GB" dirty="0"/>
              <a:t>Each child ate a _____ of fruit </a:t>
            </a:r>
            <a:br>
              <a:rPr lang="en-GB" dirty="0"/>
            </a:br>
            <a:br>
              <a:rPr lang="en-GB" dirty="0"/>
            </a:br>
            <a:r>
              <a:rPr lang="en-GB" dirty="0"/>
              <a:t>at break time.</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t>piece           peace</a:t>
            </a:r>
          </a:p>
          <a:p>
            <a:endParaRPr lang="en-GB" dirty="0"/>
          </a:p>
        </p:txBody>
      </p:sp>
    </p:spTree>
    <p:extLst>
      <p:ext uri="{BB962C8B-B14F-4D97-AF65-F5344CB8AC3E}">
        <p14:creationId xmlns:p14="http://schemas.microsoft.com/office/powerpoint/2010/main" val="182368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p:txBody>
          <a:bodyPr>
            <a:normAutofit fontScale="90000"/>
          </a:bodyPr>
          <a:lstStyle/>
          <a:p>
            <a:r>
              <a:rPr lang="en-GB" dirty="0"/>
              <a:t>Each child ate a </a:t>
            </a:r>
            <a:r>
              <a:rPr lang="en-GB" dirty="0">
                <a:solidFill>
                  <a:srgbClr val="FF3860"/>
                </a:solidFill>
              </a:rPr>
              <a:t>piece</a:t>
            </a:r>
            <a:r>
              <a:rPr lang="en-GB" dirty="0"/>
              <a:t> of fruit </a:t>
            </a:r>
            <a:br>
              <a:rPr lang="en-GB" dirty="0"/>
            </a:br>
            <a:br>
              <a:rPr lang="en-GB" dirty="0"/>
            </a:br>
            <a:r>
              <a:rPr lang="en-GB" dirty="0"/>
              <a:t>at break time.</a:t>
            </a:r>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r>
              <a:rPr lang="en-GB" dirty="0"/>
              <a:t>Which is the correct spelling?</a:t>
            </a:r>
          </a:p>
          <a:p>
            <a:pPr algn="ctr"/>
            <a:endParaRPr lang="en-GB" dirty="0"/>
          </a:p>
          <a:p>
            <a:pPr algn="ctr"/>
            <a:r>
              <a:rPr lang="en-GB" dirty="0">
                <a:solidFill>
                  <a:srgbClr val="FF3860"/>
                </a:solidFill>
              </a:rPr>
              <a:t>piece</a:t>
            </a:r>
            <a:r>
              <a:rPr lang="en-GB" dirty="0"/>
              <a:t>           peace</a:t>
            </a:r>
          </a:p>
          <a:p>
            <a:endParaRPr lang="en-GB" dirty="0"/>
          </a:p>
        </p:txBody>
      </p:sp>
      <p:sp>
        <p:nvSpPr>
          <p:cNvPr id="4" name="TextBox 3">
            <a:extLst>
              <a:ext uri="{FF2B5EF4-FFF2-40B4-BE49-F238E27FC236}">
                <a16:creationId xmlns:a16="http://schemas.microsoft.com/office/drawing/2014/main" id="{E0DBAABE-0AD3-284F-90F8-78C968FCD0AA}"/>
              </a:ext>
            </a:extLst>
          </p:cNvPr>
          <p:cNvSpPr txBox="1"/>
          <p:nvPr/>
        </p:nvSpPr>
        <p:spPr>
          <a:xfrm>
            <a:off x="428263" y="208344"/>
            <a:ext cx="1504709"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40083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43708204"/>
                    </a:ext>
                  </a:extLst>
                </a:gridCol>
                <a:gridCol w="1858433">
                  <a:extLst>
                    <a:ext uri="{9D8B030D-6E8A-4147-A177-3AD203B41FA5}">
                      <a16:colId xmlns:a16="http://schemas.microsoft.com/office/drawing/2014/main" val="1552126256"/>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accept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except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knot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not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peace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piece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plain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plane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weather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whether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dirty="0">
                          <a:latin typeface="Muli" pitchFamily="2" charset="77"/>
                        </a:rPr>
                        <a:t>Homophones</a:t>
                      </a: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6976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6" name="Text Placeholder 5">
            <a:extLst>
              <a:ext uri="{FF2B5EF4-FFF2-40B4-BE49-F238E27FC236}">
                <a16:creationId xmlns:a16="http://schemas.microsoft.com/office/drawing/2014/main" id="{6A87D408-A65A-3547-9493-5ECD1D67BE6B}"/>
              </a:ext>
            </a:extLst>
          </p:cNvPr>
          <p:cNvSpPr>
            <a:spLocks noGrp="1"/>
          </p:cNvSpPr>
          <p:nvPr>
            <p:ph type="body" sz="quarter" idx="14"/>
          </p:nvPr>
        </p:nvSpPr>
        <p:spPr/>
        <p:txBody>
          <a:bodyPr/>
          <a:lstStyle/>
          <a:p>
            <a:r>
              <a:rPr lang="en-GB" dirty="0"/>
              <a:t>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normAutofit lnSpcReduction="10000"/>
          </a:bodyPr>
          <a:lstStyle/>
          <a:p>
            <a:r>
              <a:rPr lang="en-GB" dirty="0"/>
              <a:t>Homophones</a:t>
            </a:r>
          </a:p>
          <a:p>
            <a:endParaRPr lang="en-GB" dirty="0"/>
          </a:p>
          <a:p>
            <a:r>
              <a:rPr lang="en-GB" dirty="0"/>
              <a:t>Name:</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accept</a:t>
            </a:r>
          </a:p>
          <a:p>
            <a:pPr fontAlgn="t"/>
            <a:r>
              <a:rPr lang="en-GB" dirty="0"/>
              <a:t>except</a:t>
            </a:r>
          </a:p>
          <a:p>
            <a:pPr fontAlgn="t"/>
            <a:r>
              <a:rPr lang="en-GB" dirty="0"/>
              <a:t>knot</a:t>
            </a:r>
          </a:p>
          <a:p>
            <a:pPr fontAlgn="t"/>
            <a:r>
              <a:rPr lang="en-GB" dirty="0"/>
              <a:t>not</a:t>
            </a:r>
          </a:p>
          <a:p>
            <a:pPr fontAlgn="t"/>
            <a:r>
              <a:rPr lang="en-GB" dirty="0"/>
              <a:t>peace</a:t>
            </a:r>
          </a:p>
          <a:p>
            <a:pPr fontAlgn="t"/>
            <a:r>
              <a:rPr lang="en-GB" dirty="0"/>
              <a:t>piece</a:t>
            </a:r>
          </a:p>
          <a:p>
            <a:pPr fontAlgn="t"/>
            <a:r>
              <a:rPr lang="en-GB" dirty="0"/>
              <a:t>plain </a:t>
            </a:r>
          </a:p>
          <a:p>
            <a:pPr fontAlgn="t"/>
            <a:r>
              <a:rPr lang="en-GB" dirty="0"/>
              <a:t>plane</a:t>
            </a:r>
          </a:p>
          <a:p>
            <a:pPr fontAlgn="t"/>
            <a:r>
              <a:rPr lang="en-GB" dirty="0"/>
              <a:t>weather</a:t>
            </a:r>
          </a:p>
          <a:p>
            <a:pPr fontAlgn="t"/>
            <a:r>
              <a:rPr lang="en-GB" dirty="0"/>
              <a:t>whether</a:t>
            </a:r>
          </a:p>
          <a:p>
            <a:endParaRPr lang="en-GB" dirty="0"/>
          </a:p>
        </p:txBody>
      </p:sp>
      <p:sp>
        <p:nvSpPr>
          <p:cNvPr id="9" name="Content Placeholder 8">
            <a:extLst>
              <a:ext uri="{FF2B5EF4-FFF2-40B4-BE49-F238E27FC236}">
                <a16:creationId xmlns:a16="http://schemas.microsoft.com/office/drawing/2014/main" id="{0D362A04-AFF5-3F45-8A9E-EDC43A2C5A0A}"/>
              </a:ext>
            </a:extLst>
          </p:cNvPr>
          <p:cNvSpPr txBox="1">
            <a:spLocks noGrp="1"/>
          </p:cNvSpPr>
          <p:nvPr>
            <p:ph sz="quarter" idx="18"/>
          </p:nvPr>
        </p:nvSpPr>
        <p:spPr>
          <a:xfrm>
            <a:off x="3425190" y="1354611"/>
            <a:ext cx="8382000" cy="5355312"/>
          </a:xfrm>
          <a:prstGeom prst="rect">
            <a:avLst/>
          </a:prstGeom>
          <a:noFill/>
        </p:spPr>
        <p:txBody>
          <a:bodyPr wrap="square" rtlCol="0">
            <a:spAutoFit/>
          </a:bodyPr>
          <a:lstStyle/>
          <a:p>
            <a:pPr marL="0" lvl="0" indent="0">
              <a:lnSpc>
                <a:spcPct val="100000"/>
              </a:lnSpc>
              <a:spcBef>
                <a:spcPts val="0"/>
              </a:spcBef>
              <a:buNone/>
            </a:pPr>
            <a:r>
              <a:rPr lang="en-GB" sz="1800" u="sng" dirty="0">
                <a:solidFill>
                  <a:prstClr val="black"/>
                </a:solidFill>
                <a:latin typeface="OpenDyslexicAlta" pitchFamily="2" charset="77"/>
              </a:rPr>
              <a:t>Write the correct spelling into each sentence. </a:t>
            </a:r>
            <a:endParaRPr lang="en-GB" sz="1800" i="1" u="sng"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 </a:t>
            </a:r>
            <a:endParaRPr lang="en-GB" sz="1800" i="1"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The teacher gave everyone a ________ of _________ paper.</a:t>
            </a:r>
          </a:p>
          <a:p>
            <a:pPr marL="0" lvl="0" indent="0">
              <a:lnSpc>
                <a:spcPct val="100000"/>
              </a:lnSpc>
              <a:spcBef>
                <a:spcPts val="0"/>
              </a:spcBef>
              <a:buNone/>
            </a:pPr>
            <a:r>
              <a:rPr lang="en-GB" sz="1800" dirty="0">
                <a:solidFill>
                  <a:prstClr val="black"/>
                </a:solidFill>
                <a:latin typeface="OpenDyslexicAlta" pitchFamily="2" charset="77"/>
              </a:rPr>
              <a:t> </a:t>
            </a:r>
          </a:p>
          <a:p>
            <a:pPr marL="0" lvl="0" indent="0">
              <a:lnSpc>
                <a:spcPct val="100000"/>
              </a:lnSpc>
              <a:spcBef>
                <a:spcPts val="0"/>
              </a:spcBef>
              <a:buNone/>
            </a:pPr>
            <a:r>
              <a:rPr lang="en-GB" sz="1800" dirty="0">
                <a:solidFill>
                  <a:prstClr val="black"/>
                </a:solidFill>
                <a:latin typeface="OpenDyslexicAlta" pitchFamily="2" charset="77"/>
              </a:rPr>
              <a:t>Tim stood at the front of assembly to __________ his prize.</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I had a ________ in my shoelaces. </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All was dark, ________ for a tiny candle in the corner. </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I like most vegetables but ______ cauliflower.</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In church the people prayed for _______ on Earth. </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The _________ stopped the children playing out today.</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The pilot landed his ________ safely on the runway.</a:t>
            </a:r>
          </a:p>
          <a:p>
            <a:pPr marL="0" lvl="0" indent="0">
              <a:lnSpc>
                <a:spcPct val="100000"/>
              </a:lnSpc>
              <a:spcBef>
                <a:spcPts val="0"/>
              </a:spcBef>
              <a:buNone/>
            </a:pPr>
            <a:endParaRPr lang="en-GB" sz="1800"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The children wondered ________ they should tell their teacher. </a:t>
            </a:r>
          </a:p>
        </p:txBody>
      </p:sp>
    </p:spTree>
    <p:extLst>
      <p:ext uri="{BB962C8B-B14F-4D97-AF65-F5344CB8AC3E}">
        <p14:creationId xmlns:p14="http://schemas.microsoft.com/office/powerpoint/2010/main" val="17030981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6" name="Text Placeholder 5">
            <a:extLst>
              <a:ext uri="{FF2B5EF4-FFF2-40B4-BE49-F238E27FC236}">
                <a16:creationId xmlns:a16="http://schemas.microsoft.com/office/drawing/2014/main" id="{6A87D408-A65A-3547-9493-5ECD1D67BE6B}"/>
              </a:ext>
            </a:extLst>
          </p:cNvPr>
          <p:cNvSpPr>
            <a:spLocks noGrp="1"/>
          </p:cNvSpPr>
          <p:nvPr>
            <p:ph type="body" sz="quarter" idx="14"/>
          </p:nvPr>
        </p:nvSpPr>
        <p:spPr/>
        <p:txBody>
          <a:bodyPr/>
          <a:lstStyle/>
          <a:p>
            <a:r>
              <a:rPr lang="en-GB" dirty="0"/>
              <a:t>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normAutofit lnSpcReduction="10000"/>
          </a:bodyPr>
          <a:lstStyle/>
          <a:p>
            <a:r>
              <a:rPr lang="en-GB" dirty="0"/>
              <a:t>Homophones</a:t>
            </a:r>
          </a:p>
          <a:p>
            <a:endParaRPr lang="en-GB" dirty="0"/>
          </a:p>
          <a:p>
            <a:r>
              <a:rPr lang="en-GB" dirty="0">
                <a:solidFill>
                  <a:srgbClr val="FF3860"/>
                </a:solidFill>
              </a:rPr>
              <a:t>Answers: </a:t>
            </a: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accept</a:t>
            </a:r>
          </a:p>
          <a:p>
            <a:pPr fontAlgn="t"/>
            <a:r>
              <a:rPr lang="en-GB" dirty="0"/>
              <a:t>except</a:t>
            </a:r>
          </a:p>
          <a:p>
            <a:pPr fontAlgn="t"/>
            <a:r>
              <a:rPr lang="en-GB" dirty="0"/>
              <a:t>knot</a:t>
            </a:r>
          </a:p>
          <a:p>
            <a:pPr fontAlgn="t"/>
            <a:r>
              <a:rPr lang="en-GB" dirty="0"/>
              <a:t>not</a:t>
            </a:r>
          </a:p>
          <a:p>
            <a:pPr fontAlgn="t"/>
            <a:r>
              <a:rPr lang="en-GB" dirty="0"/>
              <a:t>peace</a:t>
            </a:r>
          </a:p>
          <a:p>
            <a:pPr fontAlgn="t"/>
            <a:r>
              <a:rPr lang="en-GB" dirty="0"/>
              <a:t>piece</a:t>
            </a:r>
          </a:p>
          <a:p>
            <a:pPr fontAlgn="t"/>
            <a:r>
              <a:rPr lang="en-GB" dirty="0"/>
              <a:t>plain </a:t>
            </a:r>
          </a:p>
          <a:p>
            <a:pPr fontAlgn="t"/>
            <a:r>
              <a:rPr lang="en-GB" dirty="0"/>
              <a:t>plane</a:t>
            </a:r>
          </a:p>
          <a:p>
            <a:pPr fontAlgn="t"/>
            <a:r>
              <a:rPr lang="en-GB" dirty="0"/>
              <a:t>weather</a:t>
            </a:r>
          </a:p>
          <a:p>
            <a:pPr fontAlgn="t"/>
            <a:r>
              <a:rPr lang="en-GB" dirty="0"/>
              <a:t>whether</a:t>
            </a:r>
          </a:p>
          <a:p>
            <a:endParaRPr lang="en-GB" dirty="0"/>
          </a:p>
        </p:txBody>
      </p:sp>
      <p:sp>
        <p:nvSpPr>
          <p:cNvPr id="9" name="Content Placeholder 8">
            <a:extLst>
              <a:ext uri="{FF2B5EF4-FFF2-40B4-BE49-F238E27FC236}">
                <a16:creationId xmlns:a16="http://schemas.microsoft.com/office/drawing/2014/main" id="{0D362A04-AFF5-3F45-8A9E-EDC43A2C5A0A}"/>
              </a:ext>
            </a:extLst>
          </p:cNvPr>
          <p:cNvSpPr txBox="1">
            <a:spLocks noGrp="1"/>
          </p:cNvSpPr>
          <p:nvPr>
            <p:ph sz="quarter" idx="18"/>
          </p:nvPr>
        </p:nvSpPr>
        <p:spPr>
          <a:xfrm>
            <a:off x="3425190" y="1354611"/>
            <a:ext cx="8382000" cy="5355312"/>
          </a:xfrm>
          <a:prstGeom prst="rect">
            <a:avLst/>
          </a:prstGeom>
          <a:noFill/>
        </p:spPr>
        <p:txBody>
          <a:bodyPr wrap="square" rtlCol="0">
            <a:spAutoFit/>
          </a:bodyPr>
          <a:lstStyle/>
          <a:p>
            <a:pPr marL="0" lvl="0" indent="0">
              <a:lnSpc>
                <a:spcPct val="100000"/>
              </a:lnSpc>
              <a:spcBef>
                <a:spcPts val="0"/>
              </a:spcBef>
              <a:buNone/>
            </a:pPr>
            <a:r>
              <a:rPr lang="en-GB" sz="1800" u="sng" dirty="0">
                <a:solidFill>
                  <a:prstClr val="black"/>
                </a:solidFill>
                <a:latin typeface="OpenDyslexicAlta" pitchFamily="2" charset="77"/>
              </a:rPr>
              <a:t>Write the correct spelling into each sentence. </a:t>
            </a:r>
            <a:endParaRPr lang="en-GB" sz="1800" i="1" u="sng" dirty="0">
              <a:solidFill>
                <a:prstClr val="black"/>
              </a:solidFill>
              <a:latin typeface="OpenDyslexicAlta" pitchFamily="2" charset="77"/>
            </a:endParaRPr>
          </a:p>
          <a:p>
            <a:pPr marL="0" lvl="0" indent="0">
              <a:lnSpc>
                <a:spcPct val="100000"/>
              </a:lnSpc>
              <a:spcBef>
                <a:spcPts val="0"/>
              </a:spcBef>
              <a:buNone/>
            </a:pPr>
            <a:r>
              <a:rPr lang="en-GB" sz="1800" dirty="0">
                <a:solidFill>
                  <a:prstClr val="black"/>
                </a:solidFill>
                <a:latin typeface="OpenDyslexicAlta" pitchFamily="2" charset="77"/>
              </a:rPr>
              <a:t> </a:t>
            </a:r>
            <a:endParaRPr lang="en-GB" sz="1800" i="1"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The teacher gave everyone a </a:t>
            </a:r>
            <a:r>
              <a:rPr lang="en-GB" u="sng" dirty="0">
                <a:solidFill>
                  <a:srgbClr val="FF3860"/>
                </a:solidFill>
              </a:rPr>
              <a:t>piece</a:t>
            </a:r>
            <a:r>
              <a:rPr lang="en-GB" sz="1800" dirty="0">
                <a:solidFill>
                  <a:srgbClr val="FF3860"/>
                </a:solidFill>
                <a:latin typeface="OpenDyslexicAlta" pitchFamily="2" charset="77"/>
              </a:rPr>
              <a:t> </a:t>
            </a:r>
            <a:r>
              <a:rPr lang="en-GB" sz="1800" dirty="0">
                <a:solidFill>
                  <a:prstClr val="black"/>
                </a:solidFill>
                <a:latin typeface="OpenDyslexicAlta" pitchFamily="2" charset="77"/>
              </a:rPr>
              <a:t>of </a:t>
            </a:r>
            <a:r>
              <a:rPr lang="en-GB" u="sng" dirty="0">
                <a:solidFill>
                  <a:srgbClr val="FF3860"/>
                </a:solidFill>
              </a:rPr>
              <a:t>plain</a:t>
            </a:r>
            <a:r>
              <a:rPr lang="en-GB" dirty="0">
                <a:solidFill>
                  <a:srgbClr val="FF3860"/>
                </a:solidFill>
              </a:rPr>
              <a:t> </a:t>
            </a:r>
            <a:r>
              <a:rPr lang="en-GB" sz="1800" dirty="0">
                <a:solidFill>
                  <a:prstClr val="black"/>
                </a:solidFill>
                <a:latin typeface="OpenDyslexicAlta" pitchFamily="2" charset="77"/>
              </a:rPr>
              <a:t>paper.</a:t>
            </a:r>
          </a:p>
          <a:p>
            <a:pPr marL="0" lvl="0" indent="0">
              <a:lnSpc>
                <a:spcPct val="100000"/>
              </a:lnSpc>
              <a:spcBef>
                <a:spcPts val="0"/>
              </a:spcBef>
              <a:buNone/>
            </a:pPr>
            <a:r>
              <a:rPr lang="en-GB" sz="1800" dirty="0">
                <a:solidFill>
                  <a:prstClr val="black"/>
                </a:solidFill>
                <a:latin typeface="OpenDyslexicAlta" pitchFamily="2" charset="77"/>
              </a:rPr>
              <a:t> </a:t>
            </a:r>
          </a:p>
          <a:p>
            <a:pPr marL="0" indent="0">
              <a:lnSpc>
                <a:spcPct val="100000"/>
              </a:lnSpc>
              <a:spcBef>
                <a:spcPts val="0"/>
              </a:spcBef>
              <a:buNone/>
            </a:pPr>
            <a:r>
              <a:rPr lang="en-GB" sz="1800" dirty="0">
                <a:solidFill>
                  <a:prstClr val="black"/>
                </a:solidFill>
                <a:latin typeface="OpenDyslexicAlta" pitchFamily="2" charset="77"/>
              </a:rPr>
              <a:t>Tim stood at the front of assembly to </a:t>
            </a:r>
            <a:r>
              <a:rPr lang="en-GB" u="sng" dirty="0">
                <a:solidFill>
                  <a:srgbClr val="FF3860"/>
                </a:solidFill>
              </a:rPr>
              <a:t>accept</a:t>
            </a:r>
            <a:r>
              <a:rPr lang="en-GB" sz="1800" dirty="0">
                <a:solidFill>
                  <a:prstClr val="black"/>
                </a:solidFill>
                <a:latin typeface="OpenDyslexicAlta" pitchFamily="2" charset="77"/>
              </a:rPr>
              <a:t> his prize.</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I had a </a:t>
            </a:r>
            <a:r>
              <a:rPr lang="en-GB" u="sng" dirty="0">
                <a:solidFill>
                  <a:srgbClr val="FF3860"/>
                </a:solidFill>
              </a:rPr>
              <a:t>knot</a:t>
            </a:r>
            <a:r>
              <a:rPr lang="en-GB" sz="1800" dirty="0">
                <a:solidFill>
                  <a:prstClr val="black"/>
                </a:solidFill>
                <a:latin typeface="OpenDyslexicAlta" pitchFamily="2" charset="77"/>
              </a:rPr>
              <a:t> in my shoelaces. </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All was dark, </a:t>
            </a:r>
            <a:r>
              <a:rPr lang="en-GB" u="sng" dirty="0">
                <a:solidFill>
                  <a:srgbClr val="FF3860"/>
                </a:solidFill>
              </a:rPr>
              <a:t>except</a:t>
            </a:r>
            <a:r>
              <a:rPr lang="en-GB" sz="1800" dirty="0">
                <a:solidFill>
                  <a:prstClr val="black"/>
                </a:solidFill>
                <a:latin typeface="OpenDyslexicAlta" pitchFamily="2" charset="77"/>
              </a:rPr>
              <a:t> for a tiny candle in the corner. </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I like most vegetables but </a:t>
            </a:r>
            <a:r>
              <a:rPr lang="en-GB" u="sng" dirty="0">
                <a:solidFill>
                  <a:srgbClr val="FF3860"/>
                </a:solidFill>
              </a:rPr>
              <a:t>not</a:t>
            </a:r>
            <a:r>
              <a:rPr lang="en-GB" sz="1800" dirty="0">
                <a:solidFill>
                  <a:prstClr val="black"/>
                </a:solidFill>
                <a:latin typeface="OpenDyslexicAlta" pitchFamily="2" charset="77"/>
              </a:rPr>
              <a:t> cauliflower.</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In church the people prayed for </a:t>
            </a:r>
            <a:r>
              <a:rPr lang="en-GB" u="sng" dirty="0">
                <a:solidFill>
                  <a:srgbClr val="FF3860"/>
                </a:solidFill>
              </a:rPr>
              <a:t>peace</a:t>
            </a:r>
            <a:r>
              <a:rPr lang="en-GB" sz="1800" dirty="0">
                <a:solidFill>
                  <a:prstClr val="black"/>
                </a:solidFill>
                <a:latin typeface="OpenDyslexicAlta" pitchFamily="2" charset="77"/>
              </a:rPr>
              <a:t> on Earth. </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The </a:t>
            </a:r>
            <a:r>
              <a:rPr lang="en-GB" u="sng" dirty="0">
                <a:solidFill>
                  <a:srgbClr val="FF3860"/>
                </a:solidFill>
              </a:rPr>
              <a:t>weather</a:t>
            </a:r>
            <a:r>
              <a:rPr lang="en-GB" sz="1800" dirty="0">
                <a:solidFill>
                  <a:prstClr val="black"/>
                </a:solidFill>
                <a:latin typeface="OpenDyslexicAlta" pitchFamily="2" charset="77"/>
              </a:rPr>
              <a:t> stopped the children playing out today.</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The pilot landed his</a:t>
            </a:r>
            <a:r>
              <a:rPr lang="en-GB" sz="1800" u="sng" dirty="0">
                <a:solidFill>
                  <a:srgbClr val="FF3860"/>
                </a:solidFill>
                <a:latin typeface="OpenDyslexicAlta" pitchFamily="2" charset="77"/>
              </a:rPr>
              <a:t> </a:t>
            </a:r>
            <a:r>
              <a:rPr lang="en-GB" u="sng" dirty="0">
                <a:solidFill>
                  <a:srgbClr val="FF3860"/>
                </a:solidFill>
              </a:rPr>
              <a:t>plane</a:t>
            </a:r>
            <a:r>
              <a:rPr lang="en-GB" sz="1800" u="sng" dirty="0">
                <a:solidFill>
                  <a:srgbClr val="FF3860"/>
                </a:solidFill>
                <a:latin typeface="OpenDyslexicAlta" pitchFamily="2" charset="77"/>
              </a:rPr>
              <a:t> </a:t>
            </a:r>
            <a:r>
              <a:rPr lang="en-GB" sz="1800" dirty="0">
                <a:solidFill>
                  <a:prstClr val="black"/>
                </a:solidFill>
                <a:latin typeface="OpenDyslexicAlta" pitchFamily="2" charset="77"/>
              </a:rPr>
              <a:t>safely on the runway.</a:t>
            </a:r>
          </a:p>
          <a:p>
            <a:pPr marL="0" lvl="0" indent="0">
              <a:lnSpc>
                <a:spcPct val="100000"/>
              </a:lnSpc>
              <a:spcBef>
                <a:spcPts val="0"/>
              </a:spcBef>
              <a:buNone/>
            </a:pPr>
            <a:endParaRPr lang="en-GB" sz="1800" dirty="0">
              <a:solidFill>
                <a:prstClr val="black"/>
              </a:solidFill>
              <a:latin typeface="OpenDyslexicAlta" pitchFamily="2" charset="77"/>
            </a:endParaRPr>
          </a:p>
          <a:p>
            <a:pPr marL="0" indent="0">
              <a:lnSpc>
                <a:spcPct val="100000"/>
              </a:lnSpc>
              <a:spcBef>
                <a:spcPts val="0"/>
              </a:spcBef>
              <a:buNone/>
            </a:pPr>
            <a:r>
              <a:rPr lang="en-GB" sz="1800" dirty="0">
                <a:solidFill>
                  <a:prstClr val="black"/>
                </a:solidFill>
                <a:latin typeface="OpenDyslexicAlta" pitchFamily="2" charset="77"/>
              </a:rPr>
              <a:t>The children wondered </a:t>
            </a:r>
            <a:r>
              <a:rPr lang="en-GB" u="sng" dirty="0">
                <a:solidFill>
                  <a:srgbClr val="FF3860"/>
                </a:solidFill>
              </a:rPr>
              <a:t>whether</a:t>
            </a:r>
            <a:r>
              <a:rPr lang="en-GB" dirty="0">
                <a:solidFill>
                  <a:srgbClr val="FF3860"/>
                </a:solidFill>
              </a:rPr>
              <a:t> </a:t>
            </a:r>
            <a:r>
              <a:rPr lang="en-GB" sz="1800" dirty="0">
                <a:solidFill>
                  <a:prstClr val="black"/>
                </a:solidFill>
                <a:latin typeface="OpenDyslexicAlta" pitchFamily="2" charset="77"/>
              </a:rPr>
              <a:t>they should tell their teacher. </a:t>
            </a:r>
          </a:p>
        </p:txBody>
      </p:sp>
    </p:spTree>
    <p:extLst>
      <p:ext uri="{BB962C8B-B14F-4D97-AF65-F5344CB8AC3E}">
        <p14:creationId xmlns:p14="http://schemas.microsoft.com/office/powerpoint/2010/main" val="41587058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prefix ’in-’  can mean both ‘not’ and ‘in’/’into.’ In these spellings the prefix ’in-’ means ‘not.’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a:t>
            </a:r>
          </a:p>
        </p:txBody>
      </p:sp>
    </p:spTree>
    <p:extLst>
      <p:ext uri="{BB962C8B-B14F-4D97-AF65-F5344CB8AC3E}">
        <p14:creationId xmlns:p14="http://schemas.microsoft.com/office/powerpoint/2010/main" val="8658674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lstStyle/>
          <a:p>
            <a:r>
              <a:rPr lang="en-GB" dirty="0"/>
              <a:t> 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prefix ’in-’  can mean both ‘not’ and ‘in’/’into.’ In these spellings the prefix ’in-’ means ‘not.’ </a:t>
            </a:r>
          </a:p>
          <a:p>
            <a:endParaRPr lang="en-GB" dirty="0"/>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r>
              <a:rPr lang="en-GB" dirty="0"/>
              <a:t>inactive</a:t>
            </a:r>
          </a:p>
          <a:p>
            <a:pPr fontAlgn="t"/>
            <a:r>
              <a:rPr lang="en-GB" dirty="0"/>
              <a:t>incorrect</a:t>
            </a:r>
          </a:p>
          <a:p>
            <a:pPr fontAlgn="t"/>
            <a:r>
              <a:rPr lang="en-GB" dirty="0"/>
              <a:t>invisible</a:t>
            </a:r>
          </a:p>
          <a:p>
            <a:pPr fontAlgn="t"/>
            <a:r>
              <a:rPr lang="en-GB" dirty="0"/>
              <a:t>insecure</a:t>
            </a:r>
          </a:p>
          <a:p>
            <a:pPr fontAlgn="t"/>
            <a:r>
              <a:rPr lang="en-GB" dirty="0"/>
              <a:t>inflexible</a:t>
            </a:r>
          </a:p>
          <a:p>
            <a:pPr fontAlgn="t"/>
            <a:r>
              <a:rPr lang="en-GB" dirty="0"/>
              <a:t>indefinite</a:t>
            </a:r>
          </a:p>
          <a:p>
            <a:pPr fontAlgn="t"/>
            <a:r>
              <a:rPr lang="en-GB" dirty="0"/>
              <a:t>inelegant</a:t>
            </a:r>
          </a:p>
          <a:p>
            <a:pPr fontAlgn="t"/>
            <a:r>
              <a:rPr lang="en-GB" dirty="0"/>
              <a:t>incurable</a:t>
            </a:r>
          </a:p>
          <a:p>
            <a:pPr fontAlgn="t"/>
            <a:r>
              <a:rPr lang="en-GB" dirty="0"/>
              <a:t>inability</a:t>
            </a:r>
          </a:p>
          <a:p>
            <a:pPr fontAlgn="t"/>
            <a:r>
              <a:rPr lang="en-GB" dirty="0"/>
              <a:t>inadequate</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5"/>
          <a:ext cx="8363607" cy="537895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78878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Explain to the children that today’s words all begin with the prefix ‘in’. Prefixes are added to words to change the meaning. In this case, the words become the opposite of their root word e.g. active becomes inactive, flexible becomes inflexible.  </a:t>
                      </a:r>
                    </a:p>
                    <a:p>
                      <a:endParaRPr lang="en-GB" sz="1700" b="0" i="0" dirty="0">
                        <a:latin typeface="Muli" pitchFamily="2" charset="77"/>
                      </a:endParaRPr>
                    </a:p>
                    <a:p>
                      <a:r>
                        <a:rPr lang="en-GB" sz="1700" b="0" i="0" dirty="0">
                          <a:latin typeface="Muli" pitchFamily="2" charset="77"/>
                        </a:rPr>
                        <a:t>Ask children what the opposite of correct is, if they aren’t sure then remind them of the spelling rule.</a:t>
                      </a:r>
                    </a:p>
                  </a:txBody>
                  <a:tcPr/>
                </a:tc>
                <a:extLst>
                  <a:ext uri="{0D108BD9-81ED-4DB2-BD59-A6C34878D82A}">
                    <a16:rowId xmlns:a16="http://schemas.microsoft.com/office/drawing/2014/main" val="10000"/>
                  </a:ext>
                </a:extLst>
              </a:tr>
              <a:tr h="1603942">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Using the power point, get children to write down the opposite of the words on the slides by adding the prefix ‘in’. </a:t>
                      </a:r>
                      <a:br>
                        <a:rPr lang="en-GB" sz="1700" b="0" i="0" baseline="0" dirty="0">
                          <a:latin typeface="Muli" pitchFamily="2" charset="77"/>
                        </a:rPr>
                      </a:br>
                      <a:br>
                        <a:rPr lang="en-GB" sz="1700" b="0" i="0" baseline="0" dirty="0">
                          <a:latin typeface="Muli" pitchFamily="2" charset="77"/>
                        </a:rPr>
                      </a:br>
                      <a:r>
                        <a:rPr lang="en-GB" sz="1700" b="0" i="0" baseline="0" dirty="0">
                          <a:latin typeface="Muli" pitchFamily="2" charset="77"/>
                        </a:rPr>
                        <a:t>After each example ask the children to share their responses, check they understand the meaning of the word and discuss any errors or misconceptions. </a:t>
                      </a:r>
                    </a:p>
                  </a:txBody>
                  <a:tcPr/>
                </a:tc>
                <a:extLst>
                  <a:ext uri="{0D108BD9-81ED-4DB2-BD59-A6C34878D82A}">
                    <a16:rowId xmlns:a16="http://schemas.microsoft.com/office/drawing/2014/main" val="10001"/>
                  </a:ext>
                </a:extLst>
              </a:tr>
              <a:tr h="1828033">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Children choose five of the words from the spelling list and write a sentence for each one.</a:t>
                      </a:r>
                    </a:p>
                    <a:p>
                      <a:endParaRPr lang="en-GB" sz="1700" b="0" i="0" dirty="0">
                        <a:latin typeface="Muli" pitchFamily="2" charset="77"/>
                      </a:endParaRPr>
                    </a:p>
                    <a:p>
                      <a:r>
                        <a:rPr lang="en-GB" sz="1700" b="0" i="0" dirty="0">
                          <a:latin typeface="Muli" pitchFamily="2" charset="77"/>
                        </a:rPr>
                        <a:t>Children then share their sentences with a partner to check if they are correct. In pairs, see if children can think of any more words starting with the prefix ‘in’.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716772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782653"/>
            <a:ext cx="10515600" cy="1325563"/>
          </a:xfrm>
        </p:spPr>
        <p:txBody>
          <a:bodyPr>
            <a:normAutofit fontScale="90000"/>
          </a:bodyPr>
          <a:lstStyle/>
          <a:p>
            <a:r>
              <a:rPr lang="en-GB" sz="5400" dirty="0"/>
              <a:t>Write down the opposite of:</a:t>
            </a:r>
            <a:br>
              <a:rPr lang="en-GB" sz="5400" dirty="0"/>
            </a:br>
            <a:br>
              <a:rPr lang="en-GB" sz="5400" dirty="0"/>
            </a:br>
            <a:r>
              <a:rPr lang="en-GB" sz="6700" dirty="0"/>
              <a:t>active</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pPr algn="ctr"/>
            <a:r>
              <a:rPr lang="en-GB" sz="6000" b="1" dirty="0"/>
              <a:t>in</a:t>
            </a:r>
            <a:r>
              <a:rPr lang="en-GB" sz="6000" dirty="0"/>
              <a:t>active</a:t>
            </a:r>
          </a:p>
          <a:p>
            <a:endParaRPr lang="en-GB" dirty="0"/>
          </a:p>
        </p:txBody>
      </p:sp>
    </p:spTree>
    <p:extLst>
      <p:ext uri="{BB962C8B-B14F-4D97-AF65-F5344CB8AC3E}">
        <p14:creationId xmlns:p14="http://schemas.microsoft.com/office/powerpoint/2010/main" val="9102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644868"/>
            <a:ext cx="10515600" cy="1325563"/>
          </a:xfrm>
        </p:spPr>
        <p:txBody>
          <a:bodyPr>
            <a:normAutofit fontScale="90000"/>
          </a:bodyPr>
          <a:lstStyle/>
          <a:p>
            <a:r>
              <a:rPr lang="en-GB" sz="5400" dirty="0"/>
              <a:t>Write down the opposite of:</a:t>
            </a:r>
            <a:br>
              <a:rPr lang="en-GB" sz="5400" dirty="0"/>
            </a:br>
            <a:br>
              <a:rPr lang="en-GB" sz="5400" dirty="0"/>
            </a:br>
            <a:r>
              <a:rPr lang="en-GB" sz="6700" dirty="0"/>
              <a:t>correct</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pPr algn="ctr"/>
            <a:r>
              <a:rPr lang="en-GB" sz="6000" b="1" dirty="0"/>
              <a:t>in</a:t>
            </a:r>
            <a:r>
              <a:rPr lang="en-GB" sz="6000" dirty="0"/>
              <a:t>correct</a:t>
            </a:r>
          </a:p>
          <a:p>
            <a:endParaRPr lang="en-GB" dirty="0"/>
          </a:p>
        </p:txBody>
      </p:sp>
    </p:spTree>
    <p:extLst>
      <p:ext uri="{BB962C8B-B14F-4D97-AF65-F5344CB8AC3E}">
        <p14:creationId xmlns:p14="http://schemas.microsoft.com/office/powerpoint/2010/main" val="71354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kitten was covered in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4" name="Picture 3">
            <a:extLst>
              <a:ext uri="{FF2B5EF4-FFF2-40B4-BE49-F238E27FC236}">
                <a16:creationId xmlns:a16="http://schemas.microsoft.com/office/drawing/2014/main" id="{20602194-160B-B14B-BFD4-7C1CE03DAF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2548" y="3006332"/>
            <a:ext cx="4406901" cy="2451338"/>
          </a:xfrm>
          <a:prstGeom prst="rect">
            <a:avLst/>
          </a:prstGeom>
        </p:spPr>
      </p:pic>
    </p:spTree>
    <p:extLst>
      <p:ext uri="{BB962C8B-B14F-4D97-AF65-F5344CB8AC3E}">
        <p14:creationId xmlns:p14="http://schemas.microsoft.com/office/powerpoint/2010/main" val="34191796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745076"/>
            <a:ext cx="10515600" cy="1325563"/>
          </a:xfrm>
        </p:spPr>
        <p:txBody>
          <a:bodyPr>
            <a:normAutofit fontScale="90000"/>
          </a:bodyPr>
          <a:lstStyle/>
          <a:p>
            <a:r>
              <a:rPr lang="en-GB" sz="5400" dirty="0"/>
              <a:t>Write down the opposite of:</a:t>
            </a:r>
            <a:br>
              <a:rPr lang="en-GB" sz="5400" dirty="0"/>
            </a:br>
            <a:br>
              <a:rPr lang="en-GB" sz="5400" dirty="0"/>
            </a:br>
            <a:r>
              <a:rPr lang="en-GB" sz="6700" dirty="0"/>
              <a:t>secure</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pPr algn="ctr"/>
            <a:r>
              <a:rPr lang="en-GB" sz="6000" b="1" dirty="0"/>
              <a:t>in</a:t>
            </a:r>
            <a:r>
              <a:rPr lang="en-GB" sz="6000" dirty="0"/>
              <a:t>secure</a:t>
            </a:r>
          </a:p>
          <a:p>
            <a:endParaRPr lang="en-GB" dirty="0"/>
          </a:p>
        </p:txBody>
      </p:sp>
    </p:spTree>
    <p:extLst>
      <p:ext uri="{BB962C8B-B14F-4D97-AF65-F5344CB8AC3E}">
        <p14:creationId xmlns:p14="http://schemas.microsoft.com/office/powerpoint/2010/main" val="302851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707498"/>
            <a:ext cx="10515600" cy="1325563"/>
          </a:xfrm>
        </p:spPr>
        <p:txBody>
          <a:bodyPr>
            <a:normAutofit fontScale="90000"/>
          </a:bodyPr>
          <a:lstStyle/>
          <a:p>
            <a:r>
              <a:rPr lang="en-GB" sz="5400" dirty="0"/>
              <a:t>Write down the opposite of:</a:t>
            </a:r>
            <a:br>
              <a:rPr lang="en-GB" sz="5400" dirty="0"/>
            </a:br>
            <a:br>
              <a:rPr lang="en-GB" sz="5400" dirty="0"/>
            </a:br>
            <a:r>
              <a:rPr lang="en-GB" sz="6700" dirty="0"/>
              <a:t>visible</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pPr algn="ctr"/>
            <a:r>
              <a:rPr lang="en-GB" sz="6000" b="1" dirty="0"/>
              <a:t>in</a:t>
            </a:r>
            <a:r>
              <a:rPr lang="en-GB" sz="6000" dirty="0"/>
              <a:t>visible</a:t>
            </a:r>
          </a:p>
          <a:p>
            <a:endParaRPr lang="en-GB" dirty="0"/>
          </a:p>
        </p:txBody>
      </p:sp>
    </p:spTree>
    <p:extLst>
      <p:ext uri="{BB962C8B-B14F-4D97-AF65-F5344CB8AC3E}">
        <p14:creationId xmlns:p14="http://schemas.microsoft.com/office/powerpoint/2010/main" val="27135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1795180"/>
            <a:ext cx="10515600" cy="1325563"/>
          </a:xfrm>
        </p:spPr>
        <p:txBody>
          <a:bodyPr>
            <a:normAutofit fontScale="90000"/>
          </a:bodyPr>
          <a:lstStyle/>
          <a:p>
            <a:r>
              <a:rPr lang="en-GB" sz="5400" dirty="0"/>
              <a:t>Write down the opposite of:</a:t>
            </a:r>
            <a:br>
              <a:rPr lang="en-GB" sz="5400" dirty="0"/>
            </a:br>
            <a:br>
              <a:rPr lang="en-GB" sz="5400" dirty="0"/>
            </a:br>
            <a:r>
              <a:rPr lang="en-GB" sz="6700" dirty="0"/>
              <a:t>flexible</a:t>
            </a:r>
            <a:endParaRPr lang="en-GB" sz="5400" dirty="0"/>
          </a:p>
        </p:txBody>
      </p:sp>
      <p:sp>
        <p:nvSpPr>
          <p:cNvPr id="3" name="Content Placeholder 2">
            <a:extLst>
              <a:ext uri="{FF2B5EF4-FFF2-40B4-BE49-F238E27FC236}">
                <a16:creationId xmlns:a16="http://schemas.microsoft.com/office/drawing/2014/main" id="{AF95E2C8-5727-7443-8012-4FE5FC4A7147}"/>
              </a:ext>
            </a:extLst>
          </p:cNvPr>
          <p:cNvSpPr>
            <a:spLocks noGrp="1"/>
          </p:cNvSpPr>
          <p:nvPr>
            <p:ph idx="1"/>
          </p:nvPr>
        </p:nvSpPr>
        <p:spPr/>
        <p:txBody>
          <a:bodyPr/>
          <a:lstStyle/>
          <a:p>
            <a:pPr algn="ctr"/>
            <a:endParaRPr lang="en-GB" dirty="0"/>
          </a:p>
          <a:p>
            <a:pPr algn="ctr"/>
            <a:r>
              <a:rPr lang="en-GB" sz="6000" b="1" dirty="0"/>
              <a:t>in</a:t>
            </a:r>
            <a:r>
              <a:rPr lang="en-GB" sz="6000" dirty="0"/>
              <a:t>flexible</a:t>
            </a:r>
          </a:p>
          <a:p>
            <a:endParaRPr lang="en-GB" dirty="0"/>
          </a:p>
        </p:txBody>
      </p:sp>
    </p:spTree>
    <p:extLst>
      <p:ext uri="{BB962C8B-B14F-4D97-AF65-F5344CB8AC3E}">
        <p14:creationId xmlns:p14="http://schemas.microsoft.com/office/powerpoint/2010/main" val="32529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inactive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incorrect</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invisible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insecure</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inflexible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indefinite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inelegant</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incurable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inability</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inadequate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prefix ’in-’  can mean both ‘not’ and ‘in’/’into.’ In these spellings the prefix ’in-’ means ‘not.’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3730668" y="1600196"/>
          <a:ext cx="8216404" cy="5029200"/>
        </p:xfrm>
        <a:graphic>
          <a:graphicData uri="http://schemas.openxmlformats.org/drawingml/2006/table">
            <a:tbl>
              <a:tblPr firstRow="1" bandRow="1">
                <a:tableStyleId>{5940675A-B579-460E-94D1-54222C63F5DA}</a:tableStyleId>
              </a:tblPr>
              <a:tblGrid>
                <a:gridCol w="4108202">
                  <a:extLst>
                    <a:ext uri="{9D8B030D-6E8A-4147-A177-3AD203B41FA5}">
                      <a16:colId xmlns:a16="http://schemas.microsoft.com/office/drawing/2014/main" val="20000"/>
                    </a:ext>
                  </a:extLst>
                </a:gridCol>
                <a:gridCol w="4108202">
                  <a:extLst>
                    <a:ext uri="{9D8B030D-6E8A-4147-A177-3AD203B41FA5}">
                      <a16:colId xmlns:a16="http://schemas.microsoft.com/office/drawing/2014/main" val="20001"/>
                    </a:ext>
                  </a:extLst>
                </a:gridCol>
              </a:tblGrid>
              <a:tr h="838200">
                <a:tc gridSpan="2">
                  <a:txBody>
                    <a:bodyPr/>
                    <a:lstStyle/>
                    <a:p>
                      <a:pPr algn="ctr"/>
                      <a:r>
                        <a:rPr lang="en-GB" b="0" i="0" dirty="0">
                          <a:latin typeface="OpenDyslexicAlta" pitchFamily="2" charset="77"/>
                          <a:ea typeface="OpenDyslexic" charset="0"/>
                          <a:cs typeface="OpenDyslexic" charset="0"/>
                        </a:rPr>
                        <a:t>Cover</a:t>
                      </a:r>
                      <a:r>
                        <a:rPr lang="en-GB" b="0" i="0" baseline="0" dirty="0">
                          <a:latin typeface="OpenDyslexicAlta" pitchFamily="2" charset="77"/>
                          <a:ea typeface="OpenDyslexic" charset="0"/>
                          <a:cs typeface="OpenDyslexic" charset="0"/>
                        </a:rPr>
                        <a:t> your spellings up. Can you add in the missing letters from each word?</a:t>
                      </a:r>
                      <a:endParaRPr lang="en-GB" b="0" i="0" dirty="0">
                        <a:latin typeface="OpenDyslexicAlta" pitchFamily="2" charset="77"/>
                        <a:ea typeface="OpenDyslexic" charset="0"/>
                        <a:cs typeface="OpenDyslexic" charset="0"/>
                      </a:endParaRPr>
                    </a:p>
                  </a:txBody>
                  <a:tcPr>
                    <a:solidFill>
                      <a:srgbClr val="FF7E79"/>
                    </a:solidFill>
                  </a:tcPr>
                </a:tc>
                <a:tc hMerge="1">
                  <a:txBody>
                    <a:bodyPr/>
                    <a:lstStyle/>
                    <a:p>
                      <a:endParaRPr lang="en-GB" dirty="0"/>
                    </a:p>
                  </a:txBody>
                  <a:tcPr/>
                </a:tc>
                <a:extLst>
                  <a:ext uri="{0D108BD9-81ED-4DB2-BD59-A6C34878D82A}">
                    <a16:rowId xmlns:a16="http://schemas.microsoft.com/office/drawing/2014/main" val="10000"/>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_ u r a _ l e</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_ o r _ e c t</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s e c u r e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 b _ _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t y </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e l _ _ a n t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d e f _ _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t e </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_ _ t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v e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 d e _ _ a t e</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_ _ e _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b l e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baseline="0" dirty="0">
                          <a:latin typeface="OpenDyslexicAlta" pitchFamily="2" charset="77"/>
                          <a:ea typeface="OpenDyslexic" charset="0"/>
                          <a:cs typeface="OpenDyslexic" charset="0"/>
                        </a:rPr>
                        <a:t>_ n v _ s _ b l e </a:t>
                      </a:r>
                      <a:r>
                        <a:rPr lang="en-GB" sz="3200" b="0" i="0" dirty="0">
                          <a:latin typeface="OpenDyslexicAlta" pitchFamily="2" charset="77"/>
                          <a:ea typeface="OpenDyslexic" charset="0"/>
                          <a:cs typeface="OpenDyslexic" charset="0"/>
                        </a:rPr>
                        <a:t>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435553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inactive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incorrect</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invisible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insecure</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inflexible</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indefinite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inelegant</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incurable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inability</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inadequate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prefix ’in-’  can mean both ‘not’ and ‘in’/’into.’ In these spellings the prefix ’in-’ means ‘not.’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3730668" y="1600196"/>
          <a:ext cx="8216404" cy="5029200"/>
        </p:xfrm>
        <a:graphic>
          <a:graphicData uri="http://schemas.openxmlformats.org/drawingml/2006/table">
            <a:tbl>
              <a:tblPr firstRow="1" bandRow="1">
                <a:tableStyleId>{5940675A-B579-460E-94D1-54222C63F5DA}</a:tableStyleId>
              </a:tblPr>
              <a:tblGrid>
                <a:gridCol w="4108202">
                  <a:extLst>
                    <a:ext uri="{9D8B030D-6E8A-4147-A177-3AD203B41FA5}">
                      <a16:colId xmlns:a16="http://schemas.microsoft.com/office/drawing/2014/main" val="20000"/>
                    </a:ext>
                  </a:extLst>
                </a:gridCol>
                <a:gridCol w="4108202">
                  <a:extLst>
                    <a:ext uri="{9D8B030D-6E8A-4147-A177-3AD203B41FA5}">
                      <a16:colId xmlns:a16="http://schemas.microsoft.com/office/drawing/2014/main" val="20001"/>
                    </a:ext>
                  </a:extLst>
                </a:gridCol>
              </a:tblGrid>
              <a:tr h="838200">
                <a:tc gridSpan="2">
                  <a:txBody>
                    <a:bodyPr/>
                    <a:lstStyle/>
                    <a:p>
                      <a:pPr algn="ctr"/>
                      <a:r>
                        <a:rPr lang="en-GB" b="0" i="0" dirty="0">
                          <a:latin typeface="OpenDyslexicAlta" pitchFamily="2" charset="77"/>
                          <a:ea typeface="OpenDyslexic" charset="0"/>
                          <a:cs typeface="OpenDyslexic" charset="0"/>
                        </a:rPr>
                        <a:t>Cover</a:t>
                      </a:r>
                      <a:r>
                        <a:rPr lang="en-GB" b="0" i="0" baseline="0" dirty="0">
                          <a:latin typeface="OpenDyslexicAlta" pitchFamily="2" charset="77"/>
                          <a:ea typeface="OpenDyslexic" charset="0"/>
                          <a:cs typeface="OpenDyslexic" charset="0"/>
                        </a:rPr>
                        <a:t> your spellings up. Can you add in the missing letters from each word?</a:t>
                      </a:r>
                      <a:endParaRPr lang="en-GB" b="0" i="0" dirty="0">
                        <a:latin typeface="OpenDyslexicAlta" pitchFamily="2" charset="77"/>
                        <a:ea typeface="OpenDyslexic" charset="0"/>
                        <a:cs typeface="OpenDyslexic" charset="0"/>
                      </a:endParaRPr>
                    </a:p>
                  </a:txBody>
                  <a:tcPr>
                    <a:solidFill>
                      <a:srgbClr val="FF7E79"/>
                    </a:solidFill>
                  </a:tcPr>
                </a:tc>
                <a:tc hMerge="1">
                  <a:txBody>
                    <a:bodyPr/>
                    <a:lstStyle/>
                    <a:p>
                      <a:endParaRPr lang="en-GB" dirty="0"/>
                    </a:p>
                  </a:txBody>
                  <a:tcPr/>
                </a:tc>
                <a:extLst>
                  <a:ext uri="{0D108BD9-81ED-4DB2-BD59-A6C34878D82A}">
                    <a16:rowId xmlns:a16="http://schemas.microsoft.com/office/drawing/2014/main" val="10000"/>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t>
                      </a:r>
                      <a:r>
                        <a:rPr lang="en-GB" sz="3200" b="0" i="0" u="sng" baseline="0" dirty="0">
                          <a:solidFill>
                            <a:srgbClr val="FF3860"/>
                          </a:solidFill>
                          <a:latin typeface="OpenDyslexicAlta" pitchFamily="2" charset="77"/>
                          <a:ea typeface="OpenDyslexic" charset="0"/>
                          <a:cs typeface="OpenDyslexic" charset="0"/>
                        </a:rPr>
                        <a:t>c</a:t>
                      </a:r>
                      <a:r>
                        <a:rPr lang="en-GB" sz="3200" b="0" i="0" baseline="0" dirty="0">
                          <a:latin typeface="OpenDyslexicAlta" pitchFamily="2" charset="77"/>
                          <a:ea typeface="OpenDyslexic" charset="0"/>
                          <a:cs typeface="OpenDyslexic" charset="0"/>
                        </a:rPr>
                        <a:t> u r a </a:t>
                      </a:r>
                      <a:r>
                        <a:rPr lang="en-GB" sz="3200" b="0" i="0" u="sng" baseline="0" dirty="0">
                          <a:solidFill>
                            <a:srgbClr val="FF3860"/>
                          </a:solidFill>
                          <a:latin typeface="OpenDyslexicAlta" pitchFamily="2" charset="77"/>
                          <a:ea typeface="OpenDyslexic" charset="0"/>
                          <a:cs typeface="OpenDyslexic" charset="0"/>
                        </a:rPr>
                        <a:t>b</a:t>
                      </a:r>
                      <a:r>
                        <a:rPr lang="en-GB" sz="3200" b="0" i="0" baseline="0" dirty="0">
                          <a:latin typeface="OpenDyslexicAlta" pitchFamily="2" charset="77"/>
                          <a:ea typeface="OpenDyslexic" charset="0"/>
                          <a:cs typeface="OpenDyslexic" charset="0"/>
                        </a:rPr>
                        <a:t> l e</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t>
                      </a:r>
                      <a:r>
                        <a:rPr lang="en-GB" sz="3200" b="0" i="0" u="sng" baseline="0" dirty="0">
                          <a:solidFill>
                            <a:srgbClr val="FF3860"/>
                          </a:solidFill>
                          <a:latin typeface="OpenDyslexicAlta" pitchFamily="2" charset="77"/>
                          <a:ea typeface="OpenDyslexic" charset="0"/>
                          <a:cs typeface="OpenDyslexic" charset="0"/>
                        </a:rPr>
                        <a:t>c</a:t>
                      </a:r>
                      <a:r>
                        <a:rPr lang="en-GB" sz="3200" b="0" i="0" baseline="0" dirty="0">
                          <a:latin typeface="OpenDyslexicAlta" pitchFamily="2" charset="77"/>
                          <a:ea typeface="OpenDyslexic" charset="0"/>
                          <a:cs typeface="OpenDyslexic" charset="0"/>
                        </a:rPr>
                        <a:t> o r </a:t>
                      </a:r>
                      <a:r>
                        <a:rPr lang="en-GB" sz="3200" b="0" i="0" u="sng" baseline="0" dirty="0">
                          <a:solidFill>
                            <a:srgbClr val="FF3860"/>
                          </a:solidFill>
                          <a:latin typeface="OpenDyslexicAlta" pitchFamily="2" charset="77"/>
                          <a:ea typeface="OpenDyslexic" charset="0"/>
                          <a:cs typeface="OpenDyslexic" charset="0"/>
                        </a:rPr>
                        <a:t>r</a:t>
                      </a:r>
                      <a:r>
                        <a:rPr lang="en-GB" sz="3200" b="0" i="0" baseline="0" dirty="0">
                          <a:latin typeface="OpenDyslexicAlta" pitchFamily="2" charset="77"/>
                          <a:ea typeface="OpenDyslexic" charset="0"/>
                          <a:cs typeface="OpenDyslexic" charset="0"/>
                        </a:rPr>
                        <a:t> e c t</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s e c u r e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 b </a:t>
                      </a:r>
                      <a:r>
                        <a:rPr lang="en-GB" sz="3200" b="0" i="0" u="sng" baseline="0" dirty="0" err="1">
                          <a:solidFill>
                            <a:srgbClr val="FF3860"/>
                          </a:solidFill>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a:t>
                      </a:r>
                      <a:r>
                        <a:rPr lang="en-GB" sz="3200" b="0" i="0" u="sng" baseline="0" dirty="0">
                          <a:solidFill>
                            <a:srgbClr val="FF3860"/>
                          </a:solidFill>
                          <a:latin typeface="OpenDyslexicAlta" pitchFamily="2" charset="77"/>
                          <a:ea typeface="OpenDyslexic" charset="0"/>
                          <a:cs typeface="OpenDyslexic" charset="0"/>
                        </a:rPr>
                        <a:t>l</a:t>
                      </a:r>
                      <a:r>
                        <a:rPr lang="en-GB" sz="3200" b="0" i="0" baseline="0" dirty="0">
                          <a:latin typeface="OpenDyslexicAlta" pitchFamily="2" charset="77"/>
                          <a:ea typeface="OpenDyslexic" charset="0"/>
                          <a:cs typeface="OpenDyslexic" charset="0"/>
                        </a:rPr>
                        <a:t>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t y </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e l </a:t>
                      </a:r>
                      <a:r>
                        <a:rPr lang="en-GB" sz="3200" b="0" i="0" u="sng" baseline="0" dirty="0">
                          <a:solidFill>
                            <a:srgbClr val="FF3860"/>
                          </a:solidFill>
                          <a:latin typeface="OpenDyslexicAlta" pitchFamily="2" charset="77"/>
                          <a:ea typeface="OpenDyslexic" charset="0"/>
                          <a:cs typeface="OpenDyslexic" charset="0"/>
                        </a:rPr>
                        <a:t>e</a:t>
                      </a:r>
                      <a:r>
                        <a:rPr lang="en-GB" sz="3200" b="0" i="0" baseline="0" dirty="0">
                          <a:latin typeface="OpenDyslexicAlta" pitchFamily="2" charset="77"/>
                          <a:ea typeface="OpenDyslexic" charset="0"/>
                          <a:cs typeface="OpenDyslexic" charset="0"/>
                        </a:rPr>
                        <a:t> </a:t>
                      </a:r>
                      <a:r>
                        <a:rPr lang="en-GB" sz="3200" b="0" i="0" u="sng" baseline="0" dirty="0">
                          <a:solidFill>
                            <a:srgbClr val="FF3860"/>
                          </a:solidFill>
                          <a:latin typeface="OpenDyslexicAlta" pitchFamily="2" charset="77"/>
                          <a:ea typeface="OpenDyslexic" charset="0"/>
                          <a:cs typeface="OpenDyslexic" charset="0"/>
                        </a:rPr>
                        <a:t>g</a:t>
                      </a:r>
                      <a:r>
                        <a:rPr lang="en-GB" sz="3200" b="0" i="0" baseline="0" dirty="0">
                          <a:latin typeface="OpenDyslexicAlta" pitchFamily="2" charset="77"/>
                          <a:ea typeface="OpenDyslexic" charset="0"/>
                          <a:cs typeface="OpenDyslexic" charset="0"/>
                        </a:rPr>
                        <a:t> a n t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d e f </a:t>
                      </a:r>
                      <a:r>
                        <a:rPr lang="en-GB" sz="3200" b="0" i="0" u="sng" baseline="0" dirty="0" err="1">
                          <a:solidFill>
                            <a:srgbClr val="FF3860"/>
                          </a:solidFill>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a:t>
                      </a:r>
                      <a:r>
                        <a:rPr lang="en-GB" sz="3200" b="0" i="0" u="sng" baseline="0" dirty="0">
                          <a:solidFill>
                            <a:srgbClr val="FF3860"/>
                          </a:solidFill>
                          <a:latin typeface="OpenDyslexicAlta" pitchFamily="2" charset="77"/>
                          <a:ea typeface="OpenDyslexic" charset="0"/>
                          <a:cs typeface="OpenDyslexic" charset="0"/>
                        </a:rPr>
                        <a:t>n</a:t>
                      </a:r>
                      <a:r>
                        <a:rPr lang="en-GB" sz="3200" b="0" i="0" baseline="0" dirty="0">
                          <a:latin typeface="OpenDyslexicAlta" pitchFamily="2" charset="77"/>
                          <a:ea typeface="OpenDyslexic" charset="0"/>
                          <a:cs typeface="OpenDyslexic" charset="0"/>
                        </a:rPr>
                        <a:t>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t e </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t>
                      </a:r>
                      <a:r>
                        <a:rPr lang="en-GB" sz="3200" b="0" i="0" u="sng" baseline="0" dirty="0">
                          <a:solidFill>
                            <a:srgbClr val="FF3860"/>
                          </a:solidFill>
                          <a:latin typeface="OpenDyslexicAlta" pitchFamily="2" charset="77"/>
                          <a:ea typeface="OpenDyslexic" charset="0"/>
                          <a:cs typeface="OpenDyslexic" charset="0"/>
                        </a:rPr>
                        <a:t>a</a:t>
                      </a:r>
                      <a:r>
                        <a:rPr lang="en-GB" sz="3200" b="0" i="0" baseline="0" dirty="0">
                          <a:latin typeface="OpenDyslexicAlta" pitchFamily="2" charset="77"/>
                          <a:ea typeface="OpenDyslexic" charset="0"/>
                          <a:cs typeface="OpenDyslexic" charset="0"/>
                        </a:rPr>
                        <a:t> </a:t>
                      </a:r>
                      <a:r>
                        <a:rPr lang="en-GB" sz="3200" b="0" i="0" u="sng" baseline="0" dirty="0">
                          <a:solidFill>
                            <a:srgbClr val="FF3860"/>
                          </a:solidFill>
                          <a:latin typeface="OpenDyslexicAlta" pitchFamily="2" charset="77"/>
                          <a:ea typeface="OpenDyslexic" charset="0"/>
                          <a:cs typeface="OpenDyslexic" charset="0"/>
                        </a:rPr>
                        <a:t>c</a:t>
                      </a:r>
                      <a:r>
                        <a:rPr lang="en-GB" sz="3200" b="0" i="0" baseline="0" dirty="0">
                          <a:latin typeface="OpenDyslexicAlta" pitchFamily="2" charset="77"/>
                          <a:ea typeface="OpenDyslexic" charset="0"/>
                          <a:cs typeface="OpenDyslexic" charset="0"/>
                        </a:rPr>
                        <a:t> t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v e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 d e </a:t>
                      </a:r>
                      <a:r>
                        <a:rPr lang="en-GB" sz="3200" b="0" i="0" u="sng" baseline="0" dirty="0">
                          <a:solidFill>
                            <a:srgbClr val="FF3860"/>
                          </a:solidFill>
                          <a:latin typeface="OpenDyslexicAlta" pitchFamily="2" charset="77"/>
                          <a:ea typeface="OpenDyslexic" charset="0"/>
                          <a:cs typeface="OpenDyslexic" charset="0"/>
                        </a:rPr>
                        <a:t>q</a:t>
                      </a:r>
                      <a:r>
                        <a:rPr lang="en-GB" sz="3200" b="0" i="0" baseline="0" dirty="0">
                          <a:latin typeface="OpenDyslexicAlta" pitchFamily="2" charset="77"/>
                          <a:ea typeface="OpenDyslexic" charset="0"/>
                          <a:cs typeface="OpenDyslexic" charset="0"/>
                        </a:rPr>
                        <a:t> </a:t>
                      </a:r>
                      <a:r>
                        <a:rPr lang="en-GB" sz="3200" b="0" i="0" u="sng" baseline="0" dirty="0">
                          <a:solidFill>
                            <a:srgbClr val="FF3860"/>
                          </a:solidFill>
                          <a:latin typeface="OpenDyslexicAlta" pitchFamily="2" charset="77"/>
                          <a:ea typeface="OpenDyslexic" charset="0"/>
                          <a:cs typeface="OpenDyslexic" charset="0"/>
                        </a:rPr>
                        <a:t>u</a:t>
                      </a:r>
                      <a:r>
                        <a:rPr lang="en-GB" sz="3200" b="0" i="0" baseline="0" dirty="0">
                          <a:latin typeface="OpenDyslexicAlta" pitchFamily="2" charset="77"/>
                          <a:ea typeface="OpenDyslexic" charset="0"/>
                          <a:cs typeface="OpenDyslexic" charset="0"/>
                        </a:rPr>
                        <a:t> a t e</a:t>
                      </a:r>
                      <a:endParaRPr lang="en-GB" sz="32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838200">
                <a:tc>
                  <a:txBody>
                    <a:bodyPr/>
                    <a:lstStyle/>
                    <a:p>
                      <a:pPr algn="ctr"/>
                      <a:r>
                        <a:rPr lang="en-GB" sz="3200" b="0" i="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a:t>
                      </a:r>
                      <a:r>
                        <a:rPr lang="en-GB" sz="3200" b="0" i="0" u="sng" baseline="0" dirty="0">
                          <a:solidFill>
                            <a:srgbClr val="FF3860"/>
                          </a:solidFill>
                          <a:latin typeface="OpenDyslexicAlta" pitchFamily="2" charset="77"/>
                          <a:ea typeface="OpenDyslexic" charset="0"/>
                          <a:cs typeface="OpenDyslexic" charset="0"/>
                        </a:rPr>
                        <a:t>f</a:t>
                      </a:r>
                      <a:r>
                        <a:rPr lang="en-GB" sz="3200" b="0" i="0" baseline="0" dirty="0">
                          <a:latin typeface="OpenDyslexicAlta" pitchFamily="2" charset="77"/>
                          <a:ea typeface="OpenDyslexic" charset="0"/>
                          <a:cs typeface="OpenDyslexic" charset="0"/>
                        </a:rPr>
                        <a:t> </a:t>
                      </a:r>
                      <a:r>
                        <a:rPr lang="en-GB" sz="3200" b="0" i="0" u="sng" baseline="0" dirty="0">
                          <a:solidFill>
                            <a:srgbClr val="FF3860"/>
                          </a:solidFill>
                          <a:latin typeface="OpenDyslexicAlta" pitchFamily="2" charset="77"/>
                          <a:ea typeface="OpenDyslexic" charset="0"/>
                          <a:cs typeface="OpenDyslexic" charset="0"/>
                        </a:rPr>
                        <a:t>l</a:t>
                      </a:r>
                      <a:r>
                        <a:rPr lang="en-GB" sz="3200" b="0" i="0" baseline="0" dirty="0">
                          <a:latin typeface="OpenDyslexicAlta" pitchFamily="2" charset="77"/>
                          <a:ea typeface="OpenDyslexic" charset="0"/>
                          <a:cs typeface="OpenDyslexic" charset="0"/>
                        </a:rPr>
                        <a:t> e </a:t>
                      </a:r>
                      <a:r>
                        <a:rPr lang="en-GB" sz="3200" b="0" i="0" u="sng" baseline="0" dirty="0">
                          <a:solidFill>
                            <a:srgbClr val="FF3860"/>
                          </a:solidFill>
                          <a:latin typeface="OpenDyslexicAlta" pitchFamily="2" charset="77"/>
                          <a:ea typeface="OpenDyslexic" charset="0"/>
                          <a:cs typeface="OpenDyslexic" charset="0"/>
                        </a:rPr>
                        <a:t>x</a:t>
                      </a:r>
                      <a:r>
                        <a:rPr lang="en-GB" sz="3200" b="0" i="0" baseline="0" dirty="0">
                          <a:latin typeface="OpenDyslexicAlta" pitchFamily="2" charset="77"/>
                          <a:ea typeface="OpenDyslexic" charset="0"/>
                          <a:cs typeface="OpenDyslexic" charset="0"/>
                        </a:rPr>
                        <a:t> </a:t>
                      </a:r>
                      <a:r>
                        <a:rPr lang="en-GB" sz="3200" b="0" i="0" baseline="0" dirty="0" err="1">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b l e </a:t>
                      </a:r>
                      <a:endParaRPr lang="en-GB" sz="3200" b="0" i="0" dirty="0">
                        <a:latin typeface="OpenDyslexicAlta" pitchFamily="2" charset="77"/>
                        <a:ea typeface="OpenDyslexic" charset="0"/>
                        <a:cs typeface="OpenDyslexic" charset="0"/>
                      </a:endParaRPr>
                    </a:p>
                  </a:txBody>
                  <a:tcPr/>
                </a:tc>
                <a:tc>
                  <a:txBody>
                    <a:bodyPr/>
                    <a:lstStyle/>
                    <a:p>
                      <a:pPr algn="ctr"/>
                      <a:r>
                        <a:rPr lang="en-GB" sz="3200" b="0" i="0" u="sng" baseline="0" dirty="0" err="1">
                          <a:solidFill>
                            <a:srgbClr val="FF3860"/>
                          </a:solidFill>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n v </a:t>
                      </a:r>
                      <a:r>
                        <a:rPr lang="en-GB" sz="3200" b="0" i="0" u="sng" baseline="0" dirty="0" err="1">
                          <a:solidFill>
                            <a:srgbClr val="FF3860"/>
                          </a:solidFill>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s </a:t>
                      </a:r>
                      <a:r>
                        <a:rPr lang="en-GB" sz="3200" b="0" i="0" u="sng" baseline="0" dirty="0" err="1">
                          <a:solidFill>
                            <a:srgbClr val="FF3860"/>
                          </a:solidFill>
                          <a:latin typeface="OpenDyslexicAlta" pitchFamily="2" charset="77"/>
                          <a:ea typeface="OpenDyslexic" charset="0"/>
                          <a:cs typeface="OpenDyslexic" charset="0"/>
                        </a:rPr>
                        <a:t>i</a:t>
                      </a:r>
                      <a:r>
                        <a:rPr lang="en-GB" sz="3200" b="0" i="0" baseline="0" dirty="0">
                          <a:latin typeface="OpenDyslexicAlta" pitchFamily="2" charset="77"/>
                          <a:ea typeface="OpenDyslexic" charset="0"/>
                          <a:cs typeface="OpenDyslexic" charset="0"/>
                        </a:rPr>
                        <a:t> b l e </a:t>
                      </a:r>
                      <a:r>
                        <a:rPr lang="en-GB" sz="3200" b="0" i="0" dirty="0">
                          <a:latin typeface="OpenDyslexicAlta" pitchFamily="2" charset="77"/>
                          <a:ea typeface="OpenDyslexic" charset="0"/>
                          <a:cs typeface="OpenDyslexic" charset="0"/>
                        </a:rPr>
                        <a:t> </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704862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140221980"/>
                    </a:ext>
                  </a:extLst>
                </a:gridCol>
                <a:gridCol w="1858433">
                  <a:extLst>
                    <a:ext uri="{9D8B030D-6E8A-4147-A177-3AD203B41FA5}">
                      <a16:colId xmlns:a16="http://schemas.microsoft.com/office/drawing/2014/main" val="2752534428"/>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inactive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incorrect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invisible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insecure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inflexible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indefinite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inelegant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incurable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inability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inadequate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t>The prefix ’in-’  can mean both ‘not’ and ‘in’/’into.’ In these spellings the prefix ’in-’ means ‘not.’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p>
                    <a:p>
                      <a:r>
                        <a:rPr lang="en-GB" sz="1400" baseline="0" dirty="0"/>
                        <a:t>Name:</a:t>
                      </a:r>
                      <a:endParaRPr lang="en-GB" sz="1400" dirty="0"/>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370797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63A8EC4-655D-4546-A0AE-0671AEC23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9CD1B6FD-11D7-3849-9417-35B746722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66750"/>
            <a:ext cx="12192000" cy="6191250"/>
          </a:xfrm>
          <a:prstGeom prst="rect">
            <a:avLst/>
          </a:prstGeom>
        </p:spPr>
      </p:pic>
      <p:sp>
        <p:nvSpPr>
          <p:cNvPr id="13" name="TextBox 12">
            <a:extLst>
              <a:ext uri="{FF2B5EF4-FFF2-40B4-BE49-F238E27FC236}">
                <a16:creationId xmlns:a16="http://schemas.microsoft.com/office/drawing/2014/main" id="{700D2F8C-5C7E-D541-9EDA-A4DF2C2E2FEE}"/>
              </a:ext>
            </a:extLst>
          </p:cNvPr>
          <p:cNvSpPr txBox="1"/>
          <p:nvPr/>
        </p:nvSpPr>
        <p:spPr>
          <a:xfrm>
            <a:off x="231648" y="6581001"/>
            <a:ext cx="11765280" cy="276999"/>
          </a:xfrm>
          <a:prstGeom prst="rect">
            <a:avLst/>
          </a:prstGeom>
          <a:noFill/>
        </p:spPr>
        <p:txBody>
          <a:bodyPr wrap="square" rtlCol="0">
            <a:spAutoFit/>
          </a:bodyPr>
          <a:lstStyle/>
          <a:p>
            <a:pPr algn="ctr"/>
            <a:r>
              <a:rPr lang="en-GB" sz="1200" b="1" dirty="0">
                <a:solidFill>
                  <a:schemeClr val="bg1"/>
                </a:solidFill>
                <a:latin typeface="Muli" pitchFamily="2" charset="77"/>
              </a:rPr>
              <a:t>All elements of this scheme are copyright © The Spelling Shed Ltd and may not be redistributed without permission. </a:t>
            </a:r>
          </a:p>
        </p:txBody>
      </p:sp>
      <p:pic>
        <p:nvPicPr>
          <p:cNvPr id="29" name="Picture 28">
            <a:extLst>
              <a:ext uri="{FF2B5EF4-FFF2-40B4-BE49-F238E27FC236}">
                <a16:creationId xmlns:a16="http://schemas.microsoft.com/office/drawing/2014/main" id="{A62ED2B2-06CE-9849-84DD-DCF1DC2D39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200" y="4922612"/>
            <a:ext cx="3983736" cy="875215"/>
          </a:xfrm>
          <a:prstGeom prst="rect">
            <a:avLst/>
          </a:prstGeom>
        </p:spPr>
      </p:pic>
      <p:sp>
        <p:nvSpPr>
          <p:cNvPr id="12" name="TextBox 11">
            <a:extLst>
              <a:ext uri="{FF2B5EF4-FFF2-40B4-BE49-F238E27FC236}">
                <a16:creationId xmlns:a16="http://schemas.microsoft.com/office/drawing/2014/main" id="{0564A0E0-D230-8641-90BC-831B53681AAE}"/>
              </a:ext>
            </a:extLst>
          </p:cNvPr>
          <p:cNvSpPr txBox="1"/>
          <p:nvPr/>
        </p:nvSpPr>
        <p:spPr>
          <a:xfrm>
            <a:off x="4267201" y="5025808"/>
            <a:ext cx="3983736" cy="523220"/>
          </a:xfrm>
          <a:prstGeom prst="rect">
            <a:avLst/>
          </a:prstGeom>
          <a:noFill/>
        </p:spPr>
        <p:txBody>
          <a:bodyPr wrap="square" rtlCol="0">
            <a:spAutoFit/>
          </a:bodyPr>
          <a:lstStyle/>
          <a:p>
            <a:pPr algn="ctr"/>
            <a:r>
              <a:rPr lang="en-GB" sz="2800" dirty="0">
                <a:solidFill>
                  <a:schemeClr val="bg1"/>
                </a:solidFill>
                <a:effectLst>
                  <a:outerShdw blurRad="50800" dist="50800" dir="5400000" algn="ctr" rotWithShape="0">
                    <a:schemeClr val="tx1">
                      <a:alpha val="39000"/>
                    </a:schemeClr>
                  </a:outerShdw>
                </a:effectLst>
                <a:latin typeface="Cookies" pitchFamily="2" charset="0"/>
              </a:rPr>
              <a:t>Stage 5</a:t>
            </a:r>
          </a:p>
        </p:txBody>
      </p:sp>
      <p:pic>
        <p:nvPicPr>
          <p:cNvPr id="31" name="Picture 30">
            <a:extLst>
              <a:ext uri="{FF2B5EF4-FFF2-40B4-BE49-F238E27FC236}">
                <a16:creationId xmlns:a16="http://schemas.microsoft.com/office/drawing/2014/main" id="{816E7DB3-0D9A-8D4E-A1D6-E5CC49A337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3187" y="735105"/>
            <a:ext cx="6731762" cy="1166349"/>
          </a:xfrm>
          <a:prstGeom prst="rect">
            <a:avLst/>
          </a:prstGeom>
        </p:spPr>
      </p:pic>
      <p:sp>
        <p:nvSpPr>
          <p:cNvPr id="8" name="TextBox 7">
            <a:extLst>
              <a:ext uri="{FF2B5EF4-FFF2-40B4-BE49-F238E27FC236}">
                <a16:creationId xmlns:a16="http://schemas.microsoft.com/office/drawing/2014/main" id="{972B53D9-579C-7642-97A4-2763353E325B}"/>
              </a:ext>
            </a:extLst>
          </p:cNvPr>
          <p:cNvSpPr txBox="1"/>
          <p:nvPr/>
        </p:nvSpPr>
        <p:spPr>
          <a:xfrm>
            <a:off x="3698856" y="1910135"/>
            <a:ext cx="5120424" cy="523220"/>
          </a:xfrm>
          <a:prstGeom prst="rect">
            <a:avLst/>
          </a:prstGeom>
          <a:noFill/>
          <a:effectLst>
            <a:outerShdw blurRad="50800" dist="12700" dir="5400000" algn="ctr" rotWithShape="0">
              <a:srgbClr val="000000">
                <a:alpha val="49000"/>
              </a:srgbClr>
            </a:outerShdw>
          </a:effectLst>
        </p:spPr>
        <p:txBody>
          <a:bodyPr wrap="square" rtlCol="0">
            <a:spAutoFit/>
          </a:bodyPr>
          <a:lstStyle/>
          <a:p>
            <a:pPr algn="ctr"/>
            <a:r>
              <a:rPr lang="en-GB" sz="2800" dirty="0">
                <a:solidFill>
                  <a:schemeClr val="bg1"/>
                </a:solidFill>
                <a:latin typeface="Muli" pitchFamily="2" charset="77"/>
              </a:rPr>
              <a:t>Spelling Scheme of Work</a:t>
            </a:r>
          </a:p>
        </p:txBody>
      </p:sp>
      <p:sp>
        <p:nvSpPr>
          <p:cNvPr id="9" name="TextBox 8">
            <a:extLst>
              <a:ext uri="{FF2B5EF4-FFF2-40B4-BE49-F238E27FC236}">
                <a16:creationId xmlns:a16="http://schemas.microsoft.com/office/drawing/2014/main" id="{B510B178-264B-EB45-8E52-86150CA95EAD}"/>
              </a:ext>
            </a:extLst>
          </p:cNvPr>
          <p:cNvSpPr txBox="1"/>
          <p:nvPr/>
        </p:nvSpPr>
        <p:spPr>
          <a:xfrm>
            <a:off x="11207262" y="6596390"/>
            <a:ext cx="984738" cy="261610"/>
          </a:xfrm>
          <a:prstGeom prst="rect">
            <a:avLst/>
          </a:prstGeom>
          <a:noFill/>
        </p:spPr>
        <p:txBody>
          <a:bodyPr wrap="square" rtlCol="0">
            <a:spAutoFit/>
          </a:bodyPr>
          <a:lstStyle/>
          <a:p>
            <a:pPr algn="r"/>
            <a:r>
              <a:rPr lang="en-GB" sz="1100" dirty="0">
                <a:solidFill>
                  <a:schemeClr val="bg1"/>
                </a:solidFill>
                <a:latin typeface="Muli" pitchFamily="2" charset="77"/>
              </a:rPr>
              <a:t>11/01/20</a:t>
            </a:r>
          </a:p>
        </p:txBody>
      </p:sp>
    </p:spTree>
    <p:extLst>
      <p:ext uri="{BB962C8B-B14F-4D97-AF65-F5344CB8AC3E}">
        <p14:creationId xmlns:p14="http://schemas.microsoft.com/office/powerpoint/2010/main" val="6364877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3731-DA38-5947-8C42-1E8C4966CCE9}"/>
              </a:ext>
            </a:extLst>
          </p:cNvPr>
          <p:cNvSpPr>
            <a:spLocks noGrp="1"/>
          </p:cNvSpPr>
          <p:nvPr>
            <p:ph type="title"/>
          </p:nvPr>
        </p:nvSpPr>
        <p:spPr>
          <a:xfrm>
            <a:off x="838200" y="372533"/>
            <a:ext cx="10515600" cy="791204"/>
          </a:xfrm>
        </p:spPr>
        <p:txBody>
          <a:bodyPr/>
          <a:lstStyle/>
          <a:p>
            <a:r>
              <a:rPr lang="en-GB" dirty="0"/>
              <a:t>Spelling lists – Stage 5</a:t>
            </a:r>
          </a:p>
        </p:txBody>
      </p:sp>
      <p:sp>
        <p:nvSpPr>
          <p:cNvPr id="3" name="Content Placeholder 2">
            <a:extLst>
              <a:ext uri="{FF2B5EF4-FFF2-40B4-BE49-F238E27FC236}">
                <a16:creationId xmlns:a16="http://schemas.microsoft.com/office/drawing/2014/main" id="{7F291E8B-2E5B-8D41-B051-CDF497CB3375}"/>
              </a:ext>
            </a:extLst>
          </p:cNvPr>
          <p:cNvSpPr>
            <a:spLocks noGrp="1"/>
          </p:cNvSpPr>
          <p:nvPr>
            <p:ph idx="1"/>
          </p:nvPr>
        </p:nvSpPr>
        <p:spPr>
          <a:xfrm>
            <a:off x="838200" y="1295400"/>
            <a:ext cx="10515600" cy="5317068"/>
          </a:xfrm>
        </p:spPr>
        <p:txBody>
          <a:bodyPr numCol="2" spcCol="180000">
            <a:noAutofit/>
          </a:bodyPr>
          <a:lstStyle/>
          <a:p>
            <a:pPr marL="514350" indent="-514350">
              <a:buFont typeface="+mj-lt"/>
              <a:buAutoNum type="arabicPeriod"/>
            </a:pPr>
            <a:r>
              <a:rPr lang="en-GB" sz="750" dirty="0">
                <a:latin typeface="Muli" pitchFamily="2" charset="77"/>
              </a:rPr>
              <a:t>Words ending in ‘-</a:t>
            </a:r>
            <a:r>
              <a:rPr lang="en-GB" sz="750" dirty="0" err="1">
                <a:latin typeface="Muli" pitchFamily="2" charset="77"/>
              </a:rPr>
              <a:t>ious</a:t>
            </a:r>
            <a:r>
              <a:rPr lang="en-GB" sz="750" dirty="0">
                <a:latin typeface="Muli" pitchFamily="2" charset="77"/>
              </a:rPr>
              <a:t>.’</a:t>
            </a:r>
          </a:p>
          <a:p>
            <a:pPr marL="514350" indent="-514350">
              <a:buFont typeface="+mj-lt"/>
              <a:buAutoNum type="arabicPeriod"/>
            </a:pPr>
            <a:r>
              <a:rPr lang="en-GB" sz="750" dirty="0">
                <a:latin typeface="Muli" pitchFamily="2" charset="77"/>
              </a:rPr>
              <a:t>Words ending in ‘–</a:t>
            </a:r>
            <a:r>
              <a:rPr lang="en-GB" sz="750" dirty="0" err="1">
                <a:latin typeface="Muli" pitchFamily="2" charset="77"/>
              </a:rPr>
              <a:t>cious</a:t>
            </a:r>
            <a:r>
              <a:rPr lang="en-GB" sz="750" dirty="0">
                <a:latin typeface="Muli" pitchFamily="2" charset="77"/>
              </a:rPr>
              <a:t>.’  If the root word ends in –</a:t>
            </a:r>
            <a:r>
              <a:rPr lang="en-GB" sz="750" dirty="0" err="1">
                <a:latin typeface="Muli" pitchFamily="2" charset="77"/>
              </a:rPr>
              <a:t>ce</a:t>
            </a:r>
            <a:r>
              <a:rPr lang="en-GB" sz="750" dirty="0">
                <a:latin typeface="Muli" pitchFamily="2" charset="77"/>
              </a:rPr>
              <a:t> the sound is usually spelled ‘-</a:t>
            </a:r>
            <a:r>
              <a:rPr lang="en-GB" sz="750" dirty="0" err="1">
                <a:latin typeface="Muli" pitchFamily="2" charset="77"/>
              </a:rPr>
              <a:t>cious</a:t>
            </a:r>
            <a:r>
              <a:rPr lang="en-GB" sz="750" dirty="0">
                <a:latin typeface="Muli" pitchFamily="2" charset="77"/>
              </a:rPr>
              <a:t>.’</a:t>
            </a:r>
          </a:p>
          <a:p>
            <a:pPr marL="514350" indent="-514350">
              <a:buFont typeface="+mj-lt"/>
              <a:buAutoNum type="arabicPeriod"/>
            </a:pPr>
            <a:r>
              <a:rPr lang="en-GB" sz="750" dirty="0">
                <a:latin typeface="Muli" pitchFamily="2" charset="77"/>
              </a:rPr>
              <a:t>Ending ‘-</a:t>
            </a:r>
            <a:r>
              <a:rPr lang="en-GB" sz="750" dirty="0" err="1">
                <a:latin typeface="Muli" pitchFamily="2" charset="77"/>
              </a:rPr>
              <a:t>cial</a:t>
            </a:r>
            <a:r>
              <a:rPr lang="en-GB" sz="750" dirty="0">
                <a:latin typeface="Muli" pitchFamily="2" charset="77"/>
              </a:rPr>
              <a:t>’ and ‘-</a:t>
            </a:r>
            <a:r>
              <a:rPr lang="en-GB" sz="750" dirty="0" err="1">
                <a:latin typeface="Muli" pitchFamily="2" charset="77"/>
              </a:rPr>
              <a:t>tial</a:t>
            </a:r>
            <a:r>
              <a:rPr lang="en-GB" sz="750" dirty="0">
                <a:latin typeface="Muli" pitchFamily="2" charset="77"/>
              </a:rPr>
              <a:t>.’  After a vowel ‘-</a:t>
            </a:r>
            <a:r>
              <a:rPr lang="en-GB" sz="750" dirty="0" err="1">
                <a:latin typeface="Muli" pitchFamily="2" charset="77"/>
              </a:rPr>
              <a:t>cial</a:t>
            </a:r>
            <a:r>
              <a:rPr lang="en-GB" sz="750" dirty="0">
                <a:latin typeface="Muli" pitchFamily="2" charset="77"/>
              </a:rPr>
              <a:t>’ is most common and ‘-</a:t>
            </a:r>
            <a:r>
              <a:rPr lang="en-GB" sz="750" dirty="0" err="1">
                <a:latin typeface="Muli" pitchFamily="2" charset="77"/>
              </a:rPr>
              <a:t>itial</a:t>
            </a:r>
            <a:r>
              <a:rPr lang="en-GB" sz="750" dirty="0">
                <a:latin typeface="Muli" pitchFamily="2" charset="77"/>
              </a:rPr>
              <a:t>’ after a consonant.  But there are many exceptions. </a:t>
            </a:r>
          </a:p>
          <a:p>
            <a:pPr marL="514350" indent="-514350">
              <a:buFont typeface="+mj-lt"/>
              <a:buAutoNum type="arabicPeriod"/>
            </a:pPr>
            <a:r>
              <a:rPr lang="en-GB" sz="750" dirty="0">
                <a:latin typeface="Muli" pitchFamily="2" charset="77"/>
              </a:rPr>
              <a:t>Ending ‘-</a:t>
            </a:r>
            <a:r>
              <a:rPr lang="en-GB" sz="750" dirty="0" err="1">
                <a:latin typeface="Muli" pitchFamily="2" charset="77"/>
              </a:rPr>
              <a:t>cial</a:t>
            </a:r>
            <a:r>
              <a:rPr lang="en-GB" sz="750" dirty="0">
                <a:latin typeface="Muli" pitchFamily="2" charset="77"/>
              </a:rPr>
              <a:t>’ and ‘-</a:t>
            </a:r>
            <a:r>
              <a:rPr lang="en-GB" sz="750" dirty="0" err="1">
                <a:latin typeface="Muli" pitchFamily="2" charset="77"/>
              </a:rPr>
              <a:t>tial</a:t>
            </a:r>
            <a:r>
              <a:rPr lang="en-GB" sz="750" dirty="0">
                <a:latin typeface="Muli" pitchFamily="2" charset="77"/>
              </a:rPr>
              <a:t>.’  After a vowel ‘-</a:t>
            </a:r>
            <a:r>
              <a:rPr lang="en-GB" sz="750" dirty="0" err="1">
                <a:latin typeface="Muli" pitchFamily="2" charset="77"/>
              </a:rPr>
              <a:t>cial</a:t>
            </a:r>
            <a:r>
              <a:rPr lang="en-GB" sz="750" dirty="0">
                <a:latin typeface="Muli" pitchFamily="2" charset="77"/>
              </a:rPr>
              <a:t>’ is most common and ‘-</a:t>
            </a:r>
            <a:r>
              <a:rPr lang="en-GB" sz="750" dirty="0" err="1">
                <a:latin typeface="Muli" pitchFamily="2" charset="77"/>
              </a:rPr>
              <a:t>itial</a:t>
            </a:r>
            <a:r>
              <a:rPr lang="en-GB" sz="750" dirty="0">
                <a:latin typeface="Muli" pitchFamily="2" charset="77"/>
              </a:rPr>
              <a:t>’ after a consonant.  But there are many exceptions. </a:t>
            </a:r>
          </a:p>
          <a:p>
            <a:pPr marL="514350" indent="-514350">
              <a:buFont typeface="+mj-lt"/>
              <a:buAutoNum type="arabicPeriod"/>
            </a:pPr>
            <a:r>
              <a:rPr lang="en-GB" sz="750" dirty="0">
                <a:latin typeface="Muli" pitchFamily="2" charset="77"/>
              </a:rPr>
              <a:t>Ending ‘-</a:t>
            </a:r>
            <a:r>
              <a:rPr lang="en-GB" sz="750" dirty="0" err="1">
                <a:latin typeface="Muli" pitchFamily="2" charset="77"/>
              </a:rPr>
              <a:t>cial</a:t>
            </a:r>
            <a:r>
              <a:rPr lang="en-GB" sz="750" dirty="0">
                <a:latin typeface="Muli" pitchFamily="2" charset="77"/>
              </a:rPr>
              <a:t>’ and ‘-</a:t>
            </a:r>
            <a:r>
              <a:rPr lang="en-GB" sz="750" dirty="0" err="1">
                <a:latin typeface="Muli" pitchFamily="2" charset="77"/>
              </a:rPr>
              <a:t>tial</a:t>
            </a:r>
            <a:r>
              <a:rPr lang="en-GB" sz="750" dirty="0">
                <a:latin typeface="Muli" pitchFamily="2" charset="77"/>
              </a:rPr>
              <a:t>.’  After a vowel ‘-</a:t>
            </a:r>
            <a:r>
              <a:rPr lang="en-GB" sz="750" dirty="0" err="1">
                <a:latin typeface="Muli" pitchFamily="2" charset="77"/>
              </a:rPr>
              <a:t>cial</a:t>
            </a:r>
            <a:r>
              <a:rPr lang="en-GB" sz="750" dirty="0">
                <a:latin typeface="Muli" pitchFamily="2" charset="77"/>
              </a:rPr>
              <a:t>’ is most common and ‘-</a:t>
            </a:r>
            <a:r>
              <a:rPr lang="en-GB" sz="750" dirty="0" err="1">
                <a:latin typeface="Muli" pitchFamily="2" charset="77"/>
              </a:rPr>
              <a:t>itial</a:t>
            </a:r>
            <a:r>
              <a:rPr lang="en-GB" sz="750" dirty="0">
                <a:latin typeface="Muli" pitchFamily="2" charset="77"/>
              </a:rPr>
              <a:t>’ after a consonant.  But there are many exceptions. </a:t>
            </a:r>
          </a:p>
          <a:p>
            <a:pPr marL="514350" indent="-514350">
              <a:buFont typeface="+mj-lt"/>
              <a:buAutoNum type="arabicPeriod"/>
            </a:pPr>
            <a:r>
              <a:rPr lang="en-GB" sz="750" dirty="0">
                <a:latin typeface="Muli" pitchFamily="2" charset="77"/>
              </a:rPr>
              <a:t>Challenge words</a:t>
            </a:r>
          </a:p>
          <a:p>
            <a:pPr marL="514350" indent="-514350">
              <a:buFont typeface="+mj-lt"/>
              <a:buAutoNum type="arabicPeriod"/>
            </a:pPr>
            <a:r>
              <a:rPr lang="en-GB" sz="750" dirty="0">
                <a:latin typeface="Muli" pitchFamily="2" charset="77"/>
              </a:rPr>
              <a:t>Words ending in ‘-ant.’  ‘-ant’ Is used if there is an ‘a’ or ‘ay’ sound in the right place. </a:t>
            </a:r>
          </a:p>
          <a:p>
            <a:pPr marL="514350" indent="-514350">
              <a:buFont typeface="+mj-lt"/>
              <a:buAutoNum type="arabicPeriod"/>
            </a:pPr>
            <a:r>
              <a:rPr lang="en-GB" sz="750" dirty="0">
                <a:latin typeface="Muli" pitchFamily="2" charset="77"/>
              </a:rPr>
              <a:t>Words ending in ‘-</a:t>
            </a:r>
            <a:r>
              <a:rPr lang="en-GB" sz="750" dirty="0" err="1">
                <a:latin typeface="Muli" pitchFamily="2" charset="77"/>
              </a:rPr>
              <a:t>ance</a:t>
            </a:r>
            <a:r>
              <a:rPr lang="en-GB" sz="750" dirty="0">
                <a:latin typeface="Muli" pitchFamily="2" charset="77"/>
              </a:rPr>
              <a:t>.’  ‘-</a:t>
            </a:r>
            <a:r>
              <a:rPr lang="en-GB" sz="750" dirty="0" err="1">
                <a:latin typeface="Muli" pitchFamily="2" charset="77"/>
              </a:rPr>
              <a:t>ance</a:t>
            </a:r>
            <a:r>
              <a:rPr lang="en-GB" sz="750" dirty="0">
                <a:latin typeface="Muli" pitchFamily="2" charset="77"/>
              </a:rPr>
              <a:t>’ Is used if there is an ‘a’ or ‘ay’ sound in the right place. </a:t>
            </a:r>
          </a:p>
          <a:p>
            <a:pPr marL="514350" indent="-514350">
              <a:buFont typeface="+mj-lt"/>
              <a:buAutoNum type="arabicPeriod"/>
            </a:pPr>
            <a:r>
              <a:rPr lang="en-GB" sz="750" dirty="0">
                <a:latin typeface="Muli" pitchFamily="2" charset="77"/>
              </a:rPr>
              <a:t>Use –</a:t>
            </a:r>
            <a:r>
              <a:rPr lang="en-GB" sz="750" dirty="0" err="1">
                <a:latin typeface="Muli" pitchFamily="2" charset="77"/>
              </a:rPr>
              <a:t>ent</a:t>
            </a:r>
            <a:r>
              <a:rPr lang="en-GB" sz="750" dirty="0">
                <a:latin typeface="Muli" pitchFamily="2" charset="77"/>
              </a:rPr>
              <a:t> and -</a:t>
            </a:r>
            <a:r>
              <a:rPr lang="en-GB" sz="750" dirty="0" err="1">
                <a:latin typeface="Muli" pitchFamily="2" charset="77"/>
              </a:rPr>
              <a:t>ence</a:t>
            </a:r>
            <a:r>
              <a:rPr lang="en-GB" sz="750" dirty="0">
                <a:latin typeface="Muli" pitchFamily="2" charset="77"/>
              </a:rPr>
              <a:t>  after soft c (/s/ sound), soft g (/j/ sound) and qu.  There many exceptions to this rule. </a:t>
            </a:r>
          </a:p>
          <a:p>
            <a:pPr marL="514350" indent="-514350">
              <a:buFont typeface="+mj-lt"/>
              <a:buAutoNum type="arabicPeriod"/>
            </a:pPr>
            <a:r>
              <a:rPr lang="en-GB" sz="750" dirty="0">
                <a:latin typeface="Muli" pitchFamily="2" charset="77"/>
              </a:rPr>
              <a:t> Words ending in ‘-able’ and ‘-</a:t>
            </a:r>
            <a:r>
              <a:rPr lang="en-GB" sz="750" dirty="0" err="1">
                <a:latin typeface="Muli" pitchFamily="2" charset="77"/>
              </a:rPr>
              <a:t>ible</a:t>
            </a:r>
            <a:r>
              <a:rPr lang="en-GB" sz="750" dirty="0">
                <a:latin typeface="Muli" pitchFamily="2" charset="77"/>
              </a:rPr>
              <a:t>.’  ‘-able’ is used where there is a related word ending ‘-</a:t>
            </a:r>
            <a:r>
              <a:rPr lang="en-GB" sz="750" dirty="0" err="1">
                <a:latin typeface="Muli" pitchFamily="2" charset="77"/>
              </a:rPr>
              <a:t>ation</a:t>
            </a:r>
            <a:r>
              <a:rPr lang="en-GB" sz="750" dirty="0">
                <a:latin typeface="Muli" pitchFamily="2" charset="77"/>
              </a:rPr>
              <a:t>.’</a:t>
            </a:r>
          </a:p>
          <a:p>
            <a:pPr marL="514350" indent="-514350">
              <a:buFont typeface="+mj-lt"/>
              <a:buAutoNum type="arabicPeriod"/>
            </a:pPr>
            <a:r>
              <a:rPr lang="en-GB" sz="750" dirty="0">
                <a:latin typeface="Muli" pitchFamily="2" charset="77"/>
              </a:rPr>
              <a:t>Words ending in ‘-ably’ and ‘-</a:t>
            </a:r>
            <a:r>
              <a:rPr lang="en-GB" sz="750" dirty="0" err="1">
                <a:latin typeface="Muli" pitchFamily="2" charset="77"/>
              </a:rPr>
              <a:t>ibly</a:t>
            </a:r>
            <a:r>
              <a:rPr lang="en-GB" sz="750" dirty="0">
                <a:latin typeface="Muli" pitchFamily="2" charset="77"/>
              </a:rPr>
              <a:t>.’  The ‘-able’ ending is usually but not always used if a complete root word can be heard before it.    ‘y’ endings comply with previously learned rules and is replaced with ‘</a:t>
            </a:r>
            <a:r>
              <a:rPr lang="en-GB" sz="750" dirty="0" err="1">
                <a:latin typeface="Muli" pitchFamily="2" charset="77"/>
              </a:rPr>
              <a:t>i</a:t>
            </a:r>
            <a:r>
              <a:rPr lang="en-GB" sz="750" dirty="0">
                <a:latin typeface="Muli" pitchFamily="2" charset="77"/>
              </a:rPr>
              <a:t>’ as in rely &gt; reliably </a:t>
            </a:r>
          </a:p>
          <a:p>
            <a:pPr marL="514350" indent="-514350">
              <a:buFont typeface="+mj-lt"/>
              <a:buAutoNum type="arabicPeriod"/>
            </a:pPr>
            <a:r>
              <a:rPr lang="en-GB" sz="750" dirty="0">
                <a:latin typeface="Muli" pitchFamily="2" charset="77"/>
              </a:rPr>
              <a:t>Challenge Words </a:t>
            </a:r>
          </a:p>
          <a:p>
            <a:pPr marL="514350" indent="-514350">
              <a:buFont typeface="+mj-lt"/>
              <a:buAutoNum type="arabicPeriod"/>
            </a:pPr>
            <a:r>
              <a:rPr lang="en-GB" sz="750" dirty="0">
                <a:latin typeface="Muli" pitchFamily="2" charset="77"/>
              </a:rPr>
              <a:t> Words ending in ‘-able.’  If this is being added to a root word ending in –</a:t>
            </a:r>
            <a:r>
              <a:rPr lang="en-GB" sz="750" dirty="0" err="1">
                <a:latin typeface="Muli" pitchFamily="2" charset="77"/>
              </a:rPr>
              <a:t>ce</a:t>
            </a:r>
            <a:r>
              <a:rPr lang="en-GB" sz="750" dirty="0">
                <a:latin typeface="Muli" pitchFamily="2" charset="77"/>
              </a:rPr>
              <a:t> or –</a:t>
            </a:r>
            <a:r>
              <a:rPr lang="en-GB" sz="750" dirty="0" err="1">
                <a:latin typeface="Muli" pitchFamily="2" charset="77"/>
              </a:rPr>
              <a:t>ge</a:t>
            </a:r>
            <a:r>
              <a:rPr lang="en-GB" sz="750" dirty="0">
                <a:latin typeface="Muli" pitchFamily="2" charset="77"/>
              </a:rPr>
              <a:t> then the e after the c or g is kept other wise they would be said with their hard sounds as in cap and gap. </a:t>
            </a:r>
          </a:p>
          <a:p>
            <a:pPr marL="514350" indent="-514350">
              <a:buFont typeface="+mj-lt"/>
              <a:buAutoNum type="arabicPeriod"/>
            </a:pPr>
            <a:r>
              <a:rPr lang="en-GB" sz="750" dirty="0">
                <a:latin typeface="Muli" pitchFamily="2" charset="77"/>
              </a:rPr>
              <a:t>Adverbs of time (temporal adverbs) these are words to develop chronology in writing. </a:t>
            </a:r>
          </a:p>
          <a:p>
            <a:pPr marL="514350" indent="-514350">
              <a:buFont typeface="+mj-lt"/>
              <a:buAutoNum type="arabicPeriod"/>
            </a:pPr>
            <a:r>
              <a:rPr lang="en-GB" sz="750" dirty="0">
                <a:latin typeface="Muli" pitchFamily="2" charset="77"/>
              </a:rPr>
              <a:t> Adding suffixes beginning with vowel letters to words ending in –</a:t>
            </a:r>
            <a:r>
              <a:rPr lang="en-GB" sz="750" dirty="0" err="1">
                <a:latin typeface="Muli" pitchFamily="2" charset="77"/>
              </a:rPr>
              <a:t>fer</a:t>
            </a:r>
            <a:r>
              <a:rPr lang="en-GB" sz="750" dirty="0">
                <a:latin typeface="Muli" pitchFamily="2" charset="77"/>
              </a:rPr>
              <a:t>. The r is doubled if the –</a:t>
            </a:r>
            <a:r>
              <a:rPr lang="en-GB" sz="750" dirty="0" err="1">
                <a:latin typeface="Muli" pitchFamily="2" charset="77"/>
              </a:rPr>
              <a:t>fer</a:t>
            </a:r>
            <a:r>
              <a:rPr lang="en-GB" sz="750" dirty="0">
                <a:latin typeface="Muli" pitchFamily="2" charset="77"/>
              </a:rPr>
              <a:t> is still stressed when the ending is added. If the –</a:t>
            </a:r>
            <a:r>
              <a:rPr lang="en-GB" sz="750" dirty="0" err="1">
                <a:latin typeface="Muli" pitchFamily="2" charset="77"/>
              </a:rPr>
              <a:t>fer</a:t>
            </a:r>
            <a:r>
              <a:rPr lang="en-GB" sz="750" dirty="0">
                <a:latin typeface="Muli" pitchFamily="2" charset="77"/>
              </a:rPr>
              <a:t> is not stressed then the r isn’t doubled. </a:t>
            </a:r>
          </a:p>
          <a:p>
            <a:pPr marL="514350" indent="-514350">
              <a:buFont typeface="+mj-lt"/>
              <a:buAutoNum type="arabicPeriod"/>
            </a:pPr>
            <a:r>
              <a:rPr lang="en-GB" sz="750" dirty="0">
                <a:latin typeface="Muli" pitchFamily="2" charset="77"/>
              </a:rPr>
              <a:t>Words with ‘silent’ letters at the start. </a:t>
            </a:r>
          </a:p>
          <a:p>
            <a:pPr marL="514350" indent="-514350">
              <a:buFont typeface="+mj-lt"/>
              <a:buAutoNum type="arabicPeriod"/>
            </a:pPr>
            <a:r>
              <a:rPr lang="en-GB" sz="750" dirty="0">
                <a:latin typeface="Muli" pitchFamily="2" charset="77"/>
              </a:rPr>
              <a:t> Words with ‘silent’ letters (i.e. letters whose presence cannot be predicted from the pronunciation of the word)</a:t>
            </a:r>
          </a:p>
          <a:p>
            <a:pPr marL="514350" indent="-514350">
              <a:buFont typeface="+mj-lt"/>
              <a:buAutoNum type="arabicPeriod"/>
            </a:pPr>
            <a:r>
              <a:rPr lang="en-GB" sz="750" dirty="0">
                <a:latin typeface="Muli" pitchFamily="2" charset="77"/>
              </a:rPr>
              <a:t>Challenge Words</a:t>
            </a:r>
          </a:p>
          <a:p>
            <a:pPr marL="514350" indent="-514350">
              <a:buFont typeface="+mj-lt"/>
              <a:buAutoNum type="arabicPeriod"/>
            </a:pPr>
            <a:r>
              <a:rPr lang="en-GB" sz="750" dirty="0">
                <a:latin typeface="Muli" pitchFamily="2" charset="77"/>
              </a:rPr>
              <a:t> Words spelled with ’</a:t>
            </a:r>
            <a:r>
              <a:rPr lang="en-GB" sz="750" dirty="0" err="1">
                <a:latin typeface="Muli" pitchFamily="2" charset="77"/>
              </a:rPr>
              <a:t>ie</a:t>
            </a:r>
            <a:r>
              <a:rPr lang="en-GB" sz="750" dirty="0">
                <a:latin typeface="Muli" pitchFamily="2" charset="77"/>
              </a:rPr>
              <a:t>’ after c.</a:t>
            </a:r>
          </a:p>
          <a:p>
            <a:pPr marL="514350" indent="-514350">
              <a:buFont typeface="+mj-lt"/>
              <a:buAutoNum type="arabicPeriod"/>
            </a:pPr>
            <a:r>
              <a:rPr lang="en-GB" sz="750" dirty="0">
                <a:latin typeface="Muli" pitchFamily="2" charset="77"/>
              </a:rPr>
              <a:t> Words with the ‘</a:t>
            </a:r>
            <a:r>
              <a:rPr lang="en-GB" sz="750" dirty="0" err="1">
                <a:latin typeface="Muli" pitchFamily="2" charset="77"/>
              </a:rPr>
              <a:t>ee</a:t>
            </a:r>
            <a:r>
              <a:rPr lang="en-GB" sz="750" dirty="0">
                <a:latin typeface="Muli" pitchFamily="2" charset="77"/>
              </a:rPr>
              <a:t>’ sound spelled </a:t>
            </a:r>
            <a:r>
              <a:rPr lang="en-GB" sz="750" dirty="0" err="1">
                <a:latin typeface="Muli" pitchFamily="2" charset="77"/>
              </a:rPr>
              <a:t>ei</a:t>
            </a:r>
            <a:r>
              <a:rPr lang="en-GB" sz="750" dirty="0">
                <a:latin typeface="Muli" pitchFamily="2" charset="77"/>
              </a:rPr>
              <a:t> after c. The ‘</a:t>
            </a:r>
            <a:r>
              <a:rPr lang="en-GB" sz="750" dirty="0" err="1">
                <a:latin typeface="Muli" pitchFamily="2" charset="77"/>
              </a:rPr>
              <a:t>i</a:t>
            </a:r>
            <a:r>
              <a:rPr lang="en-GB" sz="750" dirty="0">
                <a:latin typeface="Muli" pitchFamily="2" charset="77"/>
              </a:rPr>
              <a:t> before e except after c’ rule applies to words where the sound spelled by </a:t>
            </a:r>
            <a:r>
              <a:rPr lang="en-GB" sz="750" dirty="0" err="1">
                <a:latin typeface="Muli" pitchFamily="2" charset="77"/>
              </a:rPr>
              <a:t>ei</a:t>
            </a:r>
            <a:r>
              <a:rPr lang="en-GB" sz="750" dirty="0">
                <a:latin typeface="Muli" pitchFamily="2" charset="77"/>
              </a:rPr>
              <a:t> is /</a:t>
            </a:r>
            <a:r>
              <a:rPr lang="en-GB" sz="750" dirty="0" err="1">
                <a:latin typeface="Muli" pitchFamily="2" charset="77"/>
              </a:rPr>
              <a:t>ee</a:t>
            </a:r>
            <a:r>
              <a:rPr lang="en-GB" sz="750" dirty="0">
                <a:latin typeface="Muli" pitchFamily="2" charset="77"/>
              </a:rPr>
              <a:t>/  However there are exceptions like those in the spellings.</a:t>
            </a:r>
          </a:p>
          <a:p>
            <a:pPr marL="514350" indent="-514350">
              <a:buFont typeface="+mj-lt"/>
              <a:buAutoNum type="arabicPeriod"/>
            </a:pPr>
            <a:r>
              <a:rPr lang="en-GB" sz="750" dirty="0">
                <a:latin typeface="Muli" pitchFamily="2" charset="77"/>
              </a:rPr>
              <a:t> Words containing the letter string ‘</a:t>
            </a:r>
            <a:r>
              <a:rPr lang="en-GB" sz="750" dirty="0" err="1">
                <a:latin typeface="Muli" pitchFamily="2" charset="77"/>
              </a:rPr>
              <a:t>ough</a:t>
            </a:r>
            <a:r>
              <a:rPr lang="en-GB" sz="750" dirty="0">
                <a:latin typeface="Muli" pitchFamily="2" charset="77"/>
              </a:rPr>
              <a:t>’ where the sound is /aw/.</a:t>
            </a:r>
          </a:p>
          <a:p>
            <a:pPr marL="514350" indent="-514350">
              <a:buFont typeface="+mj-lt"/>
              <a:buAutoNum type="arabicPeriod"/>
            </a:pPr>
            <a:r>
              <a:rPr lang="en-GB" sz="750" dirty="0">
                <a:latin typeface="Muli" pitchFamily="2" charset="77"/>
              </a:rPr>
              <a:t> Words containing the letter string ’</a:t>
            </a:r>
            <a:r>
              <a:rPr lang="en-GB" sz="750" dirty="0" err="1">
                <a:latin typeface="Muli" pitchFamily="2" charset="77"/>
              </a:rPr>
              <a:t>ough</a:t>
            </a:r>
            <a:r>
              <a:rPr lang="en-GB" sz="750" dirty="0">
                <a:latin typeface="Muli" pitchFamily="2" charset="77"/>
              </a:rPr>
              <a:t>’ where the sound is /o/ as in boat or ‘ow’ as in cow. </a:t>
            </a:r>
          </a:p>
          <a:p>
            <a:pPr marL="514350" indent="-514350">
              <a:buFont typeface="+mj-lt"/>
              <a:buAutoNum type="arabicPeriod"/>
            </a:pPr>
            <a:r>
              <a:rPr lang="en-GB" sz="750" dirty="0">
                <a:latin typeface="Muli" pitchFamily="2" charset="77"/>
              </a:rPr>
              <a:t>Adverbs of possibility. These words show the possibility that something has of occurring.</a:t>
            </a:r>
          </a:p>
          <a:p>
            <a:pPr marL="514350" indent="-514350">
              <a:buFont typeface="+mj-lt"/>
              <a:buAutoNum type="arabicPeriod"/>
            </a:pPr>
            <a:r>
              <a:rPr lang="en-GB" sz="750" dirty="0">
                <a:latin typeface="Muli" pitchFamily="2" charset="77"/>
              </a:rPr>
              <a:t>Challenge Words</a:t>
            </a:r>
          </a:p>
          <a:p>
            <a:pPr marL="514350" indent="-514350">
              <a:buFont typeface="+mj-lt"/>
              <a:buAutoNum type="arabicPeriod"/>
            </a:pPr>
            <a:r>
              <a:rPr lang="en-GB" sz="750" dirty="0">
                <a:latin typeface="Muli" pitchFamily="2" charset="77"/>
              </a:rPr>
              <a:t> These words are homophones or near homophones.  They have the same pronunciation but different spellings and/or meanings. </a:t>
            </a:r>
          </a:p>
          <a:p>
            <a:pPr marL="514350" indent="-514350">
              <a:buFont typeface="+mj-lt"/>
              <a:buAutoNum type="arabicPeriod"/>
            </a:pPr>
            <a:r>
              <a:rPr lang="en-GB" sz="750" dirty="0">
                <a:latin typeface="Muli" pitchFamily="2" charset="77"/>
              </a:rPr>
              <a:t>These words are homophones or near homophones.  They have the same pronunciation but different spellings and/or meanings. </a:t>
            </a:r>
          </a:p>
          <a:p>
            <a:pPr marL="514350" indent="-514350">
              <a:buFont typeface="+mj-lt"/>
              <a:buAutoNum type="arabicPeriod"/>
            </a:pPr>
            <a:r>
              <a:rPr lang="en-GB" sz="750" dirty="0">
                <a:latin typeface="Muli" pitchFamily="2" charset="77"/>
              </a:rPr>
              <a:t>These words are homophones or near homophones.  They have the same pronunciation but different spellings and/or meanings. </a:t>
            </a:r>
          </a:p>
          <a:p>
            <a:pPr marL="514350" indent="-514350">
              <a:buFont typeface="+mj-lt"/>
              <a:buAutoNum type="arabicPeriod"/>
            </a:pPr>
            <a:r>
              <a:rPr lang="en-GB" sz="750" dirty="0">
                <a:latin typeface="Muli" pitchFamily="2" charset="77"/>
              </a:rPr>
              <a:t>These words are homophones or near homophones.  They have the same pronunciation but different spellings and/or meanings. </a:t>
            </a:r>
          </a:p>
          <a:p>
            <a:pPr marL="514350" indent="-514350">
              <a:buFont typeface="+mj-lt"/>
              <a:buAutoNum type="arabicPeriod"/>
            </a:pPr>
            <a:r>
              <a:rPr lang="en-GB" sz="750" dirty="0">
                <a:latin typeface="Muli" pitchFamily="2" charset="77"/>
              </a:rPr>
              <a:t>These words are homophones or near homophones.  They have the same pronunciation but different spellings and/or meanings. </a:t>
            </a:r>
          </a:p>
          <a:p>
            <a:pPr marL="514350" indent="-514350">
              <a:buFont typeface="+mj-lt"/>
              <a:buAutoNum type="arabicPeriod"/>
            </a:pPr>
            <a:r>
              <a:rPr lang="en-GB" sz="750" dirty="0">
                <a:latin typeface="Muli" pitchFamily="2" charset="77"/>
              </a:rPr>
              <a:t>Challenge Words</a:t>
            </a:r>
          </a:p>
          <a:p>
            <a:pPr marL="514350" indent="-514350">
              <a:buFont typeface="+mj-lt"/>
              <a:buAutoNum type="arabicPeriod"/>
            </a:pPr>
            <a:r>
              <a:rPr lang="en-GB" sz="750" dirty="0">
                <a:latin typeface="Muli" pitchFamily="2" charset="77"/>
              </a:rPr>
              <a:t>Hyphens can be used to join a prefix to a root word, especially if the prefix ends in a vowel letter and the root word also begins with one.</a:t>
            </a:r>
          </a:p>
          <a:p>
            <a:pPr marL="514350" indent="-514350">
              <a:buFont typeface="+mj-lt"/>
              <a:buAutoNum type="arabicPeriod"/>
            </a:pPr>
            <a:r>
              <a:rPr lang="en-GB" sz="750" dirty="0">
                <a:latin typeface="Muli" pitchFamily="2" charset="77"/>
              </a:rPr>
              <a:t>Challenge Words</a:t>
            </a:r>
          </a:p>
          <a:p>
            <a:pPr marL="514350" indent="-514350">
              <a:buFont typeface="+mj-lt"/>
              <a:buAutoNum type="arabicPeriod"/>
            </a:pPr>
            <a:r>
              <a:rPr lang="en-GB" sz="750" dirty="0">
                <a:latin typeface="Muli" pitchFamily="2" charset="77"/>
              </a:rPr>
              <a:t>Revision:  Year 5 words</a:t>
            </a:r>
          </a:p>
          <a:p>
            <a:pPr marL="514350" indent="-514350">
              <a:buFont typeface="+mj-lt"/>
              <a:buAutoNum type="arabicPeriod"/>
            </a:pPr>
            <a:r>
              <a:rPr lang="en-GB" sz="750" dirty="0">
                <a:latin typeface="Muli" pitchFamily="2" charset="77"/>
              </a:rPr>
              <a:t>Revision:  Year 5 words</a:t>
            </a:r>
          </a:p>
          <a:p>
            <a:pPr marL="514350" indent="-514350">
              <a:buFont typeface="+mj-lt"/>
              <a:buAutoNum type="arabicPeriod"/>
            </a:pPr>
            <a:r>
              <a:rPr lang="en-GB" sz="750" dirty="0">
                <a:latin typeface="Muli" pitchFamily="2" charset="77"/>
              </a:rPr>
              <a:t>Revision:  Year 5 words</a:t>
            </a:r>
          </a:p>
          <a:p>
            <a:pPr marL="514350" indent="-514350">
              <a:buFont typeface="+mj-lt"/>
              <a:buAutoNum type="arabicPeriod"/>
            </a:pPr>
            <a:r>
              <a:rPr lang="en-GB" sz="750" dirty="0">
                <a:latin typeface="Muli" pitchFamily="2" charset="77"/>
              </a:rPr>
              <a:t>Revision:  Year 5 words</a:t>
            </a:r>
          </a:p>
        </p:txBody>
      </p:sp>
    </p:spTree>
    <p:extLst>
      <p:ext uri="{BB962C8B-B14F-4D97-AF65-F5344CB8AC3E}">
        <p14:creationId xmlns:p14="http://schemas.microsoft.com/office/powerpoint/2010/main" val="17066550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Words ending in ‘-</a:t>
            </a:r>
            <a:r>
              <a:rPr lang="en-GB" dirty="0" err="1"/>
              <a:t>ious’</a:t>
            </a:r>
            <a:endParaRPr lang="en-GB" dirty="0"/>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5</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a:t>
            </a:r>
          </a:p>
        </p:txBody>
      </p:sp>
    </p:spTree>
    <p:extLst>
      <p:ext uri="{BB962C8B-B14F-4D97-AF65-F5344CB8AC3E}">
        <p14:creationId xmlns:p14="http://schemas.microsoft.com/office/powerpoint/2010/main" val="39079082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5</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dirty="0"/>
              <a:t> 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 Words ending in ‘-</a:t>
            </a:r>
            <a:r>
              <a:rPr lang="en-GB" dirty="0" err="1"/>
              <a:t>ious</a:t>
            </a:r>
            <a:r>
              <a:rPr lang="en-GB" dirty="0"/>
              <a:t>.’</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sz="quarter" idx="18"/>
          </p:nvPr>
        </p:nvGraphicFramePr>
        <p:xfrm>
          <a:off x="3429000" y="1311275"/>
          <a:ext cx="8363607" cy="4906074"/>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Today children will look at words that end in </a:t>
                      </a:r>
                      <a:r>
                        <a:rPr lang="en-GB" sz="1700" b="0" i="0" dirty="0" err="1">
                          <a:latin typeface="Muli" pitchFamily="2" charset="77"/>
                        </a:rPr>
                        <a:t>ious</a:t>
                      </a:r>
                      <a:r>
                        <a:rPr lang="en-GB" sz="1700" b="0" i="0" dirty="0">
                          <a:latin typeface="Muli" pitchFamily="2" charset="77"/>
                        </a:rPr>
                        <a:t>. Within this spelling list there are two main sounds at the end of the words – ‘</a:t>
                      </a:r>
                      <a:r>
                        <a:rPr lang="en-GB" sz="1700" b="0" i="0" dirty="0" err="1">
                          <a:latin typeface="Muli" pitchFamily="2" charset="77"/>
                        </a:rPr>
                        <a:t>tious</a:t>
                      </a:r>
                      <a:r>
                        <a:rPr lang="en-GB" sz="1700" b="0" i="0" dirty="0">
                          <a:latin typeface="Muli" pitchFamily="2" charset="77"/>
                        </a:rPr>
                        <a:t>’ (</a:t>
                      </a:r>
                      <a:r>
                        <a:rPr lang="en-GB" sz="1700" b="0" i="0" dirty="0" err="1">
                          <a:latin typeface="Muli" pitchFamily="2" charset="77"/>
                        </a:rPr>
                        <a:t>shus</a:t>
                      </a:r>
                      <a:r>
                        <a:rPr lang="en-GB" sz="1700" b="0" i="0" dirty="0">
                          <a:latin typeface="Muli" pitchFamily="2" charset="77"/>
                        </a:rPr>
                        <a:t>) and ‘</a:t>
                      </a:r>
                      <a:r>
                        <a:rPr lang="en-GB" sz="1700" b="0" i="0" dirty="0" err="1">
                          <a:latin typeface="Muli" pitchFamily="2" charset="77"/>
                        </a:rPr>
                        <a:t>ious</a:t>
                      </a:r>
                      <a:r>
                        <a:rPr lang="en-GB" sz="1700" b="0" i="0" dirty="0">
                          <a:latin typeface="Muli" pitchFamily="2" charset="77"/>
                        </a:rPr>
                        <a:t>’ (</a:t>
                      </a:r>
                      <a:r>
                        <a:rPr lang="en-GB" sz="1700" b="0" i="0" dirty="0" err="1">
                          <a:latin typeface="Muli" pitchFamily="2" charset="77"/>
                        </a:rPr>
                        <a:t>eeus</a:t>
                      </a:r>
                      <a:r>
                        <a:rPr lang="en-GB" sz="1700" b="0" i="0" dirty="0">
                          <a:latin typeface="Muli" pitchFamily="2" charset="77"/>
                        </a:rPr>
                        <a:t>). </a:t>
                      </a:r>
                    </a:p>
                  </a:txBody>
                  <a:tcPr/>
                </a:tc>
                <a:extLst>
                  <a:ext uri="{0D108BD9-81ED-4DB2-BD59-A6C34878D82A}">
                    <a16:rowId xmlns:a16="http://schemas.microsoft.com/office/drawing/2014/main" val="10000"/>
                  </a:ext>
                </a:extLst>
              </a:tr>
              <a:tr h="1778511">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Use the power point slide containing all of the words for this week. Ask children to divide the words in to two groups depending on the sound at the end of them. </a:t>
                      </a:r>
                    </a:p>
                    <a:p>
                      <a:endParaRPr lang="en-GB" sz="1700" b="0" i="0" baseline="0" dirty="0">
                        <a:latin typeface="Muli" pitchFamily="2" charset="77"/>
                      </a:endParaRPr>
                    </a:p>
                    <a:p>
                      <a:r>
                        <a:rPr lang="en-GB" sz="1700" b="0" i="0" baseline="0" dirty="0">
                          <a:latin typeface="Muli" pitchFamily="2" charset="77"/>
                        </a:rPr>
                        <a:t>Share their results and discuss and patterns they can spot (e.g. words ending </a:t>
                      </a:r>
                      <a:r>
                        <a:rPr lang="en-GB" sz="1700" b="0" i="0" baseline="0" dirty="0" err="1">
                          <a:latin typeface="Muli" pitchFamily="2" charset="77"/>
                        </a:rPr>
                        <a:t>tious</a:t>
                      </a:r>
                      <a:r>
                        <a:rPr lang="en-GB" sz="1700" b="0" i="0" baseline="0" dirty="0">
                          <a:latin typeface="Muli" pitchFamily="2" charset="77"/>
                        </a:rPr>
                        <a:t> (</a:t>
                      </a:r>
                      <a:r>
                        <a:rPr lang="en-GB" sz="1700" b="0" i="0" baseline="0" dirty="0" err="1">
                          <a:latin typeface="Muli" pitchFamily="2" charset="77"/>
                        </a:rPr>
                        <a:t>shus</a:t>
                      </a:r>
                      <a:r>
                        <a:rPr lang="en-GB" sz="1700" b="0" i="0" baseline="0" dirty="0">
                          <a:latin typeface="Muli" pitchFamily="2" charset="77"/>
                        </a:rPr>
                        <a:t>) tend to have root words ending in ‘</a:t>
                      </a:r>
                      <a:r>
                        <a:rPr lang="en-GB" sz="1700" b="0" i="0" baseline="0" dirty="0" err="1">
                          <a:latin typeface="Muli" pitchFamily="2" charset="77"/>
                        </a:rPr>
                        <a:t>tion</a:t>
                      </a:r>
                      <a:r>
                        <a:rPr lang="en-GB" sz="1700" b="0" i="0" baseline="0" dirty="0">
                          <a:latin typeface="Muli" pitchFamily="2" charset="77"/>
                        </a:rPr>
                        <a:t>’.</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dirty="0">
                          <a:latin typeface="Muli" pitchFamily="2" charset="77"/>
                        </a:rPr>
                        <a:t>In small groups, one child picks a spelling list word and tells the others what it is. They must write the word on their whiteboard and the first child acts as teacher to check the spellings. The next child then becomes the teacher and they choose a word. Continue until all words have been spelled by the group.</a:t>
                      </a:r>
                    </a:p>
                    <a:p>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ambitious</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infectious</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fictitious</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nutritious</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repetitious</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amphibious</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curious</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devious</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notorious</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obvious</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4100060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lling Shed" id="{C4F81C86-5779-0E48-81E5-305447788964}" vid="{2F96E78E-4C51-8449-B2C6-B9B70AAE1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13234</TotalTime>
  <Words>11160</Words>
  <Application>Microsoft Macintosh PowerPoint</Application>
  <PresentationFormat>Widescreen</PresentationFormat>
  <Paragraphs>2904</Paragraphs>
  <Slides>121</Slides>
  <Notes>82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121</vt:i4>
      </vt:variant>
    </vt:vector>
  </HeadingPairs>
  <TitlesOfParts>
    <vt:vector size="127" baseType="lpstr">
      <vt:lpstr>Cookies</vt:lpstr>
      <vt:lpstr>OpenDyslexicAlta</vt:lpstr>
      <vt:lpstr>Muli</vt:lpstr>
      <vt:lpstr>Calibri</vt:lpstr>
      <vt:lpstr>Arial</vt:lpstr>
      <vt:lpstr>Office Theme</vt:lpstr>
      <vt:lpstr>PowerPoint Presentation</vt:lpstr>
      <vt:lpstr>PowerPoint Presentation</vt:lpstr>
      <vt:lpstr>Spelling lists – Stage 1</vt:lpstr>
      <vt:lpstr>PowerPoint Presentation</vt:lpstr>
      <vt:lpstr>PowerPoint Presentation</vt:lpstr>
      <vt:lpstr>PowerPoint Presentation</vt:lpstr>
      <vt:lpstr>A _______ of smoke came from the train.</vt:lpstr>
      <vt:lpstr>A _puff_ of smoke came from the train.</vt:lpstr>
      <vt:lpstr>The kitten was covered in _______.</vt:lpstr>
      <vt:lpstr>The kitten was covered in _fluff_.</vt:lpstr>
      <vt:lpstr>The teacher rang the _______.</vt:lpstr>
      <vt:lpstr>PowerPoint Presentation</vt:lpstr>
      <vt:lpstr>The _______ has a blue dress.</vt:lpstr>
      <vt:lpstr>The _doll_ has a blue dress.</vt:lpstr>
      <vt:lpstr>The _______ on the field is green.</vt:lpstr>
      <vt:lpstr>The _grass_ on the field is green.</vt:lpstr>
      <vt:lpstr>The mermaid blew a  _______.</vt:lpstr>
      <vt:lpstr>PowerPoint Presentation</vt:lpstr>
      <vt:lpstr>Bumble’s wings  _______.</vt:lpstr>
      <vt:lpstr>Bumble’s wings  _buzz_.</vt:lpstr>
      <vt:lpstr>The can was full of _______.</vt:lpstr>
      <vt:lpstr>PowerPoint Presentation</vt:lpstr>
      <vt:lpstr>You tell the time by  using a _______.</vt:lpstr>
      <vt:lpstr>You tell the time by  using a _clock_.</vt:lpstr>
      <vt:lpstr>The girl’s hair ran down her _______.</vt:lpstr>
      <vt:lpstr>The girl’s hair ran down her _back_.</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Spelling lists – Stage 2</vt:lpstr>
      <vt:lpstr>PowerPoint Presentation</vt:lpstr>
      <vt:lpstr>PowerPoint Presentation</vt:lpstr>
      <vt:lpstr>What can you see? Write down what these images are:</vt:lpstr>
      <vt:lpstr>What can you see? Write down what these images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Spelling lists – Stage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Spelling lists – Stage 4</vt:lpstr>
      <vt:lpstr>PowerPoint Presentation</vt:lpstr>
      <vt:lpstr>PowerPoint Presentation</vt:lpstr>
      <vt:lpstr>My shoelaces were tied in a double ____.</vt:lpstr>
      <vt:lpstr>My shoelaces were tied in a double knot.</vt:lpstr>
      <vt:lpstr>All classes went swimming ______ year 1.</vt:lpstr>
      <vt:lpstr>All classes went swimming  except year 1.</vt:lpstr>
      <vt:lpstr>The bad ____ means that we may   have to cancel sports day.</vt:lpstr>
      <vt:lpstr>The bad weather means that we may have to cancel sports day.</vt:lpstr>
      <vt:lpstr>The _____ swooped down low over   the airport during the air show.</vt:lpstr>
      <vt:lpstr>The plane swooped down low over   the airport during the air show.</vt:lpstr>
      <vt:lpstr>Each child ate a _____ of fruit   at break time.</vt:lpstr>
      <vt:lpstr>Each child ate a piece of fruit   at break time.</vt:lpstr>
      <vt:lpstr>PowerPoint Presentation</vt:lpstr>
      <vt:lpstr>PowerPoint Presentation</vt:lpstr>
      <vt:lpstr>PowerPoint Presentation</vt:lpstr>
      <vt:lpstr>PowerPoint Presentation</vt:lpstr>
      <vt:lpstr>PowerPoint Presentation</vt:lpstr>
      <vt:lpstr>Write down the opposite of:  active</vt:lpstr>
      <vt:lpstr>Write down the opposite of:  correct</vt:lpstr>
      <vt:lpstr>Write down the opposite of:  secure</vt:lpstr>
      <vt:lpstr>Write down the opposite of:  visible</vt:lpstr>
      <vt:lpstr>Write down the opposite of:  flexible</vt:lpstr>
      <vt:lpstr>PowerPoint Presentation</vt:lpstr>
      <vt:lpstr>PowerPoint Presentation</vt:lpstr>
      <vt:lpstr>PowerPoint Presentation</vt:lpstr>
      <vt:lpstr>PowerPoint Presentation</vt:lpstr>
      <vt:lpstr>Spelling lists – Stage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Spelling lists – Stage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Martin Saunders</cp:lastModifiedBy>
  <cp:revision>191</cp:revision>
  <cp:lastPrinted>2018-10-27T12:33:15Z</cp:lastPrinted>
  <dcterms:created xsi:type="dcterms:W3CDTF">2018-08-06T08:16:18Z</dcterms:created>
  <dcterms:modified xsi:type="dcterms:W3CDTF">2020-01-13T01:22:39Z</dcterms:modified>
</cp:coreProperties>
</file>