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6" r:id="rId2"/>
  </p:sldMasterIdLst>
  <p:sldIdLst>
    <p:sldId id="604" r:id="rId3"/>
    <p:sldId id="612" r:id="rId4"/>
    <p:sldId id="621" r:id="rId5"/>
    <p:sldId id="614" r:id="rId6"/>
    <p:sldId id="622" r:id="rId7"/>
    <p:sldId id="616" r:id="rId8"/>
    <p:sldId id="623" r:id="rId9"/>
    <p:sldId id="618" r:id="rId10"/>
    <p:sldId id="624" r:id="rId11"/>
    <p:sldId id="620" r:id="rId12"/>
    <p:sldId id="625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mbria Math" panose="02040503050406030204" pitchFamily="18" charset="0"/>
      <p:regular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Lato Light" panose="020F0502020204030203" pitchFamily="34" charset="0"/>
      <p:regular r:id="rId25"/>
      <p:italic r:id="rId26"/>
    </p:embeddedFont>
    <p:embeddedFont>
      <p:font typeface="Muli" pitchFamily="2" charset="77"/>
      <p:regular r:id="rId27"/>
      <p:bold r:id="rId28"/>
      <p:italic r:id="rId29"/>
      <p:boldItalic r:id="rId30"/>
    </p:embeddedFont>
    <p:embeddedFont>
      <p:font typeface="OpenDyslexicAlta" pitchFamily="2" charset="77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8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10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37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218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711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780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901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002A-DAEE-4248-8394-E7A0CDBDF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E59BD-0612-6646-A2B8-769C57ED8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ABEB6-46C4-F842-B7B8-7ABA2757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007F5-01F2-BC4D-8178-6A8659367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572DB-C1C5-9946-BB84-C4080230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C3BD-F1E4-E142-A805-3EC7B2C4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1A3D-2C5A-BD45-92DA-E8E21925D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6D4DD-9B5E-8A43-85B2-B36B9A2E6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CCD37-4C0B-4C4C-8B32-15DAEB33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535BD-8E75-F044-AE43-A931C290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02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EE5D-22AB-874B-885C-8B9BEDAB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52B95-C7ED-6E4B-AFFD-5863A8F16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B612-1F19-794F-955A-AE22E93A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EAC50-4946-B54C-8217-C0728F5BC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E76A5-64B7-5D45-968F-D0015026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76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A40B-2639-E746-9050-A6B896C1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A24DC-F173-0649-AD30-941D6DB57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FB72A-3F68-5A40-AE5B-68E5C8092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AFD3C-5269-CF41-AEC1-C9D5DF41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7015A-0F21-AF40-8647-DDE1CDDA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5D86C-2785-534F-8292-F144747B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7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43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4A28-7A37-A946-961F-D500AC66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CF884-4AFA-4C4D-A30B-4B075E867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83E2A-D869-B04D-A5D2-D22BA7484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C8D8C-3C56-D04A-915D-65830DD9C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81638-2723-7742-8B7D-DE5F0B4C4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91886-94EA-5746-BE21-AB1126A8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60A7CC-6263-564A-94D7-7FC53B36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2E3FF-E3EC-6442-98BC-A55AF78D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36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2960-6161-5C46-872C-5718E73A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DFBD9-A641-224A-8A6E-9A8A5649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8952E-09E1-6346-B550-09306BF5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E935B-54A4-CD47-B500-4EC676FB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4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8D6BB-DE1D-DA4B-84C8-55BAE131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0D701-7FEF-7A46-A427-55B4608E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18319-85E5-AA47-AEB9-A89588E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42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EAA3-561A-1C48-9364-A8E4BA51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268E8-6F10-A04A-8A4E-DC0369691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42894-572B-8E44-B2A3-F85978F32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8B6CA-55B6-224B-985A-A9E52CDE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78AA0-CE23-D648-B22D-F7679AC4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0AED8-884B-614E-B013-CA297317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77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4616-9399-CC4C-B87E-FFFE8229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FD94C-0B30-7647-AD35-75B429FD5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3710-AD1B-B74F-BFC9-EA3ED45CB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774B3-566C-8148-9215-6442E333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EF6B1-A701-9147-9F48-A33D9ABB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C7B45-63DB-E149-88C1-684426C9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81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271C-CF06-D647-9BE3-3E9582B9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1AD1D-060C-FF4F-9F97-15C236D90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F1FCB-22BA-6F4D-9E3A-42DB9B90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6E52E-10FC-404E-B242-D10703CD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24478-7D31-DE4D-9D8A-65538D82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1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15B852-0363-6346-85FB-B78F96DF2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5797C-01E9-3343-81C3-BEB191000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7C962-62C8-8F48-9D2E-0E628A76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598AF-1E34-CF40-A79A-D18C85F9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088-0CE2-9D43-84A0-9F709AA7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0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2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0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8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1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14/01/2021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54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27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56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1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64EF1-705F-4E40-9884-E2AD72829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C13AD-07AE-3B45-9FBD-FBB1F97B6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56716-1078-5540-990E-E4676225A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CF7F-D956-254E-99BC-6091327F4838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9E3F8-0C98-C143-96D0-E5329D398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5226E-7E8A-5D44-B82C-65C19CDE0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970" y="2666346"/>
            <a:ext cx="9712979" cy="1870364"/>
          </a:xfrm>
        </p:spPr>
        <p:txBody>
          <a:bodyPr>
            <a:normAutofit/>
          </a:bodyPr>
          <a:lstStyle/>
          <a:p>
            <a:r>
              <a:rPr lang="en-GB" dirty="0"/>
              <a:t>Year 6 </a:t>
            </a:r>
            <a:br>
              <a:rPr lang="en-GB" dirty="0"/>
            </a:br>
            <a:r>
              <a:rPr lang="en-GB" dirty="0"/>
              <a:t>Quick Maths</a:t>
            </a:r>
          </a:p>
          <a:p>
            <a:r>
              <a:rPr lang="en-GB" dirty="0"/>
              <a:t>Spring – Week 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60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9595D39-D982-8148-993C-74DCFFE83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686701"/>
              </p:ext>
            </p:extLst>
          </p:nvPr>
        </p:nvGraphicFramePr>
        <p:xfrm>
          <a:off x="6261639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4,473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÷ 71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r>
                        <a:rPr lang="en-US" sz="3200" baseline="0" dirty="0">
                          <a:latin typeface="OpenDyslexicAlta" pitchFamily="2" charset="77"/>
                        </a:rPr>
                        <a:t> 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OpenDyslexicAlta" pitchFamily="2" charset="77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57.2 – 29.408 = 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_______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0.94 ÷ 100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OpenDyslexicAlta" pitchFamily="2" charset="77"/>
                        </a:rPr>
                        <a:t>10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36³ ÷ 8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952778"/>
                  </p:ext>
                </p:extLst>
              </p:nvPr>
            </p:nvGraphicFramePr>
            <p:xfrm>
              <a:off x="69276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56% of 900 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𝟏𝟒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𝟏𝟔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latin typeface="OpenDyslexicAlta" pitchFamily="2" charset="77"/>
                            </a:rPr>
                            <a:t> =</a:t>
                          </a:r>
                          <a:r>
                            <a:rPr lang="en-US" sz="3200" baseline="0" dirty="0">
                              <a:latin typeface="OpenDyslexicAlta" pitchFamily="2" charset="77"/>
                            </a:rPr>
                            <a:t> 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0.3 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× 400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32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7³ + 13² = </a:t>
                          </a:r>
                          <a:r>
                            <a:rPr lang="en-US" sz="3200" dirty="0">
                              <a:latin typeface="+mn-lt"/>
                              <a:cs typeface="Calibri" panose="020F0502020204030204" pitchFamily="34" charset="0"/>
                            </a:rPr>
                            <a:t>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× 48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= 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952778"/>
                  </p:ext>
                </p:extLst>
              </p:nvPr>
            </p:nvGraphicFramePr>
            <p:xfrm>
              <a:off x="69276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56% of 900 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83" t="-101099" r="-11227" b="-3131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0.3 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× 400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32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7³ + 13² = </a:t>
                          </a:r>
                          <a:r>
                            <a:rPr lang="en-US" sz="3200" dirty="0">
                              <a:latin typeface="+mn-lt"/>
                              <a:cs typeface="Calibri" panose="020F0502020204030204" pitchFamily="34" charset="0"/>
                            </a:rPr>
                            <a:t>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83" t="-401099" r="-11227" b="-131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6 | Quick Maths | Spring | Week 7 | Day 5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F7835540-F274-C84A-BBB3-75492CD0C02D}"/>
              </a:ext>
            </a:extLst>
          </p:cNvPr>
          <p:cNvSpPr txBox="1">
            <a:spLocks/>
          </p:cNvSpPr>
          <p:nvPr/>
        </p:nvSpPr>
        <p:spPr>
          <a:xfrm>
            <a:off x="1242685" y="6653004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95F385-90C7-476B-B903-A11BBFA46C85}"/>
              </a:ext>
            </a:extLst>
          </p:cNvPr>
          <p:cNvSpPr txBox="1"/>
          <p:nvPr/>
        </p:nvSpPr>
        <p:spPr>
          <a:xfrm>
            <a:off x="6798355" y="2302841"/>
            <a:ext cx="485421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OpenDyslexicAlta" pitchFamily="2" charset="77"/>
              </a:rPr>
              <a:t>723.91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 + 64.853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23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9595D39-D982-8148-993C-74DCFFE834EB}"/>
              </a:ext>
            </a:extLst>
          </p:cNvPr>
          <p:cNvGraphicFramePr>
            <a:graphicFrameLocks noGrp="1"/>
          </p:cNvGraphicFramePr>
          <p:nvPr/>
        </p:nvGraphicFramePr>
        <p:xfrm>
          <a:off x="6261639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4,473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÷ 71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r>
                        <a:rPr lang="en-US" sz="3200" baseline="0" dirty="0">
                          <a:latin typeface="OpenDyslexicAlta" pitchFamily="2" charset="77"/>
                        </a:rPr>
                        <a:t> 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OpenDyslexicAlta" pitchFamily="2" charset="77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57.2 – 29.408 = 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_______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0.94 ÷ 100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OpenDyslexicAlta" pitchFamily="2" charset="77"/>
                        </a:rPr>
                        <a:t>10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36³ ÷ 8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0864003"/>
                  </p:ext>
                </p:extLst>
              </p:nvPr>
            </p:nvGraphicFramePr>
            <p:xfrm>
              <a:off x="69276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56% of 900 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𝟏𝟒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𝟏𝟔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latin typeface="OpenDyslexicAlta" pitchFamily="2" charset="77"/>
                            </a:rPr>
                            <a:t> =</a:t>
                          </a:r>
                          <a:r>
                            <a:rPr lang="en-US" sz="3200" baseline="0" dirty="0">
                              <a:latin typeface="OpenDyslexicAlta" pitchFamily="2" charset="77"/>
                            </a:rPr>
                            <a:t> 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0.3 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× 400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32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7³ + 13² = </a:t>
                          </a:r>
                          <a:r>
                            <a:rPr lang="en-US" sz="3200" dirty="0">
                              <a:latin typeface="+mn-lt"/>
                              <a:cs typeface="Calibri" panose="020F0502020204030204" pitchFamily="34" charset="0"/>
                            </a:rPr>
                            <a:t>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× 48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= 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0864003"/>
                  </p:ext>
                </p:extLst>
              </p:nvPr>
            </p:nvGraphicFramePr>
            <p:xfrm>
              <a:off x="69276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56% of 900 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83" t="-101099" r="-11227" b="-3131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0.3 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× 400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32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7³ + 13² = </a:t>
                          </a:r>
                          <a:r>
                            <a:rPr lang="en-US" sz="3200" dirty="0">
                              <a:latin typeface="+mn-lt"/>
                              <a:cs typeface="Calibri" panose="020F0502020204030204" pitchFamily="34" charset="0"/>
                            </a:rPr>
                            <a:t>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83" t="-401099" r="-11227" b="-131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6 | Quick Maths | Spring | Week 7 | Day 5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3812808" y="1088295"/>
            <a:ext cx="1366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504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3245958" y="3407931"/>
            <a:ext cx="1619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2999819" y="4557130"/>
            <a:ext cx="1222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512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54BE9-D428-4A46-90D1-9B677485C8D9}"/>
              </a:ext>
            </a:extLst>
          </p:cNvPr>
          <p:cNvSpPr/>
          <p:nvPr/>
        </p:nvSpPr>
        <p:spPr>
          <a:xfrm>
            <a:off x="2888974" y="5847762"/>
            <a:ext cx="1106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E3860"/>
                </a:solidFill>
                <a:latin typeface="OpenDyslexicAlta" pitchFamily="2" charset="77"/>
              </a:rPr>
              <a:t>60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E58A157-72C8-B44A-B39F-0869B6EF5C7D}"/>
                  </a:ext>
                </a:extLst>
              </p:cNvPr>
              <p:cNvSpPr/>
              <p:nvPr/>
            </p:nvSpPr>
            <p:spPr>
              <a:xfrm>
                <a:off x="2888974" y="2067025"/>
                <a:ext cx="2290171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𝟑𝟕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  <m:r>
                        <a:rPr kumimoji="0" lang="en-GB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38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38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𝒐𝒓</m:t>
                      </m:r>
                      <m:r>
                        <a:rPr kumimoji="0" lang="en-GB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38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38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𝟏𝟑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  <m:r>
                        <a:rPr kumimoji="0" lang="en-GB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E38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E58A157-72C8-B44A-B39F-0869B6EF5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974" y="2067025"/>
                <a:ext cx="2290171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3C0EFF9-5F3D-C74D-A730-89C3075849BC}"/>
              </a:ext>
            </a:extLst>
          </p:cNvPr>
          <p:cNvSpPr/>
          <p:nvPr/>
        </p:nvSpPr>
        <p:spPr>
          <a:xfrm>
            <a:off x="9865379" y="1103164"/>
            <a:ext cx="871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E3860"/>
                </a:solidFill>
                <a:latin typeface="OpenDyslexicAlta" pitchFamily="2" charset="77"/>
              </a:rPr>
              <a:t>63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ECA930-94DA-E74A-8B3E-C2F62B9BA59F}"/>
              </a:ext>
            </a:extLst>
          </p:cNvPr>
          <p:cNvSpPr/>
          <p:nvPr/>
        </p:nvSpPr>
        <p:spPr>
          <a:xfrm>
            <a:off x="9667575" y="3462149"/>
            <a:ext cx="196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27.792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44F7CA-0B6F-344D-AD97-1F863CCF3962}"/>
              </a:ext>
            </a:extLst>
          </p:cNvPr>
          <p:cNvSpPr/>
          <p:nvPr/>
        </p:nvSpPr>
        <p:spPr>
          <a:xfrm>
            <a:off x="9745705" y="4557130"/>
            <a:ext cx="174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0.0094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44E9C7-A419-F249-866E-7EBBD305C453}"/>
              </a:ext>
            </a:extLst>
          </p:cNvPr>
          <p:cNvSpPr/>
          <p:nvPr/>
        </p:nvSpPr>
        <p:spPr>
          <a:xfrm>
            <a:off x="9046057" y="5762554"/>
            <a:ext cx="1485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5,832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F7835540-F274-C84A-BBB3-75492CD0C02D}"/>
              </a:ext>
            </a:extLst>
          </p:cNvPr>
          <p:cNvSpPr txBox="1">
            <a:spLocks/>
          </p:cNvSpPr>
          <p:nvPr/>
        </p:nvSpPr>
        <p:spPr>
          <a:xfrm>
            <a:off x="1242685" y="6653004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95F385-90C7-476B-B903-A11BBFA46C85}"/>
              </a:ext>
            </a:extLst>
          </p:cNvPr>
          <p:cNvSpPr txBox="1"/>
          <p:nvPr/>
        </p:nvSpPr>
        <p:spPr>
          <a:xfrm>
            <a:off x="6798355" y="2302841"/>
            <a:ext cx="485421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OpenDyslexicAlta" pitchFamily="2" charset="77"/>
              </a:rPr>
              <a:t>723.91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 + 64.853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AE8A2-08D3-4730-AB4A-CF0124C6905D}"/>
              </a:ext>
            </a:extLst>
          </p:cNvPr>
          <p:cNvSpPr txBox="1"/>
          <p:nvPr/>
        </p:nvSpPr>
        <p:spPr>
          <a:xfrm>
            <a:off x="10229343" y="2325188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788.763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8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9595D39-D982-8148-993C-74DCFFE83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08098"/>
              </p:ext>
            </p:extLst>
          </p:nvPr>
        </p:nvGraphicFramePr>
        <p:xfrm>
          <a:off x="6261639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64 ÷ 8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 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= 42,703 + 965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638 – 50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110 ÷ 11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OpenDyslexicAlta" pitchFamily="2" charset="77"/>
                        </a:rPr>
                        <a:t>10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743 × 5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940444"/>
              </p:ext>
            </p:extLst>
          </p:nvPr>
        </p:nvGraphicFramePr>
        <p:xfrm>
          <a:off x="69276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100 + 1,374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89 + 246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791 ÷ 1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503 – 4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610 + 829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6 | Quick Maths | Spring | Week 7 | Day 1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2999819" y="3301402"/>
            <a:ext cx="1619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83EEBCEC-B127-5E42-ACF4-013308CEF128}"/>
              </a:ext>
            </a:extLst>
          </p:cNvPr>
          <p:cNvSpPr txBox="1">
            <a:spLocks/>
          </p:cNvSpPr>
          <p:nvPr/>
        </p:nvSpPr>
        <p:spPr>
          <a:xfrm>
            <a:off x="1242685" y="6653004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0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9595D39-D982-8148-993C-74DCFFE834EB}"/>
              </a:ext>
            </a:extLst>
          </p:cNvPr>
          <p:cNvGraphicFramePr>
            <a:graphicFrameLocks noGrp="1"/>
          </p:cNvGraphicFramePr>
          <p:nvPr/>
        </p:nvGraphicFramePr>
        <p:xfrm>
          <a:off x="6261639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64 ÷ 8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 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= 42,703 + 965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638 – 50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110 ÷ 11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OpenDyslexicAlta" pitchFamily="2" charset="77"/>
                        </a:rPr>
                        <a:t>10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743 × 5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805054"/>
              </p:ext>
            </p:extLst>
          </p:nvPr>
        </p:nvGraphicFramePr>
        <p:xfrm>
          <a:off x="69276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100 + 1,374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89 + 246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791 ÷ 1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503 – 4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610 + 829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6 | Quick Maths | Spring | Week 7 | Day 1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3859457" y="1135766"/>
            <a:ext cx="1519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1,474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2999819" y="3301402"/>
            <a:ext cx="1619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2636686" y="4562426"/>
            <a:ext cx="1709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499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54BE9-D428-4A46-90D1-9B677485C8D9}"/>
              </a:ext>
            </a:extLst>
          </p:cNvPr>
          <p:cNvSpPr/>
          <p:nvPr/>
        </p:nvSpPr>
        <p:spPr>
          <a:xfrm>
            <a:off x="3488975" y="5761894"/>
            <a:ext cx="1519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1,439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58A157-72C8-B44A-B39F-0869B6EF5C7D}"/>
              </a:ext>
            </a:extLst>
          </p:cNvPr>
          <p:cNvSpPr/>
          <p:nvPr/>
        </p:nvSpPr>
        <p:spPr>
          <a:xfrm>
            <a:off x="2999819" y="2273221"/>
            <a:ext cx="1923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335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C0EFF9-5F3D-C74D-A730-89C3075849BC}"/>
              </a:ext>
            </a:extLst>
          </p:cNvPr>
          <p:cNvSpPr/>
          <p:nvPr/>
        </p:nvSpPr>
        <p:spPr>
          <a:xfrm>
            <a:off x="8937117" y="1135766"/>
            <a:ext cx="610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407D7C-2CA4-5E48-8243-B5BC3635679F}"/>
              </a:ext>
            </a:extLst>
          </p:cNvPr>
          <p:cNvSpPr/>
          <p:nvPr/>
        </p:nvSpPr>
        <p:spPr>
          <a:xfrm>
            <a:off x="6724399" y="2281002"/>
            <a:ext cx="1742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43,668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ECA930-94DA-E74A-8B3E-C2F62B9BA59F}"/>
              </a:ext>
            </a:extLst>
          </p:cNvPr>
          <p:cNvSpPr/>
          <p:nvPr/>
        </p:nvSpPr>
        <p:spPr>
          <a:xfrm>
            <a:off x="9357755" y="3386149"/>
            <a:ext cx="1056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588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44F7CA-0B6F-344D-AD97-1F863CCF3962}"/>
              </a:ext>
            </a:extLst>
          </p:cNvPr>
          <p:cNvSpPr/>
          <p:nvPr/>
        </p:nvSpPr>
        <p:spPr>
          <a:xfrm>
            <a:off x="9354781" y="4562425"/>
            <a:ext cx="1056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FE3860"/>
                </a:solidFill>
                <a:latin typeface="OpenDyslexicAlta" pitchFamily="2" charset="77"/>
              </a:rPr>
              <a:t>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44E9C7-A419-F249-866E-7EBBD305C453}"/>
              </a:ext>
            </a:extLst>
          </p:cNvPr>
          <p:cNvSpPr/>
          <p:nvPr/>
        </p:nvSpPr>
        <p:spPr>
          <a:xfrm>
            <a:off x="9164730" y="5720287"/>
            <a:ext cx="14370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3,715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83EEBCEC-B127-5E42-ACF4-013308CEF128}"/>
              </a:ext>
            </a:extLst>
          </p:cNvPr>
          <p:cNvSpPr txBox="1">
            <a:spLocks/>
          </p:cNvSpPr>
          <p:nvPr/>
        </p:nvSpPr>
        <p:spPr>
          <a:xfrm>
            <a:off x="1242685" y="6653004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7498E-CA06-4C8E-BCC9-CF383271B1BA}"/>
              </a:ext>
            </a:extLst>
          </p:cNvPr>
          <p:cNvSpPr txBox="1"/>
          <p:nvPr/>
        </p:nvSpPr>
        <p:spPr>
          <a:xfrm>
            <a:off x="3092958" y="3429000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791</a:t>
            </a:r>
          </a:p>
        </p:txBody>
      </p:sp>
    </p:spTree>
    <p:extLst>
      <p:ext uri="{BB962C8B-B14F-4D97-AF65-F5344CB8AC3E}">
        <p14:creationId xmlns:p14="http://schemas.microsoft.com/office/powerpoint/2010/main" val="10841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9595D39-D982-8148-993C-74DCFFE83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421228"/>
              </p:ext>
            </p:extLst>
          </p:nvPr>
        </p:nvGraphicFramePr>
        <p:xfrm>
          <a:off x="6261639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11.09 + 42.835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361.94 – 72.8 = 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OpenDyslexicAlta" pitchFamily="2" charset="77"/>
                        </a:rPr>
                        <a:t>95,037 – 58,624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OpenDyslexicAlta" pitchFamily="2" charset="77"/>
                        </a:rPr>
                        <a:t>10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0.4 ÷ 20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514018"/>
                  </p:ext>
                </p:extLst>
              </p:nvPr>
            </p:nvGraphicFramePr>
            <p:xfrm>
              <a:off x="69276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97 x 8 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𝟔𝟐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𝟐𝟗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=</a:t>
                          </a:r>
                          <a:endParaRPr kumimoji="0" lang="en-US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 = 100 x 807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4.914 + 8.6 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252 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÷ 7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= 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514018"/>
                  </p:ext>
                </p:extLst>
              </p:nvPr>
            </p:nvGraphicFramePr>
            <p:xfrm>
              <a:off x="69276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97 x 8 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83" t="-101099" r="-11227" b="-3131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 = 100 x 807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4.914 + 8.6 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252 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÷ 7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= 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6 | Quick Maths | Spring | Week 7 | Day 2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F7835540-F274-C84A-BBB3-75492CD0C02D}"/>
              </a:ext>
            </a:extLst>
          </p:cNvPr>
          <p:cNvSpPr txBox="1">
            <a:spLocks/>
          </p:cNvSpPr>
          <p:nvPr/>
        </p:nvSpPr>
        <p:spPr>
          <a:xfrm>
            <a:off x="1242685" y="6653004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F16C29-652F-4522-849C-5C7F607EC452}"/>
              </a:ext>
            </a:extLst>
          </p:cNvPr>
          <p:cNvSpPr txBox="1"/>
          <p:nvPr/>
        </p:nvSpPr>
        <p:spPr>
          <a:xfrm>
            <a:off x="6942624" y="4629965"/>
            <a:ext cx="34720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11² + 38 =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01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9595D39-D982-8148-993C-74DCFFE834EB}"/>
              </a:ext>
            </a:extLst>
          </p:cNvPr>
          <p:cNvGraphicFramePr>
            <a:graphicFrameLocks noGrp="1"/>
          </p:cNvGraphicFramePr>
          <p:nvPr/>
        </p:nvGraphicFramePr>
        <p:xfrm>
          <a:off x="6261639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11.09 + 42.835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361.94 – 72.8 = 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OpenDyslexicAlta" pitchFamily="2" charset="77"/>
                        </a:rPr>
                        <a:t>95,037 – 58,624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OpenDyslexicAlta" pitchFamily="2" charset="77"/>
                        </a:rPr>
                        <a:t>10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0.4 ÷ 20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3906564"/>
                  </p:ext>
                </p:extLst>
              </p:nvPr>
            </p:nvGraphicFramePr>
            <p:xfrm>
              <a:off x="69276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97 x 8 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𝟔𝟐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𝟐𝟗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=</a:t>
                          </a:r>
                          <a:endParaRPr kumimoji="0" lang="en-US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 = 100 x 807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4.914 + 8.6 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252 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÷ 7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= 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3906564"/>
                  </p:ext>
                </p:extLst>
              </p:nvPr>
            </p:nvGraphicFramePr>
            <p:xfrm>
              <a:off x="69276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97 x 8 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83" t="-101099" r="-11227" b="-3131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 = 100 x 807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4.914 + 8.6 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252 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÷ 7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= 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6 | Quick Maths | Spring | Week 7 | Day 2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2447801" y="1138873"/>
            <a:ext cx="1519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776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678286" y="3429000"/>
            <a:ext cx="1720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80,700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3695606" y="4595713"/>
            <a:ext cx="1709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13.514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C0EFF9-5F3D-C74D-A730-89C3075849BC}"/>
              </a:ext>
            </a:extLst>
          </p:cNvPr>
          <p:cNvSpPr/>
          <p:nvPr/>
        </p:nvSpPr>
        <p:spPr>
          <a:xfrm>
            <a:off x="10137684" y="1183560"/>
            <a:ext cx="1561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FE3860"/>
                </a:solidFill>
                <a:latin typeface="OpenDyslexicAlta" pitchFamily="2" charset="77"/>
              </a:rPr>
              <a:t>53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.925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407D7C-2CA4-5E48-8243-B5BC3635679F}"/>
              </a:ext>
            </a:extLst>
          </p:cNvPr>
          <p:cNvSpPr/>
          <p:nvPr/>
        </p:nvSpPr>
        <p:spPr>
          <a:xfrm>
            <a:off x="9865379" y="2296247"/>
            <a:ext cx="1742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289.14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ECA930-94DA-E74A-8B3E-C2F62B9BA59F}"/>
              </a:ext>
            </a:extLst>
          </p:cNvPr>
          <p:cNvSpPr/>
          <p:nvPr/>
        </p:nvSpPr>
        <p:spPr>
          <a:xfrm>
            <a:off x="10212342" y="3493098"/>
            <a:ext cx="1486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36,413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44F7CA-0B6F-344D-AD97-1F863CCF3962}"/>
              </a:ext>
            </a:extLst>
          </p:cNvPr>
          <p:cNvSpPr/>
          <p:nvPr/>
        </p:nvSpPr>
        <p:spPr>
          <a:xfrm>
            <a:off x="9317361" y="4634921"/>
            <a:ext cx="1096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FE3860"/>
                </a:solidFill>
                <a:latin typeface="OpenDyslexicAlta" pitchFamily="2" charset="77"/>
              </a:rPr>
              <a:t>159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44E9C7-A419-F249-866E-7EBBD305C453}"/>
              </a:ext>
            </a:extLst>
          </p:cNvPr>
          <p:cNvSpPr/>
          <p:nvPr/>
        </p:nvSpPr>
        <p:spPr>
          <a:xfrm>
            <a:off x="9321916" y="5762554"/>
            <a:ext cx="1200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0.02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F7835540-F274-C84A-BBB3-75492CD0C02D}"/>
              </a:ext>
            </a:extLst>
          </p:cNvPr>
          <p:cNvSpPr txBox="1">
            <a:spLocks/>
          </p:cNvSpPr>
          <p:nvPr/>
        </p:nvSpPr>
        <p:spPr>
          <a:xfrm>
            <a:off x="1242685" y="6653004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4E8AC8-8E1C-486D-A57D-9EB64CD9ED86}"/>
                  </a:ext>
                </a:extLst>
              </p:cNvPr>
              <p:cNvSpPr txBox="1"/>
              <p:nvPr/>
            </p:nvSpPr>
            <p:spPr>
              <a:xfrm>
                <a:off x="3578706" y="2173178"/>
                <a:ext cx="971741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𝟗𝟏</m:t>
                        </m:r>
                      </m:num>
                      <m:den>
                        <m:r>
                          <a:rPr kumimoji="0" lang="en-GB" sz="3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GB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3860"/>
                    </a:solidFill>
                    <a:effectLst/>
                    <a:uLnTx/>
                    <a:uFillTx/>
                    <a:latin typeface="OpenDyslexicAlta" panose="00000500000000000000" pitchFamily="50" charset="0"/>
                    <a:ea typeface="+mn-ea"/>
                    <a:cs typeface="+mn-cs"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E3860"/>
                  </a:solidFill>
                  <a:effectLst/>
                  <a:uLnTx/>
                  <a:uFillTx/>
                  <a:latin typeface="OpenDyslexicAlta" panose="00000500000000000000" pitchFamily="50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4E8AC8-8E1C-486D-A57D-9EB64CD9E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706" y="2173178"/>
                <a:ext cx="971741" cy="892552"/>
              </a:xfrm>
              <a:prstGeom prst="rect">
                <a:avLst/>
              </a:prstGeom>
              <a:blipFill>
                <a:blip r:embed="rId4"/>
                <a:stretch>
                  <a:fillRect l="-2564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F8BD82B-72FA-4A5E-8F99-6C4D20765193}"/>
              </a:ext>
            </a:extLst>
          </p:cNvPr>
          <p:cNvSpPr txBox="1"/>
          <p:nvPr/>
        </p:nvSpPr>
        <p:spPr>
          <a:xfrm>
            <a:off x="3258401" y="5762554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36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F16C29-652F-4522-849C-5C7F607EC452}"/>
              </a:ext>
            </a:extLst>
          </p:cNvPr>
          <p:cNvSpPr txBox="1"/>
          <p:nvPr/>
        </p:nvSpPr>
        <p:spPr>
          <a:xfrm>
            <a:off x="6942624" y="4629965"/>
            <a:ext cx="35796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11² + 38 =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9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4">
                <a:extLst>
                  <a:ext uri="{FF2B5EF4-FFF2-40B4-BE49-F238E27FC236}">
                    <a16:creationId xmlns:a16="http://schemas.microsoft.com/office/drawing/2014/main" id="{69595D39-D982-8148-993C-74DCFFE834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9013975"/>
                  </p:ext>
                </p:extLst>
              </p:nvPr>
            </p:nvGraphicFramePr>
            <p:xfrm>
              <a:off x="6261639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48 x 3½ =</a:t>
                          </a:r>
                          <a:r>
                            <a:rPr lang="en-US" sz="3200" baseline="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baseline="0" dirty="0">
                              <a:latin typeface="+mn-lt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𝟑𝟒</m:t>
                                  </m:r>
                                </m:num>
                                <m:den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𝟒𝟎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latin typeface="OpenDyslexicAlta" pitchFamily="2" charset="77"/>
                            </a:rPr>
                            <a:t> 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55% of 360 = </a:t>
                          </a:r>
                          <a:r>
                            <a:rPr lang="en-US" sz="3200" dirty="0">
                              <a:latin typeface="+mn-lt"/>
                            </a:rPr>
                            <a:t>____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OpenDyslexicAlta" pitchFamily="2" charset="77"/>
                            </a:rPr>
                            <a:t>10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4">
                <a:extLst>
                  <a:ext uri="{FF2B5EF4-FFF2-40B4-BE49-F238E27FC236}">
                    <a16:creationId xmlns:a16="http://schemas.microsoft.com/office/drawing/2014/main" id="{69595D39-D982-8148-993C-74DCFFE834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9013975"/>
                  </p:ext>
                </p:extLst>
              </p:nvPr>
            </p:nvGraphicFramePr>
            <p:xfrm>
              <a:off x="6261639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48 x 3½ =</a:t>
                          </a:r>
                          <a:r>
                            <a:rPr lang="en-US" sz="3200" baseline="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baseline="0" dirty="0">
                              <a:latin typeface="+mn-lt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83" t="-101099" r="-10966" b="-3131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55% of 360 = </a:t>
                          </a:r>
                          <a:r>
                            <a:rPr lang="en-US" sz="3200" dirty="0">
                              <a:latin typeface="+mn-lt"/>
                            </a:rPr>
                            <a:t>____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OpenDyslexicAlta" pitchFamily="2" charset="77"/>
                            </a:rPr>
                            <a:t>10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466608"/>
              </p:ext>
            </p:extLst>
          </p:nvPr>
        </p:nvGraphicFramePr>
        <p:xfrm>
          <a:off x="69276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5 – 3.86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9,048 ÷ 58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94 x 32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=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30% of 5,720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6 | Quick Maths | Spring | Week 7 | Day 3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F7835540-F274-C84A-BBB3-75492CD0C02D}"/>
              </a:ext>
            </a:extLst>
          </p:cNvPr>
          <p:cNvSpPr txBox="1">
            <a:spLocks/>
          </p:cNvSpPr>
          <p:nvPr/>
        </p:nvSpPr>
        <p:spPr>
          <a:xfrm>
            <a:off x="1242685" y="6653004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4140C7-0B6E-4948-B38B-11F842E16EB2}"/>
                  </a:ext>
                </a:extLst>
              </p:cNvPr>
              <p:cNvSpPr txBox="1"/>
              <p:nvPr/>
            </p:nvSpPr>
            <p:spPr>
              <a:xfrm>
                <a:off x="651284" y="4467913"/>
                <a:ext cx="1850186" cy="1168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DyslexicAlta" pitchFamily="2" charset="77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GB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GB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DyslexicAlta" panose="00000500000000000000" pitchFamily="50" charset="0"/>
                    <a:ea typeface="+mn-ea"/>
                    <a:cs typeface="+mn-cs"/>
                  </a:rPr>
                  <a:t>=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DyslexicAlta" panose="00000500000000000000" pitchFamily="50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4140C7-0B6E-4948-B38B-11F842E16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84" y="4467913"/>
                <a:ext cx="1850186" cy="1168077"/>
              </a:xfrm>
              <a:prstGeom prst="rect">
                <a:avLst/>
              </a:prstGeom>
              <a:blipFill>
                <a:blip r:embed="rId4"/>
                <a:stretch>
                  <a:fillRect r="-7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CEABEA6-3C5A-42D6-A395-41201A1858CF}"/>
              </a:ext>
            </a:extLst>
          </p:cNvPr>
          <p:cNvSpPr txBox="1"/>
          <p:nvPr/>
        </p:nvSpPr>
        <p:spPr>
          <a:xfrm>
            <a:off x="6888738" y="3438328"/>
            <a:ext cx="35670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728 ÷ 52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35618D-EB91-40A9-9F11-BEE33BAB442E}"/>
              </a:ext>
            </a:extLst>
          </p:cNvPr>
          <p:cNvSpPr txBox="1"/>
          <p:nvPr/>
        </p:nvSpPr>
        <p:spPr>
          <a:xfrm>
            <a:off x="6814144" y="5742839"/>
            <a:ext cx="47947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6,027 x 60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67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4">
                <a:extLst>
                  <a:ext uri="{FF2B5EF4-FFF2-40B4-BE49-F238E27FC236}">
                    <a16:creationId xmlns:a16="http://schemas.microsoft.com/office/drawing/2014/main" id="{69595D39-D982-8148-993C-74DCFFE834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0503175"/>
                  </p:ext>
                </p:extLst>
              </p:nvPr>
            </p:nvGraphicFramePr>
            <p:xfrm>
              <a:off x="6261639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48 x 3½ =</a:t>
                          </a:r>
                          <a:r>
                            <a:rPr lang="en-US" sz="3200" baseline="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baseline="0" dirty="0">
                              <a:latin typeface="+mn-lt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𝟑𝟒</m:t>
                                  </m:r>
                                </m:num>
                                <m:den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𝟒𝟎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latin typeface="OpenDyslexicAlta" pitchFamily="2" charset="77"/>
                            </a:rPr>
                            <a:t> 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55% of 360 = </a:t>
                          </a:r>
                          <a:r>
                            <a:rPr lang="en-US" sz="3200" dirty="0">
                              <a:latin typeface="+mn-lt"/>
                            </a:rPr>
                            <a:t>____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OpenDyslexicAlta" pitchFamily="2" charset="77"/>
                            </a:rPr>
                            <a:t>10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4">
                <a:extLst>
                  <a:ext uri="{FF2B5EF4-FFF2-40B4-BE49-F238E27FC236}">
                    <a16:creationId xmlns:a16="http://schemas.microsoft.com/office/drawing/2014/main" id="{69595D39-D982-8148-993C-74DCFFE834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0503175"/>
                  </p:ext>
                </p:extLst>
              </p:nvPr>
            </p:nvGraphicFramePr>
            <p:xfrm>
              <a:off x="6261639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48 x 3½ =</a:t>
                          </a:r>
                          <a:r>
                            <a:rPr lang="en-US" sz="3200" baseline="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baseline="0" dirty="0">
                              <a:latin typeface="+mn-lt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83" t="-101099" r="-10966" b="-3131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55% of 360 = </a:t>
                          </a:r>
                          <a:r>
                            <a:rPr lang="en-US" sz="3200" dirty="0">
                              <a:latin typeface="+mn-lt"/>
                            </a:rPr>
                            <a:t>____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OpenDyslexicAlta" pitchFamily="2" charset="77"/>
                            </a:rPr>
                            <a:t>10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/>
        </p:nvGraphicFramePr>
        <p:xfrm>
          <a:off x="69276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5 – 3.86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9,048 ÷ 58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94 x 32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=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30% of 5,720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6 | Quick Maths | Spring | Week 7 | Day 3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3034909" y="1135274"/>
            <a:ext cx="1366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1.14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54BE9-D428-4A46-90D1-9B677485C8D9}"/>
              </a:ext>
            </a:extLst>
          </p:cNvPr>
          <p:cNvSpPr/>
          <p:nvPr/>
        </p:nvSpPr>
        <p:spPr>
          <a:xfrm>
            <a:off x="4129359" y="5762554"/>
            <a:ext cx="1377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1,716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58A157-72C8-B44A-B39F-0869B6EF5C7D}"/>
              </a:ext>
            </a:extLst>
          </p:cNvPr>
          <p:cNvSpPr/>
          <p:nvPr/>
        </p:nvSpPr>
        <p:spPr>
          <a:xfrm>
            <a:off x="3718077" y="2287216"/>
            <a:ext cx="1221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156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C0EFF9-5F3D-C74D-A730-89C3075849BC}"/>
              </a:ext>
            </a:extLst>
          </p:cNvPr>
          <p:cNvSpPr/>
          <p:nvPr/>
        </p:nvSpPr>
        <p:spPr>
          <a:xfrm>
            <a:off x="9124009" y="1108875"/>
            <a:ext cx="174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168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D407D7C-2CA4-5E48-8243-B5BC3635679F}"/>
                  </a:ext>
                </a:extLst>
              </p:cNvPr>
              <p:cNvSpPr/>
              <p:nvPr/>
            </p:nvSpPr>
            <p:spPr>
              <a:xfrm>
                <a:off x="8496383" y="2142974"/>
                <a:ext cx="939526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GB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D407D7C-2CA4-5E48-8243-B5BC36356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383" y="2142974"/>
                <a:ext cx="939526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1644F7CA-0B6F-344D-AD97-1F863CCF3962}"/>
              </a:ext>
            </a:extLst>
          </p:cNvPr>
          <p:cNvSpPr/>
          <p:nvPr/>
        </p:nvSpPr>
        <p:spPr>
          <a:xfrm>
            <a:off x="9981789" y="4602548"/>
            <a:ext cx="1056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198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44E9C7-A419-F249-866E-7EBBD305C453}"/>
              </a:ext>
            </a:extLst>
          </p:cNvPr>
          <p:cNvSpPr/>
          <p:nvPr/>
        </p:nvSpPr>
        <p:spPr>
          <a:xfrm>
            <a:off x="9564541" y="5742839"/>
            <a:ext cx="2028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361,620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F7835540-F274-C84A-BBB3-75492CD0C02D}"/>
              </a:ext>
            </a:extLst>
          </p:cNvPr>
          <p:cNvSpPr txBox="1">
            <a:spLocks/>
          </p:cNvSpPr>
          <p:nvPr/>
        </p:nvSpPr>
        <p:spPr>
          <a:xfrm>
            <a:off x="1242685" y="6653004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48A79-853A-4494-A6EF-5B96840274E5}"/>
              </a:ext>
            </a:extLst>
          </p:cNvPr>
          <p:cNvSpPr txBox="1"/>
          <p:nvPr/>
        </p:nvSpPr>
        <p:spPr>
          <a:xfrm>
            <a:off x="3170194" y="3493020"/>
            <a:ext cx="1377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3,008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4140C7-0B6E-4948-B38B-11F842E16EB2}"/>
                  </a:ext>
                </a:extLst>
              </p:cNvPr>
              <p:cNvSpPr txBox="1"/>
              <p:nvPr/>
            </p:nvSpPr>
            <p:spPr>
              <a:xfrm>
                <a:off x="651284" y="4467913"/>
                <a:ext cx="1850186" cy="1168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DyslexicAlta" pitchFamily="2" charset="77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GB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GB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DyslexicAlta" panose="00000500000000000000" pitchFamily="50" charset="0"/>
                    <a:ea typeface="+mn-ea"/>
                    <a:cs typeface="+mn-cs"/>
                  </a:rPr>
                  <a:t>=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DyslexicAlta" panose="00000500000000000000" pitchFamily="50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4140C7-0B6E-4948-B38B-11F842E16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84" y="4467913"/>
                <a:ext cx="1850186" cy="1168077"/>
              </a:xfrm>
              <a:prstGeom prst="rect">
                <a:avLst/>
              </a:prstGeom>
              <a:blipFill>
                <a:blip r:embed="rId5"/>
                <a:stretch>
                  <a:fillRect r="-7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67A754-408E-4035-AF82-AAB6005D4245}"/>
                  </a:ext>
                </a:extLst>
              </p:cNvPr>
              <p:cNvSpPr txBox="1"/>
              <p:nvPr/>
            </p:nvSpPr>
            <p:spPr>
              <a:xfrm>
                <a:off x="2277117" y="4532346"/>
                <a:ext cx="635110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38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𝟏𝟏</m:t>
                        </m:r>
                      </m:num>
                      <m:den>
                        <m:r>
                          <a:rPr kumimoji="0" lang="en-GB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DyslexicAlta" panose="00000500000000000000" pitchFamily="50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67A754-408E-4035-AF82-AAB6005D4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17" y="4532346"/>
                <a:ext cx="635110" cy="11695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CEABEA6-3C5A-42D6-A395-41201A1858CF}"/>
              </a:ext>
            </a:extLst>
          </p:cNvPr>
          <p:cNvSpPr txBox="1"/>
          <p:nvPr/>
        </p:nvSpPr>
        <p:spPr>
          <a:xfrm>
            <a:off x="6888738" y="3438328"/>
            <a:ext cx="35670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728 ÷ 52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EF3562-FA3F-4517-A0E4-5D310AE55AFA}"/>
              </a:ext>
            </a:extLst>
          </p:cNvPr>
          <p:cNvSpPr txBox="1"/>
          <p:nvPr/>
        </p:nvSpPr>
        <p:spPr>
          <a:xfrm>
            <a:off x="9564541" y="3406157"/>
            <a:ext cx="702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14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35618D-EB91-40A9-9F11-BEE33BAB442E}"/>
              </a:ext>
            </a:extLst>
          </p:cNvPr>
          <p:cNvSpPr txBox="1"/>
          <p:nvPr/>
        </p:nvSpPr>
        <p:spPr>
          <a:xfrm>
            <a:off x="6791524" y="5742839"/>
            <a:ext cx="48013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6,027 x 60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84C62-DFBC-4BC1-ADF7-1D1908C0167C}"/>
              </a:ext>
            </a:extLst>
          </p:cNvPr>
          <p:cNvSpPr txBox="1"/>
          <p:nvPr/>
        </p:nvSpPr>
        <p:spPr>
          <a:xfrm>
            <a:off x="2875453" y="4698824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E3860"/>
                </a:solidFill>
                <a:latin typeface="OpenDyslexicAlta" panose="00000500000000000000" pitchFamily="50" charset="0"/>
              </a:rPr>
              <a:t>or</a:t>
            </a:r>
            <a:endParaRPr lang="en-GB" dirty="0">
              <a:solidFill>
                <a:srgbClr val="FE3860"/>
              </a:solidFill>
              <a:latin typeface="OpenDyslexicAlta" panose="000005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2D986D-3907-499B-9B90-18AB47115A79}"/>
                  </a:ext>
                </a:extLst>
              </p:cNvPr>
              <p:cNvSpPr txBox="1"/>
              <p:nvPr/>
            </p:nvSpPr>
            <p:spPr>
              <a:xfrm>
                <a:off x="3460068" y="4467913"/>
                <a:ext cx="755848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38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GB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2D986D-3907-499B-9B90-18AB47115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068" y="4467913"/>
                <a:ext cx="755848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10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4" grpId="0"/>
      <p:bldP spid="15" grpId="0"/>
      <p:bldP spid="17" grpId="0"/>
      <p:bldP spid="18" grpId="0"/>
      <p:bldP spid="3" grpId="0"/>
      <p:bldP spid="8" grpId="0"/>
      <p:bldP spid="22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9595D39-D982-8148-993C-74DCFFE83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420547"/>
              </p:ext>
            </p:extLst>
          </p:nvPr>
        </p:nvGraphicFramePr>
        <p:xfrm>
          <a:off x="6261639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91 - 56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÷ 4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=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r>
                        <a:rPr lang="en-US" sz="3200" baseline="0" dirty="0">
                          <a:latin typeface="OpenDyslexicAlta" pitchFamily="2" charset="77"/>
                        </a:rPr>
                        <a:t> 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>
                          <a:latin typeface="OpenDyslexicAlta" pitchFamily="2" charset="77"/>
                        </a:rPr>
                        <a:t> 83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% of 970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800" baseline="0" dirty="0">
                          <a:latin typeface="OpenDyslexicAlta" pitchFamily="2" charset="77"/>
                        </a:rPr>
                        <a:t>104.2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– 59.736 =</a:t>
                      </a:r>
                      <a:r>
                        <a:rPr lang="en-US" sz="2800" baseline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0.07 ÷ 10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OpenDyslexicAlta" pitchFamily="2" charset="77"/>
                        </a:rPr>
                        <a:t>10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4,758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÷ 61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3910549"/>
                  </p:ext>
                </p:extLst>
              </p:nvPr>
            </p:nvGraphicFramePr>
            <p:xfrm>
              <a:off x="69276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3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latin typeface="OpenDyslexicAlta" pitchFamily="2" charset="77"/>
                            </a:rPr>
                            <a:t> 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2,760 ÷ 69 = </a:t>
                          </a:r>
                          <a:r>
                            <a:rPr lang="en-US" sz="3200" dirty="0">
                              <a:latin typeface="+mn-lt"/>
                            </a:rPr>
                            <a:t>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3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latin typeface="OpenDyslexicAlta" pitchFamily="2" charset="77"/>
                            </a:rPr>
                            <a:t> ÷ 6 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latin typeface="OpenDyslexicAlta" pitchFamily="2" charset="77"/>
                            </a:rPr>
                            <a:t> x 734</a:t>
                          </a:r>
                          <a:r>
                            <a:rPr lang="en-US" sz="3200" baseline="0" dirty="0">
                              <a:latin typeface="OpenDyslexicAlta" pitchFamily="2" charset="77"/>
                            </a:rPr>
                            <a:t> 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=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3910549"/>
                  </p:ext>
                </p:extLst>
              </p:nvPr>
            </p:nvGraphicFramePr>
            <p:xfrm>
              <a:off x="69276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526" r="-11055" b="-4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2,760 ÷ 69 = </a:t>
                          </a:r>
                          <a:r>
                            <a:rPr lang="en-US" sz="3200" dirty="0">
                              <a:latin typeface="+mn-lt"/>
                            </a:rPr>
                            <a:t>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3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200000" r="-11055" b="-21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301587" r="-11055" b="-112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399474" r="-11055" b="-1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6 | Quick Maths | Spring | Week 7 | Day 4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F7835540-F274-C84A-BBB3-75492CD0C02D}"/>
              </a:ext>
            </a:extLst>
          </p:cNvPr>
          <p:cNvSpPr txBox="1">
            <a:spLocks/>
          </p:cNvSpPr>
          <p:nvPr/>
        </p:nvSpPr>
        <p:spPr>
          <a:xfrm>
            <a:off x="1242685" y="6653004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521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9595D39-D982-8148-993C-74DCFFE83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847458"/>
              </p:ext>
            </p:extLst>
          </p:nvPr>
        </p:nvGraphicFramePr>
        <p:xfrm>
          <a:off x="6261639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91 - 56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÷ 4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=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r>
                        <a:rPr lang="en-US" sz="3200" baseline="0" dirty="0">
                          <a:latin typeface="OpenDyslexicAlta" pitchFamily="2" charset="77"/>
                        </a:rPr>
                        <a:t> 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>
                          <a:latin typeface="OpenDyslexicAlta" pitchFamily="2" charset="77"/>
                        </a:rPr>
                        <a:t> 83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% of 970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800" baseline="0" dirty="0">
                          <a:latin typeface="OpenDyslexicAlta" pitchFamily="2" charset="77"/>
                        </a:rPr>
                        <a:t>104.2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– 59.736 =</a:t>
                      </a:r>
                      <a:r>
                        <a:rPr lang="en-US" sz="2800" baseline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0.07 ÷ 10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OpenDyslexicAlta" pitchFamily="2" charset="77"/>
                        </a:rPr>
                        <a:t>10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4,758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÷ 61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276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3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latin typeface="OpenDyslexicAlta" pitchFamily="2" charset="77"/>
                            </a:rPr>
                            <a:t> 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2,760 ÷ 69 = </a:t>
                          </a:r>
                          <a:r>
                            <a:rPr lang="en-US" sz="3200" dirty="0">
                              <a:latin typeface="+mn-lt"/>
                            </a:rPr>
                            <a:t>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3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latin typeface="OpenDyslexicAlta" pitchFamily="2" charset="77"/>
                            </a:rPr>
                            <a:t> ÷ 6 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latin typeface="OpenDyslexicAlta" pitchFamily="2" charset="77"/>
                            </a:rPr>
                            <a:t> x 734</a:t>
                          </a:r>
                          <a:r>
                            <a:rPr lang="en-US" sz="3200" baseline="0" dirty="0">
                              <a:latin typeface="OpenDyslexicAlta" pitchFamily="2" charset="77"/>
                            </a:rPr>
                            <a:t> 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=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276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526" r="-11055" b="-4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2,760 ÷ 69 = </a:t>
                          </a:r>
                          <a:r>
                            <a:rPr lang="en-US" sz="3200" dirty="0">
                              <a:latin typeface="+mn-lt"/>
                            </a:rPr>
                            <a:t>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3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200000" r="-11055" b="-21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301587" r="-11055" b="-112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399474" r="-11055" b="-1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6 | Quick Maths | Spring | Week 7 | Day 4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2898077" y="4611767"/>
            <a:ext cx="1442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550.5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854BE9-D428-4A46-90D1-9B677485C8D9}"/>
                  </a:ext>
                </a:extLst>
              </p:cNvPr>
              <p:cNvSpPr/>
              <p:nvPr/>
            </p:nvSpPr>
            <p:spPr>
              <a:xfrm>
                <a:off x="3038213" y="5595757"/>
                <a:ext cx="753206" cy="978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38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3860"/>
                    </a:solidFill>
                    <a:effectLst/>
                    <a:uLnTx/>
                    <a:uFillTx/>
                    <a:latin typeface="OpenDyslexicAlta" pitchFamily="2" charset="77"/>
                    <a:ea typeface="+mn-ea"/>
                    <a:cs typeface="+mn-cs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3860"/>
                  </a:solidFill>
                  <a:effectLst/>
                  <a:uLnTx/>
                  <a:uFillTx/>
                  <a:latin typeface="OpenDyslexicAlta" pitchFamily="2" charset="77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854BE9-D428-4A46-90D1-9B677485C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213" y="5595757"/>
                <a:ext cx="753206" cy="9785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E58A157-72C8-B44A-B39F-0869B6EF5C7D}"/>
              </a:ext>
            </a:extLst>
          </p:cNvPr>
          <p:cNvSpPr/>
          <p:nvPr/>
        </p:nvSpPr>
        <p:spPr>
          <a:xfrm>
            <a:off x="3737113" y="2303983"/>
            <a:ext cx="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40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C0EFF9-5F3D-C74D-A730-89C3075849BC}"/>
              </a:ext>
            </a:extLst>
          </p:cNvPr>
          <p:cNvSpPr/>
          <p:nvPr/>
        </p:nvSpPr>
        <p:spPr>
          <a:xfrm>
            <a:off x="9865379" y="1094656"/>
            <a:ext cx="1291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77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407D7C-2CA4-5E48-8243-B5BC3635679F}"/>
              </a:ext>
            </a:extLst>
          </p:cNvPr>
          <p:cNvSpPr/>
          <p:nvPr/>
        </p:nvSpPr>
        <p:spPr>
          <a:xfrm>
            <a:off x="9865379" y="2248115"/>
            <a:ext cx="174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805.1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ECA930-94DA-E74A-8B3E-C2F62B9BA59F}"/>
              </a:ext>
            </a:extLst>
          </p:cNvPr>
          <p:cNvSpPr/>
          <p:nvPr/>
        </p:nvSpPr>
        <p:spPr>
          <a:xfrm>
            <a:off x="10115293" y="3468209"/>
            <a:ext cx="1492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44.464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44F7CA-0B6F-344D-AD97-1F863CCF3962}"/>
              </a:ext>
            </a:extLst>
          </p:cNvPr>
          <p:cNvSpPr/>
          <p:nvPr/>
        </p:nvSpPr>
        <p:spPr>
          <a:xfrm>
            <a:off x="9566802" y="4557130"/>
            <a:ext cx="174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0.007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44E9C7-A419-F249-866E-7EBBD305C453}"/>
              </a:ext>
            </a:extLst>
          </p:cNvPr>
          <p:cNvSpPr/>
          <p:nvPr/>
        </p:nvSpPr>
        <p:spPr>
          <a:xfrm>
            <a:off x="10003008" y="5710589"/>
            <a:ext cx="1056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78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F7835540-F274-C84A-BBB3-75492CD0C02D}"/>
              </a:ext>
            </a:extLst>
          </p:cNvPr>
          <p:cNvSpPr txBox="1">
            <a:spLocks/>
          </p:cNvSpPr>
          <p:nvPr/>
        </p:nvSpPr>
        <p:spPr>
          <a:xfrm>
            <a:off x="1242685" y="6653004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5783679-4E6F-2F45-9A21-0562A45D8429}"/>
                  </a:ext>
                </a:extLst>
              </p:cNvPr>
              <p:cNvSpPr/>
              <p:nvPr/>
            </p:nvSpPr>
            <p:spPr>
              <a:xfrm>
                <a:off x="2718409" y="1068055"/>
                <a:ext cx="1801583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𝟐𝟕</m:t>
                        </m:r>
                      </m:num>
                      <m:den>
                        <m:r>
                          <a:rPr kumimoji="0" lang="en-GB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DyslexicAlta" pitchFamily="2" charset="77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3860"/>
                    </a:solidFill>
                    <a:effectLst/>
                    <a:uLnTx/>
                    <a:uFillTx/>
                    <a:latin typeface="OpenDyslexicAlta" pitchFamily="2" charset="77"/>
                    <a:ea typeface="+mn-ea"/>
                    <a:cs typeface="+mn-cs"/>
                  </a:rPr>
                  <a:t>or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DyslexicAlta" pitchFamily="2" charset="77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>
                        <a:solidFill>
                          <a:srgbClr val="FE3860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GB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5783679-4E6F-2F45-9A21-0562A45D8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409" y="1068055"/>
                <a:ext cx="1801583" cy="803682"/>
              </a:xfrm>
              <a:prstGeom prst="rect">
                <a:avLst/>
              </a:prstGeom>
              <a:blipFill>
                <a:blip r:embed="rId5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84DC8DA-CEAE-1942-92F9-733678D52027}"/>
                  </a:ext>
                </a:extLst>
              </p:cNvPr>
              <p:cNvSpPr/>
              <p:nvPr/>
            </p:nvSpPr>
            <p:spPr>
              <a:xfrm>
                <a:off x="2556992" y="3310574"/>
                <a:ext cx="481221" cy="901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GB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84DC8DA-CEAE-1942-92F9-733678D52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992" y="3310574"/>
                <a:ext cx="481221" cy="901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75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1155</Words>
  <Application>Microsoft Macintosh PowerPoint</Application>
  <PresentationFormat>Widescreen</PresentationFormat>
  <Paragraphs>382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Muli</vt:lpstr>
      <vt:lpstr>Calibri Light</vt:lpstr>
      <vt:lpstr>Lato</vt:lpstr>
      <vt:lpstr>Lato Light</vt:lpstr>
      <vt:lpstr>OpenDyslexicAlta</vt:lpstr>
      <vt:lpstr>Calibri</vt:lpstr>
      <vt:lpstr>Cambria Math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Xerri</dc:creator>
  <cp:lastModifiedBy>Martin Saunders</cp:lastModifiedBy>
  <cp:revision>9</cp:revision>
  <dcterms:created xsi:type="dcterms:W3CDTF">2021-01-07T17:29:16Z</dcterms:created>
  <dcterms:modified xsi:type="dcterms:W3CDTF">2021-01-14T11:28:46Z</dcterms:modified>
</cp:coreProperties>
</file>