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webextensions/taskpanes.xml" ContentType="application/vnd.ms-office.webextensiontaskpanes+xml"/>
  <Override PartName="/ppt/webextensions/webextension1.xml" ContentType="application/vnd.ms-office.webextension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72"/>
  </p:notesMasterIdLst>
  <p:handoutMasterIdLst>
    <p:handoutMasterId r:id="rId73"/>
  </p:handoutMasterIdLst>
  <p:sldIdLst>
    <p:sldId id="320" r:id="rId2"/>
    <p:sldId id="321" r:id="rId3"/>
    <p:sldId id="397" r:id="rId4"/>
    <p:sldId id="399" r:id="rId5"/>
    <p:sldId id="410" r:id="rId6"/>
    <p:sldId id="411" r:id="rId7"/>
    <p:sldId id="412" r:id="rId8"/>
    <p:sldId id="413" r:id="rId9"/>
    <p:sldId id="414" r:id="rId10"/>
    <p:sldId id="415" r:id="rId11"/>
    <p:sldId id="416" r:id="rId12"/>
    <p:sldId id="417" r:id="rId13"/>
    <p:sldId id="418" r:id="rId14"/>
    <p:sldId id="419" r:id="rId15"/>
    <p:sldId id="433" r:id="rId16"/>
    <p:sldId id="434" r:id="rId17"/>
    <p:sldId id="420" r:id="rId18"/>
    <p:sldId id="421" r:id="rId19"/>
    <p:sldId id="422" r:id="rId20"/>
    <p:sldId id="423" r:id="rId21"/>
    <p:sldId id="435" r:id="rId22"/>
    <p:sldId id="436" r:id="rId23"/>
    <p:sldId id="424" r:id="rId24"/>
    <p:sldId id="425" r:id="rId25"/>
    <p:sldId id="426" r:id="rId26"/>
    <p:sldId id="427" r:id="rId27"/>
    <p:sldId id="437" r:id="rId28"/>
    <p:sldId id="438" r:id="rId29"/>
    <p:sldId id="428" r:id="rId30"/>
    <p:sldId id="429" r:id="rId31"/>
    <p:sldId id="439" r:id="rId32"/>
    <p:sldId id="440" r:id="rId33"/>
    <p:sldId id="430" r:id="rId34"/>
    <p:sldId id="431" r:id="rId35"/>
    <p:sldId id="432" r:id="rId36"/>
    <p:sldId id="441" r:id="rId37"/>
    <p:sldId id="442" r:id="rId38"/>
    <p:sldId id="443" r:id="rId39"/>
    <p:sldId id="444" r:id="rId40"/>
    <p:sldId id="445" r:id="rId41"/>
    <p:sldId id="446" r:id="rId42"/>
    <p:sldId id="447" r:id="rId43"/>
    <p:sldId id="448" r:id="rId44"/>
    <p:sldId id="449" r:id="rId45"/>
    <p:sldId id="450" r:id="rId46"/>
    <p:sldId id="451" r:id="rId47"/>
    <p:sldId id="452" r:id="rId48"/>
    <p:sldId id="453" r:id="rId49"/>
    <p:sldId id="454" r:id="rId50"/>
    <p:sldId id="455" r:id="rId51"/>
    <p:sldId id="456" r:id="rId52"/>
    <p:sldId id="457" r:id="rId53"/>
    <p:sldId id="459" r:id="rId54"/>
    <p:sldId id="460" r:id="rId55"/>
    <p:sldId id="461" r:id="rId56"/>
    <p:sldId id="462" r:id="rId57"/>
    <p:sldId id="463" r:id="rId58"/>
    <p:sldId id="464" r:id="rId59"/>
    <p:sldId id="465" r:id="rId60"/>
    <p:sldId id="466" r:id="rId61"/>
    <p:sldId id="467" r:id="rId62"/>
    <p:sldId id="468" r:id="rId63"/>
    <p:sldId id="469" r:id="rId64"/>
    <p:sldId id="470" r:id="rId65"/>
    <p:sldId id="471" r:id="rId66"/>
    <p:sldId id="472" r:id="rId67"/>
    <p:sldId id="473" r:id="rId68"/>
    <p:sldId id="370" r:id="rId69"/>
    <p:sldId id="458" r:id="rId70"/>
    <p:sldId id="398" r:id="rId71"/>
  </p:sldIdLst>
  <p:sldSz cx="12192000" cy="6858000"/>
  <p:notesSz cx="6858000" cy="9144000"/>
  <p:embeddedFontLst>
    <p:embeddedFont>
      <p:font typeface="Cambria Math" panose="02040503050406030204" pitchFamily="18" charset="0"/>
      <p:regular r:id="rId74"/>
    </p:embeddedFont>
    <p:embeddedFont>
      <p:font typeface="Calibri" panose="020F0502020204030204" pitchFamily="34" charset="0"/>
      <p:regular r:id="rId75"/>
      <p:bold r:id="rId76"/>
      <p:italic r:id="rId77"/>
      <p:boldItalic r:id="rId78"/>
    </p:embeddedFont>
    <p:embeddedFont>
      <p:font typeface="Muli" panose="020B0604020202020204" charset="0"/>
      <p:regular r:id="rId79"/>
      <p:bold r:id="rId80"/>
      <p:italic r:id="rId81"/>
      <p:boldItalic r:id="rId82"/>
    </p:embeddedFont>
    <p:embeddedFont>
      <p:font typeface="Lato Light" panose="020F0302020204030203" pitchFamily="34" charset="0"/>
      <p:regular r:id="rId83"/>
    </p:embeddedFont>
    <p:embeddedFont>
      <p:font typeface="Lato" panose="020F0502020204030203" pitchFamily="34" charset="0"/>
      <p:regular r:id="rId84"/>
      <p:bold r:id="rId85"/>
    </p:embeddedFont>
    <p:embeddedFont>
      <p:font typeface="OpenDyslexicAlta" panose="020B0604020202020204" charset="0"/>
      <p:regular r:id="rId86"/>
      <p:bold r:id="rId87"/>
      <p:italic r:id="rId88"/>
      <p:boldItalic r:id="rId8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860"/>
    <a:srgbClr val="FFDD57"/>
    <a:srgbClr val="23D160"/>
    <a:srgbClr val="7957D5"/>
    <a:srgbClr val="3273DC"/>
    <a:srgbClr val="209CEE"/>
    <a:srgbClr val="000000"/>
    <a:srgbClr val="121212"/>
    <a:srgbClr val="44A6ED"/>
    <a:srgbClr val="A4BF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31" autoAdjust="0"/>
    <p:restoredTop sz="95743" autoAdjust="0"/>
  </p:normalViewPr>
  <p:slideViewPr>
    <p:cSldViewPr snapToGrid="0" snapToObjects="1">
      <p:cViewPr>
        <p:scale>
          <a:sx n="77" d="100"/>
          <a:sy n="77" d="100"/>
        </p:scale>
        <p:origin x="-402" y="6"/>
      </p:cViewPr>
      <p:guideLst>
        <p:guide orient="horz" pos="2137"/>
        <p:guide pos="3840"/>
      </p:guideLst>
    </p:cSldViewPr>
  </p:slideViewPr>
  <p:outlineViewPr>
    <p:cViewPr>
      <p:scale>
        <a:sx n="33" d="100"/>
        <a:sy n="33" d="100"/>
      </p:scale>
      <p:origin x="0" y="-65296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0" d="100"/>
          <a:sy n="90" d="100"/>
        </p:scale>
        <p:origin x="384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11.fntdata"/><Relationship Id="rId89" Type="http://schemas.openxmlformats.org/officeDocument/2006/relationships/font" Target="fonts/font16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1.fntdata"/><Relationship Id="rId79" Type="http://schemas.openxmlformats.org/officeDocument/2006/relationships/font" Target="fonts/font6.fntdata"/><Relationship Id="rId5" Type="http://schemas.openxmlformats.org/officeDocument/2006/relationships/slide" Target="slides/slide4.xml"/><Relationship Id="rId90" Type="http://schemas.openxmlformats.org/officeDocument/2006/relationships/presProps" Target="pres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80" Type="http://schemas.openxmlformats.org/officeDocument/2006/relationships/font" Target="fonts/font7.fntdata"/><Relationship Id="rId85" Type="http://schemas.openxmlformats.org/officeDocument/2006/relationships/font" Target="fonts/font12.fntdata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font" Target="fonts/font2.fntdata"/><Relationship Id="rId83" Type="http://schemas.openxmlformats.org/officeDocument/2006/relationships/font" Target="fonts/font10.fntdata"/><Relationship Id="rId88" Type="http://schemas.openxmlformats.org/officeDocument/2006/relationships/font" Target="fonts/font15.fntdata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handoutMaster" Target="handoutMasters/handoutMaster1.xml"/><Relationship Id="rId78" Type="http://schemas.openxmlformats.org/officeDocument/2006/relationships/font" Target="fonts/font5.fntdata"/><Relationship Id="rId81" Type="http://schemas.openxmlformats.org/officeDocument/2006/relationships/font" Target="fonts/font8.fntdata"/><Relationship Id="rId86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3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font" Target="fonts/font14.fntdata"/><Relationship Id="rId61" Type="http://schemas.openxmlformats.org/officeDocument/2006/relationships/slide" Target="slides/slide60.xml"/><Relationship Id="rId82" Type="http://schemas.openxmlformats.org/officeDocument/2006/relationships/font" Target="fonts/font9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font" Target="fonts/font4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AC86F298-EB3E-D446-A729-C248AB8A5D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F37BEABC-4AC1-4C4F-BDDB-0B8FF7D20C2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67DF2A76-21C6-4F49-AC41-288B2976B3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0984667-866C-EF45-A262-122686295C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C7A863-B317-0C4D-8D45-833380E639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3359319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GB"/>
              <a:t>10/07/2019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/>
              <a:t>Place Value Lesson 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7C66A0-413B-D942-BD25-07592977943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309553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58314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62313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31075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2687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43311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87508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36419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18957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56841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02270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49382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67984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65586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25104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79748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10008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01706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579593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797316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953930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261179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40048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644517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996441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078444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333903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095906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722176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094788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047728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195631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637043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58109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043707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408185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229601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63040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340469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308961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473929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938874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940602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49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969349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78090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656184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708016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383445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869407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338642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588466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0421024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272340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176299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59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088920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4188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4703037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8249867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0683023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2365235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7577114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393258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266216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0044114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2506615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69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9996237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70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1782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88754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80895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GB"/>
              <a:t>Place Value Lesson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7C66A0-413B-D942-BD25-07592977943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54652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2666346"/>
            <a:ext cx="9144000" cy="1870364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xmlns="" id="{B2F3C88D-BF6E-6D4C-9A25-CACB03AA20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44985"/>
            <a:ext cx="3369375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A1D45BA0-7B16-364F-96FA-7CCD74809633}"/>
              </a:ext>
            </a:extLst>
          </p:cNvPr>
          <p:cNvSpPr txBox="1"/>
          <p:nvPr userDrawn="1"/>
        </p:nvSpPr>
        <p:spPr>
          <a:xfrm>
            <a:off x="3283162" y="6261027"/>
            <a:ext cx="71742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Unit: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xmlns="" id="{204E8ED3-ED92-2F44-AA0C-C350097398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001412" y="6244985"/>
            <a:ext cx="641969" cy="369332"/>
          </a:xfrm>
        </p:spPr>
        <p:txBody>
          <a:bodyPr anchor="b">
            <a:norm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uli" pitchFamily="2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43EE4B3-C0E4-AE42-921D-72A75F2D0332}"/>
              </a:ext>
            </a:extLst>
          </p:cNvPr>
          <p:cNvSpPr txBox="1"/>
          <p:nvPr userDrawn="1"/>
        </p:nvSpPr>
        <p:spPr>
          <a:xfrm>
            <a:off x="10038030" y="6261027"/>
            <a:ext cx="963382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Lesson: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B555FC76-808A-0046-94B4-D7D729C67DD3}"/>
              </a:ext>
            </a:extLst>
          </p:cNvPr>
          <p:cNvSpPr txBox="1"/>
          <p:nvPr userDrawn="1"/>
        </p:nvSpPr>
        <p:spPr>
          <a:xfrm>
            <a:off x="236893" y="6261027"/>
            <a:ext cx="787235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r>
              <a:rPr lang="en-GB" sz="1600" b="1" i="0" dirty="0">
                <a:solidFill>
                  <a:schemeClr val="bg1"/>
                </a:solidFill>
                <a:latin typeface="Muli" pitchFamily="2" charset="77"/>
              </a:rPr>
              <a:t>Term: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xmlns="" id="{5F8ED0D7-1D3B-EA40-89A6-FE5BFCF679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5020" y="6247672"/>
            <a:ext cx="2213630" cy="366645"/>
          </a:xfrm>
        </p:spPr>
        <p:txBody>
          <a:bodyPr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Muli" pitchFamily="2" charset="77"/>
              </a:defRPr>
            </a:lvl1pPr>
            <a:lvl2pPr>
              <a:defRPr sz="1800">
                <a:solidFill>
                  <a:schemeClr val="bg1"/>
                </a:solidFill>
                <a:latin typeface="Muli" pitchFamily="2" charset="77"/>
              </a:defRPr>
            </a:lvl2pPr>
            <a:lvl3pPr>
              <a:defRPr sz="1800">
                <a:solidFill>
                  <a:schemeClr val="bg1"/>
                </a:solidFill>
                <a:latin typeface="Muli" pitchFamily="2" charset="77"/>
              </a:defRPr>
            </a:lvl3pPr>
            <a:lvl4pPr>
              <a:defRPr sz="1800">
                <a:solidFill>
                  <a:schemeClr val="bg1"/>
                </a:solidFill>
                <a:latin typeface="Muli" pitchFamily="2" charset="77"/>
              </a:defRPr>
            </a:lvl4pPr>
            <a:lvl5pPr>
              <a:defRPr sz="1800">
                <a:solidFill>
                  <a:schemeClr val="bg1"/>
                </a:solidFill>
                <a:latin typeface="Muli" pitchFamily="2" charset="77"/>
              </a:defRPr>
            </a:lvl5pPr>
          </a:lstStyle>
          <a:p>
            <a:pPr lvl="0"/>
            <a:endParaRPr lang="en-GB" dirty="0"/>
          </a:p>
        </p:txBody>
      </p:sp>
      <p:pic>
        <p:nvPicPr>
          <p:cNvPr id="10" name="Picture 9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3168000" y="928800"/>
            <a:ext cx="5280660" cy="899795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196182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2764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9809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4044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77579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4426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7926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821396605"/>
              </p:ext>
            </p:extLst>
          </p:nvPr>
        </p:nvGraphicFramePr>
        <p:xfrm>
          <a:off x="368075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:a16="http://schemas.microsoft.com/office/drawing/2014/main" xmlns="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1130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3622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xmlns="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18167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xmlns="" id="{3A402356-13E0-F64F-AEAF-C92A30D3DD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885" y="1468986"/>
            <a:ext cx="11556570" cy="5039298"/>
          </a:xfrm>
        </p:spPr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562970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077034169"/>
              </p:ext>
            </p:extLst>
          </p:nvPr>
        </p:nvGraphicFramePr>
        <p:xfrm>
          <a:off x="384117" y="335814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>
                        <a:latin typeface="Lato" panose="020F0502020204030203" pitchFamily="34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dirty="0">
                          <a:latin typeface="Lato" panose="020F0502020204030203" pitchFamily="34" charset="77"/>
                        </a:rPr>
                        <a:t>Lesson: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" name="Text Placeholder 8">
            <a:extLst>
              <a:ext uri="{FF2B5EF4-FFF2-40B4-BE49-F238E27FC236}">
                <a16:creationId xmlns:a16="http://schemas.microsoft.com/office/drawing/2014/main" xmlns="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7172" y="805579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9664" y="325965"/>
            <a:ext cx="1154545" cy="419131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r>
              <a:rPr lang="en-GB" dirty="0"/>
              <a:t>Place Value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xmlns="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34209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latin typeface="Lato" panose="020F0502020204030203" pitchFamily="34" charset="77"/>
              </a:defRPr>
            </a:lvl1pPr>
          </a:lstStyle>
          <a:p>
            <a:pPr lvl="0"/>
            <a:endParaRPr lang="en-GB" dirty="0"/>
          </a:p>
        </p:txBody>
      </p:sp>
      <p:pic>
        <p:nvPicPr>
          <p:cNvPr id="12" name="Picture 1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87758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uli" pitchFamily="2" charset="77"/>
              </a:defRPr>
            </a:lvl1pPr>
            <a:lvl2pPr>
              <a:defRPr>
                <a:latin typeface="Muli" pitchFamily="2" charset="77"/>
              </a:defRPr>
            </a:lvl2pPr>
            <a:lvl3pPr>
              <a:defRPr>
                <a:latin typeface="Muli" pitchFamily="2" charset="77"/>
              </a:defRPr>
            </a:lvl3pPr>
            <a:lvl4pPr>
              <a:defRPr>
                <a:latin typeface="Muli" pitchFamily="2" charset="77"/>
              </a:defRPr>
            </a:lvl4pPr>
            <a:lvl5pPr>
              <a:defRPr>
                <a:latin typeface="Muli" pitchFamily="2" charset="77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3990141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Muli" pitchFamily="2" charset="77"/>
              </a:defRPr>
            </a:lvl1pPr>
          </a:lstStyle>
          <a:p>
            <a:r>
              <a:rPr lang="en-GB"/>
              <a:t>Sample Slides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3" name="Picture 1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01400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Ques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4403F0EC-BACB-B74E-A7F5-23CAB3DFDA3B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31925"/>
            <a:ext cx="10515600" cy="1325563"/>
          </a:xfrm>
        </p:spPr>
        <p:txBody>
          <a:bodyPr/>
          <a:lstStyle>
            <a:lvl1pPr algn="ctr">
              <a:defRPr>
                <a:latin typeface="OpenDyslexicAlta" pitchFamily="2" charset="77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3520441"/>
            <a:ext cx="10515600" cy="2656522"/>
          </a:xfrm>
        </p:spPr>
        <p:txBody>
          <a:bodyPr>
            <a:normAutofit/>
          </a:bodyPr>
          <a:lstStyle>
            <a:lvl1pPr marL="0" indent="0">
              <a:buNone/>
              <a:defRPr sz="4200">
                <a:solidFill>
                  <a:srgbClr val="0070C0"/>
                </a:solidFill>
              </a:defRPr>
            </a:lvl1pPr>
            <a:lvl2pPr>
              <a:defRPr>
                <a:solidFill>
                  <a:srgbClr val="0070C0"/>
                </a:solidFill>
              </a:defRPr>
            </a:lvl2pPr>
            <a:lvl3pPr>
              <a:defRPr>
                <a:solidFill>
                  <a:srgbClr val="0070C0"/>
                </a:solidFill>
              </a:defRPr>
            </a:lvl3pPr>
            <a:lvl4pPr>
              <a:defRPr>
                <a:solidFill>
                  <a:srgbClr val="0070C0"/>
                </a:solidFill>
              </a:defRPr>
            </a:lvl4pPr>
            <a:lvl5pPr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10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9720000" y="360000"/>
            <a:ext cx="2159635" cy="1007110"/>
          </a:xfrm>
          <a:prstGeom prst="rect">
            <a:avLst/>
          </a:prstGeom>
          <a:noFill/>
          <a:ln>
            <a:noFill/>
            <a:prstDash/>
          </a:ln>
        </p:spPr>
      </p:pic>
    </p:spTree>
    <p:extLst>
      <p:ext uri="{BB962C8B-B14F-4D97-AF65-F5344CB8AC3E}">
        <p14:creationId xmlns:p14="http://schemas.microsoft.com/office/powerpoint/2010/main" val="2739744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10/07/2019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xmlns="" id="{4A8255E2-8D62-EF46-8A29-C45CCF03D89D}"/>
              </a:ext>
            </a:extLst>
          </p:cNvPr>
          <p:cNvSpPr txBox="1">
            <a:spLocks/>
          </p:cNvSpPr>
          <p:nvPr userDrawn="1"/>
        </p:nvSpPr>
        <p:spPr>
          <a:xfrm>
            <a:off x="838200" y="128546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Muli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E6FE96F-DDC5-F246-8640-2EF68EEC1D75}" type="datetime1">
              <a:rPr lang="en-GB" smtClean="0"/>
              <a:pPr/>
              <a:t>21/07/2020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6327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3537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/>
              <a:t>Sample Slides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D7F810-DEEF-074C-B140-2A2C318EAF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2335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159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60" r:id="rId4"/>
    <p:sldLayoutId id="2147483664" r:id="rId5"/>
    <p:sldLayoutId id="2147483662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Lato Light" panose="020F030202020403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emf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emf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2.png"/><Relationship Id="rId4" Type="http://schemas.openxmlformats.org/officeDocument/2006/relationships/image" Target="../media/image11.tif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2.png"/><Relationship Id="rId4" Type="http://schemas.openxmlformats.org/officeDocument/2006/relationships/image" Target="../media/image11.tif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6.png"/><Relationship Id="rId4" Type="http://schemas.openxmlformats.org/officeDocument/2006/relationships/image" Target="../media/image1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6.png"/><Relationship Id="rId4" Type="http://schemas.openxmlformats.org/officeDocument/2006/relationships/image" Target="../media/image11.tif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8.png"/><Relationship Id="rId4" Type="http://schemas.openxmlformats.org/officeDocument/2006/relationships/image" Target="../media/image11.tif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8.png"/><Relationship Id="rId4" Type="http://schemas.openxmlformats.org/officeDocument/2006/relationships/image" Target="../media/image11.tif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tif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9.png"/><Relationship Id="rId4" Type="http://schemas.openxmlformats.org/officeDocument/2006/relationships/image" Target="../media/image5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tif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0.png"/><Relationship Id="rId4" Type="http://schemas.openxmlformats.org/officeDocument/2006/relationships/image" Target="../media/image5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tiff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5.png"/><Relationship Id="rId4" Type="http://schemas.openxmlformats.org/officeDocument/2006/relationships/image" Target="../media/image6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tiff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5.png"/><Relationship Id="rId4" Type="http://schemas.openxmlformats.org/officeDocument/2006/relationships/image" Target="../media/image6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tiff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7.png"/><Relationship Id="rId4" Type="http://schemas.openxmlformats.org/officeDocument/2006/relationships/image" Target="../media/image6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tiff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7.png"/><Relationship Id="rId4" Type="http://schemas.openxmlformats.org/officeDocument/2006/relationships/image" Target="../media/image6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tiff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8.png"/><Relationship Id="rId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tiff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8.png"/><Relationship Id="rId4" Type="http://schemas.openxmlformats.org/officeDocument/2006/relationships/image" Target="../media/image6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tiff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tiff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2.png"/><Relationship Id="rId4" Type="http://schemas.openxmlformats.org/officeDocument/2006/relationships/image" Target="../media/image7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67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6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67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67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6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67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67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67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75.png"/><Relationship Id="rId7" Type="http://schemas.openxmlformats.org/officeDocument/2006/relationships/image" Target="../media/image82.png"/><Relationship Id="rId12" Type="http://schemas.openxmlformats.org/officeDocument/2006/relationships/image" Target="../media/image87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1.png"/><Relationship Id="rId11" Type="http://schemas.openxmlformats.org/officeDocument/2006/relationships/image" Target="../media/image86.png"/><Relationship Id="rId5" Type="http://schemas.openxmlformats.org/officeDocument/2006/relationships/image" Target="../media/image80.png"/><Relationship Id="rId10" Type="http://schemas.openxmlformats.org/officeDocument/2006/relationships/image" Target="../media/image85.png"/><Relationship Id="rId4" Type="http://schemas.openxmlformats.org/officeDocument/2006/relationships/image" Target="../media/image79.png"/><Relationship Id="rId9" Type="http://schemas.openxmlformats.org/officeDocument/2006/relationships/image" Target="../media/image84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1.png"/><Relationship Id="rId5" Type="http://schemas.openxmlformats.org/officeDocument/2006/relationships/image" Target="../media/image87.png"/><Relationship Id="rId4" Type="http://schemas.openxmlformats.org/officeDocument/2006/relationships/image" Target="../media/image80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88.png"/><Relationship Id="rId7" Type="http://schemas.openxmlformats.org/officeDocument/2006/relationships/image" Target="../media/image89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5.png"/><Relationship Id="rId5" Type="http://schemas.openxmlformats.org/officeDocument/2006/relationships/image" Target="../media/image83.png"/><Relationship Id="rId4" Type="http://schemas.openxmlformats.org/officeDocument/2006/relationships/image" Target="../media/image80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88.png"/><Relationship Id="rId7" Type="http://schemas.openxmlformats.org/officeDocument/2006/relationships/image" Target="../media/image83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0.png"/><Relationship Id="rId5" Type="http://schemas.openxmlformats.org/officeDocument/2006/relationships/image" Target="../media/image89.png"/><Relationship Id="rId4" Type="http://schemas.openxmlformats.org/officeDocument/2006/relationships/image" Target="../media/image85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3.png"/><Relationship Id="rId4" Type="http://schemas.openxmlformats.org/officeDocument/2006/relationships/image" Target="../media/image90.tif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3.png"/><Relationship Id="rId5" Type="http://schemas.openxmlformats.org/officeDocument/2006/relationships/image" Target="../media/image90.tiff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FDEECE2B-4F07-3243-A1BF-25C2CD3354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/>
              <a:t>Year 5 </a:t>
            </a:r>
            <a:br>
              <a:rPr lang="en-GB" dirty="0"/>
            </a:br>
            <a:r>
              <a:rPr lang="en-GB" dirty="0"/>
              <a:t>Spring Block 3: Decimals and Percentages</a:t>
            </a:r>
          </a:p>
          <a:p>
            <a:r>
              <a:rPr lang="en-GB" dirty="0"/>
              <a:t>Lesson 3: To be able to explore the relationship between decimals and fractions greater than 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6096D93-4A8A-F349-8E04-EC67E07A6F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17911" y="6221692"/>
            <a:ext cx="3369375" cy="369332"/>
          </a:xfrm>
        </p:spPr>
        <p:txBody>
          <a:bodyPr>
            <a:normAutofit fontScale="85000" lnSpcReduction="10000"/>
          </a:bodyPr>
          <a:lstStyle/>
          <a:p>
            <a:r>
              <a:rPr lang="en-GB" dirty="0"/>
              <a:t>Block 3 – Decimals and Percentages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BE0A8668-F4BF-FD46-97FE-DF79A2E595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3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FFFB0E5C-B4F3-0F47-AF95-9A5EE6D06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5981" y="1956878"/>
            <a:ext cx="1574800" cy="32893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46C1748E-6744-A341-9185-05FF18F81B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735" y="4752914"/>
            <a:ext cx="1689100" cy="1244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EC9A0CFD-E109-4140-B996-30988653C0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83038" y="-288436"/>
            <a:ext cx="1777758" cy="163784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D6DF2BA4-3A7B-0E4E-95B5-A4D9B2FD08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5730" y="4958851"/>
            <a:ext cx="876300" cy="9398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0C74A61-CF8A-0745-B69B-DD1646654F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Spring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AC9EFBDC-A8B5-9549-8D36-873513E4D40C}"/>
              </a:ext>
            </a:extLst>
          </p:cNvPr>
          <p:cNvSpPr txBox="1"/>
          <p:nvPr/>
        </p:nvSpPr>
        <p:spPr>
          <a:xfrm>
            <a:off x="596348" y="65333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F8D65072-FC35-D84F-937B-70E91C6BD3D3}"/>
              </a:ext>
            </a:extLst>
          </p:cNvPr>
          <p:cNvSpPr txBox="1"/>
          <p:nvPr/>
        </p:nvSpPr>
        <p:spPr>
          <a:xfrm>
            <a:off x="9342783" y="385638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02855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D067C85-1D93-F244-B645-DE7483FBFD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969" y="2829608"/>
            <a:ext cx="2641600" cy="25781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xmlns="" id="{60004178-0CCB-6847-8BB1-4E85D0999B7C}"/>
                  </a:ext>
                </a:extLst>
              </p:cNvPr>
              <p:cNvSpPr/>
              <p:nvPr/>
            </p:nvSpPr>
            <p:spPr>
              <a:xfrm>
                <a:off x="8563433" y="3665213"/>
                <a:ext cx="3227580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0.9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id="{60004178-0CCB-6847-8BB1-4E85D0999B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63433" y="3665213"/>
                <a:ext cx="3227580" cy="906890"/>
              </a:xfrm>
              <a:prstGeom prst="roundRect">
                <a:avLst/>
              </a:prstGeom>
              <a:blipFill>
                <a:blip r:embed="rId4"/>
                <a:stretch>
                  <a:fillRect l="-3125" b="-821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7B59CC9-F2BB-9B41-BA51-7B805DAA5E37}"/>
              </a:ext>
            </a:extLst>
          </p:cNvPr>
          <p:cNvSpPr/>
          <p:nvPr/>
        </p:nvSpPr>
        <p:spPr>
          <a:xfrm>
            <a:off x="1004577" y="2833053"/>
            <a:ext cx="2312781" cy="2574655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8764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D067C85-1D93-F244-B645-DE7483FBFD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969" y="2829608"/>
            <a:ext cx="2641600" cy="25781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xmlns="" id="{60004178-0CCB-6847-8BB1-4E85D0999B7C}"/>
                  </a:ext>
                </a:extLst>
              </p:cNvPr>
              <p:cNvSpPr/>
              <p:nvPr/>
            </p:nvSpPr>
            <p:spPr>
              <a:xfrm>
                <a:off x="8563433" y="3665213"/>
                <a:ext cx="3227580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chemeClr val="bg1"/>
                    </a:solidFill>
                    <a:latin typeface="OpenDyslexicAlta" pitchFamily="2" charset="77"/>
                  </a:rPr>
                  <a:t>0.47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id="{60004178-0CCB-6847-8BB1-4E85D0999B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63433" y="3665213"/>
                <a:ext cx="3227580" cy="906890"/>
              </a:xfrm>
              <a:prstGeom prst="roundRect">
                <a:avLst/>
              </a:prstGeom>
              <a:blipFill>
                <a:blip r:embed="rId4"/>
                <a:stretch>
                  <a:fillRect l="-3125" b="-684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7B59CC9-F2BB-9B41-BA51-7B805DAA5E37}"/>
              </a:ext>
            </a:extLst>
          </p:cNvPr>
          <p:cNvSpPr/>
          <p:nvPr/>
        </p:nvSpPr>
        <p:spPr>
          <a:xfrm>
            <a:off x="1004577" y="2833053"/>
            <a:ext cx="1022697" cy="2574655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33B00394-ACD9-5840-A567-E858AD9499F7}"/>
              </a:ext>
            </a:extLst>
          </p:cNvPr>
          <p:cNvSpPr/>
          <p:nvPr/>
        </p:nvSpPr>
        <p:spPr>
          <a:xfrm>
            <a:off x="2027274" y="2829608"/>
            <a:ext cx="258305" cy="1802958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283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D067C85-1D93-F244-B645-DE7483FBFD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969" y="2829608"/>
            <a:ext cx="2641600" cy="25781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xmlns="" id="{60004178-0CCB-6847-8BB1-4E85D0999B7C}"/>
                  </a:ext>
                </a:extLst>
              </p:cNvPr>
              <p:cNvSpPr/>
              <p:nvPr/>
            </p:nvSpPr>
            <p:spPr>
              <a:xfrm>
                <a:off x="8563433" y="3665213"/>
                <a:ext cx="3227580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rgbClr val="FF3860"/>
                    </a:solidFill>
                    <a:latin typeface="OpenDyslexicAlta" pitchFamily="2" charset="77"/>
                  </a:rPr>
                  <a:t>0.47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id="{60004178-0CCB-6847-8BB1-4E85D0999B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63433" y="3665213"/>
                <a:ext cx="3227580" cy="906890"/>
              </a:xfrm>
              <a:prstGeom prst="roundRect">
                <a:avLst/>
              </a:prstGeom>
              <a:blipFill>
                <a:blip r:embed="rId4"/>
                <a:stretch>
                  <a:fillRect l="-3125" b="-684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7B59CC9-F2BB-9B41-BA51-7B805DAA5E37}"/>
              </a:ext>
            </a:extLst>
          </p:cNvPr>
          <p:cNvSpPr/>
          <p:nvPr/>
        </p:nvSpPr>
        <p:spPr>
          <a:xfrm>
            <a:off x="1004577" y="2833053"/>
            <a:ext cx="1022697" cy="2574655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33B00394-ACD9-5840-A567-E858AD9499F7}"/>
              </a:ext>
            </a:extLst>
          </p:cNvPr>
          <p:cNvSpPr/>
          <p:nvPr/>
        </p:nvSpPr>
        <p:spPr>
          <a:xfrm>
            <a:off x="2027274" y="2829608"/>
            <a:ext cx="258305" cy="1802958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5096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D067C85-1D93-F244-B645-DE7483FBFD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969" y="2829608"/>
            <a:ext cx="2641600" cy="25781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xmlns="" id="{60004178-0CCB-6847-8BB1-4E85D0999B7C}"/>
                  </a:ext>
                </a:extLst>
              </p:cNvPr>
              <p:cNvSpPr/>
              <p:nvPr/>
            </p:nvSpPr>
            <p:spPr>
              <a:xfrm>
                <a:off x="8563433" y="3665213"/>
                <a:ext cx="3227580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chemeClr val="bg1"/>
                    </a:solidFill>
                    <a:latin typeface="OpenDyslexicAlta" pitchFamily="2" charset="77"/>
                  </a:rPr>
                  <a:t>0.31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31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id="{60004178-0CCB-6847-8BB1-4E85D0999B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63433" y="3665213"/>
                <a:ext cx="3227580" cy="906890"/>
              </a:xfrm>
              <a:prstGeom prst="roundRect">
                <a:avLst/>
              </a:prstGeom>
              <a:blipFill>
                <a:blip r:embed="rId4"/>
                <a:stretch>
                  <a:fillRect l="-3125" b="-821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7B59CC9-F2BB-9B41-BA51-7B805DAA5E37}"/>
              </a:ext>
            </a:extLst>
          </p:cNvPr>
          <p:cNvSpPr/>
          <p:nvPr/>
        </p:nvSpPr>
        <p:spPr>
          <a:xfrm>
            <a:off x="1004578" y="2833053"/>
            <a:ext cx="780382" cy="2574655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33B00394-ACD9-5840-A567-E858AD9499F7}"/>
              </a:ext>
            </a:extLst>
          </p:cNvPr>
          <p:cNvSpPr/>
          <p:nvPr/>
        </p:nvSpPr>
        <p:spPr>
          <a:xfrm>
            <a:off x="1784961" y="2829608"/>
            <a:ext cx="247040" cy="256492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5639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D067C85-1D93-F244-B645-DE7483FBFD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969" y="2829608"/>
            <a:ext cx="2641600" cy="25781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xmlns="" id="{60004178-0CCB-6847-8BB1-4E85D0999B7C}"/>
                  </a:ext>
                </a:extLst>
              </p:cNvPr>
              <p:cNvSpPr/>
              <p:nvPr/>
            </p:nvSpPr>
            <p:spPr>
              <a:xfrm>
                <a:off x="8563433" y="3665213"/>
                <a:ext cx="3227580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rgbClr val="FF3860"/>
                    </a:solidFill>
                    <a:latin typeface="OpenDyslexicAlta" pitchFamily="2" charset="77"/>
                  </a:rPr>
                  <a:t>0.31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31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id="{60004178-0CCB-6847-8BB1-4E85D0999B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63433" y="3665213"/>
                <a:ext cx="3227580" cy="906890"/>
              </a:xfrm>
              <a:prstGeom prst="roundRect">
                <a:avLst/>
              </a:prstGeom>
              <a:blipFill>
                <a:blip r:embed="rId4"/>
                <a:stretch>
                  <a:fillRect l="-3125" b="-821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7B59CC9-F2BB-9B41-BA51-7B805DAA5E37}"/>
              </a:ext>
            </a:extLst>
          </p:cNvPr>
          <p:cNvSpPr/>
          <p:nvPr/>
        </p:nvSpPr>
        <p:spPr>
          <a:xfrm>
            <a:off x="1004578" y="2833053"/>
            <a:ext cx="780382" cy="2574655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33B00394-ACD9-5840-A567-E858AD9499F7}"/>
              </a:ext>
            </a:extLst>
          </p:cNvPr>
          <p:cNvSpPr/>
          <p:nvPr/>
        </p:nvSpPr>
        <p:spPr>
          <a:xfrm>
            <a:off x="1784961" y="2829608"/>
            <a:ext cx="247040" cy="256492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542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D067C85-1D93-F244-B645-DE7483FBFD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969" y="2829608"/>
            <a:ext cx="2641600" cy="25781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xmlns="" id="{60004178-0CCB-6847-8BB1-4E85D0999B7C}"/>
                  </a:ext>
                </a:extLst>
              </p:cNvPr>
              <p:cNvSpPr/>
              <p:nvPr/>
            </p:nvSpPr>
            <p:spPr>
              <a:xfrm>
                <a:off x="8563433" y="3665213"/>
                <a:ext cx="3227580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chemeClr val="bg1"/>
                    </a:solidFill>
                    <a:latin typeface="OpenDyslexicAlta" pitchFamily="2" charset="77"/>
                  </a:rPr>
                  <a:t>0.09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id="{60004178-0CCB-6847-8BB1-4E85D0999B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63433" y="3665213"/>
                <a:ext cx="3227580" cy="906890"/>
              </a:xfrm>
              <a:prstGeom prst="roundRect">
                <a:avLst/>
              </a:prstGeom>
              <a:blipFill>
                <a:blip r:embed="rId4"/>
                <a:stretch>
                  <a:fillRect l="-3125" b="-821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7B59CC9-F2BB-9B41-BA51-7B805DAA5E37}"/>
              </a:ext>
            </a:extLst>
          </p:cNvPr>
          <p:cNvSpPr/>
          <p:nvPr/>
        </p:nvSpPr>
        <p:spPr>
          <a:xfrm>
            <a:off x="1004577" y="2833054"/>
            <a:ext cx="259200" cy="2313622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4199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D067C85-1D93-F244-B645-DE7483FBFD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969" y="2829608"/>
            <a:ext cx="2641600" cy="25781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xmlns="" id="{60004178-0CCB-6847-8BB1-4E85D0999B7C}"/>
                  </a:ext>
                </a:extLst>
              </p:cNvPr>
              <p:cNvSpPr/>
              <p:nvPr/>
            </p:nvSpPr>
            <p:spPr>
              <a:xfrm>
                <a:off x="8563433" y="3665213"/>
                <a:ext cx="3227580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rgbClr val="FF3860"/>
                    </a:solidFill>
                    <a:latin typeface="OpenDyslexicAlta" pitchFamily="2" charset="77"/>
                  </a:rPr>
                  <a:t>0.09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id="{60004178-0CCB-6847-8BB1-4E85D0999B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63433" y="3665213"/>
                <a:ext cx="3227580" cy="906890"/>
              </a:xfrm>
              <a:prstGeom prst="roundRect">
                <a:avLst/>
              </a:prstGeom>
              <a:blipFill>
                <a:blip r:embed="rId4"/>
                <a:stretch>
                  <a:fillRect l="-3125" b="-821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7B59CC9-F2BB-9B41-BA51-7B805DAA5E37}"/>
              </a:ext>
            </a:extLst>
          </p:cNvPr>
          <p:cNvSpPr/>
          <p:nvPr/>
        </p:nvSpPr>
        <p:spPr>
          <a:xfrm>
            <a:off x="1004577" y="2833054"/>
            <a:ext cx="259200" cy="2313622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7973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D067C85-1D93-F244-B645-DE7483FBFD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969" y="2829608"/>
            <a:ext cx="2641600" cy="25781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xmlns="" id="{60004178-0CCB-6847-8BB1-4E85D0999B7C}"/>
                  </a:ext>
                </a:extLst>
              </p:cNvPr>
              <p:cNvSpPr/>
              <p:nvPr/>
            </p:nvSpPr>
            <p:spPr>
              <a:xfrm>
                <a:off x="8563433" y="3665213"/>
                <a:ext cx="3227580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chemeClr val="bg1"/>
                    </a:solidFill>
                    <a:latin typeface="OpenDyslexicAlta" pitchFamily="2" charset="77"/>
                  </a:rPr>
                  <a:t>0.53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53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id="{60004178-0CCB-6847-8BB1-4E85D0999B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63433" y="3665213"/>
                <a:ext cx="3227580" cy="906890"/>
              </a:xfrm>
              <a:prstGeom prst="roundRect">
                <a:avLst/>
              </a:prstGeom>
              <a:blipFill>
                <a:blip r:embed="rId4"/>
                <a:stretch>
                  <a:fillRect l="-3125" b="-684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7B59CC9-F2BB-9B41-BA51-7B805DAA5E37}"/>
              </a:ext>
            </a:extLst>
          </p:cNvPr>
          <p:cNvSpPr/>
          <p:nvPr/>
        </p:nvSpPr>
        <p:spPr>
          <a:xfrm>
            <a:off x="1004578" y="2833053"/>
            <a:ext cx="1289060" cy="2574655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33B00394-ACD9-5840-A567-E858AD9499F7}"/>
              </a:ext>
            </a:extLst>
          </p:cNvPr>
          <p:cNvSpPr/>
          <p:nvPr/>
        </p:nvSpPr>
        <p:spPr>
          <a:xfrm>
            <a:off x="2293638" y="2829608"/>
            <a:ext cx="247040" cy="761380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764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D067C85-1D93-F244-B645-DE7483FBFD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969" y="2829608"/>
            <a:ext cx="2641600" cy="25781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xmlns="" id="{60004178-0CCB-6847-8BB1-4E85D0999B7C}"/>
                  </a:ext>
                </a:extLst>
              </p:cNvPr>
              <p:cNvSpPr/>
              <p:nvPr/>
            </p:nvSpPr>
            <p:spPr>
              <a:xfrm>
                <a:off x="8563433" y="3665213"/>
                <a:ext cx="3227580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rgbClr val="FF3860"/>
                    </a:solidFill>
                    <a:latin typeface="OpenDyslexicAlta" pitchFamily="2" charset="77"/>
                  </a:rPr>
                  <a:t>0.53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53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id="{60004178-0CCB-6847-8BB1-4E85D0999B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63433" y="3665213"/>
                <a:ext cx="3227580" cy="906890"/>
              </a:xfrm>
              <a:prstGeom prst="roundRect">
                <a:avLst/>
              </a:prstGeom>
              <a:blipFill>
                <a:blip r:embed="rId4"/>
                <a:stretch>
                  <a:fillRect l="-3125" b="-684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7B59CC9-F2BB-9B41-BA51-7B805DAA5E37}"/>
              </a:ext>
            </a:extLst>
          </p:cNvPr>
          <p:cNvSpPr/>
          <p:nvPr/>
        </p:nvSpPr>
        <p:spPr>
          <a:xfrm>
            <a:off x="1004578" y="2833053"/>
            <a:ext cx="1289060" cy="2574655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33B00394-ACD9-5840-A567-E858AD9499F7}"/>
              </a:ext>
            </a:extLst>
          </p:cNvPr>
          <p:cNvSpPr/>
          <p:nvPr/>
        </p:nvSpPr>
        <p:spPr>
          <a:xfrm>
            <a:off x="2293638" y="2829608"/>
            <a:ext cx="247040" cy="761380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059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D067C85-1D93-F244-B645-DE7483FBFD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969" y="2829608"/>
            <a:ext cx="2641600" cy="25781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xmlns="" id="{60004178-0CCB-6847-8BB1-4E85D0999B7C}"/>
                  </a:ext>
                </a:extLst>
              </p:cNvPr>
              <p:cNvSpPr/>
              <p:nvPr/>
            </p:nvSpPr>
            <p:spPr>
              <a:xfrm>
                <a:off x="8563433" y="3665213"/>
                <a:ext cx="3227580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chemeClr val="bg1"/>
                    </a:solidFill>
                    <a:latin typeface="OpenDyslexicAlta" pitchFamily="2" charset="77"/>
                  </a:rPr>
                  <a:t>0.87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87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id="{60004178-0CCB-6847-8BB1-4E85D0999B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63433" y="3665213"/>
                <a:ext cx="3227580" cy="906890"/>
              </a:xfrm>
              <a:prstGeom prst="roundRect">
                <a:avLst/>
              </a:prstGeom>
              <a:blipFill>
                <a:blip r:embed="rId4"/>
                <a:stretch>
                  <a:fillRect l="-3125" b="-821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7B59CC9-F2BB-9B41-BA51-7B805DAA5E37}"/>
              </a:ext>
            </a:extLst>
          </p:cNvPr>
          <p:cNvSpPr/>
          <p:nvPr/>
        </p:nvSpPr>
        <p:spPr>
          <a:xfrm>
            <a:off x="1004577" y="2833053"/>
            <a:ext cx="2058127" cy="2574655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33B00394-ACD9-5840-A567-E858AD9499F7}"/>
              </a:ext>
            </a:extLst>
          </p:cNvPr>
          <p:cNvSpPr/>
          <p:nvPr/>
        </p:nvSpPr>
        <p:spPr>
          <a:xfrm>
            <a:off x="3062705" y="2829608"/>
            <a:ext cx="247040" cy="1802948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123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75157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30948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use mathematical equipment and pictorial representations to explore the relationship between decimals and fractions greater than 1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explain my reasoning when using mathematical equipment and pictorial representations to explore the relationship between decimals and fractions greater than 1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endParaRPr lang="en-GB" sz="22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8" y="6298060"/>
            <a:ext cx="11473071" cy="365125"/>
          </a:xfrm>
        </p:spPr>
        <p:txBody>
          <a:bodyPr/>
          <a:lstStyle/>
          <a:p>
            <a:r>
              <a:rPr lang="en-GB" sz="1200" dirty="0"/>
              <a:t>Year 5 – Spring Block 3 – Decimals and Percentages – Lesson 3 – To be able to explore the relationship between decimals and fractions greater than 1</a:t>
            </a:r>
          </a:p>
        </p:txBody>
      </p:sp>
    </p:spTree>
    <p:extLst>
      <p:ext uri="{BB962C8B-B14F-4D97-AF65-F5344CB8AC3E}">
        <p14:creationId xmlns:p14="http://schemas.microsoft.com/office/powerpoint/2010/main" val="434688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D067C85-1D93-F244-B645-DE7483FBFD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969" y="2829608"/>
            <a:ext cx="2641600" cy="25781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xmlns="" id="{60004178-0CCB-6847-8BB1-4E85D0999B7C}"/>
                  </a:ext>
                </a:extLst>
              </p:cNvPr>
              <p:cNvSpPr/>
              <p:nvPr/>
            </p:nvSpPr>
            <p:spPr>
              <a:xfrm>
                <a:off x="8563433" y="3665213"/>
                <a:ext cx="3227580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rgbClr val="FF3860"/>
                    </a:solidFill>
                    <a:latin typeface="OpenDyslexicAlta" pitchFamily="2" charset="77"/>
                  </a:rPr>
                  <a:t>0.87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87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id="{60004178-0CCB-6847-8BB1-4E85D0999B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63433" y="3665213"/>
                <a:ext cx="3227580" cy="906890"/>
              </a:xfrm>
              <a:prstGeom prst="roundRect">
                <a:avLst/>
              </a:prstGeom>
              <a:blipFill>
                <a:blip r:embed="rId4"/>
                <a:stretch>
                  <a:fillRect l="-3125" b="-821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7B59CC9-F2BB-9B41-BA51-7B805DAA5E37}"/>
              </a:ext>
            </a:extLst>
          </p:cNvPr>
          <p:cNvSpPr/>
          <p:nvPr/>
        </p:nvSpPr>
        <p:spPr>
          <a:xfrm>
            <a:off x="1004577" y="2833053"/>
            <a:ext cx="2058127" cy="2574655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33B00394-ACD9-5840-A567-E858AD9499F7}"/>
              </a:ext>
            </a:extLst>
          </p:cNvPr>
          <p:cNvSpPr/>
          <p:nvPr/>
        </p:nvSpPr>
        <p:spPr>
          <a:xfrm>
            <a:off x="3062705" y="2829608"/>
            <a:ext cx="247040" cy="1802948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0002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D067C85-1D93-F244-B645-DE7483FBFD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969" y="2829608"/>
            <a:ext cx="2641600" cy="25781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xmlns="" id="{60004178-0CCB-6847-8BB1-4E85D0999B7C}"/>
                  </a:ext>
                </a:extLst>
              </p:cNvPr>
              <p:cNvSpPr/>
              <p:nvPr/>
            </p:nvSpPr>
            <p:spPr>
              <a:xfrm>
                <a:off x="8563433" y="3665213"/>
                <a:ext cx="3227580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chemeClr val="bg1"/>
                    </a:solidFill>
                    <a:latin typeface="OpenDyslexicAlta" pitchFamily="2" charset="77"/>
                  </a:rPr>
                  <a:t>0.07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id="{60004178-0CCB-6847-8BB1-4E85D0999B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63433" y="3665213"/>
                <a:ext cx="3227580" cy="906890"/>
              </a:xfrm>
              <a:prstGeom prst="roundRect">
                <a:avLst/>
              </a:prstGeom>
              <a:blipFill>
                <a:blip r:embed="rId4"/>
                <a:stretch>
                  <a:fillRect l="-3125" b="-684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7B59CC9-F2BB-9B41-BA51-7B805DAA5E37}"/>
              </a:ext>
            </a:extLst>
          </p:cNvPr>
          <p:cNvSpPr/>
          <p:nvPr/>
        </p:nvSpPr>
        <p:spPr>
          <a:xfrm>
            <a:off x="1004577" y="2833054"/>
            <a:ext cx="259200" cy="1799502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8210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D067C85-1D93-F244-B645-DE7483FBFD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969" y="2829608"/>
            <a:ext cx="2641600" cy="25781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xmlns="" id="{60004178-0CCB-6847-8BB1-4E85D0999B7C}"/>
                  </a:ext>
                </a:extLst>
              </p:cNvPr>
              <p:cNvSpPr/>
              <p:nvPr/>
            </p:nvSpPr>
            <p:spPr>
              <a:xfrm>
                <a:off x="8563433" y="3665213"/>
                <a:ext cx="3227580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rgbClr val="FF3860"/>
                    </a:solidFill>
                    <a:latin typeface="OpenDyslexicAlta" pitchFamily="2" charset="77"/>
                  </a:rPr>
                  <a:t>0.07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id="{60004178-0CCB-6847-8BB1-4E85D0999B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63433" y="3665213"/>
                <a:ext cx="3227580" cy="906890"/>
              </a:xfrm>
              <a:prstGeom prst="roundRect">
                <a:avLst/>
              </a:prstGeom>
              <a:blipFill>
                <a:blip r:embed="rId4"/>
                <a:stretch>
                  <a:fillRect l="-3125" b="-684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7B59CC9-F2BB-9B41-BA51-7B805DAA5E37}"/>
              </a:ext>
            </a:extLst>
          </p:cNvPr>
          <p:cNvSpPr/>
          <p:nvPr/>
        </p:nvSpPr>
        <p:spPr>
          <a:xfrm>
            <a:off x="1004577" y="2833054"/>
            <a:ext cx="259200" cy="1799502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7456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D067C85-1D93-F244-B645-DE7483FBFD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969" y="2829608"/>
            <a:ext cx="2641600" cy="25781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xmlns="" id="{60004178-0CCB-6847-8BB1-4E85D0999B7C}"/>
                  </a:ext>
                </a:extLst>
              </p:cNvPr>
              <p:cNvSpPr/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chemeClr val="bg1"/>
                    </a:solidFill>
                    <a:latin typeface="OpenDyslexicAlta" pitchFamily="2" charset="77"/>
                  </a:rPr>
                  <a:t>1.23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23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:r>
                  <a:rPr lang="en-GB" sz="3200" dirty="0">
                    <a:solidFill>
                      <a:schemeClr val="bg1"/>
                    </a:solidFill>
                    <a:latin typeface="OpenDyslexicAlta" pitchFamily="2" charset="77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23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id="{60004178-0CCB-6847-8BB1-4E85D0999B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blipFill>
                <a:blip r:embed="rId4"/>
                <a:stretch>
                  <a:fillRect l="-2658" b="-821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7B59CC9-F2BB-9B41-BA51-7B805DAA5E37}"/>
              </a:ext>
            </a:extLst>
          </p:cNvPr>
          <p:cNvSpPr/>
          <p:nvPr/>
        </p:nvSpPr>
        <p:spPr>
          <a:xfrm>
            <a:off x="1004577" y="2833053"/>
            <a:ext cx="2563958" cy="2574655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87C56ACC-9F2B-B74F-BF5B-22BC66EC1A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681" y="2829608"/>
            <a:ext cx="2641600" cy="25781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855A2709-3FD8-4743-9979-6F8BD519FC07}"/>
              </a:ext>
            </a:extLst>
          </p:cNvPr>
          <p:cNvSpPr/>
          <p:nvPr/>
        </p:nvSpPr>
        <p:spPr>
          <a:xfrm>
            <a:off x="4082289" y="2833053"/>
            <a:ext cx="510337" cy="2574655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8081A40A-54C0-1F4D-83EB-4F75F81AD75B}"/>
              </a:ext>
            </a:extLst>
          </p:cNvPr>
          <p:cNvSpPr/>
          <p:nvPr/>
        </p:nvSpPr>
        <p:spPr>
          <a:xfrm>
            <a:off x="4592626" y="2829608"/>
            <a:ext cx="259383" cy="772852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1142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D067C85-1D93-F244-B645-DE7483FBFD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969" y="2829608"/>
            <a:ext cx="2641600" cy="25781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xmlns="" id="{60004178-0CCB-6847-8BB1-4E85D0999B7C}"/>
                  </a:ext>
                </a:extLst>
              </p:cNvPr>
              <p:cNvSpPr/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rgbClr val="FF3860"/>
                    </a:solidFill>
                    <a:latin typeface="OpenDyslexicAlta" pitchFamily="2" charset="77"/>
                  </a:rPr>
                  <a:t>1.23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23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:r>
                  <a:rPr lang="en-GB" sz="3200" dirty="0">
                    <a:solidFill>
                      <a:srgbClr val="FF3860"/>
                    </a:solidFill>
                    <a:latin typeface="OpenDyslexicAlta" pitchFamily="2" charset="77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23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id="{60004178-0CCB-6847-8BB1-4E85D0999B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blipFill>
                <a:blip r:embed="rId4"/>
                <a:stretch>
                  <a:fillRect l="-2658" b="-821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7B59CC9-F2BB-9B41-BA51-7B805DAA5E37}"/>
              </a:ext>
            </a:extLst>
          </p:cNvPr>
          <p:cNvSpPr/>
          <p:nvPr/>
        </p:nvSpPr>
        <p:spPr>
          <a:xfrm>
            <a:off x="1004577" y="2833053"/>
            <a:ext cx="2563958" cy="2574655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87C56ACC-9F2B-B74F-BF5B-22BC66EC1A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681" y="2829608"/>
            <a:ext cx="2641600" cy="25781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855A2709-3FD8-4743-9979-6F8BD519FC07}"/>
              </a:ext>
            </a:extLst>
          </p:cNvPr>
          <p:cNvSpPr/>
          <p:nvPr/>
        </p:nvSpPr>
        <p:spPr>
          <a:xfrm>
            <a:off x="4082289" y="2833053"/>
            <a:ext cx="510337" cy="2574655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8081A40A-54C0-1F4D-83EB-4F75F81AD75B}"/>
              </a:ext>
            </a:extLst>
          </p:cNvPr>
          <p:cNvSpPr/>
          <p:nvPr/>
        </p:nvSpPr>
        <p:spPr>
          <a:xfrm>
            <a:off x="4592626" y="2829608"/>
            <a:ext cx="259383" cy="772852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6746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D067C85-1D93-F244-B645-DE7483FBFD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969" y="2829608"/>
            <a:ext cx="2641600" cy="25781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xmlns="" id="{60004178-0CCB-6847-8BB1-4E85D0999B7C}"/>
                  </a:ext>
                </a:extLst>
              </p:cNvPr>
              <p:cNvSpPr/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chemeClr val="bg1"/>
                    </a:solidFill>
                    <a:latin typeface="OpenDyslexicAlta" pitchFamily="2" charset="77"/>
                  </a:rPr>
                  <a:t>1.31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131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chemeClr val="bg1"/>
                    </a:solidFill>
                    <a:latin typeface="OpenDyslexicAlta" pitchFamily="2" charset="77"/>
                  </a:rPr>
                  <a:t> 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= </a:t>
                </a:r>
                <a:r>
                  <a:rPr lang="en-GB" sz="3200" dirty="0">
                    <a:solidFill>
                      <a:schemeClr val="bg1"/>
                    </a:solidFill>
                    <a:latin typeface="OpenDyslexicAlta" pitchFamily="2" charset="77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31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id="{60004178-0CCB-6847-8BB1-4E85D0999B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blipFill>
                <a:blip r:embed="rId4"/>
                <a:stretch>
                  <a:fillRect l="-2658" b="-821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7B59CC9-F2BB-9B41-BA51-7B805DAA5E37}"/>
              </a:ext>
            </a:extLst>
          </p:cNvPr>
          <p:cNvSpPr/>
          <p:nvPr/>
        </p:nvSpPr>
        <p:spPr>
          <a:xfrm>
            <a:off x="1004577" y="2833053"/>
            <a:ext cx="2563958" cy="2574655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87C56ACC-9F2B-B74F-BF5B-22BC66EC1A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681" y="2829608"/>
            <a:ext cx="2641600" cy="25781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855A2709-3FD8-4743-9979-6F8BD519FC07}"/>
              </a:ext>
            </a:extLst>
          </p:cNvPr>
          <p:cNvSpPr/>
          <p:nvPr/>
        </p:nvSpPr>
        <p:spPr>
          <a:xfrm>
            <a:off x="4082289" y="2833053"/>
            <a:ext cx="771026" cy="2574655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8081A40A-54C0-1F4D-83EB-4F75F81AD75B}"/>
              </a:ext>
            </a:extLst>
          </p:cNvPr>
          <p:cNvSpPr/>
          <p:nvPr/>
        </p:nvSpPr>
        <p:spPr>
          <a:xfrm>
            <a:off x="4845941" y="2829608"/>
            <a:ext cx="259383" cy="269852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2635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D067C85-1D93-F244-B645-DE7483FBFD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969" y="2829608"/>
            <a:ext cx="2641600" cy="25781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xmlns="" id="{60004178-0CCB-6847-8BB1-4E85D0999B7C}"/>
                  </a:ext>
                </a:extLst>
              </p:cNvPr>
              <p:cNvSpPr/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rgbClr val="FF3860"/>
                    </a:solidFill>
                    <a:latin typeface="OpenDyslexicAlta" pitchFamily="2" charset="77"/>
                  </a:rPr>
                  <a:t>1.31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131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:r>
                  <a:rPr lang="en-GB" sz="3200" dirty="0">
                    <a:solidFill>
                      <a:srgbClr val="FF3860"/>
                    </a:solidFill>
                    <a:latin typeface="OpenDyslexicAlta" pitchFamily="2" charset="77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31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id="{60004178-0CCB-6847-8BB1-4E85D0999B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blipFill>
                <a:blip r:embed="rId4"/>
                <a:stretch>
                  <a:fillRect l="-2658" b="-821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7B59CC9-F2BB-9B41-BA51-7B805DAA5E37}"/>
              </a:ext>
            </a:extLst>
          </p:cNvPr>
          <p:cNvSpPr/>
          <p:nvPr/>
        </p:nvSpPr>
        <p:spPr>
          <a:xfrm>
            <a:off x="1004577" y="2833053"/>
            <a:ext cx="2563958" cy="2574655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87C56ACC-9F2B-B74F-BF5B-22BC66EC1A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681" y="2829608"/>
            <a:ext cx="2641600" cy="25781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855A2709-3FD8-4743-9979-6F8BD519FC07}"/>
              </a:ext>
            </a:extLst>
          </p:cNvPr>
          <p:cNvSpPr/>
          <p:nvPr/>
        </p:nvSpPr>
        <p:spPr>
          <a:xfrm>
            <a:off x="4082289" y="2833053"/>
            <a:ext cx="771026" cy="2574655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8081A40A-54C0-1F4D-83EB-4F75F81AD75B}"/>
              </a:ext>
            </a:extLst>
          </p:cNvPr>
          <p:cNvSpPr/>
          <p:nvPr/>
        </p:nvSpPr>
        <p:spPr>
          <a:xfrm>
            <a:off x="4845941" y="2829608"/>
            <a:ext cx="259383" cy="269852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1744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D067C85-1D93-F244-B645-DE7483FBFD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969" y="2829608"/>
            <a:ext cx="2641600" cy="25781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xmlns="" id="{60004178-0CCB-6847-8BB1-4E85D0999B7C}"/>
                  </a:ext>
                </a:extLst>
              </p:cNvPr>
              <p:cNvSpPr/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chemeClr val="bg1"/>
                    </a:solidFill>
                    <a:latin typeface="OpenDyslexicAlta" pitchFamily="2" charset="77"/>
                  </a:rPr>
                  <a:t>1.01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101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:r>
                  <a:rPr lang="en-GB" sz="3200" dirty="0">
                    <a:solidFill>
                      <a:schemeClr val="bg1"/>
                    </a:solidFill>
                    <a:latin typeface="OpenDyslexicAlta" pitchFamily="2" charset="77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id="{60004178-0CCB-6847-8BB1-4E85D0999B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blipFill>
                <a:blip r:embed="rId4"/>
                <a:stretch>
                  <a:fillRect l="-2658" b="-821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7B59CC9-F2BB-9B41-BA51-7B805DAA5E37}"/>
              </a:ext>
            </a:extLst>
          </p:cNvPr>
          <p:cNvSpPr/>
          <p:nvPr/>
        </p:nvSpPr>
        <p:spPr>
          <a:xfrm>
            <a:off x="1004577" y="2833053"/>
            <a:ext cx="2563958" cy="2574655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87C56ACC-9F2B-B74F-BF5B-22BC66EC1A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681" y="2829608"/>
            <a:ext cx="2641600" cy="25781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855A2709-3FD8-4743-9979-6F8BD519FC07}"/>
              </a:ext>
            </a:extLst>
          </p:cNvPr>
          <p:cNvSpPr/>
          <p:nvPr/>
        </p:nvSpPr>
        <p:spPr>
          <a:xfrm>
            <a:off x="4082289" y="2833053"/>
            <a:ext cx="259597" cy="261373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7131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D067C85-1D93-F244-B645-DE7483FBFD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969" y="2829608"/>
            <a:ext cx="2641600" cy="25781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xmlns="" id="{60004178-0CCB-6847-8BB1-4E85D0999B7C}"/>
                  </a:ext>
                </a:extLst>
              </p:cNvPr>
              <p:cNvSpPr/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rgbClr val="FF3860"/>
                    </a:solidFill>
                    <a:latin typeface="OpenDyslexicAlta" pitchFamily="2" charset="77"/>
                  </a:rPr>
                  <a:t>1.01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101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:r>
                  <a:rPr lang="en-GB" sz="3200" dirty="0">
                    <a:solidFill>
                      <a:srgbClr val="FF3860"/>
                    </a:solidFill>
                    <a:latin typeface="OpenDyslexicAlta" pitchFamily="2" charset="77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id="{60004178-0CCB-6847-8BB1-4E85D0999B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blipFill>
                <a:blip r:embed="rId4"/>
                <a:stretch>
                  <a:fillRect l="-2658" b="-821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7B59CC9-F2BB-9B41-BA51-7B805DAA5E37}"/>
              </a:ext>
            </a:extLst>
          </p:cNvPr>
          <p:cNvSpPr/>
          <p:nvPr/>
        </p:nvSpPr>
        <p:spPr>
          <a:xfrm>
            <a:off x="1004577" y="2833053"/>
            <a:ext cx="2563958" cy="2574655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87C56ACC-9F2B-B74F-BF5B-22BC66EC1A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681" y="2829608"/>
            <a:ext cx="2641600" cy="25781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855A2709-3FD8-4743-9979-6F8BD519FC07}"/>
              </a:ext>
            </a:extLst>
          </p:cNvPr>
          <p:cNvSpPr/>
          <p:nvPr/>
        </p:nvSpPr>
        <p:spPr>
          <a:xfrm>
            <a:off x="4082289" y="2833053"/>
            <a:ext cx="259597" cy="261373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7913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D067C85-1D93-F244-B645-DE7483FBFD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969" y="2829608"/>
            <a:ext cx="2641600" cy="25781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xmlns="" id="{60004178-0CCB-6847-8BB1-4E85D0999B7C}"/>
                  </a:ext>
                </a:extLst>
              </p:cNvPr>
              <p:cNvSpPr/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chemeClr val="bg1"/>
                    </a:solidFill>
                    <a:latin typeface="OpenDyslexicAlta" pitchFamily="2" charset="77"/>
                  </a:rPr>
                  <a:t>1.79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179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:r>
                  <a:rPr lang="en-GB" sz="3200" dirty="0">
                    <a:solidFill>
                      <a:schemeClr val="bg1"/>
                    </a:solidFill>
                    <a:latin typeface="OpenDyslexicAlta" pitchFamily="2" charset="77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79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id="{60004178-0CCB-6847-8BB1-4E85D0999B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blipFill>
                <a:blip r:embed="rId4"/>
                <a:stretch>
                  <a:fillRect l="-2658" b="-821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7B59CC9-F2BB-9B41-BA51-7B805DAA5E37}"/>
              </a:ext>
            </a:extLst>
          </p:cNvPr>
          <p:cNvSpPr/>
          <p:nvPr/>
        </p:nvSpPr>
        <p:spPr>
          <a:xfrm>
            <a:off x="1004577" y="2833053"/>
            <a:ext cx="2563958" cy="2574655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87C56ACC-9F2B-B74F-BF5B-22BC66EC1A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681" y="2829608"/>
            <a:ext cx="2641600" cy="25781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855A2709-3FD8-4743-9979-6F8BD519FC07}"/>
              </a:ext>
            </a:extLst>
          </p:cNvPr>
          <p:cNvSpPr/>
          <p:nvPr/>
        </p:nvSpPr>
        <p:spPr>
          <a:xfrm>
            <a:off x="4082288" y="2833053"/>
            <a:ext cx="1796805" cy="2574655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8081A40A-54C0-1F4D-83EB-4F75F81AD75B}"/>
              </a:ext>
            </a:extLst>
          </p:cNvPr>
          <p:cNvSpPr/>
          <p:nvPr/>
        </p:nvSpPr>
        <p:spPr>
          <a:xfrm>
            <a:off x="5879094" y="2829607"/>
            <a:ext cx="259383" cy="2311259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8519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Starter: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Expressing the representations below as both fractions and decimals, what’s the same and what’s different?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Explain your answer.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102A1AEA-6BCF-F34F-B2F2-BA758F9FEB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300" y="3012488"/>
            <a:ext cx="2641600" cy="25781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D351122E-25AD-BC4B-AE49-5672E5AD8C06}"/>
              </a:ext>
            </a:extLst>
          </p:cNvPr>
          <p:cNvSpPr/>
          <p:nvPr/>
        </p:nvSpPr>
        <p:spPr>
          <a:xfrm>
            <a:off x="1020909" y="3021543"/>
            <a:ext cx="771728" cy="2569045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0F595916-B5CC-7C4E-9DA2-D78D7D19CC4C}"/>
              </a:ext>
            </a:extLst>
          </p:cNvPr>
          <p:cNvSpPr/>
          <p:nvPr/>
        </p:nvSpPr>
        <p:spPr>
          <a:xfrm>
            <a:off x="1792637" y="3017016"/>
            <a:ext cx="258305" cy="1802958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363B3256-A8FC-6F4A-9B8E-29A9B77A5E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8550" y="3021543"/>
            <a:ext cx="2641600" cy="25781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CA296FA2-8759-5440-8031-F918C2B1820C}"/>
              </a:ext>
            </a:extLst>
          </p:cNvPr>
          <p:cNvSpPr/>
          <p:nvPr/>
        </p:nvSpPr>
        <p:spPr>
          <a:xfrm>
            <a:off x="6196159" y="3030598"/>
            <a:ext cx="771728" cy="2569045"/>
          </a:xfrm>
          <a:prstGeom prst="rect">
            <a:avLst/>
          </a:prstGeom>
          <a:solidFill>
            <a:srgbClr val="23D16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5C9FC922-7236-1046-83B2-EFA1BF8C2CD7}"/>
              </a:ext>
            </a:extLst>
          </p:cNvPr>
          <p:cNvSpPr/>
          <p:nvPr/>
        </p:nvSpPr>
        <p:spPr>
          <a:xfrm>
            <a:off x="6967887" y="3026071"/>
            <a:ext cx="258305" cy="766662"/>
          </a:xfrm>
          <a:prstGeom prst="rect">
            <a:avLst/>
          </a:prstGeom>
          <a:solidFill>
            <a:srgbClr val="23D16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4356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D067C85-1D93-F244-B645-DE7483FBFD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969" y="2829608"/>
            <a:ext cx="2641600" cy="25781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xmlns="" id="{60004178-0CCB-6847-8BB1-4E85D0999B7C}"/>
                  </a:ext>
                </a:extLst>
              </p:cNvPr>
              <p:cNvSpPr/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rgbClr val="FF3860"/>
                    </a:solidFill>
                    <a:latin typeface="OpenDyslexicAlta" pitchFamily="2" charset="77"/>
                  </a:rPr>
                  <a:t>1.79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179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:r>
                  <a:rPr lang="en-GB" sz="3200" dirty="0">
                    <a:solidFill>
                      <a:srgbClr val="FF3860"/>
                    </a:solidFill>
                    <a:latin typeface="OpenDyslexicAlta" pitchFamily="2" charset="77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79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id="{60004178-0CCB-6847-8BB1-4E85D0999B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blipFill>
                <a:blip r:embed="rId4"/>
                <a:stretch>
                  <a:fillRect l="-2658" b="-821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7B59CC9-F2BB-9B41-BA51-7B805DAA5E37}"/>
              </a:ext>
            </a:extLst>
          </p:cNvPr>
          <p:cNvSpPr/>
          <p:nvPr/>
        </p:nvSpPr>
        <p:spPr>
          <a:xfrm>
            <a:off x="1004577" y="2833053"/>
            <a:ext cx="2563958" cy="2574655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87C56ACC-9F2B-B74F-BF5B-22BC66EC1A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681" y="2829608"/>
            <a:ext cx="2641600" cy="25781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855A2709-3FD8-4743-9979-6F8BD519FC07}"/>
              </a:ext>
            </a:extLst>
          </p:cNvPr>
          <p:cNvSpPr/>
          <p:nvPr/>
        </p:nvSpPr>
        <p:spPr>
          <a:xfrm>
            <a:off x="4082288" y="2833053"/>
            <a:ext cx="1796805" cy="2574655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8081A40A-54C0-1F4D-83EB-4F75F81AD75B}"/>
              </a:ext>
            </a:extLst>
          </p:cNvPr>
          <p:cNvSpPr/>
          <p:nvPr/>
        </p:nvSpPr>
        <p:spPr>
          <a:xfrm>
            <a:off x="5879094" y="2829607"/>
            <a:ext cx="259383" cy="2311259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1913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D067C85-1D93-F244-B645-DE7483FBFD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969" y="2829608"/>
            <a:ext cx="2641600" cy="25781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xmlns="" id="{60004178-0CCB-6847-8BB1-4E85D0999B7C}"/>
                  </a:ext>
                </a:extLst>
              </p:cNvPr>
              <p:cNvSpPr/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chemeClr val="bg1"/>
                    </a:solidFill>
                    <a:latin typeface="OpenDyslexicAlta" pitchFamily="2" charset="77"/>
                  </a:rPr>
                  <a:t>1.07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107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:r>
                  <a:rPr lang="en-GB" sz="3200" dirty="0">
                    <a:solidFill>
                      <a:schemeClr val="bg1"/>
                    </a:solidFill>
                    <a:latin typeface="OpenDyslexicAlta" pitchFamily="2" charset="77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id="{60004178-0CCB-6847-8BB1-4E85D0999B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blipFill>
                <a:blip r:embed="rId4"/>
                <a:stretch>
                  <a:fillRect l="-2658" b="-821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7B59CC9-F2BB-9B41-BA51-7B805DAA5E37}"/>
              </a:ext>
            </a:extLst>
          </p:cNvPr>
          <p:cNvSpPr/>
          <p:nvPr/>
        </p:nvSpPr>
        <p:spPr>
          <a:xfrm>
            <a:off x="1004577" y="2833053"/>
            <a:ext cx="2563958" cy="2574655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87C56ACC-9F2B-B74F-BF5B-22BC66EC1A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681" y="2829608"/>
            <a:ext cx="2641600" cy="25781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855A2709-3FD8-4743-9979-6F8BD519FC07}"/>
              </a:ext>
            </a:extLst>
          </p:cNvPr>
          <p:cNvSpPr/>
          <p:nvPr/>
        </p:nvSpPr>
        <p:spPr>
          <a:xfrm>
            <a:off x="4082289" y="2833053"/>
            <a:ext cx="259597" cy="1787392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8638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D067C85-1D93-F244-B645-DE7483FBFD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969" y="2829608"/>
            <a:ext cx="2641600" cy="25781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xmlns="" id="{60004178-0CCB-6847-8BB1-4E85D0999B7C}"/>
                  </a:ext>
                </a:extLst>
              </p:cNvPr>
              <p:cNvSpPr/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rgbClr val="FF3860"/>
                    </a:solidFill>
                    <a:latin typeface="OpenDyslexicAlta" pitchFamily="2" charset="77"/>
                  </a:rPr>
                  <a:t>1.07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107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:r>
                  <a:rPr lang="en-GB" sz="3200" dirty="0">
                    <a:solidFill>
                      <a:srgbClr val="FF3860"/>
                    </a:solidFill>
                    <a:latin typeface="OpenDyslexicAlta" pitchFamily="2" charset="77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id="{60004178-0CCB-6847-8BB1-4E85D0999B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blipFill>
                <a:blip r:embed="rId4"/>
                <a:stretch>
                  <a:fillRect l="-2658" b="-821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7B59CC9-F2BB-9B41-BA51-7B805DAA5E37}"/>
              </a:ext>
            </a:extLst>
          </p:cNvPr>
          <p:cNvSpPr/>
          <p:nvPr/>
        </p:nvSpPr>
        <p:spPr>
          <a:xfrm>
            <a:off x="1004577" y="2833053"/>
            <a:ext cx="2563958" cy="2574655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87C56ACC-9F2B-B74F-BF5B-22BC66EC1A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681" y="2829608"/>
            <a:ext cx="2641600" cy="25781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855A2709-3FD8-4743-9979-6F8BD519FC07}"/>
              </a:ext>
            </a:extLst>
          </p:cNvPr>
          <p:cNvSpPr/>
          <p:nvPr/>
        </p:nvSpPr>
        <p:spPr>
          <a:xfrm>
            <a:off x="4082289" y="2833053"/>
            <a:ext cx="259597" cy="1787392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00666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D067C85-1D93-F244-B645-DE7483FBFD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969" y="2829608"/>
            <a:ext cx="2641600" cy="25781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xmlns="" id="{60004178-0CCB-6847-8BB1-4E85D0999B7C}"/>
                  </a:ext>
                </a:extLst>
              </p:cNvPr>
              <p:cNvSpPr/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chemeClr val="bg1"/>
                    </a:solidFill>
                    <a:latin typeface="OpenDyslexicAlta" pitchFamily="2" charset="77"/>
                  </a:rPr>
                  <a:t>1.57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157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:r>
                  <a:rPr lang="en-GB" sz="3200" dirty="0">
                    <a:solidFill>
                      <a:schemeClr val="bg1"/>
                    </a:solidFill>
                    <a:latin typeface="OpenDyslexicAlta" pitchFamily="2" charset="77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57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id="{60004178-0CCB-6847-8BB1-4E85D0999B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blipFill>
                <a:blip r:embed="rId4"/>
                <a:stretch>
                  <a:fillRect l="-2658" b="-684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7B59CC9-F2BB-9B41-BA51-7B805DAA5E37}"/>
              </a:ext>
            </a:extLst>
          </p:cNvPr>
          <p:cNvSpPr/>
          <p:nvPr/>
        </p:nvSpPr>
        <p:spPr>
          <a:xfrm>
            <a:off x="1004577" y="2833053"/>
            <a:ext cx="2563958" cy="2574655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87C56ACC-9F2B-B74F-BF5B-22BC66EC1A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681" y="2829608"/>
            <a:ext cx="2641600" cy="25781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855A2709-3FD8-4743-9979-6F8BD519FC07}"/>
              </a:ext>
            </a:extLst>
          </p:cNvPr>
          <p:cNvSpPr/>
          <p:nvPr/>
        </p:nvSpPr>
        <p:spPr>
          <a:xfrm>
            <a:off x="4082289" y="2833053"/>
            <a:ext cx="1282492" cy="2574655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8081A40A-54C0-1F4D-83EB-4F75F81AD75B}"/>
              </a:ext>
            </a:extLst>
          </p:cNvPr>
          <p:cNvSpPr/>
          <p:nvPr/>
        </p:nvSpPr>
        <p:spPr>
          <a:xfrm>
            <a:off x="5364780" y="2829609"/>
            <a:ext cx="265761" cy="1805454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551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D067C85-1D93-F244-B645-DE7483FBFD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969" y="2829608"/>
            <a:ext cx="2641600" cy="25781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xmlns="" id="{60004178-0CCB-6847-8BB1-4E85D0999B7C}"/>
                  </a:ext>
                </a:extLst>
              </p:cNvPr>
              <p:cNvSpPr/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rgbClr val="FF3860"/>
                    </a:solidFill>
                    <a:latin typeface="OpenDyslexicAlta" pitchFamily="2" charset="77"/>
                  </a:rPr>
                  <a:t>1.57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157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:r>
                  <a:rPr lang="en-GB" sz="3200" dirty="0">
                    <a:solidFill>
                      <a:srgbClr val="FF3860"/>
                    </a:solidFill>
                    <a:latin typeface="OpenDyslexicAlta" pitchFamily="2" charset="77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57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id="{60004178-0CCB-6847-8BB1-4E85D0999B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blipFill>
                <a:blip r:embed="rId4"/>
                <a:stretch>
                  <a:fillRect l="-2658" b="-684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7B59CC9-F2BB-9B41-BA51-7B805DAA5E37}"/>
              </a:ext>
            </a:extLst>
          </p:cNvPr>
          <p:cNvSpPr/>
          <p:nvPr/>
        </p:nvSpPr>
        <p:spPr>
          <a:xfrm>
            <a:off x="1004577" y="2833053"/>
            <a:ext cx="2563958" cy="2574655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87C56ACC-9F2B-B74F-BF5B-22BC66EC1A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681" y="2829608"/>
            <a:ext cx="2641600" cy="25781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855A2709-3FD8-4743-9979-6F8BD519FC07}"/>
              </a:ext>
            </a:extLst>
          </p:cNvPr>
          <p:cNvSpPr/>
          <p:nvPr/>
        </p:nvSpPr>
        <p:spPr>
          <a:xfrm>
            <a:off x="4082289" y="2833053"/>
            <a:ext cx="1282492" cy="2574655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8081A40A-54C0-1F4D-83EB-4F75F81AD75B}"/>
              </a:ext>
            </a:extLst>
          </p:cNvPr>
          <p:cNvSpPr/>
          <p:nvPr/>
        </p:nvSpPr>
        <p:spPr>
          <a:xfrm>
            <a:off x="5364780" y="2829609"/>
            <a:ext cx="265761" cy="1805454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200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representations, complete the statements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ounded Rectangle 12">
                <a:extLst>
                  <a:ext uri="{FF2B5EF4-FFF2-40B4-BE49-F238E27FC236}">
                    <a16:creationId xmlns:a16="http://schemas.microsoft.com/office/drawing/2014/main" xmlns="" id="{52385803-A1AE-074A-A9DF-541C1DF9C42F}"/>
                  </a:ext>
                </a:extLst>
              </p:cNvPr>
              <p:cNvSpPr/>
              <p:nvPr/>
            </p:nvSpPr>
            <p:spPr>
              <a:xfrm>
                <a:off x="6126330" y="2939043"/>
                <a:ext cx="3227580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chemeClr val="bg1"/>
                    </a:solidFill>
                    <a:latin typeface="OpenDyslexicAlta" pitchFamily="2" charset="77"/>
                  </a:rPr>
                  <a:t>0.57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57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3" name="Rounded Rectangle 12">
                <a:extLst>
                  <a:ext uri="{FF2B5EF4-FFF2-40B4-BE49-F238E27FC236}">
                    <a16:creationId xmlns:a16="http://schemas.microsoft.com/office/drawing/2014/main" id="{52385803-A1AE-074A-A9DF-541C1DF9C42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330" y="2939043"/>
                <a:ext cx="3227580" cy="906890"/>
              </a:xfrm>
              <a:prstGeom prst="roundRect">
                <a:avLst/>
              </a:prstGeom>
              <a:blipFill>
                <a:blip r:embed="rId3"/>
                <a:stretch>
                  <a:fillRect l="-3113" b="-6757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ounded Rectangle 16">
                <a:extLst>
                  <a:ext uri="{FF2B5EF4-FFF2-40B4-BE49-F238E27FC236}">
                    <a16:creationId xmlns:a16="http://schemas.microsoft.com/office/drawing/2014/main" xmlns="" id="{10F62BCA-6569-CD4D-BEE3-9D8229D2A311}"/>
                  </a:ext>
                </a:extLst>
              </p:cNvPr>
              <p:cNvSpPr/>
              <p:nvPr/>
            </p:nvSpPr>
            <p:spPr>
              <a:xfrm>
                <a:off x="6113724" y="4183031"/>
                <a:ext cx="3227580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chemeClr val="bg1"/>
                    </a:solidFill>
                    <a:latin typeface="OpenDyslexicAlta" pitchFamily="2" charset="77"/>
                  </a:rPr>
                  <a:t>0.09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7" name="Rounded Rectangle 16">
                <a:extLst>
                  <a:ext uri="{FF2B5EF4-FFF2-40B4-BE49-F238E27FC236}">
                    <a16:creationId xmlns:a16="http://schemas.microsoft.com/office/drawing/2014/main" id="{10F62BCA-6569-CD4D-BEE3-9D8229D2A31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3724" y="4183031"/>
                <a:ext cx="3227580" cy="906890"/>
              </a:xfrm>
              <a:prstGeom prst="roundRect">
                <a:avLst/>
              </a:prstGeom>
              <a:blipFill>
                <a:blip r:embed="rId4"/>
                <a:stretch>
                  <a:fillRect l="-3113" b="-8108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ounded Rectangle 25">
                <a:extLst>
                  <a:ext uri="{FF2B5EF4-FFF2-40B4-BE49-F238E27FC236}">
                    <a16:creationId xmlns:a16="http://schemas.microsoft.com/office/drawing/2014/main" xmlns="" id="{B3692DC5-D559-6F4E-99DF-F70688771601}"/>
                  </a:ext>
                </a:extLst>
              </p:cNvPr>
              <p:cNvSpPr/>
              <p:nvPr/>
            </p:nvSpPr>
            <p:spPr>
              <a:xfrm>
                <a:off x="6113724" y="5468510"/>
                <a:ext cx="3799952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chemeClr val="bg1"/>
                    </a:solidFill>
                    <a:latin typeface="OpenDyslexicAlta" pitchFamily="2" charset="77"/>
                  </a:rPr>
                  <a:t>2.03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203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:r>
                  <a:rPr lang="en-GB" sz="3200" dirty="0">
                    <a:solidFill>
                      <a:schemeClr val="bg1"/>
                    </a:solidFill>
                    <a:latin typeface="OpenDyslexicAlta" pitchFamily="2" charset="77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6" name="Rounded Rectangle 25">
                <a:extLst>
                  <a:ext uri="{FF2B5EF4-FFF2-40B4-BE49-F238E27FC236}">
                    <a16:creationId xmlns:a16="http://schemas.microsoft.com/office/drawing/2014/main" id="{B3692DC5-D559-6F4E-99DF-F7068877160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3724" y="5468510"/>
                <a:ext cx="3799952" cy="906890"/>
              </a:xfrm>
              <a:prstGeom prst="roundRect">
                <a:avLst/>
              </a:prstGeom>
              <a:blipFill>
                <a:blip r:embed="rId5"/>
                <a:stretch>
                  <a:fillRect l="-2649" b="-821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856B8EAD-AA35-F848-A754-9C02A98D45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0125" y="2728090"/>
            <a:ext cx="3799952" cy="3772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82397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1: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representations, complete the statements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ounded Rectangle 12">
                <a:extLst>
                  <a:ext uri="{FF2B5EF4-FFF2-40B4-BE49-F238E27FC236}">
                    <a16:creationId xmlns:a16="http://schemas.microsoft.com/office/drawing/2014/main" xmlns="" id="{52385803-A1AE-074A-A9DF-541C1DF9C42F}"/>
                  </a:ext>
                </a:extLst>
              </p:cNvPr>
              <p:cNvSpPr/>
              <p:nvPr/>
            </p:nvSpPr>
            <p:spPr>
              <a:xfrm>
                <a:off x="6126330" y="2939043"/>
                <a:ext cx="3227580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rgbClr val="FF3860"/>
                    </a:solidFill>
                    <a:latin typeface="OpenDyslexicAlta" pitchFamily="2" charset="77"/>
                  </a:rPr>
                  <a:t>0.57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57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3" name="Rounded Rectangle 12">
                <a:extLst>
                  <a:ext uri="{FF2B5EF4-FFF2-40B4-BE49-F238E27FC236}">
                    <a16:creationId xmlns:a16="http://schemas.microsoft.com/office/drawing/2014/main" id="{52385803-A1AE-074A-A9DF-541C1DF9C42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330" y="2939043"/>
                <a:ext cx="3227580" cy="906890"/>
              </a:xfrm>
              <a:prstGeom prst="roundRect">
                <a:avLst/>
              </a:prstGeom>
              <a:blipFill>
                <a:blip r:embed="rId3"/>
                <a:stretch>
                  <a:fillRect l="-3113" b="-6757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ounded Rectangle 16">
                <a:extLst>
                  <a:ext uri="{FF2B5EF4-FFF2-40B4-BE49-F238E27FC236}">
                    <a16:creationId xmlns:a16="http://schemas.microsoft.com/office/drawing/2014/main" xmlns="" id="{10F62BCA-6569-CD4D-BEE3-9D8229D2A311}"/>
                  </a:ext>
                </a:extLst>
              </p:cNvPr>
              <p:cNvSpPr/>
              <p:nvPr/>
            </p:nvSpPr>
            <p:spPr>
              <a:xfrm>
                <a:off x="6113724" y="4183031"/>
                <a:ext cx="3227580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rgbClr val="FF3860"/>
                    </a:solidFill>
                    <a:latin typeface="OpenDyslexicAlta" pitchFamily="2" charset="77"/>
                  </a:rPr>
                  <a:t>0.09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7" name="Rounded Rectangle 16">
                <a:extLst>
                  <a:ext uri="{FF2B5EF4-FFF2-40B4-BE49-F238E27FC236}">
                    <a16:creationId xmlns:a16="http://schemas.microsoft.com/office/drawing/2014/main" id="{10F62BCA-6569-CD4D-BEE3-9D8229D2A31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3724" y="4183031"/>
                <a:ext cx="3227580" cy="906890"/>
              </a:xfrm>
              <a:prstGeom prst="roundRect">
                <a:avLst/>
              </a:prstGeom>
              <a:blipFill>
                <a:blip r:embed="rId4"/>
                <a:stretch>
                  <a:fillRect l="-3113" b="-8108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ounded Rectangle 25">
                <a:extLst>
                  <a:ext uri="{FF2B5EF4-FFF2-40B4-BE49-F238E27FC236}">
                    <a16:creationId xmlns:a16="http://schemas.microsoft.com/office/drawing/2014/main" xmlns="" id="{B3692DC5-D559-6F4E-99DF-F70688771601}"/>
                  </a:ext>
                </a:extLst>
              </p:cNvPr>
              <p:cNvSpPr/>
              <p:nvPr/>
            </p:nvSpPr>
            <p:spPr>
              <a:xfrm>
                <a:off x="6113724" y="5468510"/>
                <a:ext cx="3799952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rgbClr val="FF3860"/>
                    </a:solidFill>
                    <a:latin typeface="OpenDyslexicAlta" pitchFamily="2" charset="77"/>
                  </a:rPr>
                  <a:t>2.03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203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:r>
                  <a:rPr lang="en-GB" sz="3200" dirty="0">
                    <a:solidFill>
                      <a:srgbClr val="FF3860"/>
                    </a:solidFill>
                    <a:latin typeface="OpenDyslexicAlta" pitchFamily="2" charset="77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6" name="Rounded Rectangle 25">
                <a:extLst>
                  <a:ext uri="{FF2B5EF4-FFF2-40B4-BE49-F238E27FC236}">
                    <a16:creationId xmlns:a16="http://schemas.microsoft.com/office/drawing/2014/main" id="{B3692DC5-D559-6F4E-99DF-F7068877160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3724" y="5468510"/>
                <a:ext cx="3799952" cy="906890"/>
              </a:xfrm>
              <a:prstGeom prst="roundRect">
                <a:avLst/>
              </a:prstGeom>
              <a:blipFill>
                <a:blip r:embed="rId5"/>
                <a:stretch>
                  <a:fillRect l="-2649" b="-821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856B8EAD-AA35-F848-A754-9C02A98D45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0125" y="2728090"/>
            <a:ext cx="3799952" cy="3772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04049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xmlns="" id="{60004178-0CCB-6847-8BB1-4E85D0999B7C}"/>
                  </a:ext>
                </a:extLst>
              </p:cNvPr>
              <p:cNvSpPr/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chemeClr val="bg1"/>
                    </a:solidFill>
                    <a:latin typeface="OpenDyslexicAlta" pitchFamily="2" charset="77"/>
                  </a:rPr>
                  <a:t>0.12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12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id="{60004178-0CCB-6847-8BB1-4E85D0999B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blipFill>
                <a:blip r:embed="rId3"/>
                <a:stretch>
                  <a:fillRect l="-2658" b="-821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93C18FE5-1AA1-354B-A95B-5D7127148F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330442"/>
            <a:ext cx="7152861" cy="3576431"/>
          </a:xfrm>
          <a:prstGeom prst="rect">
            <a:avLst/>
          </a:prstGeom>
        </p:spPr>
      </p:pic>
      <p:sp>
        <p:nvSpPr>
          <p:cNvPr id="6" name="Down Arrow 5">
            <a:extLst>
              <a:ext uri="{FF2B5EF4-FFF2-40B4-BE49-F238E27FC236}">
                <a16:creationId xmlns:a16="http://schemas.microsoft.com/office/drawing/2014/main" xmlns="" id="{1E43978F-6BF4-284C-9923-B50D7296AED8}"/>
              </a:ext>
            </a:extLst>
          </p:cNvPr>
          <p:cNvSpPr/>
          <p:nvPr/>
        </p:nvSpPr>
        <p:spPr>
          <a:xfrm>
            <a:off x="1752600" y="3001432"/>
            <a:ext cx="127000" cy="978408"/>
          </a:xfrm>
          <a:prstGeom prst="downArrow">
            <a:avLst/>
          </a:prstGeom>
          <a:solidFill>
            <a:srgbClr val="23D16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A picture containing object, fence&#10;&#10;Description automatically generated">
            <a:extLst>
              <a:ext uri="{FF2B5EF4-FFF2-40B4-BE49-F238E27FC236}">
                <a16:creationId xmlns:a16="http://schemas.microsoft.com/office/drawing/2014/main" xmlns="" id="{B0D41599-0280-754C-81EF-C09559ADFD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38487" y="4682254"/>
            <a:ext cx="270510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80188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xmlns="" id="{60004178-0CCB-6847-8BB1-4E85D0999B7C}"/>
                  </a:ext>
                </a:extLst>
              </p:cNvPr>
              <p:cNvSpPr/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rgbClr val="FF3860"/>
                    </a:solidFill>
                    <a:latin typeface="OpenDyslexicAlta" pitchFamily="2" charset="77"/>
                  </a:rPr>
                  <a:t>0.12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12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id="{60004178-0CCB-6847-8BB1-4E85D0999B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blipFill>
                <a:blip r:embed="rId3"/>
                <a:stretch>
                  <a:fillRect l="-2658" b="-821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93C18FE5-1AA1-354B-A95B-5D7127148F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330442"/>
            <a:ext cx="7152861" cy="3576431"/>
          </a:xfrm>
          <a:prstGeom prst="rect">
            <a:avLst/>
          </a:prstGeom>
        </p:spPr>
      </p:pic>
      <p:sp>
        <p:nvSpPr>
          <p:cNvPr id="6" name="Down Arrow 5">
            <a:extLst>
              <a:ext uri="{FF2B5EF4-FFF2-40B4-BE49-F238E27FC236}">
                <a16:creationId xmlns:a16="http://schemas.microsoft.com/office/drawing/2014/main" xmlns="" id="{1E43978F-6BF4-284C-9923-B50D7296AED8}"/>
              </a:ext>
            </a:extLst>
          </p:cNvPr>
          <p:cNvSpPr/>
          <p:nvPr/>
        </p:nvSpPr>
        <p:spPr>
          <a:xfrm>
            <a:off x="1752600" y="3001432"/>
            <a:ext cx="127000" cy="978408"/>
          </a:xfrm>
          <a:prstGeom prst="downArrow">
            <a:avLst/>
          </a:prstGeom>
          <a:solidFill>
            <a:srgbClr val="23D16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icture containing object, fence&#10;&#10;Description automatically generated">
            <a:extLst>
              <a:ext uri="{FF2B5EF4-FFF2-40B4-BE49-F238E27FC236}">
                <a16:creationId xmlns:a16="http://schemas.microsoft.com/office/drawing/2014/main" xmlns="" id="{54339FBE-0CA6-CE4C-9E96-AB703E3776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38487" y="4682254"/>
            <a:ext cx="270510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38130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xmlns="" id="{60004178-0CCB-6847-8BB1-4E85D0999B7C}"/>
                  </a:ext>
                </a:extLst>
              </p:cNvPr>
              <p:cNvSpPr/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chemeClr val="bg1"/>
                    </a:solidFill>
                    <a:latin typeface="OpenDyslexicAlta" pitchFamily="2" charset="77"/>
                  </a:rPr>
                  <a:t>0.35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35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id="{60004178-0CCB-6847-8BB1-4E85D0999B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blipFill>
                <a:blip r:embed="rId3"/>
                <a:stretch>
                  <a:fillRect l="-2658" b="-684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93C18FE5-1AA1-354B-A95B-5D7127148F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330442"/>
            <a:ext cx="7152861" cy="3576431"/>
          </a:xfrm>
          <a:prstGeom prst="rect">
            <a:avLst/>
          </a:prstGeom>
        </p:spPr>
      </p:pic>
      <p:sp>
        <p:nvSpPr>
          <p:cNvPr id="6" name="Down Arrow 5">
            <a:extLst>
              <a:ext uri="{FF2B5EF4-FFF2-40B4-BE49-F238E27FC236}">
                <a16:creationId xmlns:a16="http://schemas.microsoft.com/office/drawing/2014/main" xmlns="" id="{1E43978F-6BF4-284C-9923-B50D7296AED8}"/>
              </a:ext>
            </a:extLst>
          </p:cNvPr>
          <p:cNvSpPr/>
          <p:nvPr/>
        </p:nvSpPr>
        <p:spPr>
          <a:xfrm>
            <a:off x="3125646" y="3011707"/>
            <a:ext cx="127000" cy="978408"/>
          </a:xfrm>
          <a:prstGeom prst="downArrow">
            <a:avLst/>
          </a:prstGeom>
          <a:solidFill>
            <a:srgbClr val="23D16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xmlns="" id="{EAF649B0-CE46-F741-BE48-60C17BAAA0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13141" y="4689728"/>
            <a:ext cx="1816100" cy="199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2128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xmlns="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10657114" cy="4351338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GB" dirty="0"/>
                  <a:t>Starter: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/>
                  <a:t>Expressing the representations below as both fractions and decimals, what’s </a:t>
                </a:r>
                <a:br>
                  <a:rPr lang="en-GB" sz="2200" dirty="0"/>
                </a:br>
                <a:r>
                  <a:rPr lang="en-GB" sz="2200" dirty="0"/>
                  <a:t>the same and what’s different?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/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>
                    <a:solidFill>
                      <a:srgbClr val="FF3860"/>
                    </a:solidFill>
                  </a:rPr>
                  <a:t>The purple representation shows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37</m:t>
                        </m:r>
                      </m:num>
                      <m:den>
                        <m:r>
                          <a:rPr lang="en-GB" sz="2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200" dirty="0">
                    <a:solidFill>
                      <a:srgbClr val="FF3860"/>
                    </a:solidFill>
                  </a:rPr>
                  <a:t> or 0.37. The green representation shows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2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33</m:t>
                        </m:r>
                      </m:num>
                      <m:den>
                        <m:r>
                          <a:rPr lang="en-GB" sz="2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200" dirty="0">
                    <a:solidFill>
                      <a:srgbClr val="FF3860"/>
                    </a:solidFill>
                  </a:rPr>
                  <a:t> or 0.33. So, they both have 3 tenths, but different numbers of hundredths – the purple representation has 7 hundredths, while the green has 3 hundredths.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10657114" cy="4351338"/>
              </a:xfrm>
              <a:blipFill>
                <a:blip r:embed="rId3"/>
                <a:stretch>
                  <a:fillRect l="-1905" t="-2632" b="-228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102A1AEA-6BCF-F34F-B2F2-BA758F9FEB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3300" y="3012488"/>
            <a:ext cx="2641600" cy="25781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D351122E-25AD-BC4B-AE49-5672E5AD8C06}"/>
              </a:ext>
            </a:extLst>
          </p:cNvPr>
          <p:cNvSpPr/>
          <p:nvPr/>
        </p:nvSpPr>
        <p:spPr>
          <a:xfrm>
            <a:off x="1020909" y="3021543"/>
            <a:ext cx="771728" cy="2569045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0F595916-B5CC-7C4E-9DA2-D78D7D19CC4C}"/>
              </a:ext>
            </a:extLst>
          </p:cNvPr>
          <p:cNvSpPr/>
          <p:nvPr/>
        </p:nvSpPr>
        <p:spPr>
          <a:xfrm>
            <a:off x="1792637" y="3017016"/>
            <a:ext cx="258305" cy="1802958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363B3256-A8FC-6F4A-9B8E-29A9B77A5E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8550" y="3021543"/>
            <a:ext cx="2641600" cy="25781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CA296FA2-8759-5440-8031-F918C2B1820C}"/>
              </a:ext>
            </a:extLst>
          </p:cNvPr>
          <p:cNvSpPr/>
          <p:nvPr/>
        </p:nvSpPr>
        <p:spPr>
          <a:xfrm>
            <a:off x="6196159" y="3030598"/>
            <a:ext cx="771728" cy="2569045"/>
          </a:xfrm>
          <a:prstGeom prst="rect">
            <a:avLst/>
          </a:prstGeom>
          <a:solidFill>
            <a:srgbClr val="23D16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5C9FC922-7236-1046-83B2-EFA1BF8C2CD7}"/>
              </a:ext>
            </a:extLst>
          </p:cNvPr>
          <p:cNvSpPr/>
          <p:nvPr/>
        </p:nvSpPr>
        <p:spPr>
          <a:xfrm>
            <a:off x="6967887" y="3026071"/>
            <a:ext cx="258305" cy="766662"/>
          </a:xfrm>
          <a:prstGeom prst="rect">
            <a:avLst/>
          </a:prstGeom>
          <a:solidFill>
            <a:srgbClr val="23D16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63710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xmlns="" id="{60004178-0CCB-6847-8BB1-4E85D0999B7C}"/>
                  </a:ext>
                </a:extLst>
              </p:cNvPr>
              <p:cNvSpPr/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rgbClr val="FF3860"/>
                    </a:solidFill>
                    <a:latin typeface="OpenDyslexicAlta" pitchFamily="2" charset="77"/>
                  </a:rPr>
                  <a:t>0.35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35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id="{60004178-0CCB-6847-8BB1-4E85D0999B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blipFill>
                <a:blip r:embed="rId3"/>
                <a:stretch>
                  <a:fillRect l="-2658" b="-684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93C18FE5-1AA1-354B-A95B-5D7127148F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330442"/>
            <a:ext cx="7152861" cy="3576431"/>
          </a:xfrm>
          <a:prstGeom prst="rect">
            <a:avLst/>
          </a:prstGeom>
        </p:spPr>
      </p:pic>
      <p:sp>
        <p:nvSpPr>
          <p:cNvPr id="6" name="Down Arrow 5">
            <a:extLst>
              <a:ext uri="{FF2B5EF4-FFF2-40B4-BE49-F238E27FC236}">
                <a16:creationId xmlns:a16="http://schemas.microsoft.com/office/drawing/2014/main" xmlns="" id="{1E43978F-6BF4-284C-9923-B50D7296AED8}"/>
              </a:ext>
            </a:extLst>
          </p:cNvPr>
          <p:cNvSpPr/>
          <p:nvPr/>
        </p:nvSpPr>
        <p:spPr>
          <a:xfrm>
            <a:off x="3125646" y="3011707"/>
            <a:ext cx="127000" cy="978408"/>
          </a:xfrm>
          <a:prstGeom prst="downArrow">
            <a:avLst/>
          </a:prstGeom>
          <a:solidFill>
            <a:srgbClr val="23D16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xmlns="" id="{50508E9B-0C89-9B42-9E3A-14DE787714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13141" y="4689728"/>
            <a:ext cx="1816100" cy="199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93934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xmlns="" id="{60004178-0CCB-6847-8BB1-4E85D0999B7C}"/>
                  </a:ext>
                </a:extLst>
              </p:cNvPr>
              <p:cNvSpPr/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chemeClr val="bg1"/>
                    </a:solidFill>
                    <a:latin typeface="OpenDyslexicAlta" pitchFamily="2" charset="77"/>
                  </a:rPr>
                  <a:t>0.29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29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id="{60004178-0CCB-6847-8BB1-4E85D0999B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blipFill>
                <a:blip r:embed="rId3"/>
                <a:stretch>
                  <a:fillRect l="-2658" b="-821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93C18FE5-1AA1-354B-A95B-5D7127148F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330442"/>
            <a:ext cx="7152861" cy="3576431"/>
          </a:xfrm>
          <a:prstGeom prst="rect">
            <a:avLst/>
          </a:prstGeom>
        </p:spPr>
      </p:pic>
      <p:sp>
        <p:nvSpPr>
          <p:cNvPr id="6" name="Down Arrow 5">
            <a:extLst>
              <a:ext uri="{FF2B5EF4-FFF2-40B4-BE49-F238E27FC236}">
                <a16:creationId xmlns:a16="http://schemas.microsoft.com/office/drawing/2014/main" xmlns="" id="{1E43978F-6BF4-284C-9923-B50D7296AED8}"/>
              </a:ext>
            </a:extLst>
          </p:cNvPr>
          <p:cNvSpPr/>
          <p:nvPr/>
        </p:nvSpPr>
        <p:spPr>
          <a:xfrm>
            <a:off x="2739147" y="3016420"/>
            <a:ext cx="127000" cy="978408"/>
          </a:xfrm>
          <a:prstGeom prst="downArrow">
            <a:avLst/>
          </a:prstGeom>
          <a:solidFill>
            <a:srgbClr val="23D16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icture containing fence&#10;&#10;Description automatically generated">
            <a:extLst>
              <a:ext uri="{FF2B5EF4-FFF2-40B4-BE49-F238E27FC236}">
                <a16:creationId xmlns:a16="http://schemas.microsoft.com/office/drawing/2014/main" xmlns="" id="{6ABB2FF8-BC59-1743-AFC8-60BD583146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09810" y="4708244"/>
            <a:ext cx="19685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03007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xmlns="" id="{60004178-0CCB-6847-8BB1-4E85D0999B7C}"/>
                  </a:ext>
                </a:extLst>
              </p:cNvPr>
              <p:cNvSpPr/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rgbClr val="FF3860"/>
                    </a:solidFill>
                    <a:latin typeface="OpenDyslexicAlta" pitchFamily="2" charset="77"/>
                  </a:rPr>
                  <a:t>0.29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29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id="{60004178-0CCB-6847-8BB1-4E85D0999B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blipFill>
                <a:blip r:embed="rId3"/>
                <a:stretch>
                  <a:fillRect l="-2658" b="-821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93C18FE5-1AA1-354B-A95B-5D7127148F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330442"/>
            <a:ext cx="7152861" cy="3576431"/>
          </a:xfrm>
          <a:prstGeom prst="rect">
            <a:avLst/>
          </a:prstGeom>
        </p:spPr>
      </p:pic>
      <p:sp>
        <p:nvSpPr>
          <p:cNvPr id="6" name="Down Arrow 5">
            <a:extLst>
              <a:ext uri="{FF2B5EF4-FFF2-40B4-BE49-F238E27FC236}">
                <a16:creationId xmlns:a16="http://schemas.microsoft.com/office/drawing/2014/main" xmlns="" id="{1E43978F-6BF4-284C-9923-B50D7296AED8}"/>
              </a:ext>
            </a:extLst>
          </p:cNvPr>
          <p:cNvSpPr/>
          <p:nvPr/>
        </p:nvSpPr>
        <p:spPr>
          <a:xfrm>
            <a:off x="2739147" y="3016420"/>
            <a:ext cx="127000" cy="978408"/>
          </a:xfrm>
          <a:prstGeom prst="downArrow">
            <a:avLst/>
          </a:prstGeom>
          <a:solidFill>
            <a:srgbClr val="23D16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icture containing fence&#10;&#10;Description automatically generated">
            <a:extLst>
              <a:ext uri="{FF2B5EF4-FFF2-40B4-BE49-F238E27FC236}">
                <a16:creationId xmlns:a16="http://schemas.microsoft.com/office/drawing/2014/main" xmlns="" id="{F696018A-B5EB-5B41-B428-8A974A8E49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09810" y="4708244"/>
            <a:ext cx="19685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02677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65C4844-8E24-3B4F-9FC4-19C7608687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199" y="2330442"/>
            <a:ext cx="7152861" cy="357643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6" name="Down Arrow 5">
            <a:extLst>
              <a:ext uri="{FF2B5EF4-FFF2-40B4-BE49-F238E27FC236}">
                <a16:creationId xmlns:a16="http://schemas.microsoft.com/office/drawing/2014/main" xmlns="" id="{1E43978F-6BF4-284C-9923-B50D7296AED8}"/>
              </a:ext>
            </a:extLst>
          </p:cNvPr>
          <p:cNvSpPr/>
          <p:nvPr/>
        </p:nvSpPr>
        <p:spPr>
          <a:xfrm>
            <a:off x="2300534" y="3016420"/>
            <a:ext cx="127000" cy="978408"/>
          </a:xfrm>
          <a:prstGeom prst="downArrow">
            <a:avLst/>
          </a:prstGeom>
          <a:solidFill>
            <a:srgbClr val="23D16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picture containing object, fence&#10;&#10;Description automatically generated">
            <a:extLst>
              <a:ext uri="{FF2B5EF4-FFF2-40B4-BE49-F238E27FC236}">
                <a16:creationId xmlns:a16="http://schemas.microsoft.com/office/drawing/2014/main" xmlns="" id="{3FA10E62-1104-E442-AE70-F6850AF712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0966" y="4672981"/>
            <a:ext cx="1930400" cy="2032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xmlns="" id="{DDAFC90E-E801-4741-8CA3-EC6D828E85E9}"/>
                  </a:ext>
                </a:extLst>
              </p:cNvPr>
              <p:cNvSpPr/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chemeClr val="bg1"/>
                    </a:solidFill>
                    <a:latin typeface="OpenDyslexicAlta" pitchFamily="2" charset="77"/>
                  </a:rPr>
                  <a:t>1.21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121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:r>
                  <a:rPr lang="en-GB" sz="3200" dirty="0">
                    <a:solidFill>
                      <a:schemeClr val="bg1"/>
                    </a:solidFill>
                    <a:latin typeface="OpenDyslexicAlta" pitchFamily="2" charset="77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21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DDAFC90E-E801-4741-8CA3-EC6D828E85E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blipFill>
                <a:blip r:embed="rId5"/>
                <a:stretch>
                  <a:fillRect l="-2658" b="-821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9331595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65C4844-8E24-3B4F-9FC4-19C7608687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199" y="2330442"/>
            <a:ext cx="7152861" cy="357643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6" name="Down Arrow 5">
            <a:extLst>
              <a:ext uri="{FF2B5EF4-FFF2-40B4-BE49-F238E27FC236}">
                <a16:creationId xmlns:a16="http://schemas.microsoft.com/office/drawing/2014/main" xmlns="" id="{1E43978F-6BF4-284C-9923-B50D7296AED8}"/>
              </a:ext>
            </a:extLst>
          </p:cNvPr>
          <p:cNvSpPr/>
          <p:nvPr/>
        </p:nvSpPr>
        <p:spPr>
          <a:xfrm>
            <a:off x="2300534" y="3016420"/>
            <a:ext cx="127000" cy="978408"/>
          </a:xfrm>
          <a:prstGeom prst="downArrow">
            <a:avLst/>
          </a:prstGeom>
          <a:solidFill>
            <a:srgbClr val="23D16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picture containing object, fence&#10;&#10;Description automatically generated">
            <a:extLst>
              <a:ext uri="{FF2B5EF4-FFF2-40B4-BE49-F238E27FC236}">
                <a16:creationId xmlns:a16="http://schemas.microsoft.com/office/drawing/2014/main" xmlns="" id="{3FA10E62-1104-E442-AE70-F6850AF712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0966" y="4672981"/>
            <a:ext cx="1930400" cy="2032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xmlns="" id="{DDAFC90E-E801-4741-8CA3-EC6D828E85E9}"/>
                  </a:ext>
                </a:extLst>
              </p:cNvPr>
              <p:cNvSpPr/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rgbClr val="FF3860"/>
                    </a:solidFill>
                    <a:latin typeface="OpenDyslexicAlta" pitchFamily="2" charset="77"/>
                  </a:rPr>
                  <a:t>1.21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121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:r>
                  <a:rPr lang="en-GB" sz="3200" dirty="0">
                    <a:solidFill>
                      <a:srgbClr val="FF3860"/>
                    </a:solidFill>
                    <a:latin typeface="OpenDyslexicAlta" pitchFamily="2" charset="77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21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DDAFC90E-E801-4741-8CA3-EC6D828E85E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blipFill>
                <a:blip r:embed="rId5"/>
                <a:stretch>
                  <a:fillRect l="-2658" b="-821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0020297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65C4844-8E24-3B4F-9FC4-19C7608687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199" y="2330442"/>
            <a:ext cx="7152861" cy="357643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6" name="Down Arrow 5">
            <a:extLst>
              <a:ext uri="{FF2B5EF4-FFF2-40B4-BE49-F238E27FC236}">
                <a16:creationId xmlns:a16="http://schemas.microsoft.com/office/drawing/2014/main" xmlns="" id="{1E43978F-6BF4-284C-9923-B50D7296AED8}"/>
              </a:ext>
            </a:extLst>
          </p:cNvPr>
          <p:cNvSpPr/>
          <p:nvPr/>
        </p:nvSpPr>
        <p:spPr>
          <a:xfrm>
            <a:off x="3822350" y="3018500"/>
            <a:ext cx="127000" cy="978408"/>
          </a:xfrm>
          <a:prstGeom prst="downArrow">
            <a:avLst/>
          </a:prstGeom>
          <a:solidFill>
            <a:srgbClr val="23D16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xmlns="" id="{DDAFC90E-E801-4741-8CA3-EC6D828E85E9}"/>
                  </a:ext>
                </a:extLst>
              </p:cNvPr>
              <p:cNvSpPr/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chemeClr val="bg1"/>
                    </a:solidFill>
                    <a:latin typeface="OpenDyslexicAlta" pitchFamily="2" charset="77"/>
                  </a:rPr>
                  <a:t>1.47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147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:r>
                  <a:rPr lang="en-GB" sz="3200" dirty="0">
                    <a:solidFill>
                      <a:schemeClr val="bg1"/>
                    </a:solidFill>
                    <a:latin typeface="OpenDyslexicAlta" pitchFamily="2" charset="77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47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DDAFC90E-E801-4741-8CA3-EC6D828E85E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blipFill>
                <a:blip r:embed="rId4"/>
                <a:stretch>
                  <a:fillRect l="-2658" b="-821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xmlns="" id="{43315892-31CB-B04D-901E-FB811343A2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3573" y="4707040"/>
            <a:ext cx="1777436" cy="1977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77328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65C4844-8E24-3B4F-9FC4-19C7608687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199" y="2330442"/>
            <a:ext cx="7152861" cy="357643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6" name="Down Arrow 5">
            <a:extLst>
              <a:ext uri="{FF2B5EF4-FFF2-40B4-BE49-F238E27FC236}">
                <a16:creationId xmlns:a16="http://schemas.microsoft.com/office/drawing/2014/main" xmlns="" id="{1E43978F-6BF4-284C-9923-B50D7296AED8}"/>
              </a:ext>
            </a:extLst>
          </p:cNvPr>
          <p:cNvSpPr/>
          <p:nvPr/>
        </p:nvSpPr>
        <p:spPr>
          <a:xfrm>
            <a:off x="3822350" y="3018500"/>
            <a:ext cx="127000" cy="978408"/>
          </a:xfrm>
          <a:prstGeom prst="downArrow">
            <a:avLst/>
          </a:prstGeom>
          <a:solidFill>
            <a:srgbClr val="23D16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xmlns="" id="{DDAFC90E-E801-4741-8CA3-EC6D828E85E9}"/>
                  </a:ext>
                </a:extLst>
              </p:cNvPr>
              <p:cNvSpPr/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rgbClr val="FF3860"/>
                    </a:solidFill>
                    <a:latin typeface="OpenDyslexicAlta" pitchFamily="2" charset="77"/>
                  </a:rPr>
                  <a:t>1.47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147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:r>
                  <a:rPr lang="en-GB" sz="3200" dirty="0">
                    <a:solidFill>
                      <a:srgbClr val="FF3860"/>
                    </a:solidFill>
                    <a:latin typeface="OpenDyslexicAlta" pitchFamily="2" charset="77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47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DDAFC90E-E801-4741-8CA3-EC6D828E85E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blipFill>
                <a:blip r:embed="rId4"/>
                <a:stretch>
                  <a:fillRect l="-2658" b="-821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xmlns="" id="{C0560F23-1B75-2645-B8DD-AA76623207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3573" y="4707040"/>
            <a:ext cx="1777436" cy="1977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55343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65C4844-8E24-3B4F-9FC4-19C7608687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199" y="2330442"/>
            <a:ext cx="7152861" cy="357643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6" name="Down Arrow 5">
            <a:extLst>
              <a:ext uri="{FF2B5EF4-FFF2-40B4-BE49-F238E27FC236}">
                <a16:creationId xmlns:a16="http://schemas.microsoft.com/office/drawing/2014/main" xmlns="" id="{1E43978F-6BF4-284C-9923-B50D7296AED8}"/>
              </a:ext>
            </a:extLst>
          </p:cNvPr>
          <p:cNvSpPr/>
          <p:nvPr/>
        </p:nvSpPr>
        <p:spPr>
          <a:xfrm>
            <a:off x="1291338" y="3018500"/>
            <a:ext cx="127000" cy="978408"/>
          </a:xfrm>
          <a:prstGeom prst="downArrow">
            <a:avLst/>
          </a:prstGeom>
          <a:solidFill>
            <a:srgbClr val="23D16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xmlns="" id="{DDAFC90E-E801-4741-8CA3-EC6D828E85E9}"/>
                  </a:ext>
                </a:extLst>
              </p:cNvPr>
              <p:cNvSpPr/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chemeClr val="bg1"/>
                    </a:solidFill>
                    <a:latin typeface="OpenDyslexicAlta" pitchFamily="2" charset="77"/>
                  </a:rPr>
                  <a:t>1.04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104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chemeClr val="bg1"/>
                    </a:solidFill>
                    <a:latin typeface="OpenDyslexicAlta" pitchFamily="2" charset="77"/>
                  </a:rPr>
                  <a:t> 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= </a:t>
                </a:r>
                <a:r>
                  <a:rPr lang="en-GB" sz="3200" dirty="0">
                    <a:solidFill>
                      <a:schemeClr val="bg1"/>
                    </a:solidFill>
                    <a:latin typeface="OpenDyslexicAlta" pitchFamily="2" charset="77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DDAFC90E-E801-4741-8CA3-EC6D828E85E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blipFill>
                <a:blip r:embed="rId4"/>
                <a:stretch>
                  <a:fillRect l="-2658" b="-821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 descr="A picture containing object, clock, fence, drawing&#10;&#10;Description automatically generated">
            <a:extLst>
              <a:ext uri="{FF2B5EF4-FFF2-40B4-BE49-F238E27FC236}">
                <a16:creationId xmlns:a16="http://schemas.microsoft.com/office/drawing/2014/main" xmlns="" id="{B018EC6D-D29C-3B4E-8928-2228FCC351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17940" y="4693393"/>
            <a:ext cx="1597659" cy="201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22136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65C4844-8E24-3B4F-9FC4-19C7608687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199" y="2330442"/>
            <a:ext cx="7152861" cy="357643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6" name="Down Arrow 5">
            <a:extLst>
              <a:ext uri="{FF2B5EF4-FFF2-40B4-BE49-F238E27FC236}">
                <a16:creationId xmlns:a16="http://schemas.microsoft.com/office/drawing/2014/main" xmlns="" id="{1E43978F-6BF4-284C-9923-B50D7296AED8}"/>
              </a:ext>
            </a:extLst>
          </p:cNvPr>
          <p:cNvSpPr/>
          <p:nvPr/>
        </p:nvSpPr>
        <p:spPr>
          <a:xfrm>
            <a:off x="1291338" y="3018500"/>
            <a:ext cx="127000" cy="978408"/>
          </a:xfrm>
          <a:prstGeom prst="downArrow">
            <a:avLst/>
          </a:prstGeom>
          <a:solidFill>
            <a:srgbClr val="23D16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xmlns="" id="{DDAFC90E-E801-4741-8CA3-EC6D828E85E9}"/>
                  </a:ext>
                </a:extLst>
              </p:cNvPr>
              <p:cNvSpPr/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rgbClr val="FF3860"/>
                    </a:solidFill>
                    <a:latin typeface="OpenDyslexicAlta" pitchFamily="2" charset="77"/>
                  </a:rPr>
                  <a:t>1.04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104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:r>
                  <a:rPr lang="en-GB" sz="3200" dirty="0">
                    <a:solidFill>
                      <a:srgbClr val="FF3860"/>
                    </a:solidFill>
                    <a:latin typeface="OpenDyslexicAlta" pitchFamily="2" charset="77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DDAFC90E-E801-4741-8CA3-EC6D828E85E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blipFill>
                <a:blip r:embed="rId4"/>
                <a:stretch>
                  <a:fillRect l="-2658" b="-821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 descr="A picture containing object, clock, fence, drawing&#10;&#10;Description automatically generated">
            <a:extLst>
              <a:ext uri="{FF2B5EF4-FFF2-40B4-BE49-F238E27FC236}">
                <a16:creationId xmlns:a16="http://schemas.microsoft.com/office/drawing/2014/main" xmlns="" id="{B018EC6D-D29C-3B4E-8928-2228FCC351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17940" y="4693393"/>
            <a:ext cx="1597659" cy="201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36391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65C4844-8E24-3B4F-9FC4-19C7608687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199" y="2330442"/>
            <a:ext cx="7152861" cy="357643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6" name="Down Arrow 5">
            <a:extLst>
              <a:ext uri="{FF2B5EF4-FFF2-40B4-BE49-F238E27FC236}">
                <a16:creationId xmlns:a16="http://schemas.microsoft.com/office/drawing/2014/main" xmlns="" id="{1E43978F-6BF4-284C-9923-B50D7296AED8}"/>
              </a:ext>
            </a:extLst>
          </p:cNvPr>
          <p:cNvSpPr/>
          <p:nvPr/>
        </p:nvSpPr>
        <p:spPr>
          <a:xfrm>
            <a:off x="5383594" y="3018500"/>
            <a:ext cx="127000" cy="978408"/>
          </a:xfrm>
          <a:prstGeom prst="downArrow">
            <a:avLst/>
          </a:prstGeom>
          <a:solidFill>
            <a:srgbClr val="23D16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xmlns="" id="{DDAFC90E-E801-4741-8CA3-EC6D828E85E9}"/>
                  </a:ext>
                </a:extLst>
              </p:cNvPr>
              <p:cNvSpPr/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chemeClr val="bg1"/>
                    </a:solidFill>
                    <a:latin typeface="OpenDyslexicAlta" pitchFamily="2" charset="77"/>
                  </a:rPr>
                  <a:t>1.73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173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:r>
                  <a:rPr lang="en-GB" sz="3200" dirty="0">
                    <a:solidFill>
                      <a:schemeClr val="bg1"/>
                    </a:solidFill>
                    <a:latin typeface="OpenDyslexicAlta" pitchFamily="2" charset="77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73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DDAFC90E-E801-4741-8CA3-EC6D828E85E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blipFill>
                <a:blip r:embed="rId4"/>
                <a:stretch>
                  <a:fillRect l="-2658" b="-821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 descr="A picture containing object, clock&#10;&#10;Description automatically generated">
            <a:extLst>
              <a:ext uri="{FF2B5EF4-FFF2-40B4-BE49-F238E27FC236}">
                <a16:creationId xmlns:a16="http://schemas.microsoft.com/office/drawing/2014/main" xmlns="" id="{689C27B4-0264-0047-A5F5-C5E32F7D7A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06458" y="4672648"/>
            <a:ext cx="1900401" cy="2018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6281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D067C85-1D93-F244-B645-DE7483FBFD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969" y="2829608"/>
            <a:ext cx="2641600" cy="25781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xmlns="" id="{60004178-0CCB-6847-8BB1-4E85D0999B7C}"/>
                  </a:ext>
                </a:extLst>
              </p:cNvPr>
              <p:cNvSpPr/>
              <p:nvPr/>
            </p:nvSpPr>
            <p:spPr>
              <a:xfrm>
                <a:off x="8563433" y="3665213"/>
                <a:ext cx="3227580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0.1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id="{60004178-0CCB-6847-8BB1-4E85D0999B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63433" y="3665213"/>
                <a:ext cx="3227580" cy="906890"/>
              </a:xfrm>
              <a:prstGeom prst="roundRect">
                <a:avLst/>
              </a:prstGeom>
              <a:blipFill>
                <a:blip r:embed="rId4"/>
                <a:stretch>
                  <a:fillRect l="-3125" b="-821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7B59CC9-F2BB-9B41-BA51-7B805DAA5E37}"/>
              </a:ext>
            </a:extLst>
          </p:cNvPr>
          <p:cNvSpPr/>
          <p:nvPr/>
        </p:nvSpPr>
        <p:spPr>
          <a:xfrm>
            <a:off x="1004578" y="2833053"/>
            <a:ext cx="256270" cy="2574655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0618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65C4844-8E24-3B4F-9FC4-19C7608687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199" y="2330442"/>
            <a:ext cx="7152861" cy="357643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6" name="Down Arrow 5">
            <a:extLst>
              <a:ext uri="{FF2B5EF4-FFF2-40B4-BE49-F238E27FC236}">
                <a16:creationId xmlns:a16="http://schemas.microsoft.com/office/drawing/2014/main" xmlns="" id="{1E43978F-6BF4-284C-9923-B50D7296AED8}"/>
              </a:ext>
            </a:extLst>
          </p:cNvPr>
          <p:cNvSpPr/>
          <p:nvPr/>
        </p:nvSpPr>
        <p:spPr>
          <a:xfrm>
            <a:off x="5383594" y="3018500"/>
            <a:ext cx="127000" cy="978408"/>
          </a:xfrm>
          <a:prstGeom prst="downArrow">
            <a:avLst/>
          </a:prstGeom>
          <a:solidFill>
            <a:srgbClr val="23D16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xmlns="" id="{DDAFC90E-E801-4741-8CA3-EC6D828E85E9}"/>
                  </a:ext>
                </a:extLst>
              </p:cNvPr>
              <p:cNvSpPr/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rgbClr val="FF3860"/>
                    </a:solidFill>
                    <a:latin typeface="OpenDyslexicAlta" pitchFamily="2" charset="77"/>
                  </a:rPr>
                  <a:t>1.73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173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:r>
                  <a:rPr lang="en-GB" sz="3200" dirty="0">
                    <a:solidFill>
                      <a:srgbClr val="FF3860"/>
                    </a:solidFill>
                    <a:latin typeface="OpenDyslexicAlta" pitchFamily="2" charset="77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73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DDAFC90E-E801-4741-8CA3-EC6D828E85E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1061" y="3665213"/>
                <a:ext cx="3799952" cy="906890"/>
              </a:xfrm>
              <a:prstGeom prst="roundRect">
                <a:avLst/>
              </a:prstGeom>
              <a:blipFill>
                <a:blip r:embed="rId4"/>
                <a:stretch>
                  <a:fillRect l="-2658" b="-821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B603B89-1F45-9A45-9D13-9CFEB206E008}"/>
              </a:ext>
            </a:extLst>
          </p:cNvPr>
          <p:cNvSpPr txBox="1"/>
          <p:nvPr/>
        </p:nvSpPr>
        <p:spPr>
          <a:xfrm>
            <a:off x="11449418" y="334338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8" name="Picture 7" descr="A picture containing object, clock&#10;&#10;Description automatically generated">
            <a:extLst>
              <a:ext uri="{FF2B5EF4-FFF2-40B4-BE49-F238E27FC236}">
                <a16:creationId xmlns:a16="http://schemas.microsoft.com/office/drawing/2014/main" xmlns="" id="{689C27B4-0264-0047-A5F5-C5E32F7D7A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06458" y="4672648"/>
            <a:ext cx="1900401" cy="2018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78281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65C4844-8E24-3B4F-9FC4-19C7608687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533" y="2882686"/>
            <a:ext cx="7616799" cy="38084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6" name="Down Arrow 5">
            <a:extLst>
              <a:ext uri="{FF2B5EF4-FFF2-40B4-BE49-F238E27FC236}">
                <a16:creationId xmlns:a16="http://schemas.microsoft.com/office/drawing/2014/main" xmlns="" id="{1E43978F-6BF4-284C-9923-B50D7296AED8}"/>
              </a:ext>
            </a:extLst>
          </p:cNvPr>
          <p:cNvSpPr/>
          <p:nvPr/>
        </p:nvSpPr>
        <p:spPr>
          <a:xfrm>
            <a:off x="778732" y="3677273"/>
            <a:ext cx="127000" cy="978408"/>
          </a:xfrm>
          <a:prstGeom prst="downArrow">
            <a:avLst/>
          </a:prstGeom>
          <a:solidFill>
            <a:srgbClr val="23D16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B603B89-1F45-9A45-9D13-9CFEB206E008}"/>
              </a:ext>
            </a:extLst>
          </p:cNvPr>
          <p:cNvSpPr txBox="1"/>
          <p:nvPr/>
        </p:nvSpPr>
        <p:spPr>
          <a:xfrm>
            <a:off x="11449418" y="334338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0" name="Down Arrow 9">
            <a:extLst>
              <a:ext uri="{FF2B5EF4-FFF2-40B4-BE49-F238E27FC236}">
                <a16:creationId xmlns:a16="http://schemas.microsoft.com/office/drawing/2014/main" xmlns="" id="{A8891EB7-4417-CE49-8E68-A2723FC2FC1E}"/>
              </a:ext>
            </a:extLst>
          </p:cNvPr>
          <p:cNvSpPr/>
          <p:nvPr/>
        </p:nvSpPr>
        <p:spPr>
          <a:xfrm>
            <a:off x="1854863" y="3677273"/>
            <a:ext cx="127000" cy="978408"/>
          </a:xfrm>
          <a:prstGeom prst="downArrow">
            <a:avLst/>
          </a:prstGeom>
          <a:solidFill>
            <a:srgbClr val="23D16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>
            <a:extLst>
              <a:ext uri="{FF2B5EF4-FFF2-40B4-BE49-F238E27FC236}">
                <a16:creationId xmlns:a16="http://schemas.microsoft.com/office/drawing/2014/main" xmlns="" id="{847F225D-E474-0147-B16E-81294DD23FBD}"/>
              </a:ext>
            </a:extLst>
          </p:cNvPr>
          <p:cNvSpPr/>
          <p:nvPr/>
        </p:nvSpPr>
        <p:spPr>
          <a:xfrm>
            <a:off x="3350871" y="3677273"/>
            <a:ext cx="127000" cy="978408"/>
          </a:xfrm>
          <a:prstGeom prst="downArrow">
            <a:avLst/>
          </a:prstGeom>
          <a:solidFill>
            <a:srgbClr val="23D16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wn Arrow 12">
            <a:extLst>
              <a:ext uri="{FF2B5EF4-FFF2-40B4-BE49-F238E27FC236}">
                <a16:creationId xmlns:a16="http://schemas.microsoft.com/office/drawing/2014/main" xmlns="" id="{26E3FE07-1E1A-3E47-858F-EDD82D222FF5}"/>
              </a:ext>
            </a:extLst>
          </p:cNvPr>
          <p:cNvSpPr/>
          <p:nvPr/>
        </p:nvSpPr>
        <p:spPr>
          <a:xfrm>
            <a:off x="6211334" y="3677273"/>
            <a:ext cx="127000" cy="978408"/>
          </a:xfrm>
          <a:prstGeom prst="downArrow">
            <a:avLst/>
          </a:prstGeom>
          <a:solidFill>
            <a:srgbClr val="23D16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xmlns="" id="{0134CA0C-F770-854B-AC6D-F5AB225247C8}"/>
              </a:ext>
            </a:extLst>
          </p:cNvPr>
          <p:cNvSpPr/>
          <p:nvPr/>
        </p:nvSpPr>
        <p:spPr>
          <a:xfrm>
            <a:off x="572432" y="2943281"/>
            <a:ext cx="567267" cy="666523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>
              <a:spcAft>
                <a:spcPts val="1700"/>
              </a:spcAft>
            </a:pPr>
            <a:r>
              <a:rPr lang="en-US" sz="3200" dirty="0">
                <a:solidFill>
                  <a:schemeClr val="tx1"/>
                </a:solidFill>
                <a:latin typeface="OpenDyslexicAlta" pitchFamily="2" charset="77"/>
              </a:rPr>
              <a:t>a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xmlns="" id="{16C9B610-2B28-B643-B12B-E144C58CC869}"/>
              </a:ext>
            </a:extLst>
          </p:cNvPr>
          <p:cNvSpPr/>
          <p:nvPr/>
        </p:nvSpPr>
        <p:spPr>
          <a:xfrm>
            <a:off x="1634729" y="2962273"/>
            <a:ext cx="567267" cy="666523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>
              <a:spcAft>
                <a:spcPts val="1700"/>
              </a:spcAft>
            </a:pPr>
            <a:r>
              <a:rPr lang="en-US" sz="3200" dirty="0">
                <a:solidFill>
                  <a:schemeClr val="tx1"/>
                </a:solidFill>
                <a:latin typeface="OpenDyslexicAlta" pitchFamily="2" charset="77"/>
              </a:rPr>
              <a:t>b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xmlns="" id="{18BF20CE-A191-B04A-91B1-87294431FA26}"/>
              </a:ext>
            </a:extLst>
          </p:cNvPr>
          <p:cNvSpPr/>
          <p:nvPr/>
        </p:nvSpPr>
        <p:spPr>
          <a:xfrm>
            <a:off x="3130737" y="2943280"/>
            <a:ext cx="567267" cy="666523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>
              <a:spcAft>
                <a:spcPts val="1700"/>
              </a:spcAft>
            </a:pPr>
            <a:r>
              <a:rPr lang="en-US" sz="3200" dirty="0">
                <a:solidFill>
                  <a:schemeClr val="tx1"/>
                </a:solidFill>
                <a:latin typeface="OpenDyslexicAlta" pitchFamily="2" charset="77"/>
              </a:rPr>
              <a:t>c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xmlns="" id="{DFE4F13B-E2F0-8B4B-AEF0-B8F4F3B0C048}"/>
              </a:ext>
            </a:extLst>
          </p:cNvPr>
          <p:cNvSpPr/>
          <p:nvPr/>
        </p:nvSpPr>
        <p:spPr>
          <a:xfrm>
            <a:off x="5989403" y="2962272"/>
            <a:ext cx="567267" cy="666523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>
              <a:spcAft>
                <a:spcPts val="1700"/>
              </a:spcAft>
            </a:pPr>
            <a:r>
              <a:rPr lang="en-US" sz="3200" dirty="0">
                <a:solidFill>
                  <a:schemeClr val="tx1"/>
                </a:solidFill>
                <a:latin typeface="OpenDyslexicAlta" pitchFamily="2" charset="77"/>
              </a:rPr>
              <a:t>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ounded Rectangle 17">
                <a:extLst>
                  <a:ext uri="{FF2B5EF4-FFF2-40B4-BE49-F238E27FC236}">
                    <a16:creationId xmlns:a16="http://schemas.microsoft.com/office/drawing/2014/main" xmlns="" id="{C0BA3C61-5877-B74D-9D3E-80AEDA320F0D}"/>
                  </a:ext>
                </a:extLst>
              </p:cNvPr>
              <p:cNvSpPr/>
              <p:nvPr/>
            </p:nvSpPr>
            <p:spPr>
              <a:xfrm>
                <a:off x="7735332" y="2754821"/>
                <a:ext cx="4279772" cy="393626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spcAft>
                    <a:spcPts val="1700"/>
                  </a:spcAft>
                </a:pP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a) </a:t>
                </a:r>
                <a:r>
                  <a:rPr lang="en-GB" sz="3200" dirty="0">
                    <a:solidFill>
                      <a:schemeClr val="bg1"/>
                    </a:solidFill>
                    <a:latin typeface="OpenDyslexicAlta" pitchFamily="2" charset="77"/>
                  </a:rPr>
                  <a:t>1.07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107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</a:t>
                </a:r>
                <a:endParaRPr lang="en-GB" sz="3200" dirty="0">
                  <a:solidFill>
                    <a:srgbClr val="FF3860"/>
                  </a:solidFill>
                  <a:latin typeface="OpenDyslexicAlta" pitchFamily="2" charset="77"/>
                </a:endParaRPr>
              </a:p>
              <a:p>
                <a:pPr>
                  <a:spcAft>
                    <a:spcPts val="1700"/>
                  </a:spcAft>
                </a:pP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b) </a:t>
                </a:r>
                <a:r>
                  <a:rPr lang="en-GB" sz="3200" dirty="0">
                    <a:solidFill>
                      <a:schemeClr val="bg1"/>
                    </a:solidFill>
                    <a:latin typeface="OpenDyslexicAlta" pitchFamily="2" charset="77"/>
                  </a:rPr>
                  <a:t>1.24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24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</a:t>
                </a:r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  <a:p>
                <a:pPr>
                  <a:spcAft>
                    <a:spcPts val="1700"/>
                  </a:spcAft>
                </a:pP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c) </a:t>
                </a:r>
                <a:r>
                  <a:rPr lang="en-GB" sz="3200" dirty="0">
                    <a:solidFill>
                      <a:schemeClr val="bg1"/>
                    </a:solidFill>
                    <a:latin typeface="OpenDyslexicAlta" pitchFamily="2" charset="77"/>
                  </a:rPr>
                  <a:t>1.48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48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</a:t>
                </a:r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  <a:p>
                <a:pPr>
                  <a:spcAft>
                    <a:spcPts val="1700"/>
                  </a:spcAft>
                </a:pP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d) </a:t>
                </a:r>
                <a:r>
                  <a:rPr lang="en-GB" sz="3200" dirty="0">
                    <a:solidFill>
                      <a:schemeClr val="bg1"/>
                    </a:solidFill>
                    <a:latin typeface="OpenDyslexicAlta" pitchFamily="2" charset="77"/>
                  </a:rPr>
                  <a:t>1.93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</a:t>
                </a:r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8" name="Rounded Rectangle 17">
                <a:extLst>
                  <a:ext uri="{FF2B5EF4-FFF2-40B4-BE49-F238E27FC236}">
                    <a16:creationId xmlns:a16="http://schemas.microsoft.com/office/drawing/2014/main" id="{C0BA3C61-5877-B74D-9D3E-80AEDA320F0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35332" y="2754821"/>
                <a:ext cx="4279772" cy="3936265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Rounded Rectangle 18">
            <a:extLst>
              <a:ext uri="{FF2B5EF4-FFF2-40B4-BE49-F238E27FC236}">
                <a16:creationId xmlns:a16="http://schemas.microsoft.com/office/drawing/2014/main" xmlns="" id="{21FE3421-E7CD-294B-9D8E-C5E6D0345942}"/>
              </a:ext>
            </a:extLst>
          </p:cNvPr>
          <p:cNvSpPr/>
          <p:nvPr/>
        </p:nvSpPr>
        <p:spPr>
          <a:xfrm>
            <a:off x="325995" y="5791196"/>
            <a:ext cx="7186719" cy="868487"/>
          </a:xfrm>
          <a:prstGeom prst="roundRect">
            <a:avLst/>
          </a:prstGeom>
          <a:solidFill>
            <a:srgbClr val="FFDD5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GB" sz="2000" dirty="0">
                <a:solidFill>
                  <a:schemeClr val="tx1"/>
                </a:solidFill>
                <a:latin typeface="OpenDyslexicAlta" pitchFamily="2" charset="77"/>
              </a:rPr>
              <a:t>Can you think of a decimal (and fraction) that comes between b) and c)? One that doesn’t?</a:t>
            </a:r>
            <a:endParaRPr lang="en-US" sz="2000" dirty="0">
              <a:solidFill>
                <a:schemeClr val="bg1"/>
              </a:solidFill>
              <a:latin typeface="OpenDyslexicAlta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91067897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2: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65C4844-8E24-3B4F-9FC4-19C7608687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533" y="2882686"/>
            <a:ext cx="7616799" cy="38084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6" name="Down Arrow 5">
            <a:extLst>
              <a:ext uri="{FF2B5EF4-FFF2-40B4-BE49-F238E27FC236}">
                <a16:creationId xmlns:a16="http://schemas.microsoft.com/office/drawing/2014/main" xmlns="" id="{1E43978F-6BF4-284C-9923-B50D7296AED8}"/>
              </a:ext>
            </a:extLst>
          </p:cNvPr>
          <p:cNvSpPr/>
          <p:nvPr/>
        </p:nvSpPr>
        <p:spPr>
          <a:xfrm>
            <a:off x="778732" y="3677273"/>
            <a:ext cx="127000" cy="978408"/>
          </a:xfrm>
          <a:prstGeom prst="downArrow">
            <a:avLst/>
          </a:prstGeom>
          <a:solidFill>
            <a:srgbClr val="23D16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xmlns="" id="{DDAFC90E-E801-4741-8CA3-EC6D828E85E9}"/>
                  </a:ext>
                </a:extLst>
              </p:cNvPr>
              <p:cNvSpPr/>
              <p:nvPr/>
            </p:nvSpPr>
            <p:spPr>
              <a:xfrm>
                <a:off x="7735332" y="2754821"/>
                <a:ext cx="4279772" cy="393626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spcAft>
                    <a:spcPts val="1700"/>
                  </a:spcAft>
                </a:pPr>
                <a:r>
                  <a:rPr lang="en-GB" sz="3200" dirty="0">
                    <a:solidFill>
                      <a:srgbClr val="FF3860"/>
                    </a:solidFill>
                    <a:latin typeface="OpenDyslexicAlta" pitchFamily="2" charset="77"/>
                  </a:rPr>
                  <a:t>1.07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107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:r>
                  <a:rPr lang="en-GB" sz="3200" dirty="0">
                    <a:solidFill>
                      <a:srgbClr val="FF3860"/>
                    </a:solidFill>
                    <a:latin typeface="OpenDyslexicAlta" pitchFamily="2" charset="77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GB" sz="3200" dirty="0">
                  <a:solidFill>
                    <a:srgbClr val="FF3860"/>
                  </a:solidFill>
                  <a:latin typeface="OpenDyslexicAlta" pitchFamily="2" charset="77"/>
                </a:endParaRPr>
              </a:p>
              <a:p>
                <a:pPr>
                  <a:spcAft>
                    <a:spcPts val="1700"/>
                  </a:spcAft>
                </a:pPr>
                <a:r>
                  <a:rPr lang="en-GB" sz="3200" dirty="0">
                    <a:solidFill>
                      <a:srgbClr val="FF3860"/>
                    </a:solidFill>
                    <a:latin typeface="OpenDyslexicAlta" pitchFamily="2" charset="77"/>
                  </a:rPr>
                  <a:t>1.24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24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:r>
                  <a:rPr lang="en-GB" sz="3200" dirty="0">
                    <a:solidFill>
                      <a:srgbClr val="FF3860"/>
                    </a:solidFill>
                    <a:latin typeface="OpenDyslexicAlta" pitchFamily="2" charset="77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24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  <a:p>
                <a:pPr>
                  <a:spcAft>
                    <a:spcPts val="1700"/>
                  </a:spcAft>
                </a:pPr>
                <a:r>
                  <a:rPr lang="en-GB" sz="3200" dirty="0">
                    <a:solidFill>
                      <a:srgbClr val="FF3860"/>
                    </a:solidFill>
                    <a:latin typeface="OpenDyslexicAlta" pitchFamily="2" charset="77"/>
                  </a:rPr>
                  <a:t>1.48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48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:r>
                  <a:rPr lang="en-GB" sz="3200" dirty="0">
                    <a:solidFill>
                      <a:srgbClr val="FF3860"/>
                    </a:solidFill>
                    <a:latin typeface="OpenDyslexicAlta" pitchFamily="2" charset="77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48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  <a:p>
                <a:pPr>
                  <a:spcAft>
                    <a:spcPts val="1700"/>
                  </a:spcAft>
                </a:pPr>
                <a:r>
                  <a:rPr lang="en-GB" sz="3200" dirty="0">
                    <a:solidFill>
                      <a:srgbClr val="FF3860"/>
                    </a:solidFill>
                    <a:latin typeface="OpenDyslexicAlta" pitchFamily="2" charset="77"/>
                  </a:rPr>
                  <a:t>1.93</a:t>
                </a: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:r>
                  <a:rPr lang="en-GB" sz="3200" dirty="0">
                    <a:solidFill>
                      <a:srgbClr val="FF3860"/>
                    </a:solidFill>
                    <a:latin typeface="OpenDyslexicAlta" pitchFamily="2" charset="77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DDAFC90E-E801-4741-8CA3-EC6D828E85E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35332" y="2754821"/>
                <a:ext cx="4279772" cy="3936265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B603B89-1F45-9A45-9D13-9CFEB206E008}"/>
              </a:ext>
            </a:extLst>
          </p:cNvPr>
          <p:cNvSpPr txBox="1"/>
          <p:nvPr/>
        </p:nvSpPr>
        <p:spPr>
          <a:xfrm>
            <a:off x="11449418" y="334338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0" name="Down Arrow 9">
            <a:extLst>
              <a:ext uri="{FF2B5EF4-FFF2-40B4-BE49-F238E27FC236}">
                <a16:creationId xmlns:a16="http://schemas.microsoft.com/office/drawing/2014/main" xmlns="" id="{A8891EB7-4417-CE49-8E68-A2723FC2FC1E}"/>
              </a:ext>
            </a:extLst>
          </p:cNvPr>
          <p:cNvSpPr/>
          <p:nvPr/>
        </p:nvSpPr>
        <p:spPr>
          <a:xfrm>
            <a:off x="1854863" y="3677273"/>
            <a:ext cx="127000" cy="978408"/>
          </a:xfrm>
          <a:prstGeom prst="downArrow">
            <a:avLst/>
          </a:prstGeom>
          <a:solidFill>
            <a:srgbClr val="23D16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>
            <a:extLst>
              <a:ext uri="{FF2B5EF4-FFF2-40B4-BE49-F238E27FC236}">
                <a16:creationId xmlns:a16="http://schemas.microsoft.com/office/drawing/2014/main" xmlns="" id="{847F225D-E474-0147-B16E-81294DD23FBD}"/>
              </a:ext>
            </a:extLst>
          </p:cNvPr>
          <p:cNvSpPr/>
          <p:nvPr/>
        </p:nvSpPr>
        <p:spPr>
          <a:xfrm>
            <a:off x="3350871" y="3677273"/>
            <a:ext cx="127000" cy="978408"/>
          </a:xfrm>
          <a:prstGeom prst="downArrow">
            <a:avLst/>
          </a:prstGeom>
          <a:solidFill>
            <a:srgbClr val="23D16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wn Arrow 12">
            <a:extLst>
              <a:ext uri="{FF2B5EF4-FFF2-40B4-BE49-F238E27FC236}">
                <a16:creationId xmlns:a16="http://schemas.microsoft.com/office/drawing/2014/main" xmlns="" id="{26E3FE07-1E1A-3E47-858F-EDD82D222FF5}"/>
              </a:ext>
            </a:extLst>
          </p:cNvPr>
          <p:cNvSpPr/>
          <p:nvPr/>
        </p:nvSpPr>
        <p:spPr>
          <a:xfrm>
            <a:off x="6211334" y="3677273"/>
            <a:ext cx="127000" cy="978408"/>
          </a:xfrm>
          <a:prstGeom prst="downArrow">
            <a:avLst/>
          </a:prstGeom>
          <a:solidFill>
            <a:srgbClr val="23D16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xmlns="" id="{0134CA0C-F770-854B-AC6D-F5AB225247C8}"/>
              </a:ext>
            </a:extLst>
          </p:cNvPr>
          <p:cNvSpPr/>
          <p:nvPr/>
        </p:nvSpPr>
        <p:spPr>
          <a:xfrm>
            <a:off x="572432" y="2943281"/>
            <a:ext cx="567267" cy="666523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>
              <a:spcAft>
                <a:spcPts val="1700"/>
              </a:spcAft>
            </a:pPr>
            <a:r>
              <a:rPr lang="en-US" sz="3200" dirty="0">
                <a:solidFill>
                  <a:schemeClr val="tx1"/>
                </a:solidFill>
                <a:latin typeface="OpenDyslexicAlta" pitchFamily="2" charset="77"/>
              </a:rPr>
              <a:t>a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xmlns="" id="{16C9B610-2B28-B643-B12B-E144C58CC869}"/>
              </a:ext>
            </a:extLst>
          </p:cNvPr>
          <p:cNvSpPr/>
          <p:nvPr/>
        </p:nvSpPr>
        <p:spPr>
          <a:xfrm>
            <a:off x="1634729" y="2962273"/>
            <a:ext cx="567267" cy="666523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>
              <a:spcAft>
                <a:spcPts val="1700"/>
              </a:spcAft>
            </a:pPr>
            <a:r>
              <a:rPr lang="en-US" sz="3200" dirty="0">
                <a:solidFill>
                  <a:schemeClr val="tx1"/>
                </a:solidFill>
                <a:latin typeface="OpenDyslexicAlta" pitchFamily="2" charset="77"/>
              </a:rPr>
              <a:t>b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xmlns="" id="{18BF20CE-A191-B04A-91B1-87294431FA26}"/>
              </a:ext>
            </a:extLst>
          </p:cNvPr>
          <p:cNvSpPr/>
          <p:nvPr/>
        </p:nvSpPr>
        <p:spPr>
          <a:xfrm>
            <a:off x="3130737" y="2943280"/>
            <a:ext cx="567267" cy="666523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>
              <a:spcAft>
                <a:spcPts val="1700"/>
              </a:spcAft>
            </a:pPr>
            <a:r>
              <a:rPr lang="en-US" sz="3200" dirty="0">
                <a:solidFill>
                  <a:schemeClr val="tx1"/>
                </a:solidFill>
                <a:latin typeface="OpenDyslexicAlta" pitchFamily="2" charset="77"/>
              </a:rPr>
              <a:t>c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xmlns="" id="{DFE4F13B-E2F0-8B4B-AEF0-B8F4F3B0C048}"/>
              </a:ext>
            </a:extLst>
          </p:cNvPr>
          <p:cNvSpPr/>
          <p:nvPr/>
        </p:nvSpPr>
        <p:spPr>
          <a:xfrm>
            <a:off x="5989403" y="2962272"/>
            <a:ext cx="567267" cy="666523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>
              <a:spcAft>
                <a:spcPts val="1700"/>
              </a:spcAft>
            </a:pPr>
            <a:r>
              <a:rPr lang="en-US" sz="3200" dirty="0">
                <a:solidFill>
                  <a:schemeClr val="tx1"/>
                </a:solidFill>
                <a:latin typeface="OpenDyslexicAlta" pitchFamily="2" charset="77"/>
              </a:rPr>
              <a:t>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ounded Rectangle 17">
                <a:extLst>
                  <a:ext uri="{FF2B5EF4-FFF2-40B4-BE49-F238E27FC236}">
                    <a16:creationId xmlns:a16="http://schemas.microsoft.com/office/drawing/2014/main" xmlns="" id="{A1441D08-E43F-E344-9A7E-39EB9131D2B4}"/>
                  </a:ext>
                </a:extLst>
              </p:cNvPr>
              <p:cNvSpPr/>
              <p:nvPr/>
            </p:nvSpPr>
            <p:spPr>
              <a:xfrm>
                <a:off x="325995" y="5638802"/>
                <a:ext cx="7186719" cy="1076301"/>
              </a:xfrm>
              <a:prstGeom prst="roundRect">
                <a:avLst/>
              </a:prstGeom>
              <a:solidFill>
                <a:srgbClr val="FFDD5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r>
                  <a:rPr lang="en-GB" sz="2000" u="sng" dirty="0">
                    <a:solidFill>
                      <a:schemeClr val="tx1"/>
                    </a:solidFill>
                    <a:latin typeface="OpenDyslexicAlta" pitchFamily="2" charset="77"/>
                  </a:rPr>
                  <a:t>Example</a:t>
                </a:r>
                <a: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  <a:t>: </a:t>
                </a:r>
                <a:r>
                  <a:rPr lang="en-GB" sz="2000" dirty="0">
                    <a:solidFill>
                      <a:srgbClr val="FF3860"/>
                    </a:solidFill>
                    <a:latin typeface="OpenDyslexicAlta" pitchFamily="2" charset="77"/>
                  </a:rPr>
                  <a:t>1.37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137</m:t>
                        </m:r>
                      </m:num>
                      <m:den>
                        <m:r>
                          <a:rPr lang="en-GB" sz="20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000" dirty="0">
                    <a:solidFill>
                      <a:srgbClr val="FF3860"/>
                    </a:solidFill>
                    <a:latin typeface="OpenDyslexicAlta" pitchFamily="2" charset="77"/>
                  </a:rPr>
                  <a:t> = 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37</m:t>
                        </m:r>
                      </m:num>
                      <m:den>
                        <m:r>
                          <a:rPr lang="en-GB" sz="20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  <a:t> </a:t>
                </a:r>
              </a:p>
              <a:p>
                <a:r>
                  <a:rPr lang="en-GB" sz="2000" u="sng" dirty="0">
                    <a:solidFill>
                      <a:schemeClr val="tx1"/>
                    </a:solidFill>
                    <a:latin typeface="OpenDyslexicAlta" pitchFamily="2" charset="77"/>
                  </a:rPr>
                  <a:t>Non-example</a:t>
                </a:r>
                <a: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  <a:t>: </a:t>
                </a:r>
                <a:r>
                  <a:rPr lang="en-GB" sz="2000" dirty="0">
                    <a:solidFill>
                      <a:srgbClr val="FF3860"/>
                    </a:solidFill>
                    <a:latin typeface="OpenDyslexicAlta" pitchFamily="2" charset="77"/>
                  </a:rPr>
                  <a:t>1.79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179</m:t>
                        </m:r>
                      </m:num>
                      <m:den>
                        <m:r>
                          <a:rPr lang="en-GB" sz="20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000" dirty="0">
                    <a:solidFill>
                      <a:srgbClr val="FF3860"/>
                    </a:solidFill>
                    <a:latin typeface="OpenDyslexicAlta" pitchFamily="2" charset="77"/>
                  </a:rPr>
                  <a:t> = 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79</m:t>
                        </m:r>
                      </m:num>
                      <m:den>
                        <m:r>
                          <a:rPr lang="en-GB" sz="20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8" name="Rounded Rectangle 17">
                <a:extLst>
                  <a:ext uri="{FF2B5EF4-FFF2-40B4-BE49-F238E27FC236}">
                    <a16:creationId xmlns:a16="http://schemas.microsoft.com/office/drawing/2014/main" id="{A1441D08-E43F-E344-9A7E-39EB9131D2B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5995" y="5638802"/>
                <a:ext cx="7186719" cy="1076301"/>
              </a:xfrm>
              <a:prstGeom prst="roundRect">
                <a:avLst/>
              </a:prstGeom>
              <a:blipFill>
                <a:blip r:embed="rId5"/>
                <a:stretch>
                  <a:fillRect l="-176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1725983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7048"/>
            <a:ext cx="10795949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Express the representation shown below as a decimal, a decimal in its expanded form, a fraction, a fraction in its expanded form and in worded form,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xmlns="" id="{DDAFC90E-E801-4741-8CA3-EC6D828E85E9}"/>
              </a:ext>
            </a:extLst>
          </p:cNvPr>
          <p:cNvSpPr/>
          <p:nvPr/>
        </p:nvSpPr>
        <p:spPr>
          <a:xfrm>
            <a:off x="4231610" y="2862611"/>
            <a:ext cx="3728777" cy="1850161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>
              <a:lnSpc>
                <a:spcPct val="150000"/>
              </a:lnSpc>
            </a:pPr>
            <a:r>
              <a:rPr lang="en-GB" sz="2000" u="sng" dirty="0">
                <a:solidFill>
                  <a:schemeClr val="tx1"/>
                </a:solidFill>
                <a:latin typeface="OpenDyslexicAlta" pitchFamily="2" charset="77"/>
              </a:rPr>
              <a:t>decimal:</a:t>
            </a:r>
            <a:r>
              <a:rPr lang="en-GB" sz="2000" dirty="0">
                <a:solidFill>
                  <a:schemeClr val="tx1"/>
                </a:solidFill>
                <a:latin typeface="OpenDyslexicAlta" pitchFamily="2" charset="77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OpenDyslexicAlta" pitchFamily="2" charset="77"/>
              </a:rPr>
              <a:t>2.13</a:t>
            </a:r>
            <a:r>
              <a:rPr lang="en-GB" sz="2000" dirty="0">
                <a:solidFill>
                  <a:schemeClr val="tx1"/>
                </a:solidFill>
                <a:latin typeface="OpenDyslexicAlta" pitchFamily="2" charset="77"/>
              </a:rPr>
              <a:t/>
            </a:r>
            <a:br>
              <a:rPr lang="en-GB" sz="2000" dirty="0">
                <a:solidFill>
                  <a:schemeClr val="tx1"/>
                </a:solidFill>
                <a:latin typeface="OpenDyslexicAlta" pitchFamily="2" charset="77"/>
              </a:rPr>
            </a:br>
            <a:r>
              <a:rPr lang="en-GB" sz="2000" u="sng" dirty="0">
                <a:solidFill>
                  <a:schemeClr val="tx1"/>
                </a:solidFill>
                <a:latin typeface="OpenDyslexicAlta" pitchFamily="2" charset="77"/>
              </a:rPr>
              <a:t>decimal (expanded):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OpenDyslexicAlta" pitchFamily="2" charset="77"/>
              </a:rPr>
              <a:t>2 + 0.1 + 0.03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B603B89-1F45-9A45-9D13-9CFEB206E008}"/>
              </a:ext>
            </a:extLst>
          </p:cNvPr>
          <p:cNvSpPr txBox="1"/>
          <p:nvPr/>
        </p:nvSpPr>
        <p:spPr>
          <a:xfrm>
            <a:off x="11449418" y="334338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xmlns="" id="{6B5027F0-B46A-FE4E-A63A-1DBE9211503B}"/>
                  </a:ext>
                </a:extLst>
              </p:cNvPr>
              <p:cNvSpPr/>
              <p:nvPr/>
            </p:nvSpPr>
            <p:spPr>
              <a:xfrm>
                <a:off x="8180155" y="2862611"/>
                <a:ext cx="3728777" cy="185016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2000" u="sng" dirty="0">
                    <a:solidFill>
                      <a:schemeClr val="tx1"/>
                    </a:solidFill>
                    <a:latin typeface="OpenDyslexicAlta" pitchFamily="2" charset="77"/>
                  </a:rPr>
                  <a:t>fraction:</a:t>
                </a:r>
                <a: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  <a:t> </a:t>
                </a:r>
                <a:r>
                  <a:rPr lang="en-GB" sz="2000" dirty="0">
                    <a:solidFill>
                      <a:schemeClr val="bg1"/>
                    </a:solidFill>
                    <a:latin typeface="OpenDyslexicAlta" pitchFamily="2" charset="77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13</m:t>
                        </m:r>
                      </m:num>
                      <m:den>
                        <m:r>
                          <a:rPr lang="en-GB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  <a:t/>
                </a:r>
                <a:b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</a:br>
                <a:r>
                  <a:rPr lang="en-GB" sz="2000" u="sng" dirty="0">
                    <a:solidFill>
                      <a:schemeClr val="tx1"/>
                    </a:solidFill>
                    <a:latin typeface="OpenDyslexicAlta" pitchFamily="2" charset="77"/>
                  </a:rPr>
                  <a:t>fraction (expanded):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2000" dirty="0">
                    <a:solidFill>
                      <a:schemeClr val="bg1"/>
                    </a:solidFill>
                    <a:latin typeface="OpenDyslexicAlta" pitchFamily="2" charset="77"/>
                  </a:rPr>
                  <a:t>2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000" dirty="0">
                    <a:solidFill>
                      <a:schemeClr val="bg1"/>
                    </a:solidFill>
                    <a:latin typeface="OpenDyslexicAlta" pitchFamily="2" charset="77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id="{6B5027F0-B46A-FE4E-A63A-1DBE9211503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0155" y="2862611"/>
                <a:ext cx="3728777" cy="1850161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ounded Rectangle 12">
            <a:extLst>
              <a:ext uri="{FF2B5EF4-FFF2-40B4-BE49-F238E27FC236}">
                <a16:creationId xmlns:a16="http://schemas.microsoft.com/office/drawing/2014/main" xmlns="" id="{06E0AAA2-855D-954C-A611-DD867FDE1ACC}"/>
              </a:ext>
            </a:extLst>
          </p:cNvPr>
          <p:cNvSpPr/>
          <p:nvPr/>
        </p:nvSpPr>
        <p:spPr>
          <a:xfrm>
            <a:off x="6236174" y="4882921"/>
            <a:ext cx="3728777" cy="159327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>
              <a:lnSpc>
                <a:spcPct val="150000"/>
              </a:lnSpc>
            </a:pPr>
            <a:r>
              <a:rPr lang="en-GB" sz="2000" u="sng" dirty="0">
                <a:solidFill>
                  <a:schemeClr val="tx1"/>
                </a:solidFill>
                <a:latin typeface="OpenDyslexicAlta" pitchFamily="2" charset="77"/>
              </a:rPr>
              <a:t>worded form:</a:t>
            </a:r>
          </a:p>
          <a:p>
            <a:pPr>
              <a:lnSpc>
                <a:spcPct val="150000"/>
              </a:lnSpc>
            </a:pPr>
            <a:r>
              <a:rPr lang="en-GB" sz="2000" dirty="0">
                <a:solidFill>
                  <a:schemeClr val="bg1"/>
                </a:solidFill>
                <a:latin typeface="OpenDyslexicAlta" pitchFamily="2" charset="77"/>
              </a:rPr>
              <a:t>two ones, one tenth and three hundredths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502E8959-3DD9-EE46-ABC2-5501793662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724" y="4326664"/>
            <a:ext cx="1385454" cy="144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95791372-ED07-B94F-84AE-35F7BC0F96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851" y="2862611"/>
            <a:ext cx="1392728" cy="144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68145614-3746-D047-8D1E-40FDB6B9D2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31658" y="4188174"/>
            <a:ext cx="1385454" cy="144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15A4EAF1-0CB8-2E47-89BD-90F3916003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2344" y="2748174"/>
            <a:ext cx="1392728" cy="144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B4B047BE-619F-1F4C-BBC4-CD27E874517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43218" y="5418000"/>
            <a:ext cx="1385454" cy="144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ABBC542C-DC9E-4842-90C8-8FCD97AED04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35636" y="5232792"/>
            <a:ext cx="1385454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46508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7048"/>
            <a:ext cx="10795949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Express the representation shown below as a decimal, a decimal in its expanded form, a fraction, a fraction in its expanded form and in worded form,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xmlns="" id="{DDAFC90E-E801-4741-8CA3-EC6D828E85E9}"/>
              </a:ext>
            </a:extLst>
          </p:cNvPr>
          <p:cNvSpPr/>
          <p:nvPr/>
        </p:nvSpPr>
        <p:spPr>
          <a:xfrm>
            <a:off x="4231610" y="2862611"/>
            <a:ext cx="3728777" cy="1850161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>
              <a:lnSpc>
                <a:spcPct val="150000"/>
              </a:lnSpc>
            </a:pPr>
            <a:r>
              <a:rPr lang="en-GB" sz="2000" u="sng" dirty="0">
                <a:solidFill>
                  <a:schemeClr val="tx1"/>
                </a:solidFill>
                <a:latin typeface="OpenDyslexicAlta" pitchFamily="2" charset="77"/>
              </a:rPr>
              <a:t>decimal:</a:t>
            </a:r>
            <a:r>
              <a:rPr lang="en-GB" sz="2000" dirty="0">
                <a:solidFill>
                  <a:schemeClr val="tx1"/>
                </a:solidFill>
                <a:latin typeface="OpenDyslexicAlta" pitchFamily="2" charset="77"/>
              </a:rPr>
              <a:t> </a:t>
            </a:r>
            <a:r>
              <a:rPr lang="en-GB" sz="2000" dirty="0">
                <a:solidFill>
                  <a:srgbClr val="FF3860"/>
                </a:solidFill>
                <a:latin typeface="OpenDyslexicAlta" pitchFamily="2" charset="77"/>
              </a:rPr>
              <a:t>2.13</a:t>
            </a:r>
            <a:r>
              <a:rPr lang="en-GB" sz="2000" dirty="0">
                <a:solidFill>
                  <a:schemeClr val="tx1"/>
                </a:solidFill>
                <a:latin typeface="OpenDyslexicAlta" pitchFamily="2" charset="77"/>
              </a:rPr>
              <a:t/>
            </a:r>
            <a:br>
              <a:rPr lang="en-GB" sz="2000" dirty="0">
                <a:solidFill>
                  <a:schemeClr val="tx1"/>
                </a:solidFill>
                <a:latin typeface="OpenDyslexicAlta" pitchFamily="2" charset="77"/>
              </a:rPr>
            </a:br>
            <a:r>
              <a:rPr lang="en-GB" sz="2000" u="sng" dirty="0">
                <a:solidFill>
                  <a:schemeClr val="tx1"/>
                </a:solidFill>
                <a:latin typeface="OpenDyslexicAlta" pitchFamily="2" charset="77"/>
              </a:rPr>
              <a:t>decimal (expanded):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FF3860"/>
                </a:solidFill>
                <a:latin typeface="OpenDyslexicAlta" pitchFamily="2" charset="77"/>
              </a:rPr>
              <a:t>2 + 0.1 + 0.03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B603B89-1F45-9A45-9D13-9CFEB206E008}"/>
              </a:ext>
            </a:extLst>
          </p:cNvPr>
          <p:cNvSpPr txBox="1"/>
          <p:nvPr/>
        </p:nvSpPr>
        <p:spPr>
          <a:xfrm>
            <a:off x="11449418" y="334338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xmlns="" id="{6B5027F0-B46A-FE4E-A63A-1DBE9211503B}"/>
                  </a:ext>
                </a:extLst>
              </p:cNvPr>
              <p:cNvSpPr/>
              <p:nvPr/>
            </p:nvSpPr>
            <p:spPr>
              <a:xfrm>
                <a:off x="8180155" y="2862611"/>
                <a:ext cx="3728777" cy="185016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2000" u="sng" dirty="0">
                    <a:solidFill>
                      <a:schemeClr val="tx1"/>
                    </a:solidFill>
                    <a:latin typeface="OpenDyslexicAlta" pitchFamily="2" charset="77"/>
                  </a:rPr>
                  <a:t>fraction:</a:t>
                </a:r>
                <a: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  <a:t> </a:t>
                </a:r>
                <a:r>
                  <a:rPr lang="en-GB" sz="2000" dirty="0">
                    <a:solidFill>
                      <a:srgbClr val="FF3860"/>
                    </a:solidFill>
                    <a:latin typeface="OpenDyslexicAlta" pitchFamily="2" charset="77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13</m:t>
                        </m:r>
                      </m:num>
                      <m:den>
                        <m:r>
                          <a:rPr lang="en-GB" sz="20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  <a:t/>
                </a:r>
                <a:b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</a:br>
                <a:r>
                  <a:rPr lang="en-GB" sz="2000" u="sng" dirty="0">
                    <a:solidFill>
                      <a:schemeClr val="tx1"/>
                    </a:solidFill>
                    <a:latin typeface="OpenDyslexicAlta" pitchFamily="2" charset="77"/>
                  </a:rPr>
                  <a:t>fraction (expanded):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2000" dirty="0">
                    <a:solidFill>
                      <a:srgbClr val="FF3860"/>
                    </a:solidFill>
                    <a:latin typeface="OpenDyslexicAlta" pitchFamily="2" charset="77"/>
                  </a:rPr>
                  <a:t>2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0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000" dirty="0">
                    <a:solidFill>
                      <a:srgbClr val="FF3860"/>
                    </a:solidFill>
                    <a:latin typeface="OpenDyslexicAlta" pitchFamily="2" charset="77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0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id="{6B5027F0-B46A-FE4E-A63A-1DBE9211503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0155" y="2862611"/>
                <a:ext cx="3728777" cy="1850161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ounded Rectangle 12">
            <a:extLst>
              <a:ext uri="{FF2B5EF4-FFF2-40B4-BE49-F238E27FC236}">
                <a16:creationId xmlns:a16="http://schemas.microsoft.com/office/drawing/2014/main" xmlns="" id="{06E0AAA2-855D-954C-A611-DD867FDE1ACC}"/>
              </a:ext>
            </a:extLst>
          </p:cNvPr>
          <p:cNvSpPr/>
          <p:nvPr/>
        </p:nvSpPr>
        <p:spPr>
          <a:xfrm>
            <a:off x="6236174" y="4882921"/>
            <a:ext cx="3728777" cy="159327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>
              <a:lnSpc>
                <a:spcPct val="150000"/>
              </a:lnSpc>
            </a:pPr>
            <a:r>
              <a:rPr lang="en-GB" sz="2000" u="sng" dirty="0">
                <a:solidFill>
                  <a:schemeClr val="tx1"/>
                </a:solidFill>
                <a:latin typeface="OpenDyslexicAlta" pitchFamily="2" charset="77"/>
              </a:rPr>
              <a:t>worded form:</a:t>
            </a:r>
          </a:p>
          <a:p>
            <a:pPr>
              <a:lnSpc>
                <a:spcPct val="150000"/>
              </a:lnSpc>
            </a:pPr>
            <a:r>
              <a:rPr lang="en-GB" sz="2000" dirty="0">
                <a:solidFill>
                  <a:srgbClr val="FF3860"/>
                </a:solidFill>
                <a:latin typeface="OpenDyslexicAlta" pitchFamily="2" charset="77"/>
              </a:rPr>
              <a:t>two ones, one tenth and three hundredths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502E8959-3DD9-EE46-ABC2-5501793662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724" y="4326664"/>
            <a:ext cx="1385454" cy="144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95791372-ED07-B94F-84AE-35F7BC0F96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851" y="2862611"/>
            <a:ext cx="1392728" cy="144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68145614-3746-D047-8D1E-40FDB6B9D2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31658" y="4188174"/>
            <a:ext cx="1385454" cy="144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15A4EAF1-0CB8-2E47-89BD-90F3916003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2344" y="2748174"/>
            <a:ext cx="1392728" cy="144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B4B047BE-619F-1F4C-BBC4-CD27E874517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43218" y="5418000"/>
            <a:ext cx="1385454" cy="144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ABBC542C-DC9E-4842-90C8-8FCD97AED04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35636" y="5232792"/>
            <a:ext cx="1385454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44438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7048"/>
            <a:ext cx="10795949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Express the representation shown below as a decimal, a decimal in its expanded form, a fraction, a fraction in its expanded form and in worded form,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xmlns="" id="{DDAFC90E-E801-4741-8CA3-EC6D828E85E9}"/>
              </a:ext>
            </a:extLst>
          </p:cNvPr>
          <p:cNvSpPr/>
          <p:nvPr/>
        </p:nvSpPr>
        <p:spPr>
          <a:xfrm>
            <a:off x="4231610" y="2862611"/>
            <a:ext cx="3728777" cy="1850161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>
              <a:lnSpc>
                <a:spcPct val="150000"/>
              </a:lnSpc>
            </a:pPr>
            <a:r>
              <a:rPr lang="en-GB" sz="2000" u="sng" dirty="0">
                <a:solidFill>
                  <a:schemeClr val="tx1"/>
                </a:solidFill>
                <a:latin typeface="OpenDyslexicAlta" pitchFamily="2" charset="77"/>
              </a:rPr>
              <a:t>decimal:</a:t>
            </a:r>
            <a:r>
              <a:rPr lang="en-GB" sz="2000" dirty="0">
                <a:solidFill>
                  <a:schemeClr val="tx1"/>
                </a:solidFill>
                <a:latin typeface="OpenDyslexicAlta" pitchFamily="2" charset="77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OpenDyslexicAlta" pitchFamily="2" charset="77"/>
              </a:rPr>
              <a:t>3.02</a:t>
            </a:r>
            <a:r>
              <a:rPr lang="en-GB" sz="2000" dirty="0">
                <a:solidFill>
                  <a:schemeClr val="tx1"/>
                </a:solidFill>
                <a:latin typeface="OpenDyslexicAlta" pitchFamily="2" charset="77"/>
              </a:rPr>
              <a:t/>
            </a:r>
            <a:br>
              <a:rPr lang="en-GB" sz="2000" dirty="0">
                <a:solidFill>
                  <a:schemeClr val="tx1"/>
                </a:solidFill>
                <a:latin typeface="OpenDyslexicAlta" pitchFamily="2" charset="77"/>
              </a:rPr>
            </a:br>
            <a:r>
              <a:rPr lang="en-GB" sz="2000" u="sng" dirty="0">
                <a:solidFill>
                  <a:schemeClr val="tx1"/>
                </a:solidFill>
                <a:latin typeface="OpenDyslexicAlta" pitchFamily="2" charset="77"/>
              </a:rPr>
              <a:t>decimal (expanded):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OpenDyslexicAlta" pitchFamily="2" charset="77"/>
              </a:rPr>
              <a:t>3 + 0.02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B603B89-1F45-9A45-9D13-9CFEB206E008}"/>
              </a:ext>
            </a:extLst>
          </p:cNvPr>
          <p:cNvSpPr txBox="1"/>
          <p:nvPr/>
        </p:nvSpPr>
        <p:spPr>
          <a:xfrm>
            <a:off x="11449418" y="334338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xmlns="" id="{6B5027F0-B46A-FE4E-A63A-1DBE9211503B}"/>
                  </a:ext>
                </a:extLst>
              </p:cNvPr>
              <p:cNvSpPr/>
              <p:nvPr/>
            </p:nvSpPr>
            <p:spPr>
              <a:xfrm>
                <a:off x="8180155" y="2862611"/>
                <a:ext cx="3728777" cy="185016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2000" u="sng" dirty="0">
                    <a:solidFill>
                      <a:schemeClr val="tx1"/>
                    </a:solidFill>
                    <a:latin typeface="OpenDyslexicAlta" pitchFamily="2" charset="77"/>
                  </a:rPr>
                  <a:t>fraction:</a:t>
                </a:r>
                <a: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  <a:t> </a:t>
                </a:r>
                <a:r>
                  <a:rPr lang="en-GB" sz="2000" dirty="0">
                    <a:solidFill>
                      <a:schemeClr val="bg1"/>
                    </a:solidFill>
                    <a:latin typeface="OpenDyslexicAlta" pitchFamily="2" charset="77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  <a:t/>
                </a:r>
                <a:b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</a:br>
                <a:r>
                  <a:rPr lang="en-GB" sz="2000" u="sng" dirty="0">
                    <a:solidFill>
                      <a:schemeClr val="tx1"/>
                    </a:solidFill>
                    <a:latin typeface="OpenDyslexicAlta" pitchFamily="2" charset="77"/>
                  </a:rPr>
                  <a:t>fraction (expanded):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2000" dirty="0">
                    <a:solidFill>
                      <a:schemeClr val="bg1"/>
                    </a:solidFill>
                    <a:latin typeface="OpenDyslexicAlta" pitchFamily="2" charset="77"/>
                  </a:rPr>
                  <a:t>3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id="{6B5027F0-B46A-FE4E-A63A-1DBE9211503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0155" y="2862611"/>
                <a:ext cx="3728777" cy="1850161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ounded Rectangle 12">
            <a:extLst>
              <a:ext uri="{FF2B5EF4-FFF2-40B4-BE49-F238E27FC236}">
                <a16:creationId xmlns:a16="http://schemas.microsoft.com/office/drawing/2014/main" xmlns="" id="{06E0AAA2-855D-954C-A611-DD867FDE1ACC}"/>
              </a:ext>
            </a:extLst>
          </p:cNvPr>
          <p:cNvSpPr/>
          <p:nvPr/>
        </p:nvSpPr>
        <p:spPr>
          <a:xfrm>
            <a:off x="6236174" y="4882921"/>
            <a:ext cx="3728777" cy="159327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>
              <a:lnSpc>
                <a:spcPct val="150000"/>
              </a:lnSpc>
            </a:pPr>
            <a:r>
              <a:rPr lang="en-GB" sz="2000" u="sng" dirty="0">
                <a:solidFill>
                  <a:schemeClr val="tx1"/>
                </a:solidFill>
                <a:latin typeface="OpenDyslexicAlta" pitchFamily="2" charset="77"/>
              </a:rPr>
              <a:t>worded form:</a:t>
            </a:r>
          </a:p>
          <a:p>
            <a:pPr>
              <a:lnSpc>
                <a:spcPct val="150000"/>
              </a:lnSpc>
            </a:pPr>
            <a:r>
              <a:rPr lang="en-GB" sz="2000" dirty="0">
                <a:solidFill>
                  <a:schemeClr val="bg1"/>
                </a:solidFill>
                <a:latin typeface="OpenDyslexicAlta" pitchFamily="2" charset="77"/>
              </a:rPr>
              <a:t>three ones, zero tenths and two hundredths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95791372-ED07-B94F-84AE-35F7BC0F96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851" y="2862611"/>
            <a:ext cx="1392728" cy="144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68145614-3746-D047-8D1E-40FDB6B9D2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1658" y="4188174"/>
            <a:ext cx="1385454" cy="144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15A4EAF1-0CB8-2E47-89BD-90F3916003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2344" y="2748174"/>
            <a:ext cx="1392728" cy="144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B4B047BE-619F-1F4C-BBC4-CD27E87451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3218" y="5418000"/>
            <a:ext cx="1385454" cy="144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D41FA68E-28C9-5949-941D-8C2E739D44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451" y="4326664"/>
            <a:ext cx="1392728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2323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7048"/>
            <a:ext cx="10795949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Express the representation shown below as a decimal, a decimal in its expanded form, a fraction, a fraction in its expanded form and in worded form,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xmlns="" id="{DDAFC90E-E801-4741-8CA3-EC6D828E85E9}"/>
              </a:ext>
            </a:extLst>
          </p:cNvPr>
          <p:cNvSpPr/>
          <p:nvPr/>
        </p:nvSpPr>
        <p:spPr>
          <a:xfrm>
            <a:off x="4231610" y="2862611"/>
            <a:ext cx="3728777" cy="1850161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>
              <a:lnSpc>
                <a:spcPct val="150000"/>
              </a:lnSpc>
            </a:pPr>
            <a:r>
              <a:rPr lang="en-GB" sz="2000" u="sng" dirty="0">
                <a:solidFill>
                  <a:schemeClr val="tx1"/>
                </a:solidFill>
                <a:latin typeface="OpenDyslexicAlta" pitchFamily="2" charset="77"/>
              </a:rPr>
              <a:t>decimal:</a:t>
            </a:r>
            <a:r>
              <a:rPr lang="en-GB" sz="2000" dirty="0">
                <a:solidFill>
                  <a:schemeClr val="tx1"/>
                </a:solidFill>
                <a:latin typeface="OpenDyslexicAlta" pitchFamily="2" charset="77"/>
              </a:rPr>
              <a:t> </a:t>
            </a:r>
            <a:r>
              <a:rPr lang="en-GB" sz="2000" dirty="0">
                <a:solidFill>
                  <a:srgbClr val="FF3860"/>
                </a:solidFill>
                <a:latin typeface="OpenDyslexicAlta" pitchFamily="2" charset="77"/>
              </a:rPr>
              <a:t>3.02</a:t>
            </a:r>
            <a:r>
              <a:rPr lang="en-GB" sz="2000" dirty="0">
                <a:solidFill>
                  <a:schemeClr val="tx1"/>
                </a:solidFill>
                <a:latin typeface="OpenDyslexicAlta" pitchFamily="2" charset="77"/>
              </a:rPr>
              <a:t/>
            </a:r>
            <a:br>
              <a:rPr lang="en-GB" sz="2000" dirty="0">
                <a:solidFill>
                  <a:schemeClr val="tx1"/>
                </a:solidFill>
                <a:latin typeface="OpenDyslexicAlta" pitchFamily="2" charset="77"/>
              </a:rPr>
            </a:br>
            <a:r>
              <a:rPr lang="en-GB" sz="2000" u="sng" dirty="0">
                <a:solidFill>
                  <a:schemeClr val="tx1"/>
                </a:solidFill>
                <a:latin typeface="OpenDyslexicAlta" pitchFamily="2" charset="77"/>
              </a:rPr>
              <a:t>decimal (expanded):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FF3860"/>
                </a:solidFill>
                <a:latin typeface="OpenDyslexicAlta" pitchFamily="2" charset="77"/>
              </a:rPr>
              <a:t>3 + 0.02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B603B89-1F45-9A45-9D13-9CFEB206E008}"/>
              </a:ext>
            </a:extLst>
          </p:cNvPr>
          <p:cNvSpPr txBox="1"/>
          <p:nvPr/>
        </p:nvSpPr>
        <p:spPr>
          <a:xfrm>
            <a:off x="11449418" y="334338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xmlns="" id="{6B5027F0-B46A-FE4E-A63A-1DBE9211503B}"/>
                  </a:ext>
                </a:extLst>
              </p:cNvPr>
              <p:cNvSpPr/>
              <p:nvPr/>
            </p:nvSpPr>
            <p:spPr>
              <a:xfrm>
                <a:off x="8180155" y="2862611"/>
                <a:ext cx="3728777" cy="185016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2000" u="sng" dirty="0">
                    <a:solidFill>
                      <a:schemeClr val="tx1"/>
                    </a:solidFill>
                    <a:latin typeface="OpenDyslexicAlta" pitchFamily="2" charset="77"/>
                  </a:rPr>
                  <a:t>fraction:</a:t>
                </a:r>
                <a: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  <a:t> </a:t>
                </a:r>
                <a:r>
                  <a:rPr lang="en-GB" sz="2000" dirty="0">
                    <a:solidFill>
                      <a:srgbClr val="FF3860"/>
                    </a:solidFill>
                    <a:latin typeface="OpenDyslexicAlta" pitchFamily="2" charset="77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0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  <a:t/>
                </a:r>
                <a:b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</a:br>
                <a:r>
                  <a:rPr lang="en-GB" sz="2000" u="sng" dirty="0">
                    <a:solidFill>
                      <a:schemeClr val="tx1"/>
                    </a:solidFill>
                    <a:latin typeface="OpenDyslexicAlta" pitchFamily="2" charset="77"/>
                  </a:rPr>
                  <a:t>fraction (expanded):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2000" dirty="0">
                    <a:solidFill>
                      <a:srgbClr val="FF3860"/>
                    </a:solidFill>
                    <a:latin typeface="OpenDyslexicAlta" pitchFamily="2" charset="77"/>
                  </a:rPr>
                  <a:t>3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0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id="{6B5027F0-B46A-FE4E-A63A-1DBE9211503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0155" y="2862611"/>
                <a:ext cx="3728777" cy="1850161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ounded Rectangle 12">
            <a:extLst>
              <a:ext uri="{FF2B5EF4-FFF2-40B4-BE49-F238E27FC236}">
                <a16:creationId xmlns:a16="http://schemas.microsoft.com/office/drawing/2014/main" xmlns="" id="{06E0AAA2-855D-954C-A611-DD867FDE1ACC}"/>
              </a:ext>
            </a:extLst>
          </p:cNvPr>
          <p:cNvSpPr/>
          <p:nvPr/>
        </p:nvSpPr>
        <p:spPr>
          <a:xfrm>
            <a:off x="6236174" y="4882921"/>
            <a:ext cx="3728777" cy="159327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>
              <a:lnSpc>
                <a:spcPct val="150000"/>
              </a:lnSpc>
            </a:pPr>
            <a:r>
              <a:rPr lang="en-GB" sz="2000" u="sng" dirty="0">
                <a:solidFill>
                  <a:schemeClr val="tx1"/>
                </a:solidFill>
                <a:latin typeface="OpenDyslexicAlta" pitchFamily="2" charset="77"/>
              </a:rPr>
              <a:t>worded form:</a:t>
            </a:r>
          </a:p>
          <a:p>
            <a:pPr>
              <a:lnSpc>
                <a:spcPct val="150000"/>
              </a:lnSpc>
            </a:pPr>
            <a:r>
              <a:rPr lang="en-GB" sz="2000" dirty="0">
                <a:solidFill>
                  <a:srgbClr val="FF3860"/>
                </a:solidFill>
                <a:latin typeface="OpenDyslexicAlta" pitchFamily="2" charset="77"/>
              </a:rPr>
              <a:t>three ones, zero tenths and two hundredths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95791372-ED07-B94F-84AE-35F7BC0F96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851" y="2862611"/>
            <a:ext cx="1392728" cy="144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68145614-3746-D047-8D1E-40FDB6B9D2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1658" y="4188174"/>
            <a:ext cx="1385454" cy="144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15A4EAF1-0CB8-2E47-89BD-90F3916003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2344" y="2748174"/>
            <a:ext cx="1392728" cy="144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B4B047BE-619F-1F4C-BBC4-CD27E87451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3218" y="5418000"/>
            <a:ext cx="1385454" cy="144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D41FA68E-28C9-5949-941D-8C2E739D44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451" y="4326664"/>
            <a:ext cx="1392728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41847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7048"/>
            <a:ext cx="10795949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Express the representation shown below as a decimal, a decimal in its expanded form, a fraction, a fraction in its expanded form and in worded form,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xmlns="" id="{DDAFC90E-E801-4741-8CA3-EC6D828E85E9}"/>
              </a:ext>
            </a:extLst>
          </p:cNvPr>
          <p:cNvSpPr/>
          <p:nvPr/>
        </p:nvSpPr>
        <p:spPr>
          <a:xfrm>
            <a:off x="4231610" y="2862611"/>
            <a:ext cx="3728777" cy="1850161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>
              <a:lnSpc>
                <a:spcPct val="150000"/>
              </a:lnSpc>
            </a:pPr>
            <a:r>
              <a:rPr lang="en-GB" sz="2000" u="sng" dirty="0">
                <a:solidFill>
                  <a:schemeClr val="tx1"/>
                </a:solidFill>
                <a:latin typeface="OpenDyslexicAlta" pitchFamily="2" charset="77"/>
              </a:rPr>
              <a:t>decimal:</a:t>
            </a:r>
            <a:r>
              <a:rPr lang="en-GB" sz="2000" dirty="0">
                <a:solidFill>
                  <a:schemeClr val="tx1"/>
                </a:solidFill>
                <a:latin typeface="OpenDyslexicAlta" pitchFamily="2" charset="77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OpenDyslexicAlta" pitchFamily="2" charset="77"/>
              </a:rPr>
              <a:t>4.35</a:t>
            </a:r>
            <a:r>
              <a:rPr lang="en-GB" sz="2000" dirty="0">
                <a:solidFill>
                  <a:schemeClr val="tx1"/>
                </a:solidFill>
                <a:latin typeface="OpenDyslexicAlta" pitchFamily="2" charset="77"/>
              </a:rPr>
              <a:t/>
            </a:r>
            <a:br>
              <a:rPr lang="en-GB" sz="2000" dirty="0">
                <a:solidFill>
                  <a:schemeClr val="tx1"/>
                </a:solidFill>
                <a:latin typeface="OpenDyslexicAlta" pitchFamily="2" charset="77"/>
              </a:rPr>
            </a:br>
            <a:r>
              <a:rPr lang="en-GB" sz="2000" u="sng" dirty="0">
                <a:solidFill>
                  <a:schemeClr val="tx1"/>
                </a:solidFill>
                <a:latin typeface="OpenDyslexicAlta" pitchFamily="2" charset="77"/>
              </a:rPr>
              <a:t>decimal (expanded):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OpenDyslexicAlta" pitchFamily="2" charset="77"/>
              </a:rPr>
              <a:t>4 + 0.3 + 0.05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B603B89-1F45-9A45-9D13-9CFEB206E008}"/>
              </a:ext>
            </a:extLst>
          </p:cNvPr>
          <p:cNvSpPr txBox="1"/>
          <p:nvPr/>
        </p:nvSpPr>
        <p:spPr>
          <a:xfrm>
            <a:off x="11449418" y="334338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xmlns="" id="{6B5027F0-B46A-FE4E-A63A-1DBE9211503B}"/>
                  </a:ext>
                </a:extLst>
              </p:cNvPr>
              <p:cNvSpPr/>
              <p:nvPr/>
            </p:nvSpPr>
            <p:spPr>
              <a:xfrm>
                <a:off x="8180155" y="2862611"/>
                <a:ext cx="3728777" cy="185016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2000" u="sng" dirty="0">
                    <a:solidFill>
                      <a:schemeClr val="tx1"/>
                    </a:solidFill>
                    <a:latin typeface="OpenDyslexicAlta" pitchFamily="2" charset="77"/>
                  </a:rPr>
                  <a:t>fraction:</a:t>
                </a:r>
                <a: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  <a:t> </a:t>
                </a:r>
                <a:r>
                  <a:rPr lang="en-GB" sz="2000" dirty="0">
                    <a:solidFill>
                      <a:schemeClr val="bg1"/>
                    </a:solidFill>
                    <a:latin typeface="OpenDyslexicAlta" pitchFamily="2" charset="77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35</m:t>
                        </m:r>
                      </m:num>
                      <m:den>
                        <m:r>
                          <a:rPr lang="en-GB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  <a:t/>
                </a:r>
                <a:b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</a:br>
                <a:r>
                  <a:rPr lang="en-GB" sz="2000" u="sng" dirty="0">
                    <a:solidFill>
                      <a:schemeClr val="tx1"/>
                    </a:solidFill>
                    <a:latin typeface="OpenDyslexicAlta" pitchFamily="2" charset="77"/>
                  </a:rPr>
                  <a:t>fraction (expanded):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2000" dirty="0">
                    <a:solidFill>
                      <a:schemeClr val="bg1"/>
                    </a:solidFill>
                    <a:latin typeface="OpenDyslexicAlta" pitchFamily="2" charset="77"/>
                  </a:rPr>
                  <a:t>4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000" dirty="0">
                    <a:solidFill>
                      <a:schemeClr val="bg1"/>
                    </a:solidFill>
                    <a:latin typeface="OpenDyslexicAlta" pitchFamily="2" charset="77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id="{6B5027F0-B46A-FE4E-A63A-1DBE9211503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0155" y="2862611"/>
                <a:ext cx="3728777" cy="1850161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ounded Rectangle 12">
            <a:extLst>
              <a:ext uri="{FF2B5EF4-FFF2-40B4-BE49-F238E27FC236}">
                <a16:creationId xmlns:a16="http://schemas.microsoft.com/office/drawing/2014/main" xmlns="" id="{06E0AAA2-855D-954C-A611-DD867FDE1ACC}"/>
              </a:ext>
            </a:extLst>
          </p:cNvPr>
          <p:cNvSpPr/>
          <p:nvPr/>
        </p:nvSpPr>
        <p:spPr>
          <a:xfrm>
            <a:off x="6236174" y="4882921"/>
            <a:ext cx="3728777" cy="159327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>
              <a:lnSpc>
                <a:spcPct val="150000"/>
              </a:lnSpc>
            </a:pPr>
            <a:r>
              <a:rPr lang="en-GB" sz="2000" u="sng" dirty="0">
                <a:solidFill>
                  <a:schemeClr val="tx1"/>
                </a:solidFill>
                <a:latin typeface="OpenDyslexicAlta" pitchFamily="2" charset="77"/>
              </a:rPr>
              <a:t>worded form:</a:t>
            </a:r>
          </a:p>
          <a:p>
            <a:pPr>
              <a:lnSpc>
                <a:spcPct val="150000"/>
              </a:lnSpc>
            </a:pPr>
            <a:r>
              <a:rPr lang="en-GB" sz="2000" dirty="0">
                <a:solidFill>
                  <a:schemeClr val="bg1"/>
                </a:solidFill>
                <a:latin typeface="OpenDyslexicAlta" pitchFamily="2" charset="77"/>
              </a:rPr>
              <a:t>four ones, three tenths and five hundredths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502E8959-3DD9-EE46-ABC2-5501793662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5859" y="3887793"/>
            <a:ext cx="865909" cy="90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95791372-ED07-B94F-84AE-35F7BC0F96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852" y="2862611"/>
            <a:ext cx="870455" cy="90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68145614-3746-D047-8D1E-40FDB6B9D2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1009" y="5114085"/>
            <a:ext cx="865909" cy="90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15A4EAF1-0CB8-2E47-89BD-90F3916003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8307" y="2812717"/>
            <a:ext cx="870455" cy="90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B4B047BE-619F-1F4C-BBC4-CD27E874517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43219" y="5418000"/>
            <a:ext cx="865909" cy="90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ABBC542C-DC9E-4842-90C8-8FCD97AED04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85429" y="5113568"/>
            <a:ext cx="865909" cy="90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721C1586-903C-1E49-B00E-1AD9F5ABC8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98762" y="2858560"/>
            <a:ext cx="870455" cy="90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989A29E5-DDC3-B742-B393-FF4F22E083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4407" y="4182367"/>
            <a:ext cx="865909" cy="90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DC6D1338-E28D-AA48-84B7-E60A0BBC48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031" y="3894720"/>
            <a:ext cx="870455" cy="90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CE6D9201-A668-8247-A7E6-884943FC46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6023" y="3675958"/>
            <a:ext cx="865909" cy="90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F8EB898D-5AF0-6841-8FA7-D0F2E266D3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71976" y="5764980"/>
            <a:ext cx="865909" cy="90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35ABEE1C-3C21-4B44-873B-5C76332529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4186" y="5460548"/>
            <a:ext cx="865909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72809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7048"/>
            <a:ext cx="10795949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Express the representation shown below as a decimal, a decimal in its expanded form, a fraction, a fraction in its expanded form and in worded form,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xmlns="" id="{DDAFC90E-E801-4741-8CA3-EC6D828E85E9}"/>
              </a:ext>
            </a:extLst>
          </p:cNvPr>
          <p:cNvSpPr/>
          <p:nvPr/>
        </p:nvSpPr>
        <p:spPr>
          <a:xfrm>
            <a:off x="4231610" y="2862611"/>
            <a:ext cx="3728777" cy="1850161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>
              <a:lnSpc>
                <a:spcPct val="150000"/>
              </a:lnSpc>
            </a:pPr>
            <a:r>
              <a:rPr lang="en-GB" sz="2000" u="sng" dirty="0">
                <a:solidFill>
                  <a:schemeClr val="tx1"/>
                </a:solidFill>
                <a:latin typeface="OpenDyslexicAlta" pitchFamily="2" charset="77"/>
              </a:rPr>
              <a:t>decimal:</a:t>
            </a:r>
            <a:r>
              <a:rPr lang="en-GB" sz="2000" dirty="0">
                <a:solidFill>
                  <a:schemeClr val="tx1"/>
                </a:solidFill>
                <a:latin typeface="OpenDyslexicAlta" pitchFamily="2" charset="77"/>
              </a:rPr>
              <a:t> </a:t>
            </a:r>
            <a:r>
              <a:rPr lang="en-GB" sz="2000" dirty="0">
                <a:solidFill>
                  <a:srgbClr val="FF3860"/>
                </a:solidFill>
                <a:latin typeface="OpenDyslexicAlta" pitchFamily="2" charset="77"/>
              </a:rPr>
              <a:t>4.35</a:t>
            </a:r>
            <a:r>
              <a:rPr lang="en-GB" sz="2000" dirty="0">
                <a:solidFill>
                  <a:schemeClr val="tx1"/>
                </a:solidFill>
                <a:latin typeface="OpenDyslexicAlta" pitchFamily="2" charset="77"/>
              </a:rPr>
              <a:t/>
            </a:r>
            <a:br>
              <a:rPr lang="en-GB" sz="2000" dirty="0">
                <a:solidFill>
                  <a:schemeClr val="tx1"/>
                </a:solidFill>
                <a:latin typeface="OpenDyslexicAlta" pitchFamily="2" charset="77"/>
              </a:rPr>
            </a:br>
            <a:r>
              <a:rPr lang="en-GB" sz="2000" u="sng" dirty="0">
                <a:solidFill>
                  <a:schemeClr val="tx1"/>
                </a:solidFill>
                <a:latin typeface="OpenDyslexicAlta" pitchFamily="2" charset="77"/>
              </a:rPr>
              <a:t>decimal (expanded):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FF3860"/>
                </a:solidFill>
                <a:latin typeface="OpenDyslexicAlta" pitchFamily="2" charset="77"/>
              </a:rPr>
              <a:t>4 + 0.3 + 0.05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B603B89-1F45-9A45-9D13-9CFEB206E008}"/>
              </a:ext>
            </a:extLst>
          </p:cNvPr>
          <p:cNvSpPr txBox="1"/>
          <p:nvPr/>
        </p:nvSpPr>
        <p:spPr>
          <a:xfrm>
            <a:off x="11449418" y="334338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xmlns="" id="{6B5027F0-B46A-FE4E-A63A-1DBE9211503B}"/>
                  </a:ext>
                </a:extLst>
              </p:cNvPr>
              <p:cNvSpPr/>
              <p:nvPr/>
            </p:nvSpPr>
            <p:spPr>
              <a:xfrm>
                <a:off x="8180155" y="2862611"/>
                <a:ext cx="3728777" cy="185016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2000" u="sng" dirty="0">
                    <a:solidFill>
                      <a:schemeClr val="tx1"/>
                    </a:solidFill>
                    <a:latin typeface="OpenDyslexicAlta" pitchFamily="2" charset="77"/>
                  </a:rPr>
                  <a:t>fraction:</a:t>
                </a:r>
                <a: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  <a:t> </a:t>
                </a:r>
                <a:r>
                  <a:rPr lang="en-GB" sz="2000" dirty="0">
                    <a:solidFill>
                      <a:srgbClr val="FF3860"/>
                    </a:solidFill>
                    <a:latin typeface="OpenDyslexicAlta" pitchFamily="2" charset="77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35</m:t>
                        </m:r>
                      </m:num>
                      <m:den>
                        <m:r>
                          <a:rPr lang="en-GB" sz="20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  <a:t/>
                </a:r>
                <a:b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</a:br>
                <a:r>
                  <a:rPr lang="en-GB" sz="2000" u="sng" dirty="0">
                    <a:solidFill>
                      <a:schemeClr val="tx1"/>
                    </a:solidFill>
                    <a:latin typeface="OpenDyslexicAlta" pitchFamily="2" charset="77"/>
                  </a:rPr>
                  <a:t>fraction (expanded):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2000" dirty="0">
                    <a:solidFill>
                      <a:srgbClr val="FF3860"/>
                    </a:solidFill>
                    <a:latin typeface="OpenDyslexicAlta" pitchFamily="2" charset="77"/>
                  </a:rPr>
                  <a:t>4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0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000" dirty="0">
                    <a:solidFill>
                      <a:srgbClr val="FF3860"/>
                    </a:solidFill>
                    <a:latin typeface="OpenDyslexicAlta" pitchFamily="2" charset="77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0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id="{6B5027F0-B46A-FE4E-A63A-1DBE9211503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0155" y="2862611"/>
                <a:ext cx="3728777" cy="1850161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ounded Rectangle 12">
            <a:extLst>
              <a:ext uri="{FF2B5EF4-FFF2-40B4-BE49-F238E27FC236}">
                <a16:creationId xmlns:a16="http://schemas.microsoft.com/office/drawing/2014/main" xmlns="" id="{06E0AAA2-855D-954C-A611-DD867FDE1ACC}"/>
              </a:ext>
            </a:extLst>
          </p:cNvPr>
          <p:cNvSpPr/>
          <p:nvPr/>
        </p:nvSpPr>
        <p:spPr>
          <a:xfrm>
            <a:off x="6236174" y="4882921"/>
            <a:ext cx="3728777" cy="159327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>
              <a:lnSpc>
                <a:spcPct val="150000"/>
              </a:lnSpc>
            </a:pPr>
            <a:r>
              <a:rPr lang="en-GB" sz="2000" u="sng" dirty="0">
                <a:solidFill>
                  <a:schemeClr val="tx1"/>
                </a:solidFill>
                <a:latin typeface="OpenDyslexicAlta" pitchFamily="2" charset="77"/>
              </a:rPr>
              <a:t>worded form:</a:t>
            </a:r>
          </a:p>
          <a:p>
            <a:pPr>
              <a:lnSpc>
                <a:spcPct val="150000"/>
              </a:lnSpc>
            </a:pPr>
            <a:r>
              <a:rPr lang="en-GB" sz="2000" dirty="0">
                <a:solidFill>
                  <a:srgbClr val="FF3860"/>
                </a:solidFill>
                <a:latin typeface="OpenDyslexicAlta" pitchFamily="2" charset="77"/>
              </a:rPr>
              <a:t>four ones, three tenths and five hundredths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502E8959-3DD9-EE46-ABC2-5501793662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5859" y="3887793"/>
            <a:ext cx="865909" cy="90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95791372-ED07-B94F-84AE-35F7BC0F96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852" y="2862611"/>
            <a:ext cx="870455" cy="90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68145614-3746-D047-8D1E-40FDB6B9D2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1009" y="5114085"/>
            <a:ext cx="865909" cy="90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15A4EAF1-0CB8-2E47-89BD-90F3916003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8307" y="2812717"/>
            <a:ext cx="870455" cy="90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B4B047BE-619F-1F4C-BBC4-CD27E874517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43219" y="5418000"/>
            <a:ext cx="865909" cy="90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ABBC542C-DC9E-4842-90C8-8FCD97AED04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85429" y="5113568"/>
            <a:ext cx="865909" cy="90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721C1586-903C-1E49-B00E-1AD9F5ABC8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98762" y="2858560"/>
            <a:ext cx="870455" cy="90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989A29E5-DDC3-B742-B393-FF4F22E083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4407" y="4182367"/>
            <a:ext cx="865909" cy="90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DC6D1338-E28D-AA48-84B7-E60A0BBC48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031" y="3894720"/>
            <a:ext cx="870455" cy="90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CE6D9201-A668-8247-A7E6-884943FC46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6023" y="3675958"/>
            <a:ext cx="865909" cy="90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F8EB898D-5AF0-6841-8FA7-D0F2E266D3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71976" y="5764980"/>
            <a:ext cx="865909" cy="90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35ABEE1C-3C21-4B44-873B-5C76332529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4186" y="5460548"/>
            <a:ext cx="865909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1257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7048"/>
            <a:ext cx="10795949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Express the representation shown below as a decimal, a decimal in its expanded form, a fraction, a fraction in its expanded form and in worded form,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xmlns="" id="{DDAFC90E-E801-4741-8CA3-EC6D828E85E9}"/>
              </a:ext>
            </a:extLst>
          </p:cNvPr>
          <p:cNvSpPr/>
          <p:nvPr/>
        </p:nvSpPr>
        <p:spPr>
          <a:xfrm>
            <a:off x="4231610" y="2862611"/>
            <a:ext cx="3728777" cy="1850161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>
              <a:lnSpc>
                <a:spcPct val="150000"/>
              </a:lnSpc>
            </a:pPr>
            <a:r>
              <a:rPr lang="en-GB" sz="2000" u="sng" dirty="0">
                <a:solidFill>
                  <a:schemeClr val="tx1"/>
                </a:solidFill>
                <a:latin typeface="OpenDyslexicAlta" pitchFamily="2" charset="77"/>
              </a:rPr>
              <a:t>decimal:</a:t>
            </a:r>
            <a:r>
              <a:rPr lang="en-GB" sz="2000" dirty="0">
                <a:solidFill>
                  <a:schemeClr val="tx1"/>
                </a:solidFill>
                <a:latin typeface="OpenDyslexicAlta" pitchFamily="2" charset="77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OpenDyslexicAlta" pitchFamily="2" charset="77"/>
              </a:rPr>
              <a:t>3.56</a:t>
            </a:r>
            <a:r>
              <a:rPr lang="en-GB" sz="2000" dirty="0">
                <a:solidFill>
                  <a:schemeClr val="tx1"/>
                </a:solidFill>
                <a:latin typeface="OpenDyslexicAlta" pitchFamily="2" charset="77"/>
              </a:rPr>
              <a:t/>
            </a:r>
            <a:br>
              <a:rPr lang="en-GB" sz="2000" dirty="0">
                <a:solidFill>
                  <a:schemeClr val="tx1"/>
                </a:solidFill>
                <a:latin typeface="OpenDyslexicAlta" pitchFamily="2" charset="77"/>
              </a:rPr>
            </a:br>
            <a:r>
              <a:rPr lang="en-GB" sz="2000" u="sng" dirty="0">
                <a:solidFill>
                  <a:schemeClr val="tx1"/>
                </a:solidFill>
                <a:latin typeface="OpenDyslexicAlta" pitchFamily="2" charset="77"/>
              </a:rPr>
              <a:t>decimal (expanded):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OpenDyslexicAlta" pitchFamily="2" charset="77"/>
              </a:rPr>
              <a:t>3 + 0.5 + 0.06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B603B89-1F45-9A45-9D13-9CFEB206E008}"/>
              </a:ext>
            </a:extLst>
          </p:cNvPr>
          <p:cNvSpPr txBox="1"/>
          <p:nvPr/>
        </p:nvSpPr>
        <p:spPr>
          <a:xfrm>
            <a:off x="11449418" y="334338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xmlns="" id="{6B5027F0-B46A-FE4E-A63A-1DBE9211503B}"/>
                  </a:ext>
                </a:extLst>
              </p:cNvPr>
              <p:cNvSpPr/>
              <p:nvPr/>
            </p:nvSpPr>
            <p:spPr>
              <a:xfrm>
                <a:off x="8180155" y="2862611"/>
                <a:ext cx="3728777" cy="185016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2000" u="sng" dirty="0">
                    <a:solidFill>
                      <a:schemeClr val="tx1"/>
                    </a:solidFill>
                    <a:latin typeface="OpenDyslexicAlta" pitchFamily="2" charset="77"/>
                  </a:rPr>
                  <a:t>fraction:</a:t>
                </a:r>
                <a: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  <a:t> </a:t>
                </a:r>
                <a:r>
                  <a:rPr lang="en-GB" sz="2000" dirty="0">
                    <a:solidFill>
                      <a:schemeClr val="bg1"/>
                    </a:solidFill>
                    <a:latin typeface="OpenDyslexicAlta" pitchFamily="2" charset="77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56</m:t>
                        </m:r>
                      </m:num>
                      <m:den>
                        <m:r>
                          <a:rPr lang="en-GB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  <a:t/>
                </a:r>
                <a:b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</a:br>
                <a:r>
                  <a:rPr lang="en-GB" sz="2000" u="sng" dirty="0">
                    <a:solidFill>
                      <a:schemeClr val="tx1"/>
                    </a:solidFill>
                    <a:latin typeface="OpenDyslexicAlta" pitchFamily="2" charset="77"/>
                  </a:rPr>
                  <a:t>fraction (expanded):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2000" dirty="0">
                    <a:solidFill>
                      <a:schemeClr val="bg1"/>
                    </a:solidFill>
                    <a:latin typeface="OpenDyslexicAlta" pitchFamily="2" charset="77"/>
                  </a:rPr>
                  <a:t>3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000" dirty="0">
                    <a:solidFill>
                      <a:schemeClr val="bg1"/>
                    </a:solidFill>
                    <a:latin typeface="OpenDyslexicAlta" pitchFamily="2" charset="77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GB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id="{6B5027F0-B46A-FE4E-A63A-1DBE9211503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0155" y="2862611"/>
                <a:ext cx="3728777" cy="1850161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ounded Rectangle 12">
            <a:extLst>
              <a:ext uri="{FF2B5EF4-FFF2-40B4-BE49-F238E27FC236}">
                <a16:creationId xmlns:a16="http://schemas.microsoft.com/office/drawing/2014/main" xmlns="" id="{06E0AAA2-855D-954C-A611-DD867FDE1ACC}"/>
              </a:ext>
            </a:extLst>
          </p:cNvPr>
          <p:cNvSpPr/>
          <p:nvPr/>
        </p:nvSpPr>
        <p:spPr>
          <a:xfrm>
            <a:off x="6236174" y="4882921"/>
            <a:ext cx="3728777" cy="159327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>
              <a:lnSpc>
                <a:spcPct val="150000"/>
              </a:lnSpc>
            </a:pPr>
            <a:r>
              <a:rPr lang="en-GB" sz="2000" u="sng" dirty="0">
                <a:solidFill>
                  <a:schemeClr val="tx1"/>
                </a:solidFill>
                <a:latin typeface="OpenDyslexicAlta" pitchFamily="2" charset="77"/>
              </a:rPr>
              <a:t>worded form:</a:t>
            </a:r>
          </a:p>
          <a:p>
            <a:pPr>
              <a:lnSpc>
                <a:spcPct val="150000"/>
              </a:lnSpc>
            </a:pPr>
            <a:r>
              <a:rPr lang="en-GB" sz="2000" dirty="0">
                <a:solidFill>
                  <a:schemeClr val="bg1"/>
                </a:solidFill>
                <a:latin typeface="OpenDyslexicAlta" pitchFamily="2" charset="77"/>
              </a:rPr>
              <a:t>three ones, five tenths and six hundredths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502E8959-3DD9-EE46-ABC2-5501793662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8597" y="3751757"/>
            <a:ext cx="865909" cy="90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95791372-ED07-B94F-84AE-35F7BC0F96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852" y="2862611"/>
            <a:ext cx="870455" cy="90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68145614-3746-D047-8D1E-40FDB6B9D2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1009" y="5114085"/>
            <a:ext cx="865909" cy="90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15A4EAF1-0CB8-2E47-89BD-90F3916003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8307" y="2812717"/>
            <a:ext cx="870455" cy="90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B4B047BE-619F-1F4C-BBC4-CD27E874517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43219" y="5418000"/>
            <a:ext cx="865909" cy="90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ABBC542C-DC9E-4842-90C8-8FCD97AED04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85429" y="5113568"/>
            <a:ext cx="865909" cy="90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721C1586-903C-1E49-B00E-1AD9F5ABC8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98762" y="2858560"/>
            <a:ext cx="870455" cy="90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989A29E5-DDC3-B742-B393-FF4F22E083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5275" y="4240797"/>
            <a:ext cx="865909" cy="90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CE6D9201-A668-8247-A7E6-884943FC46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25089" y="3652990"/>
            <a:ext cx="865909" cy="90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F8EB898D-5AF0-6841-8FA7-D0F2E266D3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0057" y="5900714"/>
            <a:ext cx="865909" cy="90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35ABEE1C-3C21-4B44-873B-5C76332529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45233" y="5888386"/>
            <a:ext cx="865909" cy="90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682E06C1-1796-7A41-80F2-D06AECC855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244" y="3982921"/>
            <a:ext cx="865909" cy="90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47428ADC-32E4-1B41-998A-259837CC10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6041" y="4384826"/>
            <a:ext cx="865909" cy="90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1FE69363-222F-0B4D-A598-9E34BD662F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60915" y="5282290"/>
            <a:ext cx="865909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1289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D067C85-1D93-F244-B645-DE7483FBFD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969" y="2829608"/>
            <a:ext cx="2641600" cy="25781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xmlns="" id="{60004178-0CCB-6847-8BB1-4E85D0999B7C}"/>
                  </a:ext>
                </a:extLst>
              </p:cNvPr>
              <p:cNvSpPr/>
              <p:nvPr/>
            </p:nvSpPr>
            <p:spPr>
              <a:xfrm>
                <a:off x="8563433" y="3665213"/>
                <a:ext cx="3227580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0.1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id="{60004178-0CCB-6847-8BB1-4E85D0999B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63433" y="3665213"/>
                <a:ext cx="3227580" cy="906890"/>
              </a:xfrm>
              <a:prstGeom prst="roundRect">
                <a:avLst/>
              </a:prstGeom>
              <a:blipFill>
                <a:blip r:embed="rId4"/>
                <a:stretch>
                  <a:fillRect l="-3125" b="-821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7B59CC9-F2BB-9B41-BA51-7B805DAA5E37}"/>
              </a:ext>
            </a:extLst>
          </p:cNvPr>
          <p:cNvSpPr/>
          <p:nvPr/>
        </p:nvSpPr>
        <p:spPr>
          <a:xfrm>
            <a:off x="1004578" y="2833053"/>
            <a:ext cx="256270" cy="2574655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79253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7048"/>
            <a:ext cx="10795949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Express the representation shown below as a decimal, a decimal in its expanded form, a fraction, a fraction in its expanded form and in worded form,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xmlns="" id="{DDAFC90E-E801-4741-8CA3-EC6D828E85E9}"/>
              </a:ext>
            </a:extLst>
          </p:cNvPr>
          <p:cNvSpPr/>
          <p:nvPr/>
        </p:nvSpPr>
        <p:spPr>
          <a:xfrm>
            <a:off x="4231610" y="2862611"/>
            <a:ext cx="3728777" cy="1850161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>
              <a:lnSpc>
                <a:spcPct val="150000"/>
              </a:lnSpc>
            </a:pPr>
            <a:r>
              <a:rPr lang="en-GB" sz="2000" u="sng" dirty="0">
                <a:solidFill>
                  <a:schemeClr val="tx1"/>
                </a:solidFill>
                <a:latin typeface="OpenDyslexicAlta" pitchFamily="2" charset="77"/>
              </a:rPr>
              <a:t>decimal:</a:t>
            </a:r>
            <a:r>
              <a:rPr lang="en-GB" sz="2000" dirty="0">
                <a:solidFill>
                  <a:schemeClr val="tx1"/>
                </a:solidFill>
                <a:latin typeface="OpenDyslexicAlta" pitchFamily="2" charset="77"/>
              </a:rPr>
              <a:t> </a:t>
            </a:r>
            <a:r>
              <a:rPr lang="en-GB" sz="2000" dirty="0">
                <a:solidFill>
                  <a:srgbClr val="FF3860"/>
                </a:solidFill>
                <a:latin typeface="OpenDyslexicAlta" pitchFamily="2" charset="77"/>
              </a:rPr>
              <a:t>3.56</a:t>
            </a:r>
            <a:r>
              <a:rPr lang="en-GB" sz="2000" dirty="0">
                <a:solidFill>
                  <a:schemeClr val="tx1"/>
                </a:solidFill>
                <a:latin typeface="OpenDyslexicAlta" pitchFamily="2" charset="77"/>
              </a:rPr>
              <a:t/>
            </a:r>
            <a:br>
              <a:rPr lang="en-GB" sz="2000" dirty="0">
                <a:solidFill>
                  <a:schemeClr val="tx1"/>
                </a:solidFill>
                <a:latin typeface="OpenDyslexicAlta" pitchFamily="2" charset="77"/>
              </a:rPr>
            </a:br>
            <a:r>
              <a:rPr lang="en-GB" sz="2000" u="sng" dirty="0">
                <a:solidFill>
                  <a:schemeClr val="tx1"/>
                </a:solidFill>
                <a:latin typeface="OpenDyslexicAlta" pitchFamily="2" charset="77"/>
              </a:rPr>
              <a:t>decimal (expanded):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FF3860"/>
                </a:solidFill>
                <a:latin typeface="OpenDyslexicAlta" pitchFamily="2" charset="77"/>
              </a:rPr>
              <a:t>3 + 0.5 + 0.06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B603B89-1F45-9A45-9D13-9CFEB206E008}"/>
              </a:ext>
            </a:extLst>
          </p:cNvPr>
          <p:cNvSpPr txBox="1"/>
          <p:nvPr/>
        </p:nvSpPr>
        <p:spPr>
          <a:xfrm>
            <a:off x="11449418" y="334338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xmlns="" id="{6B5027F0-B46A-FE4E-A63A-1DBE9211503B}"/>
                  </a:ext>
                </a:extLst>
              </p:cNvPr>
              <p:cNvSpPr/>
              <p:nvPr/>
            </p:nvSpPr>
            <p:spPr>
              <a:xfrm>
                <a:off x="8180155" y="2862611"/>
                <a:ext cx="3728777" cy="185016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2000" u="sng" dirty="0">
                    <a:solidFill>
                      <a:schemeClr val="tx1"/>
                    </a:solidFill>
                    <a:latin typeface="OpenDyslexicAlta" pitchFamily="2" charset="77"/>
                  </a:rPr>
                  <a:t>fraction:</a:t>
                </a:r>
                <a: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  <a:t> </a:t>
                </a:r>
                <a:r>
                  <a:rPr lang="en-GB" sz="2000" dirty="0">
                    <a:solidFill>
                      <a:srgbClr val="FF3860"/>
                    </a:solidFill>
                    <a:latin typeface="OpenDyslexicAlta" pitchFamily="2" charset="77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56</m:t>
                        </m:r>
                      </m:num>
                      <m:den>
                        <m:r>
                          <a:rPr lang="en-GB" sz="20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  <a:t/>
                </a:r>
                <a:b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</a:br>
                <a:r>
                  <a:rPr lang="en-GB" sz="2000" u="sng" dirty="0">
                    <a:solidFill>
                      <a:schemeClr val="tx1"/>
                    </a:solidFill>
                    <a:latin typeface="OpenDyslexicAlta" pitchFamily="2" charset="77"/>
                  </a:rPr>
                  <a:t>fraction (expanded):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2000" dirty="0">
                    <a:solidFill>
                      <a:srgbClr val="FF3860"/>
                    </a:solidFill>
                    <a:latin typeface="OpenDyslexicAlta" pitchFamily="2" charset="77"/>
                  </a:rPr>
                  <a:t>3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0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000" dirty="0">
                    <a:solidFill>
                      <a:srgbClr val="FF3860"/>
                    </a:solidFill>
                    <a:latin typeface="OpenDyslexicAlta" pitchFamily="2" charset="77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GB" sz="20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id="{6B5027F0-B46A-FE4E-A63A-1DBE9211503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0155" y="2862611"/>
                <a:ext cx="3728777" cy="1850161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ounded Rectangle 12">
            <a:extLst>
              <a:ext uri="{FF2B5EF4-FFF2-40B4-BE49-F238E27FC236}">
                <a16:creationId xmlns:a16="http://schemas.microsoft.com/office/drawing/2014/main" xmlns="" id="{06E0AAA2-855D-954C-A611-DD867FDE1ACC}"/>
              </a:ext>
            </a:extLst>
          </p:cNvPr>
          <p:cNvSpPr/>
          <p:nvPr/>
        </p:nvSpPr>
        <p:spPr>
          <a:xfrm>
            <a:off x="6236174" y="4882921"/>
            <a:ext cx="3728777" cy="159327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>
              <a:lnSpc>
                <a:spcPct val="150000"/>
              </a:lnSpc>
            </a:pPr>
            <a:r>
              <a:rPr lang="en-GB" sz="2000" u="sng" dirty="0">
                <a:solidFill>
                  <a:schemeClr val="tx1"/>
                </a:solidFill>
                <a:latin typeface="OpenDyslexicAlta" pitchFamily="2" charset="77"/>
              </a:rPr>
              <a:t>worded form:</a:t>
            </a:r>
          </a:p>
          <a:p>
            <a:pPr>
              <a:lnSpc>
                <a:spcPct val="150000"/>
              </a:lnSpc>
            </a:pPr>
            <a:r>
              <a:rPr lang="en-GB" sz="2000" dirty="0">
                <a:solidFill>
                  <a:srgbClr val="FF3860"/>
                </a:solidFill>
                <a:latin typeface="OpenDyslexicAlta" pitchFamily="2" charset="77"/>
              </a:rPr>
              <a:t>three ones, five tenths and six hundredths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502E8959-3DD9-EE46-ABC2-5501793662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8597" y="3751757"/>
            <a:ext cx="865909" cy="90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95791372-ED07-B94F-84AE-35F7BC0F96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852" y="2862611"/>
            <a:ext cx="870455" cy="90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68145614-3746-D047-8D1E-40FDB6B9D2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1009" y="5114085"/>
            <a:ext cx="865909" cy="90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15A4EAF1-0CB8-2E47-89BD-90F3916003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8307" y="2812717"/>
            <a:ext cx="870455" cy="90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B4B047BE-619F-1F4C-BBC4-CD27E874517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43219" y="5418000"/>
            <a:ext cx="865909" cy="90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ABBC542C-DC9E-4842-90C8-8FCD97AED04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85429" y="5113568"/>
            <a:ext cx="865909" cy="90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721C1586-903C-1E49-B00E-1AD9F5ABC8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98762" y="2858560"/>
            <a:ext cx="870455" cy="90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989A29E5-DDC3-B742-B393-FF4F22E083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5275" y="4240797"/>
            <a:ext cx="865909" cy="90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CE6D9201-A668-8247-A7E6-884943FC46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25089" y="3652990"/>
            <a:ext cx="865909" cy="90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F8EB898D-5AF0-6841-8FA7-D0F2E266D3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0057" y="5900714"/>
            <a:ext cx="865909" cy="90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35ABEE1C-3C21-4B44-873B-5C76332529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45233" y="5888386"/>
            <a:ext cx="865909" cy="90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682E06C1-1796-7A41-80F2-D06AECC855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244" y="3982921"/>
            <a:ext cx="865909" cy="90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47428ADC-32E4-1B41-998A-259837CC10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6041" y="4384826"/>
            <a:ext cx="865909" cy="90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1FE69363-222F-0B4D-A598-9E34BD662F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60915" y="5282290"/>
            <a:ext cx="865909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85205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7048"/>
            <a:ext cx="10795949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Express the representation shown below as a decimal, a decimal in its expanded form, a fraction, a fraction in its expanded form and in worded form,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xmlns="" id="{DDAFC90E-E801-4741-8CA3-EC6D828E85E9}"/>
              </a:ext>
            </a:extLst>
          </p:cNvPr>
          <p:cNvSpPr/>
          <p:nvPr/>
        </p:nvSpPr>
        <p:spPr>
          <a:xfrm>
            <a:off x="4231610" y="2862611"/>
            <a:ext cx="3728777" cy="1850161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>
              <a:lnSpc>
                <a:spcPct val="150000"/>
              </a:lnSpc>
            </a:pPr>
            <a:r>
              <a:rPr lang="en-GB" sz="2000" u="sng" dirty="0">
                <a:solidFill>
                  <a:schemeClr val="tx1"/>
                </a:solidFill>
                <a:latin typeface="OpenDyslexicAlta" pitchFamily="2" charset="77"/>
              </a:rPr>
              <a:t>decimal:</a:t>
            </a:r>
            <a:r>
              <a:rPr lang="en-GB" sz="2000" dirty="0">
                <a:solidFill>
                  <a:schemeClr val="tx1"/>
                </a:solidFill>
                <a:latin typeface="OpenDyslexicAlta" pitchFamily="2" charset="77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OpenDyslexicAlta" pitchFamily="2" charset="77"/>
              </a:rPr>
              <a:t>4.37</a:t>
            </a:r>
            <a:r>
              <a:rPr lang="en-GB" sz="2000" dirty="0">
                <a:solidFill>
                  <a:schemeClr val="tx1"/>
                </a:solidFill>
                <a:latin typeface="OpenDyslexicAlta" pitchFamily="2" charset="77"/>
              </a:rPr>
              <a:t/>
            </a:r>
            <a:br>
              <a:rPr lang="en-GB" sz="2000" dirty="0">
                <a:solidFill>
                  <a:schemeClr val="tx1"/>
                </a:solidFill>
                <a:latin typeface="OpenDyslexicAlta" pitchFamily="2" charset="77"/>
              </a:rPr>
            </a:br>
            <a:r>
              <a:rPr lang="en-GB" sz="2000" u="sng" dirty="0">
                <a:solidFill>
                  <a:schemeClr val="tx1"/>
                </a:solidFill>
                <a:latin typeface="OpenDyslexicAlta" pitchFamily="2" charset="77"/>
              </a:rPr>
              <a:t>decimal (expanded):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OpenDyslexicAlta" pitchFamily="2" charset="77"/>
              </a:rPr>
              <a:t>4 + 0.3 + 0.07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B603B89-1F45-9A45-9D13-9CFEB206E008}"/>
              </a:ext>
            </a:extLst>
          </p:cNvPr>
          <p:cNvSpPr txBox="1"/>
          <p:nvPr/>
        </p:nvSpPr>
        <p:spPr>
          <a:xfrm>
            <a:off x="11449418" y="334338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xmlns="" id="{6B5027F0-B46A-FE4E-A63A-1DBE9211503B}"/>
                  </a:ext>
                </a:extLst>
              </p:cNvPr>
              <p:cNvSpPr/>
              <p:nvPr/>
            </p:nvSpPr>
            <p:spPr>
              <a:xfrm>
                <a:off x="8180155" y="2862611"/>
                <a:ext cx="3728777" cy="185016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2000" u="sng" dirty="0">
                    <a:solidFill>
                      <a:schemeClr val="tx1"/>
                    </a:solidFill>
                    <a:latin typeface="OpenDyslexicAlta" pitchFamily="2" charset="77"/>
                  </a:rPr>
                  <a:t>fraction:</a:t>
                </a:r>
                <a: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  <a:t> </a:t>
                </a:r>
                <a:r>
                  <a:rPr lang="en-GB" sz="2000" dirty="0">
                    <a:solidFill>
                      <a:schemeClr val="bg1"/>
                    </a:solidFill>
                    <a:latin typeface="OpenDyslexicAlta" pitchFamily="2" charset="77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37</m:t>
                        </m:r>
                      </m:num>
                      <m:den>
                        <m:r>
                          <a:rPr lang="en-GB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  <a:t/>
                </a:r>
                <a:b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</a:br>
                <a:r>
                  <a:rPr lang="en-GB" sz="2000" u="sng" dirty="0">
                    <a:solidFill>
                      <a:schemeClr val="tx1"/>
                    </a:solidFill>
                    <a:latin typeface="OpenDyslexicAlta" pitchFamily="2" charset="77"/>
                  </a:rPr>
                  <a:t>fraction (expanded):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2000" dirty="0">
                    <a:solidFill>
                      <a:schemeClr val="bg1"/>
                    </a:solidFill>
                    <a:latin typeface="OpenDyslexicAlta" pitchFamily="2" charset="77"/>
                  </a:rPr>
                  <a:t>4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000" dirty="0">
                    <a:solidFill>
                      <a:schemeClr val="bg1"/>
                    </a:solidFill>
                    <a:latin typeface="OpenDyslexicAlta" pitchFamily="2" charset="77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GB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id="{6B5027F0-B46A-FE4E-A63A-1DBE9211503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0155" y="2862611"/>
                <a:ext cx="3728777" cy="1850161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ounded Rectangle 12">
            <a:extLst>
              <a:ext uri="{FF2B5EF4-FFF2-40B4-BE49-F238E27FC236}">
                <a16:creationId xmlns:a16="http://schemas.microsoft.com/office/drawing/2014/main" xmlns="" id="{06E0AAA2-855D-954C-A611-DD867FDE1ACC}"/>
              </a:ext>
            </a:extLst>
          </p:cNvPr>
          <p:cNvSpPr/>
          <p:nvPr/>
        </p:nvSpPr>
        <p:spPr>
          <a:xfrm>
            <a:off x="6236174" y="4882921"/>
            <a:ext cx="3728777" cy="159327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>
              <a:lnSpc>
                <a:spcPct val="150000"/>
              </a:lnSpc>
            </a:pPr>
            <a:r>
              <a:rPr lang="en-GB" sz="2000" u="sng" dirty="0">
                <a:solidFill>
                  <a:schemeClr val="tx1"/>
                </a:solidFill>
                <a:latin typeface="OpenDyslexicAlta" pitchFamily="2" charset="77"/>
              </a:rPr>
              <a:t>worded form:</a:t>
            </a:r>
          </a:p>
          <a:p>
            <a:pPr>
              <a:lnSpc>
                <a:spcPct val="150000"/>
              </a:lnSpc>
            </a:pPr>
            <a:r>
              <a:rPr lang="en-GB" sz="2000" dirty="0">
                <a:solidFill>
                  <a:schemeClr val="bg1"/>
                </a:solidFill>
                <a:latin typeface="OpenDyslexicAlta" pitchFamily="2" charset="77"/>
              </a:rPr>
              <a:t>four ones, three tenths and seven hundredths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502E8959-3DD9-EE46-ABC2-5501793662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8597" y="3751757"/>
            <a:ext cx="865909" cy="90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95791372-ED07-B94F-84AE-35F7BC0F96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852" y="2862611"/>
            <a:ext cx="870455" cy="90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68145614-3746-D047-8D1E-40FDB6B9D2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1009" y="5114085"/>
            <a:ext cx="865909" cy="90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15A4EAF1-0CB8-2E47-89BD-90F3916003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8307" y="2812717"/>
            <a:ext cx="870455" cy="90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B4B047BE-619F-1F4C-BBC4-CD27E874517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43219" y="5418000"/>
            <a:ext cx="865909" cy="90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ABBC542C-DC9E-4842-90C8-8FCD97AED04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85429" y="5113568"/>
            <a:ext cx="865909" cy="90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721C1586-903C-1E49-B00E-1AD9F5ABC8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98762" y="2858560"/>
            <a:ext cx="870455" cy="90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989A29E5-DDC3-B742-B393-FF4F22E083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5275" y="4240797"/>
            <a:ext cx="865909" cy="90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CE6D9201-A668-8247-A7E6-884943FC46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25089" y="3652990"/>
            <a:ext cx="865909" cy="90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F8EB898D-5AF0-6841-8FA7-D0F2E266D3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0057" y="5900714"/>
            <a:ext cx="865909" cy="90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35ABEE1C-3C21-4B44-873B-5C76332529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45233" y="5888386"/>
            <a:ext cx="865909" cy="90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1FE69363-222F-0B4D-A598-9E34BD662F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20027" y="4897420"/>
            <a:ext cx="865909" cy="90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20E70AE8-14D9-1547-87CD-15B6FB2181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6043" y="3790797"/>
            <a:ext cx="870455" cy="90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51291ED2-6A56-B642-AB9C-A6DCB8A5E80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81781" y="5500977"/>
            <a:ext cx="865909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64260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7048"/>
            <a:ext cx="10795949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3: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Express the representation shown below as a decimal, a decimal in its expanded form, a fraction, a fraction in its expanded form and in worded form,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xmlns="" id="{DDAFC90E-E801-4741-8CA3-EC6D828E85E9}"/>
              </a:ext>
            </a:extLst>
          </p:cNvPr>
          <p:cNvSpPr/>
          <p:nvPr/>
        </p:nvSpPr>
        <p:spPr>
          <a:xfrm>
            <a:off x="4231610" y="2862611"/>
            <a:ext cx="3728777" cy="1850161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>
              <a:lnSpc>
                <a:spcPct val="150000"/>
              </a:lnSpc>
            </a:pPr>
            <a:r>
              <a:rPr lang="en-GB" sz="2000" u="sng" dirty="0">
                <a:solidFill>
                  <a:schemeClr val="tx1"/>
                </a:solidFill>
                <a:latin typeface="OpenDyslexicAlta" pitchFamily="2" charset="77"/>
              </a:rPr>
              <a:t>decimal:</a:t>
            </a:r>
            <a:r>
              <a:rPr lang="en-GB" sz="2000" dirty="0">
                <a:solidFill>
                  <a:schemeClr val="tx1"/>
                </a:solidFill>
                <a:latin typeface="OpenDyslexicAlta" pitchFamily="2" charset="77"/>
              </a:rPr>
              <a:t> </a:t>
            </a:r>
            <a:r>
              <a:rPr lang="en-GB" sz="2000" dirty="0">
                <a:solidFill>
                  <a:srgbClr val="FF3860"/>
                </a:solidFill>
                <a:latin typeface="OpenDyslexicAlta" pitchFamily="2" charset="77"/>
              </a:rPr>
              <a:t>4.37</a:t>
            </a:r>
            <a:r>
              <a:rPr lang="en-GB" sz="2000" dirty="0">
                <a:solidFill>
                  <a:schemeClr val="tx1"/>
                </a:solidFill>
                <a:latin typeface="OpenDyslexicAlta" pitchFamily="2" charset="77"/>
              </a:rPr>
              <a:t/>
            </a:r>
            <a:br>
              <a:rPr lang="en-GB" sz="2000" dirty="0">
                <a:solidFill>
                  <a:schemeClr val="tx1"/>
                </a:solidFill>
                <a:latin typeface="OpenDyslexicAlta" pitchFamily="2" charset="77"/>
              </a:rPr>
            </a:br>
            <a:r>
              <a:rPr lang="en-GB" sz="2000" u="sng" dirty="0">
                <a:solidFill>
                  <a:schemeClr val="tx1"/>
                </a:solidFill>
                <a:latin typeface="OpenDyslexicAlta" pitchFamily="2" charset="77"/>
              </a:rPr>
              <a:t>decimal (expanded):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FF3860"/>
                </a:solidFill>
                <a:latin typeface="OpenDyslexicAlta" pitchFamily="2" charset="77"/>
              </a:rPr>
              <a:t>4 + 0.3 + 0.07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B603B89-1F45-9A45-9D13-9CFEB206E008}"/>
              </a:ext>
            </a:extLst>
          </p:cNvPr>
          <p:cNvSpPr txBox="1"/>
          <p:nvPr/>
        </p:nvSpPr>
        <p:spPr>
          <a:xfrm>
            <a:off x="11449418" y="334338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xmlns="" id="{6B5027F0-B46A-FE4E-A63A-1DBE9211503B}"/>
                  </a:ext>
                </a:extLst>
              </p:cNvPr>
              <p:cNvSpPr/>
              <p:nvPr/>
            </p:nvSpPr>
            <p:spPr>
              <a:xfrm>
                <a:off x="8180155" y="2862611"/>
                <a:ext cx="3728777" cy="185016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2000" u="sng" dirty="0">
                    <a:solidFill>
                      <a:schemeClr val="tx1"/>
                    </a:solidFill>
                    <a:latin typeface="OpenDyslexicAlta" pitchFamily="2" charset="77"/>
                  </a:rPr>
                  <a:t>fraction:</a:t>
                </a:r>
                <a: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  <a:t> </a:t>
                </a:r>
                <a:r>
                  <a:rPr lang="en-GB" sz="2000" dirty="0">
                    <a:solidFill>
                      <a:srgbClr val="FF3860"/>
                    </a:solidFill>
                    <a:latin typeface="OpenDyslexicAlta" pitchFamily="2" charset="77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37</m:t>
                        </m:r>
                      </m:num>
                      <m:den>
                        <m:r>
                          <a:rPr lang="en-GB" sz="20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  <a:t/>
                </a:r>
                <a:b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</a:br>
                <a:r>
                  <a:rPr lang="en-GB" sz="2000" u="sng" dirty="0">
                    <a:solidFill>
                      <a:schemeClr val="tx1"/>
                    </a:solidFill>
                    <a:latin typeface="OpenDyslexicAlta" pitchFamily="2" charset="77"/>
                  </a:rPr>
                  <a:t>fraction (expanded):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2000" dirty="0">
                    <a:solidFill>
                      <a:srgbClr val="FF3860"/>
                    </a:solidFill>
                    <a:latin typeface="OpenDyslexicAlta" pitchFamily="2" charset="77"/>
                  </a:rPr>
                  <a:t>4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0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000" dirty="0">
                    <a:solidFill>
                      <a:srgbClr val="FF3860"/>
                    </a:solidFill>
                    <a:latin typeface="OpenDyslexicAlta" pitchFamily="2" charset="77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GB" sz="20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id="{6B5027F0-B46A-FE4E-A63A-1DBE9211503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0155" y="2862611"/>
                <a:ext cx="3728777" cy="1850161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ounded Rectangle 12">
            <a:extLst>
              <a:ext uri="{FF2B5EF4-FFF2-40B4-BE49-F238E27FC236}">
                <a16:creationId xmlns:a16="http://schemas.microsoft.com/office/drawing/2014/main" xmlns="" id="{06E0AAA2-855D-954C-A611-DD867FDE1ACC}"/>
              </a:ext>
            </a:extLst>
          </p:cNvPr>
          <p:cNvSpPr/>
          <p:nvPr/>
        </p:nvSpPr>
        <p:spPr>
          <a:xfrm>
            <a:off x="6236174" y="4882921"/>
            <a:ext cx="3728777" cy="159327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>
              <a:lnSpc>
                <a:spcPct val="150000"/>
              </a:lnSpc>
            </a:pPr>
            <a:r>
              <a:rPr lang="en-GB" sz="2000" u="sng" dirty="0">
                <a:solidFill>
                  <a:schemeClr val="tx1"/>
                </a:solidFill>
                <a:latin typeface="OpenDyslexicAlta" pitchFamily="2" charset="77"/>
              </a:rPr>
              <a:t>worded form:</a:t>
            </a:r>
          </a:p>
          <a:p>
            <a:pPr>
              <a:lnSpc>
                <a:spcPct val="150000"/>
              </a:lnSpc>
            </a:pPr>
            <a:r>
              <a:rPr lang="en-GB" sz="2000" dirty="0">
                <a:solidFill>
                  <a:srgbClr val="FF3860"/>
                </a:solidFill>
                <a:latin typeface="OpenDyslexicAlta" pitchFamily="2" charset="77"/>
              </a:rPr>
              <a:t>four ones, three tenths and seven hundredths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502E8959-3DD9-EE46-ABC2-5501793662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8597" y="3751757"/>
            <a:ext cx="865909" cy="90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95791372-ED07-B94F-84AE-35F7BC0F96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852" y="2862611"/>
            <a:ext cx="870455" cy="90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68145614-3746-D047-8D1E-40FDB6B9D2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1009" y="5114085"/>
            <a:ext cx="865909" cy="90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15A4EAF1-0CB8-2E47-89BD-90F3916003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8307" y="2812717"/>
            <a:ext cx="870455" cy="90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B4B047BE-619F-1F4C-BBC4-CD27E874517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43219" y="5418000"/>
            <a:ext cx="865909" cy="90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ABBC542C-DC9E-4842-90C8-8FCD97AED04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85429" y="5113568"/>
            <a:ext cx="865909" cy="90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721C1586-903C-1E49-B00E-1AD9F5ABC8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98762" y="2858560"/>
            <a:ext cx="870455" cy="90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989A29E5-DDC3-B742-B393-FF4F22E083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5275" y="4240797"/>
            <a:ext cx="865909" cy="90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CE6D9201-A668-8247-A7E6-884943FC46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25089" y="3652990"/>
            <a:ext cx="865909" cy="90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F8EB898D-5AF0-6841-8FA7-D0F2E266D3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0057" y="5900714"/>
            <a:ext cx="865909" cy="90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35ABEE1C-3C21-4B44-873B-5C76332529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45233" y="5888386"/>
            <a:ext cx="865909" cy="90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1FE69363-222F-0B4D-A598-9E34BD662F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20027" y="4897420"/>
            <a:ext cx="865909" cy="90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20E70AE8-14D9-1547-87CD-15B6FB2181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6043" y="3790797"/>
            <a:ext cx="870455" cy="90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51291ED2-6A56-B642-AB9C-A6DCB8A5E80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81781" y="5500977"/>
            <a:ext cx="865909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65238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7048"/>
            <a:ext cx="10795949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3 (continued):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Express the representation shown below as a decimal, a decimal in its expanded form, a fraction, a fraction in its expanded form and in worded form,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xmlns="" id="{DDAFC90E-E801-4741-8CA3-EC6D828E85E9}"/>
              </a:ext>
            </a:extLst>
          </p:cNvPr>
          <p:cNvSpPr/>
          <p:nvPr/>
        </p:nvSpPr>
        <p:spPr>
          <a:xfrm>
            <a:off x="4231610" y="2862611"/>
            <a:ext cx="3728777" cy="1850161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>
              <a:lnSpc>
                <a:spcPct val="150000"/>
              </a:lnSpc>
            </a:pPr>
            <a:r>
              <a:rPr lang="en-GB" sz="2000" u="sng" dirty="0">
                <a:solidFill>
                  <a:schemeClr val="tx1"/>
                </a:solidFill>
                <a:latin typeface="OpenDyslexicAlta" pitchFamily="2" charset="77"/>
              </a:rPr>
              <a:t>decimal:</a:t>
            </a:r>
            <a:r>
              <a:rPr lang="en-GB" sz="2000" dirty="0">
                <a:solidFill>
                  <a:schemeClr val="tx1"/>
                </a:solidFill>
                <a:latin typeface="OpenDyslexicAlta" pitchFamily="2" charset="77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OpenDyslexicAlta" pitchFamily="2" charset="77"/>
              </a:rPr>
              <a:t>5.08</a:t>
            </a:r>
            <a:r>
              <a:rPr lang="en-GB" sz="2000" dirty="0">
                <a:solidFill>
                  <a:schemeClr val="tx1"/>
                </a:solidFill>
                <a:latin typeface="OpenDyslexicAlta" pitchFamily="2" charset="77"/>
              </a:rPr>
              <a:t/>
            </a:r>
            <a:br>
              <a:rPr lang="en-GB" sz="2000" dirty="0">
                <a:solidFill>
                  <a:schemeClr val="tx1"/>
                </a:solidFill>
                <a:latin typeface="OpenDyslexicAlta" pitchFamily="2" charset="77"/>
              </a:rPr>
            </a:br>
            <a:r>
              <a:rPr lang="en-GB" sz="2000" u="sng" dirty="0">
                <a:solidFill>
                  <a:schemeClr val="tx1"/>
                </a:solidFill>
                <a:latin typeface="OpenDyslexicAlta" pitchFamily="2" charset="77"/>
              </a:rPr>
              <a:t>decimal (expanded):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OpenDyslexicAlta" pitchFamily="2" charset="77"/>
              </a:rPr>
              <a:t>5 + 0.08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B603B89-1F45-9A45-9D13-9CFEB206E008}"/>
              </a:ext>
            </a:extLst>
          </p:cNvPr>
          <p:cNvSpPr txBox="1"/>
          <p:nvPr/>
        </p:nvSpPr>
        <p:spPr>
          <a:xfrm>
            <a:off x="11449418" y="334338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xmlns="" id="{6B5027F0-B46A-FE4E-A63A-1DBE9211503B}"/>
                  </a:ext>
                </a:extLst>
              </p:cNvPr>
              <p:cNvSpPr/>
              <p:nvPr/>
            </p:nvSpPr>
            <p:spPr>
              <a:xfrm>
                <a:off x="8180155" y="2862611"/>
                <a:ext cx="3728777" cy="185016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2000" u="sng" dirty="0">
                    <a:solidFill>
                      <a:schemeClr val="tx1"/>
                    </a:solidFill>
                    <a:latin typeface="OpenDyslexicAlta" pitchFamily="2" charset="77"/>
                  </a:rPr>
                  <a:t>fraction:</a:t>
                </a:r>
                <a: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  <a:t> </a:t>
                </a:r>
                <a:r>
                  <a:rPr lang="en-GB" sz="2000" dirty="0">
                    <a:solidFill>
                      <a:schemeClr val="bg1"/>
                    </a:solidFill>
                    <a:latin typeface="OpenDyslexicAlta" pitchFamily="2" charset="77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GB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  <a:t/>
                </a:r>
                <a:b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</a:br>
                <a:r>
                  <a:rPr lang="en-GB" sz="2000" u="sng" dirty="0">
                    <a:solidFill>
                      <a:schemeClr val="tx1"/>
                    </a:solidFill>
                    <a:latin typeface="OpenDyslexicAlta" pitchFamily="2" charset="77"/>
                  </a:rPr>
                  <a:t>fraction (expanded):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2000" dirty="0">
                    <a:solidFill>
                      <a:schemeClr val="bg1"/>
                    </a:solidFill>
                    <a:latin typeface="OpenDyslexicAlta" pitchFamily="2" charset="77"/>
                  </a:rPr>
                  <a:t>5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GB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id="{6B5027F0-B46A-FE4E-A63A-1DBE9211503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0155" y="2862611"/>
                <a:ext cx="3728777" cy="1850161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ounded Rectangle 12">
            <a:extLst>
              <a:ext uri="{FF2B5EF4-FFF2-40B4-BE49-F238E27FC236}">
                <a16:creationId xmlns:a16="http://schemas.microsoft.com/office/drawing/2014/main" xmlns="" id="{06E0AAA2-855D-954C-A611-DD867FDE1ACC}"/>
              </a:ext>
            </a:extLst>
          </p:cNvPr>
          <p:cNvSpPr/>
          <p:nvPr/>
        </p:nvSpPr>
        <p:spPr>
          <a:xfrm>
            <a:off x="6236174" y="4882921"/>
            <a:ext cx="3728777" cy="159327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>
              <a:lnSpc>
                <a:spcPct val="150000"/>
              </a:lnSpc>
            </a:pPr>
            <a:r>
              <a:rPr lang="en-GB" sz="2000" u="sng" dirty="0">
                <a:solidFill>
                  <a:schemeClr val="tx1"/>
                </a:solidFill>
                <a:latin typeface="OpenDyslexicAlta" pitchFamily="2" charset="77"/>
              </a:rPr>
              <a:t>worded form:</a:t>
            </a:r>
          </a:p>
          <a:p>
            <a:pPr>
              <a:lnSpc>
                <a:spcPct val="150000"/>
              </a:lnSpc>
            </a:pPr>
            <a:r>
              <a:rPr lang="en-GB" sz="2000" dirty="0">
                <a:solidFill>
                  <a:schemeClr val="bg1"/>
                </a:solidFill>
                <a:latin typeface="OpenDyslexicAlta" pitchFamily="2" charset="77"/>
              </a:rPr>
              <a:t>five ones, zero tenths and eight hundredths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95791372-ED07-B94F-84AE-35F7BC0F96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852" y="2862611"/>
            <a:ext cx="870455" cy="90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68145614-3746-D047-8D1E-40FDB6B9D2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1009" y="5114085"/>
            <a:ext cx="865909" cy="90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15A4EAF1-0CB8-2E47-89BD-90F3916003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307" y="2812717"/>
            <a:ext cx="870455" cy="90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B4B047BE-619F-1F4C-BBC4-CD27E87451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3219" y="5418000"/>
            <a:ext cx="865909" cy="90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ABBC542C-DC9E-4842-90C8-8FCD97AED0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5429" y="5113568"/>
            <a:ext cx="865909" cy="90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721C1586-903C-1E49-B00E-1AD9F5ABC8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8762" y="2858560"/>
            <a:ext cx="870455" cy="90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F8EB898D-5AF0-6841-8FA7-D0F2E266D3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057" y="5900714"/>
            <a:ext cx="865909" cy="90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35ABEE1C-3C21-4B44-873B-5C76332529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45233" y="5888386"/>
            <a:ext cx="865909" cy="90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1FE69363-222F-0B4D-A598-9E34BD662F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20027" y="4897420"/>
            <a:ext cx="865909" cy="90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20E70AE8-14D9-1547-87CD-15B6FB2181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043" y="3790797"/>
            <a:ext cx="870455" cy="90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51291ED2-6A56-B642-AB9C-A6DCB8A5E8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1781" y="5500977"/>
            <a:ext cx="865909" cy="90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0CE48A4F-3E4D-BA46-8171-D5B3B69913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6498" y="3812772"/>
            <a:ext cx="870455" cy="90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FBEF0FDA-A312-944E-9CCA-D168C28EF4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38324" y="4060011"/>
            <a:ext cx="865909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26424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7048"/>
            <a:ext cx="10795949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Select three digit cards. The first will be your ones digit, the second will be your tenths digit, the third will be your hundredths digit. Then, complete the following: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B603B89-1F45-9A45-9D13-9CFEB206E008}"/>
              </a:ext>
            </a:extLst>
          </p:cNvPr>
          <p:cNvSpPr txBox="1"/>
          <p:nvPr/>
        </p:nvSpPr>
        <p:spPr>
          <a:xfrm>
            <a:off x="11449418" y="334338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1" name="Rounded Rectangle 30">
            <a:extLst>
              <a:ext uri="{FF2B5EF4-FFF2-40B4-BE49-F238E27FC236}">
                <a16:creationId xmlns:a16="http://schemas.microsoft.com/office/drawing/2014/main" xmlns="" id="{D0B3D50D-C1E6-3747-9636-4992FF3C8F3F}"/>
              </a:ext>
            </a:extLst>
          </p:cNvPr>
          <p:cNvSpPr/>
          <p:nvPr/>
        </p:nvSpPr>
        <p:spPr>
          <a:xfrm>
            <a:off x="4231610" y="2862611"/>
            <a:ext cx="3728777" cy="1850161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>
              <a:lnSpc>
                <a:spcPct val="150000"/>
              </a:lnSpc>
            </a:pPr>
            <a:r>
              <a:rPr lang="en-GB" sz="2000" u="sng" dirty="0">
                <a:solidFill>
                  <a:schemeClr val="tx1"/>
                </a:solidFill>
                <a:latin typeface="OpenDyslexicAlta" pitchFamily="2" charset="77"/>
              </a:rPr>
              <a:t>decimal:</a:t>
            </a:r>
            <a:r>
              <a:rPr lang="en-GB" sz="2000" dirty="0">
                <a:solidFill>
                  <a:schemeClr val="tx1"/>
                </a:solidFill>
                <a:latin typeface="OpenDyslexicAlta" pitchFamily="2" charset="77"/>
              </a:rPr>
              <a:t> </a:t>
            </a:r>
            <a:r>
              <a:rPr lang="en-GB" sz="2000" dirty="0">
                <a:solidFill>
                  <a:schemeClr val="bg1"/>
                </a:solidFill>
                <a:latin typeface="OpenDyslexicAlta" pitchFamily="2" charset="77"/>
              </a:rPr>
              <a:t>4.35</a:t>
            </a:r>
            <a:r>
              <a:rPr lang="en-GB" sz="2000" dirty="0">
                <a:solidFill>
                  <a:schemeClr val="tx1"/>
                </a:solidFill>
                <a:latin typeface="OpenDyslexicAlta" pitchFamily="2" charset="77"/>
              </a:rPr>
              <a:t/>
            </a:r>
            <a:br>
              <a:rPr lang="en-GB" sz="2000" dirty="0">
                <a:solidFill>
                  <a:schemeClr val="tx1"/>
                </a:solidFill>
                <a:latin typeface="OpenDyslexicAlta" pitchFamily="2" charset="77"/>
              </a:rPr>
            </a:br>
            <a:r>
              <a:rPr lang="en-GB" sz="2000" u="sng" dirty="0">
                <a:solidFill>
                  <a:schemeClr val="tx1"/>
                </a:solidFill>
                <a:latin typeface="OpenDyslexicAlta" pitchFamily="2" charset="77"/>
              </a:rPr>
              <a:t>decimal (expanded):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OpenDyslexicAlta" pitchFamily="2" charset="77"/>
              </a:rPr>
              <a:t>4 + 0.3 + 0.05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ounded Rectangle 31">
                <a:extLst>
                  <a:ext uri="{FF2B5EF4-FFF2-40B4-BE49-F238E27FC236}">
                    <a16:creationId xmlns:a16="http://schemas.microsoft.com/office/drawing/2014/main" xmlns="" id="{BDF9AB5A-5101-794A-BA4D-649B5A61946E}"/>
                  </a:ext>
                </a:extLst>
              </p:cNvPr>
              <p:cNvSpPr/>
              <p:nvPr/>
            </p:nvSpPr>
            <p:spPr>
              <a:xfrm>
                <a:off x="8180155" y="2862611"/>
                <a:ext cx="3728777" cy="185016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2000" u="sng" dirty="0">
                    <a:solidFill>
                      <a:schemeClr val="tx1"/>
                    </a:solidFill>
                    <a:latin typeface="OpenDyslexicAlta" pitchFamily="2" charset="77"/>
                  </a:rPr>
                  <a:t>fraction:</a:t>
                </a:r>
                <a: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  <a:t> </a:t>
                </a:r>
                <a:r>
                  <a:rPr lang="en-GB" sz="2000" dirty="0">
                    <a:solidFill>
                      <a:schemeClr val="bg1"/>
                    </a:solidFill>
                    <a:latin typeface="OpenDyslexicAlta" pitchFamily="2" charset="77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35</m:t>
                        </m:r>
                      </m:num>
                      <m:den>
                        <m:r>
                          <a:rPr lang="en-GB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  <a:t/>
                </a:r>
                <a:b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</a:br>
                <a:r>
                  <a:rPr lang="en-GB" sz="2000" u="sng" dirty="0">
                    <a:solidFill>
                      <a:schemeClr val="tx1"/>
                    </a:solidFill>
                    <a:latin typeface="OpenDyslexicAlta" pitchFamily="2" charset="77"/>
                  </a:rPr>
                  <a:t>fraction (expanded):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2000" dirty="0">
                    <a:solidFill>
                      <a:schemeClr val="bg1"/>
                    </a:solidFill>
                    <a:latin typeface="OpenDyslexicAlta" pitchFamily="2" charset="77"/>
                  </a:rPr>
                  <a:t>4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000" dirty="0">
                    <a:solidFill>
                      <a:schemeClr val="bg1"/>
                    </a:solidFill>
                    <a:latin typeface="OpenDyslexicAlta" pitchFamily="2" charset="77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en-US" sz="20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32" name="Rounded Rectangle 31">
                <a:extLst>
                  <a:ext uri="{FF2B5EF4-FFF2-40B4-BE49-F238E27FC236}">
                    <a16:creationId xmlns:a16="http://schemas.microsoft.com/office/drawing/2014/main" id="{BDF9AB5A-5101-794A-BA4D-649B5A61946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0155" y="2862611"/>
                <a:ext cx="3728777" cy="1850161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Rounded Rectangle 32">
            <a:extLst>
              <a:ext uri="{FF2B5EF4-FFF2-40B4-BE49-F238E27FC236}">
                <a16:creationId xmlns:a16="http://schemas.microsoft.com/office/drawing/2014/main" xmlns="" id="{F25F990E-B162-5A4B-970D-DE2F627BE559}"/>
              </a:ext>
            </a:extLst>
          </p:cNvPr>
          <p:cNvSpPr/>
          <p:nvPr/>
        </p:nvSpPr>
        <p:spPr>
          <a:xfrm>
            <a:off x="6236174" y="4882921"/>
            <a:ext cx="3728777" cy="159327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>
              <a:lnSpc>
                <a:spcPct val="150000"/>
              </a:lnSpc>
            </a:pPr>
            <a:r>
              <a:rPr lang="en-GB" sz="2000" u="sng" dirty="0">
                <a:solidFill>
                  <a:schemeClr val="tx1"/>
                </a:solidFill>
                <a:latin typeface="OpenDyslexicAlta" pitchFamily="2" charset="77"/>
              </a:rPr>
              <a:t>worded form:</a:t>
            </a:r>
          </a:p>
          <a:p>
            <a:pPr>
              <a:lnSpc>
                <a:spcPct val="150000"/>
              </a:lnSpc>
            </a:pPr>
            <a:r>
              <a:rPr lang="en-GB" sz="2000" dirty="0">
                <a:solidFill>
                  <a:schemeClr val="bg1"/>
                </a:solidFill>
                <a:latin typeface="OpenDyslexicAlta" pitchFamily="2" charset="77"/>
              </a:rPr>
              <a:t>four ones, three tenths and five hundredths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BF16DE79-4D04-5B41-8FDB-6CC0E7A9A4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4131" y="3691465"/>
            <a:ext cx="1393548" cy="1440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564BC7D7-7AE7-344A-9816-3BF2A8263F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1972" y="3385083"/>
            <a:ext cx="1396866" cy="1440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3CFBB426-E4A1-934D-BD9E-EC58E26949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63358" y="3010849"/>
            <a:ext cx="1396866" cy="1440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8420B955-1DA9-D540-98E6-EB11754FCE2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74025" y="2702958"/>
            <a:ext cx="1396866" cy="1440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5E1E0B3F-8C17-0844-9252-67A9FCC1259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4623" y="3382815"/>
            <a:ext cx="1393548" cy="1440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E9341DE8-1A19-DF4D-84F6-29222BA88E4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15391" y="3711910"/>
            <a:ext cx="1393548" cy="1440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1B638A5A-5FC4-984E-8576-1716DAF020E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5044" y="2808051"/>
            <a:ext cx="1396866" cy="1440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AB787719-FDEE-074E-9690-98570238631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2436" y="3013312"/>
            <a:ext cx="1396866" cy="14400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3CAC940E-4878-584D-873C-20892418C7D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75522" y="3218573"/>
            <a:ext cx="1393548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33818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7048"/>
            <a:ext cx="10795949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4: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Select three digit cards. The first will be your ones digit, the second will be your tenths digit, the third will be your hundredths digit. Then, complete the following: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b="1" dirty="0">
                <a:solidFill>
                  <a:srgbClr val="FF3860"/>
                </a:solidFill>
              </a:rPr>
              <a:t>Example: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B603B89-1F45-9A45-9D13-9CFEB206E008}"/>
              </a:ext>
            </a:extLst>
          </p:cNvPr>
          <p:cNvSpPr txBox="1"/>
          <p:nvPr/>
        </p:nvSpPr>
        <p:spPr>
          <a:xfrm>
            <a:off x="11449418" y="334338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xmlns="" id="{0FEEE8CF-45AB-C04F-9A32-4B80F6B6E927}"/>
              </a:ext>
            </a:extLst>
          </p:cNvPr>
          <p:cNvSpPr/>
          <p:nvPr/>
        </p:nvSpPr>
        <p:spPr>
          <a:xfrm>
            <a:off x="4231610" y="2862611"/>
            <a:ext cx="3728777" cy="1850161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>
              <a:lnSpc>
                <a:spcPct val="150000"/>
              </a:lnSpc>
            </a:pPr>
            <a:r>
              <a:rPr lang="en-GB" sz="2000" u="sng" dirty="0">
                <a:solidFill>
                  <a:schemeClr val="tx1"/>
                </a:solidFill>
                <a:latin typeface="OpenDyslexicAlta" pitchFamily="2" charset="77"/>
              </a:rPr>
              <a:t>decimal:</a:t>
            </a:r>
            <a:r>
              <a:rPr lang="en-GB" sz="2000" dirty="0">
                <a:solidFill>
                  <a:schemeClr val="tx1"/>
                </a:solidFill>
                <a:latin typeface="OpenDyslexicAlta" pitchFamily="2" charset="77"/>
              </a:rPr>
              <a:t> </a:t>
            </a:r>
            <a:r>
              <a:rPr lang="en-GB" sz="2000" dirty="0">
                <a:solidFill>
                  <a:srgbClr val="FF3860"/>
                </a:solidFill>
                <a:latin typeface="OpenDyslexicAlta" pitchFamily="2" charset="77"/>
              </a:rPr>
              <a:t>4.35</a:t>
            </a:r>
            <a:r>
              <a:rPr lang="en-GB" sz="2000" dirty="0">
                <a:solidFill>
                  <a:schemeClr val="tx1"/>
                </a:solidFill>
                <a:latin typeface="OpenDyslexicAlta" pitchFamily="2" charset="77"/>
              </a:rPr>
              <a:t/>
            </a:r>
            <a:br>
              <a:rPr lang="en-GB" sz="2000" dirty="0">
                <a:solidFill>
                  <a:schemeClr val="tx1"/>
                </a:solidFill>
                <a:latin typeface="OpenDyslexicAlta" pitchFamily="2" charset="77"/>
              </a:rPr>
            </a:br>
            <a:r>
              <a:rPr lang="en-GB" sz="2000" u="sng" dirty="0">
                <a:solidFill>
                  <a:schemeClr val="tx1"/>
                </a:solidFill>
                <a:latin typeface="OpenDyslexicAlta" pitchFamily="2" charset="77"/>
              </a:rPr>
              <a:t>decimal (expanded):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FF3860"/>
                </a:solidFill>
                <a:latin typeface="OpenDyslexicAlta" pitchFamily="2" charset="77"/>
              </a:rPr>
              <a:t>4 + 0.3 + 0.05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ounded Rectangle 22">
                <a:extLst>
                  <a:ext uri="{FF2B5EF4-FFF2-40B4-BE49-F238E27FC236}">
                    <a16:creationId xmlns:a16="http://schemas.microsoft.com/office/drawing/2014/main" xmlns="" id="{9DE42CE0-8E08-7147-8C02-64F4D8B0DE2E}"/>
                  </a:ext>
                </a:extLst>
              </p:cNvPr>
              <p:cNvSpPr/>
              <p:nvPr/>
            </p:nvSpPr>
            <p:spPr>
              <a:xfrm>
                <a:off x="8180155" y="2862611"/>
                <a:ext cx="3728777" cy="185016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2000" u="sng" dirty="0">
                    <a:solidFill>
                      <a:schemeClr val="tx1"/>
                    </a:solidFill>
                    <a:latin typeface="OpenDyslexicAlta" pitchFamily="2" charset="77"/>
                  </a:rPr>
                  <a:t>fraction:</a:t>
                </a:r>
                <a: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  <a:t> </a:t>
                </a:r>
                <a:r>
                  <a:rPr lang="en-GB" sz="2000" dirty="0">
                    <a:solidFill>
                      <a:srgbClr val="FF3860"/>
                    </a:solidFill>
                    <a:latin typeface="OpenDyslexicAlta" pitchFamily="2" charset="77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35</m:t>
                        </m:r>
                      </m:num>
                      <m:den>
                        <m:r>
                          <a:rPr lang="en-GB" sz="20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  <a:t/>
                </a:r>
                <a:b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</a:br>
                <a:r>
                  <a:rPr lang="en-GB" sz="2000" u="sng" dirty="0">
                    <a:solidFill>
                      <a:schemeClr val="tx1"/>
                    </a:solidFill>
                    <a:latin typeface="OpenDyslexicAlta" pitchFamily="2" charset="77"/>
                  </a:rPr>
                  <a:t>fraction (expanded):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2000" dirty="0">
                    <a:solidFill>
                      <a:srgbClr val="FF3860"/>
                    </a:solidFill>
                    <a:latin typeface="OpenDyslexicAlta" pitchFamily="2" charset="77"/>
                  </a:rPr>
                  <a:t>4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0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000" dirty="0">
                    <a:solidFill>
                      <a:srgbClr val="FF3860"/>
                    </a:solidFill>
                    <a:latin typeface="OpenDyslexicAlta" pitchFamily="2" charset="77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0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en-US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3" name="Rounded Rectangle 22">
                <a:extLst>
                  <a:ext uri="{FF2B5EF4-FFF2-40B4-BE49-F238E27FC236}">
                    <a16:creationId xmlns:a16="http://schemas.microsoft.com/office/drawing/2014/main" id="{9DE42CE0-8E08-7147-8C02-64F4D8B0DE2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0155" y="2862611"/>
                <a:ext cx="3728777" cy="1850161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Rounded Rectangle 29">
            <a:extLst>
              <a:ext uri="{FF2B5EF4-FFF2-40B4-BE49-F238E27FC236}">
                <a16:creationId xmlns:a16="http://schemas.microsoft.com/office/drawing/2014/main" xmlns="" id="{5F144866-7696-2840-9EF2-5A87A2A5EA46}"/>
              </a:ext>
            </a:extLst>
          </p:cNvPr>
          <p:cNvSpPr/>
          <p:nvPr/>
        </p:nvSpPr>
        <p:spPr>
          <a:xfrm>
            <a:off x="6236174" y="4882921"/>
            <a:ext cx="3728777" cy="159327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>
              <a:lnSpc>
                <a:spcPct val="150000"/>
              </a:lnSpc>
            </a:pPr>
            <a:r>
              <a:rPr lang="en-GB" sz="2000" u="sng" dirty="0">
                <a:solidFill>
                  <a:schemeClr val="tx1"/>
                </a:solidFill>
                <a:latin typeface="OpenDyslexicAlta" pitchFamily="2" charset="77"/>
              </a:rPr>
              <a:t>worded form:</a:t>
            </a:r>
          </a:p>
          <a:p>
            <a:pPr>
              <a:lnSpc>
                <a:spcPct val="150000"/>
              </a:lnSpc>
            </a:pPr>
            <a:r>
              <a:rPr lang="en-GB" sz="2000" dirty="0">
                <a:solidFill>
                  <a:srgbClr val="FF3860"/>
                </a:solidFill>
                <a:latin typeface="OpenDyslexicAlta" pitchFamily="2" charset="77"/>
              </a:rPr>
              <a:t>four ones, three tenths and five hundredths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0DD6ED8F-57F3-4948-9FDB-83AA13EC4C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4927" y="3301112"/>
            <a:ext cx="1396866" cy="144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30DE2B87-A1F9-DD41-9C94-10CDFCF101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17003" y="4315016"/>
            <a:ext cx="1393548" cy="144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234E5B82-AF19-2F46-95D7-C9041B1C0B5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27049" y="5320952"/>
            <a:ext cx="1396866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377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7048"/>
            <a:ext cx="10795949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5: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the digits 1, 4 and 7 to complete the following decimal number.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Make as many numbers as you can, expressing them as decimals, mixed numbers and in worded form.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B603B89-1F45-9A45-9D13-9CFEB206E008}"/>
              </a:ext>
            </a:extLst>
          </p:cNvPr>
          <p:cNvSpPr txBox="1"/>
          <p:nvPr/>
        </p:nvSpPr>
        <p:spPr>
          <a:xfrm>
            <a:off x="11449418" y="334338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8C211C8C-CFFA-8A40-A6E3-C6FB21A78F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851" y="3226527"/>
            <a:ext cx="1400092" cy="143999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321B800-70F8-C84E-B7AA-5D9B0940BE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7838" y="5237289"/>
            <a:ext cx="1396866" cy="144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3B086D5-8923-CE47-8781-BCE1EAB971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33659">
            <a:off x="3238156" y="5287022"/>
            <a:ext cx="1393548" cy="144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9D73BF41-84F4-3841-B7C3-AD9F299C715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870320">
            <a:off x="1393901" y="5287022"/>
            <a:ext cx="1396866" cy="144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8AF69335-2C0F-3443-BF2E-91A696C20C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8246" y="3226527"/>
            <a:ext cx="1400092" cy="143999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5E1C4ED4-6997-4C4B-AE0A-50E64A6DE9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0538" y="3226527"/>
            <a:ext cx="1400092" cy="143999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504CD6EC-19D8-744A-A475-02AFCB034D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0933" y="3226527"/>
            <a:ext cx="1400092" cy="1439999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xmlns="" id="{04F887F4-9866-284E-BD20-892349D902CF}"/>
              </a:ext>
            </a:extLst>
          </p:cNvPr>
          <p:cNvSpPr/>
          <p:nvPr/>
        </p:nvSpPr>
        <p:spPr>
          <a:xfrm>
            <a:off x="2723221" y="4252438"/>
            <a:ext cx="273050" cy="2730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CE51B224-DB76-F946-8498-D155CC3DF84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39859" y="3223294"/>
            <a:ext cx="1396866" cy="144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xmlns="" id="{6BF9DB36-0143-EF49-843D-841747C2BE85}"/>
                  </a:ext>
                </a:extLst>
              </p:cNvPr>
              <p:cNvSpPr/>
              <p:nvPr/>
            </p:nvSpPr>
            <p:spPr>
              <a:xfrm>
                <a:off x="6280269" y="3429000"/>
                <a:ext cx="5408113" cy="326321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2000" u="sng" dirty="0">
                    <a:solidFill>
                      <a:schemeClr val="bg1"/>
                    </a:solidFill>
                    <a:latin typeface="OpenDyslexicAlta" pitchFamily="2" charset="77"/>
                  </a:rPr>
                  <a:t>Example:</a:t>
                </a:r>
                <a:r>
                  <a:rPr lang="en-GB" sz="2000" u="sng" dirty="0">
                    <a:solidFill>
                      <a:schemeClr val="tx1"/>
                    </a:solidFill>
                    <a:latin typeface="OpenDyslexicAlta" pitchFamily="2" charset="77"/>
                  </a:rPr>
                  <a:t/>
                </a:r>
                <a:br>
                  <a:rPr lang="en-GB" sz="2000" u="sng" dirty="0">
                    <a:solidFill>
                      <a:schemeClr val="tx1"/>
                    </a:solidFill>
                    <a:latin typeface="OpenDyslexicAlta" pitchFamily="2" charset="77"/>
                  </a:rPr>
                </a:br>
                <a: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  <a:t>decimal: </a:t>
                </a:r>
                <a:r>
                  <a:rPr lang="en-GB" sz="2000" dirty="0">
                    <a:solidFill>
                      <a:schemeClr val="bg1"/>
                    </a:solidFill>
                    <a:latin typeface="OpenDyslexicAlta" pitchFamily="2" charset="77"/>
                  </a:rPr>
                  <a:t>10.47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  <a:t>fraction: </a:t>
                </a:r>
                <a:r>
                  <a:rPr lang="en-GB" sz="2000" dirty="0">
                    <a:solidFill>
                      <a:schemeClr val="bg1"/>
                    </a:solidFill>
                    <a:latin typeface="OpenDyslexicAlta" pitchFamily="2" charset="77"/>
                  </a:rPr>
                  <a:t>10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47</m:t>
                        </m:r>
                      </m:num>
                      <m:den>
                        <m:r>
                          <a:rPr lang="en-GB" sz="2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en-GB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  <a:t>worded form: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2000" dirty="0">
                    <a:solidFill>
                      <a:schemeClr val="bg1"/>
                    </a:solidFill>
                    <a:latin typeface="OpenDyslexicAlta" pitchFamily="2" charset="77"/>
                  </a:rPr>
                  <a:t>one ten, zero ones, four tenths and seven hundredths</a:t>
                </a:r>
              </a:p>
            </p:txBody>
          </p:sp>
        </mc:Choice>
        <mc:Fallback xmlns=""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6BF9DB36-0143-EF49-843D-841747C2BE8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269" y="3429000"/>
                <a:ext cx="5408113" cy="3263210"/>
              </a:xfrm>
              <a:prstGeom prst="round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7519033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7048"/>
            <a:ext cx="10795949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Activity 5: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Use the digits 1, 4 and 7 to complete the following decimal number.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Make as many numbers as you can, expressing them as decimals, mixed numbers and in worded form.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b="1" dirty="0">
                <a:solidFill>
                  <a:srgbClr val="FF3860"/>
                </a:solidFill>
              </a:rPr>
              <a:t>Teacher / peer assessment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B603B89-1F45-9A45-9D13-9CFEB206E008}"/>
              </a:ext>
            </a:extLst>
          </p:cNvPr>
          <p:cNvSpPr txBox="1"/>
          <p:nvPr/>
        </p:nvSpPr>
        <p:spPr>
          <a:xfrm>
            <a:off x="11449418" y="334338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8C211C8C-CFFA-8A40-A6E3-C6FB21A78F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851" y="3226527"/>
            <a:ext cx="1400092" cy="143999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9D73BF41-84F4-3841-B7C3-AD9F299C71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464" y="3223294"/>
            <a:ext cx="1396866" cy="144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8AF69335-2C0F-3443-BF2E-91A696C20C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8246" y="3226527"/>
            <a:ext cx="1400092" cy="143999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5E1C4ED4-6997-4C4B-AE0A-50E64A6DE9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0538" y="3226527"/>
            <a:ext cx="1400092" cy="143999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504CD6EC-19D8-744A-A475-02AFCB034D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0933" y="3226527"/>
            <a:ext cx="1400092" cy="1439999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xmlns="" id="{04F887F4-9866-284E-BD20-892349D902CF}"/>
              </a:ext>
            </a:extLst>
          </p:cNvPr>
          <p:cNvSpPr/>
          <p:nvPr/>
        </p:nvSpPr>
        <p:spPr>
          <a:xfrm>
            <a:off x="2723221" y="4252438"/>
            <a:ext cx="273050" cy="2730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CE51B224-DB76-F946-8498-D155CC3DF8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9859" y="3223294"/>
            <a:ext cx="1396866" cy="144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53A19925-1BA2-EE4E-ACFD-BEBA7CEEF6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77454" y="3229759"/>
            <a:ext cx="1396866" cy="144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E210E784-CC4C-F14C-9A11-56A60F336EE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77477" y="3223294"/>
            <a:ext cx="1393548" cy="144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ounded Rectangle 15">
                <a:extLst>
                  <a:ext uri="{FF2B5EF4-FFF2-40B4-BE49-F238E27FC236}">
                    <a16:creationId xmlns:a16="http://schemas.microsoft.com/office/drawing/2014/main" xmlns="" id="{2913338F-108E-0C49-9E0A-37446716BA5B}"/>
                  </a:ext>
                </a:extLst>
              </p:cNvPr>
              <p:cNvSpPr/>
              <p:nvPr/>
            </p:nvSpPr>
            <p:spPr>
              <a:xfrm>
                <a:off x="6280269" y="3429000"/>
                <a:ext cx="5408113" cy="326321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2000" u="sng" dirty="0">
                    <a:solidFill>
                      <a:schemeClr val="tx1"/>
                    </a:solidFill>
                    <a:latin typeface="OpenDyslexicAlta" pitchFamily="2" charset="77"/>
                  </a:rPr>
                  <a:t>Example:</a:t>
                </a:r>
                <a:br>
                  <a:rPr lang="en-GB" sz="2000" u="sng" dirty="0">
                    <a:solidFill>
                      <a:schemeClr val="tx1"/>
                    </a:solidFill>
                    <a:latin typeface="OpenDyslexicAlta" pitchFamily="2" charset="77"/>
                  </a:rPr>
                </a:br>
                <a: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  <a:t>decimal: </a:t>
                </a:r>
                <a:r>
                  <a:rPr lang="en-GB" sz="2000" dirty="0">
                    <a:solidFill>
                      <a:srgbClr val="FF3860"/>
                    </a:solidFill>
                    <a:latin typeface="OpenDyslexicAlta" pitchFamily="2" charset="77"/>
                  </a:rPr>
                  <a:t>10.47</a:t>
                </a:r>
                <a:endParaRPr lang="en-GB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  <a:t>fraction: </a:t>
                </a:r>
                <a:r>
                  <a:rPr lang="en-GB" sz="2000" dirty="0">
                    <a:solidFill>
                      <a:srgbClr val="FF3860"/>
                    </a:solidFill>
                    <a:latin typeface="OpenDyslexicAlta" pitchFamily="2" charset="77"/>
                  </a:rPr>
                  <a:t>10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47</m:t>
                        </m:r>
                      </m:num>
                      <m:den>
                        <m:r>
                          <a:rPr lang="en-GB" sz="20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en-GB" sz="2000" dirty="0">
                  <a:solidFill>
                    <a:schemeClr val="tx1"/>
                  </a:solidFill>
                  <a:latin typeface="OpenDyslexicAlta" pitchFamily="2" charset="77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GB" sz="2000" dirty="0">
                    <a:solidFill>
                      <a:schemeClr val="tx1"/>
                    </a:solidFill>
                    <a:latin typeface="OpenDyslexicAlta" pitchFamily="2" charset="77"/>
                  </a:rPr>
                  <a:t>worded form: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sz="2000" dirty="0">
                    <a:solidFill>
                      <a:srgbClr val="FF3860"/>
                    </a:solidFill>
                    <a:latin typeface="OpenDyslexicAlta" pitchFamily="2" charset="77"/>
                  </a:rPr>
                  <a:t>one ten, zero ones, four tenths and seven hundredths</a:t>
                </a:r>
              </a:p>
            </p:txBody>
          </p:sp>
        </mc:Choice>
        <mc:Fallback xmlns="">
          <p:sp>
            <p:nvSpPr>
              <p:cNvPr id="16" name="Rounded Rectangle 15">
                <a:extLst>
                  <a:ext uri="{FF2B5EF4-FFF2-40B4-BE49-F238E27FC236}">
                    <a16:creationId xmlns:a16="http://schemas.microsoft.com/office/drawing/2014/main" id="{2913338F-108E-0C49-9E0A-37446716BA5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269" y="3429000"/>
                <a:ext cx="5408113" cy="3263210"/>
              </a:xfrm>
              <a:prstGeom prst="round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6109859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75157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033502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3273DC"/>
                </a:solidFill>
              </a:rPr>
              <a:t>Evaluation: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>
              <a:solidFill>
                <a:srgbClr val="3273DC"/>
              </a:solidFill>
            </a:endParaRP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 err="1">
                <a:solidFill>
                  <a:srgbClr val="3273DC"/>
                </a:solidFill>
              </a:rPr>
              <a:t>Astrobee’s</a:t>
            </a:r>
            <a:r>
              <a:rPr lang="en-GB" sz="2200" dirty="0">
                <a:solidFill>
                  <a:srgbClr val="3273DC"/>
                </a:solidFill>
              </a:rPr>
              <a:t> strategy doesn’t work all of the time.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>
                <a:solidFill>
                  <a:srgbClr val="3273DC"/>
                </a:solidFill>
              </a:rPr>
              <a:t>Provide examples to explain why </a:t>
            </a:r>
            <a:r>
              <a:rPr lang="en-GB" sz="2200" dirty="0" err="1">
                <a:solidFill>
                  <a:srgbClr val="3273DC"/>
                </a:solidFill>
              </a:rPr>
              <a:t>Astrobee’s</a:t>
            </a:r>
            <a:r>
              <a:rPr lang="en-GB" sz="2200" dirty="0">
                <a:solidFill>
                  <a:srgbClr val="3273DC"/>
                </a:solidFill>
              </a:rPr>
              <a:t> strategy doesn’t always work. 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47AF9CA8-2B63-A647-9102-E3DE4825A2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859" y="3875882"/>
            <a:ext cx="1689100" cy="12446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65108521-6BAD-A844-9D52-F6BAD7C52B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0409" y="1690688"/>
            <a:ext cx="4354694" cy="329505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xmlns="" id="{81702E8E-89C0-5241-8AF1-8E4334AE5D89}"/>
                  </a:ext>
                </a:extLst>
              </p:cNvPr>
              <p:cNvSpPr/>
              <p:nvPr/>
            </p:nvSpPr>
            <p:spPr>
              <a:xfrm>
                <a:off x="2675324" y="2178071"/>
                <a:ext cx="3044864" cy="20621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buClr>
                    <a:srgbClr val="23D160"/>
                  </a:buClr>
                  <a:buSzPct val="85000"/>
                </a:pPr>
                <a:r>
                  <a:rPr lang="en-GB" sz="2000" dirty="0">
                    <a:solidFill>
                      <a:srgbClr val="3273DC"/>
                    </a:solidFill>
                    <a:latin typeface="OpenDyslexicAlta" pitchFamily="2" charset="77"/>
                  </a:rPr>
                  <a:t>When I convert fractions to decimals, I just place the numerator after a decimal point: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srgbClr val="3273DC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b="0" i="1" smtClean="0">
                            <a:solidFill>
                              <a:srgbClr val="3273DC"/>
                            </a:solidFill>
                            <a:latin typeface="Cambria Math" panose="02040503050406030204" pitchFamily="18" charset="0"/>
                          </a:rPr>
                          <m:t>87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srgbClr val="3273DC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800" dirty="0">
                    <a:solidFill>
                      <a:srgbClr val="3273DC"/>
                    </a:solidFill>
                    <a:latin typeface="OpenDyslexicAlta" pitchFamily="2" charset="77"/>
                  </a:rPr>
                  <a:t> </a:t>
                </a:r>
                <a:r>
                  <a:rPr lang="en-GB" sz="2000" dirty="0">
                    <a:solidFill>
                      <a:srgbClr val="3273DC"/>
                    </a:solidFill>
                    <a:latin typeface="OpenDyslexicAlta" pitchFamily="2" charset="77"/>
                  </a:rPr>
                  <a:t>= 0.87</a:t>
                </a:r>
              </a:p>
            </p:txBody>
          </p:sp>
        </mc:Choice>
        <mc:Fallback xmlns="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81702E8E-89C0-5241-8AF1-8E4334AE5D8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5324" y="2178071"/>
                <a:ext cx="3044864" cy="2062103"/>
              </a:xfrm>
              <a:prstGeom prst="rect">
                <a:avLst/>
              </a:prstGeom>
              <a:blipFill>
                <a:blip r:embed="rId5"/>
                <a:stretch>
                  <a:fillRect l="-2083" t="-1840" r="-5417" b="-478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1003083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75157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  <a:endParaRPr lang="en-GB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xmlns="" id="{AF491D1F-0097-3F4A-B04E-14B5096ADC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11033502" cy="4351338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GB" dirty="0">
                    <a:solidFill>
                      <a:srgbClr val="3273DC"/>
                    </a:solidFill>
                  </a:rPr>
                  <a:t>Evaluation:</a:t>
                </a: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>
                  <a:solidFill>
                    <a:srgbClr val="3273DC"/>
                  </a:solidFill>
                </a:endParaRP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>
                  <a:solidFill>
                    <a:srgbClr val="3273DC"/>
                  </a:solidFill>
                </a:endParaRP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>
                  <a:solidFill>
                    <a:srgbClr val="3273DC"/>
                  </a:solidFill>
                </a:endParaRP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>
                  <a:solidFill>
                    <a:srgbClr val="3273DC"/>
                  </a:solidFill>
                </a:endParaRP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>
                  <a:solidFill>
                    <a:srgbClr val="3273DC"/>
                  </a:solidFill>
                </a:endParaRP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>
                  <a:solidFill>
                    <a:srgbClr val="3273DC"/>
                  </a:solidFill>
                </a:endParaRP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endParaRPr lang="en-GB" sz="2200" dirty="0">
                  <a:solidFill>
                    <a:srgbClr val="3273DC"/>
                  </a:solidFill>
                </a:endParaRPr>
              </a:p>
              <a:p>
                <a:pPr marL="0" indent="0">
                  <a:buClr>
                    <a:srgbClr val="23D160"/>
                  </a:buClr>
                  <a:buSzPct val="85000"/>
                  <a:buNone/>
                </a:pPr>
                <a:r>
                  <a:rPr lang="en-GB" sz="2200" dirty="0">
                    <a:solidFill>
                      <a:srgbClr val="FF3860"/>
                    </a:solidFill>
                  </a:rPr>
                  <a:t>Although </a:t>
                </a:r>
                <a:r>
                  <a:rPr lang="en-GB" sz="2200" dirty="0" err="1">
                    <a:solidFill>
                      <a:srgbClr val="FF3860"/>
                    </a:solidFill>
                  </a:rPr>
                  <a:t>Astrobee’s</a:t>
                </a:r>
                <a:r>
                  <a:rPr lang="en-GB" sz="2200" dirty="0">
                    <a:solidFill>
                      <a:srgbClr val="FF3860"/>
                    </a:solidFill>
                  </a:rPr>
                  <a:t> strategy does work for two-digit numerators with 100 as a denominator, it doesn’t work for many other fractions (even fractions over 100). </a:t>
                </a:r>
                <a:br>
                  <a:rPr lang="en-GB" sz="2200" dirty="0">
                    <a:solidFill>
                      <a:srgbClr val="FF3860"/>
                    </a:solidFill>
                  </a:rPr>
                </a:br>
                <a:r>
                  <a:rPr lang="en-GB" sz="2200" dirty="0">
                    <a:solidFill>
                      <a:srgbClr val="FF3860"/>
                    </a:solidFill>
                  </a:rPr>
                  <a:t>For example,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4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4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4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200" dirty="0">
                    <a:solidFill>
                      <a:srgbClr val="FF3860"/>
                    </a:solidFill>
                  </a:rPr>
                  <a:t> = 0.03, not 0.3. Similarly,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000" i="1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0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12</m:t>
                        </m:r>
                        <m:r>
                          <a:rPr lang="en-GB" sz="20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0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000" dirty="0">
                    <a:solidFill>
                      <a:srgbClr val="FF3860"/>
                    </a:solidFill>
                  </a:rPr>
                  <a:t> = 1.23, not 0.123.</a:t>
                </a:r>
                <a:endParaRPr lang="en-GB" sz="2200" dirty="0">
                  <a:solidFill>
                    <a:srgbClr val="FF3860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491D1F-0097-3F4A-B04E-14B5096ADC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11033502" cy="4351338"/>
              </a:xfrm>
              <a:blipFill>
                <a:blip r:embed="rId3"/>
                <a:stretch>
                  <a:fillRect l="-1034" t="-2632" b="-251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47AF9CA8-2B63-A647-9102-E3DE4825A2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5859" y="3875882"/>
            <a:ext cx="1689100" cy="12446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65108521-6BAD-A844-9D52-F6BAD7C52B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20409" y="1690688"/>
            <a:ext cx="4354694" cy="329505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xmlns="" id="{81702E8E-89C0-5241-8AF1-8E4334AE5D89}"/>
                  </a:ext>
                </a:extLst>
              </p:cNvPr>
              <p:cNvSpPr/>
              <p:nvPr/>
            </p:nvSpPr>
            <p:spPr>
              <a:xfrm>
                <a:off x="2675324" y="2178071"/>
                <a:ext cx="3044864" cy="20621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buClr>
                    <a:srgbClr val="23D160"/>
                  </a:buClr>
                  <a:buSzPct val="85000"/>
                </a:pPr>
                <a:r>
                  <a:rPr lang="en-GB" sz="2000" dirty="0">
                    <a:solidFill>
                      <a:srgbClr val="3273DC"/>
                    </a:solidFill>
                    <a:latin typeface="OpenDyslexicAlta" pitchFamily="2" charset="77"/>
                  </a:rPr>
                  <a:t>When I convert fractions to decimals, I just place the numerator after a decimal point: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GB" sz="2800" i="1" smtClean="0">
                            <a:solidFill>
                              <a:srgbClr val="3273DC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2800" b="0" i="1" smtClean="0">
                            <a:solidFill>
                              <a:srgbClr val="3273DC"/>
                            </a:solidFill>
                            <a:latin typeface="Cambria Math" panose="02040503050406030204" pitchFamily="18" charset="0"/>
                          </a:rPr>
                          <m:t>87</m:t>
                        </m:r>
                      </m:num>
                      <m:den>
                        <m:r>
                          <a:rPr lang="en-GB" sz="2800" b="0" i="1" smtClean="0">
                            <a:solidFill>
                              <a:srgbClr val="3273DC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GB" sz="2800" dirty="0">
                    <a:solidFill>
                      <a:srgbClr val="3273DC"/>
                    </a:solidFill>
                    <a:latin typeface="OpenDyslexicAlta" pitchFamily="2" charset="77"/>
                  </a:rPr>
                  <a:t> </a:t>
                </a:r>
                <a:r>
                  <a:rPr lang="en-GB" sz="2000" dirty="0">
                    <a:solidFill>
                      <a:srgbClr val="3273DC"/>
                    </a:solidFill>
                    <a:latin typeface="OpenDyslexicAlta" pitchFamily="2" charset="77"/>
                  </a:rPr>
                  <a:t>= 0.87</a:t>
                </a:r>
              </a:p>
            </p:txBody>
          </p:sp>
        </mc:Choice>
        <mc:Fallback xmlns=""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81702E8E-89C0-5241-8AF1-8E4334AE5D8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5324" y="2178071"/>
                <a:ext cx="3044864" cy="2062103"/>
              </a:xfrm>
              <a:prstGeom prst="rect">
                <a:avLst/>
              </a:prstGeom>
              <a:blipFill>
                <a:blip r:embed="rId6"/>
                <a:stretch>
                  <a:fillRect l="-2083" t="-1840" r="-5417" b="-478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827969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D067C85-1D93-F244-B645-DE7483FBFD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969" y="2829608"/>
            <a:ext cx="2641600" cy="25781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xmlns="" id="{60004178-0CCB-6847-8BB1-4E85D0999B7C}"/>
                  </a:ext>
                </a:extLst>
              </p:cNvPr>
              <p:cNvSpPr/>
              <p:nvPr/>
            </p:nvSpPr>
            <p:spPr>
              <a:xfrm>
                <a:off x="8563433" y="3665213"/>
                <a:ext cx="3227580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0.4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id="{60004178-0CCB-6847-8BB1-4E85D0999B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63433" y="3665213"/>
                <a:ext cx="3227580" cy="906890"/>
              </a:xfrm>
              <a:prstGeom prst="roundRect">
                <a:avLst/>
              </a:prstGeom>
              <a:blipFill>
                <a:blip r:embed="rId4"/>
                <a:stretch>
                  <a:fillRect l="-3125" b="-821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7B59CC9-F2BB-9B41-BA51-7B805DAA5E37}"/>
              </a:ext>
            </a:extLst>
          </p:cNvPr>
          <p:cNvSpPr/>
          <p:nvPr/>
        </p:nvSpPr>
        <p:spPr>
          <a:xfrm>
            <a:off x="1004577" y="2833053"/>
            <a:ext cx="1029785" cy="2574655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59125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75157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30948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Success criteria: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use mathematical equipment and pictorial representations to explore the relationship between decimals and fractions greater than 1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r>
              <a:rPr lang="en-GB" sz="2200" dirty="0"/>
              <a:t>I can explain my reasoning when using mathematical equipment and pictorial representations to explore the relationship between decimals and fractions greater than 1</a:t>
            </a:r>
          </a:p>
          <a:p>
            <a:pPr>
              <a:buClr>
                <a:srgbClr val="23D160"/>
              </a:buClr>
              <a:buSzPct val="85000"/>
              <a:buFont typeface="Wingdings" pitchFamily="2" charset="2"/>
              <a:buChar char="ü"/>
            </a:pPr>
            <a:endParaRPr lang="en-GB" sz="22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49F46F5-B8A3-5848-8248-C9D63493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198" y="6298060"/>
            <a:ext cx="11473071" cy="365125"/>
          </a:xfrm>
        </p:spPr>
        <p:txBody>
          <a:bodyPr/>
          <a:lstStyle/>
          <a:p>
            <a:r>
              <a:rPr lang="en-GB" sz="1200" dirty="0"/>
              <a:t>Year 5 – Spring Block 3 – Decimals and Percentages – Lesson 3 – To be able to explore the relationship between decimals and fractions greater than 1</a:t>
            </a:r>
          </a:p>
        </p:txBody>
      </p:sp>
    </p:spTree>
    <p:extLst>
      <p:ext uri="{BB962C8B-B14F-4D97-AF65-F5344CB8AC3E}">
        <p14:creationId xmlns:p14="http://schemas.microsoft.com/office/powerpoint/2010/main" val="36640651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D067C85-1D93-F244-B645-DE7483FBFD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969" y="2829608"/>
            <a:ext cx="2641600" cy="25781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xmlns="" id="{60004178-0CCB-6847-8BB1-4E85D0999B7C}"/>
                  </a:ext>
                </a:extLst>
              </p:cNvPr>
              <p:cNvSpPr/>
              <p:nvPr/>
            </p:nvSpPr>
            <p:spPr>
              <a:xfrm>
                <a:off x="8563433" y="3665213"/>
                <a:ext cx="3227580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0.4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num>
                      <m:den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rgbClr val="FF386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id="{60004178-0CCB-6847-8BB1-4E85D0999B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63433" y="3665213"/>
                <a:ext cx="3227580" cy="906890"/>
              </a:xfrm>
              <a:prstGeom prst="roundRect">
                <a:avLst/>
              </a:prstGeom>
              <a:blipFill>
                <a:blip r:embed="rId4"/>
                <a:stretch>
                  <a:fillRect l="-3125" b="-821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7B59CC9-F2BB-9B41-BA51-7B805DAA5E37}"/>
              </a:ext>
            </a:extLst>
          </p:cNvPr>
          <p:cNvSpPr/>
          <p:nvPr/>
        </p:nvSpPr>
        <p:spPr>
          <a:xfrm>
            <a:off x="1004577" y="2833053"/>
            <a:ext cx="1029785" cy="2574655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2900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BF3FE4-F6EA-5C4D-8ABC-31EA6D2A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682990" cy="1325563"/>
          </a:xfrm>
        </p:spPr>
        <p:txBody>
          <a:bodyPr>
            <a:normAutofit/>
          </a:bodyPr>
          <a:lstStyle/>
          <a:p>
            <a:r>
              <a:rPr lang="en-GB" sz="2800" dirty="0"/>
              <a:t>To be able to explore the relationship between decimals and fractions greater than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491D1F-0097-3F4A-B04E-14B5096AD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Talking Time: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r>
              <a:rPr lang="en-GB" sz="2200" dirty="0"/>
              <a:t>Referring to the representation, complete the statement below. </a:t>
            </a:r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  <a:p>
            <a:pPr marL="0" indent="0">
              <a:buClr>
                <a:srgbClr val="23D160"/>
              </a:buClr>
              <a:buSzPct val="85000"/>
              <a:buNone/>
            </a:pPr>
            <a:endParaRPr lang="en-GB" sz="2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D067C85-1D93-F244-B645-DE7483FBFD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969" y="2829608"/>
            <a:ext cx="2641600" cy="25781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xmlns="" id="{60004178-0CCB-6847-8BB1-4E85D0999B7C}"/>
                  </a:ext>
                </a:extLst>
              </p:cNvPr>
              <p:cNvSpPr/>
              <p:nvPr/>
            </p:nvSpPr>
            <p:spPr>
              <a:xfrm>
                <a:off x="8563433" y="3665213"/>
                <a:ext cx="3227580" cy="906890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>
                  <a:lnSpc>
                    <a:spcPct val="150000"/>
                  </a:lnSpc>
                </a:pPr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0.9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3200" dirty="0">
                    <a:solidFill>
                      <a:schemeClr val="tx1"/>
                    </a:solidFill>
                    <a:latin typeface="OpenDyslexicAlta" pitchFamily="2" charset="77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2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GB" sz="32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num>
                      <m:den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sz="32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3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den>
                    </m:f>
                  </m:oMath>
                </a14:m>
                <a:endParaRPr lang="en-US" sz="3200" dirty="0">
                  <a:solidFill>
                    <a:schemeClr val="bg1"/>
                  </a:solidFill>
                  <a:latin typeface="OpenDyslexicAlta" pitchFamily="2" charset="77"/>
                </a:endParaRPr>
              </a:p>
            </p:txBody>
          </p:sp>
        </mc:Choice>
        <mc:Fallback xmlns="">
          <p:sp>
            <p:nvSpPr>
              <p:cNvPr id="228" name="Rounded Rectangle 227">
                <a:extLst>
                  <a:ext uri="{FF2B5EF4-FFF2-40B4-BE49-F238E27FC236}">
                    <a16:creationId xmlns:a16="http://schemas.microsoft.com/office/drawing/2014/main" id="{60004178-0CCB-6847-8BB1-4E85D0999B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63433" y="3665213"/>
                <a:ext cx="3227580" cy="906890"/>
              </a:xfrm>
              <a:prstGeom prst="roundRect">
                <a:avLst/>
              </a:prstGeom>
              <a:blipFill>
                <a:blip r:embed="rId4"/>
                <a:stretch>
                  <a:fillRect l="-3125" b="-821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7B59CC9-F2BB-9B41-BA51-7B805DAA5E37}"/>
              </a:ext>
            </a:extLst>
          </p:cNvPr>
          <p:cNvSpPr/>
          <p:nvPr/>
        </p:nvSpPr>
        <p:spPr>
          <a:xfrm>
            <a:off x="1004577" y="2833053"/>
            <a:ext cx="2312781" cy="2574655"/>
          </a:xfrm>
          <a:prstGeom prst="rect">
            <a:avLst/>
          </a:prstGeom>
          <a:solidFill>
            <a:srgbClr val="7957D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9855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aths Shed" id="{5DF74AD8-8BDD-4844-8C46-FFB9DBA0E41D}" vid="{0802D904-F1CF-8847-94FE-D7F26B26A31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0FFBD23-49EF-F148-9BF8-7DB3477A79E2}">
  <we:reference id="wa104380121" version="2.0.0.0" store="en-GB" storeType="OMEX"/>
  <we:alternateReferences>
    <we:reference id="wa104380121" version="2.0.0.0" store="wa104380121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14292</TotalTime>
  <Words>3806</Words>
  <Application>Microsoft Office PowerPoint</Application>
  <PresentationFormat>Custom</PresentationFormat>
  <Paragraphs>809</Paragraphs>
  <Slides>70</Slides>
  <Notes>69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size="79" baseType="lpstr">
      <vt:lpstr>Arial</vt:lpstr>
      <vt:lpstr>Wingdings</vt:lpstr>
      <vt:lpstr>Cambria Math</vt:lpstr>
      <vt:lpstr>Calibri</vt:lpstr>
      <vt:lpstr>Muli</vt:lpstr>
      <vt:lpstr>Lato Light</vt:lpstr>
      <vt:lpstr>Lato</vt:lpstr>
      <vt:lpstr>OpenDyslexicAlta</vt:lpstr>
      <vt:lpstr>Office Theme</vt:lpstr>
      <vt:lpstr>PowerPoint Presentation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  <vt:lpstr>To be able to explore the relationship between decimals and fractions greater than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Spelling Shed 🐝</dc:title>
  <dc:creator>Rob Smith</dc:creator>
  <cp:lastModifiedBy>Susan</cp:lastModifiedBy>
  <cp:revision>774</cp:revision>
  <cp:lastPrinted>2019-06-17T16:19:05Z</cp:lastPrinted>
  <dcterms:created xsi:type="dcterms:W3CDTF">2018-08-06T08:16:18Z</dcterms:created>
  <dcterms:modified xsi:type="dcterms:W3CDTF">2020-07-21T13:41:00Z</dcterms:modified>
</cp:coreProperties>
</file>