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webextensions/taskpanes.xml" ContentType="application/vnd.ms-office.webextensiontaskpanes+xml"/>
  <Override PartName="/ppt/webextensions/webextension1.xml" ContentType="application/vnd.ms-office.webextension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microsoft.com/office/2011/relationships/webextensiontaskpanes" Target="ppt/webextensions/taskpanes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autoCompressPictures="0">
  <p:sldMasterIdLst>
    <p:sldMasterId id="2147483648" r:id="rId1"/>
  </p:sldMasterIdLst>
  <p:notesMasterIdLst>
    <p:notesMasterId r:id="rId42"/>
  </p:notesMasterIdLst>
  <p:handoutMasterIdLst>
    <p:handoutMasterId r:id="rId43"/>
  </p:handoutMasterIdLst>
  <p:sldIdLst>
    <p:sldId id="320" r:id="rId2"/>
    <p:sldId id="321" r:id="rId3"/>
    <p:sldId id="410" r:id="rId4"/>
    <p:sldId id="372" r:id="rId5"/>
    <p:sldId id="386" r:id="rId6"/>
    <p:sldId id="387" r:id="rId7"/>
    <p:sldId id="388" r:id="rId8"/>
    <p:sldId id="383" r:id="rId9"/>
    <p:sldId id="384" r:id="rId10"/>
    <p:sldId id="385" r:id="rId11"/>
    <p:sldId id="377" r:id="rId12"/>
    <p:sldId id="379" r:id="rId13"/>
    <p:sldId id="378" r:id="rId14"/>
    <p:sldId id="373" r:id="rId15"/>
    <p:sldId id="376" r:id="rId16"/>
    <p:sldId id="375" r:id="rId17"/>
    <p:sldId id="382" r:id="rId18"/>
    <p:sldId id="380" r:id="rId19"/>
    <p:sldId id="381" r:id="rId20"/>
    <p:sldId id="393" r:id="rId21"/>
    <p:sldId id="395" r:id="rId22"/>
    <p:sldId id="394" r:id="rId23"/>
    <p:sldId id="396" r:id="rId24"/>
    <p:sldId id="398" r:id="rId25"/>
    <p:sldId id="397" r:id="rId26"/>
    <p:sldId id="391" r:id="rId27"/>
    <p:sldId id="392" r:id="rId28"/>
    <p:sldId id="390" r:id="rId29"/>
    <p:sldId id="399" r:id="rId30"/>
    <p:sldId id="401" r:id="rId31"/>
    <p:sldId id="400" r:id="rId32"/>
    <p:sldId id="405" r:id="rId33"/>
    <p:sldId id="406" r:id="rId34"/>
    <p:sldId id="403" r:id="rId35"/>
    <p:sldId id="404" r:id="rId36"/>
    <p:sldId id="407" r:id="rId37"/>
    <p:sldId id="408" r:id="rId38"/>
    <p:sldId id="370" r:id="rId39"/>
    <p:sldId id="402" r:id="rId40"/>
    <p:sldId id="409" r:id="rId41"/>
  </p:sldIdLst>
  <p:sldSz cx="12192000" cy="6858000"/>
  <p:notesSz cx="6858000" cy="9144000"/>
  <p:embeddedFontLst>
    <p:embeddedFont>
      <p:font typeface="OpenDyslexicAlta" panose="020B0604020202020204" charset="0"/>
      <p:regular r:id="rId44"/>
      <p:bold r:id="rId45"/>
      <p:italic r:id="rId46"/>
      <p:boldItalic r:id="rId47"/>
    </p:embeddedFont>
    <p:embeddedFont>
      <p:font typeface="Muli" panose="020B0604020202020204" charset="0"/>
      <p:regular r:id="rId48"/>
      <p:bold r:id="rId49"/>
      <p:italic r:id="rId50"/>
      <p:boldItalic r:id="rId51"/>
    </p:embeddedFont>
    <p:embeddedFont>
      <p:font typeface="OpenDyslexic" panose="020B0604020202020204" charset="0"/>
      <p:regular r:id="rId52"/>
      <p:bold r:id="rId53"/>
      <p:italic r:id="rId54"/>
      <p:boldItalic r:id="rId55"/>
    </p:embeddedFont>
    <p:embeddedFont>
      <p:font typeface="Lato Light" panose="020F0302020204030203" pitchFamily="34" charset="0"/>
      <p:regular r:id="rId56"/>
    </p:embeddedFont>
    <p:embeddedFont>
      <p:font typeface="Calibri" panose="020F0502020204030204" pitchFamily="34" charset="0"/>
      <p:regular r:id="rId57"/>
      <p:bold r:id="rId58"/>
      <p:italic r:id="rId59"/>
      <p:boldItalic r:id="rId60"/>
    </p:embeddedFont>
    <p:embeddedFont>
      <p:font typeface="Lato" panose="020F0502020204030203" pitchFamily="34" charset="0"/>
      <p:regular r:id="rId61"/>
      <p:bold r:id="rId62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817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860"/>
    <a:srgbClr val="FFDD57"/>
    <a:srgbClr val="23D160"/>
    <a:srgbClr val="3273DC"/>
    <a:srgbClr val="7957D5"/>
    <a:srgbClr val="209CEE"/>
    <a:srgbClr val="000000"/>
    <a:srgbClr val="121212"/>
    <a:srgbClr val="44A6ED"/>
    <a:srgbClr val="A4BF3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697" autoAdjust="0"/>
    <p:restoredTop sz="80650" autoAdjust="0"/>
  </p:normalViewPr>
  <p:slideViewPr>
    <p:cSldViewPr snapToGrid="0" snapToObjects="1">
      <p:cViewPr varScale="1">
        <p:scale>
          <a:sx n="55" d="100"/>
          <a:sy n="55" d="100"/>
        </p:scale>
        <p:origin x="-1392" y="-78"/>
      </p:cViewPr>
      <p:guideLst>
        <p:guide orient="horz" pos="2160"/>
        <p:guide pos="3817"/>
      </p:guideLst>
    </p:cSldViewPr>
  </p:slideViewPr>
  <p:outlineViewPr>
    <p:cViewPr>
      <p:scale>
        <a:sx n="33" d="100"/>
        <a:sy n="33" d="100"/>
      </p:scale>
      <p:origin x="0" y="-65296"/>
    </p:cViewPr>
  </p:outlineViewPr>
  <p:notesTextViewPr>
    <p:cViewPr>
      <p:scale>
        <a:sx n="65" d="100"/>
        <a:sy n="65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90" d="100"/>
          <a:sy n="90" d="100"/>
        </p:scale>
        <p:origin x="3840" y="1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notesMaster" Target="notesMasters/notesMaster1.xml"/><Relationship Id="rId47" Type="http://schemas.openxmlformats.org/officeDocument/2006/relationships/font" Target="fonts/font4.fntdata"/><Relationship Id="rId50" Type="http://schemas.openxmlformats.org/officeDocument/2006/relationships/font" Target="fonts/font7.fntdata"/><Relationship Id="rId55" Type="http://schemas.openxmlformats.org/officeDocument/2006/relationships/font" Target="fonts/font12.fntdata"/><Relationship Id="rId63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font" Target="fonts/font2.fntdata"/><Relationship Id="rId53" Type="http://schemas.openxmlformats.org/officeDocument/2006/relationships/font" Target="fonts/font10.fntdata"/><Relationship Id="rId58" Type="http://schemas.openxmlformats.org/officeDocument/2006/relationships/font" Target="fonts/font15.fntdata"/><Relationship Id="rId66" Type="http://schemas.openxmlformats.org/officeDocument/2006/relationships/tableStyles" Target="tableStyles.xml"/><Relationship Id="rId5" Type="http://schemas.openxmlformats.org/officeDocument/2006/relationships/slide" Target="slides/slide4.xml"/><Relationship Id="rId61" Type="http://schemas.openxmlformats.org/officeDocument/2006/relationships/font" Target="fonts/font18.fntdata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handoutMaster" Target="handoutMasters/handoutMaster1.xml"/><Relationship Id="rId48" Type="http://schemas.openxmlformats.org/officeDocument/2006/relationships/font" Target="fonts/font5.fntdata"/><Relationship Id="rId56" Type="http://schemas.openxmlformats.org/officeDocument/2006/relationships/font" Target="fonts/font13.fntdata"/><Relationship Id="rId64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font" Target="fonts/font8.fntdata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font" Target="fonts/font3.fntdata"/><Relationship Id="rId59" Type="http://schemas.openxmlformats.org/officeDocument/2006/relationships/font" Target="fonts/font16.fntdata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font" Target="fonts/font11.fntdata"/><Relationship Id="rId62" Type="http://schemas.openxmlformats.org/officeDocument/2006/relationships/font" Target="fonts/font19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font" Target="fonts/font6.fntdata"/><Relationship Id="rId57" Type="http://schemas.openxmlformats.org/officeDocument/2006/relationships/font" Target="fonts/font14.fntdata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font" Target="fonts/font1.fntdata"/><Relationship Id="rId52" Type="http://schemas.openxmlformats.org/officeDocument/2006/relationships/font" Target="fonts/font9.fntdata"/><Relationship Id="rId60" Type="http://schemas.openxmlformats.org/officeDocument/2006/relationships/font" Target="fonts/font17.fntdata"/><Relationship Id="rId65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xmlns="" id="{AC86F298-EB3E-D446-A729-C248AB8A5D7E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F37BEABC-4AC1-4C4F-BDDB-0B8FF7D20C2C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en-GB"/>
              <a:t>10/07/2019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67DF2A76-21C6-4F49-AC41-288B2976B3A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GB"/>
              <a:t>Place Value Lesson 1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B0984667-866C-EF45-A262-122686295C40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BC7A863-B317-0C4D-8D45-833380E6394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03359319"/>
      </p:ext>
    </p:extLst>
  </p:cSld>
  <p:clrMap bg1="lt1" tx1="dk1" bg2="lt2" tx2="dk2" accent1="accent1" accent2="accent2" accent3="accent3" accent4="accent4" accent5="accent5" accent6="accent6" hlink="hlink" folHlink="folHlink"/>
  <p:hf hd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en-GB"/>
              <a:t>10/07/2019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GB"/>
              <a:t>Place Value Lesson 1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7C66A0-413B-D942-BD25-07592977943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85309553"/>
      </p:ext>
    </p:extLst>
  </p:cSld>
  <p:clrMap bg1="lt1" tx1="dk1" bg2="lt2" tx2="dk2" accent1="accent1" accent2="accent2" accent3="accent3" accent4="accent4" accent5="accent5" accent6="accent6" hlink="hlink" folHlink="folHlink"/>
  <p:hf hd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54796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3591338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2678412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6263697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5434277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2860605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858780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2784638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1330081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9352293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4559486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3786905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5014648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69762829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61013624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42512712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25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49442147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26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13416468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27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23611175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28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13176452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29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4429007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30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484703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24128429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31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912775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32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10519579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33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45799183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34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00192542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35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44319004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36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5447260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37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0567805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38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52506615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39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98049914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40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609855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1996236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176541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8416413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9085525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5141193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265099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3999" y="2666346"/>
            <a:ext cx="9144000" cy="1870364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50000"/>
              </a:lnSpc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xmlns="" id="{B2F3C88D-BF6E-6D4C-9A25-CACB03AA208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917911" y="6244985"/>
            <a:ext cx="3369375" cy="369332"/>
          </a:xfrm>
        </p:spPr>
        <p:txBody>
          <a:bodyPr anchor="b">
            <a:normAutofit/>
          </a:bodyPr>
          <a:lstStyle>
            <a:lvl1pPr marL="0" indent="0">
              <a:buNone/>
              <a:defRPr sz="1800" b="0" i="0">
                <a:solidFill>
                  <a:schemeClr val="bg1"/>
                </a:solidFill>
                <a:latin typeface="Muli" pitchFamily="2" charset="77"/>
              </a:defRPr>
            </a:lvl1pPr>
          </a:lstStyle>
          <a:p>
            <a:pPr lvl="0"/>
            <a:endParaRPr lang="en-GB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xmlns="" id="{A1D45BA0-7B16-364F-96FA-7CCD74809633}"/>
              </a:ext>
            </a:extLst>
          </p:cNvPr>
          <p:cNvSpPr txBox="1"/>
          <p:nvPr userDrawn="1"/>
        </p:nvSpPr>
        <p:spPr>
          <a:xfrm>
            <a:off x="3283162" y="6261027"/>
            <a:ext cx="717425" cy="338554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en-GB" sz="1600" b="1" i="0" dirty="0">
                <a:solidFill>
                  <a:schemeClr val="bg1"/>
                </a:solidFill>
                <a:latin typeface="Muli" pitchFamily="2" charset="77"/>
              </a:rPr>
              <a:t>Unit:</a:t>
            </a:r>
          </a:p>
        </p:txBody>
      </p:sp>
      <p:sp>
        <p:nvSpPr>
          <p:cNvPr id="16" name="Text Placeholder 13">
            <a:extLst>
              <a:ext uri="{FF2B5EF4-FFF2-40B4-BE49-F238E27FC236}">
                <a16:creationId xmlns:a16="http://schemas.microsoft.com/office/drawing/2014/main" xmlns="" id="{204E8ED3-ED92-2F44-AA0C-C3500973984C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1001412" y="6244985"/>
            <a:ext cx="641969" cy="369332"/>
          </a:xfrm>
        </p:spPr>
        <p:txBody>
          <a:bodyPr anchor="b">
            <a:normAutofit/>
          </a:bodyPr>
          <a:lstStyle>
            <a:lvl1pPr marL="0" indent="0">
              <a:buNone/>
              <a:defRPr sz="1800" b="0" i="0">
                <a:solidFill>
                  <a:schemeClr val="bg1"/>
                </a:solidFill>
                <a:latin typeface="Muli" pitchFamily="2" charset="77"/>
              </a:defRPr>
            </a:lvl1pPr>
          </a:lstStyle>
          <a:p>
            <a:pPr lvl="0"/>
            <a:endParaRPr lang="en-GB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xmlns="" id="{543EE4B3-C0E4-AE42-921D-72A75F2D0332}"/>
              </a:ext>
            </a:extLst>
          </p:cNvPr>
          <p:cNvSpPr txBox="1"/>
          <p:nvPr userDrawn="1"/>
        </p:nvSpPr>
        <p:spPr>
          <a:xfrm>
            <a:off x="10038030" y="6261027"/>
            <a:ext cx="963382" cy="338554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en-GB" sz="1600" b="1" i="0" dirty="0">
                <a:solidFill>
                  <a:schemeClr val="bg1"/>
                </a:solidFill>
                <a:latin typeface="Muli" pitchFamily="2" charset="77"/>
              </a:rPr>
              <a:t>Lesson: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xmlns="" id="{B555FC76-808A-0046-94B4-D7D729C67DD3}"/>
              </a:ext>
            </a:extLst>
          </p:cNvPr>
          <p:cNvSpPr txBox="1"/>
          <p:nvPr userDrawn="1"/>
        </p:nvSpPr>
        <p:spPr>
          <a:xfrm>
            <a:off x="236893" y="6261027"/>
            <a:ext cx="787235" cy="338554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en-GB" sz="1600" b="1" i="0" dirty="0">
                <a:solidFill>
                  <a:schemeClr val="bg1"/>
                </a:solidFill>
                <a:latin typeface="Muli" pitchFamily="2" charset="77"/>
              </a:rPr>
              <a:t>Term: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xmlns="" id="{5F8ED0D7-1D3B-EA40-89A6-FE5BFCF6799A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955020" y="6247672"/>
            <a:ext cx="2213630" cy="366645"/>
          </a:xfrm>
        </p:spPr>
        <p:txBody>
          <a:bodyPr anchor="b">
            <a:noAutofit/>
          </a:bodyPr>
          <a:lstStyle>
            <a:lvl1pPr marL="0" indent="0">
              <a:buNone/>
              <a:defRPr sz="1800">
                <a:solidFill>
                  <a:schemeClr val="bg1"/>
                </a:solidFill>
                <a:latin typeface="Muli" pitchFamily="2" charset="77"/>
              </a:defRPr>
            </a:lvl1pPr>
            <a:lvl2pPr>
              <a:defRPr sz="1800">
                <a:solidFill>
                  <a:schemeClr val="bg1"/>
                </a:solidFill>
                <a:latin typeface="Muli" pitchFamily="2" charset="77"/>
              </a:defRPr>
            </a:lvl2pPr>
            <a:lvl3pPr>
              <a:defRPr sz="1800">
                <a:solidFill>
                  <a:schemeClr val="bg1"/>
                </a:solidFill>
                <a:latin typeface="Muli" pitchFamily="2" charset="77"/>
              </a:defRPr>
            </a:lvl3pPr>
            <a:lvl4pPr>
              <a:defRPr sz="1800">
                <a:solidFill>
                  <a:schemeClr val="bg1"/>
                </a:solidFill>
                <a:latin typeface="Muli" pitchFamily="2" charset="77"/>
              </a:defRPr>
            </a:lvl4pPr>
            <a:lvl5pPr>
              <a:defRPr sz="1800">
                <a:solidFill>
                  <a:schemeClr val="bg1"/>
                </a:solidFill>
                <a:latin typeface="Muli" pitchFamily="2" charset="77"/>
              </a:defRPr>
            </a:lvl5pPr>
          </a:lstStyle>
          <a:p>
            <a:pPr lvl="0"/>
            <a:endParaRPr lang="en-GB" dirty="0"/>
          </a:p>
        </p:txBody>
      </p:sp>
      <p:pic>
        <p:nvPicPr>
          <p:cNvPr id="10" name="Picture 9"/>
          <p:cNvPicPr/>
          <p:nvPr userDrawn="1"/>
        </p:nvPicPr>
        <p:blipFill>
          <a:blip r:embed="rId2"/>
          <a:stretch>
            <a:fillRect/>
          </a:stretch>
        </p:blipFill>
        <p:spPr>
          <a:xfrm>
            <a:off x="3168000" y="928800"/>
            <a:ext cx="5280660" cy="899795"/>
          </a:xfrm>
          <a:prstGeom prst="rect">
            <a:avLst/>
          </a:prstGeom>
          <a:noFill/>
          <a:ln>
            <a:noFill/>
            <a:prstDash/>
          </a:ln>
        </p:spPr>
      </p:pic>
    </p:spTree>
    <p:extLst>
      <p:ext uri="{BB962C8B-B14F-4D97-AF65-F5344CB8AC3E}">
        <p14:creationId xmlns:p14="http://schemas.microsoft.com/office/powerpoint/2010/main" val="19618266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Sample Slides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9D7F810-DEEF-074C-B140-2A2C318EAFD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627646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Sample Slides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9D7F810-DEEF-074C-B140-2A2C318EAFD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8980964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Sample Slides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9D7F810-DEEF-074C-B140-2A2C318EAFD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404423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Sample Slides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9D7F810-DEEF-074C-B140-2A2C318EAFD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775795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Sample Slides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9D7F810-DEEF-074C-B140-2A2C318EAFD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444260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Sample Slides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9D7F810-DEEF-074C-B140-2A2C318EAFD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79260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>
            <a:extLst>
              <a:ext uri="{FF2B5EF4-FFF2-40B4-BE49-F238E27FC236}">
                <a16:creationId xmlns:a16="http://schemas.microsoft.com/office/drawing/2014/main" xmlns="" id="{D22C0101-D23A-5C4E-A28F-EEE925C2BAFE}"/>
              </a:ext>
            </a:extLst>
          </p:cNvPr>
          <p:cNvSpPr/>
          <p:nvPr userDrawn="1"/>
        </p:nvSpPr>
        <p:spPr>
          <a:xfrm>
            <a:off x="152400" y="137160"/>
            <a:ext cx="11887200" cy="6604834"/>
          </a:xfrm>
          <a:prstGeom prst="rect">
            <a:avLst/>
          </a:prstGeom>
          <a:solidFill>
            <a:srgbClr val="FFFFFF">
              <a:alpha val="89804"/>
            </a:srgbClr>
          </a:solidFill>
          <a:ln>
            <a:solidFill>
              <a:schemeClr val="bg1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xmlns="" id="{5BA0AB86-75A7-554E-9835-D9E30F3233C2}"/>
              </a:ext>
            </a:extLst>
          </p:cNvPr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821396605"/>
              </p:ext>
            </p:extLst>
          </p:nvPr>
        </p:nvGraphicFramePr>
        <p:xfrm>
          <a:off x="368075" y="335814"/>
          <a:ext cx="9055100" cy="86783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165034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890066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433917">
                <a:tc>
                  <a:txBody>
                    <a:bodyPr/>
                    <a:lstStyle/>
                    <a:p>
                      <a:endParaRPr lang="en-GB" sz="1400" dirty="0">
                        <a:latin typeface="Lato" panose="020F0502020204030203" pitchFamily="34" charset="77"/>
                      </a:endParaRP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>
                        <a:latin typeface="Lato" panose="020F0502020204030203" pitchFamily="34" charset="77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33917">
                <a:tc>
                  <a:txBody>
                    <a:bodyPr/>
                    <a:lstStyle/>
                    <a:p>
                      <a:r>
                        <a:rPr lang="en-GB" sz="1400" dirty="0">
                          <a:latin typeface="Lato" panose="020F0502020204030203" pitchFamily="34" charset="77"/>
                        </a:rPr>
                        <a:t>Lesson: </a:t>
                      </a: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sp>
        <p:nvSpPr>
          <p:cNvPr id="10" name="Text Placeholder 8">
            <a:extLst>
              <a:ext uri="{FF2B5EF4-FFF2-40B4-BE49-F238E27FC236}">
                <a16:creationId xmlns:a16="http://schemas.microsoft.com/office/drawing/2014/main" xmlns="" id="{D89521DD-EB1B-DB4F-AF92-E0AA49E4BF8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091130" y="805579"/>
            <a:ext cx="427037" cy="362803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latin typeface="Lato" panose="020F0502020204030203" pitchFamily="34" charset="77"/>
              </a:defRPr>
            </a:lvl1pPr>
          </a:lstStyle>
          <a:p>
            <a:pPr lvl="0"/>
            <a:r>
              <a:rPr lang="en-GB" dirty="0"/>
              <a:t>1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xmlns="" id="{7CCCC1F5-259E-4B4B-BD71-985F5006602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63622" y="325965"/>
            <a:ext cx="1154545" cy="419131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latin typeface="Lato" panose="020F0502020204030203" pitchFamily="34" charset="77"/>
              </a:defRPr>
            </a:lvl1pPr>
          </a:lstStyle>
          <a:p>
            <a:pPr lvl="0"/>
            <a:r>
              <a:rPr lang="en-GB" dirty="0"/>
              <a:t>Place Value</a:t>
            </a:r>
          </a:p>
        </p:txBody>
      </p:sp>
      <p:sp>
        <p:nvSpPr>
          <p:cNvPr id="11" name="Text Placeholder 8">
            <a:extLst>
              <a:ext uri="{FF2B5EF4-FFF2-40B4-BE49-F238E27FC236}">
                <a16:creationId xmlns:a16="http://schemas.microsoft.com/office/drawing/2014/main" xmlns="" id="{2B829687-5986-4D4A-9EAC-01CD129F7C40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1518167" y="325967"/>
            <a:ext cx="7900555" cy="867834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latin typeface="Lato" panose="020F0502020204030203" pitchFamily="34" charset="77"/>
              </a:defRPr>
            </a:lvl1pPr>
          </a:lstStyle>
          <a:p>
            <a:pPr lvl="0"/>
            <a:endParaRPr lang="en-GB" dirty="0"/>
          </a:p>
        </p:txBody>
      </p:sp>
      <p:sp>
        <p:nvSpPr>
          <p:cNvPr id="18" name="Content Placeholder 2">
            <a:extLst>
              <a:ext uri="{FF2B5EF4-FFF2-40B4-BE49-F238E27FC236}">
                <a16:creationId xmlns:a16="http://schemas.microsoft.com/office/drawing/2014/main" xmlns="" id="{3A402356-13E0-F64F-AEAF-C92A30D3DD4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6885" y="1468986"/>
            <a:ext cx="11556570" cy="5039298"/>
          </a:xfrm>
        </p:spPr>
        <p:txBody>
          <a:bodyPr/>
          <a:lstStyle>
            <a:lvl1pPr>
              <a:defRPr>
                <a:latin typeface="Muli" pitchFamily="2" charset="77"/>
              </a:defRPr>
            </a:lvl1pPr>
            <a:lvl2pPr>
              <a:defRPr>
                <a:latin typeface="Muli" pitchFamily="2" charset="77"/>
              </a:defRPr>
            </a:lvl2pPr>
            <a:lvl3pPr>
              <a:defRPr>
                <a:latin typeface="Muli" pitchFamily="2" charset="77"/>
              </a:defRPr>
            </a:lvl3pPr>
            <a:lvl4pPr>
              <a:defRPr>
                <a:latin typeface="Muli" pitchFamily="2" charset="77"/>
              </a:defRPr>
            </a:lvl4pPr>
            <a:lvl5pPr>
              <a:defRPr>
                <a:latin typeface="Muli" pitchFamily="2" charset="77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12" name="Picture 11"/>
          <p:cNvPicPr/>
          <p:nvPr userDrawn="1"/>
        </p:nvPicPr>
        <p:blipFill>
          <a:blip r:embed="rId2"/>
          <a:stretch>
            <a:fillRect/>
          </a:stretch>
        </p:blipFill>
        <p:spPr>
          <a:xfrm>
            <a:off x="9720000" y="360000"/>
            <a:ext cx="2159635" cy="1007110"/>
          </a:xfrm>
          <a:prstGeom prst="rect">
            <a:avLst/>
          </a:prstGeom>
          <a:noFill/>
          <a:ln>
            <a:noFill/>
            <a:prstDash/>
          </a:ln>
        </p:spPr>
      </p:pic>
    </p:spTree>
    <p:extLst>
      <p:ext uri="{BB962C8B-B14F-4D97-AF65-F5344CB8AC3E}">
        <p14:creationId xmlns:p14="http://schemas.microsoft.com/office/powerpoint/2010/main" val="5629704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>
            <a:extLst>
              <a:ext uri="{FF2B5EF4-FFF2-40B4-BE49-F238E27FC236}">
                <a16:creationId xmlns:a16="http://schemas.microsoft.com/office/drawing/2014/main" xmlns="" id="{D22C0101-D23A-5C4E-A28F-EEE925C2BAFE}"/>
              </a:ext>
            </a:extLst>
          </p:cNvPr>
          <p:cNvSpPr/>
          <p:nvPr userDrawn="1"/>
        </p:nvSpPr>
        <p:spPr>
          <a:xfrm>
            <a:off x="152400" y="137160"/>
            <a:ext cx="11887200" cy="6604834"/>
          </a:xfrm>
          <a:prstGeom prst="rect">
            <a:avLst/>
          </a:prstGeom>
          <a:solidFill>
            <a:srgbClr val="FFFFFF">
              <a:alpha val="89804"/>
            </a:srgbClr>
          </a:solidFill>
          <a:ln>
            <a:solidFill>
              <a:schemeClr val="bg1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xmlns="" id="{5BA0AB86-75A7-554E-9835-D9E30F3233C2}"/>
              </a:ext>
            </a:extLst>
          </p:cNvPr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2077034169"/>
              </p:ext>
            </p:extLst>
          </p:nvPr>
        </p:nvGraphicFramePr>
        <p:xfrm>
          <a:off x="384117" y="335814"/>
          <a:ext cx="9055100" cy="86783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165034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890066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433917">
                <a:tc>
                  <a:txBody>
                    <a:bodyPr/>
                    <a:lstStyle/>
                    <a:p>
                      <a:endParaRPr lang="en-GB" sz="1400" dirty="0">
                        <a:latin typeface="Lato" panose="020F0502020204030203" pitchFamily="34" charset="77"/>
                      </a:endParaRP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>
                        <a:latin typeface="Lato" panose="020F0502020204030203" pitchFamily="34" charset="77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33917">
                <a:tc>
                  <a:txBody>
                    <a:bodyPr/>
                    <a:lstStyle/>
                    <a:p>
                      <a:r>
                        <a:rPr lang="en-GB" sz="1400" dirty="0">
                          <a:latin typeface="Lato" panose="020F0502020204030203" pitchFamily="34" charset="77"/>
                        </a:rPr>
                        <a:t>Lesson: </a:t>
                      </a: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sp>
        <p:nvSpPr>
          <p:cNvPr id="10" name="Text Placeholder 8">
            <a:extLst>
              <a:ext uri="{FF2B5EF4-FFF2-40B4-BE49-F238E27FC236}">
                <a16:creationId xmlns:a16="http://schemas.microsoft.com/office/drawing/2014/main" xmlns="" id="{D89521DD-EB1B-DB4F-AF92-E0AA49E4BF8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107172" y="805579"/>
            <a:ext cx="427037" cy="362803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latin typeface="Lato" panose="020F0502020204030203" pitchFamily="34" charset="77"/>
              </a:defRPr>
            </a:lvl1pPr>
          </a:lstStyle>
          <a:p>
            <a:pPr lvl="0"/>
            <a:r>
              <a:rPr lang="en-GB" dirty="0"/>
              <a:t>1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xmlns="" id="{7CCCC1F5-259E-4B4B-BD71-985F5006602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79664" y="325965"/>
            <a:ext cx="1154545" cy="419131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latin typeface="Lato" panose="020F0502020204030203" pitchFamily="34" charset="77"/>
              </a:defRPr>
            </a:lvl1pPr>
          </a:lstStyle>
          <a:p>
            <a:pPr lvl="0"/>
            <a:r>
              <a:rPr lang="en-GB" dirty="0"/>
              <a:t>Place Value</a:t>
            </a:r>
          </a:p>
        </p:txBody>
      </p:sp>
      <p:sp>
        <p:nvSpPr>
          <p:cNvPr id="11" name="Text Placeholder 8">
            <a:extLst>
              <a:ext uri="{FF2B5EF4-FFF2-40B4-BE49-F238E27FC236}">
                <a16:creationId xmlns:a16="http://schemas.microsoft.com/office/drawing/2014/main" xmlns="" id="{2B829687-5986-4D4A-9EAC-01CD129F7C40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1534209" y="325967"/>
            <a:ext cx="7900555" cy="867834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latin typeface="Lato" panose="020F0502020204030203" pitchFamily="34" charset="77"/>
              </a:defRPr>
            </a:lvl1pPr>
          </a:lstStyle>
          <a:p>
            <a:pPr lvl="0"/>
            <a:endParaRPr lang="en-GB" dirty="0"/>
          </a:p>
        </p:txBody>
      </p:sp>
      <p:pic>
        <p:nvPicPr>
          <p:cNvPr id="12" name="Picture 11"/>
          <p:cNvPicPr/>
          <p:nvPr userDrawn="1"/>
        </p:nvPicPr>
        <p:blipFill>
          <a:blip r:embed="rId2"/>
          <a:stretch>
            <a:fillRect/>
          </a:stretch>
        </p:blipFill>
        <p:spPr>
          <a:xfrm>
            <a:off x="9720000" y="360000"/>
            <a:ext cx="2159635" cy="1007110"/>
          </a:xfrm>
          <a:prstGeom prst="rect">
            <a:avLst/>
          </a:prstGeom>
          <a:noFill/>
          <a:ln>
            <a:noFill/>
            <a:prstDash/>
          </a:ln>
        </p:spPr>
      </p:pic>
    </p:spTree>
    <p:extLst>
      <p:ext uri="{BB962C8B-B14F-4D97-AF65-F5344CB8AC3E}">
        <p14:creationId xmlns:p14="http://schemas.microsoft.com/office/powerpoint/2010/main" val="27877584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ontent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xmlns="" id="{2CA7A3E8-3E3C-9545-B15C-D2AF00F7E362}"/>
              </a:ext>
            </a:extLst>
          </p:cNvPr>
          <p:cNvSpPr/>
          <p:nvPr userDrawn="1"/>
        </p:nvSpPr>
        <p:spPr>
          <a:xfrm>
            <a:off x="152400" y="137160"/>
            <a:ext cx="11887200" cy="6604834"/>
          </a:xfrm>
          <a:prstGeom prst="rect">
            <a:avLst/>
          </a:prstGeom>
          <a:solidFill>
            <a:srgbClr val="FFFFFF">
              <a:alpha val="89804"/>
            </a:srgbClr>
          </a:solidFill>
          <a:ln>
            <a:solidFill>
              <a:schemeClr val="bg1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8780813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Muli" pitchFamily="2" charset="77"/>
              </a:defRPr>
            </a:lvl1pPr>
            <a:lvl2pPr>
              <a:defRPr>
                <a:latin typeface="Muli" pitchFamily="2" charset="77"/>
              </a:defRPr>
            </a:lvl2pPr>
            <a:lvl3pPr>
              <a:defRPr>
                <a:latin typeface="Muli" pitchFamily="2" charset="77"/>
              </a:defRPr>
            </a:lvl3pPr>
            <a:lvl4pPr>
              <a:defRPr>
                <a:latin typeface="Muli" pitchFamily="2" charset="77"/>
              </a:defRPr>
            </a:lvl4pPr>
            <a:lvl5pPr>
              <a:defRPr>
                <a:latin typeface="Muli" pitchFamily="2" charset="77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Muli" pitchFamily="2" charset="77"/>
              </a:defRPr>
            </a:lvl1pPr>
          </a:lstStyle>
          <a:p>
            <a:r>
              <a:rPr lang="en-GB"/>
              <a:t>Sample Slides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>
            <a:lvl1pPr algn="r">
              <a:defRPr>
                <a:latin typeface="Muli" pitchFamily="2" charset="77"/>
              </a:defRPr>
            </a:lvl1pPr>
          </a:lstStyle>
          <a:p>
            <a:fld id="{29D7F810-DEEF-074C-B140-2A2C318EAFDC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13" name="Picture 12"/>
          <p:cNvPicPr/>
          <p:nvPr userDrawn="1"/>
        </p:nvPicPr>
        <p:blipFill>
          <a:blip r:embed="rId2"/>
          <a:stretch>
            <a:fillRect/>
          </a:stretch>
        </p:blipFill>
        <p:spPr>
          <a:xfrm>
            <a:off x="9720000" y="360000"/>
            <a:ext cx="2159635" cy="1007110"/>
          </a:xfrm>
          <a:prstGeom prst="rect">
            <a:avLst/>
          </a:prstGeom>
          <a:noFill/>
          <a:ln>
            <a:noFill/>
            <a:prstDash/>
          </a:ln>
        </p:spPr>
      </p:pic>
    </p:spTree>
    <p:extLst>
      <p:ext uri="{BB962C8B-B14F-4D97-AF65-F5344CB8AC3E}">
        <p14:creationId xmlns:p14="http://schemas.microsoft.com/office/powerpoint/2010/main" val="39901411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nt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xmlns="" id="{2CA7A3E8-3E3C-9545-B15C-D2AF00F7E362}"/>
              </a:ext>
            </a:extLst>
          </p:cNvPr>
          <p:cNvSpPr/>
          <p:nvPr userDrawn="1"/>
        </p:nvSpPr>
        <p:spPr>
          <a:xfrm>
            <a:off x="152400" y="137160"/>
            <a:ext cx="11887200" cy="6604834"/>
          </a:xfrm>
          <a:prstGeom prst="rect">
            <a:avLst/>
          </a:prstGeom>
          <a:solidFill>
            <a:srgbClr val="FFFFFF">
              <a:alpha val="89804"/>
            </a:srgbClr>
          </a:solidFill>
          <a:ln>
            <a:solidFill>
              <a:schemeClr val="bg1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8780813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Muli" pitchFamily="2" charset="77"/>
              </a:defRPr>
            </a:lvl1pPr>
          </a:lstStyle>
          <a:p>
            <a:r>
              <a:rPr lang="en-GB"/>
              <a:t>Sample Slides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>
            <a:lvl1pPr algn="r">
              <a:defRPr>
                <a:latin typeface="Muli" pitchFamily="2" charset="77"/>
              </a:defRPr>
            </a:lvl1pPr>
          </a:lstStyle>
          <a:p>
            <a:fld id="{29D7F810-DEEF-074C-B140-2A2C318EAFDC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13" name="Picture 12"/>
          <p:cNvPicPr/>
          <p:nvPr userDrawn="1"/>
        </p:nvPicPr>
        <p:blipFill>
          <a:blip r:embed="rId2"/>
          <a:stretch>
            <a:fillRect/>
          </a:stretch>
        </p:blipFill>
        <p:spPr>
          <a:xfrm>
            <a:off x="9720000" y="360000"/>
            <a:ext cx="2159635" cy="1007110"/>
          </a:xfrm>
          <a:prstGeom prst="rect">
            <a:avLst/>
          </a:prstGeom>
          <a:noFill/>
          <a:ln>
            <a:noFill/>
            <a:prstDash/>
          </a:ln>
        </p:spPr>
      </p:pic>
    </p:spTree>
    <p:extLst>
      <p:ext uri="{BB962C8B-B14F-4D97-AF65-F5344CB8AC3E}">
        <p14:creationId xmlns:p14="http://schemas.microsoft.com/office/powerpoint/2010/main" val="27014002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Question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xmlns="" id="{4403F0EC-BACB-B74E-A7F5-23CAB3DFDA3B}"/>
              </a:ext>
            </a:extLst>
          </p:cNvPr>
          <p:cNvSpPr/>
          <p:nvPr userDrawn="1"/>
        </p:nvSpPr>
        <p:spPr>
          <a:xfrm>
            <a:off x="152400" y="137160"/>
            <a:ext cx="11887200" cy="6604834"/>
          </a:xfrm>
          <a:prstGeom prst="rect">
            <a:avLst/>
          </a:prstGeom>
          <a:solidFill>
            <a:srgbClr val="FFFFFF">
              <a:alpha val="89804"/>
            </a:srgbClr>
          </a:solidFill>
          <a:ln>
            <a:solidFill>
              <a:schemeClr val="bg1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431925"/>
            <a:ext cx="10515600" cy="1325563"/>
          </a:xfrm>
        </p:spPr>
        <p:txBody>
          <a:bodyPr/>
          <a:lstStyle>
            <a:lvl1pPr algn="ctr">
              <a:defRPr>
                <a:latin typeface="OpenDyslexicAlta" pitchFamily="2" charset="77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838200" y="3520441"/>
            <a:ext cx="10515600" cy="2656522"/>
          </a:xfrm>
        </p:spPr>
        <p:txBody>
          <a:bodyPr>
            <a:normAutofit/>
          </a:bodyPr>
          <a:lstStyle>
            <a:lvl1pPr marL="0" indent="0">
              <a:buNone/>
              <a:defRPr sz="4200">
                <a:solidFill>
                  <a:srgbClr val="0070C0"/>
                </a:solidFill>
              </a:defRPr>
            </a:lvl1pPr>
            <a:lvl2pPr>
              <a:defRPr>
                <a:solidFill>
                  <a:srgbClr val="0070C0"/>
                </a:solidFill>
              </a:defRPr>
            </a:lvl2pPr>
            <a:lvl3pPr>
              <a:defRPr>
                <a:solidFill>
                  <a:srgbClr val="0070C0"/>
                </a:solidFill>
              </a:defRPr>
            </a:lvl3pPr>
            <a:lvl4pPr>
              <a:defRPr>
                <a:solidFill>
                  <a:srgbClr val="0070C0"/>
                </a:solidFill>
              </a:defRPr>
            </a:lvl4pPr>
            <a:lvl5pPr>
              <a:defRPr>
                <a:solidFill>
                  <a:srgbClr val="0070C0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pic>
        <p:nvPicPr>
          <p:cNvPr id="11" name="Picture 10"/>
          <p:cNvPicPr/>
          <p:nvPr userDrawn="1"/>
        </p:nvPicPr>
        <p:blipFill>
          <a:blip r:embed="rId2"/>
          <a:stretch>
            <a:fillRect/>
          </a:stretch>
        </p:blipFill>
        <p:spPr>
          <a:xfrm>
            <a:off x="9720000" y="360000"/>
            <a:ext cx="2159635" cy="1007110"/>
          </a:xfrm>
          <a:prstGeom prst="rect">
            <a:avLst/>
          </a:prstGeom>
          <a:noFill/>
          <a:ln>
            <a:noFill/>
            <a:prstDash/>
          </a:ln>
        </p:spPr>
      </p:pic>
    </p:spTree>
    <p:extLst>
      <p:ext uri="{BB962C8B-B14F-4D97-AF65-F5344CB8AC3E}">
        <p14:creationId xmlns:p14="http://schemas.microsoft.com/office/powerpoint/2010/main" val="27397449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Sample Slides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9D7F810-DEEF-074C-B140-2A2C318EAFDC}" type="slidenum">
              <a:rPr lang="en-GB" smtClean="0"/>
              <a:t>‹#›</a:t>
            </a:fld>
            <a:endParaRPr lang="en-GB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xmlns="" id="{4A8255E2-8D62-EF46-8A29-C45CCF03D89D}"/>
              </a:ext>
            </a:extLst>
          </p:cNvPr>
          <p:cNvSpPr txBox="1">
            <a:spLocks/>
          </p:cNvSpPr>
          <p:nvPr userDrawn="1"/>
        </p:nvSpPr>
        <p:spPr>
          <a:xfrm>
            <a:off x="838200" y="128546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Muli" pitchFamily="2" charset="77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E6FE96F-DDC5-F246-8640-2EF68EEC1D75}" type="datetime1">
              <a:rPr lang="en-GB" smtClean="0"/>
              <a:pPr/>
              <a:t>19/07/2020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263278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Sample Slides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9D7F810-DEEF-074C-B140-2A2C318EAFD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835371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Sample Slides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9D7F810-DEEF-074C-B140-2A2C318EAFD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23350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7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615976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3" r:id="rId3"/>
    <p:sldLayoutId id="2147483660" r:id="rId4"/>
    <p:sldLayoutId id="2147483664" r:id="rId5"/>
    <p:sldLayoutId id="2147483662" r:id="rId6"/>
    <p:sldLayoutId id="2147483651" r:id="rId7"/>
    <p:sldLayoutId id="2147483652" r:id="rId8"/>
    <p:sldLayoutId id="2147483653" r:id="rId9"/>
    <p:sldLayoutId id="2147483654" r:id="rId10"/>
    <p:sldLayoutId id="2147483655" r:id="rId11"/>
    <p:sldLayoutId id="2147483656" r:id="rId12"/>
    <p:sldLayoutId id="2147483657" r:id="rId13"/>
    <p:sldLayoutId id="2147483658" r:id="rId14"/>
    <p:sldLayoutId id="2147483659" r:id="rId15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0" i="0" kern="1200">
          <a:solidFill>
            <a:schemeClr val="tx1"/>
          </a:solidFill>
          <a:latin typeface="Lato Light" panose="020F0302020204030203" pitchFamily="34" charset="77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OpenDyslexicAlta" pitchFamily="2" charset="77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OpenDyslexicAlta" pitchFamily="2" charset="77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OpenDyslexicAlta" pitchFamily="2" charset="77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OpenDyslexicAlta" pitchFamily="2" charset="77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OpenDyslexicAlta" pitchFamily="2" charset="77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0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9.png"/><Relationship Id="rId4" Type="http://schemas.openxmlformats.org/officeDocument/2006/relationships/image" Target="../media/image10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9.png"/><Relationship Id="rId4" Type="http://schemas.openxmlformats.org/officeDocument/2006/relationships/image" Target="../media/image10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9.png"/><Relationship Id="rId4" Type="http://schemas.openxmlformats.org/officeDocument/2006/relationships/image" Target="../media/image10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9.png"/><Relationship Id="rId4" Type="http://schemas.openxmlformats.org/officeDocument/2006/relationships/image" Target="../media/image10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9.png"/><Relationship Id="rId4" Type="http://schemas.openxmlformats.org/officeDocument/2006/relationships/image" Target="../media/image10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9.png"/><Relationship Id="rId4" Type="http://schemas.openxmlformats.org/officeDocument/2006/relationships/image" Target="../media/image10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9.png"/><Relationship Id="rId4" Type="http://schemas.openxmlformats.org/officeDocument/2006/relationships/image" Target="../media/image10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9.png"/><Relationship Id="rId4" Type="http://schemas.openxmlformats.org/officeDocument/2006/relationships/image" Target="../media/image10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9.png"/><Relationship Id="rId4" Type="http://schemas.openxmlformats.org/officeDocument/2006/relationships/image" Target="../media/image10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9.png"/><Relationship Id="rId4" Type="http://schemas.openxmlformats.org/officeDocument/2006/relationships/image" Target="../media/image10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9.png"/><Relationship Id="rId4" Type="http://schemas.openxmlformats.org/officeDocument/2006/relationships/image" Target="../media/image10.png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4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4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4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3.emf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4.tiff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5.emf"/><Relationship Id="rId4" Type="http://schemas.openxmlformats.org/officeDocument/2006/relationships/image" Target="../media/image14.tif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4">
            <a:extLst>
              <a:ext uri="{FF2B5EF4-FFF2-40B4-BE49-F238E27FC236}">
                <a16:creationId xmlns:a16="http://schemas.microsoft.com/office/drawing/2014/main" xmlns="" id="{FDEECE2B-4F07-3243-A1BF-25C2CD33540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GB" dirty="0"/>
              <a:t>Year 4 </a:t>
            </a:r>
            <a:br>
              <a:rPr lang="en-GB" dirty="0"/>
            </a:br>
            <a:r>
              <a:rPr lang="en-GB" dirty="0"/>
              <a:t>Spring Block 1: Multiplication and Division</a:t>
            </a:r>
          </a:p>
          <a:p>
            <a:r>
              <a:rPr lang="en-GB" dirty="0"/>
              <a:t>Lesson 7: To be able to multiply 3-digit numbers by 1-digit numbers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46096D93-4A8A-F349-8E04-EC67E07A6F7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917911" y="6221692"/>
            <a:ext cx="3369375" cy="369332"/>
          </a:xfrm>
        </p:spPr>
        <p:txBody>
          <a:bodyPr>
            <a:normAutofit fontScale="85000" lnSpcReduction="10000"/>
          </a:bodyPr>
          <a:lstStyle/>
          <a:p>
            <a:r>
              <a:rPr lang="en-GB" dirty="0"/>
              <a:t>Block 1 – Multiplication and Division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xmlns="" id="{BE0A8668-F4BF-FD46-97FE-DF79A2E595C7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/>
              <a:t>7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xmlns="" id="{FFFB0E5C-B4F3-0F47-AF95-9A5EE6D06A1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55981" y="1956878"/>
            <a:ext cx="1574800" cy="32893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xmlns="" id="{46C1748E-6744-A341-9185-05FF18F81B2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2735" y="4752914"/>
            <a:ext cx="1689100" cy="124460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xmlns="" id="{EC9A0CFD-E109-4140-B996-30988653C01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383038" y="-288436"/>
            <a:ext cx="1777758" cy="1637842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xmlns="" id="{D6DF2BA4-3A7B-0E4E-95B5-A4D9B2FD080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765730" y="4958851"/>
            <a:ext cx="876300" cy="939800"/>
          </a:xfrm>
          <a:prstGeom prst="rect">
            <a:avLst/>
          </a:prstGeom>
        </p:spPr>
      </p:pic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60C74A61-CF8A-0745-B69B-DD1646654FF2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dirty="0"/>
              <a:t>Spring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AC9EFBDC-A8B5-9549-8D36-873513E4D40C}"/>
              </a:ext>
            </a:extLst>
          </p:cNvPr>
          <p:cNvSpPr txBox="1"/>
          <p:nvPr/>
        </p:nvSpPr>
        <p:spPr>
          <a:xfrm>
            <a:off x="596348" y="653332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F8D65072-FC35-D84F-937B-70E91C6BD3D3}"/>
              </a:ext>
            </a:extLst>
          </p:cNvPr>
          <p:cNvSpPr txBox="1"/>
          <p:nvPr/>
        </p:nvSpPr>
        <p:spPr>
          <a:xfrm>
            <a:off x="9342783" y="3856383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028553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multiply 3-digit numbers by 1-digit numbers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Talking Time: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Use place value counters and a place value chart to complete: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xmlns="" id="{04FA8C7C-E0DB-F743-BABE-F3034198428B}"/>
              </a:ext>
            </a:extLst>
          </p:cNvPr>
          <p:cNvSpPr/>
          <p:nvPr/>
        </p:nvSpPr>
        <p:spPr>
          <a:xfrm>
            <a:off x="9131607" y="2367856"/>
            <a:ext cx="906114" cy="915119"/>
          </a:xfrm>
          <a:prstGeom prst="roundRect">
            <a:avLst/>
          </a:prstGeom>
          <a:noFill/>
          <a:ln w="2857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endParaRPr lang="en-US" sz="6000" dirty="0">
              <a:solidFill>
                <a:srgbClr val="FF3860"/>
              </a:solidFill>
              <a:latin typeface="OpenDyslexic" pitchFamily="2" charset="77"/>
            </a:endParaRPr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xmlns="" id="{EBFEB7E2-94EB-6244-AF60-10B816CA71C8}"/>
              </a:ext>
            </a:extLst>
          </p:cNvPr>
          <p:cNvSpPr/>
          <p:nvPr/>
        </p:nvSpPr>
        <p:spPr>
          <a:xfrm>
            <a:off x="8311786" y="279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xmlns="" id="{75600AE6-46A9-3E4D-9AB9-CFCA735E7A2D}"/>
              </a:ext>
            </a:extLst>
          </p:cNvPr>
          <p:cNvSpPr/>
          <p:nvPr/>
        </p:nvSpPr>
        <p:spPr>
          <a:xfrm>
            <a:off x="8311786" y="342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xmlns="" id="{D47979CF-7540-3244-BE04-641D30C144A0}"/>
              </a:ext>
            </a:extLst>
          </p:cNvPr>
          <p:cNvSpPr/>
          <p:nvPr/>
        </p:nvSpPr>
        <p:spPr>
          <a:xfrm>
            <a:off x="8311786" y="406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×</a:t>
            </a:r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xmlns="" id="{ECAE4A46-2014-C945-AB4A-46E2B61B7D3C}"/>
              </a:ext>
            </a:extLst>
          </p:cNvPr>
          <p:cNvSpPr/>
          <p:nvPr/>
        </p:nvSpPr>
        <p:spPr>
          <a:xfrm>
            <a:off x="8311786" y="469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xmlns="" id="{0ECAB0AA-4D83-1C49-A18D-AD9D4D9E44D0}"/>
              </a:ext>
            </a:extLst>
          </p:cNvPr>
          <p:cNvSpPr/>
          <p:nvPr/>
        </p:nvSpPr>
        <p:spPr>
          <a:xfrm>
            <a:off x="8311786" y="5329930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xmlns="" id="{9305167A-EB09-E142-9EF2-51BFFD44D862}"/>
              </a:ext>
            </a:extLst>
          </p:cNvPr>
          <p:cNvSpPr/>
          <p:nvPr/>
        </p:nvSpPr>
        <p:spPr>
          <a:xfrm>
            <a:off x="8946786" y="279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TH</a:t>
            </a:r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xmlns="" id="{4B9BDB66-5236-0543-9C07-310B67259057}"/>
              </a:ext>
            </a:extLst>
          </p:cNvPr>
          <p:cNvSpPr/>
          <p:nvPr/>
        </p:nvSpPr>
        <p:spPr>
          <a:xfrm>
            <a:off x="8946786" y="342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xmlns="" id="{7659EBF8-B948-CA4E-BC59-212012D01476}"/>
              </a:ext>
            </a:extLst>
          </p:cNvPr>
          <p:cNvSpPr/>
          <p:nvPr/>
        </p:nvSpPr>
        <p:spPr>
          <a:xfrm>
            <a:off x="8946786" y="406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xmlns="" id="{46F1F31E-B980-9B45-8D90-3841DE82C99D}"/>
              </a:ext>
            </a:extLst>
          </p:cNvPr>
          <p:cNvSpPr/>
          <p:nvPr/>
        </p:nvSpPr>
        <p:spPr>
          <a:xfrm>
            <a:off x="8946786" y="469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xmlns="" id="{18057518-BD79-8A41-96AC-6BCBA06CB400}"/>
              </a:ext>
            </a:extLst>
          </p:cNvPr>
          <p:cNvSpPr/>
          <p:nvPr/>
        </p:nvSpPr>
        <p:spPr>
          <a:xfrm>
            <a:off x="8946786" y="5329930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bg1"/>
                </a:solidFill>
                <a:latin typeface="OpenDyslexicAlta" pitchFamily="2" charset="77"/>
              </a:rPr>
              <a:t>1</a:t>
            </a:r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xmlns="" id="{616FC296-3451-634D-9757-573A96B1E24E}"/>
              </a:ext>
            </a:extLst>
          </p:cNvPr>
          <p:cNvSpPr/>
          <p:nvPr/>
        </p:nvSpPr>
        <p:spPr>
          <a:xfrm>
            <a:off x="9581786" y="279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H</a:t>
            </a:r>
          </a:p>
        </p:txBody>
      </p:sp>
      <p:sp>
        <p:nvSpPr>
          <p:cNvPr id="68" name="Rectangle 67">
            <a:extLst>
              <a:ext uri="{FF2B5EF4-FFF2-40B4-BE49-F238E27FC236}">
                <a16:creationId xmlns:a16="http://schemas.microsoft.com/office/drawing/2014/main" xmlns="" id="{6CD0A860-DA38-7148-882D-B7A6B94F46A1}"/>
              </a:ext>
            </a:extLst>
          </p:cNvPr>
          <p:cNvSpPr/>
          <p:nvPr/>
        </p:nvSpPr>
        <p:spPr>
          <a:xfrm>
            <a:off x="9581786" y="342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3</a:t>
            </a:r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xmlns="" id="{069A08D2-9BCD-8548-928E-8CEB864C7EC4}"/>
              </a:ext>
            </a:extLst>
          </p:cNvPr>
          <p:cNvSpPr/>
          <p:nvPr/>
        </p:nvSpPr>
        <p:spPr>
          <a:xfrm>
            <a:off x="9581786" y="406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xmlns="" id="{C65EA6B1-E7FF-AB45-B928-44639BC7A1D0}"/>
              </a:ext>
            </a:extLst>
          </p:cNvPr>
          <p:cNvSpPr/>
          <p:nvPr/>
        </p:nvSpPr>
        <p:spPr>
          <a:xfrm>
            <a:off x="9581786" y="469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rgbClr val="FF3860"/>
                </a:solidFill>
                <a:latin typeface="OpenDyslexicAlta" pitchFamily="2" charset="77"/>
              </a:rPr>
              <a:t>6</a:t>
            </a:r>
          </a:p>
        </p:txBody>
      </p:sp>
      <p:sp>
        <p:nvSpPr>
          <p:cNvPr id="71" name="Rectangle 70">
            <a:extLst>
              <a:ext uri="{FF2B5EF4-FFF2-40B4-BE49-F238E27FC236}">
                <a16:creationId xmlns:a16="http://schemas.microsoft.com/office/drawing/2014/main" xmlns="" id="{A58BAE4A-BFA5-0640-862A-73EB1C412536}"/>
              </a:ext>
            </a:extLst>
          </p:cNvPr>
          <p:cNvSpPr/>
          <p:nvPr/>
        </p:nvSpPr>
        <p:spPr>
          <a:xfrm>
            <a:off x="9581786" y="5329930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bg1"/>
                </a:solidFill>
                <a:latin typeface="OpenDyslexicAlta" pitchFamily="2" charset="77"/>
              </a:rPr>
              <a:t>0</a:t>
            </a:r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xmlns="" id="{998A09A3-3AAE-E542-B614-698B5FE99FC7}"/>
              </a:ext>
            </a:extLst>
          </p:cNvPr>
          <p:cNvSpPr/>
          <p:nvPr/>
        </p:nvSpPr>
        <p:spPr>
          <a:xfrm>
            <a:off x="10216786" y="279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T</a:t>
            </a:r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xmlns="" id="{0EBC3068-BF52-C04F-82FD-C9E05E739D51}"/>
              </a:ext>
            </a:extLst>
          </p:cNvPr>
          <p:cNvSpPr/>
          <p:nvPr/>
        </p:nvSpPr>
        <p:spPr>
          <a:xfrm>
            <a:off x="10216786" y="342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1</a:t>
            </a:r>
          </a:p>
        </p:txBody>
      </p:sp>
      <p:sp>
        <p:nvSpPr>
          <p:cNvPr id="74" name="Rectangle 73">
            <a:extLst>
              <a:ext uri="{FF2B5EF4-FFF2-40B4-BE49-F238E27FC236}">
                <a16:creationId xmlns:a16="http://schemas.microsoft.com/office/drawing/2014/main" xmlns="" id="{6A45B286-B78E-AF4A-A09E-567C37125AB6}"/>
              </a:ext>
            </a:extLst>
          </p:cNvPr>
          <p:cNvSpPr/>
          <p:nvPr/>
        </p:nvSpPr>
        <p:spPr>
          <a:xfrm>
            <a:off x="10216786" y="406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87" name="Rectangle 86">
            <a:extLst>
              <a:ext uri="{FF2B5EF4-FFF2-40B4-BE49-F238E27FC236}">
                <a16:creationId xmlns:a16="http://schemas.microsoft.com/office/drawing/2014/main" xmlns="" id="{7FDCE087-5302-EC47-B901-B7A967C31EB1}"/>
              </a:ext>
            </a:extLst>
          </p:cNvPr>
          <p:cNvSpPr/>
          <p:nvPr/>
        </p:nvSpPr>
        <p:spPr>
          <a:xfrm>
            <a:off x="10216786" y="469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rgbClr val="FF3860"/>
                </a:solidFill>
                <a:latin typeface="OpenDyslexicAlta" pitchFamily="2" charset="77"/>
              </a:rPr>
              <a:t>2</a:t>
            </a:r>
          </a:p>
        </p:txBody>
      </p:sp>
      <p:sp>
        <p:nvSpPr>
          <p:cNvPr id="88" name="Rectangle 87">
            <a:extLst>
              <a:ext uri="{FF2B5EF4-FFF2-40B4-BE49-F238E27FC236}">
                <a16:creationId xmlns:a16="http://schemas.microsoft.com/office/drawing/2014/main" xmlns="" id="{DEB98F41-59BF-7047-840C-8D3859B54A9D}"/>
              </a:ext>
            </a:extLst>
          </p:cNvPr>
          <p:cNvSpPr/>
          <p:nvPr/>
        </p:nvSpPr>
        <p:spPr>
          <a:xfrm>
            <a:off x="10216786" y="5329930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bg1"/>
                </a:solidFill>
                <a:latin typeface="OpenDyslexicAlta" pitchFamily="2" charset="77"/>
              </a:rPr>
              <a:t>0</a:t>
            </a:r>
          </a:p>
        </p:txBody>
      </p:sp>
      <p:sp>
        <p:nvSpPr>
          <p:cNvPr id="89" name="Rectangle 88">
            <a:extLst>
              <a:ext uri="{FF2B5EF4-FFF2-40B4-BE49-F238E27FC236}">
                <a16:creationId xmlns:a16="http://schemas.microsoft.com/office/drawing/2014/main" xmlns="" id="{1F9FA1B0-6249-2745-A89B-83A2674E9523}"/>
              </a:ext>
            </a:extLst>
          </p:cNvPr>
          <p:cNvSpPr/>
          <p:nvPr/>
        </p:nvSpPr>
        <p:spPr>
          <a:xfrm>
            <a:off x="10851786" y="279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prstClr val="black"/>
                </a:solidFill>
                <a:latin typeface="OpenDyslexicAlta" pitchFamily="2" charset="77"/>
              </a:rPr>
              <a:t>O</a:t>
            </a:r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90" name="Rectangle 89">
            <a:extLst>
              <a:ext uri="{FF2B5EF4-FFF2-40B4-BE49-F238E27FC236}">
                <a16:creationId xmlns:a16="http://schemas.microsoft.com/office/drawing/2014/main" xmlns="" id="{4B715DF8-3D70-7440-A606-6E817E6374B2}"/>
              </a:ext>
            </a:extLst>
          </p:cNvPr>
          <p:cNvSpPr/>
          <p:nvPr/>
        </p:nvSpPr>
        <p:spPr>
          <a:xfrm>
            <a:off x="10851786" y="342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0</a:t>
            </a:r>
          </a:p>
        </p:txBody>
      </p:sp>
      <p:sp>
        <p:nvSpPr>
          <p:cNvPr id="91" name="Rectangle 90">
            <a:extLst>
              <a:ext uri="{FF2B5EF4-FFF2-40B4-BE49-F238E27FC236}">
                <a16:creationId xmlns:a16="http://schemas.microsoft.com/office/drawing/2014/main" xmlns="" id="{E7E3AD86-1F70-7C4C-B8C4-F2113CB9350E}"/>
              </a:ext>
            </a:extLst>
          </p:cNvPr>
          <p:cNvSpPr/>
          <p:nvPr/>
        </p:nvSpPr>
        <p:spPr>
          <a:xfrm>
            <a:off x="10851786" y="406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2</a:t>
            </a:r>
          </a:p>
        </p:txBody>
      </p:sp>
      <p:sp>
        <p:nvSpPr>
          <p:cNvPr id="92" name="Rectangle 91">
            <a:extLst>
              <a:ext uri="{FF2B5EF4-FFF2-40B4-BE49-F238E27FC236}">
                <a16:creationId xmlns:a16="http://schemas.microsoft.com/office/drawing/2014/main" xmlns="" id="{FEE1C33F-A7EB-974A-9D79-D2EB9A325D0E}"/>
              </a:ext>
            </a:extLst>
          </p:cNvPr>
          <p:cNvSpPr/>
          <p:nvPr/>
        </p:nvSpPr>
        <p:spPr>
          <a:xfrm>
            <a:off x="10851786" y="469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rgbClr val="FF3860"/>
                </a:solidFill>
                <a:latin typeface="OpenDyslexicAlta" pitchFamily="2" charset="77"/>
              </a:rPr>
              <a:t>0</a:t>
            </a:r>
          </a:p>
        </p:txBody>
      </p:sp>
      <p:sp>
        <p:nvSpPr>
          <p:cNvPr id="93" name="Rectangle 92">
            <a:extLst>
              <a:ext uri="{FF2B5EF4-FFF2-40B4-BE49-F238E27FC236}">
                <a16:creationId xmlns:a16="http://schemas.microsoft.com/office/drawing/2014/main" xmlns="" id="{B48B4E40-8560-1E40-A3E1-9CE23959C0A1}"/>
              </a:ext>
            </a:extLst>
          </p:cNvPr>
          <p:cNvSpPr/>
          <p:nvPr/>
        </p:nvSpPr>
        <p:spPr>
          <a:xfrm>
            <a:off x="10851786" y="5329930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rgbClr val="FF3860"/>
              </a:solidFill>
              <a:latin typeface="OpenDyslexicAlta" pitchFamily="2" charset="77"/>
            </a:endParaRPr>
          </a:p>
        </p:txBody>
      </p:sp>
      <p:graphicFrame>
        <p:nvGraphicFramePr>
          <p:cNvPr id="94" name="Table 93">
            <a:extLst>
              <a:ext uri="{FF2B5EF4-FFF2-40B4-BE49-F238E27FC236}">
                <a16:creationId xmlns:a16="http://schemas.microsoft.com/office/drawing/2014/main" xmlns="" id="{AC4CC3B2-108C-814C-8E9C-E2FD9B4A7073}"/>
              </a:ext>
            </a:extLst>
          </p:cNvPr>
          <p:cNvGraphicFramePr>
            <a:graphicFrameLocks noGrp="1"/>
          </p:cNvGraphicFramePr>
          <p:nvPr/>
        </p:nvGraphicFramePr>
        <p:xfrm>
          <a:off x="336186" y="2790482"/>
          <a:ext cx="7232373" cy="15544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410791">
                  <a:extLst>
                    <a:ext uri="{9D8B030D-6E8A-4147-A177-3AD203B41FA5}">
                      <a16:colId xmlns:a16="http://schemas.microsoft.com/office/drawing/2014/main" xmlns="" val="3100851161"/>
                    </a:ext>
                  </a:extLst>
                </a:gridCol>
                <a:gridCol w="2410791">
                  <a:extLst>
                    <a:ext uri="{9D8B030D-6E8A-4147-A177-3AD203B41FA5}">
                      <a16:colId xmlns:a16="http://schemas.microsoft.com/office/drawing/2014/main" xmlns="" val="3332004200"/>
                    </a:ext>
                  </a:extLst>
                </a:gridCol>
                <a:gridCol w="2410791">
                  <a:extLst>
                    <a:ext uri="{9D8B030D-6E8A-4147-A177-3AD203B41FA5}">
                      <a16:colId xmlns:a16="http://schemas.microsoft.com/office/drawing/2014/main" xmlns="" val="43846346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latin typeface="OpenDyslexicAlta" pitchFamily="2" charset="77"/>
                        </a:rPr>
                        <a:t>hundreds</a:t>
                      </a:r>
                    </a:p>
                  </a:txBody>
                  <a:tcPr>
                    <a:solidFill>
                      <a:srgbClr val="FFDD5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latin typeface="OpenDyslexicAlta" pitchFamily="2" charset="77"/>
                        </a:rPr>
                        <a:t>tens</a:t>
                      </a:r>
                    </a:p>
                  </a:txBody>
                  <a:tcPr>
                    <a:solidFill>
                      <a:srgbClr val="FFDD5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latin typeface="OpenDyslexicAlta" pitchFamily="2" charset="77"/>
                        </a:rPr>
                        <a:t>ones</a:t>
                      </a:r>
                    </a:p>
                  </a:txBody>
                  <a:tcPr>
                    <a:solidFill>
                      <a:srgbClr val="FFDD5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073717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25877768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327756770"/>
                  </a:ext>
                </a:extLst>
              </a:tr>
            </a:tbl>
          </a:graphicData>
        </a:graphic>
      </p:graphicFrame>
      <p:cxnSp>
        <p:nvCxnSpPr>
          <p:cNvPr id="97" name="Straight Connector 96">
            <a:extLst>
              <a:ext uri="{FF2B5EF4-FFF2-40B4-BE49-F238E27FC236}">
                <a16:creationId xmlns:a16="http://schemas.microsoft.com/office/drawing/2014/main" xmlns="" id="{25D28D3F-2556-6F40-8548-43F3E4908417}"/>
              </a:ext>
            </a:extLst>
          </p:cNvPr>
          <p:cNvCxnSpPr>
            <a:cxnSpLocks/>
          </p:cNvCxnSpPr>
          <p:nvPr/>
        </p:nvCxnSpPr>
        <p:spPr>
          <a:xfrm flipV="1">
            <a:off x="8946786" y="5319965"/>
            <a:ext cx="2540000" cy="16758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Straight Connector 97">
            <a:extLst>
              <a:ext uri="{FF2B5EF4-FFF2-40B4-BE49-F238E27FC236}">
                <a16:creationId xmlns:a16="http://schemas.microsoft.com/office/drawing/2014/main" xmlns="" id="{8550E23E-519F-1047-81A7-ECF31EEBB51F}"/>
              </a:ext>
            </a:extLst>
          </p:cNvPr>
          <p:cNvCxnSpPr>
            <a:cxnSpLocks/>
          </p:cNvCxnSpPr>
          <p:nvPr/>
        </p:nvCxnSpPr>
        <p:spPr>
          <a:xfrm>
            <a:off x="8946786" y="4686907"/>
            <a:ext cx="2540000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0" name="Rectangle 99">
            <a:extLst>
              <a:ext uri="{FF2B5EF4-FFF2-40B4-BE49-F238E27FC236}">
                <a16:creationId xmlns:a16="http://schemas.microsoft.com/office/drawing/2014/main" xmlns="" id="{0D7FA14D-EFFE-AC41-AEF3-C61F2DBBA679}"/>
              </a:ext>
            </a:extLst>
          </p:cNvPr>
          <p:cNvSpPr/>
          <p:nvPr/>
        </p:nvSpPr>
        <p:spPr>
          <a:xfrm>
            <a:off x="8322839" y="5319965"/>
            <a:ext cx="635000" cy="635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pic>
        <p:nvPicPr>
          <p:cNvPr id="104" name="Picture 103">
            <a:extLst>
              <a:ext uri="{FF2B5EF4-FFF2-40B4-BE49-F238E27FC236}">
                <a16:creationId xmlns:a16="http://schemas.microsoft.com/office/drawing/2014/main" xmlns="" id="{2B45FD8F-CD4B-BE49-AF92-3247B97B6F1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545" y="3850041"/>
            <a:ext cx="445337" cy="450000"/>
          </a:xfrm>
          <a:prstGeom prst="rect">
            <a:avLst/>
          </a:prstGeom>
        </p:spPr>
      </p:pic>
      <p:pic>
        <p:nvPicPr>
          <p:cNvPr id="105" name="Picture 104">
            <a:extLst>
              <a:ext uri="{FF2B5EF4-FFF2-40B4-BE49-F238E27FC236}">
                <a16:creationId xmlns:a16="http://schemas.microsoft.com/office/drawing/2014/main" xmlns="" id="{51538801-F7FD-EC4A-8C72-7BB5F125522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19289" y="3832991"/>
            <a:ext cx="445337" cy="450000"/>
          </a:xfrm>
          <a:prstGeom prst="rect">
            <a:avLst/>
          </a:prstGeom>
        </p:spPr>
      </p:pic>
      <p:pic>
        <p:nvPicPr>
          <p:cNvPr id="106" name="Picture 105">
            <a:extLst>
              <a:ext uri="{FF2B5EF4-FFF2-40B4-BE49-F238E27FC236}">
                <a16:creationId xmlns:a16="http://schemas.microsoft.com/office/drawing/2014/main" xmlns="" id="{90065F6D-8181-4A4D-8659-84EA632C54E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545" y="3293664"/>
            <a:ext cx="445337" cy="450000"/>
          </a:xfrm>
          <a:prstGeom prst="rect">
            <a:avLst/>
          </a:prstGeom>
        </p:spPr>
      </p:pic>
      <p:pic>
        <p:nvPicPr>
          <p:cNvPr id="107" name="Picture 106">
            <a:extLst>
              <a:ext uri="{FF2B5EF4-FFF2-40B4-BE49-F238E27FC236}">
                <a16:creationId xmlns:a16="http://schemas.microsoft.com/office/drawing/2014/main" xmlns="" id="{EB3BF859-0978-1C4C-8A63-5080E83D55C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19289" y="3276614"/>
            <a:ext cx="445337" cy="450000"/>
          </a:xfrm>
          <a:prstGeom prst="rect">
            <a:avLst/>
          </a:prstGeom>
        </p:spPr>
      </p:pic>
      <p:pic>
        <p:nvPicPr>
          <p:cNvPr id="50" name="Picture 49">
            <a:extLst>
              <a:ext uri="{FF2B5EF4-FFF2-40B4-BE49-F238E27FC236}">
                <a16:creationId xmlns:a16="http://schemas.microsoft.com/office/drawing/2014/main" xmlns="" id="{77D91514-FC49-1040-B857-C88F75AE9FE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31349" y="3276614"/>
            <a:ext cx="442046" cy="450000"/>
          </a:xfrm>
          <a:prstGeom prst="rect">
            <a:avLst/>
          </a:prstGeom>
        </p:spPr>
      </p:pic>
      <p:pic>
        <p:nvPicPr>
          <p:cNvPr id="51" name="Picture 50">
            <a:extLst>
              <a:ext uri="{FF2B5EF4-FFF2-40B4-BE49-F238E27FC236}">
                <a16:creationId xmlns:a16="http://schemas.microsoft.com/office/drawing/2014/main" xmlns="" id="{782DFE40-9763-D94D-AFE4-9C3B66CDEB8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31349" y="3861551"/>
            <a:ext cx="442046" cy="450000"/>
          </a:xfrm>
          <a:prstGeom prst="rect">
            <a:avLst/>
          </a:prstGeom>
        </p:spPr>
      </p:pic>
      <p:pic>
        <p:nvPicPr>
          <p:cNvPr id="46" name="Picture 45">
            <a:extLst>
              <a:ext uri="{FF2B5EF4-FFF2-40B4-BE49-F238E27FC236}">
                <a16:creationId xmlns:a16="http://schemas.microsoft.com/office/drawing/2014/main" xmlns="" id="{3834C14A-D8E0-1C44-9624-926C51001DA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83537" y="3835482"/>
            <a:ext cx="445337" cy="450000"/>
          </a:xfrm>
          <a:prstGeom prst="rect">
            <a:avLst/>
          </a:prstGeom>
        </p:spPr>
      </p:pic>
      <p:pic>
        <p:nvPicPr>
          <p:cNvPr id="47" name="Picture 46">
            <a:extLst>
              <a:ext uri="{FF2B5EF4-FFF2-40B4-BE49-F238E27FC236}">
                <a16:creationId xmlns:a16="http://schemas.microsoft.com/office/drawing/2014/main" xmlns="" id="{7AFFBBF1-FDCD-3E4C-81C8-D3F4B57C461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83537" y="3279105"/>
            <a:ext cx="445337" cy="45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331672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multiply 3-digit numbers by 1-digit numbers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Talking Time: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Use place value counters and a place value chart to complete: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xmlns="" id="{04FA8C7C-E0DB-F743-BABE-F3034198428B}"/>
              </a:ext>
            </a:extLst>
          </p:cNvPr>
          <p:cNvSpPr/>
          <p:nvPr/>
        </p:nvSpPr>
        <p:spPr>
          <a:xfrm>
            <a:off x="9131607" y="2367856"/>
            <a:ext cx="906114" cy="915119"/>
          </a:xfrm>
          <a:prstGeom prst="roundRect">
            <a:avLst/>
          </a:prstGeom>
          <a:noFill/>
          <a:ln w="2857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endParaRPr lang="en-US" sz="6000" dirty="0">
              <a:solidFill>
                <a:srgbClr val="FF3860"/>
              </a:solidFill>
              <a:latin typeface="OpenDyslexic" pitchFamily="2" charset="77"/>
            </a:endParaRPr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xmlns="" id="{EBFEB7E2-94EB-6244-AF60-10B816CA71C8}"/>
              </a:ext>
            </a:extLst>
          </p:cNvPr>
          <p:cNvSpPr/>
          <p:nvPr/>
        </p:nvSpPr>
        <p:spPr>
          <a:xfrm>
            <a:off x="8311786" y="279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xmlns="" id="{75600AE6-46A9-3E4D-9AB9-CFCA735E7A2D}"/>
              </a:ext>
            </a:extLst>
          </p:cNvPr>
          <p:cNvSpPr/>
          <p:nvPr/>
        </p:nvSpPr>
        <p:spPr>
          <a:xfrm>
            <a:off x="8311786" y="342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xmlns="" id="{D47979CF-7540-3244-BE04-641D30C144A0}"/>
              </a:ext>
            </a:extLst>
          </p:cNvPr>
          <p:cNvSpPr/>
          <p:nvPr/>
        </p:nvSpPr>
        <p:spPr>
          <a:xfrm>
            <a:off x="8311786" y="406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×</a:t>
            </a:r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xmlns="" id="{ECAE4A46-2014-C945-AB4A-46E2B61B7D3C}"/>
              </a:ext>
            </a:extLst>
          </p:cNvPr>
          <p:cNvSpPr/>
          <p:nvPr/>
        </p:nvSpPr>
        <p:spPr>
          <a:xfrm>
            <a:off x="8311786" y="469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xmlns="" id="{0ECAB0AA-4D83-1C49-A18D-AD9D4D9E44D0}"/>
              </a:ext>
            </a:extLst>
          </p:cNvPr>
          <p:cNvSpPr/>
          <p:nvPr/>
        </p:nvSpPr>
        <p:spPr>
          <a:xfrm>
            <a:off x="8311786" y="5329930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xmlns="" id="{9305167A-EB09-E142-9EF2-51BFFD44D862}"/>
              </a:ext>
            </a:extLst>
          </p:cNvPr>
          <p:cNvSpPr/>
          <p:nvPr/>
        </p:nvSpPr>
        <p:spPr>
          <a:xfrm>
            <a:off x="8946786" y="279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TH</a:t>
            </a:r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xmlns="" id="{4B9BDB66-5236-0543-9C07-310B67259057}"/>
              </a:ext>
            </a:extLst>
          </p:cNvPr>
          <p:cNvSpPr/>
          <p:nvPr/>
        </p:nvSpPr>
        <p:spPr>
          <a:xfrm>
            <a:off x="8946786" y="342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xmlns="" id="{7659EBF8-B948-CA4E-BC59-212012D01476}"/>
              </a:ext>
            </a:extLst>
          </p:cNvPr>
          <p:cNvSpPr/>
          <p:nvPr/>
        </p:nvSpPr>
        <p:spPr>
          <a:xfrm>
            <a:off x="8946786" y="406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xmlns="" id="{46F1F31E-B980-9B45-8D90-3841DE82C99D}"/>
              </a:ext>
            </a:extLst>
          </p:cNvPr>
          <p:cNvSpPr/>
          <p:nvPr/>
        </p:nvSpPr>
        <p:spPr>
          <a:xfrm>
            <a:off x="8946786" y="469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xmlns="" id="{18057518-BD79-8A41-96AC-6BCBA06CB400}"/>
              </a:ext>
            </a:extLst>
          </p:cNvPr>
          <p:cNvSpPr/>
          <p:nvPr/>
        </p:nvSpPr>
        <p:spPr>
          <a:xfrm>
            <a:off x="8946786" y="5329930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bg1"/>
                </a:solidFill>
                <a:latin typeface="OpenDyslexicAlta" pitchFamily="2" charset="77"/>
              </a:rPr>
              <a:t>1</a:t>
            </a:r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xmlns="" id="{616FC296-3451-634D-9757-573A96B1E24E}"/>
              </a:ext>
            </a:extLst>
          </p:cNvPr>
          <p:cNvSpPr/>
          <p:nvPr/>
        </p:nvSpPr>
        <p:spPr>
          <a:xfrm>
            <a:off x="9581786" y="279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H</a:t>
            </a:r>
          </a:p>
        </p:txBody>
      </p:sp>
      <p:sp>
        <p:nvSpPr>
          <p:cNvPr id="68" name="Rectangle 67">
            <a:extLst>
              <a:ext uri="{FF2B5EF4-FFF2-40B4-BE49-F238E27FC236}">
                <a16:creationId xmlns:a16="http://schemas.microsoft.com/office/drawing/2014/main" xmlns="" id="{6CD0A860-DA38-7148-882D-B7A6B94F46A1}"/>
              </a:ext>
            </a:extLst>
          </p:cNvPr>
          <p:cNvSpPr/>
          <p:nvPr/>
        </p:nvSpPr>
        <p:spPr>
          <a:xfrm>
            <a:off x="9581786" y="342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2</a:t>
            </a:r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xmlns="" id="{069A08D2-9BCD-8548-928E-8CEB864C7EC4}"/>
              </a:ext>
            </a:extLst>
          </p:cNvPr>
          <p:cNvSpPr/>
          <p:nvPr/>
        </p:nvSpPr>
        <p:spPr>
          <a:xfrm>
            <a:off x="9581786" y="406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xmlns="" id="{C65EA6B1-E7FF-AB45-B928-44639BC7A1D0}"/>
              </a:ext>
            </a:extLst>
          </p:cNvPr>
          <p:cNvSpPr/>
          <p:nvPr/>
        </p:nvSpPr>
        <p:spPr>
          <a:xfrm>
            <a:off x="9581786" y="469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71" name="Rectangle 70">
            <a:extLst>
              <a:ext uri="{FF2B5EF4-FFF2-40B4-BE49-F238E27FC236}">
                <a16:creationId xmlns:a16="http://schemas.microsoft.com/office/drawing/2014/main" xmlns="" id="{A58BAE4A-BFA5-0640-862A-73EB1C412536}"/>
              </a:ext>
            </a:extLst>
          </p:cNvPr>
          <p:cNvSpPr/>
          <p:nvPr/>
        </p:nvSpPr>
        <p:spPr>
          <a:xfrm>
            <a:off x="9581786" y="5329930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bg1"/>
                </a:solidFill>
                <a:latin typeface="OpenDyslexicAlta" pitchFamily="2" charset="77"/>
              </a:rPr>
              <a:t>0</a:t>
            </a:r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xmlns="" id="{998A09A3-3AAE-E542-B614-698B5FE99FC7}"/>
              </a:ext>
            </a:extLst>
          </p:cNvPr>
          <p:cNvSpPr/>
          <p:nvPr/>
        </p:nvSpPr>
        <p:spPr>
          <a:xfrm>
            <a:off x="10216786" y="279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T</a:t>
            </a:r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xmlns="" id="{0EBC3068-BF52-C04F-82FD-C9E05E739D51}"/>
              </a:ext>
            </a:extLst>
          </p:cNvPr>
          <p:cNvSpPr/>
          <p:nvPr/>
        </p:nvSpPr>
        <p:spPr>
          <a:xfrm>
            <a:off x="10216786" y="342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1</a:t>
            </a:r>
          </a:p>
        </p:txBody>
      </p:sp>
      <p:sp>
        <p:nvSpPr>
          <p:cNvPr id="74" name="Rectangle 73">
            <a:extLst>
              <a:ext uri="{FF2B5EF4-FFF2-40B4-BE49-F238E27FC236}">
                <a16:creationId xmlns:a16="http://schemas.microsoft.com/office/drawing/2014/main" xmlns="" id="{6A45B286-B78E-AF4A-A09E-567C37125AB6}"/>
              </a:ext>
            </a:extLst>
          </p:cNvPr>
          <p:cNvSpPr/>
          <p:nvPr/>
        </p:nvSpPr>
        <p:spPr>
          <a:xfrm>
            <a:off x="10216786" y="406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87" name="Rectangle 86">
            <a:extLst>
              <a:ext uri="{FF2B5EF4-FFF2-40B4-BE49-F238E27FC236}">
                <a16:creationId xmlns:a16="http://schemas.microsoft.com/office/drawing/2014/main" xmlns="" id="{7FDCE087-5302-EC47-B901-B7A967C31EB1}"/>
              </a:ext>
            </a:extLst>
          </p:cNvPr>
          <p:cNvSpPr/>
          <p:nvPr/>
        </p:nvSpPr>
        <p:spPr>
          <a:xfrm>
            <a:off x="10216786" y="469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88" name="Rectangle 87">
            <a:extLst>
              <a:ext uri="{FF2B5EF4-FFF2-40B4-BE49-F238E27FC236}">
                <a16:creationId xmlns:a16="http://schemas.microsoft.com/office/drawing/2014/main" xmlns="" id="{DEB98F41-59BF-7047-840C-8D3859B54A9D}"/>
              </a:ext>
            </a:extLst>
          </p:cNvPr>
          <p:cNvSpPr/>
          <p:nvPr/>
        </p:nvSpPr>
        <p:spPr>
          <a:xfrm>
            <a:off x="10216786" y="5329930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bg1"/>
                </a:solidFill>
                <a:latin typeface="OpenDyslexicAlta" pitchFamily="2" charset="77"/>
              </a:rPr>
              <a:t>0</a:t>
            </a:r>
          </a:p>
        </p:txBody>
      </p:sp>
      <p:sp>
        <p:nvSpPr>
          <p:cNvPr id="89" name="Rectangle 88">
            <a:extLst>
              <a:ext uri="{FF2B5EF4-FFF2-40B4-BE49-F238E27FC236}">
                <a16:creationId xmlns:a16="http://schemas.microsoft.com/office/drawing/2014/main" xmlns="" id="{1F9FA1B0-6249-2745-A89B-83A2674E9523}"/>
              </a:ext>
            </a:extLst>
          </p:cNvPr>
          <p:cNvSpPr/>
          <p:nvPr/>
        </p:nvSpPr>
        <p:spPr>
          <a:xfrm>
            <a:off x="10851786" y="279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prstClr val="black"/>
                </a:solidFill>
                <a:latin typeface="OpenDyslexicAlta" pitchFamily="2" charset="77"/>
              </a:rPr>
              <a:t>O</a:t>
            </a:r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90" name="Rectangle 89">
            <a:extLst>
              <a:ext uri="{FF2B5EF4-FFF2-40B4-BE49-F238E27FC236}">
                <a16:creationId xmlns:a16="http://schemas.microsoft.com/office/drawing/2014/main" xmlns="" id="{4B715DF8-3D70-7440-A606-6E817E6374B2}"/>
              </a:ext>
            </a:extLst>
          </p:cNvPr>
          <p:cNvSpPr/>
          <p:nvPr/>
        </p:nvSpPr>
        <p:spPr>
          <a:xfrm>
            <a:off x="10851786" y="342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0</a:t>
            </a:r>
          </a:p>
        </p:txBody>
      </p:sp>
      <p:sp>
        <p:nvSpPr>
          <p:cNvPr id="91" name="Rectangle 90">
            <a:extLst>
              <a:ext uri="{FF2B5EF4-FFF2-40B4-BE49-F238E27FC236}">
                <a16:creationId xmlns:a16="http://schemas.microsoft.com/office/drawing/2014/main" xmlns="" id="{E7E3AD86-1F70-7C4C-B8C4-F2113CB9350E}"/>
              </a:ext>
            </a:extLst>
          </p:cNvPr>
          <p:cNvSpPr/>
          <p:nvPr/>
        </p:nvSpPr>
        <p:spPr>
          <a:xfrm>
            <a:off x="10851786" y="406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4</a:t>
            </a:r>
          </a:p>
        </p:txBody>
      </p:sp>
      <p:sp>
        <p:nvSpPr>
          <p:cNvPr id="92" name="Rectangle 91">
            <a:extLst>
              <a:ext uri="{FF2B5EF4-FFF2-40B4-BE49-F238E27FC236}">
                <a16:creationId xmlns:a16="http://schemas.microsoft.com/office/drawing/2014/main" xmlns="" id="{FEE1C33F-A7EB-974A-9D79-D2EB9A325D0E}"/>
              </a:ext>
            </a:extLst>
          </p:cNvPr>
          <p:cNvSpPr/>
          <p:nvPr/>
        </p:nvSpPr>
        <p:spPr>
          <a:xfrm>
            <a:off x="10851786" y="469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93" name="Rectangle 92">
            <a:extLst>
              <a:ext uri="{FF2B5EF4-FFF2-40B4-BE49-F238E27FC236}">
                <a16:creationId xmlns:a16="http://schemas.microsoft.com/office/drawing/2014/main" xmlns="" id="{B48B4E40-8560-1E40-A3E1-9CE23959C0A1}"/>
              </a:ext>
            </a:extLst>
          </p:cNvPr>
          <p:cNvSpPr/>
          <p:nvPr/>
        </p:nvSpPr>
        <p:spPr>
          <a:xfrm>
            <a:off x="10851786" y="5329930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rgbClr val="FF3860"/>
              </a:solidFill>
              <a:latin typeface="OpenDyslexicAlta" pitchFamily="2" charset="77"/>
            </a:endParaRPr>
          </a:p>
        </p:txBody>
      </p:sp>
      <p:graphicFrame>
        <p:nvGraphicFramePr>
          <p:cNvPr id="94" name="Table 93">
            <a:extLst>
              <a:ext uri="{FF2B5EF4-FFF2-40B4-BE49-F238E27FC236}">
                <a16:creationId xmlns:a16="http://schemas.microsoft.com/office/drawing/2014/main" xmlns="" id="{AC4CC3B2-108C-814C-8E9C-E2FD9B4A7073}"/>
              </a:ext>
            </a:extLst>
          </p:cNvPr>
          <p:cNvGraphicFramePr>
            <a:graphicFrameLocks noGrp="1"/>
          </p:cNvGraphicFramePr>
          <p:nvPr/>
        </p:nvGraphicFramePr>
        <p:xfrm>
          <a:off x="336186" y="2790482"/>
          <a:ext cx="7232373" cy="26517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410791">
                  <a:extLst>
                    <a:ext uri="{9D8B030D-6E8A-4147-A177-3AD203B41FA5}">
                      <a16:colId xmlns:a16="http://schemas.microsoft.com/office/drawing/2014/main" xmlns="" val="3100851161"/>
                    </a:ext>
                  </a:extLst>
                </a:gridCol>
                <a:gridCol w="2410791">
                  <a:extLst>
                    <a:ext uri="{9D8B030D-6E8A-4147-A177-3AD203B41FA5}">
                      <a16:colId xmlns:a16="http://schemas.microsoft.com/office/drawing/2014/main" xmlns="" val="3332004200"/>
                    </a:ext>
                  </a:extLst>
                </a:gridCol>
                <a:gridCol w="2410791">
                  <a:extLst>
                    <a:ext uri="{9D8B030D-6E8A-4147-A177-3AD203B41FA5}">
                      <a16:colId xmlns:a16="http://schemas.microsoft.com/office/drawing/2014/main" xmlns="" val="43846346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latin typeface="OpenDyslexicAlta" pitchFamily="2" charset="77"/>
                        </a:rPr>
                        <a:t>hundreds</a:t>
                      </a:r>
                    </a:p>
                  </a:txBody>
                  <a:tcPr>
                    <a:solidFill>
                      <a:srgbClr val="FFDD5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latin typeface="OpenDyslexicAlta" pitchFamily="2" charset="77"/>
                        </a:rPr>
                        <a:t>tens</a:t>
                      </a:r>
                    </a:p>
                  </a:txBody>
                  <a:tcPr>
                    <a:solidFill>
                      <a:srgbClr val="FFDD5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latin typeface="OpenDyslexicAlta" pitchFamily="2" charset="77"/>
                        </a:rPr>
                        <a:t>ones</a:t>
                      </a:r>
                    </a:p>
                  </a:txBody>
                  <a:tcPr>
                    <a:solidFill>
                      <a:srgbClr val="FFDD5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073717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25877768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32775677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91545499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40835138"/>
                  </a:ext>
                </a:extLst>
              </a:tr>
            </a:tbl>
          </a:graphicData>
        </a:graphic>
      </p:graphicFrame>
      <p:cxnSp>
        <p:nvCxnSpPr>
          <p:cNvPr id="97" name="Straight Connector 96">
            <a:extLst>
              <a:ext uri="{FF2B5EF4-FFF2-40B4-BE49-F238E27FC236}">
                <a16:creationId xmlns:a16="http://schemas.microsoft.com/office/drawing/2014/main" xmlns="" id="{25D28D3F-2556-6F40-8548-43F3E4908417}"/>
              </a:ext>
            </a:extLst>
          </p:cNvPr>
          <p:cNvCxnSpPr>
            <a:cxnSpLocks/>
          </p:cNvCxnSpPr>
          <p:nvPr/>
        </p:nvCxnSpPr>
        <p:spPr>
          <a:xfrm flipV="1">
            <a:off x="8946786" y="5319965"/>
            <a:ext cx="2540000" cy="16758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Straight Connector 97">
            <a:extLst>
              <a:ext uri="{FF2B5EF4-FFF2-40B4-BE49-F238E27FC236}">
                <a16:creationId xmlns:a16="http://schemas.microsoft.com/office/drawing/2014/main" xmlns="" id="{8550E23E-519F-1047-81A7-ECF31EEBB51F}"/>
              </a:ext>
            </a:extLst>
          </p:cNvPr>
          <p:cNvCxnSpPr>
            <a:cxnSpLocks/>
          </p:cNvCxnSpPr>
          <p:nvPr/>
        </p:nvCxnSpPr>
        <p:spPr>
          <a:xfrm>
            <a:off x="8946786" y="4686907"/>
            <a:ext cx="2540000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0" name="Rectangle 99">
            <a:extLst>
              <a:ext uri="{FF2B5EF4-FFF2-40B4-BE49-F238E27FC236}">
                <a16:creationId xmlns:a16="http://schemas.microsoft.com/office/drawing/2014/main" xmlns="" id="{0D7FA14D-EFFE-AC41-AEF3-C61F2DBBA679}"/>
              </a:ext>
            </a:extLst>
          </p:cNvPr>
          <p:cNvSpPr/>
          <p:nvPr/>
        </p:nvSpPr>
        <p:spPr>
          <a:xfrm>
            <a:off x="8322839" y="5319965"/>
            <a:ext cx="635000" cy="635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280656364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multiply 3-digit numbers by 1-digit numbers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Talking Time: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Use place value counters and a place value chart to complete: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xmlns="" id="{04FA8C7C-E0DB-F743-BABE-F3034198428B}"/>
              </a:ext>
            </a:extLst>
          </p:cNvPr>
          <p:cNvSpPr/>
          <p:nvPr/>
        </p:nvSpPr>
        <p:spPr>
          <a:xfrm>
            <a:off x="9131607" y="2367856"/>
            <a:ext cx="906114" cy="915119"/>
          </a:xfrm>
          <a:prstGeom prst="roundRect">
            <a:avLst/>
          </a:prstGeom>
          <a:noFill/>
          <a:ln w="2857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endParaRPr lang="en-US" sz="6000" dirty="0">
              <a:solidFill>
                <a:srgbClr val="FF3860"/>
              </a:solidFill>
              <a:latin typeface="OpenDyslexic" pitchFamily="2" charset="77"/>
            </a:endParaRPr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xmlns="" id="{EBFEB7E2-94EB-6244-AF60-10B816CA71C8}"/>
              </a:ext>
            </a:extLst>
          </p:cNvPr>
          <p:cNvSpPr/>
          <p:nvPr/>
        </p:nvSpPr>
        <p:spPr>
          <a:xfrm>
            <a:off x="8311786" y="279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xmlns="" id="{75600AE6-46A9-3E4D-9AB9-CFCA735E7A2D}"/>
              </a:ext>
            </a:extLst>
          </p:cNvPr>
          <p:cNvSpPr/>
          <p:nvPr/>
        </p:nvSpPr>
        <p:spPr>
          <a:xfrm>
            <a:off x="8311786" y="342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xmlns="" id="{D47979CF-7540-3244-BE04-641D30C144A0}"/>
              </a:ext>
            </a:extLst>
          </p:cNvPr>
          <p:cNvSpPr/>
          <p:nvPr/>
        </p:nvSpPr>
        <p:spPr>
          <a:xfrm>
            <a:off x="8311786" y="406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×</a:t>
            </a:r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xmlns="" id="{ECAE4A46-2014-C945-AB4A-46E2B61B7D3C}"/>
              </a:ext>
            </a:extLst>
          </p:cNvPr>
          <p:cNvSpPr/>
          <p:nvPr/>
        </p:nvSpPr>
        <p:spPr>
          <a:xfrm>
            <a:off x="8311786" y="469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xmlns="" id="{0ECAB0AA-4D83-1C49-A18D-AD9D4D9E44D0}"/>
              </a:ext>
            </a:extLst>
          </p:cNvPr>
          <p:cNvSpPr/>
          <p:nvPr/>
        </p:nvSpPr>
        <p:spPr>
          <a:xfrm>
            <a:off x="8311786" y="5329930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xmlns="" id="{9305167A-EB09-E142-9EF2-51BFFD44D862}"/>
              </a:ext>
            </a:extLst>
          </p:cNvPr>
          <p:cNvSpPr/>
          <p:nvPr/>
        </p:nvSpPr>
        <p:spPr>
          <a:xfrm>
            <a:off x="8946786" y="279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TH</a:t>
            </a:r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xmlns="" id="{4B9BDB66-5236-0543-9C07-310B67259057}"/>
              </a:ext>
            </a:extLst>
          </p:cNvPr>
          <p:cNvSpPr/>
          <p:nvPr/>
        </p:nvSpPr>
        <p:spPr>
          <a:xfrm>
            <a:off x="8946786" y="342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xmlns="" id="{7659EBF8-B948-CA4E-BC59-212012D01476}"/>
              </a:ext>
            </a:extLst>
          </p:cNvPr>
          <p:cNvSpPr/>
          <p:nvPr/>
        </p:nvSpPr>
        <p:spPr>
          <a:xfrm>
            <a:off x="8946786" y="406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xmlns="" id="{46F1F31E-B980-9B45-8D90-3841DE82C99D}"/>
              </a:ext>
            </a:extLst>
          </p:cNvPr>
          <p:cNvSpPr/>
          <p:nvPr/>
        </p:nvSpPr>
        <p:spPr>
          <a:xfrm>
            <a:off x="8946786" y="469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xmlns="" id="{18057518-BD79-8A41-96AC-6BCBA06CB400}"/>
              </a:ext>
            </a:extLst>
          </p:cNvPr>
          <p:cNvSpPr/>
          <p:nvPr/>
        </p:nvSpPr>
        <p:spPr>
          <a:xfrm>
            <a:off x="8946786" y="5329930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bg1"/>
                </a:solidFill>
                <a:latin typeface="OpenDyslexicAlta" pitchFamily="2" charset="77"/>
              </a:rPr>
              <a:t>1</a:t>
            </a:r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xmlns="" id="{616FC296-3451-634D-9757-573A96B1E24E}"/>
              </a:ext>
            </a:extLst>
          </p:cNvPr>
          <p:cNvSpPr/>
          <p:nvPr/>
        </p:nvSpPr>
        <p:spPr>
          <a:xfrm>
            <a:off x="9581786" y="279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H</a:t>
            </a:r>
          </a:p>
        </p:txBody>
      </p:sp>
      <p:sp>
        <p:nvSpPr>
          <p:cNvPr id="68" name="Rectangle 67">
            <a:extLst>
              <a:ext uri="{FF2B5EF4-FFF2-40B4-BE49-F238E27FC236}">
                <a16:creationId xmlns:a16="http://schemas.microsoft.com/office/drawing/2014/main" xmlns="" id="{6CD0A860-DA38-7148-882D-B7A6B94F46A1}"/>
              </a:ext>
            </a:extLst>
          </p:cNvPr>
          <p:cNvSpPr/>
          <p:nvPr/>
        </p:nvSpPr>
        <p:spPr>
          <a:xfrm>
            <a:off x="9581786" y="342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2</a:t>
            </a:r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xmlns="" id="{069A08D2-9BCD-8548-928E-8CEB864C7EC4}"/>
              </a:ext>
            </a:extLst>
          </p:cNvPr>
          <p:cNvSpPr/>
          <p:nvPr/>
        </p:nvSpPr>
        <p:spPr>
          <a:xfrm>
            <a:off x="9581786" y="406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xmlns="" id="{C65EA6B1-E7FF-AB45-B928-44639BC7A1D0}"/>
              </a:ext>
            </a:extLst>
          </p:cNvPr>
          <p:cNvSpPr/>
          <p:nvPr/>
        </p:nvSpPr>
        <p:spPr>
          <a:xfrm>
            <a:off x="9581786" y="469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71" name="Rectangle 70">
            <a:extLst>
              <a:ext uri="{FF2B5EF4-FFF2-40B4-BE49-F238E27FC236}">
                <a16:creationId xmlns:a16="http://schemas.microsoft.com/office/drawing/2014/main" xmlns="" id="{A58BAE4A-BFA5-0640-862A-73EB1C412536}"/>
              </a:ext>
            </a:extLst>
          </p:cNvPr>
          <p:cNvSpPr/>
          <p:nvPr/>
        </p:nvSpPr>
        <p:spPr>
          <a:xfrm>
            <a:off x="9581786" y="5329930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bg1"/>
                </a:solidFill>
                <a:latin typeface="OpenDyslexicAlta" pitchFamily="2" charset="77"/>
              </a:rPr>
              <a:t>0</a:t>
            </a:r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xmlns="" id="{998A09A3-3AAE-E542-B614-698B5FE99FC7}"/>
              </a:ext>
            </a:extLst>
          </p:cNvPr>
          <p:cNvSpPr/>
          <p:nvPr/>
        </p:nvSpPr>
        <p:spPr>
          <a:xfrm>
            <a:off x="10216786" y="279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T</a:t>
            </a:r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xmlns="" id="{0EBC3068-BF52-C04F-82FD-C9E05E739D51}"/>
              </a:ext>
            </a:extLst>
          </p:cNvPr>
          <p:cNvSpPr/>
          <p:nvPr/>
        </p:nvSpPr>
        <p:spPr>
          <a:xfrm>
            <a:off x="10216786" y="342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1</a:t>
            </a:r>
          </a:p>
        </p:txBody>
      </p:sp>
      <p:sp>
        <p:nvSpPr>
          <p:cNvPr id="74" name="Rectangle 73">
            <a:extLst>
              <a:ext uri="{FF2B5EF4-FFF2-40B4-BE49-F238E27FC236}">
                <a16:creationId xmlns:a16="http://schemas.microsoft.com/office/drawing/2014/main" xmlns="" id="{6A45B286-B78E-AF4A-A09E-567C37125AB6}"/>
              </a:ext>
            </a:extLst>
          </p:cNvPr>
          <p:cNvSpPr/>
          <p:nvPr/>
        </p:nvSpPr>
        <p:spPr>
          <a:xfrm>
            <a:off x="10216786" y="406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87" name="Rectangle 86">
            <a:extLst>
              <a:ext uri="{FF2B5EF4-FFF2-40B4-BE49-F238E27FC236}">
                <a16:creationId xmlns:a16="http://schemas.microsoft.com/office/drawing/2014/main" xmlns="" id="{7FDCE087-5302-EC47-B901-B7A967C31EB1}"/>
              </a:ext>
            </a:extLst>
          </p:cNvPr>
          <p:cNvSpPr/>
          <p:nvPr/>
        </p:nvSpPr>
        <p:spPr>
          <a:xfrm>
            <a:off x="10216786" y="469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88" name="Rectangle 87">
            <a:extLst>
              <a:ext uri="{FF2B5EF4-FFF2-40B4-BE49-F238E27FC236}">
                <a16:creationId xmlns:a16="http://schemas.microsoft.com/office/drawing/2014/main" xmlns="" id="{DEB98F41-59BF-7047-840C-8D3859B54A9D}"/>
              </a:ext>
            </a:extLst>
          </p:cNvPr>
          <p:cNvSpPr/>
          <p:nvPr/>
        </p:nvSpPr>
        <p:spPr>
          <a:xfrm>
            <a:off x="10216786" y="5329930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bg1"/>
                </a:solidFill>
                <a:latin typeface="OpenDyslexicAlta" pitchFamily="2" charset="77"/>
              </a:rPr>
              <a:t>0</a:t>
            </a:r>
          </a:p>
        </p:txBody>
      </p:sp>
      <p:sp>
        <p:nvSpPr>
          <p:cNvPr id="89" name="Rectangle 88">
            <a:extLst>
              <a:ext uri="{FF2B5EF4-FFF2-40B4-BE49-F238E27FC236}">
                <a16:creationId xmlns:a16="http://schemas.microsoft.com/office/drawing/2014/main" xmlns="" id="{1F9FA1B0-6249-2745-A89B-83A2674E9523}"/>
              </a:ext>
            </a:extLst>
          </p:cNvPr>
          <p:cNvSpPr/>
          <p:nvPr/>
        </p:nvSpPr>
        <p:spPr>
          <a:xfrm>
            <a:off x="10851786" y="279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prstClr val="black"/>
                </a:solidFill>
                <a:latin typeface="OpenDyslexicAlta" pitchFamily="2" charset="77"/>
              </a:rPr>
              <a:t>O</a:t>
            </a:r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90" name="Rectangle 89">
            <a:extLst>
              <a:ext uri="{FF2B5EF4-FFF2-40B4-BE49-F238E27FC236}">
                <a16:creationId xmlns:a16="http://schemas.microsoft.com/office/drawing/2014/main" xmlns="" id="{4B715DF8-3D70-7440-A606-6E817E6374B2}"/>
              </a:ext>
            </a:extLst>
          </p:cNvPr>
          <p:cNvSpPr/>
          <p:nvPr/>
        </p:nvSpPr>
        <p:spPr>
          <a:xfrm>
            <a:off x="10851786" y="342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0</a:t>
            </a:r>
          </a:p>
        </p:txBody>
      </p:sp>
      <p:sp>
        <p:nvSpPr>
          <p:cNvPr id="91" name="Rectangle 90">
            <a:extLst>
              <a:ext uri="{FF2B5EF4-FFF2-40B4-BE49-F238E27FC236}">
                <a16:creationId xmlns:a16="http://schemas.microsoft.com/office/drawing/2014/main" xmlns="" id="{E7E3AD86-1F70-7C4C-B8C4-F2113CB9350E}"/>
              </a:ext>
            </a:extLst>
          </p:cNvPr>
          <p:cNvSpPr/>
          <p:nvPr/>
        </p:nvSpPr>
        <p:spPr>
          <a:xfrm>
            <a:off x="10851786" y="406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4</a:t>
            </a:r>
          </a:p>
        </p:txBody>
      </p:sp>
      <p:sp>
        <p:nvSpPr>
          <p:cNvPr id="92" name="Rectangle 91">
            <a:extLst>
              <a:ext uri="{FF2B5EF4-FFF2-40B4-BE49-F238E27FC236}">
                <a16:creationId xmlns:a16="http://schemas.microsoft.com/office/drawing/2014/main" xmlns="" id="{FEE1C33F-A7EB-974A-9D79-D2EB9A325D0E}"/>
              </a:ext>
            </a:extLst>
          </p:cNvPr>
          <p:cNvSpPr/>
          <p:nvPr/>
        </p:nvSpPr>
        <p:spPr>
          <a:xfrm>
            <a:off x="10851786" y="469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93" name="Rectangle 92">
            <a:extLst>
              <a:ext uri="{FF2B5EF4-FFF2-40B4-BE49-F238E27FC236}">
                <a16:creationId xmlns:a16="http://schemas.microsoft.com/office/drawing/2014/main" xmlns="" id="{B48B4E40-8560-1E40-A3E1-9CE23959C0A1}"/>
              </a:ext>
            </a:extLst>
          </p:cNvPr>
          <p:cNvSpPr/>
          <p:nvPr/>
        </p:nvSpPr>
        <p:spPr>
          <a:xfrm>
            <a:off x="10851786" y="5329930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rgbClr val="FF3860"/>
              </a:solidFill>
              <a:latin typeface="OpenDyslexicAlta" pitchFamily="2" charset="77"/>
            </a:endParaRPr>
          </a:p>
        </p:txBody>
      </p:sp>
      <p:graphicFrame>
        <p:nvGraphicFramePr>
          <p:cNvPr id="94" name="Table 93">
            <a:extLst>
              <a:ext uri="{FF2B5EF4-FFF2-40B4-BE49-F238E27FC236}">
                <a16:creationId xmlns:a16="http://schemas.microsoft.com/office/drawing/2014/main" xmlns="" id="{AC4CC3B2-108C-814C-8E9C-E2FD9B4A7073}"/>
              </a:ext>
            </a:extLst>
          </p:cNvPr>
          <p:cNvGraphicFramePr>
            <a:graphicFrameLocks noGrp="1"/>
          </p:cNvGraphicFramePr>
          <p:nvPr/>
        </p:nvGraphicFramePr>
        <p:xfrm>
          <a:off x="336186" y="2790482"/>
          <a:ext cx="7232373" cy="26517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410791">
                  <a:extLst>
                    <a:ext uri="{9D8B030D-6E8A-4147-A177-3AD203B41FA5}">
                      <a16:colId xmlns:a16="http://schemas.microsoft.com/office/drawing/2014/main" xmlns="" val="3100851161"/>
                    </a:ext>
                  </a:extLst>
                </a:gridCol>
                <a:gridCol w="2410791">
                  <a:extLst>
                    <a:ext uri="{9D8B030D-6E8A-4147-A177-3AD203B41FA5}">
                      <a16:colId xmlns:a16="http://schemas.microsoft.com/office/drawing/2014/main" xmlns="" val="3332004200"/>
                    </a:ext>
                  </a:extLst>
                </a:gridCol>
                <a:gridCol w="2410791">
                  <a:extLst>
                    <a:ext uri="{9D8B030D-6E8A-4147-A177-3AD203B41FA5}">
                      <a16:colId xmlns:a16="http://schemas.microsoft.com/office/drawing/2014/main" xmlns="" val="43846346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latin typeface="OpenDyslexicAlta" pitchFamily="2" charset="77"/>
                        </a:rPr>
                        <a:t>hundreds</a:t>
                      </a:r>
                    </a:p>
                  </a:txBody>
                  <a:tcPr>
                    <a:solidFill>
                      <a:srgbClr val="FFDD5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latin typeface="OpenDyslexicAlta" pitchFamily="2" charset="77"/>
                        </a:rPr>
                        <a:t>tens</a:t>
                      </a:r>
                    </a:p>
                  </a:txBody>
                  <a:tcPr>
                    <a:solidFill>
                      <a:srgbClr val="FFDD5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latin typeface="OpenDyslexicAlta" pitchFamily="2" charset="77"/>
                        </a:rPr>
                        <a:t>ones</a:t>
                      </a:r>
                    </a:p>
                  </a:txBody>
                  <a:tcPr>
                    <a:solidFill>
                      <a:srgbClr val="FFDD5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073717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25877768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32775677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91545499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40835138"/>
                  </a:ext>
                </a:extLst>
              </a:tr>
            </a:tbl>
          </a:graphicData>
        </a:graphic>
      </p:graphicFrame>
      <p:pic>
        <p:nvPicPr>
          <p:cNvPr id="96" name="Picture 95">
            <a:extLst>
              <a:ext uri="{FF2B5EF4-FFF2-40B4-BE49-F238E27FC236}">
                <a16:creationId xmlns:a16="http://schemas.microsoft.com/office/drawing/2014/main" xmlns="" id="{4EDBB8CF-656D-7141-A001-FB38D0FF146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545" y="4413349"/>
            <a:ext cx="445337" cy="450000"/>
          </a:xfrm>
          <a:prstGeom prst="rect">
            <a:avLst/>
          </a:prstGeom>
        </p:spPr>
      </p:pic>
      <p:cxnSp>
        <p:nvCxnSpPr>
          <p:cNvPr id="97" name="Straight Connector 96">
            <a:extLst>
              <a:ext uri="{FF2B5EF4-FFF2-40B4-BE49-F238E27FC236}">
                <a16:creationId xmlns:a16="http://schemas.microsoft.com/office/drawing/2014/main" xmlns="" id="{25D28D3F-2556-6F40-8548-43F3E4908417}"/>
              </a:ext>
            </a:extLst>
          </p:cNvPr>
          <p:cNvCxnSpPr>
            <a:cxnSpLocks/>
          </p:cNvCxnSpPr>
          <p:nvPr/>
        </p:nvCxnSpPr>
        <p:spPr>
          <a:xfrm flipV="1">
            <a:off x="8946786" y="5319965"/>
            <a:ext cx="2540000" cy="16758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Straight Connector 97">
            <a:extLst>
              <a:ext uri="{FF2B5EF4-FFF2-40B4-BE49-F238E27FC236}">
                <a16:creationId xmlns:a16="http://schemas.microsoft.com/office/drawing/2014/main" xmlns="" id="{8550E23E-519F-1047-81A7-ECF31EEBB51F}"/>
              </a:ext>
            </a:extLst>
          </p:cNvPr>
          <p:cNvCxnSpPr>
            <a:cxnSpLocks/>
          </p:cNvCxnSpPr>
          <p:nvPr/>
        </p:nvCxnSpPr>
        <p:spPr>
          <a:xfrm>
            <a:off x="8946786" y="4686907"/>
            <a:ext cx="2540000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0" name="Rectangle 99">
            <a:extLst>
              <a:ext uri="{FF2B5EF4-FFF2-40B4-BE49-F238E27FC236}">
                <a16:creationId xmlns:a16="http://schemas.microsoft.com/office/drawing/2014/main" xmlns="" id="{0D7FA14D-EFFE-AC41-AEF3-C61F2DBBA679}"/>
              </a:ext>
            </a:extLst>
          </p:cNvPr>
          <p:cNvSpPr/>
          <p:nvPr/>
        </p:nvSpPr>
        <p:spPr>
          <a:xfrm>
            <a:off x="8322839" y="5319965"/>
            <a:ext cx="635000" cy="635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pic>
        <p:nvPicPr>
          <p:cNvPr id="101" name="Picture 100">
            <a:extLst>
              <a:ext uri="{FF2B5EF4-FFF2-40B4-BE49-F238E27FC236}">
                <a16:creationId xmlns:a16="http://schemas.microsoft.com/office/drawing/2014/main" xmlns="" id="{F597205D-3B36-1F42-8066-41F20C23A0F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19289" y="4396299"/>
            <a:ext cx="445337" cy="450000"/>
          </a:xfrm>
          <a:prstGeom prst="rect">
            <a:avLst/>
          </a:prstGeom>
        </p:spPr>
      </p:pic>
      <p:pic>
        <p:nvPicPr>
          <p:cNvPr id="102" name="Picture 101">
            <a:extLst>
              <a:ext uri="{FF2B5EF4-FFF2-40B4-BE49-F238E27FC236}">
                <a16:creationId xmlns:a16="http://schemas.microsoft.com/office/drawing/2014/main" xmlns="" id="{C7FED481-42AF-1545-AB5D-F16147C315E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8098" y="4959607"/>
            <a:ext cx="445337" cy="450000"/>
          </a:xfrm>
          <a:prstGeom prst="rect">
            <a:avLst/>
          </a:prstGeom>
        </p:spPr>
      </p:pic>
      <p:pic>
        <p:nvPicPr>
          <p:cNvPr id="103" name="Picture 102">
            <a:extLst>
              <a:ext uri="{FF2B5EF4-FFF2-40B4-BE49-F238E27FC236}">
                <a16:creationId xmlns:a16="http://schemas.microsoft.com/office/drawing/2014/main" xmlns="" id="{CA5BE721-0F4F-894A-8FFE-62BC7619BCC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14842" y="4942557"/>
            <a:ext cx="445337" cy="450000"/>
          </a:xfrm>
          <a:prstGeom prst="rect">
            <a:avLst/>
          </a:prstGeom>
        </p:spPr>
      </p:pic>
      <p:pic>
        <p:nvPicPr>
          <p:cNvPr id="104" name="Picture 103">
            <a:extLst>
              <a:ext uri="{FF2B5EF4-FFF2-40B4-BE49-F238E27FC236}">
                <a16:creationId xmlns:a16="http://schemas.microsoft.com/office/drawing/2014/main" xmlns="" id="{2B45FD8F-CD4B-BE49-AF92-3247B97B6F1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545" y="3850041"/>
            <a:ext cx="445337" cy="450000"/>
          </a:xfrm>
          <a:prstGeom prst="rect">
            <a:avLst/>
          </a:prstGeom>
        </p:spPr>
      </p:pic>
      <p:pic>
        <p:nvPicPr>
          <p:cNvPr id="105" name="Picture 104">
            <a:extLst>
              <a:ext uri="{FF2B5EF4-FFF2-40B4-BE49-F238E27FC236}">
                <a16:creationId xmlns:a16="http://schemas.microsoft.com/office/drawing/2014/main" xmlns="" id="{51538801-F7FD-EC4A-8C72-7BB5F125522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19289" y="3832991"/>
            <a:ext cx="445337" cy="450000"/>
          </a:xfrm>
          <a:prstGeom prst="rect">
            <a:avLst/>
          </a:prstGeom>
        </p:spPr>
      </p:pic>
      <p:pic>
        <p:nvPicPr>
          <p:cNvPr id="106" name="Picture 105">
            <a:extLst>
              <a:ext uri="{FF2B5EF4-FFF2-40B4-BE49-F238E27FC236}">
                <a16:creationId xmlns:a16="http://schemas.microsoft.com/office/drawing/2014/main" xmlns="" id="{90065F6D-8181-4A4D-8659-84EA632C54E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545" y="3293664"/>
            <a:ext cx="445337" cy="450000"/>
          </a:xfrm>
          <a:prstGeom prst="rect">
            <a:avLst/>
          </a:prstGeom>
        </p:spPr>
      </p:pic>
      <p:pic>
        <p:nvPicPr>
          <p:cNvPr id="107" name="Picture 106">
            <a:extLst>
              <a:ext uri="{FF2B5EF4-FFF2-40B4-BE49-F238E27FC236}">
                <a16:creationId xmlns:a16="http://schemas.microsoft.com/office/drawing/2014/main" xmlns="" id="{EB3BF859-0978-1C4C-8A63-5080E83D55C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19289" y="3276614"/>
            <a:ext cx="445337" cy="450000"/>
          </a:xfrm>
          <a:prstGeom prst="rect">
            <a:avLst/>
          </a:prstGeom>
        </p:spPr>
      </p:pic>
      <p:pic>
        <p:nvPicPr>
          <p:cNvPr id="50" name="Picture 49">
            <a:extLst>
              <a:ext uri="{FF2B5EF4-FFF2-40B4-BE49-F238E27FC236}">
                <a16:creationId xmlns:a16="http://schemas.microsoft.com/office/drawing/2014/main" xmlns="" id="{77D91514-FC49-1040-B857-C88F75AE9FE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31349" y="3276614"/>
            <a:ext cx="442046" cy="450000"/>
          </a:xfrm>
          <a:prstGeom prst="rect">
            <a:avLst/>
          </a:prstGeom>
        </p:spPr>
      </p:pic>
      <p:pic>
        <p:nvPicPr>
          <p:cNvPr id="51" name="Picture 50">
            <a:extLst>
              <a:ext uri="{FF2B5EF4-FFF2-40B4-BE49-F238E27FC236}">
                <a16:creationId xmlns:a16="http://schemas.microsoft.com/office/drawing/2014/main" xmlns="" id="{782DFE40-9763-D94D-AFE4-9C3B66CDEB8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31349" y="3861551"/>
            <a:ext cx="442046" cy="450000"/>
          </a:xfrm>
          <a:prstGeom prst="rect">
            <a:avLst/>
          </a:prstGeom>
        </p:spPr>
      </p:pic>
      <p:pic>
        <p:nvPicPr>
          <p:cNvPr id="52" name="Picture 51">
            <a:extLst>
              <a:ext uri="{FF2B5EF4-FFF2-40B4-BE49-F238E27FC236}">
                <a16:creationId xmlns:a16="http://schemas.microsoft.com/office/drawing/2014/main" xmlns="" id="{18CA3E3E-25EF-A543-9B1B-64D91CB6309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31349" y="4413349"/>
            <a:ext cx="442046" cy="450000"/>
          </a:xfrm>
          <a:prstGeom prst="rect">
            <a:avLst/>
          </a:prstGeom>
        </p:spPr>
      </p:pic>
      <p:pic>
        <p:nvPicPr>
          <p:cNvPr id="53" name="Picture 52">
            <a:extLst>
              <a:ext uri="{FF2B5EF4-FFF2-40B4-BE49-F238E27FC236}">
                <a16:creationId xmlns:a16="http://schemas.microsoft.com/office/drawing/2014/main" xmlns="" id="{91B2C2FB-04E3-574F-A4FF-78ECB732C0E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31349" y="4959607"/>
            <a:ext cx="442046" cy="45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564368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multiply 3-digit numbers by 1-digit numbers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Talking Time: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Use place value counters and a place value chart to complete: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xmlns="" id="{04FA8C7C-E0DB-F743-BABE-F3034198428B}"/>
              </a:ext>
            </a:extLst>
          </p:cNvPr>
          <p:cNvSpPr/>
          <p:nvPr/>
        </p:nvSpPr>
        <p:spPr>
          <a:xfrm>
            <a:off x="9131607" y="2367856"/>
            <a:ext cx="906114" cy="915119"/>
          </a:xfrm>
          <a:prstGeom prst="roundRect">
            <a:avLst/>
          </a:prstGeom>
          <a:noFill/>
          <a:ln w="2857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endParaRPr lang="en-US" sz="6000" dirty="0">
              <a:solidFill>
                <a:srgbClr val="FF3860"/>
              </a:solidFill>
              <a:latin typeface="OpenDyslexic" pitchFamily="2" charset="77"/>
            </a:endParaRPr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xmlns="" id="{EBFEB7E2-94EB-6244-AF60-10B816CA71C8}"/>
              </a:ext>
            </a:extLst>
          </p:cNvPr>
          <p:cNvSpPr/>
          <p:nvPr/>
        </p:nvSpPr>
        <p:spPr>
          <a:xfrm>
            <a:off x="8311786" y="279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xmlns="" id="{75600AE6-46A9-3E4D-9AB9-CFCA735E7A2D}"/>
              </a:ext>
            </a:extLst>
          </p:cNvPr>
          <p:cNvSpPr/>
          <p:nvPr/>
        </p:nvSpPr>
        <p:spPr>
          <a:xfrm>
            <a:off x="8311786" y="342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xmlns="" id="{D47979CF-7540-3244-BE04-641D30C144A0}"/>
              </a:ext>
            </a:extLst>
          </p:cNvPr>
          <p:cNvSpPr/>
          <p:nvPr/>
        </p:nvSpPr>
        <p:spPr>
          <a:xfrm>
            <a:off x="8311786" y="406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×</a:t>
            </a:r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xmlns="" id="{ECAE4A46-2014-C945-AB4A-46E2B61B7D3C}"/>
              </a:ext>
            </a:extLst>
          </p:cNvPr>
          <p:cNvSpPr/>
          <p:nvPr/>
        </p:nvSpPr>
        <p:spPr>
          <a:xfrm>
            <a:off x="8311786" y="469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xmlns="" id="{0ECAB0AA-4D83-1C49-A18D-AD9D4D9E44D0}"/>
              </a:ext>
            </a:extLst>
          </p:cNvPr>
          <p:cNvSpPr/>
          <p:nvPr/>
        </p:nvSpPr>
        <p:spPr>
          <a:xfrm>
            <a:off x="8311786" y="5329930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xmlns="" id="{9305167A-EB09-E142-9EF2-51BFFD44D862}"/>
              </a:ext>
            </a:extLst>
          </p:cNvPr>
          <p:cNvSpPr/>
          <p:nvPr/>
        </p:nvSpPr>
        <p:spPr>
          <a:xfrm>
            <a:off x="8946786" y="279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TH</a:t>
            </a:r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xmlns="" id="{4B9BDB66-5236-0543-9C07-310B67259057}"/>
              </a:ext>
            </a:extLst>
          </p:cNvPr>
          <p:cNvSpPr/>
          <p:nvPr/>
        </p:nvSpPr>
        <p:spPr>
          <a:xfrm>
            <a:off x="8946786" y="342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xmlns="" id="{7659EBF8-B948-CA4E-BC59-212012D01476}"/>
              </a:ext>
            </a:extLst>
          </p:cNvPr>
          <p:cNvSpPr/>
          <p:nvPr/>
        </p:nvSpPr>
        <p:spPr>
          <a:xfrm>
            <a:off x="8946786" y="406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xmlns="" id="{46F1F31E-B980-9B45-8D90-3841DE82C99D}"/>
              </a:ext>
            </a:extLst>
          </p:cNvPr>
          <p:cNvSpPr/>
          <p:nvPr/>
        </p:nvSpPr>
        <p:spPr>
          <a:xfrm>
            <a:off x="8946786" y="469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xmlns="" id="{18057518-BD79-8A41-96AC-6BCBA06CB400}"/>
              </a:ext>
            </a:extLst>
          </p:cNvPr>
          <p:cNvSpPr/>
          <p:nvPr/>
        </p:nvSpPr>
        <p:spPr>
          <a:xfrm>
            <a:off x="8946786" y="5329930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bg1"/>
                </a:solidFill>
                <a:latin typeface="OpenDyslexicAlta" pitchFamily="2" charset="77"/>
              </a:rPr>
              <a:t>1</a:t>
            </a:r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xmlns="" id="{616FC296-3451-634D-9757-573A96B1E24E}"/>
              </a:ext>
            </a:extLst>
          </p:cNvPr>
          <p:cNvSpPr/>
          <p:nvPr/>
        </p:nvSpPr>
        <p:spPr>
          <a:xfrm>
            <a:off x="9581786" y="279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H</a:t>
            </a:r>
          </a:p>
        </p:txBody>
      </p:sp>
      <p:sp>
        <p:nvSpPr>
          <p:cNvPr id="68" name="Rectangle 67">
            <a:extLst>
              <a:ext uri="{FF2B5EF4-FFF2-40B4-BE49-F238E27FC236}">
                <a16:creationId xmlns:a16="http://schemas.microsoft.com/office/drawing/2014/main" xmlns="" id="{6CD0A860-DA38-7148-882D-B7A6B94F46A1}"/>
              </a:ext>
            </a:extLst>
          </p:cNvPr>
          <p:cNvSpPr/>
          <p:nvPr/>
        </p:nvSpPr>
        <p:spPr>
          <a:xfrm>
            <a:off x="9581786" y="342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2</a:t>
            </a:r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xmlns="" id="{069A08D2-9BCD-8548-928E-8CEB864C7EC4}"/>
              </a:ext>
            </a:extLst>
          </p:cNvPr>
          <p:cNvSpPr/>
          <p:nvPr/>
        </p:nvSpPr>
        <p:spPr>
          <a:xfrm>
            <a:off x="9581786" y="406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xmlns="" id="{C65EA6B1-E7FF-AB45-B928-44639BC7A1D0}"/>
              </a:ext>
            </a:extLst>
          </p:cNvPr>
          <p:cNvSpPr/>
          <p:nvPr/>
        </p:nvSpPr>
        <p:spPr>
          <a:xfrm>
            <a:off x="9581786" y="469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rgbClr val="FF3860"/>
                </a:solidFill>
                <a:latin typeface="OpenDyslexicAlta" pitchFamily="2" charset="77"/>
              </a:rPr>
              <a:t>8</a:t>
            </a:r>
          </a:p>
        </p:txBody>
      </p:sp>
      <p:sp>
        <p:nvSpPr>
          <p:cNvPr id="71" name="Rectangle 70">
            <a:extLst>
              <a:ext uri="{FF2B5EF4-FFF2-40B4-BE49-F238E27FC236}">
                <a16:creationId xmlns:a16="http://schemas.microsoft.com/office/drawing/2014/main" xmlns="" id="{A58BAE4A-BFA5-0640-862A-73EB1C412536}"/>
              </a:ext>
            </a:extLst>
          </p:cNvPr>
          <p:cNvSpPr/>
          <p:nvPr/>
        </p:nvSpPr>
        <p:spPr>
          <a:xfrm>
            <a:off x="9581786" y="5329930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bg1"/>
                </a:solidFill>
                <a:latin typeface="OpenDyslexicAlta" pitchFamily="2" charset="77"/>
              </a:rPr>
              <a:t>0</a:t>
            </a:r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xmlns="" id="{998A09A3-3AAE-E542-B614-698B5FE99FC7}"/>
              </a:ext>
            </a:extLst>
          </p:cNvPr>
          <p:cNvSpPr/>
          <p:nvPr/>
        </p:nvSpPr>
        <p:spPr>
          <a:xfrm>
            <a:off x="10216786" y="279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T</a:t>
            </a:r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xmlns="" id="{0EBC3068-BF52-C04F-82FD-C9E05E739D51}"/>
              </a:ext>
            </a:extLst>
          </p:cNvPr>
          <p:cNvSpPr/>
          <p:nvPr/>
        </p:nvSpPr>
        <p:spPr>
          <a:xfrm>
            <a:off x="10216786" y="342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1</a:t>
            </a:r>
          </a:p>
        </p:txBody>
      </p:sp>
      <p:sp>
        <p:nvSpPr>
          <p:cNvPr id="74" name="Rectangle 73">
            <a:extLst>
              <a:ext uri="{FF2B5EF4-FFF2-40B4-BE49-F238E27FC236}">
                <a16:creationId xmlns:a16="http://schemas.microsoft.com/office/drawing/2014/main" xmlns="" id="{6A45B286-B78E-AF4A-A09E-567C37125AB6}"/>
              </a:ext>
            </a:extLst>
          </p:cNvPr>
          <p:cNvSpPr/>
          <p:nvPr/>
        </p:nvSpPr>
        <p:spPr>
          <a:xfrm>
            <a:off x="10216786" y="406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87" name="Rectangle 86">
            <a:extLst>
              <a:ext uri="{FF2B5EF4-FFF2-40B4-BE49-F238E27FC236}">
                <a16:creationId xmlns:a16="http://schemas.microsoft.com/office/drawing/2014/main" xmlns="" id="{7FDCE087-5302-EC47-B901-B7A967C31EB1}"/>
              </a:ext>
            </a:extLst>
          </p:cNvPr>
          <p:cNvSpPr/>
          <p:nvPr/>
        </p:nvSpPr>
        <p:spPr>
          <a:xfrm>
            <a:off x="10216786" y="469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rgbClr val="FF3860"/>
                </a:solidFill>
                <a:latin typeface="OpenDyslexicAlta" pitchFamily="2" charset="77"/>
              </a:rPr>
              <a:t>4</a:t>
            </a:r>
          </a:p>
        </p:txBody>
      </p:sp>
      <p:sp>
        <p:nvSpPr>
          <p:cNvPr id="88" name="Rectangle 87">
            <a:extLst>
              <a:ext uri="{FF2B5EF4-FFF2-40B4-BE49-F238E27FC236}">
                <a16:creationId xmlns:a16="http://schemas.microsoft.com/office/drawing/2014/main" xmlns="" id="{DEB98F41-59BF-7047-840C-8D3859B54A9D}"/>
              </a:ext>
            </a:extLst>
          </p:cNvPr>
          <p:cNvSpPr/>
          <p:nvPr/>
        </p:nvSpPr>
        <p:spPr>
          <a:xfrm>
            <a:off x="10216786" y="5329930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bg1"/>
                </a:solidFill>
                <a:latin typeface="OpenDyslexicAlta" pitchFamily="2" charset="77"/>
              </a:rPr>
              <a:t>0</a:t>
            </a:r>
          </a:p>
        </p:txBody>
      </p:sp>
      <p:sp>
        <p:nvSpPr>
          <p:cNvPr id="89" name="Rectangle 88">
            <a:extLst>
              <a:ext uri="{FF2B5EF4-FFF2-40B4-BE49-F238E27FC236}">
                <a16:creationId xmlns:a16="http://schemas.microsoft.com/office/drawing/2014/main" xmlns="" id="{1F9FA1B0-6249-2745-A89B-83A2674E9523}"/>
              </a:ext>
            </a:extLst>
          </p:cNvPr>
          <p:cNvSpPr/>
          <p:nvPr/>
        </p:nvSpPr>
        <p:spPr>
          <a:xfrm>
            <a:off x="10851786" y="279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prstClr val="black"/>
                </a:solidFill>
                <a:latin typeface="OpenDyslexicAlta" pitchFamily="2" charset="77"/>
              </a:rPr>
              <a:t>O</a:t>
            </a:r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90" name="Rectangle 89">
            <a:extLst>
              <a:ext uri="{FF2B5EF4-FFF2-40B4-BE49-F238E27FC236}">
                <a16:creationId xmlns:a16="http://schemas.microsoft.com/office/drawing/2014/main" xmlns="" id="{4B715DF8-3D70-7440-A606-6E817E6374B2}"/>
              </a:ext>
            </a:extLst>
          </p:cNvPr>
          <p:cNvSpPr/>
          <p:nvPr/>
        </p:nvSpPr>
        <p:spPr>
          <a:xfrm>
            <a:off x="10851786" y="342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0</a:t>
            </a:r>
          </a:p>
        </p:txBody>
      </p:sp>
      <p:sp>
        <p:nvSpPr>
          <p:cNvPr id="91" name="Rectangle 90">
            <a:extLst>
              <a:ext uri="{FF2B5EF4-FFF2-40B4-BE49-F238E27FC236}">
                <a16:creationId xmlns:a16="http://schemas.microsoft.com/office/drawing/2014/main" xmlns="" id="{E7E3AD86-1F70-7C4C-B8C4-F2113CB9350E}"/>
              </a:ext>
            </a:extLst>
          </p:cNvPr>
          <p:cNvSpPr/>
          <p:nvPr/>
        </p:nvSpPr>
        <p:spPr>
          <a:xfrm>
            <a:off x="10851786" y="406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4</a:t>
            </a:r>
          </a:p>
        </p:txBody>
      </p:sp>
      <p:sp>
        <p:nvSpPr>
          <p:cNvPr id="92" name="Rectangle 91">
            <a:extLst>
              <a:ext uri="{FF2B5EF4-FFF2-40B4-BE49-F238E27FC236}">
                <a16:creationId xmlns:a16="http://schemas.microsoft.com/office/drawing/2014/main" xmlns="" id="{FEE1C33F-A7EB-974A-9D79-D2EB9A325D0E}"/>
              </a:ext>
            </a:extLst>
          </p:cNvPr>
          <p:cNvSpPr/>
          <p:nvPr/>
        </p:nvSpPr>
        <p:spPr>
          <a:xfrm>
            <a:off x="10851786" y="469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rgbClr val="FF3860"/>
                </a:solidFill>
                <a:latin typeface="OpenDyslexicAlta" pitchFamily="2" charset="77"/>
              </a:rPr>
              <a:t>0</a:t>
            </a:r>
          </a:p>
        </p:txBody>
      </p:sp>
      <p:sp>
        <p:nvSpPr>
          <p:cNvPr id="93" name="Rectangle 92">
            <a:extLst>
              <a:ext uri="{FF2B5EF4-FFF2-40B4-BE49-F238E27FC236}">
                <a16:creationId xmlns:a16="http://schemas.microsoft.com/office/drawing/2014/main" xmlns="" id="{B48B4E40-8560-1E40-A3E1-9CE23959C0A1}"/>
              </a:ext>
            </a:extLst>
          </p:cNvPr>
          <p:cNvSpPr/>
          <p:nvPr/>
        </p:nvSpPr>
        <p:spPr>
          <a:xfrm>
            <a:off x="10851786" y="5329930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rgbClr val="FF3860"/>
              </a:solidFill>
              <a:latin typeface="OpenDyslexicAlta" pitchFamily="2" charset="77"/>
            </a:endParaRPr>
          </a:p>
        </p:txBody>
      </p:sp>
      <p:graphicFrame>
        <p:nvGraphicFramePr>
          <p:cNvPr id="94" name="Table 93">
            <a:extLst>
              <a:ext uri="{FF2B5EF4-FFF2-40B4-BE49-F238E27FC236}">
                <a16:creationId xmlns:a16="http://schemas.microsoft.com/office/drawing/2014/main" xmlns="" id="{AC4CC3B2-108C-814C-8E9C-E2FD9B4A7073}"/>
              </a:ext>
            </a:extLst>
          </p:cNvPr>
          <p:cNvGraphicFramePr>
            <a:graphicFrameLocks noGrp="1"/>
          </p:cNvGraphicFramePr>
          <p:nvPr/>
        </p:nvGraphicFramePr>
        <p:xfrm>
          <a:off x="336186" y="2790482"/>
          <a:ext cx="7232373" cy="26517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410791">
                  <a:extLst>
                    <a:ext uri="{9D8B030D-6E8A-4147-A177-3AD203B41FA5}">
                      <a16:colId xmlns:a16="http://schemas.microsoft.com/office/drawing/2014/main" xmlns="" val="3100851161"/>
                    </a:ext>
                  </a:extLst>
                </a:gridCol>
                <a:gridCol w="2410791">
                  <a:extLst>
                    <a:ext uri="{9D8B030D-6E8A-4147-A177-3AD203B41FA5}">
                      <a16:colId xmlns:a16="http://schemas.microsoft.com/office/drawing/2014/main" xmlns="" val="3332004200"/>
                    </a:ext>
                  </a:extLst>
                </a:gridCol>
                <a:gridCol w="2410791">
                  <a:extLst>
                    <a:ext uri="{9D8B030D-6E8A-4147-A177-3AD203B41FA5}">
                      <a16:colId xmlns:a16="http://schemas.microsoft.com/office/drawing/2014/main" xmlns="" val="43846346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latin typeface="OpenDyslexicAlta" pitchFamily="2" charset="77"/>
                        </a:rPr>
                        <a:t>hundreds</a:t>
                      </a:r>
                    </a:p>
                  </a:txBody>
                  <a:tcPr>
                    <a:solidFill>
                      <a:srgbClr val="FFDD5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latin typeface="OpenDyslexicAlta" pitchFamily="2" charset="77"/>
                        </a:rPr>
                        <a:t>tens</a:t>
                      </a:r>
                    </a:p>
                  </a:txBody>
                  <a:tcPr>
                    <a:solidFill>
                      <a:srgbClr val="FFDD5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latin typeface="OpenDyslexicAlta" pitchFamily="2" charset="77"/>
                        </a:rPr>
                        <a:t>ones</a:t>
                      </a:r>
                    </a:p>
                  </a:txBody>
                  <a:tcPr>
                    <a:solidFill>
                      <a:srgbClr val="FFDD5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073717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25877768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32775677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91545499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40835138"/>
                  </a:ext>
                </a:extLst>
              </a:tr>
            </a:tbl>
          </a:graphicData>
        </a:graphic>
      </p:graphicFrame>
      <p:pic>
        <p:nvPicPr>
          <p:cNvPr id="96" name="Picture 95">
            <a:extLst>
              <a:ext uri="{FF2B5EF4-FFF2-40B4-BE49-F238E27FC236}">
                <a16:creationId xmlns:a16="http://schemas.microsoft.com/office/drawing/2014/main" xmlns="" id="{4EDBB8CF-656D-7141-A001-FB38D0FF146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545" y="4413349"/>
            <a:ext cx="445337" cy="450000"/>
          </a:xfrm>
          <a:prstGeom prst="rect">
            <a:avLst/>
          </a:prstGeom>
        </p:spPr>
      </p:pic>
      <p:cxnSp>
        <p:nvCxnSpPr>
          <p:cNvPr id="97" name="Straight Connector 96">
            <a:extLst>
              <a:ext uri="{FF2B5EF4-FFF2-40B4-BE49-F238E27FC236}">
                <a16:creationId xmlns:a16="http://schemas.microsoft.com/office/drawing/2014/main" xmlns="" id="{25D28D3F-2556-6F40-8548-43F3E4908417}"/>
              </a:ext>
            </a:extLst>
          </p:cNvPr>
          <p:cNvCxnSpPr>
            <a:cxnSpLocks/>
          </p:cNvCxnSpPr>
          <p:nvPr/>
        </p:nvCxnSpPr>
        <p:spPr>
          <a:xfrm flipV="1">
            <a:off x="8946786" y="5319965"/>
            <a:ext cx="2540000" cy="16758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Straight Connector 97">
            <a:extLst>
              <a:ext uri="{FF2B5EF4-FFF2-40B4-BE49-F238E27FC236}">
                <a16:creationId xmlns:a16="http://schemas.microsoft.com/office/drawing/2014/main" xmlns="" id="{8550E23E-519F-1047-81A7-ECF31EEBB51F}"/>
              </a:ext>
            </a:extLst>
          </p:cNvPr>
          <p:cNvCxnSpPr>
            <a:cxnSpLocks/>
          </p:cNvCxnSpPr>
          <p:nvPr/>
        </p:nvCxnSpPr>
        <p:spPr>
          <a:xfrm>
            <a:off x="8946786" y="4686907"/>
            <a:ext cx="2540000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0" name="Rectangle 99">
            <a:extLst>
              <a:ext uri="{FF2B5EF4-FFF2-40B4-BE49-F238E27FC236}">
                <a16:creationId xmlns:a16="http://schemas.microsoft.com/office/drawing/2014/main" xmlns="" id="{0D7FA14D-EFFE-AC41-AEF3-C61F2DBBA679}"/>
              </a:ext>
            </a:extLst>
          </p:cNvPr>
          <p:cNvSpPr/>
          <p:nvPr/>
        </p:nvSpPr>
        <p:spPr>
          <a:xfrm>
            <a:off x="8322839" y="5319965"/>
            <a:ext cx="635000" cy="635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pic>
        <p:nvPicPr>
          <p:cNvPr id="101" name="Picture 100">
            <a:extLst>
              <a:ext uri="{FF2B5EF4-FFF2-40B4-BE49-F238E27FC236}">
                <a16:creationId xmlns:a16="http://schemas.microsoft.com/office/drawing/2014/main" xmlns="" id="{F597205D-3B36-1F42-8066-41F20C23A0F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19289" y="4396299"/>
            <a:ext cx="445337" cy="450000"/>
          </a:xfrm>
          <a:prstGeom prst="rect">
            <a:avLst/>
          </a:prstGeom>
        </p:spPr>
      </p:pic>
      <p:pic>
        <p:nvPicPr>
          <p:cNvPr id="102" name="Picture 101">
            <a:extLst>
              <a:ext uri="{FF2B5EF4-FFF2-40B4-BE49-F238E27FC236}">
                <a16:creationId xmlns:a16="http://schemas.microsoft.com/office/drawing/2014/main" xmlns="" id="{C7FED481-42AF-1545-AB5D-F16147C315E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8098" y="4959607"/>
            <a:ext cx="445337" cy="450000"/>
          </a:xfrm>
          <a:prstGeom prst="rect">
            <a:avLst/>
          </a:prstGeom>
        </p:spPr>
      </p:pic>
      <p:pic>
        <p:nvPicPr>
          <p:cNvPr id="103" name="Picture 102">
            <a:extLst>
              <a:ext uri="{FF2B5EF4-FFF2-40B4-BE49-F238E27FC236}">
                <a16:creationId xmlns:a16="http://schemas.microsoft.com/office/drawing/2014/main" xmlns="" id="{CA5BE721-0F4F-894A-8FFE-62BC7619BCC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14842" y="4942557"/>
            <a:ext cx="445337" cy="450000"/>
          </a:xfrm>
          <a:prstGeom prst="rect">
            <a:avLst/>
          </a:prstGeom>
        </p:spPr>
      </p:pic>
      <p:pic>
        <p:nvPicPr>
          <p:cNvPr id="104" name="Picture 103">
            <a:extLst>
              <a:ext uri="{FF2B5EF4-FFF2-40B4-BE49-F238E27FC236}">
                <a16:creationId xmlns:a16="http://schemas.microsoft.com/office/drawing/2014/main" xmlns="" id="{2B45FD8F-CD4B-BE49-AF92-3247B97B6F1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545" y="3850041"/>
            <a:ext cx="445337" cy="450000"/>
          </a:xfrm>
          <a:prstGeom prst="rect">
            <a:avLst/>
          </a:prstGeom>
        </p:spPr>
      </p:pic>
      <p:pic>
        <p:nvPicPr>
          <p:cNvPr id="105" name="Picture 104">
            <a:extLst>
              <a:ext uri="{FF2B5EF4-FFF2-40B4-BE49-F238E27FC236}">
                <a16:creationId xmlns:a16="http://schemas.microsoft.com/office/drawing/2014/main" xmlns="" id="{51538801-F7FD-EC4A-8C72-7BB5F125522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19289" y="3832991"/>
            <a:ext cx="445337" cy="450000"/>
          </a:xfrm>
          <a:prstGeom prst="rect">
            <a:avLst/>
          </a:prstGeom>
        </p:spPr>
      </p:pic>
      <p:pic>
        <p:nvPicPr>
          <p:cNvPr id="106" name="Picture 105">
            <a:extLst>
              <a:ext uri="{FF2B5EF4-FFF2-40B4-BE49-F238E27FC236}">
                <a16:creationId xmlns:a16="http://schemas.microsoft.com/office/drawing/2014/main" xmlns="" id="{90065F6D-8181-4A4D-8659-84EA632C54E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545" y="3293664"/>
            <a:ext cx="445337" cy="450000"/>
          </a:xfrm>
          <a:prstGeom prst="rect">
            <a:avLst/>
          </a:prstGeom>
        </p:spPr>
      </p:pic>
      <p:pic>
        <p:nvPicPr>
          <p:cNvPr id="107" name="Picture 106">
            <a:extLst>
              <a:ext uri="{FF2B5EF4-FFF2-40B4-BE49-F238E27FC236}">
                <a16:creationId xmlns:a16="http://schemas.microsoft.com/office/drawing/2014/main" xmlns="" id="{EB3BF859-0978-1C4C-8A63-5080E83D55C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19289" y="3276614"/>
            <a:ext cx="445337" cy="450000"/>
          </a:xfrm>
          <a:prstGeom prst="rect">
            <a:avLst/>
          </a:prstGeom>
        </p:spPr>
      </p:pic>
      <p:pic>
        <p:nvPicPr>
          <p:cNvPr id="50" name="Picture 49">
            <a:extLst>
              <a:ext uri="{FF2B5EF4-FFF2-40B4-BE49-F238E27FC236}">
                <a16:creationId xmlns:a16="http://schemas.microsoft.com/office/drawing/2014/main" xmlns="" id="{77D91514-FC49-1040-B857-C88F75AE9FE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31349" y="3276614"/>
            <a:ext cx="442046" cy="450000"/>
          </a:xfrm>
          <a:prstGeom prst="rect">
            <a:avLst/>
          </a:prstGeom>
        </p:spPr>
      </p:pic>
      <p:pic>
        <p:nvPicPr>
          <p:cNvPr id="51" name="Picture 50">
            <a:extLst>
              <a:ext uri="{FF2B5EF4-FFF2-40B4-BE49-F238E27FC236}">
                <a16:creationId xmlns:a16="http://schemas.microsoft.com/office/drawing/2014/main" xmlns="" id="{782DFE40-9763-D94D-AFE4-9C3B66CDEB8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31349" y="3861551"/>
            <a:ext cx="442046" cy="450000"/>
          </a:xfrm>
          <a:prstGeom prst="rect">
            <a:avLst/>
          </a:prstGeom>
        </p:spPr>
      </p:pic>
      <p:pic>
        <p:nvPicPr>
          <p:cNvPr id="52" name="Picture 51">
            <a:extLst>
              <a:ext uri="{FF2B5EF4-FFF2-40B4-BE49-F238E27FC236}">
                <a16:creationId xmlns:a16="http://schemas.microsoft.com/office/drawing/2014/main" xmlns="" id="{18CA3E3E-25EF-A543-9B1B-64D91CB6309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31349" y="4413349"/>
            <a:ext cx="442046" cy="450000"/>
          </a:xfrm>
          <a:prstGeom prst="rect">
            <a:avLst/>
          </a:prstGeom>
        </p:spPr>
      </p:pic>
      <p:pic>
        <p:nvPicPr>
          <p:cNvPr id="53" name="Picture 52">
            <a:extLst>
              <a:ext uri="{FF2B5EF4-FFF2-40B4-BE49-F238E27FC236}">
                <a16:creationId xmlns:a16="http://schemas.microsoft.com/office/drawing/2014/main" xmlns="" id="{91B2C2FB-04E3-574F-A4FF-78ECB732C0E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31349" y="4959607"/>
            <a:ext cx="442046" cy="45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314121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multiply 3-digit numbers by 1-digit numbers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Talking Time: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Use place value counters and a place value chart to complete: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xmlns="" id="{04FA8C7C-E0DB-F743-BABE-F3034198428B}"/>
              </a:ext>
            </a:extLst>
          </p:cNvPr>
          <p:cNvSpPr/>
          <p:nvPr/>
        </p:nvSpPr>
        <p:spPr>
          <a:xfrm>
            <a:off x="9131607" y="2367856"/>
            <a:ext cx="906114" cy="915119"/>
          </a:xfrm>
          <a:prstGeom prst="roundRect">
            <a:avLst/>
          </a:prstGeom>
          <a:noFill/>
          <a:ln w="2857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endParaRPr lang="en-US" sz="6000" dirty="0">
              <a:solidFill>
                <a:srgbClr val="FF3860"/>
              </a:solidFill>
              <a:latin typeface="OpenDyslexic" pitchFamily="2" charset="77"/>
            </a:endParaRPr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xmlns="" id="{EBFEB7E2-94EB-6244-AF60-10B816CA71C8}"/>
              </a:ext>
            </a:extLst>
          </p:cNvPr>
          <p:cNvSpPr/>
          <p:nvPr/>
        </p:nvSpPr>
        <p:spPr>
          <a:xfrm>
            <a:off x="8311786" y="279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xmlns="" id="{75600AE6-46A9-3E4D-9AB9-CFCA735E7A2D}"/>
              </a:ext>
            </a:extLst>
          </p:cNvPr>
          <p:cNvSpPr/>
          <p:nvPr/>
        </p:nvSpPr>
        <p:spPr>
          <a:xfrm>
            <a:off x="8311786" y="342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xmlns="" id="{D47979CF-7540-3244-BE04-641D30C144A0}"/>
              </a:ext>
            </a:extLst>
          </p:cNvPr>
          <p:cNvSpPr/>
          <p:nvPr/>
        </p:nvSpPr>
        <p:spPr>
          <a:xfrm>
            <a:off x="8311786" y="406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×</a:t>
            </a:r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xmlns="" id="{ECAE4A46-2014-C945-AB4A-46E2B61B7D3C}"/>
              </a:ext>
            </a:extLst>
          </p:cNvPr>
          <p:cNvSpPr/>
          <p:nvPr/>
        </p:nvSpPr>
        <p:spPr>
          <a:xfrm>
            <a:off x="8311786" y="469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xmlns="" id="{0ECAB0AA-4D83-1C49-A18D-AD9D4D9E44D0}"/>
              </a:ext>
            </a:extLst>
          </p:cNvPr>
          <p:cNvSpPr/>
          <p:nvPr/>
        </p:nvSpPr>
        <p:spPr>
          <a:xfrm>
            <a:off x="8311786" y="5329930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xmlns="" id="{9305167A-EB09-E142-9EF2-51BFFD44D862}"/>
              </a:ext>
            </a:extLst>
          </p:cNvPr>
          <p:cNvSpPr/>
          <p:nvPr/>
        </p:nvSpPr>
        <p:spPr>
          <a:xfrm>
            <a:off x="8946786" y="279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TH</a:t>
            </a:r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xmlns="" id="{4B9BDB66-5236-0543-9C07-310B67259057}"/>
              </a:ext>
            </a:extLst>
          </p:cNvPr>
          <p:cNvSpPr/>
          <p:nvPr/>
        </p:nvSpPr>
        <p:spPr>
          <a:xfrm>
            <a:off x="8946786" y="342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xmlns="" id="{7659EBF8-B948-CA4E-BC59-212012D01476}"/>
              </a:ext>
            </a:extLst>
          </p:cNvPr>
          <p:cNvSpPr/>
          <p:nvPr/>
        </p:nvSpPr>
        <p:spPr>
          <a:xfrm>
            <a:off x="8946786" y="406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xmlns="" id="{46F1F31E-B980-9B45-8D90-3841DE82C99D}"/>
              </a:ext>
            </a:extLst>
          </p:cNvPr>
          <p:cNvSpPr/>
          <p:nvPr/>
        </p:nvSpPr>
        <p:spPr>
          <a:xfrm>
            <a:off x="8946786" y="469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xmlns="" id="{18057518-BD79-8A41-96AC-6BCBA06CB400}"/>
              </a:ext>
            </a:extLst>
          </p:cNvPr>
          <p:cNvSpPr/>
          <p:nvPr/>
        </p:nvSpPr>
        <p:spPr>
          <a:xfrm>
            <a:off x="8946786" y="5329930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bg1"/>
                </a:solidFill>
                <a:latin typeface="OpenDyslexicAlta" pitchFamily="2" charset="77"/>
              </a:rPr>
              <a:t>1</a:t>
            </a:r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xmlns="" id="{616FC296-3451-634D-9757-573A96B1E24E}"/>
              </a:ext>
            </a:extLst>
          </p:cNvPr>
          <p:cNvSpPr/>
          <p:nvPr/>
        </p:nvSpPr>
        <p:spPr>
          <a:xfrm>
            <a:off x="9581786" y="279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H</a:t>
            </a:r>
          </a:p>
        </p:txBody>
      </p:sp>
      <p:sp>
        <p:nvSpPr>
          <p:cNvPr id="68" name="Rectangle 67">
            <a:extLst>
              <a:ext uri="{FF2B5EF4-FFF2-40B4-BE49-F238E27FC236}">
                <a16:creationId xmlns:a16="http://schemas.microsoft.com/office/drawing/2014/main" xmlns="" id="{6CD0A860-DA38-7148-882D-B7A6B94F46A1}"/>
              </a:ext>
            </a:extLst>
          </p:cNvPr>
          <p:cNvSpPr/>
          <p:nvPr/>
        </p:nvSpPr>
        <p:spPr>
          <a:xfrm>
            <a:off x="9581786" y="342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2</a:t>
            </a:r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xmlns="" id="{069A08D2-9BCD-8548-928E-8CEB864C7EC4}"/>
              </a:ext>
            </a:extLst>
          </p:cNvPr>
          <p:cNvSpPr/>
          <p:nvPr/>
        </p:nvSpPr>
        <p:spPr>
          <a:xfrm>
            <a:off x="9581786" y="406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xmlns="" id="{C65EA6B1-E7FF-AB45-B928-44639BC7A1D0}"/>
              </a:ext>
            </a:extLst>
          </p:cNvPr>
          <p:cNvSpPr/>
          <p:nvPr/>
        </p:nvSpPr>
        <p:spPr>
          <a:xfrm>
            <a:off x="9581786" y="469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71" name="Rectangle 70">
            <a:extLst>
              <a:ext uri="{FF2B5EF4-FFF2-40B4-BE49-F238E27FC236}">
                <a16:creationId xmlns:a16="http://schemas.microsoft.com/office/drawing/2014/main" xmlns="" id="{A58BAE4A-BFA5-0640-862A-73EB1C412536}"/>
              </a:ext>
            </a:extLst>
          </p:cNvPr>
          <p:cNvSpPr/>
          <p:nvPr/>
        </p:nvSpPr>
        <p:spPr>
          <a:xfrm>
            <a:off x="9581786" y="5329930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bg1"/>
                </a:solidFill>
                <a:latin typeface="OpenDyslexicAlta" pitchFamily="2" charset="77"/>
              </a:rPr>
              <a:t>0</a:t>
            </a:r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xmlns="" id="{998A09A3-3AAE-E542-B614-698B5FE99FC7}"/>
              </a:ext>
            </a:extLst>
          </p:cNvPr>
          <p:cNvSpPr/>
          <p:nvPr/>
        </p:nvSpPr>
        <p:spPr>
          <a:xfrm>
            <a:off x="10216786" y="279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T</a:t>
            </a:r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xmlns="" id="{0EBC3068-BF52-C04F-82FD-C9E05E739D51}"/>
              </a:ext>
            </a:extLst>
          </p:cNvPr>
          <p:cNvSpPr/>
          <p:nvPr/>
        </p:nvSpPr>
        <p:spPr>
          <a:xfrm>
            <a:off x="10216786" y="342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0</a:t>
            </a:r>
          </a:p>
        </p:txBody>
      </p:sp>
      <p:sp>
        <p:nvSpPr>
          <p:cNvPr id="74" name="Rectangle 73">
            <a:extLst>
              <a:ext uri="{FF2B5EF4-FFF2-40B4-BE49-F238E27FC236}">
                <a16:creationId xmlns:a16="http://schemas.microsoft.com/office/drawing/2014/main" xmlns="" id="{6A45B286-B78E-AF4A-A09E-567C37125AB6}"/>
              </a:ext>
            </a:extLst>
          </p:cNvPr>
          <p:cNvSpPr/>
          <p:nvPr/>
        </p:nvSpPr>
        <p:spPr>
          <a:xfrm>
            <a:off x="10216786" y="406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87" name="Rectangle 86">
            <a:extLst>
              <a:ext uri="{FF2B5EF4-FFF2-40B4-BE49-F238E27FC236}">
                <a16:creationId xmlns:a16="http://schemas.microsoft.com/office/drawing/2014/main" xmlns="" id="{7FDCE087-5302-EC47-B901-B7A967C31EB1}"/>
              </a:ext>
            </a:extLst>
          </p:cNvPr>
          <p:cNvSpPr/>
          <p:nvPr/>
        </p:nvSpPr>
        <p:spPr>
          <a:xfrm>
            <a:off x="10216786" y="469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88" name="Rectangle 87">
            <a:extLst>
              <a:ext uri="{FF2B5EF4-FFF2-40B4-BE49-F238E27FC236}">
                <a16:creationId xmlns:a16="http://schemas.microsoft.com/office/drawing/2014/main" xmlns="" id="{DEB98F41-59BF-7047-840C-8D3859B54A9D}"/>
              </a:ext>
            </a:extLst>
          </p:cNvPr>
          <p:cNvSpPr/>
          <p:nvPr/>
        </p:nvSpPr>
        <p:spPr>
          <a:xfrm>
            <a:off x="10216786" y="5329930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bg1"/>
                </a:solidFill>
                <a:latin typeface="OpenDyslexicAlta" pitchFamily="2" charset="77"/>
              </a:rPr>
              <a:t>0</a:t>
            </a:r>
          </a:p>
        </p:txBody>
      </p:sp>
      <p:sp>
        <p:nvSpPr>
          <p:cNvPr id="89" name="Rectangle 88">
            <a:extLst>
              <a:ext uri="{FF2B5EF4-FFF2-40B4-BE49-F238E27FC236}">
                <a16:creationId xmlns:a16="http://schemas.microsoft.com/office/drawing/2014/main" xmlns="" id="{1F9FA1B0-6249-2745-A89B-83A2674E9523}"/>
              </a:ext>
            </a:extLst>
          </p:cNvPr>
          <p:cNvSpPr/>
          <p:nvPr/>
        </p:nvSpPr>
        <p:spPr>
          <a:xfrm>
            <a:off x="10851786" y="279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prstClr val="black"/>
                </a:solidFill>
                <a:latin typeface="OpenDyslexicAlta" pitchFamily="2" charset="77"/>
              </a:rPr>
              <a:t>O</a:t>
            </a:r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90" name="Rectangle 89">
            <a:extLst>
              <a:ext uri="{FF2B5EF4-FFF2-40B4-BE49-F238E27FC236}">
                <a16:creationId xmlns:a16="http://schemas.microsoft.com/office/drawing/2014/main" xmlns="" id="{4B715DF8-3D70-7440-A606-6E817E6374B2}"/>
              </a:ext>
            </a:extLst>
          </p:cNvPr>
          <p:cNvSpPr/>
          <p:nvPr/>
        </p:nvSpPr>
        <p:spPr>
          <a:xfrm>
            <a:off x="10851786" y="342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2</a:t>
            </a:r>
          </a:p>
        </p:txBody>
      </p:sp>
      <p:sp>
        <p:nvSpPr>
          <p:cNvPr id="91" name="Rectangle 90">
            <a:extLst>
              <a:ext uri="{FF2B5EF4-FFF2-40B4-BE49-F238E27FC236}">
                <a16:creationId xmlns:a16="http://schemas.microsoft.com/office/drawing/2014/main" xmlns="" id="{E7E3AD86-1F70-7C4C-B8C4-F2113CB9350E}"/>
              </a:ext>
            </a:extLst>
          </p:cNvPr>
          <p:cNvSpPr/>
          <p:nvPr/>
        </p:nvSpPr>
        <p:spPr>
          <a:xfrm>
            <a:off x="10851786" y="406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4</a:t>
            </a:r>
          </a:p>
        </p:txBody>
      </p:sp>
      <p:sp>
        <p:nvSpPr>
          <p:cNvPr id="92" name="Rectangle 91">
            <a:extLst>
              <a:ext uri="{FF2B5EF4-FFF2-40B4-BE49-F238E27FC236}">
                <a16:creationId xmlns:a16="http://schemas.microsoft.com/office/drawing/2014/main" xmlns="" id="{FEE1C33F-A7EB-974A-9D79-D2EB9A325D0E}"/>
              </a:ext>
            </a:extLst>
          </p:cNvPr>
          <p:cNvSpPr/>
          <p:nvPr/>
        </p:nvSpPr>
        <p:spPr>
          <a:xfrm>
            <a:off x="10851786" y="469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93" name="Rectangle 92">
            <a:extLst>
              <a:ext uri="{FF2B5EF4-FFF2-40B4-BE49-F238E27FC236}">
                <a16:creationId xmlns:a16="http://schemas.microsoft.com/office/drawing/2014/main" xmlns="" id="{B48B4E40-8560-1E40-A3E1-9CE23959C0A1}"/>
              </a:ext>
            </a:extLst>
          </p:cNvPr>
          <p:cNvSpPr/>
          <p:nvPr/>
        </p:nvSpPr>
        <p:spPr>
          <a:xfrm>
            <a:off x="10851786" y="5329930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rgbClr val="FF3860"/>
              </a:solidFill>
              <a:latin typeface="OpenDyslexicAlta" pitchFamily="2" charset="77"/>
            </a:endParaRPr>
          </a:p>
        </p:txBody>
      </p:sp>
      <p:graphicFrame>
        <p:nvGraphicFramePr>
          <p:cNvPr id="94" name="Table 93">
            <a:extLst>
              <a:ext uri="{FF2B5EF4-FFF2-40B4-BE49-F238E27FC236}">
                <a16:creationId xmlns:a16="http://schemas.microsoft.com/office/drawing/2014/main" xmlns="" id="{AC4CC3B2-108C-814C-8E9C-E2FD9B4A707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72666965"/>
              </p:ext>
            </p:extLst>
          </p:nvPr>
        </p:nvGraphicFramePr>
        <p:xfrm>
          <a:off x="336186" y="2790482"/>
          <a:ext cx="7232373" cy="26517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410791">
                  <a:extLst>
                    <a:ext uri="{9D8B030D-6E8A-4147-A177-3AD203B41FA5}">
                      <a16:colId xmlns:a16="http://schemas.microsoft.com/office/drawing/2014/main" xmlns="" val="3100851161"/>
                    </a:ext>
                  </a:extLst>
                </a:gridCol>
                <a:gridCol w="2410791">
                  <a:extLst>
                    <a:ext uri="{9D8B030D-6E8A-4147-A177-3AD203B41FA5}">
                      <a16:colId xmlns:a16="http://schemas.microsoft.com/office/drawing/2014/main" xmlns="" val="3332004200"/>
                    </a:ext>
                  </a:extLst>
                </a:gridCol>
                <a:gridCol w="2410791">
                  <a:extLst>
                    <a:ext uri="{9D8B030D-6E8A-4147-A177-3AD203B41FA5}">
                      <a16:colId xmlns:a16="http://schemas.microsoft.com/office/drawing/2014/main" xmlns="" val="43846346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latin typeface="OpenDyslexicAlta" pitchFamily="2" charset="77"/>
                        </a:rPr>
                        <a:t>hundreds</a:t>
                      </a:r>
                    </a:p>
                  </a:txBody>
                  <a:tcPr>
                    <a:solidFill>
                      <a:srgbClr val="FFDD5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latin typeface="OpenDyslexicAlta" pitchFamily="2" charset="77"/>
                        </a:rPr>
                        <a:t>tens</a:t>
                      </a:r>
                    </a:p>
                  </a:txBody>
                  <a:tcPr>
                    <a:solidFill>
                      <a:srgbClr val="FFDD5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latin typeface="OpenDyslexicAlta" pitchFamily="2" charset="77"/>
                        </a:rPr>
                        <a:t>ones</a:t>
                      </a:r>
                    </a:p>
                  </a:txBody>
                  <a:tcPr>
                    <a:solidFill>
                      <a:srgbClr val="FFDD5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073717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25877768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32775677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91545499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40835138"/>
                  </a:ext>
                </a:extLst>
              </a:tr>
            </a:tbl>
          </a:graphicData>
        </a:graphic>
      </p:graphicFrame>
      <p:cxnSp>
        <p:nvCxnSpPr>
          <p:cNvPr id="97" name="Straight Connector 96">
            <a:extLst>
              <a:ext uri="{FF2B5EF4-FFF2-40B4-BE49-F238E27FC236}">
                <a16:creationId xmlns:a16="http://schemas.microsoft.com/office/drawing/2014/main" xmlns="" id="{25D28D3F-2556-6F40-8548-43F3E4908417}"/>
              </a:ext>
            </a:extLst>
          </p:cNvPr>
          <p:cNvCxnSpPr>
            <a:cxnSpLocks/>
          </p:cNvCxnSpPr>
          <p:nvPr/>
        </p:nvCxnSpPr>
        <p:spPr>
          <a:xfrm flipV="1">
            <a:off x="8946786" y="5319965"/>
            <a:ext cx="2540000" cy="16758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Straight Connector 97">
            <a:extLst>
              <a:ext uri="{FF2B5EF4-FFF2-40B4-BE49-F238E27FC236}">
                <a16:creationId xmlns:a16="http://schemas.microsoft.com/office/drawing/2014/main" xmlns="" id="{8550E23E-519F-1047-81A7-ECF31EEBB51F}"/>
              </a:ext>
            </a:extLst>
          </p:cNvPr>
          <p:cNvCxnSpPr>
            <a:cxnSpLocks/>
          </p:cNvCxnSpPr>
          <p:nvPr/>
        </p:nvCxnSpPr>
        <p:spPr>
          <a:xfrm>
            <a:off x="8946786" y="4686907"/>
            <a:ext cx="2540000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0" name="Rectangle 99">
            <a:extLst>
              <a:ext uri="{FF2B5EF4-FFF2-40B4-BE49-F238E27FC236}">
                <a16:creationId xmlns:a16="http://schemas.microsoft.com/office/drawing/2014/main" xmlns="" id="{0D7FA14D-EFFE-AC41-AEF3-C61F2DBBA679}"/>
              </a:ext>
            </a:extLst>
          </p:cNvPr>
          <p:cNvSpPr/>
          <p:nvPr/>
        </p:nvSpPr>
        <p:spPr>
          <a:xfrm>
            <a:off x="8322839" y="5319965"/>
            <a:ext cx="635000" cy="635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119305012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multiply 3-digit numbers by 1-digit numbers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Talking Time: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Use place value counters and a place value chart to complete: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xmlns="" id="{04FA8C7C-E0DB-F743-BABE-F3034198428B}"/>
              </a:ext>
            </a:extLst>
          </p:cNvPr>
          <p:cNvSpPr/>
          <p:nvPr/>
        </p:nvSpPr>
        <p:spPr>
          <a:xfrm>
            <a:off x="9131607" y="2367856"/>
            <a:ext cx="906114" cy="915119"/>
          </a:xfrm>
          <a:prstGeom prst="roundRect">
            <a:avLst/>
          </a:prstGeom>
          <a:noFill/>
          <a:ln w="2857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endParaRPr lang="en-US" sz="6000" dirty="0">
              <a:solidFill>
                <a:srgbClr val="FF3860"/>
              </a:solidFill>
              <a:latin typeface="OpenDyslexic" pitchFamily="2" charset="77"/>
            </a:endParaRPr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xmlns="" id="{EBFEB7E2-94EB-6244-AF60-10B816CA71C8}"/>
              </a:ext>
            </a:extLst>
          </p:cNvPr>
          <p:cNvSpPr/>
          <p:nvPr/>
        </p:nvSpPr>
        <p:spPr>
          <a:xfrm>
            <a:off x="8311786" y="279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xmlns="" id="{75600AE6-46A9-3E4D-9AB9-CFCA735E7A2D}"/>
              </a:ext>
            </a:extLst>
          </p:cNvPr>
          <p:cNvSpPr/>
          <p:nvPr/>
        </p:nvSpPr>
        <p:spPr>
          <a:xfrm>
            <a:off x="8311786" y="342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xmlns="" id="{D47979CF-7540-3244-BE04-641D30C144A0}"/>
              </a:ext>
            </a:extLst>
          </p:cNvPr>
          <p:cNvSpPr/>
          <p:nvPr/>
        </p:nvSpPr>
        <p:spPr>
          <a:xfrm>
            <a:off x="8311786" y="406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×</a:t>
            </a:r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xmlns="" id="{ECAE4A46-2014-C945-AB4A-46E2B61B7D3C}"/>
              </a:ext>
            </a:extLst>
          </p:cNvPr>
          <p:cNvSpPr/>
          <p:nvPr/>
        </p:nvSpPr>
        <p:spPr>
          <a:xfrm>
            <a:off x="8311786" y="469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xmlns="" id="{0ECAB0AA-4D83-1C49-A18D-AD9D4D9E44D0}"/>
              </a:ext>
            </a:extLst>
          </p:cNvPr>
          <p:cNvSpPr/>
          <p:nvPr/>
        </p:nvSpPr>
        <p:spPr>
          <a:xfrm>
            <a:off x="8311786" y="5329930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xmlns="" id="{9305167A-EB09-E142-9EF2-51BFFD44D862}"/>
              </a:ext>
            </a:extLst>
          </p:cNvPr>
          <p:cNvSpPr/>
          <p:nvPr/>
        </p:nvSpPr>
        <p:spPr>
          <a:xfrm>
            <a:off x="8946786" y="279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TH</a:t>
            </a:r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xmlns="" id="{4B9BDB66-5236-0543-9C07-310B67259057}"/>
              </a:ext>
            </a:extLst>
          </p:cNvPr>
          <p:cNvSpPr/>
          <p:nvPr/>
        </p:nvSpPr>
        <p:spPr>
          <a:xfrm>
            <a:off x="8946786" y="342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xmlns="" id="{7659EBF8-B948-CA4E-BC59-212012D01476}"/>
              </a:ext>
            </a:extLst>
          </p:cNvPr>
          <p:cNvSpPr/>
          <p:nvPr/>
        </p:nvSpPr>
        <p:spPr>
          <a:xfrm>
            <a:off x="8946786" y="406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xmlns="" id="{46F1F31E-B980-9B45-8D90-3841DE82C99D}"/>
              </a:ext>
            </a:extLst>
          </p:cNvPr>
          <p:cNvSpPr/>
          <p:nvPr/>
        </p:nvSpPr>
        <p:spPr>
          <a:xfrm>
            <a:off x="8946786" y="469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xmlns="" id="{18057518-BD79-8A41-96AC-6BCBA06CB400}"/>
              </a:ext>
            </a:extLst>
          </p:cNvPr>
          <p:cNvSpPr/>
          <p:nvPr/>
        </p:nvSpPr>
        <p:spPr>
          <a:xfrm>
            <a:off x="8946786" y="5329930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bg1"/>
                </a:solidFill>
                <a:latin typeface="OpenDyslexicAlta" pitchFamily="2" charset="77"/>
              </a:rPr>
              <a:t>1</a:t>
            </a:r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xmlns="" id="{616FC296-3451-634D-9757-573A96B1E24E}"/>
              </a:ext>
            </a:extLst>
          </p:cNvPr>
          <p:cNvSpPr/>
          <p:nvPr/>
        </p:nvSpPr>
        <p:spPr>
          <a:xfrm>
            <a:off x="9581786" y="279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H</a:t>
            </a:r>
          </a:p>
        </p:txBody>
      </p:sp>
      <p:sp>
        <p:nvSpPr>
          <p:cNvPr id="68" name="Rectangle 67">
            <a:extLst>
              <a:ext uri="{FF2B5EF4-FFF2-40B4-BE49-F238E27FC236}">
                <a16:creationId xmlns:a16="http://schemas.microsoft.com/office/drawing/2014/main" xmlns="" id="{6CD0A860-DA38-7148-882D-B7A6B94F46A1}"/>
              </a:ext>
            </a:extLst>
          </p:cNvPr>
          <p:cNvSpPr/>
          <p:nvPr/>
        </p:nvSpPr>
        <p:spPr>
          <a:xfrm>
            <a:off x="9581786" y="342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2</a:t>
            </a:r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xmlns="" id="{069A08D2-9BCD-8548-928E-8CEB864C7EC4}"/>
              </a:ext>
            </a:extLst>
          </p:cNvPr>
          <p:cNvSpPr/>
          <p:nvPr/>
        </p:nvSpPr>
        <p:spPr>
          <a:xfrm>
            <a:off x="9581786" y="406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xmlns="" id="{C65EA6B1-E7FF-AB45-B928-44639BC7A1D0}"/>
              </a:ext>
            </a:extLst>
          </p:cNvPr>
          <p:cNvSpPr/>
          <p:nvPr/>
        </p:nvSpPr>
        <p:spPr>
          <a:xfrm>
            <a:off x="9581786" y="469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71" name="Rectangle 70">
            <a:extLst>
              <a:ext uri="{FF2B5EF4-FFF2-40B4-BE49-F238E27FC236}">
                <a16:creationId xmlns:a16="http://schemas.microsoft.com/office/drawing/2014/main" xmlns="" id="{A58BAE4A-BFA5-0640-862A-73EB1C412536}"/>
              </a:ext>
            </a:extLst>
          </p:cNvPr>
          <p:cNvSpPr/>
          <p:nvPr/>
        </p:nvSpPr>
        <p:spPr>
          <a:xfrm>
            <a:off x="9581786" y="5329930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bg1"/>
                </a:solidFill>
                <a:latin typeface="OpenDyslexicAlta" pitchFamily="2" charset="77"/>
              </a:rPr>
              <a:t>0</a:t>
            </a:r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xmlns="" id="{998A09A3-3AAE-E542-B614-698B5FE99FC7}"/>
              </a:ext>
            </a:extLst>
          </p:cNvPr>
          <p:cNvSpPr/>
          <p:nvPr/>
        </p:nvSpPr>
        <p:spPr>
          <a:xfrm>
            <a:off x="10216786" y="279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T</a:t>
            </a:r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xmlns="" id="{0EBC3068-BF52-C04F-82FD-C9E05E739D51}"/>
              </a:ext>
            </a:extLst>
          </p:cNvPr>
          <p:cNvSpPr/>
          <p:nvPr/>
        </p:nvSpPr>
        <p:spPr>
          <a:xfrm>
            <a:off x="10216786" y="342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0</a:t>
            </a:r>
          </a:p>
        </p:txBody>
      </p:sp>
      <p:sp>
        <p:nvSpPr>
          <p:cNvPr id="74" name="Rectangle 73">
            <a:extLst>
              <a:ext uri="{FF2B5EF4-FFF2-40B4-BE49-F238E27FC236}">
                <a16:creationId xmlns:a16="http://schemas.microsoft.com/office/drawing/2014/main" xmlns="" id="{6A45B286-B78E-AF4A-A09E-567C37125AB6}"/>
              </a:ext>
            </a:extLst>
          </p:cNvPr>
          <p:cNvSpPr/>
          <p:nvPr/>
        </p:nvSpPr>
        <p:spPr>
          <a:xfrm>
            <a:off x="10216786" y="406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87" name="Rectangle 86">
            <a:extLst>
              <a:ext uri="{FF2B5EF4-FFF2-40B4-BE49-F238E27FC236}">
                <a16:creationId xmlns:a16="http://schemas.microsoft.com/office/drawing/2014/main" xmlns="" id="{7FDCE087-5302-EC47-B901-B7A967C31EB1}"/>
              </a:ext>
            </a:extLst>
          </p:cNvPr>
          <p:cNvSpPr/>
          <p:nvPr/>
        </p:nvSpPr>
        <p:spPr>
          <a:xfrm>
            <a:off x="10216786" y="469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88" name="Rectangle 87">
            <a:extLst>
              <a:ext uri="{FF2B5EF4-FFF2-40B4-BE49-F238E27FC236}">
                <a16:creationId xmlns:a16="http://schemas.microsoft.com/office/drawing/2014/main" xmlns="" id="{DEB98F41-59BF-7047-840C-8D3859B54A9D}"/>
              </a:ext>
            </a:extLst>
          </p:cNvPr>
          <p:cNvSpPr/>
          <p:nvPr/>
        </p:nvSpPr>
        <p:spPr>
          <a:xfrm>
            <a:off x="10216786" y="5329930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bg1"/>
                </a:solidFill>
                <a:latin typeface="OpenDyslexicAlta" pitchFamily="2" charset="77"/>
              </a:rPr>
              <a:t>0</a:t>
            </a:r>
          </a:p>
        </p:txBody>
      </p:sp>
      <p:sp>
        <p:nvSpPr>
          <p:cNvPr id="89" name="Rectangle 88">
            <a:extLst>
              <a:ext uri="{FF2B5EF4-FFF2-40B4-BE49-F238E27FC236}">
                <a16:creationId xmlns:a16="http://schemas.microsoft.com/office/drawing/2014/main" xmlns="" id="{1F9FA1B0-6249-2745-A89B-83A2674E9523}"/>
              </a:ext>
            </a:extLst>
          </p:cNvPr>
          <p:cNvSpPr/>
          <p:nvPr/>
        </p:nvSpPr>
        <p:spPr>
          <a:xfrm>
            <a:off x="10851786" y="279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prstClr val="black"/>
                </a:solidFill>
                <a:latin typeface="OpenDyslexicAlta" pitchFamily="2" charset="77"/>
              </a:rPr>
              <a:t>O</a:t>
            </a:r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90" name="Rectangle 89">
            <a:extLst>
              <a:ext uri="{FF2B5EF4-FFF2-40B4-BE49-F238E27FC236}">
                <a16:creationId xmlns:a16="http://schemas.microsoft.com/office/drawing/2014/main" xmlns="" id="{4B715DF8-3D70-7440-A606-6E817E6374B2}"/>
              </a:ext>
            </a:extLst>
          </p:cNvPr>
          <p:cNvSpPr/>
          <p:nvPr/>
        </p:nvSpPr>
        <p:spPr>
          <a:xfrm>
            <a:off x="10851786" y="342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2</a:t>
            </a:r>
          </a:p>
        </p:txBody>
      </p:sp>
      <p:sp>
        <p:nvSpPr>
          <p:cNvPr id="91" name="Rectangle 90">
            <a:extLst>
              <a:ext uri="{FF2B5EF4-FFF2-40B4-BE49-F238E27FC236}">
                <a16:creationId xmlns:a16="http://schemas.microsoft.com/office/drawing/2014/main" xmlns="" id="{E7E3AD86-1F70-7C4C-B8C4-F2113CB9350E}"/>
              </a:ext>
            </a:extLst>
          </p:cNvPr>
          <p:cNvSpPr/>
          <p:nvPr/>
        </p:nvSpPr>
        <p:spPr>
          <a:xfrm>
            <a:off x="10851786" y="406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4</a:t>
            </a:r>
          </a:p>
        </p:txBody>
      </p:sp>
      <p:sp>
        <p:nvSpPr>
          <p:cNvPr id="92" name="Rectangle 91">
            <a:extLst>
              <a:ext uri="{FF2B5EF4-FFF2-40B4-BE49-F238E27FC236}">
                <a16:creationId xmlns:a16="http://schemas.microsoft.com/office/drawing/2014/main" xmlns="" id="{FEE1C33F-A7EB-974A-9D79-D2EB9A325D0E}"/>
              </a:ext>
            </a:extLst>
          </p:cNvPr>
          <p:cNvSpPr/>
          <p:nvPr/>
        </p:nvSpPr>
        <p:spPr>
          <a:xfrm>
            <a:off x="10851786" y="469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93" name="Rectangle 92">
            <a:extLst>
              <a:ext uri="{FF2B5EF4-FFF2-40B4-BE49-F238E27FC236}">
                <a16:creationId xmlns:a16="http://schemas.microsoft.com/office/drawing/2014/main" xmlns="" id="{B48B4E40-8560-1E40-A3E1-9CE23959C0A1}"/>
              </a:ext>
            </a:extLst>
          </p:cNvPr>
          <p:cNvSpPr/>
          <p:nvPr/>
        </p:nvSpPr>
        <p:spPr>
          <a:xfrm>
            <a:off x="10851786" y="5329930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rgbClr val="FF3860"/>
              </a:solidFill>
              <a:latin typeface="OpenDyslexicAlta" pitchFamily="2" charset="77"/>
            </a:endParaRPr>
          </a:p>
        </p:txBody>
      </p:sp>
      <p:graphicFrame>
        <p:nvGraphicFramePr>
          <p:cNvPr id="94" name="Table 93">
            <a:extLst>
              <a:ext uri="{FF2B5EF4-FFF2-40B4-BE49-F238E27FC236}">
                <a16:creationId xmlns:a16="http://schemas.microsoft.com/office/drawing/2014/main" xmlns="" id="{AC4CC3B2-108C-814C-8E9C-E2FD9B4A7073}"/>
              </a:ext>
            </a:extLst>
          </p:cNvPr>
          <p:cNvGraphicFramePr>
            <a:graphicFrameLocks noGrp="1"/>
          </p:cNvGraphicFramePr>
          <p:nvPr/>
        </p:nvGraphicFramePr>
        <p:xfrm>
          <a:off x="336186" y="2790482"/>
          <a:ext cx="7232373" cy="26517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410791">
                  <a:extLst>
                    <a:ext uri="{9D8B030D-6E8A-4147-A177-3AD203B41FA5}">
                      <a16:colId xmlns:a16="http://schemas.microsoft.com/office/drawing/2014/main" xmlns="" val="3100851161"/>
                    </a:ext>
                  </a:extLst>
                </a:gridCol>
                <a:gridCol w="2410791">
                  <a:extLst>
                    <a:ext uri="{9D8B030D-6E8A-4147-A177-3AD203B41FA5}">
                      <a16:colId xmlns:a16="http://schemas.microsoft.com/office/drawing/2014/main" xmlns="" val="3332004200"/>
                    </a:ext>
                  </a:extLst>
                </a:gridCol>
                <a:gridCol w="2410791">
                  <a:extLst>
                    <a:ext uri="{9D8B030D-6E8A-4147-A177-3AD203B41FA5}">
                      <a16:colId xmlns:a16="http://schemas.microsoft.com/office/drawing/2014/main" xmlns="" val="43846346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latin typeface="OpenDyslexicAlta" pitchFamily="2" charset="77"/>
                        </a:rPr>
                        <a:t>hundreds</a:t>
                      </a:r>
                    </a:p>
                  </a:txBody>
                  <a:tcPr>
                    <a:solidFill>
                      <a:srgbClr val="FFDD5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latin typeface="OpenDyslexicAlta" pitchFamily="2" charset="77"/>
                        </a:rPr>
                        <a:t>tens</a:t>
                      </a:r>
                    </a:p>
                  </a:txBody>
                  <a:tcPr>
                    <a:solidFill>
                      <a:srgbClr val="FFDD5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latin typeface="OpenDyslexicAlta" pitchFamily="2" charset="77"/>
                        </a:rPr>
                        <a:t>ones</a:t>
                      </a:r>
                    </a:p>
                  </a:txBody>
                  <a:tcPr>
                    <a:solidFill>
                      <a:srgbClr val="FFDD5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073717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25877768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32775677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91545499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40835138"/>
                  </a:ext>
                </a:extLst>
              </a:tr>
            </a:tbl>
          </a:graphicData>
        </a:graphic>
      </p:graphicFrame>
      <p:pic>
        <p:nvPicPr>
          <p:cNvPr id="96" name="Picture 95">
            <a:extLst>
              <a:ext uri="{FF2B5EF4-FFF2-40B4-BE49-F238E27FC236}">
                <a16:creationId xmlns:a16="http://schemas.microsoft.com/office/drawing/2014/main" xmlns="" id="{4EDBB8CF-656D-7141-A001-FB38D0FF146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545" y="4413349"/>
            <a:ext cx="445337" cy="450000"/>
          </a:xfrm>
          <a:prstGeom prst="rect">
            <a:avLst/>
          </a:prstGeom>
        </p:spPr>
      </p:pic>
      <p:cxnSp>
        <p:nvCxnSpPr>
          <p:cNvPr id="97" name="Straight Connector 96">
            <a:extLst>
              <a:ext uri="{FF2B5EF4-FFF2-40B4-BE49-F238E27FC236}">
                <a16:creationId xmlns:a16="http://schemas.microsoft.com/office/drawing/2014/main" xmlns="" id="{25D28D3F-2556-6F40-8548-43F3E4908417}"/>
              </a:ext>
            </a:extLst>
          </p:cNvPr>
          <p:cNvCxnSpPr>
            <a:cxnSpLocks/>
          </p:cNvCxnSpPr>
          <p:nvPr/>
        </p:nvCxnSpPr>
        <p:spPr>
          <a:xfrm flipV="1">
            <a:off x="8946786" y="5319965"/>
            <a:ext cx="2540000" cy="16758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Straight Connector 97">
            <a:extLst>
              <a:ext uri="{FF2B5EF4-FFF2-40B4-BE49-F238E27FC236}">
                <a16:creationId xmlns:a16="http://schemas.microsoft.com/office/drawing/2014/main" xmlns="" id="{8550E23E-519F-1047-81A7-ECF31EEBB51F}"/>
              </a:ext>
            </a:extLst>
          </p:cNvPr>
          <p:cNvCxnSpPr>
            <a:cxnSpLocks/>
          </p:cNvCxnSpPr>
          <p:nvPr/>
        </p:nvCxnSpPr>
        <p:spPr>
          <a:xfrm>
            <a:off x="8946786" y="4686907"/>
            <a:ext cx="2540000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9" name="Picture 98">
            <a:extLst>
              <a:ext uri="{FF2B5EF4-FFF2-40B4-BE49-F238E27FC236}">
                <a16:creationId xmlns:a16="http://schemas.microsoft.com/office/drawing/2014/main" xmlns="" id="{4878D339-C0B8-7F4A-A263-E04EF73A764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28606" y="4959607"/>
            <a:ext cx="435228" cy="450000"/>
          </a:xfrm>
          <a:prstGeom prst="rect">
            <a:avLst/>
          </a:prstGeom>
        </p:spPr>
      </p:pic>
      <p:sp>
        <p:nvSpPr>
          <p:cNvPr id="100" name="Rectangle 99">
            <a:extLst>
              <a:ext uri="{FF2B5EF4-FFF2-40B4-BE49-F238E27FC236}">
                <a16:creationId xmlns:a16="http://schemas.microsoft.com/office/drawing/2014/main" xmlns="" id="{0D7FA14D-EFFE-AC41-AEF3-C61F2DBBA679}"/>
              </a:ext>
            </a:extLst>
          </p:cNvPr>
          <p:cNvSpPr/>
          <p:nvPr/>
        </p:nvSpPr>
        <p:spPr>
          <a:xfrm>
            <a:off x="8322839" y="5319965"/>
            <a:ext cx="635000" cy="635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pic>
        <p:nvPicPr>
          <p:cNvPr id="101" name="Picture 100">
            <a:extLst>
              <a:ext uri="{FF2B5EF4-FFF2-40B4-BE49-F238E27FC236}">
                <a16:creationId xmlns:a16="http://schemas.microsoft.com/office/drawing/2014/main" xmlns="" id="{F597205D-3B36-1F42-8066-41F20C23A0F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19289" y="4396299"/>
            <a:ext cx="445337" cy="450000"/>
          </a:xfrm>
          <a:prstGeom prst="rect">
            <a:avLst/>
          </a:prstGeom>
        </p:spPr>
      </p:pic>
      <p:pic>
        <p:nvPicPr>
          <p:cNvPr id="102" name="Picture 101">
            <a:extLst>
              <a:ext uri="{FF2B5EF4-FFF2-40B4-BE49-F238E27FC236}">
                <a16:creationId xmlns:a16="http://schemas.microsoft.com/office/drawing/2014/main" xmlns="" id="{C7FED481-42AF-1545-AB5D-F16147C315E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8098" y="4959607"/>
            <a:ext cx="445337" cy="450000"/>
          </a:xfrm>
          <a:prstGeom prst="rect">
            <a:avLst/>
          </a:prstGeom>
        </p:spPr>
      </p:pic>
      <p:pic>
        <p:nvPicPr>
          <p:cNvPr id="103" name="Picture 102">
            <a:extLst>
              <a:ext uri="{FF2B5EF4-FFF2-40B4-BE49-F238E27FC236}">
                <a16:creationId xmlns:a16="http://schemas.microsoft.com/office/drawing/2014/main" xmlns="" id="{CA5BE721-0F4F-894A-8FFE-62BC7619BCC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14842" y="4942557"/>
            <a:ext cx="445337" cy="450000"/>
          </a:xfrm>
          <a:prstGeom prst="rect">
            <a:avLst/>
          </a:prstGeom>
        </p:spPr>
      </p:pic>
      <p:pic>
        <p:nvPicPr>
          <p:cNvPr id="104" name="Picture 103">
            <a:extLst>
              <a:ext uri="{FF2B5EF4-FFF2-40B4-BE49-F238E27FC236}">
                <a16:creationId xmlns:a16="http://schemas.microsoft.com/office/drawing/2014/main" xmlns="" id="{2B45FD8F-CD4B-BE49-AF92-3247B97B6F1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545" y="3850041"/>
            <a:ext cx="445337" cy="450000"/>
          </a:xfrm>
          <a:prstGeom prst="rect">
            <a:avLst/>
          </a:prstGeom>
        </p:spPr>
      </p:pic>
      <p:pic>
        <p:nvPicPr>
          <p:cNvPr id="105" name="Picture 104">
            <a:extLst>
              <a:ext uri="{FF2B5EF4-FFF2-40B4-BE49-F238E27FC236}">
                <a16:creationId xmlns:a16="http://schemas.microsoft.com/office/drawing/2014/main" xmlns="" id="{51538801-F7FD-EC4A-8C72-7BB5F125522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19289" y="3832991"/>
            <a:ext cx="445337" cy="450000"/>
          </a:xfrm>
          <a:prstGeom prst="rect">
            <a:avLst/>
          </a:prstGeom>
        </p:spPr>
      </p:pic>
      <p:pic>
        <p:nvPicPr>
          <p:cNvPr id="106" name="Picture 105">
            <a:extLst>
              <a:ext uri="{FF2B5EF4-FFF2-40B4-BE49-F238E27FC236}">
                <a16:creationId xmlns:a16="http://schemas.microsoft.com/office/drawing/2014/main" xmlns="" id="{90065F6D-8181-4A4D-8659-84EA632C54E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545" y="3293664"/>
            <a:ext cx="445337" cy="450000"/>
          </a:xfrm>
          <a:prstGeom prst="rect">
            <a:avLst/>
          </a:prstGeom>
        </p:spPr>
      </p:pic>
      <p:pic>
        <p:nvPicPr>
          <p:cNvPr id="107" name="Picture 106">
            <a:extLst>
              <a:ext uri="{FF2B5EF4-FFF2-40B4-BE49-F238E27FC236}">
                <a16:creationId xmlns:a16="http://schemas.microsoft.com/office/drawing/2014/main" xmlns="" id="{EB3BF859-0978-1C4C-8A63-5080E83D55C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19289" y="3276614"/>
            <a:ext cx="445337" cy="450000"/>
          </a:xfrm>
          <a:prstGeom prst="rect">
            <a:avLst/>
          </a:prstGeom>
        </p:spPr>
      </p:pic>
      <p:pic>
        <p:nvPicPr>
          <p:cNvPr id="108" name="Picture 107">
            <a:extLst>
              <a:ext uri="{FF2B5EF4-FFF2-40B4-BE49-F238E27FC236}">
                <a16:creationId xmlns:a16="http://schemas.microsoft.com/office/drawing/2014/main" xmlns="" id="{DD484DBC-4E76-F646-A528-389022C63C7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82210" y="4942557"/>
            <a:ext cx="435228" cy="450000"/>
          </a:xfrm>
          <a:prstGeom prst="rect">
            <a:avLst/>
          </a:prstGeom>
        </p:spPr>
      </p:pic>
      <p:pic>
        <p:nvPicPr>
          <p:cNvPr id="109" name="Picture 108">
            <a:extLst>
              <a:ext uri="{FF2B5EF4-FFF2-40B4-BE49-F238E27FC236}">
                <a16:creationId xmlns:a16="http://schemas.microsoft.com/office/drawing/2014/main" xmlns="" id="{F1686AB0-BA4E-9C4A-B179-65839721A48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28606" y="4413349"/>
            <a:ext cx="435228" cy="450000"/>
          </a:xfrm>
          <a:prstGeom prst="rect">
            <a:avLst/>
          </a:prstGeom>
        </p:spPr>
      </p:pic>
      <p:pic>
        <p:nvPicPr>
          <p:cNvPr id="110" name="Picture 109">
            <a:extLst>
              <a:ext uri="{FF2B5EF4-FFF2-40B4-BE49-F238E27FC236}">
                <a16:creationId xmlns:a16="http://schemas.microsoft.com/office/drawing/2014/main" xmlns="" id="{58CE8D47-CEC0-6445-A31A-C11341F2565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82210" y="4396299"/>
            <a:ext cx="435228" cy="450000"/>
          </a:xfrm>
          <a:prstGeom prst="rect">
            <a:avLst/>
          </a:prstGeom>
        </p:spPr>
      </p:pic>
      <p:pic>
        <p:nvPicPr>
          <p:cNvPr id="111" name="Picture 110">
            <a:extLst>
              <a:ext uri="{FF2B5EF4-FFF2-40B4-BE49-F238E27FC236}">
                <a16:creationId xmlns:a16="http://schemas.microsoft.com/office/drawing/2014/main" xmlns="" id="{948F5CAE-EE0D-7F48-B680-F32275E4CBE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28606" y="3863780"/>
            <a:ext cx="435228" cy="450000"/>
          </a:xfrm>
          <a:prstGeom prst="rect">
            <a:avLst/>
          </a:prstGeom>
        </p:spPr>
      </p:pic>
      <p:pic>
        <p:nvPicPr>
          <p:cNvPr id="112" name="Picture 111">
            <a:extLst>
              <a:ext uri="{FF2B5EF4-FFF2-40B4-BE49-F238E27FC236}">
                <a16:creationId xmlns:a16="http://schemas.microsoft.com/office/drawing/2014/main" xmlns="" id="{94CE043E-8D88-3942-8E4A-607D6F1091F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82210" y="3846730"/>
            <a:ext cx="435228" cy="450000"/>
          </a:xfrm>
          <a:prstGeom prst="rect">
            <a:avLst/>
          </a:prstGeom>
        </p:spPr>
      </p:pic>
      <p:pic>
        <p:nvPicPr>
          <p:cNvPr id="113" name="Picture 112">
            <a:extLst>
              <a:ext uri="{FF2B5EF4-FFF2-40B4-BE49-F238E27FC236}">
                <a16:creationId xmlns:a16="http://schemas.microsoft.com/office/drawing/2014/main" xmlns="" id="{91E30385-42E5-C34E-8955-18B0E4BD637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28606" y="3301039"/>
            <a:ext cx="435228" cy="450000"/>
          </a:xfrm>
          <a:prstGeom prst="rect">
            <a:avLst/>
          </a:prstGeom>
        </p:spPr>
      </p:pic>
      <p:pic>
        <p:nvPicPr>
          <p:cNvPr id="114" name="Picture 113">
            <a:extLst>
              <a:ext uri="{FF2B5EF4-FFF2-40B4-BE49-F238E27FC236}">
                <a16:creationId xmlns:a16="http://schemas.microsoft.com/office/drawing/2014/main" xmlns="" id="{1BE39C8F-4B5A-874E-8700-E340B092A3E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82210" y="3283989"/>
            <a:ext cx="435228" cy="45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465014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multiply 3-digit numbers by 1-digit numbers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Talking Time: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Use place value counters and a place value chart to complete: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xmlns="" id="{04FA8C7C-E0DB-F743-BABE-F3034198428B}"/>
              </a:ext>
            </a:extLst>
          </p:cNvPr>
          <p:cNvSpPr/>
          <p:nvPr/>
        </p:nvSpPr>
        <p:spPr>
          <a:xfrm>
            <a:off x="9131607" y="2367856"/>
            <a:ext cx="906114" cy="915119"/>
          </a:xfrm>
          <a:prstGeom prst="roundRect">
            <a:avLst/>
          </a:prstGeom>
          <a:noFill/>
          <a:ln w="2857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endParaRPr lang="en-US" sz="6000" dirty="0">
              <a:solidFill>
                <a:srgbClr val="FF3860"/>
              </a:solidFill>
              <a:latin typeface="OpenDyslexic" pitchFamily="2" charset="77"/>
            </a:endParaRPr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xmlns="" id="{EBFEB7E2-94EB-6244-AF60-10B816CA71C8}"/>
              </a:ext>
            </a:extLst>
          </p:cNvPr>
          <p:cNvSpPr/>
          <p:nvPr/>
        </p:nvSpPr>
        <p:spPr>
          <a:xfrm>
            <a:off x="8311786" y="279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xmlns="" id="{75600AE6-46A9-3E4D-9AB9-CFCA735E7A2D}"/>
              </a:ext>
            </a:extLst>
          </p:cNvPr>
          <p:cNvSpPr/>
          <p:nvPr/>
        </p:nvSpPr>
        <p:spPr>
          <a:xfrm>
            <a:off x="8311786" y="342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xmlns="" id="{D47979CF-7540-3244-BE04-641D30C144A0}"/>
              </a:ext>
            </a:extLst>
          </p:cNvPr>
          <p:cNvSpPr/>
          <p:nvPr/>
        </p:nvSpPr>
        <p:spPr>
          <a:xfrm>
            <a:off x="8311786" y="406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×</a:t>
            </a:r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xmlns="" id="{ECAE4A46-2014-C945-AB4A-46E2B61B7D3C}"/>
              </a:ext>
            </a:extLst>
          </p:cNvPr>
          <p:cNvSpPr/>
          <p:nvPr/>
        </p:nvSpPr>
        <p:spPr>
          <a:xfrm>
            <a:off x="8311786" y="469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xmlns="" id="{0ECAB0AA-4D83-1C49-A18D-AD9D4D9E44D0}"/>
              </a:ext>
            </a:extLst>
          </p:cNvPr>
          <p:cNvSpPr/>
          <p:nvPr/>
        </p:nvSpPr>
        <p:spPr>
          <a:xfrm>
            <a:off x="8311786" y="5329930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xmlns="" id="{9305167A-EB09-E142-9EF2-51BFFD44D862}"/>
              </a:ext>
            </a:extLst>
          </p:cNvPr>
          <p:cNvSpPr/>
          <p:nvPr/>
        </p:nvSpPr>
        <p:spPr>
          <a:xfrm>
            <a:off x="8946786" y="279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TH</a:t>
            </a:r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xmlns="" id="{4B9BDB66-5236-0543-9C07-310B67259057}"/>
              </a:ext>
            </a:extLst>
          </p:cNvPr>
          <p:cNvSpPr/>
          <p:nvPr/>
        </p:nvSpPr>
        <p:spPr>
          <a:xfrm>
            <a:off x="8946786" y="342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xmlns="" id="{7659EBF8-B948-CA4E-BC59-212012D01476}"/>
              </a:ext>
            </a:extLst>
          </p:cNvPr>
          <p:cNvSpPr/>
          <p:nvPr/>
        </p:nvSpPr>
        <p:spPr>
          <a:xfrm>
            <a:off x="8946786" y="406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xmlns="" id="{46F1F31E-B980-9B45-8D90-3841DE82C99D}"/>
              </a:ext>
            </a:extLst>
          </p:cNvPr>
          <p:cNvSpPr/>
          <p:nvPr/>
        </p:nvSpPr>
        <p:spPr>
          <a:xfrm>
            <a:off x="8946786" y="469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xmlns="" id="{18057518-BD79-8A41-96AC-6BCBA06CB400}"/>
              </a:ext>
            </a:extLst>
          </p:cNvPr>
          <p:cNvSpPr/>
          <p:nvPr/>
        </p:nvSpPr>
        <p:spPr>
          <a:xfrm>
            <a:off x="8946786" y="5329930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bg1"/>
                </a:solidFill>
                <a:latin typeface="OpenDyslexicAlta" pitchFamily="2" charset="77"/>
              </a:rPr>
              <a:t>1</a:t>
            </a:r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xmlns="" id="{616FC296-3451-634D-9757-573A96B1E24E}"/>
              </a:ext>
            </a:extLst>
          </p:cNvPr>
          <p:cNvSpPr/>
          <p:nvPr/>
        </p:nvSpPr>
        <p:spPr>
          <a:xfrm>
            <a:off x="9581786" y="279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H</a:t>
            </a:r>
          </a:p>
        </p:txBody>
      </p:sp>
      <p:sp>
        <p:nvSpPr>
          <p:cNvPr id="68" name="Rectangle 67">
            <a:extLst>
              <a:ext uri="{FF2B5EF4-FFF2-40B4-BE49-F238E27FC236}">
                <a16:creationId xmlns:a16="http://schemas.microsoft.com/office/drawing/2014/main" xmlns="" id="{6CD0A860-DA38-7148-882D-B7A6B94F46A1}"/>
              </a:ext>
            </a:extLst>
          </p:cNvPr>
          <p:cNvSpPr/>
          <p:nvPr/>
        </p:nvSpPr>
        <p:spPr>
          <a:xfrm>
            <a:off x="9581786" y="342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2</a:t>
            </a:r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xmlns="" id="{069A08D2-9BCD-8548-928E-8CEB864C7EC4}"/>
              </a:ext>
            </a:extLst>
          </p:cNvPr>
          <p:cNvSpPr/>
          <p:nvPr/>
        </p:nvSpPr>
        <p:spPr>
          <a:xfrm>
            <a:off x="9581786" y="406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xmlns="" id="{C65EA6B1-E7FF-AB45-B928-44639BC7A1D0}"/>
              </a:ext>
            </a:extLst>
          </p:cNvPr>
          <p:cNvSpPr/>
          <p:nvPr/>
        </p:nvSpPr>
        <p:spPr>
          <a:xfrm>
            <a:off x="9581786" y="469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rgbClr val="FF3860"/>
                </a:solidFill>
                <a:latin typeface="OpenDyslexicAlta" pitchFamily="2" charset="77"/>
              </a:rPr>
              <a:t>8</a:t>
            </a:r>
          </a:p>
        </p:txBody>
      </p:sp>
      <p:sp>
        <p:nvSpPr>
          <p:cNvPr id="71" name="Rectangle 70">
            <a:extLst>
              <a:ext uri="{FF2B5EF4-FFF2-40B4-BE49-F238E27FC236}">
                <a16:creationId xmlns:a16="http://schemas.microsoft.com/office/drawing/2014/main" xmlns="" id="{A58BAE4A-BFA5-0640-862A-73EB1C412536}"/>
              </a:ext>
            </a:extLst>
          </p:cNvPr>
          <p:cNvSpPr/>
          <p:nvPr/>
        </p:nvSpPr>
        <p:spPr>
          <a:xfrm>
            <a:off x="9581786" y="5329930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bg1"/>
                </a:solidFill>
                <a:latin typeface="OpenDyslexicAlta" pitchFamily="2" charset="77"/>
              </a:rPr>
              <a:t>0</a:t>
            </a:r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xmlns="" id="{998A09A3-3AAE-E542-B614-698B5FE99FC7}"/>
              </a:ext>
            </a:extLst>
          </p:cNvPr>
          <p:cNvSpPr/>
          <p:nvPr/>
        </p:nvSpPr>
        <p:spPr>
          <a:xfrm>
            <a:off x="10216786" y="279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T</a:t>
            </a:r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xmlns="" id="{0EBC3068-BF52-C04F-82FD-C9E05E739D51}"/>
              </a:ext>
            </a:extLst>
          </p:cNvPr>
          <p:cNvSpPr/>
          <p:nvPr/>
        </p:nvSpPr>
        <p:spPr>
          <a:xfrm>
            <a:off x="10216786" y="342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0</a:t>
            </a:r>
          </a:p>
        </p:txBody>
      </p:sp>
      <p:sp>
        <p:nvSpPr>
          <p:cNvPr id="74" name="Rectangle 73">
            <a:extLst>
              <a:ext uri="{FF2B5EF4-FFF2-40B4-BE49-F238E27FC236}">
                <a16:creationId xmlns:a16="http://schemas.microsoft.com/office/drawing/2014/main" xmlns="" id="{6A45B286-B78E-AF4A-A09E-567C37125AB6}"/>
              </a:ext>
            </a:extLst>
          </p:cNvPr>
          <p:cNvSpPr/>
          <p:nvPr/>
        </p:nvSpPr>
        <p:spPr>
          <a:xfrm>
            <a:off x="10216786" y="406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87" name="Rectangle 86">
            <a:extLst>
              <a:ext uri="{FF2B5EF4-FFF2-40B4-BE49-F238E27FC236}">
                <a16:creationId xmlns:a16="http://schemas.microsoft.com/office/drawing/2014/main" xmlns="" id="{7FDCE087-5302-EC47-B901-B7A967C31EB1}"/>
              </a:ext>
            </a:extLst>
          </p:cNvPr>
          <p:cNvSpPr/>
          <p:nvPr/>
        </p:nvSpPr>
        <p:spPr>
          <a:xfrm>
            <a:off x="10216786" y="469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rgbClr val="FF3860"/>
                </a:solidFill>
                <a:latin typeface="OpenDyslexicAlta" pitchFamily="2" charset="77"/>
              </a:rPr>
              <a:t>0</a:t>
            </a:r>
          </a:p>
        </p:txBody>
      </p:sp>
      <p:sp>
        <p:nvSpPr>
          <p:cNvPr id="88" name="Rectangle 87">
            <a:extLst>
              <a:ext uri="{FF2B5EF4-FFF2-40B4-BE49-F238E27FC236}">
                <a16:creationId xmlns:a16="http://schemas.microsoft.com/office/drawing/2014/main" xmlns="" id="{DEB98F41-59BF-7047-840C-8D3859B54A9D}"/>
              </a:ext>
            </a:extLst>
          </p:cNvPr>
          <p:cNvSpPr/>
          <p:nvPr/>
        </p:nvSpPr>
        <p:spPr>
          <a:xfrm>
            <a:off x="10216786" y="5329930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bg1"/>
                </a:solidFill>
                <a:latin typeface="OpenDyslexicAlta" pitchFamily="2" charset="77"/>
              </a:rPr>
              <a:t>0</a:t>
            </a:r>
          </a:p>
        </p:txBody>
      </p:sp>
      <p:sp>
        <p:nvSpPr>
          <p:cNvPr id="89" name="Rectangle 88">
            <a:extLst>
              <a:ext uri="{FF2B5EF4-FFF2-40B4-BE49-F238E27FC236}">
                <a16:creationId xmlns:a16="http://schemas.microsoft.com/office/drawing/2014/main" xmlns="" id="{1F9FA1B0-6249-2745-A89B-83A2674E9523}"/>
              </a:ext>
            </a:extLst>
          </p:cNvPr>
          <p:cNvSpPr/>
          <p:nvPr/>
        </p:nvSpPr>
        <p:spPr>
          <a:xfrm>
            <a:off x="10851786" y="279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prstClr val="black"/>
                </a:solidFill>
                <a:latin typeface="OpenDyslexicAlta" pitchFamily="2" charset="77"/>
              </a:rPr>
              <a:t>O</a:t>
            </a:r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90" name="Rectangle 89">
            <a:extLst>
              <a:ext uri="{FF2B5EF4-FFF2-40B4-BE49-F238E27FC236}">
                <a16:creationId xmlns:a16="http://schemas.microsoft.com/office/drawing/2014/main" xmlns="" id="{4B715DF8-3D70-7440-A606-6E817E6374B2}"/>
              </a:ext>
            </a:extLst>
          </p:cNvPr>
          <p:cNvSpPr/>
          <p:nvPr/>
        </p:nvSpPr>
        <p:spPr>
          <a:xfrm>
            <a:off x="10851786" y="342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2</a:t>
            </a:r>
          </a:p>
        </p:txBody>
      </p:sp>
      <p:sp>
        <p:nvSpPr>
          <p:cNvPr id="91" name="Rectangle 90">
            <a:extLst>
              <a:ext uri="{FF2B5EF4-FFF2-40B4-BE49-F238E27FC236}">
                <a16:creationId xmlns:a16="http://schemas.microsoft.com/office/drawing/2014/main" xmlns="" id="{E7E3AD86-1F70-7C4C-B8C4-F2113CB9350E}"/>
              </a:ext>
            </a:extLst>
          </p:cNvPr>
          <p:cNvSpPr/>
          <p:nvPr/>
        </p:nvSpPr>
        <p:spPr>
          <a:xfrm>
            <a:off x="10851786" y="406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4</a:t>
            </a:r>
          </a:p>
        </p:txBody>
      </p:sp>
      <p:sp>
        <p:nvSpPr>
          <p:cNvPr id="92" name="Rectangle 91">
            <a:extLst>
              <a:ext uri="{FF2B5EF4-FFF2-40B4-BE49-F238E27FC236}">
                <a16:creationId xmlns:a16="http://schemas.microsoft.com/office/drawing/2014/main" xmlns="" id="{FEE1C33F-A7EB-974A-9D79-D2EB9A325D0E}"/>
              </a:ext>
            </a:extLst>
          </p:cNvPr>
          <p:cNvSpPr/>
          <p:nvPr/>
        </p:nvSpPr>
        <p:spPr>
          <a:xfrm>
            <a:off x="10851786" y="469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rgbClr val="FF3860"/>
                </a:solidFill>
                <a:latin typeface="OpenDyslexicAlta" pitchFamily="2" charset="77"/>
              </a:rPr>
              <a:t>8</a:t>
            </a:r>
          </a:p>
        </p:txBody>
      </p:sp>
      <p:sp>
        <p:nvSpPr>
          <p:cNvPr id="93" name="Rectangle 92">
            <a:extLst>
              <a:ext uri="{FF2B5EF4-FFF2-40B4-BE49-F238E27FC236}">
                <a16:creationId xmlns:a16="http://schemas.microsoft.com/office/drawing/2014/main" xmlns="" id="{B48B4E40-8560-1E40-A3E1-9CE23959C0A1}"/>
              </a:ext>
            </a:extLst>
          </p:cNvPr>
          <p:cNvSpPr/>
          <p:nvPr/>
        </p:nvSpPr>
        <p:spPr>
          <a:xfrm>
            <a:off x="10851786" y="5329930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rgbClr val="FF3860"/>
              </a:solidFill>
              <a:latin typeface="OpenDyslexicAlta" pitchFamily="2" charset="77"/>
            </a:endParaRPr>
          </a:p>
        </p:txBody>
      </p:sp>
      <p:graphicFrame>
        <p:nvGraphicFramePr>
          <p:cNvPr id="94" name="Table 93">
            <a:extLst>
              <a:ext uri="{FF2B5EF4-FFF2-40B4-BE49-F238E27FC236}">
                <a16:creationId xmlns:a16="http://schemas.microsoft.com/office/drawing/2014/main" xmlns="" id="{AC4CC3B2-108C-814C-8E9C-E2FD9B4A7073}"/>
              </a:ext>
            </a:extLst>
          </p:cNvPr>
          <p:cNvGraphicFramePr>
            <a:graphicFrameLocks noGrp="1"/>
          </p:cNvGraphicFramePr>
          <p:nvPr/>
        </p:nvGraphicFramePr>
        <p:xfrm>
          <a:off x="336186" y="2790482"/>
          <a:ext cx="7232373" cy="26517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410791">
                  <a:extLst>
                    <a:ext uri="{9D8B030D-6E8A-4147-A177-3AD203B41FA5}">
                      <a16:colId xmlns:a16="http://schemas.microsoft.com/office/drawing/2014/main" xmlns="" val="3100851161"/>
                    </a:ext>
                  </a:extLst>
                </a:gridCol>
                <a:gridCol w="2410791">
                  <a:extLst>
                    <a:ext uri="{9D8B030D-6E8A-4147-A177-3AD203B41FA5}">
                      <a16:colId xmlns:a16="http://schemas.microsoft.com/office/drawing/2014/main" xmlns="" val="3332004200"/>
                    </a:ext>
                  </a:extLst>
                </a:gridCol>
                <a:gridCol w="2410791">
                  <a:extLst>
                    <a:ext uri="{9D8B030D-6E8A-4147-A177-3AD203B41FA5}">
                      <a16:colId xmlns:a16="http://schemas.microsoft.com/office/drawing/2014/main" xmlns="" val="43846346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latin typeface="OpenDyslexicAlta" pitchFamily="2" charset="77"/>
                        </a:rPr>
                        <a:t>hundreds</a:t>
                      </a:r>
                    </a:p>
                  </a:txBody>
                  <a:tcPr>
                    <a:solidFill>
                      <a:srgbClr val="FFDD5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latin typeface="OpenDyslexicAlta" pitchFamily="2" charset="77"/>
                        </a:rPr>
                        <a:t>tens</a:t>
                      </a:r>
                    </a:p>
                  </a:txBody>
                  <a:tcPr>
                    <a:solidFill>
                      <a:srgbClr val="FFDD5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latin typeface="OpenDyslexicAlta" pitchFamily="2" charset="77"/>
                        </a:rPr>
                        <a:t>ones</a:t>
                      </a:r>
                    </a:p>
                  </a:txBody>
                  <a:tcPr>
                    <a:solidFill>
                      <a:srgbClr val="FFDD5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073717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25877768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32775677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91545499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40835138"/>
                  </a:ext>
                </a:extLst>
              </a:tr>
            </a:tbl>
          </a:graphicData>
        </a:graphic>
      </p:graphicFrame>
      <p:pic>
        <p:nvPicPr>
          <p:cNvPr id="96" name="Picture 95">
            <a:extLst>
              <a:ext uri="{FF2B5EF4-FFF2-40B4-BE49-F238E27FC236}">
                <a16:creationId xmlns:a16="http://schemas.microsoft.com/office/drawing/2014/main" xmlns="" id="{4EDBB8CF-656D-7141-A001-FB38D0FF146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545" y="4413349"/>
            <a:ext cx="445337" cy="450000"/>
          </a:xfrm>
          <a:prstGeom prst="rect">
            <a:avLst/>
          </a:prstGeom>
        </p:spPr>
      </p:pic>
      <p:cxnSp>
        <p:nvCxnSpPr>
          <p:cNvPr id="97" name="Straight Connector 96">
            <a:extLst>
              <a:ext uri="{FF2B5EF4-FFF2-40B4-BE49-F238E27FC236}">
                <a16:creationId xmlns:a16="http://schemas.microsoft.com/office/drawing/2014/main" xmlns="" id="{25D28D3F-2556-6F40-8548-43F3E4908417}"/>
              </a:ext>
            </a:extLst>
          </p:cNvPr>
          <p:cNvCxnSpPr>
            <a:cxnSpLocks/>
          </p:cNvCxnSpPr>
          <p:nvPr/>
        </p:nvCxnSpPr>
        <p:spPr>
          <a:xfrm flipV="1">
            <a:off x="8946786" y="5319965"/>
            <a:ext cx="2540000" cy="16758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Straight Connector 97">
            <a:extLst>
              <a:ext uri="{FF2B5EF4-FFF2-40B4-BE49-F238E27FC236}">
                <a16:creationId xmlns:a16="http://schemas.microsoft.com/office/drawing/2014/main" xmlns="" id="{8550E23E-519F-1047-81A7-ECF31EEBB51F}"/>
              </a:ext>
            </a:extLst>
          </p:cNvPr>
          <p:cNvCxnSpPr>
            <a:cxnSpLocks/>
          </p:cNvCxnSpPr>
          <p:nvPr/>
        </p:nvCxnSpPr>
        <p:spPr>
          <a:xfrm>
            <a:off x="8946786" y="4686907"/>
            <a:ext cx="2540000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9" name="Picture 98">
            <a:extLst>
              <a:ext uri="{FF2B5EF4-FFF2-40B4-BE49-F238E27FC236}">
                <a16:creationId xmlns:a16="http://schemas.microsoft.com/office/drawing/2014/main" xmlns="" id="{4878D339-C0B8-7F4A-A263-E04EF73A764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28606" y="4959607"/>
            <a:ext cx="435228" cy="450000"/>
          </a:xfrm>
          <a:prstGeom prst="rect">
            <a:avLst/>
          </a:prstGeom>
        </p:spPr>
      </p:pic>
      <p:sp>
        <p:nvSpPr>
          <p:cNvPr id="100" name="Rectangle 99">
            <a:extLst>
              <a:ext uri="{FF2B5EF4-FFF2-40B4-BE49-F238E27FC236}">
                <a16:creationId xmlns:a16="http://schemas.microsoft.com/office/drawing/2014/main" xmlns="" id="{0D7FA14D-EFFE-AC41-AEF3-C61F2DBBA679}"/>
              </a:ext>
            </a:extLst>
          </p:cNvPr>
          <p:cNvSpPr/>
          <p:nvPr/>
        </p:nvSpPr>
        <p:spPr>
          <a:xfrm>
            <a:off x="8322839" y="5319965"/>
            <a:ext cx="635000" cy="635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pic>
        <p:nvPicPr>
          <p:cNvPr id="101" name="Picture 100">
            <a:extLst>
              <a:ext uri="{FF2B5EF4-FFF2-40B4-BE49-F238E27FC236}">
                <a16:creationId xmlns:a16="http://schemas.microsoft.com/office/drawing/2014/main" xmlns="" id="{F597205D-3B36-1F42-8066-41F20C23A0F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19289" y="4396299"/>
            <a:ext cx="445337" cy="450000"/>
          </a:xfrm>
          <a:prstGeom prst="rect">
            <a:avLst/>
          </a:prstGeom>
        </p:spPr>
      </p:pic>
      <p:pic>
        <p:nvPicPr>
          <p:cNvPr id="102" name="Picture 101">
            <a:extLst>
              <a:ext uri="{FF2B5EF4-FFF2-40B4-BE49-F238E27FC236}">
                <a16:creationId xmlns:a16="http://schemas.microsoft.com/office/drawing/2014/main" xmlns="" id="{C7FED481-42AF-1545-AB5D-F16147C315E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8098" y="4959607"/>
            <a:ext cx="445337" cy="450000"/>
          </a:xfrm>
          <a:prstGeom prst="rect">
            <a:avLst/>
          </a:prstGeom>
        </p:spPr>
      </p:pic>
      <p:pic>
        <p:nvPicPr>
          <p:cNvPr id="103" name="Picture 102">
            <a:extLst>
              <a:ext uri="{FF2B5EF4-FFF2-40B4-BE49-F238E27FC236}">
                <a16:creationId xmlns:a16="http://schemas.microsoft.com/office/drawing/2014/main" xmlns="" id="{CA5BE721-0F4F-894A-8FFE-62BC7619BCC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14842" y="4942557"/>
            <a:ext cx="445337" cy="450000"/>
          </a:xfrm>
          <a:prstGeom prst="rect">
            <a:avLst/>
          </a:prstGeom>
        </p:spPr>
      </p:pic>
      <p:pic>
        <p:nvPicPr>
          <p:cNvPr id="104" name="Picture 103">
            <a:extLst>
              <a:ext uri="{FF2B5EF4-FFF2-40B4-BE49-F238E27FC236}">
                <a16:creationId xmlns:a16="http://schemas.microsoft.com/office/drawing/2014/main" xmlns="" id="{2B45FD8F-CD4B-BE49-AF92-3247B97B6F1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545" y="3850041"/>
            <a:ext cx="445337" cy="450000"/>
          </a:xfrm>
          <a:prstGeom prst="rect">
            <a:avLst/>
          </a:prstGeom>
        </p:spPr>
      </p:pic>
      <p:pic>
        <p:nvPicPr>
          <p:cNvPr id="105" name="Picture 104">
            <a:extLst>
              <a:ext uri="{FF2B5EF4-FFF2-40B4-BE49-F238E27FC236}">
                <a16:creationId xmlns:a16="http://schemas.microsoft.com/office/drawing/2014/main" xmlns="" id="{51538801-F7FD-EC4A-8C72-7BB5F125522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19289" y="3832991"/>
            <a:ext cx="445337" cy="450000"/>
          </a:xfrm>
          <a:prstGeom prst="rect">
            <a:avLst/>
          </a:prstGeom>
        </p:spPr>
      </p:pic>
      <p:pic>
        <p:nvPicPr>
          <p:cNvPr id="106" name="Picture 105">
            <a:extLst>
              <a:ext uri="{FF2B5EF4-FFF2-40B4-BE49-F238E27FC236}">
                <a16:creationId xmlns:a16="http://schemas.microsoft.com/office/drawing/2014/main" xmlns="" id="{90065F6D-8181-4A4D-8659-84EA632C54E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545" y="3293664"/>
            <a:ext cx="445337" cy="450000"/>
          </a:xfrm>
          <a:prstGeom prst="rect">
            <a:avLst/>
          </a:prstGeom>
        </p:spPr>
      </p:pic>
      <p:pic>
        <p:nvPicPr>
          <p:cNvPr id="107" name="Picture 106">
            <a:extLst>
              <a:ext uri="{FF2B5EF4-FFF2-40B4-BE49-F238E27FC236}">
                <a16:creationId xmlns:a16="http://schemas.microsoft.com/office/drawing/2014/main" xmlns="" id="{EB3BF859-0978-1C4C-8A63-5080E83D55C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19289" y="3276614"/>
            <a:ext cx="445337" cy="450000"/>
          </a:xfrm>
          <a:prstGeom prst="rect">
            <a:avLst/>
          </a:prstGeom>
        </p:spPr>
      </p:pic>
      <p:pic>
        <p:nvPicPr>
          <p:cNvPr id="108" name="Picture 107">
            <a:extLst>
              <a:ext uri="{FF2B5EF4-FFF2-40B4-BE49-F238E27FC236}">
                <a16:creationId xmlns:a16="http://schemas.microsoft.com/office/drawing/2014/main" xmlns="" id="{DD484DBC-4E76-F646-A528-389022C63C7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82210" y="4942557"/>
            <a:ext cx="435228" cy="450000"/>
          </a:xfrm>
          <a:prstGeom prst="rect">
            <a:avLst/>
          </a:prstGeom>
        </p:spPr>
      </p:pic>
      <p:pic>
        <p:nvPicPr>
          <p:cNvPr id="109" name="Picture 108">
            <a:extLst>
              <a:ext uri="{FF2B5EF4-FFF2-40B4-BE49-F238E27FC236}">
                <a16:creationId xmlns:a16="http://schemas.microsoft.com/office/drawing/2014/main" xmlns="" id="{F1686AB0-BA4E-9C4A-B179-65839721A48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28606" y="4413349"/>
            <a:ext cx="435228" cy="450000"/>
          </a:xfrm>
          <a:prstGeom prst="rect">
            <a:avLst/>
          </a:prstGeom>
        </p:spPr>
      </p:pic>
      <p:pic>
        <p:nvPicPr>
          <p:cNvPr id="110" name="Picture 109">
            <a:extLst>
              <a:ext uri="{FF2B5EF4-FFF2-40B4-BE49-F238E27FC236}">
                <a16:creationId xmlns:a16="http://schemas.microsoft.com/office/drawing/2014/main" xmlns="" id="{58CE8D47-CEC0-6445-A31A-C11341F2565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82210" y="4396299"/>
            <a:ext cx="435228" cy="450000"/>
          </a:xfrm>
          <a:prstGeom prst="rect">
            <a:avLst/>
          </a:prstGeom>
        </p:spPr>
      </p:pic>
      <p:pic>
        <p:nvPicPr>
          <p:cNvPr id="111" name="Picture 110">
            <a:extLst>
              <a:ext uri="{FF2B5EF4-FFF2-40B4-BE49-F238E27FC236}">
                <a16:creationId xmlns:a16="http://schemas.microsoft.com/office/drawing/2014/main" xmlns="" id="{948F5CAE-EE0D-7F48-B680-F32275E4CBE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28606" y="3863780"/>
            <a:ext cx="435228" cy="450000"/>
          </a:xfrm>
          <a:prstGeom prst="rect">
            <a:avLst/>
          </a:prstGeom>
        </p:spPr>
      </p:pic>
      <p:pic>
        <p:nvPicPr>
          <p:cNvPr id="112" name="Picture 111">
            <a:extLst>
              <a:ext uri="{FF2B5EF4-FFF2-40B4-BE49-F238E27FC236}">
                <a16:creationId xmlns:a16="http://schemas.microsoft.com/office/drawing/2014/main" xmlns="" id="{94CE043E-8D88-3942-8E4A-607D6F1091F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82210" y="3846730"/>
            <a:ext cx="435228" cy="450000"/>
          </a:xfrm>
          <a:prstGeom prst="rect">
            <a:avLst/>
          </a:prstGeom>
        </p:spPr>
      </p:pic>
      <p:pic>
        <p:nvPicPr>
          <p:cNvPr id="113" name="Picture 112">
            <a:extLst>
              <a:ext uri="{FF2B5EF4-FFF2-40B4-BE49-F238E27FC236}">
                <a16:creationId xmlns:a16="http://schemas.microsoft.com/office/drawing/2014/main" xmlns="" id="{91E30385-42E5-C34E-8955-18B0E4BD637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28606" y="3301039"/>
            <a:ext cx="435228" cy="450000"/>
          </a:xfrm>
          <a:prstGeom prst="rect">
            <a:avLst/>
          </a:prstGeom>
        </p:spPr>
      </p:pic>
      <p:pic>
        <p:nvPicPr>
          <p:cNvPr id="114" name="Picture 113">
            <a:extLst>
              <a:ext uri="{FF2B5EF4-FFF2-40B4-BE49-F238E27FC236}">
                <a16:creationId xmlns:a16="http://schemas.microsoft.com/office/drawing/2014/main" xmlns="" id="{1BE39C8F-4B5A-874E-8700-E340B092A3E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82210" y="3283989"/>
            <a:ext cx="435228" cy="45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735735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multiply 3-digit numbers by 1-digit numbers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Activity 1: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Use place value counters and a place value chart to complete: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xmlns="" id="{04FA8C7C-E0DB-F743-BABE-F3034198428B}"/>
              </a:ext>
            </a:extLst>
          </p:cNvPr>
          <p:cNvSpPr/>
          <p:nvPr/>
        </p:nvSpPr>
        <p:spPr>
          <a:xfrm>
            <a:off x="9131607" y="2367856"/>
            <a:ext cx="906114" cy="915119"/>
          </a:xfrm>
          <a:prstGeom prst="roundRect">
            <a:avLst/>
          </a:prstGeom>
          <a:noFill/>
          <a:ln w="2857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endParaRPr lang="en-US" sz="6000" dirty="0">
              <a:solidFill>
                <a:srgbClr val="FF3860"/>
              </a:solidFill>
              <a:latin typeface="OpenDyslexic" pitchFamily="2" charset="77"/>
            </a:endParaRPr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xmlns="" id="{EBFEB7E2-94EB-6244-AF60-10B816CA71C8}"/>
              </a:ext>
            </a:extLst>
          </p:cNvPr>
          <p:cNvSpPr/>
          <p:nvPr/>
        </p:nvSpPr>
        <p:spPr>
          <a:xfrm>
            <a:off x="8311786" y="279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xmlns="" id="{75600AE6-46A9-3E4D-9AB9-CFCA735E7A2D}"/>
              </a:ext>
            </a:extLst>
          </p:cNvPr>
          <p:cNvSpPr/>
          <p:nvPr/>
        </p:nvSpPr>
        <p:spPr>
          <a:xfrm>
            <a:off x="8311786" y="342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xmlns="" id="{D47979CF-7540-3244-BE04-641D30C144A0}"/>
              </a:ext>
            </a:extLst>
          </p:cNvPr>
          <p:cNvSpPr/>
          <p:nvPr/>
        </p:nvSpPr>
        <p:spPr>
          <a:xfrm>
            <a:off x="8311786" y="406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×</a:t>
            </a:r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xmlns="" id="{ECAE4A46-2014-C945-AB4A-46E2B61B7D3C}"/>
              </a:ext>
            </a:extLst>
          </p:cNvPr>
          <p:cNvSpPr/>
          <p:nvPr/>
        </p:nvSpPr>
        <p:spPr>
          <a:xfrm>
            <a:off x="8311786" y="469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xmlns="" id="{0ECAB0AA-4D83-1C49-A18D-AD9D4D9E44D0}"/>
              </a:ext>
            </a:extLst>
          </p:cNvPr>
          <p:cNvSpPr/>
          <p:nvPr/>
        </p:nvSpPr>
        <p:spPr>
          <a:xfrm>
            <a:off x="8311786" y="5329930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xmlns="" id="{9305167A-EB09-E142-9EF2-51BFFD44D862}"/>
              </a:ext>
            </a:extLst>
          </p:cNvPr>
          <p:cNvSpPr/>
          <p:nvPr/>
        </p:nvSpPr>
        <p:spPr>
          <a:xfrm>
            <a:off x="8946786" y="279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TH</a:t>
            </a:r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xmlns="" id="{4B9BDB66-5236-0543-9C07-310B67259057}"/>
              </a:ext>
            </a:extLst>
          </p:cNvPr>
          <p:cNvSpPr/>
          <p:nvPr/>
        </p:nvSpPr>
        <p:spPr>
          <a:xfrm>
            <a:off x="8946786" y="342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xmlns="" id="{7659EBF8-B948-CA4E-BC59-212012D01476}"/>
              </a:ext>
            </a:extLst>
          </p:cNvPr>
          <p:cNvSpPr/>
          <p:nvPr/>
        </p:nvSpPr>
        <p:spPr>
          <a:xfrm>
            <a:off x="8946786" y="406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xmlns="" id="{46F1F31E-B980-9B45-8D90-3841DE82C99D}"/>
              </a:ext>
            </a:extLst>
          </p:cNvPr>
          <p:cNvSpPr/>
          <p:nvPr/>
        </p:nvSpPr>
        <p:spPr>
          <a:xfrm>
            <a:off x="8946786" y="469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xmlns="" id="{18057518-BD79-8A41-96AC-6BCBA06CB400}"/>
              </a:ext>
            </a:extLst>
          </p:cNvPr>
          <p:cNvSpPr/>
          <p:nvPr/>
        </p:nvSpPr>
        <p:spPr>
          <a:xfrm>
            <a:off x="8946786" y="5329930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bg1"/>
                </a:solidFill>
                <a:latin typeface="OpenDyslexicAlta" pitchFamily="2" charset="77"/>
              </a:rPr>
              <a:t>1</a:t>
            </a:r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xmlns="" id="{616FC296-3451-634D-9757-573A96B1E24E}"/>
              </a:ext>
            </a:extLst>
          </p:cNvPr>
          <p:cNvSpPr/>
          <p:nvPr/>
        </p:nvSpPr>
        <p:spPr>
          <a:xfrm>
            <a:off x="9581786" y="279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H</a:t>
            </a:r>
          </a:p>
        </p:txBody>
      </p:sp>
      <p:sp>
        <p:nvSpPr>
          <p:cNvPr id="68" name="Rectangle 67">
            <a:extLst>
              <a:ext uri="{FF2B5EF4-FFF2-40B4-BE49-F238E27FC236}">
                <a16:creationId xmlns:a16="http://schemas.microsoft.com/office/drawing/2014/main" xmlns="" id="{6CD0A860-DA38-7148-882D-B7A6B94F46A1}"/>
              </a:ext>
            </a:extLst>
          </p:cNvPr>
          <p:cNvSpPr/>
          <p:nvPr/>
        </p:nvSpPr>
        <p:spPr>
          <a:xfrm>
            <a:off x="9581786" y="342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2</a:t>
            </a:r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xmlns="" id="{069A08D2-9BCD-8548-928E-8CEB864C7EC4}"/>
              </a:ext>
            </a:extLst>
          </p:cNvPr>
          <p:cNvSpPr/>
          <p:nvPr/>
        </p:nvSpPr>
        <p:spPr>
          <a:xfrm>
            <a:off x="9581786" y="406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xmlns="" id="{C65EA6B1-E7FF-AB45-B928-44639BC7A1D0}"/>
              </a:ext>
            </a:extLst>
          </p:cNvPr>
          <p:cNvSpPr/>
          <p:nvPr/>
        </p:nvSpPr>
        <p:spPr>
          <a:xfrm>
            <a:off x="9581786" y="469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71" name="Rectangle 70">
            <a:extLst>
              <a:ext uri="{FF2B5EF4-FFF2-40B4-BE49-F238E27FC236}">
                <a16:creationId xmlns:a16="http://schemas.microsoft.com/office/drawing/2014/main" xmlns="" id="{A58BAE4A-BFA5-0640-862A-73EB1C412536}"/>
              </a:ext>
            </a:extLst>
          </p:cNvPr>
          <p:cNvSpPr/>
          <p:nvPr/>
        </p:nvSpPr>
        <p:spPr>
          <a:xfrm>
            <a:off x="9581786" y="5329930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bg1"/>
                </a:solidFill>
                <a:latin typeface="OpenDyslexicAlta" pitchFamily="2" charset="77"/>
              </a:rPr>
              <a:t>0</a:t>
            </a:r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xmlns="" id="{998A09A3-3AAE-E542-B614-698B5FE99FC7}"/>
              </a:ext>
            </a:extLst>
          </p:cNvPr>
          <p:cNvSpPr/>
          <p:nvPr/>
        </p:nvSpPr>
        <p:spPr>
          <a:xfrm>
            <a:off x="10216786" y="279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T</a:t>
            </a:r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xmlns="" id="{0EBC3068-BF52-C04F-82FD-C9E05E739D51}"/>
              </a:ext>
            </a:extLst>
          </p:cNvPr>
          <p:cNvSpPr/>
          <p:nvPr/>
        </p:nvSpPr>
        <p:spPr>
          <a:xfrm>
            <a:off x="10216786" y="342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1</a:t>
            </a:r>
          </a:p>
        </p:txBody>
      </p:sp>
      <p:sp>
        <p:nvSpPr>
          <p:cNvPr id="74" name="Rectangle 73">
            <a:extLst>
              <a:ext uri="{FF2B5EF4-FFF2-40B4-BE49-F238E27FC236}">
                <a16:creationId xmlns:a16="http://schemas.microsoft.com/office/drawing/2014/main" xmlns="" id="{6A45B286-B78E-AF4A-A09E-567C37125AB6}"/>
              </a:ext>
            </a:extLst>
          </p:cNvPr>
          <p:cNvSpPr/>
          <p:nvPr/>
        </p:nvSpPr>
        <p:spPr>
          <a:xfrm>
            <a:off x="10216786" y="406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87" name="Rectangle 86">
            <a:extLst>
              <a:ext uri="{FF2B5EF4-FFF2-40B4-BE49-F238E27FC236}">
                <a16:creationId xmlns:a16="http://schemas.microsoft.com/office/drawing/2014/main" xmlns="" id="{7FDCE087-5302-EC47-B901-B7A967C31EB1}"/>
              </a:ext>
            </a:extLst>
          </p:cNvPr>
          <p:cNvSpPr/>
          <p:nvPr/>
        </p:nvSpPr>
        <p:spPr>
          <a:xfrm>
            <a:off x="10216786" y="469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88" name="Rectangle 87">
            <a:extLst>
              <a:ext uri="{FF2B5EF4-FFF2-40B4-BE49-F238E27FC236}">
                <a16:creationId xmlns:a16="http://schemas.microsoft.com/office/drawing/2014/main" xmlns="" id="{DEB98F41-59BF-7047-840C-8D3859B54A9D}"/>
              </a:ext>
            </a:extLst>
          </p:cNvPr>
          <p:cNvSpPr/>
          <p:nvPr/>
        </p:nvSpPr>
        <p:spPr>
          <a:xfrm>
            <a:off x="10216786" y="5329930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bg1"/>
                </a:solidFill>
                <a:latin typeface="OpenDyslexicAlta" pitchFamily="2" charset="77"/>
              </a:rPr>
              <a:t>0</a:t>
            </a:r>
          </a:p>
        </p:txBody>
      </p:sp>
      <p:sp>
        <p:nvSpPr>
          <p:cNvPr id="89" name="Rectangle 88">
            <a:extLst>
              <a:ext uri="{FF2B5EF4-FFF2-40B4-BE49-F238E27FC236}">
                <a16:creationId xmlns:a16="http://schemas.microsoft.com/office/drawing/2014/main" xmlns="" id="{1F9FA1B0-6249-2745-A89B-83A2674E9523}"/>
              </a:ext>
            </a:extLst>
          </p:cNvPr>
          <p:cNvSpPr/>
          <p:nvPr/>
        </p:nvSpPr>
        <p:spPr>
          <a:xfrm>
            <a:off x="10851786" y="279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prstClr val="black"/>
                </a:solidFill>
                <a:latin typeface="OpenDyslexicAlta" pitchFamily="2" charset="77"/>
              </a:rPr>
              <a:t>O</a:t>
            </a:r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90" name="Rectangle 89">
            <a:extLst>
              <a:ext uri="{FF2B5EF4-FFF2-40B4-BE49-F238E27FC236}">
                <a16:creationId xmlns:a16="http://schemas.microsoft.com/office/drawing/2014/main" xmlns="" id="{4B715DF8-3D70-7440-A606-6E817E6374B2}"/>
              </a:ext>
            </a:extLst>
          </p:cNvPr>
          <p:cNvSpPr/>
          <p:nvPr/>
        </p:nvSpPr>
        <p:spPr>
          <a:xfrm>
            <a:off x="10851786" y="342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3</a:t>
            </a:r>
          </a:p>
        </p:txBody>
      </p:sp>
      <p:sp>
        <p:nvSpPr>
          <p:cNvPr id="91" name="Rectangle 90">
            <a:extLst>
              <a:ext uri="{FF2B5EF4-FFF2-40B4-BE49-F238E27FC236}">
                <a16:creationId xmlns:a16="http://schemas.microsoft.com/office/drawing/2014/main" xmlns="" id="{E7E3AD86-1F70-7C4C-B8C4-F2113CB9350E}"/>
              </a:ext>
            </a:extLst>
          </p:cNvPr>
          <p:cNvSpPr/>
          <p:nvPr/>
        </p:nvSpPr>
        <p:spPr>
          <a:xfrm>
            <a:off x="10851786" y="406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3</a:t>
            </a:r>
          </a:p>
        </p:txBody>
      </p:sp>
      <p:sp>
        <p:nvSpPr>
          <p:cNvPr id="92" name="Rectangle 91">
            <a:extLst>
              <a:ext uri="{FF2B5EF4-FFF2-40B4-BE49-F238E27FC236}">
                <a16:creationId xmlns:a16="http://schemas.microsoft.com/office/drawing/2014/main" xmlns="" id="{FEE1C33F-A7EB-974A-9D79-D2EB9A325D0E}"/>
              </a:ext>
            </a:extLst>
          </p:cNvPr>
          <p:cNvSpPr/>
          <p:nvPr/>
        </p:nvSpPr>
        <p:spPr>
          <a:xfrm>
            <a:off x="10851786" y="469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93" name="Rectangle 92">
            <a:extLst>
              <a:ext uri="{FF2B5EF4-FFF2-40B4-BE49-F238E27FC236}">
                <a16:creationId xmlns:a16="http://schemas.microsoft.com/office/drawing/2014/main" xmlns="" id="{B48B4E40-8560-1E40-A3E1-9CE23959C0A1}"/>
              </a:ext>
            </a:extLst>
          </p:cNvPr>
          <p:cNvSpPr/>
          <p:nvPr/>
        </p:nvSpPr>
        <p:spPr>
          <a:xfrm>
            <a:off x="10851786" y="5329930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rgbClr val="FF3860"/>
              </a:solidFill>
              <a:latin typeface="OpenDyslexicAlta" pitchFamily="2" charset="77"/>
            </a:endParaRPr>
          </a:p>
        </p:txBody>
      </p:sp>
      <p:graphicFrame>
        <p:nvGraphicFramePr>
          <p:cNvPr id="94" name="Table 93">
            <a:extLst>
              <a:ext uri="{FF2B5EF4-FFF2-40B4-BE49-F238E27FC236}">
                <a16:creationId xmlns:a16="http://schemas.microsoft.com/office/drawing/2014/main" xmlns="" id="{AC4CC3B2-108C-814C-8E9C-E2FD9B4A7073}"/>
              </a:ext>
            </a:extLst>
          </p:cNvPr>
          <p:cNvGraphicFramePr>
            <a:graphicFrameLocks noGrp="1"/>
          </p:cNvGraphicFramePr>
          <p:nvPr/>
        </p:nvGraphicFramePr>
        <p:xfrm>
          <a:off x="336186" y="2790482"/>
          <a:ext cx="7232373" cy="21031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410791">
                  <a:extLst>
                    <a:ext uri="{9D8B030D-6E8A-4147-A177-3AD203B41FA5}">
                      <a16:colId xmlns:a16="http://schemas.microsoft.com/office/drawing/2014/main" xmlns="" val="3100851161"/>
                    </a:ext>
                  </a:extLst>
                </a:gridCol>
                <a:gridCol w="2410791">
                  <a:extLst>
                    <a:ext uri="{9D8B030D-6E8A-4147-A177-3AD203B41FA5}">
                      <a16:colId xmlns:a16="http://schemas.microsoft.com/office/drawing/2014/main" xmlns="" val="3332004200"/>
                    </a:ext>
                  </a:extLst>
                </a:gridCol>
                <a:gridCol w="2410791">
                  <a:extLst>
                    <a:ext uri="{9D8B030D-6E8A-4147-A177-3AD203B41FA5}">
                      <a16:colId xmlns:a16="http://schemas.microsoft.com/office/drawing/2014/main" xmlns="" val="43846346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latin typeface="OpenDyslexicAlta" pitchFamily="2" charset="77"/>
                        </a:rPr>
                        <a:t>hundreds</a:t>
                      </a:r>
                    </a:p>
                  </a:txBody>
                  <a:tcPr>
                    <a:solidFill>
                      <a:srgbClr val="FFDD5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latin typeface="OpenDyslexicAlta" pitchFamily="2" charset="77"/>
                        </a:rPr>
                        <a:t>tens</a:t>
                      </a:r>
                    </a:p>
                  </a:txBody>
                  <a:tcPr>
                    <a:solidFill>
                      <a:srgbClr val="FFDD5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latin typeface="OpenDyslexicAlta" pitchFamily="2" charset="77"/>
                        </a:rPr>
                        <a:t>ones</a:t>
                      </a:r>
                    </a:p>
                  </a:txBody>
                  <a:tcPr>
                    <a:solidFill>
                      <a:srgbClr val="FFDD5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073717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25877768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32775677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915454993"/>
                  </a:ext>
                </a:extLst>
              </a:tr>
            </a:tbl>
          </a:graphicData>
        </a:graphic>
      </p:graphicFrame>
      <p:cxnSp>
        <p:nvCxnSpPr>
          <p:cNvPr id="97" name="Straight Connector 96">
            <a:extLst>
              <a:ext uri="{FF2B5EF4-FFF2-40B4-BE49-F238E27FC236}">
                <a16:creationId xmlns:a16="http://schemas.microsoft.com/office/drawing/2014/main" xmlns="" id="{25D28D3F-2556-6F40-8548-43F3E4908417}"/>
              </a:ext>
            </a:extLst>
          </p:cNvPr>
          <p:cNvCxnSpPr>
            <a:cxnSpLocks/>
          </p:cNvCxnSpPr>
          <p:nvPr/>
        </p:nvCxnSpPr>
        <p:spPr>
          <a:xfrm flipV="1">
            <a:off x="8946786" y="5319965"/>
            <a:ext cx="2540000" cy="16758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Straight Connector 97">
            <a:extLst>
              <a:ext uri="{FF2B5EF4-FFF2-40B4-BE49-F238E27FC236}">
                <a16:creationId xmlns:a16="http://schemas.microsoft.com/office/drawing/2014/main" xmlns="" id="{8550E23E-519F-1047-81A7-ECF31EEBB51F}"/>
              </a:ext>
            </a:extLst>
          </p:cNvPr>
          <p:cNvCxnSpPr>
            <a:cxnSpLocks/>
          </p:cNvCxnSpPr>
          <p:nvPr/>
        </p:nvCxnSpPr>
        <p:spPr>
          <a:xfrm>
            <a:off x="8946786" y="4686907"/>
            <a:ext cx="2540000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0" name="Rectangle 99">
            <a:extLst>
              <a:ext uri="{FF2B5EF4-FFF2-40B4-BE49-F238E27FC236}">
                <a16:creationId xmlns:a16="http://schemas.microsoft.com/office/drawing/2014/main" xmlns="" id="{0D7FA14D-EFFE-AC41-AEF3-C61F2DBBA679}"/>
              </a:ext>
            </a:extLst>
          </p:cNvPr>
          <p:cNvSpPr/>
          <p:nvPr/>
        </p:nvSpPr>
        <p:spPr>
          <a:xfrm>
            <a:off x="8322839" y="5319965"/>
            <a:ext cx="635000" cy="635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175609221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multiply 3-digit numbers by 1-digit numbers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Activity 1: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Use place value counters and a place value chart to complete: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xmlns="" id="{04FA8C7C-E0DB-F743-BABE-F3034198428B}"/>
              </a:ext>
            </a:extLst>
          </p:cNvPr>
          <p:cNvSpPr/>
          <p:nvPr/>
        </p:nvSpPr>
        <p:spPr>
          <a:xfrm>
            <a:off x="9131607" y="2367856"/>
            <a:ext cx="906114" cy="915119"/>
          </a:xfrm>
          <a:prstGeom prst="roundRect">
            <a:avLst/>
          </a:prstGeom>
          <a:noFill/>
          <a:ln w="2857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endParaRPr lang="en-US" sz="6000" dirty="0">
              <a:solidFill>
                <a:srgbClr val="FF3860"/>
              </a:solidFill>
              <a:latin typeface="OpenDyslexic" pitchFamily="2" charset="77"/>
            </a:endParaRPr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xmlns="" id="{EBFEB7E2-94EB-6244-AF60-10B816CA71C8}"/>
              </a:ext>
            </a:extLst>
          </p:cNvPr>
          <p:cNvSpPr/>
          <p:nvPr/>
        </p:nvSpPr>
        <p:spPr>
          <a:xfrm>
            <a:off x="8311786" y="279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xmlns="" id="{75600AE6-46A9-3E4D-9AB9-CFCA735E7A2D}"/>
              </a:ext>
            </a:extLst>
          </p:cNvPr>
          <p:cNvSpPr/>
          <p:nvPr/>
        </p:nvSpPr>
        <p:spPr>
          <a:xfrm>
            <a:off x="8311786" y="342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xmlns="" id="{D47979CF-7540-3244-BE04-641D30C144A0}"/>
              </a:ext>
            </a:extLst>
          </p:cNvPr>
          <p:cNvSpPr/>
          <p:nvPr/>
        </p:nvSpPr>
        <p:spPr>
          <a:xfrm>
            <a:off x="8311786" y="406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×</a:t>
            </a:r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xmlns="" id="{ECAE4A46-2014-C945-AB4A-46E2B61B7D3C}"/>
              </a:ext>
            </a:extLst>
          </p:cNvPr>
          <p:cNvSpPr/>
          <p:nvPr/>
        </p:nvSpPr>
        <p:spPr>
          <a:xfrm>
            <a:off x="8311786" y="469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xmlns="" id="{0ECAB0AA-4D83-1C49-A18D-AD9D4D9E44D0}"/>
              </a:ext>
            </a:extLst>
          </p:cNvPr>
          <p:cNvSpPr/>
          <p:nvPr/>
        </p:nvSpPr>
        <p:spPr>
          <a:xfrm>
            <a:off x="8311786" y="5329930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xmlns="" id="{9305167A-EB09-E142-9EF2-51BFFD44D862}"/>
              </a:ext>
            </a:extLst>
          </p:cNvPr>
          <p:cNvSpPr/>
          <p:nvPr/>
        </p:nvSpPr>
        <p:spPr>
          <a:xfrm>
            <a:off x="8946786" y="279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TH</a:t>
            </a:r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xmlns="" id="{4B9BDB66-5236-0543-9C07-310B67259057}"/>
              </a:ext>
            </a:extLst>
          </p:cNvPr>
          <p:cNvSpPr/>
          <p:nvPr/>
        </p:nvSpPr>
        <p:spPr>
          <a:xfrm>
            <a:off x="8946786" y="342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xmlns="" id="{7659EBF8-B948-CA4E-BC59-212012D01476}"/>
              </a:ext>
            </a:extLst>
          </p:cNvPr>
          <p:cNvSpPr/>
          <p:nvPr/>
        </p:nvSpPr>
        <p:spPr>
          <a:xfrm>
            <a:off x="8946786" y="406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xmlns="" id="{46F1F31E-B980-9B45-8D90-3841DE82C99D}"/>
              </a:ext>
            </a:extLst>
          </p:cNvPr>
          <p:cNvSpPr/>
          <p:nvPr/>
        </p:nvSpPr>
        <p:spPr>
          <a:xfrm>
            <a:off x="8946786" y="469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xmlns="" id="{18057518-BD79-8A41-96AC-6BCBA06CB400}"/>
              </a:ext>
            </a:extLst>
          </p:cNvPr>
          <p:cNvSpPr/>
          <p:nvPr/>
        </p:nvSpPr>
        <p:spPr>
          <a:xfrm>
            <a:off x="8946786" y="5329930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bg1"/>
                </a:solidFill>
                <a:latin typeface="OpenDyslexicAlta" pitchFamily="2" charset="77"/>
              </a:rPr>
              <a:t>1</a:t>
            </a:r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xmlns="" id="{616FC296-3451-634D-9757-573A96B1E24E}"/>
              </a:ext>
            </a:extLst>
          </p:cNvPr>
          <p:cNvSpPr/>
          <p:nvPr/>
        </p:nvSpPr>
        <p:spPr>
          <a:xfrm>
            <a:off x="9581786" y="279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H</a:t>
            </a:r>
          </a:p>
        </p:txBody>
      </p:sp>
      <p:sp>
        <p:nvSpPr>
          <p:cNvPr id="68" name="Rectangle 67">
            <a:extLst>
              <a:ext uri="{FF2B5EF4-FFF2-40B4-BE49-F238E27FC236}">
                <a16:creationId xmlns:a16="http://schemas.microsoft.com/office/drawing/2014/main" xmlns="" id="{6CD0A860-DA38-7148-882D-B7A6B94F46A1}"/>
              </a:ext>
            </a:extLst>
          </p:cNvPr>
          <p:cNvSpPr/>
          <p:nvPr/>
        </p:nvSpPr>
        <p:spPr>
          <a:xfrm>
            <a:off x="9581786" y="342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2</a:t>
            </a:r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xmlns="" id="{069A08D2-9BCD-8548-928E-8CEB864C7EC4}"/>
              </a:ext>
            </a:extLst>
          </p:cNvPr>
          <p:cNvSpPr/>
          <p:nvPr/>
        </p:nvSpPr>
        <p:spPr>
          <a:xfrm>
            <a:off x="9581786" y="406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xmlns="" id="{C65EA6B1-E7FF-AB45-B928-44639BC7A1D0}"/>
              </a:ext>
            </a:extLst>
          </p:cNvPr>
          <p:cNvSpPr/>
          <p:nvPr/>
        </p:nvSpPr>
        <p:spPr>
          <a:xfrm>
            <a:off x="9581786" y="469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71" name="Rectangle 70">
            <a:extLst>
              <a:ext uri="{FF2B5EF4-FFF2-40B4-BE49-F238E27FC236}">
                <a16:creationId xmlns:a16="http://schemas.microsoft.com/office/drawing/2014/main" xmlns="" id="{A58BAE4A-BFA5-0640-862A-73EB1C412536}"/>
              </a:ext>
            </a:extLst>
          </p:cNvPr>
          <p:cNvSpPr/>
          <p:nvPr/>
        </p:nvSpPr>
        <p:spPr>
          <a:xfrm>
            <a:off x="9581786" y="5329930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bg1"/>
                </a:solidFill>
                <a:latin typeface="OpenDyslexicAlta" pitchFamily="2" charset="77"/>
              </a:rPr>
              <a:t>0</a:t>
            </a:r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xmlns="" id="{998A09A3-3AAE-E542-B614-698B5FE99FC7}"/>
              </a:ext>
            </a:extLst>
          </p:cNvPr>
          <p:cNvSpPr/>
          <p:nvPr/>
        </p:nvSpPr>
        <p:spPr>
          <a:xfrm>
            <a:off x="10216786" y="279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T</a:t>
            </a:r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xmlns="" id="{0EBC3068-BF52-C04F-82FD-C9E05E739D51}"/>
              </a:ext>
            </a:extLst>
          </p:cNvPr>
          <p:cNvSpPr/>
          <p:nvPr/>
        </p:nvSpPr>
        <p:spPr>
          <a:xfrm>
            <a:off x="10216786" y="342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1</a:t>
            </a:r>
          </a:p>
        </p:txBody>
      </p:sp>
      <p:sp>
        <p:nvSpPr>
          <p:cNvPr id="74" name="Rectangle 73">
            <a:extLst>
              <a:ext uri="{FF2B5EF4-FFF2-40B4-BE49-F238E27FC236}">
                <a16:creationId xmlns:a16="http://schemas.microsoft.com/office/drawing/2014/main" xmlns="" id="{6A45B286-B78E-AF4A-A09E-567C37125AB6}"/>
              </a:ext>
            </a:extLst>
          </p:cNvPr>
          <p:cNvSpPr/>
          <p:nvPr/>
        </p:nvSpPr>
        <p:spPr>
          <a:xfrm>
            <a:off x="10216786" y="406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87" name="Rectangle 86">
            <a:extLst>
              <a:ext uri="{FF2B5EF4-FFF2-40B4-BE49-F238E27FC236}">
                <a16:creationId xmlns:a16="http://schemas.microsoft.com/office/drawing/2014/main" xmlns="" id="{7FDCE087-5302-EC47-B901-B7A967C31EB1}"/>
              </a:ext>
            </a:extLst>
          </p:cNvPr>
          <p:cNvSpPr/>
          <p:nvPr/>
        </p:nvSpPr>
        <p:spPr>
          <a:xfrm>
            <a:off x="10216786" y="469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88" name="Rectangle 87">
            <a:extLst>
              <a:ext uri="{FF2B5EF4-FFF2-40B4-BE49-F238E27FC236}">
                <a16:creationId xmlns:a16="http://schemas.microsoft.com/office/drawing/2014/main" xmlns="" id="{DEB98F41-59BF-7047-840C-8D3859B54A9D}"/>
              </a:ext>
            </a:extLst>
          </p:cNvPr>
          <p:cNvSpPr/>
          <p:nvPr/>
        </p:nvSpPr>
        <p:spPr>
          <a:xfrm>
            <a:off x="10216786" y="5329930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bg1"/>
                </a:solidFill>
                <a:latin typeface="OpenDyslexicAlta" pitchFamily="2" charset="77"/>
              </a:rPr>
              <a:t>0</a:t>
            </a:r>
          </a:p>
        </p:txBody>
      </p:sp>
      <p:sp>
        <p:nvSpPr>
          <p:cNvPr id="89" name="Rectangle 88">
            <a:extLst>
              <a:ext uri="{FF2B5EF4-FFF2-40B4-BE49-F238E27FC236}">
                <a16:creationId xmlns:a16="http://schemas.microsoft.com/office/drawing/2014/main" xmlns="" id="{1F9FA1B0-6249-2745-A89B-83A2674E9523}"/>
              </a:ext>
            </a:extLst>
          </p:cNvPr>
          <p:cNvSpPr/>
          <p:nvPr/>
        </p:nvSpPr>
        <p:spPr>
          <a:xfrm>
            <a:off x="10851786" y="279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prstClr val="black"/>
                </a:solidFill>
                <a:latin typeface="OpenDyslexicAlta" pitchFamily="2" charset="77"/>
              </a:rPr>
              <a:t>O</a:t>
            </a:r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90" name="Rectangle 89">
            <a:extLst>
              <a:ext uri="{FF2B5EF4-FFF2-40B4-BE49-F238E27FC236}">
                <a16:creationId xmlns:a16="http://schemas.microsoft.com/office/drawing/2014/main" xmlns="" id="{4B715DF8-3D70-7440-A606-6E817E6374B2}"/>
              </a:ext>
            </a:extLst>
          </p:cNvPr>
          <p:cNvSpPr/>
          <p:nvPr/>
        </p:nvSpPr>
        <p:spPr>
          <a:xfrm>
            <a:off x="10851786" y="342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3</a:t>
            </a:r>
          </a:p>
        </p:txBody>
      </p:sp>
      <p:sp>
        <p:nvSpPr>
          <p:cNvPr id="91" name="Rectangle 90">
            <a:extLst>
              <a:ext uri="{FF2B5EF4-FFF2-40B4-BE49-F238E27FC236}">
                <a16:creationId xmlns:a16="http://schemas.microsoft.com/office/drawing/2014/main" xmlns="" id="{E7E3AD86-1F70-7C4C-B8C4-F2113CB9350E}"/>
              </a:ext>
            </a:extLst>
          </p:cNvPr>
          <p:cNvSpPr/>
          <p:nvPr/>
        </p:nvSpPr>
        <p:spPr>
          <a:xfrm>
            <a:off x="10851786" y="406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3</a:t>
            </a:r>
          </a:p>
        </p:txBody>
      </p:sp>
      <p:sp>
        <p:nvSpPr>
          <p:cNvPr id="92" name="Rectangle 91">
            <a:extLst>
              <a:ext uri="{FF2B5EF4-FFF2-40B4-BE49-F238E27FC236}">
                <a16:creationId xmlns:a16="http://schemas.microsoft.com/office/drawing/2014/main" xmlns="" id="{FEE1C33F-A7EB-974A-9D79-D2EB9A325D0E}"/>
              </a:ext>
            </a:extLst>
          </p:cNvPr>
          <p:cNvSpPr/>
          <p:nvPr/>
        </p:nvSpPr>
        <p:spPr>
          <a:xfrm>
            <a:off x="10851786" y="469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93" name="Rectangle 92">
            <a:extLst>
              <a:ext uri="{FF2B5EF4-FFF2-40B4-BE49-F238E27FC236}">
                <a16:creationId xmlns:a16="http://schemas.microsoft.com/office/drawing/2014/main" xmlns="" id="{B48B4E40-8560-1E40-A3E1-9CE23959C0A1}"/>
              </a:ext>
            </a:extLst>
          </p:cNvPr>
          <p:cNvSpPr/>
          <p:nvPr/>
        </p:nvSpPr>
        <p:spPr>
          <a:xfrm>
            <a:off x="10851786" y="5329930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rgbClr val="FF3860"/>
              </a:solidFill>
              <a:latin typeface="OpenDyslexicAlta" pitchFamily="2" charset="77"/>
            </a:endParaRPr>
          </a:p>
        </p:txBody>
      </p:sp>
      <p:graphicFrame>
        <p:nvGraphicFramePr>
          <p:cNvPr id="94" name="Table 93">
            <a:extLst>
              <a:ext uri="{FF2B5EF4-FFF2-40B4-BE49-F238E27FC236}">
                <a16:creationId xmlns:a16="http://schemas.microsoft.com/office/drawing/2014/main" xmlns="" id="{AC4CC3B2-108C-814C-8E9C-E2FD9B4A7073}"/>
              </a:ext>
            </a:extLst>
          </p:cNvPr>
          <p:cNvGraphicFramePr>
            <a:graphicFrameLocks noGrp="1"/>
          </p:cNvGraphicFramePr>
          <p:nvPr/>
        </p:nvGraphicFramePr>
        <p:xfrm>
          <a:off x="336186" y="2790482"/>
          <a:ext cx="7232373" cy="21031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410791">
                  <a:extLst>
                    <a:ext uri="{9D8B030D-6E8A-4147-A177-3AD203B41FA5}">
                      <a16:colId xmlns:a16="http://schemas.microsoft.com/office/drawing/2014/main" xmlns="" val="3100851161"/>
                    </a:ext>
                  </a:extLst>
                </a:gridCol>
                <a:gridCol w="2410791">
                  <a:extLst>
                    <a:ext uri="{9D8B030D-6E8A-4147-A177-3AD203B41FA5}">
                      <a16:colId xmlns:a16="http://schemas.microsoft.com/office/drawing/2014/main" xmlns="" val="3332004200"/>
                    </a:ext>
                  </a:extLst>
                </a:gridCol>
                <a:gridCol w="2410791">
                  <a:extLst>
                    <a:ext uri="{9D8B030D-6E8A-4147-A177-3AD203B41FA5}">
                      <a16:colId xmlns:a16="http://schemas.microsoft.com/office/drawing/2014/main" xmlns="" val="43846346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latin typeface="OpenDyslexicAlta" pitchFamily="2" charset="77"/>
                        </a:rPr>
                        <a:t>hundreds</a:t>
                      </a:r>
                    </a:p>
                  </a:txBody>
                  <a:tcPr>
                    <a:solidFill>
                      <a:srgbClr val="FFDD5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latin typeface="OpenDyslexicAlta" pitchFamily="2" charset="77"/>
                        </a:rPr>
                        <a:t>tens</a:t>
                      </a:r>
                    </a:p>
                  </a:txBody>
                  <a:tcPr>
                    <a:solidFill>
                      <a:srgbClr val="FFDD5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latin typeface="OpenDyslexicAlta" pitchFamily="2" charset="77"/>
                        </a:rPr>
                        <a:t>ones</a:t>
                      </a:r>
                    </a:p>
                  </a:txBody>
                  <a:tcPr>
                    <a:solidFill>
                      <a:srgbClr val="FFDD5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073717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25877768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32775677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915454993"/>
                  </a:ext>
                </a:extLst>
              </a:tr>
            </a:tbl>
          </a:graphicData>
        </a:graphic>
      </p:graphicFrame>
      <p:pic>
        <p:nvPicPr>
          <p:cNvPr id="96" name="Picture 95">
            <a:extLst>
              <a:ext uri="{FF2B5EF4-FFF2-40B4-BE49-F238E27FC236}">
                <a16:creationId xmlns:a16="http://schemas.microsoft.com/office/drawing/2014/main" xmlns="" id="{4EDBB8CF-656D-7141-A001-FB38D0FF146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545" y="4413349"/>
            <a:ext cx="445337" cy="450000"/>
          </a:xfrm>
          <a:prstGeom prst="rect">
            <a:avLst/>
          </a:prstGeom>
        </p:spPr>
      </p:pic>
      <p:cxnSp>
        <p:nvCxnSpPr>
          <p:cNvPr id="97" name="Straight Connector 96">
            <a:extLst>
              <a:ext uri="{FF2B5EF4-FFF2-40B4-BE49-F238E27FC236}">
                <a16:creationId xmlns:a16="http://schemas.microsoft.com/office/drawing/2014/main" xmlns="" id="{25D28D3F-2556-6F40-8548-43F3E4908417}"/>
              </a:ext>
            </a:extLst>
          </p:cNvPr>
          <p:cNvCxnSpPr>
            <a:cxnSpLocks/>
          </p:cNvCxnSpPr>
          <p:nvPr/>
        </p:nvCxnSpPr>
        <p:spPr>
          <a:xfrm flipV="1">
            <a:off x="8946786" y="5319965"/>
            <a:ext cx="2540000" cy="16758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Straight Connector 97">
            <a:extLst>
              <a:ext uri="{FF2B5EF4-FFF2-40B4-BE49-F238E27FC236}">
                <a16:creationId xmlns:a16="http://schemas.microsoft.com/office/drawing/2014/main" xmlns="" id="{8550E23E-519F-1047-81A7-ECF31EEBB51F}"/>
              </a:ext>
            </a:extLst>
          </p:cNvPr>
          <p:cNvCxnSpPr>
            <a:cxnSpLocks/>
          </p:cNvCxnSpPr>
          <p:nvPr/>
        </p:nvCxnSpPr>
        <p:spPr>
          <a:xfrm>
            <a:off x="8946786" y="4686907"/>
            <a:ext cx="2540000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0" name="Rectangle 99">
            <a:extLst>
              <a:ext uri="{FF2B5EF4-FFF2-40B4-BE49-F238E27FC236}">
                <a16:creationId xmlns:a16="http://schemas.microsoft.com/office/drawing/2014/main" xmlns="" id="{0D7FA14D-EFFE-AC41-AEF3-C61F2DBBA679}"/>
              </a:ext>
            </a:extLst>
          </p:cNvPr>
          <p:cNvSpPr/>
          <p:nvPr/>
        </p:nvSpPr>
        <p:spPr>
          <a:xfrm>
            <a:off x="8322839" y="5319965"/>
            <a:ext cx="635000" cy="635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pic>
        <p:nvPicPr>
          <p:cNvPr id="101" name="Picture 100">
            <a:extLst>
              <a:ext uri="{FF2B5EF4-FFF2-40B4-BE49-F238E27FC236}">
                <a16:creationId xmlns:a16="http://schemas.microsoft.com/office/drawing/2014/main" xmlns="" id="{F597205D-3B36-1F42-8066-41F20C23A0F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19289" y="4396299"/>
            <a:ext cx="445337" cy="450000"/>
          </a:xfrm>
          <a:prstGeom prst="rect">
            <a:avLst/>
          </a:prstGeom>
        </p:spPr>
      </p:pic>
      <p:pic>
        <p:nvPicPr>
          <p:cNvPr id="104" name="Picture 103">
            <a:extLst>
              <a:ext uri="{FF2B5EF4-FFF2-40B4-BE49-F238E27FC236}">
                <a16:creationId xmlns:a16="http://schemas.microsoft.com/office/drawing/2014/main" xmlns="" id="{2B45FD8F-CD4B-BE49-AF92-3247B97B6F1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545" y="3850041"/>
            <a:ext cx="445337" cy="450000"/>
          </a:xfrm>
          <a:prstGeom prst="rect">
            <a:avLst/>
          </a:prstGeom>
        </p:spPr>
      </p:pic>
      <p:pic>
        <p:nvPicPr>
          <p:cNvPr id="105" name="Picture 104">
            <a:extLst>
              <a:ext uri="{FF2B5EF4-FFF2-40B4-BE49-F238E27FC236}">
                <a16:creationId xmlns:a16="http://schemas.microsoft.com/office/drawing/2014/main" xmlns="" id="{51538801-F7FD-EC4A-8C72-7BB5F125522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19289" y="3832991"/>
            <a:ext cx="445337" cy="450000"/>
          </a:xfrm>
          <a:prstGeom prst="rect">
            <a:avLst/>
          </a:prstGeom>
        </p:spPr>
      </p:pic>
      <p:pic>
        <p:nvPicPr>
          <p:cNvPr id="106" name="Picture 105">
            <a:extLst>
              <a:ext uri="{FF2B5EF4-FFF2-40B4-BE49-F238E27FC236}">
                <a16:creationId xmlns:a16="http://schemas.microsoft.com/office/drawing/2014/main" xmlns="" id="{90065F6D-8181-4A4D-8659-84EA632C54E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545" y="3293664"/>
            <a:ext cx="445337" cy="450000"/>
          </a:xfrm>
          <a:prstGeom prst="rect">
            <a:avLst/>
          </a:prstGeom>
        </p:spPr>
      </p:pic>
      <p:pic>
        <p:nvPicPr>
          <p:cNvPr id="107" name="Picture 106">
            <a:extLst>
              <a:ext uri="{FF2B5EF4-FFF2-40B4-BE49-F238E27FC236}">
                <a16:creationId xmlns:a16="http://schemas.microsoft.com/office/drawing/2014/main" xmlns="" id="{EB3BF859-0978-1C4C-8A63-5080E83D55C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19289" y="3276614"/>
            <a:ext cx="445337" cy="450000"/>
          </a:xfrm>
          <a:prstGeom prst="rect">
            <a:avLst/>
          </a:prstGeom>
        </p:spPr>
      </p:pic>
      <p:pic>
        <p:nvPicPr>
          <p:cNvPr id="50" name="Picture 49">
            <a:extLst>
              <a:ext uri="{FF2B5EF4-FFF2-40B4-BE49-F238E27FC236}">
                <a16:creationId xmlns:a16="http://schemas.microsoft.com/office/drawing/2014/main" xmlns="" id="{77D91514-FC49-1040-B857-C88F75AE9FE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31349" y="3276614"/>
            <a:ext cx="442046" cy="450000"/>
          </a:xfrm>
          <a:prstGeom prst="rect">
            <a:avLst/>
          </a:prstGeom>
        </p:spPr>
      </p:pic>
      <p:pic>
        <p:nvPicPr>
          <p:cNvPr id="51" name="Picture 50">
            <a:extLst>
              <a:ext uri="{FF2B5EF4-FFF2-40B4-BE49-F238E27FC236}">
                <a16:creationId xmlns:a16="http://schemas.microsoft.com/office/drawing/2014/main" xmlns="" id="{782DFE40-9763-D94D-AFE4-9C3B66CDEB8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31349" y="3861551"/>
            <a:ext cx="442046" cy="450000"/>
          </a:xfrm>
          <a:prstGeom prst="rect">
            <a:avLst/>
          </a:prstGeom>
        </p:spPr>
      </p:pic>
      <p:pic>
        <p:nvPicPr>
          <p:cNvPr id="52" name="Picture 51">
            <a:extLst>
              <a:ext uri="{FF2B5EF4-FFF2-40B4-BE49-F238E27FC236}">
                <a16:creationId xmlns:a16="http://schemas.microsoft.com/office/drawing/2014/main" xmlns="" id="{18CA3E3E-25EF-A543-9B1B-64D91CB6309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31349" y="4413349"/>
            <a:ext cx="442046" cy="450000"/>
          </a:xfrm>
          <a:prstGeom prst="rect">
            <a:avLst/>
          </a:prstGeom>
        </p:spPr>
      </p:pic>
      <p:pic>
        <p:nvPicPr>
          <p:cNvPr id="55" name="Picture 54">
            <a:extLst>
              <a:ext uri="{FF2B5EF4-FFF2-40B4-BE49-F238E27FC236}">
                <a16:creationId xmlns:a16="http://schemas.microsoft.com/office/drawing/2014/main" xmlns="" id="{96DD9FDB-349B-7C45-A6A6-804EDB6430C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28606" y="4413349"/>
            <a:ext cx="435228" cy="450000"/>
          </a:xfrm>
          <a:prstGeom prst="rect">
            <a:avLst/>
          </a:prstGeom>
        </p:spPr>
      </p:pic>
      <p:pic>
        <p:nvPicPr>
          <p:cNvPr id="56" name="Picture 55">
            <a:extLst>
              <a:ext uri="{FF2B5EF4-FFF2-40B4-BE49-F238E27FC236}">
                <a16:creationId xmlns:a16="http://schemas.microsoft.com/office/drawing/2014/main" xmlns="" id="{467FBF56-EFB1-0949-8474-5101CF75B91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982210" y="4396299"/>
            <a:ext cx="435228" cy="450000"/>
          </a:xfrm>
          <a:prstGeom prst="rect">
            <a:avLst/>
          </a:prstGeom>
        </p:spPr>
      </p:pic>
      <p:pic>
        <p:nvPicPr>
          <p:cNvPr id="75" name="Picture 74">
            <a:extLst>
              <a:ext uri="{FF2B5EF4-FFF2-40B4-BE49-F238E27FC236}">
                <a16:creationId xmlns:a16="http://schemas.microsoft.com/office/drawing/2014/main" xmlns="" id="{14263E60-5A1C-5241-B6B7-F4194946F3A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28606" y="3863780"/>
            <a:ext cx="435228" cy="450000"/>
          </a:xfrm>
          <a:prstGeom prst="rect">
            <a:avLst/>
          </a:prstGeom>
        </p:spPr>
      </p:pic>
      <p:pic>
        <p:nvPicPr>
          <p:cNvPr id="76" name="Picture 75">
            <a:extLst>
              <a:ext uri="{FF2B5EF4-FFF2-40B4-BE49-F238E27FC236}">
                <a16:creationId xmlns:a16="http://schemas.microsoft.com/office/drawing/2014/main" xmlns="" id="{48E152CD-FA9B-4047-804E-8D561F7755C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982210" y="3846730"/>
            <a:ext cx="435228" cy="450000"/>
          </a:xfrm>
          <a:prstGeom prst="rect">
            <a:avLst/>
          </a:prstGeom>
        </p:spPr>
      </p:pic>
      <p:pic>
        <p:nvPicPr>
          <p:cNvPr id="77" name="Picture 76">
            <a:extLst>
              <a:ext uri="{FF2B5EF4-FFF2-40B4-BE49-F238E27FC236}">
                <a16:creationId xmlns:a16="http://schemas.microsoft.com/office/drawing/2014/main" xmlns="" id="{BE5104CA-7348-504C-B98D-CC47E2270A0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28606" y="3301039"/>
            <a:ext cx="435228" cy="450000"/>
          </a:xfrm>
          <a:prstGeom prst="rect">
            <a:avLst/>
          </a:prstGeom>
        </p:spPr>
      </p:pic>
      <p:pic>
        <p:nvPicPr>
          <p:cNvPr id="78" name="Picture 77">
            <a:extLst>
              <a:ext uri="{FF2B5EF4-FFF2-40B4-BE49-F238E27FC236}">
                <a16:creationId xmlns:a16="http://schemas.microsoft.com/office/drawing/2014/main" xmlns="" id="{A7040A1C-9226-2E48-915B-BAEE94842CD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982210" y="3283989"/>
            <a:ext cx="435228" cy="450000"/>
          </a:xfrm>
          <a:prstGeom prst="rect">
            <a:avLst/>
          </a:prstGeom>
        </p:spPr>
      </p:pic>
      <p:pic>
        <p:nvPicPr>
          <p:cNvPr id="79" name="Picture 78">
            <a:extLst>
              <a:ext uri="{FF2B5EF4-FFF2-40B4-BE49-F238E27FC236}">
                <a16:creationId xmlns:a16="http://schemas.microsoft.com/office/drawing/2014/main" xmlns="" id="{59B427EB-9C22-2F4F-AE90-1E2F69EEC47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96000" y="4413349"/>
            <a:ext cx="435228" cy="450000"/>
          </a:xfrm>
          <a:prstGeom prst="rect">
            <a:avLst/>
          </a:prstGeom>
        </p:spPr>
      </p:pic>
      <p:pic>
        <p:nvPicPr>
          <p:cNvPr id="80" name="Picture 79">
            <a:extLst>
              <a:ext uri="{FF2B5EF4-FFF2-40B4-BE49-F238E27FC236}">
                <a16:creationId xmlns:a16="http://schemas.microsoft.com/office/drawing/2014/main" xmlns="" id="{96D2DF3C-7BA3-4842-8BA6-42861414F21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96000" y="3863780"/>
            <a:ext cx="435228" cy="450000"/>
          </a:xfrm>
          <a:prstGeom prst="rect">
            <a:avLst/>
          </a:prstGeom>
        </p:spPr>
      </p:pic>
      <p:pic>
        <p:nvPicPr>
          <p:cNvPr id="81" name="Picture 80">
            <a:extLst>
              <a:ext uri="{FF2B5EF4-FFF2-40B4-BE49-F238E27FC236}">
                <a16:creationId xmlns:a16="http://schemas.microsoft.com/office/drawing/2014/main" xmlns="" id="{0C08ECCF-2499-9E44-B79F-C07C8E0EDED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96000" y="3301039"/>
            <a:ext cx="435228" cy="45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924890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multiply 3-digit numbers by 1-digit numbers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Activity 1: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Use place value counters and a place value chart to complete: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xmlns="" id="{04FA8C7C-E0DB-F743-BABE-F3034198428B}"/>
              </a:ext>
            </a:extLst>
          </p:cNvPr>
          <p:cNvSpPr/>
          <p:nvPr/>
        </p:nvSpPr>
        <p:spPr>
          <a:xfrm>
            <a:off x="9131607" y="2367856"/>
            <a:ext cx="906114" cy="915119"/>
          </a:xfrm>
          <a:prstGeom prst="roundRect">
            <a:avLst/>
          </a:prstGeom>
          <a:noFill/>
          <a:ln w="2857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endParaRPr lang="en-US" sz="6000" dirty="0">
              <a:solidFill>
                <a:srgbClr val="FF3860"/>
              </a:solidFill>
              <a:latin typeface="OpenDyslexic" pitchFamily="2" charset="77"/>
            </a:endParaRPr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xmlns="" id="{EBFEB7E2-94EB-6244-AF60-10B816CA71C8}"/>
              </a:ext>
            </a:extLst>
          </p:cNvPr>
          <p:cNvSpPr/>
          <p:nvPr/>
        </p:nvSpPr>
        <p:spPr>
          <a:xfrm>
            <a:off x="8311786" y="279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xmlns="" id="{75600AE6-46A9-3E4D-9AB9-CFCA735E7A2D}"/>
              </a:ext>
            </a:extLst>
          </p:cNvPr>
          <p:cNvSpPr/>
          <p:nvPr/>
        </p:nvSpPr>
        <p:spPr>
          <a:xfrm>
            <a:off x="8311786" y="342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xmlns="" id="{D47979CF-7540-3244-BE04-641D30C144A0}"/>
              </a:ext>
            </a:extLst>
          </p:cNvPr>
          <p:cNvSpPr/>
          <p:nvPr/>
        </p:nvSpPr>
        <p:spPr>
          <a:xfrm>
            <a:off x="8311786" y="406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×</a:t>
            </a:r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xmlns="" id="{ECAE4A46-2014-C945-AB4A-46E2B61B7D3C}"/>
              </a:ext>
            </a:extLst>
          </p:cNvPr>
          <p:cNvSpPr/>
          <p:nvPr/>
        </p:nvSpPr>
        <p:spPr>
          <a:xfrm>
            <a:off x="8311786" y="469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xmlns="" id="{0ECAB0AA-4D83-1C49-A18D-AD9D4D9E44D0}"/>
              </a:ext>
            </a:extLst>
          </p:cNvPr>
          <p:cNvSpPr/>
          <p:nvPr/>
        </p:nvSpPr>
        <p:spPr>
          <a:xfrm>
            <a:off x="8311786" y="5329930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xmlns="" id="{9305167A-EB09-E142-9EF2-51BFFD44D862}"/>
              </a:ext>
            </a:extLst>
          </p:cNvPr>
          <p:cNvSpPr/>
          <p:nvPr/>
        </p:nvSpPr>
        <p:spPr>
          <a:xfrm>
            <a:off x="8946786" y="279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TH</a:t>
            </a:r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xmlns="" id="{4B9BDB66-5236-0543-9C07-310B67259057}"/>
              </a:ext>
            </a:extLst>
          </p:cNvPr>
          <p:cNvSpPr/>
          <p:nvPr/>
        </p:nvSpPr>
        <p:spPr>
          <a:xfrm>
            <a:off x="8946786" y="342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xmlns="" id="{7659EBF8-B948-CA4E-BC59-212012D01476}"/>
              </a:ext>
            </a:extLst>
          </p:cNvPr>
          <p:cNvSpPr/>
          <p:nvPr/>
        </p:nvSpPr>
        <p:spPr>
          <a:xfrm>
            <a:off x="8946786" y="406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xmlns="" id="{46F1F31E-B980-9B45-8D90-3841DE82C99D}"/>
              </a:ext>
            </a:extLst>
          </p:cNvPr>
          <p:cNvSpPr/>
          <p:nvPr/>
        </p:nvSpPr>
        <p:spPr>
          <a:xfrm>
            <a:off x="8946786" y="469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xmlns="" id="{18057518-BD79-8A41-96AC-6BCBA06CB400}"/>
              </a:ext>
            </a:extLst>
          </p:cNvPr>
          <p:cNvSpPr/>
          <p:nvPr/>
        </p:nvSpPr>
        <p:spPr>
          <a:xfrm>
            <a:off x="8946786" y="5329930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bg1"/>
                </a:solidFill>
                <a:latin typeface="OpenDyslexicAlta" pitchFamily="2" charset="77"/>
              </a:rPr>
              <a:t>1</a:t>
            </a:r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xmlns="" id="{616FC296-3451-634D-9757-573A96B1E24E}"/>
              </a:ext>
            </a:extLst>
          </p:cNvPr>
          <p:cNvSpPr/>
          <p:nvPr/>
        </p:nvSpPr>
        <p:spPr>
          <a:xfrm>
            <a:off x="9581786" y="279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H</a:t>
            </a:r>
          </a:p>
        </p:txBody>
      </p:sp>
      <p:sp>
        <p:nvSpPr>
          <p:cNvPr id="68" name="Rectangle 67">
            <a:extLst>
              <a:ext uri="{FF2B5EF4-FFF2-40B4-BE49-F238E27FC236}">
                <a16:creationId xmlns:a16="http://schemas.microsoft.com/office/drawing/2014/main" xmlns="" id="{6CD0A860-DA38-7148-882D-B7A6B94F46A1}"/>
              </a:ext>
            </a:extLst>
          </p:cNvPr>
          <p:cNvSpPr/>
          <p:nvPr/>
        </p:nvSpPr>
        <p:spPr>
          <a:xfrm>
            <a:off x="9581786" y="342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2</a:t>
            </a:r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xmlns="" id="{069A08D2-9BCD-8548-928E-8CEB864C7EC4}"/>
              </a:ext>
            </a:extLst>
          </p:cNvPr>
          <p:cNvSpPr/>
          <p:nvPr/>
        </p:nvSpPr>
        <p:spPr>
          <a:xfrm>
            <a:off x="9581786" y="406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xmlns="" id="{C65EA6B1-E7FF-AB45-B928-44639BC7A1D0}"/>
              </a:ext>
            </a:extLst>
          </p:cNvPr>
          <p:cNvSpPr/>
          <p:nvPr/>
        </p:nvSpPr>
        <p:spPr>
          <a:xfrm>
            <a:off x="9581786" y="469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rgbClr val="FF3860"/>
                </a:solidFill>
                <a:latin typeface="OpenDyslexicAlta" pitchFamily="2" charset="77"/>
              </a:rPr>
              <a:t>6</a:t>
            </a:r>
          </a:p>
        </p:txBody>
      </p:sp>
      <p:sp>
        <p:nvSpPr>
          <p:cNvPr id="71" name="Rectangle 70">
            <a:extLst>
              <a:ext uri="{FF2B5EF4-FFF2-40B4-BE49-F238E27FC236}">
                <a16:creationId xmlns:a16="http://schemas.microsoft.com/office/drawing/2014/main" xmlns="" id="{A58BAE4A-BFA5-0640-862A-73EB1C412536}"/>
              </a:ext>
            </a:extLst>
          </p:cNvPr>
          <p:cNvSpPr/>
          <p:nvPr/>
        </p:nvSpPr>
        <p:spPr>
          <a:xfrm>
            <a:off x="9581786" y="5329930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bg1"/>
                </a:solidFill>
                <a:latin typeface="OpenDyslexicAlta" pitchFamily="2" charset="77"/>
              </a:rPr>
              <a:t>0</a:t>
            </a:r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xmlns="" id="{998A09A3-3AAE-E542-B614-698B5FE99FC7}"/>
              </a:ext>
            </a:extLst>
          </p:cNvPr>
          <p:cNvSpPr/>
          <p:nvPr/>
        </p:nvSpPr>
        <p:spPr>
          <a:xfrm>
            <a:off x="10216786" y="279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T</a:t>
            </a:r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xmlns="" id="{0EBC3068-BF52-C04F-82FD-C9E05E739D51}"/>
              </a:ext>
            </a:extLst>
          </p:cNvPr>
          <p:cNvSpPr/>
          <p:nvPr/>
        </p:nvSpPr>
        <p:spPr>
          <a:xfrm>
            <a:off x="10216786" y="342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1</a:t>
            </a:r>
          </a:p>
        </p:txBody>
      </p:sp>
      <p:sp>
        <p:nvSpPr>
          <p:cNvPr id="74" name="Rectangle 73">
            <a:extLst>
              <a:ext uri="{FF2B5EF4-FFF2-40B4-BE49-F238E27FC236}">
                <a16:creationId xmlns:a16="http://schemas.microsoft.com/office/drawing/2014/main" xmlns="" id="{6A45B286-B78E-AF4A-A09E-567C37125AB6}"/>
              </a:ext>
            </a:extLst>
          </p:cNvPr>
          <p:cNvSpPr/>
          <p:nvPr/>
        </p:nvSpPr>
        <p:spPr>
          <a:xfrm>
            <a:off x="10216786" y="406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87" name="Rectangle 86">
            <a:extLst>
              <a:ext uri="{FF2B5EF4-FFF2-40B4-BE49-F238E27FC236}">
                <a16:creationId xmlns:a16="http://schemas.microsoft.com/office/drawing/2014/main" xmlns="" id="{7FDCE087-5302-EC47-B901-B7A967C31EB1}"/>
              </a:ext>
            </a:extLst>
          </p:cNvPr>
          <p:cNvSpPr/>
          <p:nvPr/>
        </p:nvSpPr>
        <p:spPr>
          <a:xfrm>
            <a:off x="10216786" y="469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rgbClr val="FF3860"/>
                </a:solidFill>
                <a:latin typeface="OpenDyslexicAlta" pitchFamily="2" charset="77"/>
              </a:rPr>
              <a:t>3</a:t>
            </a:r>
          </a:p>
        </p:txBody>
      </p:sp>
      <p:sp>
        <p:nvSpPr>
          <p:cNvPr id="88" name="Rectangle 87">
            <a:extLst>
              <a:ext uri="{FF2B5EF4-FFF2-40B4-BE49-F238E27FC236}">
                <a16:creationId xmlns:a16="http://schemas.microsoft.com/office/drawing/2014/main" xmlns="" id="{DEB98F41-59BF-7047-840C-8D3859B54A9D}"/>
              </a:ext>
            </a:extLst>
          </p:cNvPr>
          <p:cNvSpPr/>
          <p:nvPr/>
        </p:nvSpPr>
        <p:spPr>
          <a:xfrm>
            <a:off x="10216786" y="5329930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bg1"/>
                </a:solidFill>
                <a:latin typeface="OpenDyslexicAlta" pitchFamily="2" charset="77"/>
              </a:rPr>
              <a:t>0</a:t>
            </a:r>
          </a:p>
        </p:txBody>
      </p:sp>
      <p:sp>
        <p:nvSpPr>
          <p:cNvPr id="89" name="Rectangle 88">
            <a:extLst>
              <a:ext uri="{FF2B5EF4-FFF2-40B4-BE49-F238E27FC236}">
                <a16:creationId xmlns:a16="http://schemas.microsoft.com/office/drawing/2014/main" xmlns="" id="{1F9FA1B0-6249-2745-A89B-83A2674E9523}"/>
              </a:ext>
            </a:extLst>
          </p:cNvPr>
          <p:cNvSpPr/>
          <p:nvPr/>
        </p:nvSpPr>
        <p:spPr>
          <a:xfrm>
            <a:off x="10851786" y="279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prstClr val="black"/>
                </a:solidFill>
                <a:latin typeface="OpenDyslexicAlta" pitchFamily="2" charset="77"/>
              </a:rPr>
              <a:t>O</a:t>
            </a:r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90" name="Rectangle 89">
            <a:extLst>
              <a:ext uri="{FF2B5EF4-FFF2-40B4-BE49-F238E27FC236}">
                <a16:creationId xmlns:a16="http://schemas.microsoft.com/office/drawing/2014/main" xmlns="" id="{4B715DF8-3D70-7440-A606-6E817E6374B2}"/>
              </a:ext>
            </a:extLst>
          </p:cNvPr>
          <p:cNvSpPr/>
          <p:nvPr/>
        </p:nvSpPr>
        <p:spPr>
          <a:xfrm>
            <a:off x="10851786" y="342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3</a:t>
            </a:r>
          </a:p>
        </p:txBody>
      </p:sp>
      <p:sp>
        <p:nvSpPr>
          <p:cNvPr id="91" name="Rectangle 90">
            <a:extLst>
              <a:ext uri="{FF2B5EF4-FFF2-40B4-BE49-F238E27FC236}">
                <a16:creationId xmlns:a16="http://schemas.microsoft.com/office/drawing/2014/main" xmlns="" id="{E7E3AD86-1F70-7C4C-B8C4-F2113CB9350E}"/>
              </a:ext>
            </a:extLst>
          </p:cNvPr>
          <p:cNvSpPr/>
          <p:nvPr/>
        </p:nvSpPr>
        <p:spPr>
          <a:xfrm>
            <a:off x="10851786" y="406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3</a:t>
            </a:r>
          </a:p>
        </p:txBody>
      </p:sp>
      <p:sp>
        <p:nvSpPr>
          <p:cNvPr id="92" name="Rectangle 91">
            <a:extLst>
              <a:ext uri="{FF2B5EF4-FFF2-40B4-BE49-F238E27FC236}">
                <a16:creationId xmlns:a16="http://schemas.microsoft.com/office/drawing/2014/main" xmlns="" id="{FEE1C33F-A7EB-974A-9D79-D2EB9A325D0E}"/>
              </a:ext>
            </a:extLst>
          </p:cNvPr>
          <p:cNvSpPr/>
          <p:nvPr/>
        </p:nvSpPr>
        <p:spPr>
          <a:xfrm>
            <a:off x="10851786" y="469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rgbClr val="FF3860"/>
                </a:solidFill>
                <a:latin typeface="OpenDyslexicAlta" pitchFamily="2" charset="77"/>
              </a:rPr>
              <a:t>9</a:t>
            </a:r>
          </a:p>
        </p:txBody>
      </p:sp>
      <p:sp>
        <p:nvSpPr>
          <p:cNvPr id="93" name="Rectangle 92">
            <a:extLst>
              <a:ext uri="{FF2B5EF4-FFF2-40B4-BE49-F238E27FC236}">
                <a16:creationId xmlns:a16="http://schemas.microsoft.com/office/drawing/2014/main" xmlns="" id="{B48B4E40-8560-1E40-A3E1-9CE23959C0A1}"/>
              </a:ext>
            </a:extLst>
          </p:cNvPr>
          <p:cNvSpPr/>
          <p:nvPr/>
        </p:nvSpPr>
        <p:spPr>
          <a:xfrm>
            <a:off x="10851786" y="5329930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rgbClr val="FF3860"/>
              </a:solidFill>
              <a:latin typeface="OpenDyslexicAlta" pitchFamily="2" charset="77"/>
            </a:endParaRPr>
          </a:p>
        </p:txBody>
      </p:sp>
      <p:graphicFrame>
        <p:nvGraphicFramePr>
          <p:cNvPr id="94" name="Table 93">
            <a:extLst>
              <a:ext uri="{FF2B5EF4-FFF2-40B4-BE49-F238E27FC236}">
                <a16:creationId xmlns:a16="http://schemas.microsoft.com/office/drawing/2014/main" xmlns="" id="{AC4CC3B2-108C-814C-8E9C-E2FD9B4A7073}"/>
              </a:ext>
            </a:extLst>
          </p:cNvPr>
          <p:cNvGraphicFramePr>
            <a:graphicFrameLocks noGrp="1"/>
          </p:cNvGraphicFramePr>
          <p:nvPr/>
        </p:nvGraphicFramePr>
        <p:xfrm>
          <a:off x="336186" y="2790482"/>
          <a:ext cx="7232373" cy="21031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410791">
                  <a:extLst>
                    <a:ext uri="{9D8B030D-6E8A-4147-A177-3AD203B41FA5}">
                      <a16:colId xmlns:a16="http://schemas.microsoft.com/office/drawing/2014/main" xmlns="" val="3100851161"/>
                    </a:ext>
                  </a:extLst>
                </a:gridCol>
                <a:gridCol w="2410791">
                  <a:extLst>
                    <a:ext uri="{9D8B030D-6E8A-4147-A177-3AD203B41FA5}">
                      <a16:colId xmlns:a16="http://schemas.microsoft.com/office/drawing/2014/main" xmlns="" val="3332004200"/>
                    </a:ext>
                  </a:extLst>
                </a:gridCol>
                <a:gridCol w="2410791">
                  <a:extLst>
                    <a:ext uri="{9D8B030D-6E8A-4147-A177-3AD203B41FA5}">
                      <a16:colId xmlns:a16="http://schemas.microsoft.com/office/drawing/2014/main" xmlns="" val="43846346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latin typeface="OpenDyslexicAlta" pitchFamily="2" charset="77"/>
                        </a:rPr>
                        <a:t>hundreds</a:t>
                      </a:r>
                    </a:p>
                  </a:txBody>
                  <a:tcPr>
                    <a:solidFill>
                      <a:srgbClr val="FFDD5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latin typeface="OpenDyslexicAlta" pitchFamily="2" charset="77"/>
                        </a:rPr>
                        <a:t>tens</a:t>
                      </a:r>
                    </a:p>
                  </a:txBody>
                  <a:tcPr>
                    <a:solidFill>
                      <a:srgbClr val="FFDD5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latin typeface="OpenDyslexicAlta" pitchFamily="2" charset="77"/>
                        </a:rPr>
                        <a:t>ones</a:t>
                      </a:r>
                    </a:p>
                  </a:txBody>
                  <a:tcPr>
                    <a:solidFill>
                      <a:srgbClr val="FFDD5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073717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25877768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32775677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915454993"/>
                  </a:ext>
                </a:extLst>
              </a:tr>
            </a:tbl>
          </a:graphicData>
        </a:graphic>
      </p:graphicFrame>
      <p:pic>
        <p:nvPicPr>
          <p:cNvPr id="96" name="Picture 95">
            <a:extLst>
              <a:ext uri="{FF2B5EF4-FFF2-40B4-BE49-F238E27FC236}">
                <a16:creationId xmlns:a16="http://schemas.microsoft.com/office/drawing/2014/main" xmlns="" id="{4EDBB8CF-656D-7141-A001-FB38D0FF146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545" y="4413349"/>
            <a:ext cx="445337" cy="450000"/>
          </a:xfrm>
          <a:prstGeom prst="rect">
            <a:avLst/>
          </a:prstGeom>
        </p:spPr>
      </p:pic>
      <p:cxnSp>
        <p:nvCxnSpPr>
          <p:cNvPr id="97" name="Straight Connector 96">
            <a:extLst>
              <a:ext uri="{FF2B5EF4-FFF2-40B4-BE49-F238E27FC236}">
                <a16:creationId xmlns:a16="http://schemas.microsoft.com/office/drawing/2014/main" xmlns="" id="{25D28D3F-2556-6F40-8548-43F3E4908417}"/>
              </a:ext>
            </a:extLst>
          </p:cNvPr>
          <p:cNvCxnSpPr>
            <a:cxnSpLocks/>
          </p:cNvCxnSpPr>
          <p:nvPr/>
        </p:nvCxnSpPr>
        <p:spPr>
          <a:xfrm flipV="1">
            <a:off x="8946786" y="5319965"/>
            <a:ext cx="2540000" cy="16758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Straight Connector 97">
            <a:extLst>
              <a:ext uri="{FF2B5EF4-FFF2-40B4-BE49-F238E27FC236}">
                <a16:creationId xmlns:a16="http://schemas.microsoft.com/office/drawing/2014/main" xmlns="" id="{8550E23E-519F-1047-81A7-ECF31EEBB51F}"/>
              </a:ext>
            </a:extLst>
          </p:cNvPr>
          <p:cNvCxnSpPr>
            <a:cxnSpLocks/>
          </p:cNvCxnSpPr>
          <p:nvPr/>
        </p:nvCxnSpPr>
        <p:spPr>
          <a:xfrm>
            <a:off x="8946786" y="4686907"/>
            <a:ext cx="2540000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0" name="Rectangle 99">
            <a:extLst>
              <a:ext uri="{FF2B5EF4-FFF2-40B4-BE49-F238E27FC236}">
                <a16:creationId xmlns:a16="http://schemas.microsoft.com/office/drawing/2014/main" xmlns="" id="{0D7FA14D-EFFE-AC41-AEF3-C61F2DBBA679}"/>
              </a:ext>
            </a:extLst>
          </p:cNvPr>
          <p:cNvSpPr/>
          <p:nvPr/>
        </p:nvSpPr>
        <p:spPr>
          <a:xfrm>
            <a:off x="8322839" y="5319965"/>
            <a:ext cx="635000" cy="635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pic>
        <p:nvPicPr>
          <p:cNvPr id="101" name="Picture 100">
            <a:extLst>
              <a:ext uri="{FF2B5EF4-FFF2-40B4-BE49-F238E27FC236}">
                <a16:creationId xmlns:a16="http://schemas.microsoft.com/office/drawing/2014/main" xmlns="" id="{F597205D-3B36-1F42-8066-41F20C23A0F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19289" y="4396299"/>
            <a:ext cx="445337" cy="450000"/>
          </a:xfrm>
          <a:prstGeom prst="rect">
            <a:avLst/>
          </a:prstGeom>
        </p:spPr>
      </p:pic>
      <p:pic>
        <p:nvPicPr>
          <p:cNvPr id="104" name="Picture 103">
            <a:extLst>
              <a:ext uri="{FF2B5EF4-FFF2-40B4-BE49-F238E27FC236}">
                <a16:creationId xmlns:a16="http://schemas.microsoft.com/office/drawing/2014/main" xmlns="" id="{2B45FD8F-CD4B-BE49-AF92-3247B97B6F1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545" y="3850041"/>
            <a:ext cx="445337" cy="450000"/>
          </a:xfrm>
          <a:prstGeom prst="rect">
            <a:avLst/>
          </a:prstGeom>
        </p:spPr>
      </p:pic>
      <p:pic>
        <p:nvPicPr>
          <p:cNvPr id="105" name="Picture 104">
            <a:extLst>
              <a:ext uri="{FF2B5EF4-FFF2-40B4-BE49-F238E27FC236}">
                <a16:creationId xmlns:a16="http://schemas.microsoft.com/office/drawing/2014/main" xmlns="" id="{51538801-F7FD-EC4A-8C72-7BB5F125522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19289" y="3832991"/>
            <a:ext cx="445337" cy="450000"/>
          </a:xfrm>
          <a:prstGeom prst="rect">
            <a:avLst/>
          </a:prstGeom>
        </p:spPr>
      </p:pic>
      <p:pic>
        <p:nvPicPr>
          <p:cNvPr id="106" name="Picture 105">
            <a:extLst>
              <a:ext uri="{FF2B5EF4-FFF2-40B4-BE49-F238E27FC236}">
                <a16:creationId xmlns:a16="http://schemas.microsoft.com/office/drawing/2014/main" xmlns="" id="{90065F6D-8181-4A4D-8659-84EA632C54E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545" y="3293664"/>
            <a:ext cx="445337" cy="450000"/>
          </a:xfrm>
          <a:prstGeom prst="rect">
            <a:avLst/>
          </a:prstGeom>
        </p:spPr>
      </p:pic>
      <p:pic>
        <p:nvPicPr>
          <p:cNvPr id="107" name="Picture 106">
            <a:extLst>
              <a:ext uri="{FF2B5EF4-FFF2-40B4-BE49-F238E27FC236}">
                <a16:creationId xmlns:a16="http://schemas.microsoft.com/office/drawing/2014/main" xmlns="" id="{EB3BF859-0978-1C4C-8A63-5080E83D55C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19289" y="3276614"/>
            <a:ext cx="445337" cy="450000"/>
          </a:xfrm>
          <a:prstGeom prst="rect">
            <a:avLst/>
          </a:prstGeom>
        </p:spPr>
      </p:pic>
      <p:pic>
        <p:nvPicPr>
          <p:cNvPr id="50" name="Picture 49">
            <a:extLst>
              <a:ext uri="{FF2B5EF4-FFF2-40B4-BE49-F238E27FC236}">
                <a16:creationId xmlns:a16="http://schemas.microsoft.com/office/drawing/2014/main" xmlns="" id="{77D91514-FC49-1040-B857-C88F75AE9FE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31349" y="3276614"/>
            <a:ext cx="442046" cy="450000"/>
          </a:xfrm>
          <a:prstGeom prst="rect">
            <a:avLst/>
          </a:prstGeom>
        </p:spPr>
      </p:pic>
      <p:pic>
        <p:nvPicPr>
          <p:cNvPr id="51" name="Picture 50">
            <a:extLst>
              <a:ext uri="{FF2B5EF4-FFF2-40B4-BE49-F238E27FC236}">
                <a16:creationId xmlns:a16="http://schemas.microsoft.com/office/drawing/2014/main" xmlns="" id="{782DFE40-9763-D94D-AFE4-9C3B66CDEB8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31349" y="3861551"/>
            <a:ext cx="442046" cy="450000"/>
          </a:xfrm>
          <a:prstGeom prst="rect">
            <a:avLst/>
          </a:prstGeom>
        </p:spPr>
      </p:pic>
      <p:pic>
        <p:nvPicPr>
          <p:cNvPr id="52" name="Picture 51">
            <a:extLst>
              <a:ext uri="{FF2B5EF4-FFF2-40B4-BE49-F238E27FC236}">
                <a16:creationId xmlns:a16="http://schemas.microsoft.com/office/drawing/2014/main" xmlns="" id="{18CA3E3E-25EF-A543-9B1B-64D91CB6309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31349" y="4413349"/>
            <a:ext cx="442046" cy="450000"/>
          </a:xfrm>
          <a:prstGeom prst="rect">
            <a:avLst/>
          </a:prstGeom>
        </p:spPr>
      </p:pic>
      <p:pic>
        <p:nvPicPr>
          <p:cNvPr id="55" name="Picture 54">
            <a:extLst>
              <a:ext uri="{FF2B5EF4-FFF2-40B4-BE49-F238E27FC236}">
                <a16:creationId xmlns:a16="http://schemas.microsoft.com/office/drawing/2014/main" xmlns="" id="{96DD9FDB-349B-7C45-A6A6-804EDB6430C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28606" y="4413349"/>
            <a:ext cx="435228" cy="450000"/>
          </a:xfrm>
          <a:prstGeom prst="rect">
            <a:avLst/>
          </a:prstGeom>
        </p:spPr>
      </p:pic>
      <p:pic>
        <p:nvPicPr>
          <p:cNvPr id="56" name="Picture 55">
            <a:extLst>
              <a:ext uri="{FF2B5EF4-FFF2-40B4-BE49-F238E27FC236}">
                <a16:creationId xmlns:a16="http://schemas.microsoft.com/office/drawing/2014/main" xmlns="" id="{467FBF56-EFB1-0949-8474-5101CF75B91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982210" y="4396299"/>
            <a:ext cx="435228" cy="450000"/>
          </a:xfrm>
          <a:prstGeom prst="rect">
            <a:avLst/>
          </a:prstGeom>
        </p:spPr>
      </p:pic>
      <p:pic>
        <p:nvPicPr>
          <p:cNvPr id="75" name="Picture 74">
            <a:extLst>
              <a:ext uri="{FF2B5EF4-FFF2-40B4-BE49-F238E27FC236}">
                <a16:creationId xmlns:a16="http://schemas.microsoft.com/office/drawing/2014/main" xmlns="" id="{14263E60-5A1C-5241-B6B7-F4194946F3A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28606" y="3863780"/>
            <a:ext cx="435228" cy="450000"/>
          </a:xfrm>
          <a:prstGeom prst="rect">
            <a:avLst/>
          </a:prstGeom>
        </p:spPr>
      </p:pic>
      <p:pic>
        <p:nvPicPr>
          <p:cNvPr id="76" name="Picture 75">
            <a:extLst>
              <a:ext uri="{FF2B5EF4-FFF2-40B4-BE49-F238E27FC236}">
                <a16:creationId xmlns:a16="http://schemas.microsoft.com/office/drawing/2014/main" xmlns="" id="{48E152CD-FA9B-4047-804E-8D561F7755C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982210" y="3846730"/>
            <a:ext cx="435228" cy="450000"/>
          </a:xfrm>
          <a:prstGeom prst="rect">
            <a:avLst/>
          </a:prstGeom>
        </p:spPr>
      </p:pic>
      <p:pic>
        <p:nvPicPr>
          <p:cNvPr id="77" name="Picture 76">
            <a:extLst>
              <a:ext uri="{FF2B5EF4-FFF2-40B4-BE49-F238E27FC236}">
                <a16:creationId xmlns:a16="http://schemas.microsoft.com/office/drawing/2014/main" xmlns="" id="{BE5104CA-7348-504C-B98D-CC47E2270A0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28606" y="3301039"/>
            <a:ext cx="435228" cy="450000"/>
          </a:xfrm>
          <a:prstGeom prst="rect">
            <a:avLst/>
          </a:prstGeom>
        </p:spPr>
      </p:pic>
      <p:pic>
        <p:nvPicPr>
          <p:cNvPr id="78" name="Picture 77">
            <a:extLst>
              <a:ext uri="{FF2B5EF4-FFF2-40B4-BE49-F238E27FC236}">
                <a16:creationId xmlns:a16="http://schemas.microsoft.com/office/drawing/2014/main" xmlns="" id="{A7040A1C-9226-2E48-915B-BAEE94842CD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982210" y="3283989"/>
            <a:ext cx="435228" cy="450000"/>
          </a:xfrm>
          <a:prstGeom prst="rect">
            <a:avLst/>
          </a:prstGeom>
        </p:spPr>
      </p:pic>
      <p:pic>
        <p:nvPicPr>
          <p:cNvPr id="79" name="Picture 78">
            <a:extLst>
              <a:ext uri="{FF2B5EF4-FFF2-40B4-BE49-F238E27FC236}">
                <a16:creationId xmlns:a16="http://schemas.microsoft.com/office/drawing/2014/main" xmlns="" id="{59B427EB-9C22-2F4F-AE90-1E2F69EEC47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96000" y="4413349"/>
            <a:ext cx="435228" cy="450000"/>
          </a:xfrm>
          <a:prstGeom prst="rect">
            <a:avLst/>
          </a:prstGeom>
        </p:spPr>
      </p:pic>
      <p:pic>
        <p:nvPicPr>
          <p:cNvPr id="80" name="Picture 79">
            <a:extLst>
              <a:ext uri="{FF2B5EF4-FFF2-40B4-BE49-F238E27FC236}">
                <a16:creationId xmlns:a16="http://schemas.microsoft.com/office/drawing/2014/main" xmlns="" id="{96D2DF3C-7BA3-4842-8BA6-42861414F21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96000" y="3863780"/>
            <a:ext cx="435228" cy="450000"/>
          </a:xfrm>
          <a:prstGeom prst="rect">
            <a:avLst/>
          </a:prstGeom>
        </p:spPr>
      </p:pic>
      <p:pic>
        <p:nvPicPr>
          <p:cNvPr id="81" name="Picture 80">
            <a:extLst>
              <a:ext uri="{FF2B5EF4-FFF2-40B4-BE49-F238E27FC236}">
                <a16:creationId xmlns:a16="http://schemas.microsoft.com/office/drawing/2014/main" xmlns="" id="{0C08ECCF-2499-9E44-B79F-C07C8E0EDED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96000" y="3301039"/>
            <a:ext cx="435228" cy="45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18781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multiply 3-digit numbers by 1-digit numbers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730948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Success criteria:</a:t>
            </a:r>
          </a:p>
          <a:p>
            <a:pPr>
              <a:buClr>
                <a:srgbClr val="23D160"/>
              </a:buClr>
              <a:buSzPct val="85000"/>
              <a:buFont typeface="Wingdings" pitchFamily="2" charset="2"/>
              <a:buChar char="ü"/>
            </a:pPr>
            <a:r>
              <a:rPr lang="en-GB" sz="2200" dirty="0"/>
              <a:t>I can use mathematical equipment to support my understanding of multiplying 3-digit numbers by 1-digit numbers, including the formal written method</a:t>
            </a:r>
          </a:p>
          <a:p>
            <a:pPr>
              <a:buClr>
                <a:srgbClr val="23D160"/>
              </a:buClr>
              <a:buSzPct val="85000"/>
              <a:buFont typeface="Wingdings" pitchFamily="2" charset="2"/>
              <a:buChar char="ü"/>
            </a:pPr>
            <a:r>
              <a:rPr lang="en-GB" sz="2200" dirty="0"/>
              <a:t>I can explain my reasoning when using mathematical equipment to support my understanding of multiplying 3-digit numbers by 1-digit numbers, including the formal written method</a:t>
            </a:r>
          </a:p>
          <a:p>
            <a:pPr>
              <a:buClr>
                <a:srgbClr val="23D160"/>
              </a:buClr>
              <a:buSzPct val="85000"/>
              <a:buFont typeface="Wingdings" pitchFamily="2" charset="2"/>
              <a:buChar char="ü"/>
            </a:pPr>
            <a:endParaRPr lang="en-GB" sz="220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349F46F5-B8A3-5848-8248-C9D6349332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198" y="6298060"/>
            <a:ext cx="11473071" cy="365125"/>
          </a:xfrm>
        </p:spPr>
        <p:txBody>
          <a:bodyPr/>
          <a:lstStyle/>
          <a:p>
            <a:r>
              <a:rPr lang="en-GB" sz="1400" dirty="0"/>
              <a:t>Year 4 - Spring Block 1 – Multiplication and Division - Lesson 7 – To be able to multiply 3-digit numbers by 1-digit numbers</a:t>
            </a:r>
          </a:p>
        </p:txBody>
      </p:sp>
    </p:spTree>
    <p:extLst>
      <p:ext uri="{BB962C8B-B14F-4D97-AF65-F5344CB8AC3E}">
        <p14:creationId xmlns:p14="http://schemas.microsoft.com/office/powerpoint/2010/main" val="4346887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multiply 3-digit numbers by 1-digit numbers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Talking Time: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There are four carriages on the train from London to Paris. </a:t>
            </a:r>
            <a:br>
              <a:rPr lang="en-GB" sz="2200" dirty="0"/>
            </a:br>
            <a:r>
              <a:rPr lang="en-GB" sz="2200" dirty="0"/>
              <a:t>Each carriage holds 154 people. </a:t>
            </a:r>
            <a:br>
              <a:rPr lang="en-GB" sz="2200" dirty="0"/>
            </a:br>
            <a:r>
              <a:rPr lang="en-GB" sz="2200" dirty="0"/>
              <a:t>How many passengers does each train transport?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Use a place value table and counters to calculate:</a:t>
            </a:r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xmlns="" id="{04FA8C7C-E0DB-F743-BABE-F3034198428B}"/>
              </a:ext>
            </a:extLst>
          </p:cNvPr>
          <p:cNvSpPr/>
          <p:nvPr/>
        </p:nvSpPr>
        <p:spPr>
          <a:xfrm>
            <a:off x="9131607" y="2367856"/>
            <a:ext cx="906114" cy="915119"/>
          </a:xfrm>
          <a:prstGeom prst="roundRect">
            <a:avLst/>
          </a:prstGeom>
          <a:noFill/>
          <a:ln w="2857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endParaRPr lang="en-US" sz="6000" dirty="0">
              <a:solidFill>
                <a:srgbClr val="FF3860"/>
              </a:solidFill>
              <a:latin typeface="OpenDyslexic" pitchFamily="2" charset="77"/>
            </a:endParaRPr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xmlns="" id="{EBFEB7E2-94EB-6244-AF60-10B816CA71C8}"/>
              </a:ext>
            </a:extLst>
          </p:cNvPr>
          <p:cNvSpPr/>
          <p:nvPr/>
        </p:nvSpPr>
        <p:spPr>
          <a:xfrm>
            <a:off x="8311786" y="3453859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xmlns="" id="{75600AE6-46A9-3E4D-9AB9-CFCA735E7A2D}"/>
              </a:ext>
            </a:extLst>
          </p:cNvPr>
          <p:cNvSpPr/>
          <p:nvPr/>
        </p:nvSpPr>
        <p:spPr>
          <a:xfrm>
            <a:off x="8311786" y="4088859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xmlns="" id="{D47979CF-7540-3244-BE04-641D30C144A0}"/>
              </a:ext>
            </a:extLst>
          </p:cNvPr>
          <p:cNvSpPr/>
          <p:nvPr/>
        </p:nvSpPr>
        <p:spPr>
          <a:xfrm>
            <a:off x="8311786" y="4723859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×</a:t>
            </a:r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xmlns="" id="{ECAE4A46-2014-C945-AB4A-46E2B61B7D3C}"/>
              </a:ext>
            </a:extLst>
          </p:cNvPr>
          <p:cNvSpPr/>
          <p:nvPr/>
        </p:nvSpPr>
        <p:spPr>
          <a:xfrm>
            <a:off x="8311786" y="5358859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xmlns="" id="{0ECAB0AA-4D83-1C49-A18D-AD9D4D9E44D0}"/>
              </a:ext>
            </a:extLst>
          </p:cNvPr>
          <p:cNvSpPr/>
          <p:nvPr/>
        </p:nvSpPr>
        <p:spPr>
          <a:xfrm>
            <a:off x="8311786" y="5993307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240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xmlns="" id="{9305167A-EB09-E142-9EF2-51BFFD44D862}"/>
              </a:ext>
            </a:extLst>
          </p:cNvPr>
          <p:cNvSpPr/>
          <p:nvPr/>
        </p:nvSpPr>
        <p:spPr>
          <a:xfrm>
            <a:off x="8946786" y="3453859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TH</a:t>
            </a:r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xmlns="" id="{4B9BDB66-5236-0543-9C07-310B67259057}"/>
              </a:ext>
            </a:extLst>
          </p:cNvPr>
          <p:cNvSpPr/>
          <p:nvPr/>
        </p:nvSpPr>
        <p:spPr>
          <a:xfrm>
            <a:off x="8946786" y="4088859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xmlns="" id="{7659EBF8-B948-CA4E-BC59-212012D01476}"/>
              </a:ext>
            </a:extLst>
          </p:cNvPr>
          <p:cNvSpPr/>
          <p:nvPr/>
        </p:nvSpPr>
        <p:spPr>
          <a:xfrm>
            <a:off x="8946786" y="4723859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xmlns="" id="{46F1F31E-B980-9B45-8D90-3841DE82C99D}"/>
              </a:ext>
            </a:extLst>
          </p:cNvPr>
          <p:cNvSpPr/>
          <p:nvPr/>
        </p:nvSpPr>
        <p:spPr>
          <a:xfrm>
            <a:off x="8946786" y="5358859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xmlns="" id="{18057518-BD79-8A41-96AC-6BCBA06CB400}"/>
              </a:ext>
            </a:extLst>
          </p:cNvPr>
          <p:cNvSpPr/>
          <p:nvPr/>
        </p:nvSpPr>
        <p:spPr>
          <a:xfrm>
            <a:off x="8946786" y="5993307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24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xmlns="" id="{616FC296-3451-634D-9757-573A96B1E24E}"/>
              </a:ext>
            </a:extLst>
          </p:cNvPr>
          <p:cNvSpPr/>
          <p:nvPr/>
        </p:nvSpPr>
        <p:spPr>
          <a:xfrm>
            <a:off x="9581786" y="3453859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H</a:t>
            </a:r>
          </a:p>
        </p:txBody>
      </p:sp>
      <p:sp>
        <p:nvSpPr>
          <p:cNvPr id="68" name="Rectangle 67">
            <a:extLst>
              <a:ext uri="{FF2B5EF4-FFF2-40B4-BE49-F238E27FC236}">
                <a16:creationId xmlns:a16="http://schemas.microsoft.com/office/drawing/2014/main" xmlns="" id="{6CD0A860-DA38-7148-882D-B7A6B94F46A1}"/>
              </a:ext>
            </a:extLst>
          </p:cNvPr>
          <p:cNvSpPr/>
          <p:nvPr/>
        </p:nvSpPr>
        <p:spPr>
          <a:xfrm>
            <a:off x="9581786" y="4088859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1</a:t>
            </a:r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xmlns="" id="{069A08D2-9BCD-8548-928E-8CEB864C7EC4}"/>
              </a:ext>
            </a:extLst>
          </p:cNvPr>
          <p:cNvSpPr/>
          <p:nvPr/>
        </p:nvSpPr>
        <p:spPr>
          <a:xfrm>
            <a:off x="9581786" y="4723859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xmlns="" id="{C65EA6B1-E7FF-AB45-B928-44639BC7A1D0}"/>
              </a:ext>
            </a:extLst>
          </p:cNvPr>
          <p:cNvSpPr/>
          <p:nvPr/>
        </p:nvSpPr>
        <p:spPr>
          <a:xfrm>
            <a:off x="9581786" y="5358859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71" name="Rectangle 70">
            <a:extLst>
              <a:ext uri="{FF2B5EF4-FFF2-40B4-BE49-F238E27FC236}">
                <a16:creationId xmlns:a16="http://schemas.microsoft.com/office/drawing/2014/main" xmlns="" id="{A58BAE4A-BFA5-0640-862A-73EB1C412536}"/>
              </a:ext>
            </a:extLst>
          </p:cNvPr>
          <p:cNvSpPr/>
          <p:nvPr/>
        </p:nvSpPr>
        <p:spPr>
          <a:xfrm>
            <a:off x="9581786" y="5993307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24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xmlns="" id="{998A09A3-3AAE-E542-B614-698B5FE99FC7}"/>
              </a:ext>
            </a:extLst>
          </p:cNvPr>
          <p:cNvSpPr/>
          <p:nvPr/>
        </p:nvSpPr>
        <p:spPr>
          <a:xfrm>
            <a:off x="10216786" y="3453859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T</a:t>
            </a:r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xmlns="" id="{0EBC3068-BF52-C04F-82FD-C9E05E739D51}"/>
              </a:ext>
            </a:extLst>
          </p:cNvPr>
          <p:cNvSpPr/>
          <p:nvPr/>
        </p:nvSpPr>
        <p:spPr>
          <a:xfrm>
            <a:off x="10216786" y="4088859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5</a:t>
            </a:r>
          </a:p>
        </p:txBody>
      </p:sp>
      <p:sp>
        <p:nvSpPr>
          <p:cNvPr id="74" name="Rectangle 73">
            <a:extLst>
              <a:ext uri="{FF2B5EF4-FFF2-40B4-BE49-F238E27FC236}">
                <a16:creationId xmlns:a16="http://schemas.microsoft.com/office/drawing/2014/main" xmlns="" id="{6A45B286-B78E-AF4A-A09E-567C37125AB6}"/>
              </a:ext>
            </a:extLst>
          </p:cNvPr>
          <p:cNvSpPr/>
          <p:nvPr/>
        </p:nvSpPr>
        <p:spPr>
          <a:xfrm>
            <a:off x="10216786" y="4723859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87" name="Rectangle 86">
            <a:extLst>
              <a:ext uri="{FF2B5EF4-FFF2-40B4-BE49-F238E27FC236}">
                <a16:creationId xmlns:a16="http://schemas.microsoft.com/office/drawing/2014/main" xmlns="" id="{7FDCE087-5302-EC47-B901-B7A967C31EB1}"/>
              </a:ext>
            </a:extLst>
          </p:cNvPr>
          <p:cNvSpPr/>
          <p:nvPr/>
        </p:nvSpPr>
        <p:spPr>
          <a:xfrm>
            <a:off x="10216786" y="5358859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88" name="Rectangle 87">
            <a:extLst>
              <a:ext uri="{FF2B5EF4-FFF2-40B4-BE49-F238E27FC236}">
                <a16:creationId xmlns:a16="http://schemas.microsoft.com/office/drawing/2014/main" xmlns="" id="{DEB98F41-59BF-7047-840C-8D3859B54A9D}"/>
              </a:ext>
            </a:extLst>
          </p:cNvPr>
          <p:cNvSpPr/>
          <p:nvPr/>
        </p:nvSpPr>
        <p:spPr>
          <a:xfrm>
            <a:off x="10216786" y="5993307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24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89" name="Rectangle 88">
            <a:extLst>
              <a:ext uri="{FF2B5EF4-FFF2-40B4-BE49-F238E27FC236}">
                <a16:creationId xmlns:a16="http://schemas.microsoft.com/office/drawing/2014/main" xmlns="" id="{1F9FA1B0-6249-2745-A89B-83A2674E9523}"/>
              </a:ext>
            </a:extLst>
          </p:cNvPr>
          <p:cNvSpPr/>
          <p:nvPr/>
        </p:nvSpPr>
        <p:spPr>
          <a:xfrm>
            <a:off x="10851786" y="3453859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prstClr val="black"/>
                </a:solidFill>
                <a:latin typeface="OpenDyslexicAlta" pitchFamily="2" charset="77"/>
              </a:rPr>
              <a:t>O</a:t>
            </a:r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90" name="Rectangle 89">
            <a:extLst>
              <a:ext uri="{FF2B5EF4-FFF2-40B4-BE49-F238E27FC236}">
                <a16:creationId xmlns:a16="http://schemas.microsoft.com/office/drawing/2014/main" xmlns="" id="{4B715DF8-3D70-7440-A606-6E817E6374B2}"/>
              </a:ext>
            </a:extLst>
          </p:cNvPr>
          <p:cNvSpPr/>
          <p:nvPr/>
        </p:nvSpPr>
        <p:spPr>
          <a:xfrm>
            <a:off x="10851786" y="4088859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4</a:t>
            </a:r>
          </a:p>
        </p:txBody>
      </p:sp>
      <p:sp>
        <p:nvSpPr>
          <p:cNvPr id="91" name="Rectangle 90">
            <a:extLst>
              <a:ext uri="{FF2B5EF4-FFF2-40B4-BE49-F238E27FC236}">
                <a16:creationId xmlns:a16="http://schemas.microsoft.com/office/drawing/2014/main" xmlns="" id="{E7E3AD86-1F70-7C4C-B8C4-F2113CB9350E}"/>
              </a:ext>
            </a:extLst>
          </p:cNvPr>
          <p:cNvSpPr/>
          <p:nvPr/>
        </p:nvSpPr>
        <p:spPr>
          <a:xfrm>
            <a:off x="10851786" y="4723859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4</a:t>
            </a:r>
          </a:p>
        </p:txBody>
      </p:sp>
      <p:sp>
        <p:nvSpPr>
          <p:cNvPr id="92" name="Rectangle 91">
            <a:extLst>
              <a:ext uri="{FF2B5EF4-FFF2-40B4-BE49-F238E27FC236}">
                <a16:creationId xmlns:a16="http://schemas.microsoft.com/office/drawing/2014/main" xmlns="" id="{FEE1C33F-A7EB-974A-9D79-D2EB9A325D0E}"/>
              </a:ext>
            </a:extLst>
          </p:cNvPr>
          <p:cNvSpPr/>
          <p:nvPr/>
        </p:nvSpPr>
        <p:spPr>
          <a:xfrm>
            <a:off x="10851786" y="5358859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93" name="Rectangle 92">
            <a:extLst>
              <a:ext uri="{FF2B5EF4-FFF2-40B4-BE49-F238E27FC236}">
                <a16:creationId xmlns:a16="http://schemas.microsoft.com/office/drawing/2014/main" xmlns="" id="{B48B4E40-8560-1E40-A3E1-9CE23959C0A1}"/>
              </a:ext>
            </a:extLst>
          </p:cNvPr>
          <p:cNvSpPr/>
          <p:nvPr/>
        </p:nvSpPr>
        <p:spPr>
          <a:xfrm>
            <a:off x="10851786" y="5993307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2400">
              <a:solidFill>
                <a:srgbClr val="FF3860"/>
              </a:solidFill>
              <a:latin typeface="OpenDyslexicAlta" pitchFamily="2" charset="77"/>
            </a:endParaRPr>
          </a:p>
        </p:txBody>
      </p:sp>
      <p:graphicFrame>
        <p:nvGraphicFramePr>
          <p:cNvPr id="94" name="Table 93">
            <a:extLst>
              <a:ext uri="{FF2B5EF4-FFF2-40B4-BE49-F238E27FC236}">
                <a16:creationId xmlns:a16="http://schemas.microsoft.com/office/drawing/2014/main" xmlns="" id="{AC4CC3B2-108C-814C-8E9C-E2FD9B4A707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2058517"/>
              </p:ext>
            </p:extLst>
          </p:nvPr>
        </p:nvGraphicFramePr>
        <p:xfrm>
          <a:off x="320727" y="3985691"/>
          <a:ext cx="7232373" cy="26517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410791">
                  <a:extLst>
                    <a:ext uri="{9D8B030D-6E8A-4147-A177-3AD203B41FA5}">
                      <a16:colId xmlns:a16="http://schemas.microsoft.com/office/drawing/2014/main" xmlns="" val="3100851161"/>
                    </a:ext>
                  </a:extLst>
                </a:gridCol>
                <a:gridCol w="2410791">
                  <a:extLst>
                    <a:ext uri="{9D8B030D-6E8A-4147-A177-3AD203B41FA5}">
                      <a16:colId xmlns:a16="http://schemas.microsoft.com/office/drawing/2014/main" xmlns="" val="3332004200"/>
                    </a:ext>
                  </a:extLst>
                </a:gridCol>
                <a:gridCol w="2410791">
                  <a:extLst>
                    <a:ext uri="{9D8B030D-6E8A-4147-A177-3AD203B41FA5}">
                      <a16:colId xmlns:a16="http://schemas.microsoft.com/office/drawing/2014/main" xmlns="" val="43846346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latin typeface="OpenDyslexicAlta" pitchFamily="2" charset="77"/>
                        </a:rPr>
                        <a:t>hundreds</a:t>
                      </a:r>
                    </a:p>
                  </a:txBody>
                  <a:tcPr>
                    <a:solidFill>
                      <a:srgbClr val="FFDD5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latin typeface="OpenDyslexicAlta" pitchFamily="2" charset="77"/>
                        </a:rPr>
                        <a:t>tens</a:t>
                      </a:r>
                    </a:p>
                  </a:txBody>
                  <a:tcPr>
                    <a:solidFill>
                      <a:srgbClr val="FFDD5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latin typeface="OpenDyslexicAlta" pitchFamily="2" charset="77"/>
                        </a:rPr>
                        <a:t>ones</a:t>
                      </a:r>
                    </a:p>
                  </a:txBody>
                  <a:tcPr>
                    <a:solidFill>
                      <a:srgbClr val="FFDD5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073717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25877768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32775677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91545499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742834669"/>
                  </a:ext>
                </a:extLst>
              </a:tr>
            </a:tbl>
          </a:graphicData>
        </a:graphic>
      </p:graphicFrame>
      <p:cxnSp>
        <p:nvCxnSpPr>
          <p:cNvPr id="97" name="Straight Connector 96">
            <a:extLst>
              <a:ext uri="{FF2B5EF4-FFF2-40B4-BE49-F238E27FC236}">
                <a16:creationId xmlns:a16="http://schemas.microsoft.com/office/drawing/2014/main" xmlns="" id="{25D28D3F-2556-6F40-8548-43F3E4908417}"/>
              </a:ext>
            </a:extLst>
          </p:cNvPr>
          <p:cNvCxnSpPr>
            <a:cxnSpLocks/>
          </p:cNvCxnSpPr>
          <p:nvPr/>
        </p:nvCxnSpPr>
        <p:spPr>
          <a:xfrm flipV="1">
            <a:off x="8946786" y="5983342"/>
            <a:ext cx="2540000" cy="16758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Straight Connector 97">
            <a:extLst>
              <a:ext uri="{FF2B5EF4-FFF2-40B4-BE49-F238E27FC236}">
                <a16:creationId xmlns:a16="http://schemas.microsoft.com/office/drawing/2014/main" xmlns="" id="{8550E23E-519F-1047-81A7-ECF31EEBB51F}"/>
              </a:ext>
            </a:extLst>
          </p:cNvPr>
          <p:cNvCxnSpPr>
            <a:cxnSpLocks/>
          </p:cNvCxnSpPr>
          <p:nvPr/>
        </p:nvCxnSpPr>
        <p:spPr>
          <a:xfrm>
            <a:off x="8946786" y="5350284"/>
            <a:ext cx="2540000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0" name="Rectangle 99">
            <a:extLst>
              <a:ext uri="{FF2B5EF4-FFF2-40B4-BE49-F238E27FC236}">
                <a16:creationId xmlns:a16="http://schemas.microsoft.com/office/drawing/2014/main" xmlns="" id="{0D7FA14D-EFFE-AC41-AEF3-C61F2DBBA679}"/>
              </a:ext>
            </a:extLst>
          </p:cNvPr>
          <p:cNvSpPr/>
          <p:nvPr/>
        </p:nvSpPr>
        <p:spPr>
          <a:xfrm>
            <a:off x="8322839" y="5983342"/>
            <a:ext cx="635000" cy="635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2400" dirty="0">
              <a:solidFill>
                <a:srgbClr val="FF3860"/>
              </a:solidFill>
              <a:latin typeface="OpenDyslexicAlta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124354236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multiply 3-digit numbers by 1-digit numbers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Talking Time: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There are four carriages on the train from London to Paris. </a:t>
            </a:r>
            <a:br>
              <a:rPr lang="en-GB" sz="2200" dirty="0"/>
            </a:br>
            <a:r>
              <a:rPr lang="en-GB" sz="2200" dirty="0"/>
              <a:t>Each carriage holds 154 people. </a:t>
            </a:r>
            <a:br>
              <a:rPr lang="en-GB" sz="2200" dirty="0"/>
            </a:br>
            <a:r>
              <a:rPr lang="en-GB" sz="2200" dirty="0"/>
              <a:t>How many passengers does each train transport?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Use a place value table and counters to calculate: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 </a:t>
            </a:r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xmlns="" id="{04FA8C7C-E0DB-F743-BABE-F3034198428B}"/>
              </a:ext>
            </a:extLst>
          </p:cNvPr>
          <p:cNvSpPr/>
          <p:nvPr/>
        </p:nvSpPr>
        <p:spPr>
          <a:xfrm>
            <a:off x="9131607" y="2367856"/>
            <a:ext cx="906114" cy="915119"/>
          </a:xfrm>
          <a:prstGeom prst="roundRect">
            <a:avLst/>
          </a:prstGeom>
          <a:noFill/>
          <a:ln w="2857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endParaRPr lang="en-US" sz="6000" dirty="0">
              <a:solidFill>
                <a:srgbClr val="FF3860"/>
              </a:solidFill>
              <a:latin typeface="OpenDyslexic" pitchFamily="2" charset="77"/>
            </a:endParaRPr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xmlns="" id="{EBFEB7E2-94EB-6244-AF60-10B816CA71C8}"/>
              </a:ext>
            </a:extLst>
          </p:cNvPr>
          <p:cNvSpPr/>
          <p:nvPr/>
        </p:nvSpPr>
        <p:spPr>
          <a:xfrm>
            <a:off x="8311786" y="3453859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xmlns="" id="{75600AE6-46A9-3E4D-9AB9-CFCA735E7A2D}"/>
              </a:ext>
            </a:extLst>
          </p:cNvPr>
          <p:cNvSpPr/>
          <p:nvPr/>
        </p:nvSpPr>
        <p:spPr>
          <a:xfrm>
            <a:off x="8311786" y="4088859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xmlns="" id="{D47979CF-7540-3244-BE04-641D30C144A0}"/>
              </a:ext>
            </a:extLst>
          </p:cNvPr>
          <p:cNvSpPr/>
          <p:nvPr/>
        </p:nvSpPr>
        <p:spPr>
          <a:xfrm>
            <a:off x="8311786" y="4723859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×</a:t>
            </a:r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xmlns="" id="{ECAE4A46-2014-C945-AB4A-46E2B61B7D3C}"/>
              </a:ext>
            </a:extLst>
          </p:cNvPr>
          <p:cNvSpPr/>
          <p:nvPr/>
        </p:nvSpPr>
        <p:spPr>
          <a:xfrm>
            <a:off x="8311786" y="5358859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xmlns="" id="{0ECAB0AA-4D83-1C49-A18D-AD9D4D9E44D0}"/>
              </a:ext>
            </a:extLst>
          </p:cNvPr>
          <p:cNvSpPr/>
          <p:nvPr/>
        </p:nvSpPr>
        <p:spPr>
          <a:xfrm>
            <a:off x="8311786" y="5993307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240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xmlns="" id="{9305167A-EB09-E142-9EF2-51BFFD44D862}"/>
              </a:ext>
            </a:extLst>
          </p:cNvPr>
          <p:cNvSpPr/>
          <p:nvPr/>
        </p:nvSpPr>
        <p:spPr>
          <a:xfrm>
            <a:off x="8946786" y="3453859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TH</a:t>
            </a:r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xmlns="" id="{4B9BDB66-5236-0543-9C07-310B67259057}"/>
              </a:ext>
            </a:extLst>
          </p:cNvPr>
          <p:cNvSpPr/>
          <p:nvPr/>
        </p:nvSpPr>
        <p:spPr>
          <a:xfrm>
            <a:off x="8946786" y="4088859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xmlns="" id="{7659EBF8-B948-CA4E-BC59-212012D01476}"/>
              </a:ext>
            </a:extLst>
          </p:cNvPr>
          <p:cNvSpPr/>
          <p:nvPr/>
        </p:nvSpPr>
        <p:spPr>
          <a:xfrm>
            <a:off x="8946786" y="4723859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xmlns="" id="{46F1F31E-B980-9B45-8D90-3841DE82C99D}"/>
              </a:ext>
            </a:extLst>
          </p:cNvPr>
          <p:cNvSpPr/>
          <p:nvPr/>
        </p:nvSpPr>
        <p:spPr>
          <a:xfrm>
            <a:off x="8946786" y="5358859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xmlns="" id="{18057518-BD79-8A41-96AC-6BCBA06CB400}"/>
              </a:ext>
            </a:extLst>
          </p:cNvPr>
          <p:cNvSpPr/>
          <p:nvPr/>
        </p:nvSpPr>
        <p:spPr>
          <a:xfrm>
            <a:off x="8946786" y="5993307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24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xmlns="" id="{616FC296-3451-634D-9757-573A96B1E24E}"/>
              </a:ext>
            </a:extLst>
          </p:cNvPr>
          <p:cNvSpPr/>
          <p:nvPr/>
        </p:nvSpPr>
        <p:spPr>
          <a:xfrm>
            <a:off x="9581786" y="3453859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H</a:t>
            </a:r>
          </a:p>
        </p:txBody>
      </p:sp>
      <p:sp>
        <p:nvSpPr>
          <p:cNvPr id="68" name="Rectangle 67">
            <a:extLst>
              <a:ext uri="{FF2B5EF4-FFF2-40B4-BE49-F238E27FC236}">
                <a16:creationId xmlns:a16="http://schemas.microsoft.com/office/drawing/2014/main" xmlns="" id="{6CD0A860-DA38-7148-882D-B7A6B94F46A1}"/>
              </a:ext>
            </a:extLst>
          </p:cNvPr>
          <p:cNvSpPr/>
          <p:nvPr/>
        </p:nvSpPr>
        <p:spPr>
          <a:xfrm>
            <a:off x="9581786" y="4088859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1</a:t>
            </a:r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xmlns="" id="{069A08D2-9BCD-8548-928E-8CEB864C7EC4}"/>
              </a:ext>
            </a:extLst>
          </p:cNvPr>
          <p:cNvSpPr/>
          <p:nvPr/>
        </p:nvSpPr>
        <p:spPr>
          <a:xfrm>
            <a:off x="9581786" y="4723859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xmlns="" id="{C65EA6B1-E7FF-AB45-B928-44639BC7A1D0}"/>
              </a:ext>
            </a:extLst>
          </p:cNvPr>
          <p:cNvSpPr/>
          <p:nvPr/>
        </p:nvSpPr>
        <p:spPr>
          <a:xfrm>
            <a:off x="9581786" y="5358859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71" name="Rectangle 70">
            <a:extLst>
              <a:ext uri="{FF2B5EF4-FFF2-40B4-BE49-F238E27FC236}">
                <a16:creationId xmlns:a16="http://schemas.microsoft.com/office/drawing/2014/main" xmlns="" id="{A58BAE4A-BFA5-0640-862A-73EB1C412536}"/>
              </a:ext>
            </a:extLst>
          </p:cNvPr>
          <p:cNvSpPr/>
          <p:nvPr/>
        </p:nvSpPr>
        <p:spPr>
          <a:xfrm>
            <a:off x="9581786" y="5993307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24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xmlns="" id="{998A09A3-3AAE-E542-B614-698B5FE99FC7}"/>
              </a:ext>
            </a:extLst>
          </p:cNvPr>
          <p:cNvSpPr/>
          <p:nvPr/>
        </p:nvSpPr>
        <p:spPr>
          <a:xfrm>
            <a:off x="10216786" y="3453859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T</a:t>
            </a:r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xmlns="" id="{0EBC3068-BF52-C04F-82FD-C9E05E739D51}"/>
              </a:ext>
            </a:extLst>
          </p:cNvPr>
          <p:cNvSpPr/>
          <p:nvPr/>
        </p:nvSpPr>
        <p:spPr>
          <a:xfrm>
            <a:off x="10216786" y="4088859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5</a:t>
            </a:r>
          </a:p>
        </p:txBody>
      </p:sp>
      <p:sp>
        <p:nvSpPr>
          <p:cNvPr id="74" name="Rectangle 73">
            <a:extLst>
              <a:ext uri="{FF2B5EF4-FFF2-40B4-BE49-F238E27FC236}">
                <a16:creationId xmlns:a16="http://schemas.microsoft.com/office/drawing/2014/main" xmlns="" id="{6A45B286-B78E-AF4A-A09E-567C37125AB6}"/>
              </a:ext>
            </a:extLst>
          </p:cNvPr>
          <p:cNvSpPr/>
          <p:nvPr/>
        </p:nvSpPr>
        <p:spPr>
          <a:xfrm>
            <a:off x="10216786" y="4723859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87" name="Rectangle 86">
            <a:extLst>
              <a:ext uri="{FF2B5EF4-FFF2-40B4-BE49-F238E27FC236}">
                <a16:creationId xmlns:a16="http://schemas.microsoft.com/office/drawing/2014/main" xmlns="" id="{7FDCE087-5302-EC47-B901-B7A967C31EB1}"/>
              </a:ext>
            </a:extLst>
          </p:cNvPr>
          <p:cNvSpPr/>
          <p:nvPr/>
        </p:nvSpPr>
        <p:spPr>
          <a:xfrm>
            <a:off x="10216786" y="5358859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88" name="Rectangle 87">
            <a:extLst>
              <a:ext uri="{FF2B5EF4-FFF2-40B4-BE49-F238E27FC236}">
                <a16:creationId xmlns:a16="http://schemas.microsoft.com/office/drawing/2014/main" xmlns="" id="{DEB98F41-59BF-7047-840C-8D3859B54A9D}"/>
              </a:ext>
            </a:extLst>
          </p:cNvPr>
          <p:cNvSpPr/>
          <p:nvPr/>
        </p:nvSpPr>
        <p:spPr>
          <a:xfrm>
            <a:off x="10216786" y="5993307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24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89" name="Rectangle 88">
            <a:extLst>
              <a:ext uri="{FF2B5EF4-FFF2-40B4-BE49-F238E27FC236}">
                <a16:creationId xmlns:a16="http://schemas.microsoft.com/office/drawing/2014/main" xmlns="" id="{1F9FA1B0-6249-2745-A89B-83A2674E9523}"/>
              </a:ext>
            </a:extLst>
          </p:cNvPr>
          <p:cNvSpPr/>
          <p:nvPr/>
        </p:nvSpPr>
        <p:spPr>
          <a:xfrm>
            <a:off x="10851786" y="3453859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prstClr val="black"/>
                </a:solidFill>
                <a:latin typeface="OpenDyslexicAlta" pitchFamily="2" charset="77"/>
              </a:rPr>
              <a:t>O</a:t>
            </a:r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90" name="Rectangle 89">
            <a:extLst>
              <a:ext uri="{FF2B5EF4-FFF2-40B4-BE49-F238E27FC236}">
                <a16:creationId xmlns:a16="http://schemas.microsoft.com/office/drawing/2014/main" xmlns="" id="{4B715DF8-3D70-7440-A606-6E817E6374B2}"/>
              </a:ext>
            </a:extLst>
          </p:cNvPr>
          <p:cNvSpPr/>
          <p:nvPr/>
        </p:nvSpPr>
        <p:spPr>
          <a:xfrm>
            <a:off x="10851786" y="4088859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4</a:t>
            </a:r>
          </a:p>
        </p:txBody>
      </p:sp>
      <p:sp>
        <p:nvSpPr>
          <p:cNvPr id="91" name="Rectangle 90">
            <a:extLst>
              <a:ext uri="{FF2B5EF4-FFF2-40B4-BE49-F238E27FC236}">
                <a16:creationId xmlns:a16="http://schemas.microsoft.com/office/drawing/2014/main" xmlns="" id="{E7E3AD86-1F70-7C4C-B8C4-F2113CB9350E}"/>
              </a:ext>
            </a:extLst>
          </p:cNvPr>
          <p:cNvSpPr/>
          <p:nvPr/>
        </p:nvSpPr>
        <p:spPr>
          <a:xfrm>
            <a:off x="10851786" y="4723859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4</a:t>
            </a:r>
          </a:p>
        </p:txBody>
      </p:sp>
      <p:sp>
        <p:nvSpPr>
          <p:cNvPr id="92" name="Rectangle 91">
            <a:extLst>
              <a:ext uri="{FF2B5EF4-FFF2-40B4-BE49-F238E27FC236}">
                <a16:creationId xmlns:a16="http://schemas.microsoft.com/office/drawing/2014/main" xmlns="" id="{FEE1C33F-A7EB-974A-9D79-D2EB9A325D0E}"/>
              </a:ext>
            </a:extLst>
          </p:cNvPr>
          <p:cNvSpPr/>
          <p:nvPr/>
        </p:nvSpPr>
        <p:spPr>
          <a:xfrm>
            <a:off x="10851786" y="5358859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93" name="Rectangle 92">
            <a:extLst>
              <a:ext uri="{FF2B5EF4-FFF2-40B4-BE49-F238E27FC236}">
                <a16:creationId xmlns:a16="http://schemas.microsoft.com/office/drawing/2014/main" xmlns="" id="{B48B4E40-8560-1E40-A3E1-9CE23959C0A1}"/>
              </a:ext>
            </a:extLst>
          </p:cNvPr>
          <p:cNvSpPr/>
          <p:nvPr/>
        </p:nvSpPr>
        <p:spPr>
          <a:xfrm>
            <a:off x="10851786" y="5993307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2400">
              <a:solidFill>
                <a:srgbClr val="FF3860"/>
              </a:solidFill>
              <a:latin typeface="OpenDyslexicAlta" pitchFamily="2" charset="77"/>
            </a:endParaRPr>
          </a:p>
        </p:txBody>
      </p:sp>
      <p:graphicFrame>
        <p:nvGraphicFramePr>
          <p:cNvPr id="94" name="Table 93">
            <a:extLst>
              <a:ext uri="{FF2B5EF4-FFF2-40B4-BE49-F238E27FC236}">
                <a16:creationId xmlns:a16="http://schemas.microsoft.com/office/drawing/2014/main" xmlns="" id="{AC4CC3B2-108C-814C-8E9C-E2FD9B4A707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55882544"/>
              </p:ext>
            </p:extLst>
          </p:nvPr>
        </p:nvGraphicFramePr>
        <p:xfrm>
          <a:off x="320727" y="3966582"/>
          <a:ext cx="7232373" cy="26517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410791">
                  <a:extLst>
                    <a:ext uri="{9D8B030D-6E8A-4147-A177-3AD203B41FA5}">
                      <a16:colId xmlns:a16="http://schemas.microsoft.com/office/drawing/2014/main" xmlns="" val="3100851161"/>
                    </a:ext>
                  </a:extLst>
                </a:gridCol>
                <a:gridCol w="2410791">
                  <a:extLst>
                    <a:ext uri="{9D8B030D-6E8A-4147-A177-3AD203B41FA5}">
                      <a16:colId xmlns:a16="http://schemas.microsoft.com/office/drawing/2014/main" xmlns="" val="3332004200"/>
                    </a:ext>
                  </a:extLst>
                </a:gridCol>
                <a:gridCol w="2410791">
                  <a:extLst>
                    <a:ext uri="{9D8B030D-6E8A-4147-A177-3AD203B41FA5}">
                      <a16:colId xmlns:a16="http://schemas.microsoft.com/office/drawing/2014/main" xmlns="" val="43846346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latin typeface="OpenDyslexicAlta" pitchFamily="2" charset="77"/>
                        </a:rPr>
                        <a:t>hundreds</a:t>
                      </a:r>
                    </a:p>
                  </a:txBody>
                  <a:tcPr>
                    <a:solidFill>
                      <a:srgbClr val="FFDD5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latin typeface="OpenDyslexicAlta" pitchFamily="2" charset="77"/>
                        </a:rPr>
                        <a:t>tens</a:t>
                      </a:r>
                    </a:p>
                  </a:txBody>
                  <a:tcPr>
                    <a:solidFill>
                      <a:srgbClr val="FFDD5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latin typeface="OpenDyslexicAlta" pitchFamily="2" charset="77"/>
                        </a:rPr>
                        <a:t>ones</a:t>
                      </a:r>
                    </a:p>
                  </a:txBody>
                  <a:tcPr>
                    <a:solidFill>
                      <a:srgbClr val="FFDD5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073717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25877768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32775677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91545499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742834669"/>
                  </a:ext>
                </a:extLst>
              </a:tr>
            </a:tbl>
          </a:graphicData>
        </a:graphic>
      </p:graphicFrame>
      <p:cxnSp>
        <p:nvCxnSpPr>
          <p:cNvPr id="97" name="Straight Connector 96">
            <a:extLst>
              <a:ext uri="{FF2B5EF4-FFF2-40B4-BE49-F238E27FC236}">
                <a16:creationId xmlns:a16="http://schemas.microsoft.com/office/drawing/2014/main" xmlns="" id="{25D28D3F-2556-6F40-8548-43F3E4908417}"/>
              </a:ext>
            </a:extLst>
          </p:cNvPr>
          <p:cNvCxnSpPr>
            <a:cxnSpLocks/>
          </p:cNvCxnSpPr>
          <p:nvPr/>
        </p:nvCxnSpPr>
        <p:spPr>
          <a:xfrm flipV="1">
            <a:off x="8946786" y="5983342"/>
            <a:ext cx="2540000" cy="16758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Straight Connector 97">
            <a:extLst>
              <a:ext uri="{FF2B5EF4-FFF2-40B4-BE49-F238E27FC236}">
                <a16:creationId xmlns:a16="http://schemas.microsoft.com/office/drawing/2014/main" xmlns="" id="{8550E23E-519F-1047-81A7-ECF31EEBB51F}"/>
              </a:ext>
            </a:extLst>
          </p:cNvPr>
          <p:cNvCxnSpPr>
            <a:cxnSpLocks/>
          </p:cNvCxnSpPr>
          <p:nvPr/>
        </p:nvCxnSpPr>
        <p:spPr>
          <a:xfrm>
            <a:off x="8946786" y="5350284"/>
            <a:ext cx="2540000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0" name="Rectangle 99">
            <a:extLst>
              <a:ext uri="{FF2B5EF4-FFF2-40B4-BE49-F238E27FC236}">
                <a16:creationId xmlns:a16="http://schemas.microsoft.com/office/drawing/2014/main" xmlns="" id="{0D7FA14D-EFFE-AC41-AEF3-C61F2DBBA679}"/>
              </a:ext>
            </a:extLst>
          </p:cNvPr>
          <p:cNvSpPr/>
          <p:nvPr/>
        </p:nvSpPr>
        <p:spPr>
          <a:xfrm>
            <a:off x="8322839" y="5983342"/>
            <a:ext cx="635000" cy="635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24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pic>
        <p:nvPicPr>
          <p:cNvPr id="101" name="Picture 100">
            <a:extLst>
              <a:ext uri="{FF2B5EF4-FFF2-40B4-BE49-F238E27FC236}">
                <a16:creationId xmlns:a16="http://schemas.microsoft.com/office/drawing/2014/main" xmlns="" id="{F597205D-3B36-1F42-8066-41F20C23A0F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00186" y="5589449"/>
            <a:ext cx="445337" cy="450000"/>
          </a:xfrm>
          <a:prstGeom prst="rect">
            <a:avLst/>
          </a:prstGeom>
        </p:spPr>
      </p:pic>
      <p:pic>
        <p:nvPicPr>
          <p:cNvPr id="105" name="Picture 104">
            <a:extLst>
              <a:ext uri="{FF2B5EF4-FFF2-40B4-BE49-F238E27FC236}">
                <a16:creationId xmlns:a16="http://schemas.microsoft.com/office/drawing/2014/main" xmlns="" id="{51538801-F7FD-EC4A-8C72-7BB5F125522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00186" y="5026141"/>
            <a:ext cx="445337" cy="450000"/>
          </a:xfrm>
          <a:prstGeom prst="rect">
            <a:avLst/>
          </a:prstGeom>
        </p:spPr>
      </p:pic>
      <p:pic>
        <p:nvPicPr>
          <p:cNvPr id="107" name="Picture 106">
            <a:extLst>
              <a:ext uri="{FF2B5EF4-FFF2-40B4-BE49-F238E27FC236}">
                <a16:creationId xmlns:a16="http://schemas.microsoft.com/office/drawing/2014/main" xmlns="" id="{EB3BF859-0978-1C4C-8A63-5080E83D55C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00186" y="4469764"/>
            <a:ext cx="445337" cy="450000"/>
          </a:xfrm>
          <a:prstGeom prst="rect">
            <a:avLst/>
          </a:prstGeom>
        </p:spPr>
      </p:pic>
      <p:pic>
        <p:nvPicPr>
          <p:cNvPr id="52" name="Picture 51">
            <a:extLst>
              <a:ext uri="{FF2B5EF4-FFF2-40B4-BE49-F238E27FC236}">
                <a16:creationId xmlns:a16="http://schemas.microsoft.com/office/drawing/2014/main" xmlns="" id="{18CA3E3E-25EF-A543-9B1B-64D91CB6309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20191" y="5589449"/>
            <a:ext cx="442046" cy="450000"/>
          </a:xfrm>
          <a:prstGeom prst="rect">
            <a:avLst/>
          </a:prstGeom>
        </p:spPr>
      </p:pic>
      <p:pic>
        <p:nvPicPr>
          <p:cNvPr id="55" name="Picture 54">
            <a:extLst>
              <a:ext uri="{FF2B5EF4-FFF2-40B4-BE49-F238E27FC236}">
                <a16:creationId xmlns:a16="http://schemas.microsoft.com/office/drawing/2014/main" xmlns="" id="{96DD9FDB-349B-7C45-A6A6-804EDB6430C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70297" y="5589449"/>
            <a:ext cx="435228" cy="450000"/>
          </a:xfrm>
          <a:prstGeom prst="rect">
            <a:avLst/>
          </a:prstGeom>
        </p:spPr>
      </p:pic>
      <p:pic>
        <p:nvPicPr>
          <p:cNvPr id="75" name="Picture 74">
            <a:extLst>
              <a:ext uri="{FF2B5EF4-FFF2-40B4-BE49-F238E27FC236}">
                <a16:creationId xmlns:a16="http://schemas.microsoft.com/office/drawing/2014/main" xmlns="" id="{14263E60-5A1C-5241-B6B7-F4194946F3A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70297" y="5039880"/>
            <a:ext cx="435228" cy="450000"/>
          </a:xfrm>
          <a:prstGeom prst="rect">
            <a:avLst/>
          </a:prstGeom>
        </p:spPr>
      </p:pic>
      <p:pic>
        <p:nvPicPr>
          <p:cNvPr id="77" name="Picture 76">
            <a:extLst>
              <a:ext uri="{FF2B5EF4-FFF2-40B4-BE49-F238E27FC236}">
                <a16:creationId xmlns:a16="http://schemas.microsoft.com/office/drawing/2014/main" xmlns="" id="{BE5104CA-7348-504C-B98D-CC47E2270A0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70297" y="4477139"/>
            <a:ext cx="435228" cy="450000"/>
          </a:xfrm>
          <a:prstGeom prst="rect">
            <a:avLst/>
          </a:prstGeom>
        </p:spPr>
      </p:pic>
      <p:pic>
        <p:nvPicPr>
          <p:cNvPr id="79" name="Picture 78">
            <a:extLst>
              <a:ext uri="{FF2B5EF4-FFF2-40B4-BE49-F238E27FC236}">
                <a16:creationId xmlns:a16="http://schemas.microsoft.com/office/drawing/2014/main" xmlns="" id="{59B427EB-9C22-2F4F-AE90-1E2F69EEC47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840511" y="5589449"/>
            <a:ext cx="435228" cy="450000"/>
          </a:xfrm>
          <a:prstGeom prst="rect">
            <a:avLst/>
          </a:prstGeom>
        </p:spPr>
      </p:pic>
      <p:pic>
        <p:nvPicPr>
          <p:cNvPr id="80" name="Picture 79">
            <a:extLst>
              <a:ext uri="{FF2B5EF4-FFF2-40B4-BE49-F238E27FC236}">
                <a16:creationId xmlns:a16="http://schemas.microsoft.com/office/drawing/2014/main" xmlns="" id="{96D2DF3C-7BA3-4842-8BA6-42861414F21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840511" y="5039880"/>
            <a:ext cx="435228" cy="450000"/>
          </a:xfrm>
          <a:prstGeom prst="rect">
            <a:avLst/>
          </a:prstGeom>
        </p:spPr>
      </p:pic>
      <p:pic>
        <p:nvPicPr>
          <p:cNvPr id="81" name="Picture 80">
            <a:extLst>
              <a:ext uri="{FF2B5EF4-FFF2-40B4-BE49-F238E27FC236}">
                <a16:creationId xmlns:a16="http://schemas.microsoft.com/office/drawing/2014/main" xmlns="" id="{0C08ECCF-2499-9E44-B79F-C07C8E0EDED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840511" y="4477139"/>
            <a:ext cx="435228" cy="450000"/>
          </a:xfrm>
          <a:prstGeom prst="rect">
            <a:avLst/>
          </a:prstGeom>
        </p:spPr>
      </p:pic>
      <p:pic>
        <p:nvPicPr>
          <p:cNvPr id="53" name="Picture 52">
            <a:extLst>
              <a:ext uri="{FF2B5EF4-FFF2-40B4-BE49-F238E27FC236}">
                <a16:creationId xmlns:a16="http://schemas.microsoft.com/office/drawing/2014/main" xmlns="" id="{E27C2501-622B-DF43-BFCA-7E26A751ECE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43889" y="5589449"/>
            <a:ext cx="442046" cy="450000"/>
          </a:xfrm>
          <a:prstGeom prst="rect">
            <a:avLst/>
          </a:prstGeom>
        </p:spPr>
      </p:pic>
      <p:pic>
        <p:nvPicPr>
          <p:cNvPr id="54" name="Picture 53">
            <a:extLst>
              <a:ext uri="{FF2B5EF4-FFF2-40B4-BE49-F238E27FC236}">
                <a16:creationId xmlns:a16="http://schemas.microsoft.com/office/drawing/2014/main" xmlns="" id="{6009C7F0-B6D9-7B4E-BC76-F154F7D2FDB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47026" y="5584694"/>
            <a:ext cx="442046" cy="450000"/>
          </a:xfrm>
          <a:prstGeom prst="rect">
            <a:avLst/>
          </a:prstGeom>
        </p:spPr>
      </p:pic>
      <p:pic>
        <p:nvPicPr>
          <p:cNvPr id="82" name="Picture 81">
            <a:extLst>
              <a:ext uri="{FF2B5EF4-FFF2-40B4-BE49-F238E27FC236}">
                <a16:creationId xmlns:a16="http://schemas.microsoft.com/office/drawing/2014/main" xmlns="" id="{FCDB9626-BEAE-C647-B5B1-53C69641C2A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88654" y="5584694"/>
            <a:ext cx="442046" cy="450000"/>
          </a:xfrm>
          <a:prstGeom prst="rect">
            <a:avLst/>
          </a:prstGeom>
        </p:spPr>
      </p:pic>
      <p:pic>
        <p:nvPicPr>
          <p:cNvPr id="83" name="Picture 82">
            <a:extLst>
              <a:ext uri="{FF2B5EF4-FFF2-40B4-BE49-F238E27FC236}">
                <a16:creationId xmlns:a16="http://schemas.microsoft.com/office/drawing/2014/main" xmlns="" id="{9EE3C3B8-D7D5-794B-A4E7-F5093097758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13602" y="5044635"/>
            <a:ext cx="442046" cy="450000"/>
          </a:xfrm>
          <a:prstGeom prst="rect">
            <a:avLst/>
          </a:prstGeom>
        </p:spPr>
      </p:pic>
      <p:pic>
        <p:nvPicPr>
          <p:cNvPr id="84" name="Picture 83">
            <a:extLst>
              <a:ext uri="{FF2B5EF4-FFF2-40B4-BE49-F238E27FC236}">
                <a16:creationId xmlns:a16="http://schemas.microsoft.com/office/drawing/2014/main" xmlns="" id="{B97C48C0-2405-D54C-AA35-51B1A86EA1E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37300" y="5044635"/>
            <a:ext cx="442046" cy="450000"/>
          </a:xfrm>
          <a:prstGeom prst="rect">
            <a:avLst/>
          </a:prstGeom>
        </p:spPr>
      </p:pic>
      <p:pic>
        <p:nvPicPr>
          <p:cNvPr id="85" name="Picture 84">
            <a:extLst>
              <a:ext uri="{FF2B5EF4-FFF2-40B4-BE49-F238E27FC236}">
                <a16:creationId xmlns:a16="http://schemas.microsoft.com/office/drawing/2014/main" xmlns="" id="{93FE4D43-8BE0-5D4B-AAF1-B6775B249EB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40437" y="5039880"/>
            <a:ext cx="442046" cy="450000"/>
          </a:xfrm>
          <a:prstGeom prst="rect">
            <a:avLst/>
          </a:prstGeom>
        </p:spPr>
      </p:pic>
      <p:pic>
        <p:nvPicPr>
          <p:cNvPr id="86" name="Picture 85">
            <a:extLst>
              <a:ext uri="{FF2B5EF4-FFF2-40B4-BE49-F238E27FC236}">
                <a16:creationId xmlns:a16="http://schemas.microsoft.com/office/drawing/2014/main" xmlns="" id="{B39B6DED-C492-2A4B-B222-6A891116701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82065" y="5039880"/>
            <a:ext cx="442046" cy="450000"/>
          </a:xfrm>
          <a:prstGeom prst="rect">
            <a:avLst/>
          </a:prstGeom>
        </p:spPr>
      </p:pic>
      <p:pic>
        <p:nvPicPr>
          <p:cNvPr id="95" name="Picture 94">
            <a:extLst>
              <a:ext uri="{FF2B5EF4-FFF2-40B4-BE49-F238E27FC236}">
                <a16:creationId xmlns:a16="http://schemas.microsoft.com/office/drawing/2014/main" xmlns="" id="{48FF5917-C729-724E-B500-D4EE14CEB3C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30649" y="4481894"/>
            <a:ext cx="442046" cy="450000"/>
          </a:xfrm>
          <a:prstGeom prst="rect">
            <a:avLst/>
          </a:prstGeom>
        </p:spPr>
      </p:pic>
      <p:pic>
        <p:nvPicPr>
          <p:cNvPr id="99" name="Picture 98">
            <a:extLst>
              <a:ext uri="{FF2B5EF4-FFF2-40B4-BE49-F238E27FC236}">
                <a16:creationId xmlns:a16="http://schemas.microsoft.com/office/drawing/2014/main" xmlns="" id="{ADE088B6-A704-AA4E-9EF8-3FBE4F6910A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54347" y="4481894"/>
            <a:ext cx="442046" cy="450000"/>
          </a:xfrm>
          <a:prstGeom prst="rect">
            <a:avLst/>
          </a:prstGeom>
        </p:spPr>
      </p:pic>
      <p:pic>
        <p:nvPicPr>
          <p:cNvPr id="102" name="Picture 101">
            <a:extLst>
              <a:ext uri="{FF2B5EF4-FFF2-40B4-BE49-F238E27FC236}">
                <a16:creationId xmlns:a16="http://schemas.microsoft.com/office/drawing/2014/main" xmlns="" id="{F31D5116-16B7-D842-97A4-15101DFDA5E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57484" y="4477139"/>
            <a:ext cx="442046" cy="450000"/>
          </a:xfrm>
          <a:prstGeom prst="rect">
            <a:avLst/>
          </a:prstGeom>
        </p:spPr>
      </p:pic>
      <p:pic>
        <p:nvPicPr>
          <p:cNvPr id="103" name="Picture 102">
            <a:extLst>
              <a:ext uri="{FF2B5EF4-FFF2-40B4-BE49-F238E27FC236}">
                <a16:creationId xmlns:a16="http://schemas.microsoft.com/office/drawing/2014/main" xmlns="" id="{2CBCEEFF-A857-D944-9DBF-8F589D76D16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99112" y="4477139"/>
            <a:ext cx="442046" cy="450000"/>
          </a:xfrm>
          <a:prstGeom prst="rect">
            <a:avLst/>
          </a:prstGeom>
        </p:spPr>
      </p:pic>
      <p:pic>
        <p:nvPicPr>
          <p:cNvPr id="109" name="Picture 108">
            <a:extLst>
              <a:ext uri="{FF2B5EF4-FFF2-40B4-BE49-F238E27FC236}">
                <a16:creationId xmlns:a16="http://schemas.microsoft.com/office/drawing/2014/main" xmlns="" id="{56309DC9-871B-1443-B52F-5DCD1E51DCD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00186" y="6121244"/>
            <a:ext cx="445337" cy="450000"/>
          </a:xfrm>
          <a:prstGeom prst="rect">
            <a:avLst/>
          </a:prstGeom>
        </p:spPr>
      </p:pic>
      <p:pic>
        <p:nvPicPr>
          <p:cNvPr id="110" name="Picture 109">
            <a:extLst>
              <a:ext uri="{FF2B5EF4-FFF2-40B4-BE49-F238E27FC236}">
                <a16:creationId xmlns:a16="http://schemas.microsoft.com/office/drawing/2014/main" xmlns="" id="{43B9DDF0-043C-DE45-8FDE-FBF219E9A88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20191" y="6121244"/>
            <a:ext cx="442046" cy="450000"/>
          </a:xfrm>
          <a:prstGeom prst="rect">
            <a:avLst/>
          </a:prstGeom>
        </p:spPr>
      </p:pic>
      <p:pic>
        <p:nvPicPr>
          <p:cNvPr id="111" name="Picture 110">
            <a:extLst>
              <a:ext uri="{FF2B5EF4-FFF2-40B4-BE49-F238E27FC236}">
                <a16:creationId xmlns:a16="http://schemas.microsoft.com/office/drawing/2014/main" xmlns="" id="{14ABE645-B9EA-3547-92D5-1138322DBE1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70297" y="6121244"/>
            <a:ext cx="435228" cy="450000"/>
          </a:xfrm>
          <a:prstGeom prst="rect">
            <a:avLst/>
          </a:prstGeom>
        </p:spPr>
      </p:pic>
      <p:pic>
        <p:nvPicPr>
          <p:cNvPr id="113" name="Picture 112">
            <a:extLst>
              <a:ext uri="{FF2B5EF4-FFF2-40B4-BE49-F238E27FC236}">
                <a16:creationId xmlns:a16="http://schemas.microsoft.com/office/drawing/2014/main" xmlns="" id="{38FA1BC9-2CC1-3A40-976B-F0B320AEC06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840511" y="6121244"/>
            <a:ext cx="435228" cy="450000"/>
          </a:xfrm>
          <a:prstGeom prst="rect">
            <a:avLst/>
          </a:prstGeom>
        </p:spPr>
      </p:pic>
      <p:pic>
        <p:nvPicPr>
          <p:cNvPr id="114" name="Picture 113">
            <a:extLst>
              <a:ext uri="{FF2B5EF4-FFF2-40B4-BE49-F238E27FC236}">
                <a16:creationId xmlns:a16="http://schemas.microsoft.com/office/drawing/2014/main" xmlns="" id="{A60A94C0-A43A-1A4E-87B6-A21AB74B35D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43889" y="6121244"/>
            <a:ext cx="442046" cy="450000"/>
          </a:xfrm>
          <a:prstGeom prst="rect">
            <a:avLst/>
          </a:prstGeom>
        </p:spPr>
      </p:pic>
      <p:pic>
        <p:nvPicPr>
          <p:cNvPr id="115" name="Picture 114">
            <a:extLst>
              <a:ext uri="{FF2B5EF4-FFF2-40B4-BE49-F238E27FC236}">
                <a16:creationId xmlns:a16="http://schemas.microsoft.com/office/drawing/2014/main" xmlns="" id="{381BD2AC-AA16-E34C-ACBB-0E3AC708CF5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47026" y="6116489"/>
            <a:ext cx="442046" cy="450000"/>
          </a:xfrm>
          <a:prstGeom prst="rect">
            <a:avLst/>
          </a:prstGeom>
        </p:spPr>
      </p:pic>
      <p:pic>
        <p:nvPicPr>
          <p:cNvPr id="116" name="Picture 115">
            <a:extLst>
              <a:ext uri="{FF2B5EF4-FFF2-40B4-BE49-F238E27FC236}">
                <a16:creationId xmlns:a16="http://schemas.microsoft.com/office/drawing/2014/main" xmlns="" id="{5B672B50-1FB6-2543-BF93-C5C0660A896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88654" y="6116489"/>
            <a:ext cx="442046" cy="450000"/>
          </a:xfrm>
          <a:prstGeom prst="rect">
            <a:avLst/>
          </a:prstGeom>
        </p:spPr>
      </p:pic>
      <p:pic>
        <p:nvPicPr>
          <p:cNvPr id="117" name="Picture 116">
            <a:extLst>
              <a:ext uri="{FF2B5EF4-FFF2-40B4-BE49-F238E27FC236}">
                <a16:creationId xmlns:a16="http://schemas.microsoft.com/office/drawing/2014/main" xmlns="" id="{EA622F5B-2F93-9048-9F00-3B109D91087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63080" y="5582202"/>
            <a:ext cx="442046" cy="450000"/>
          </a:xfrm>
          <a:prstGeom prst="rect">
            <a:avLst/>
          </a:prstGeom>
        </p:spPr>
      </p:pic>
      <p:pic>
        <p:nvPicPr>
          <p:cNvPr id="118" name="Picture 117">
            <a:extLst>
              <a:ext uri="{FF2B5EF4-FFF2-40B4-BE49-F238E27FC236}">
                <a16:creationId xmlns:a16="http://schemas.microsoft.com/office/drawing/2014/main" xmlns="" id="{49941392-3C30-FF40-8D0B-8E73931A43A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56491" y="5037388"/>
            <a:ext cx="442046" cy="450000"/>
          </a:xfrm>
          <a:prstGeom prst="rect">
            <a:avLst/>
          </a:prstGeom>
        </p:spPr>
      </p:pic>
      <p:pic>
        <p:nvPicPr>
          <p:cNvPr id="119" name="Picture 118">
            <a:extLst>
              <a:ext uri="{FF2B5EF4-FFF2-40B4-BE49-F238E27FC236}">
                <a16:creationId xmlns:a16="http://schemas.microsoft.com/office/drawing/2014/main" xmlns="" id="{C24B2AB4-9105-5F42-8965-44C290ECD54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73538" y="4474647"/>
            <a:ext cx="442046" cy="450000"/>
          </a:xfrm>
          <a:prstGeom prst="rect">
            <a:avLst/>
          </a:prstGeom>
        </p:spPr>
      </p:pic>
      <p:pic>
        <p:nvPicPr>
          <p:cNvPr id="120" name="Picture 119">
            <a:extLst>
              <a:ext uri="{FF2B5EF4-FFF2-40B4-BE49-F238E27FC236}">
                <a16:creationId xmlns:a16="http://schemas.microsoft.com/office/drawing/2014/main" xmlns="" id="{18015604-8758-B542-90FD-951984B8090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63080" y="6113997"/>
            <a:ext cx="442046" cy="450000"/>
          </a:xfrm>
          <a:prstGeom prst="rect">
            <a:avLst/>
          </a:prstGeom>
        </p:spPr>
      </p:pic>
      <p:pic>
        <p:nvPicPr>
          <p:cNvPr id="121" name="Picture 120">
            <a:extLst>
              <a:ext uri="{FF2B5EF4-FFF2-40B4-BE49-F238E27FC236}">
                <a16:creationId xmlns:a16="http://schemas.microsoft.com/office/drawing/2014/main" xmlns="" id="{DCC28789-BA6F-EF47-9922-F86E3252238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45351" y="5594253"/>
            <a:ext cx="435228" cy="450000"/>
          </a:xfrm>
          <a:prstGeom prst="rect">
            <a:avLst/>
          </a:prstGeom>
        </p:spPr>
      </p:pic>
      <p:pic>
        <p:nvPicPr>
          <p:cNvPr id="122" name="Picture 121">
            <a:extLst>
              <a:ext uri="{FF2B5EF4-FFF2-40B4-BE49-F238E27FC236}">
                <a16:creationId xmlns:a16="http://schemas.microsoft.com/office/drawing/2014/main" xmlns="" id="{45046F0D-1D7D-4342-B50D-0D6404DD41A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45351" y="5044684"/>
            <a:ext cx="435228" cy="450000"/>
          </a:xfrm>
          <a:prstGeom prst="rect">
            <a:avLst/>
          </a:prstGeom>
        </p:spPr>
      </p:pic>
      <p:pic>
        <p:nvPicPr>
          <p:cNvPr id="123" name="Picture 122">
            <a:extLst>
              <a:ext uri="{FF2B5EF4-FFF2-40B4-BE49-F238E27FC236}">
                <a16:creationId xmlns:a16="http://schemas.microsoft.com/office/drawing/2014/main" xmlns="" id="{658A79FE-5FF8-C84E-BE8B-8D8C2F7FCE2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45351" y="4481943"/>
            <a:ext cx="435228" cy="450000"/>
          </a:xfrm>
          <a:prstGeom prst="rect">
            <a:avLst/>
          </a:prstGeom>
        </p:spPr>
      </p:pic>
      <p:pic>
        <p:nvPicPr>
          <p:cNvPr id="124" name="Picture 123">
            <a:extLst>
              <a:ext uri="{FF2B5EF4-FFF2-40B4-BE49-F238E27FC236}">
                <a16:creationId xmlns:a16="http://schemas.microsoft.com/office/drawing/2014/main" xmlns="" id="{01E93EF7-617D-EC43-83E3-E36987C1BFA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015565" y="5594253"/>
            <a:ext cx="435228" cy="450000"/>
          </a:xfrm>
          <a:prstGeom prst="rect">
            <a:avLst/>
          </a:prstGeom>
        </p:spPr>
      </p:pic>
      <p:pic>
        <p:nvPicPr>
          <p:cNvPr id="125" name="Picture 124">
            <a:extLst>
              <a:ext uri="{FF2B5EF4-FFF2-40B4-BE49-F238E27FC236}">
                <a16:creationId xmlns:a16="http://schemas.microsoft.com/office/drawing/2014/main" xmlns="" id="{DCDC6741-0A9D-B040-AABF-546217328DA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015565" y="5044684"/>
            <a:ext cx="435228" cy="450000"/>
          </a:xfrm>
          <a:prstGeom prst="rect">
            <a:avLst/>
          </a:prstGeom>
        </p:spPr>
      </p:pic>
      <p:pic>
        <p:nvPicPr>
          <p:cNvPr id="126" name="Picture 125">
            <a:extLst>
              <a:ext uri="{FF2B5EF4-FFF2-40B4-BE49-F238E27FC236}">
                <a16:creationId xmlns:a16="http://schemas.microsoft.com/office/drawing/2014/main" xmlns="" id="{4DD422BC-C005-1A46-B568-69B6C096993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015565" y="4481943"/>
            <a:ext cx="435228" cy="450000"/>
          </a:xfrm>
          <a:prstGeom prst="rect">
            <a:avLst/>
          </a:prstGeom>
        </p:spPr>
      </p:pic>
      <p:pic>
        <p:nvPicPr>
          <p:cNvPr id="127" name="Picture 126">
            <a:extLst>
              <a:ext uri="{FF2B5EF4-FFF2-40B4-BE49-F238E27FC236}">
                <a16:creationId xmlns:a16="http://schemas.microsoft.com/office/drawing/2014/main" xmlns="" id="{6D842896-CE9C-2D40-A2AB-D478AA2262C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45351" y="6126048"/>
            <a:ext cx="435228" cy="450000"/>
          </a:xfrm>
          <a:prstGeom prst="rect">
            <a:avLst/>
          </a:prstGeom>
        </p:spPr>
      </p:pic>
      <p:pic>
        <p:nvPicPr>
          <p:cNvPr id="128" name="Picture 127">
            <a:extLst>
              <a:ext uri="{FF2B5EF4-FFF2-40B4-BE49-F238E27FC236}">
                <a16:creationId xmlns:a16="http://schemas.microsoft.com/office/drawing/2014/main" xmlns="" id="{42F65248-AB45-D146-8203-ED01E2E0F49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015565" y="6126048"/>
            <a:ext cx="435228" cy="45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154082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multiply 3-digit numbers by 1-digit numbers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Talking Time: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There are four carriages on the train from London to Paris. </a:t>
            </a:r>
            <a:br>
              <a:rPr lang="en-GB" sz="2200" dirty="0"/>
            </a:br>
            <a:r>
              <a:rPr lang="en-GB" sz="2200" dirty="0"/>
              <a:t>Each carriage holds 154 people. </a:t>
            </a:r>
            <a:br>
              <a:rPr lang="en-GB" sz="2200" dirty="0"/>
            </a:br>
            <a:r>
              <a:rPr lang="en-GB" sz="2200" dirty="0"/>
              <a:t>How many passengers does each train transport?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Use a place value table and counters to calculate: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 </a:t>
            </a:r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xmlns="" id="{04FA8C7C-E0DB-F743-BABE-F3034198428B}"/>
              </a:ext>
            </a:extLst>
          </p:cNvPr>
          <p:cNvSpPr/>
          <p:nvPr/>
        </p:nvSpPr>
        <p:spPr>
          <a:xfrm>
            <a:off x="9131607" y="2367856"/>
            <a:ext cx="906114" cy="915119"/>
          </a:xfrm>
          <a:prstGeom prst="roundRect">
            <a:avLst/>
          </a:prstGeom>
          <a:noFill/>
          <a:ln w="2857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endParaRPr lang="en-US" sz="6000" dirty="0">
              <a:solidFill>
                <a:srgbClr val="FF3860"/>
              </a:solidFill>
              <a:latin typeface="OpenDyslexic" pitchFamily="2" charset="77"/>
            </a:endParaRPr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xmlns="" id="{EBFEB7E2-94EB-6244-AF60-10B816CA71C8}"/>
              </a:ext>
            </a:extLst>
          </p:cNvPr>
          <p:cNvSpPr/>
          <p:nvPr/>
        </p:nvSpPr>
        <p:spPr>
          <a:xfrm>
            <a:off x="8311786" y="3453859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xmlns="" id="{75600AE6-46A9-3E4D-9AB9-CFCA735E7A2D}"/>
              </a:ext>
            </a:extLst>
          </p:cNvPr>
          <p:cNvSpPr/>
          <p:nvPr/>
        </p:nvSpPr>
        <p:spPr>
          <a:xfrm>
            <a:off x="8311786" y="4088859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xmlns="" id="{D47979CF-7540-3244-BE04-641D30C144A0}"/>
              </a:ext>
            </a:extLst>
          </p:cNvPr>
          <p:cNvSpPr/>
          <p:nvPr/>
        </p:nvSpPr>
        <p:spPr>
          <a:xfrm>
            <a:off x="8311786" y="4723859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×</a:t>
            </a:r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xmlns="" id="{ECAE4A46-2014-C945-AB4A-46E2B61B7D3C}"/>
              </a:ext>
            </a:extLst>
          </p:cNvPr>
          <p:cNvSpPr/>
          <p:nvPr/>
        </p:nvSpPr>
        <p:spPr>
          <a:xfrm>
            <a:off x="8311786" y="5358859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xmlns="" id="{0ECAB0AA-4D83-1C49-A18D-AD9D4D9E44D0}"/>
              </a:ext>
            </a:extLst>
          </p:cNvPr>
          <p:cNvSpPr/>
          <p:nvPr/>
        </p:nvSpPr>
        <p:spPr>
          <a:xfrm>
            <a:off x="8311786" y="5993307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240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xmlns="" id="{9305167A-EB09-E142-9EF2-51BFFD44D862}"/>
              </a:ext>
            </a:extLst>
          </p:cNvPr>
          <p:cNvSpPr/>
          <p:nvPr/>
        </p:nvSpPr>
        <p:spPr>
          <a:xfrm>
            <a:off x="8946786" y="3453859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TH</a:t>
            </a:r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xmlns="" id="{4B9BDB66-5236-0543-9C07-310B67259057}"/>
              </a:ext>
            </a:extLst>
          </p:cNvPr>
          <p:cNvSpPr/>
          <p:nvPr/>
        </p:nvSpPr>
        <p:spPr>
          <a:xfrm>
            <a:off x="8946786" y="4088859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xmlns="" id="{7659EBF8-B948-CA4E-BC59-212012D01476}"/>
              </a:ext>
            </a:extLst>
          </p:cNvPr>
          <p:cNvSpPr/>
          <p:nvPr/>
        </p:nvSpPr>
        <p:spPr>
          <a:xfrm>
            <a:off x="8946786" y="4723859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xmlns="" id="{46F1F31E-B980-9B45-8D90-3841DE82C99D}"/>
              </a:ext>
            </a:extLst>
          </p:cNvPr>
          <p:cNvSpPr/>
          <p:nvPr/>
        </p:nvSpPr>
        <p:spPr>
          <a:xfrm>
            <a:off x="8946786" y="5358859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xmlns="" id="{18057518-BD79-8A41-96AC-6BCBA06CB400}"/>
              </a:ext>
            </a:extLst>
          </p:cNvPr>
          <p:cNvSpPr/>
          <p:nvPr/>
        </p:nvSpPr>
        <p:spPr>
          <a:xfrm>
            <a:off x="8946786" y="5993307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24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xmlns="" id="{616FC296-3451-634D-9757-573A96B1E24E}"/>
              </a:ext>
            </a:extLst>
          </p:cNvPr>
          <p:cNvSpPr/>
          <p:nvPr/>
        </p:nvSpPr>
        <p:spPr>
          <a:xfrm>
            <a:off x="9581786" y="3453859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H</a:t>
            </a:r>
          </a:p>
        </p:txBody>
      </p:sp>
      <p:sp>
        <p:nvSpPr>
          <p:cNvPr id="68" name="Rectangle 67">
            <a:extLst>
              <a:ext uri="{FF2B5EF4-FFF2-40B4-BE49-F238E27FC236}">
                <a16:creationId xmlns:a16="http://schemas.microsoft.com/office/drawing/2014/main" xmlns="" id="{6CD0A860-DA38-7148-882D-B7A6B94F46A1}"/>
              </a:ext>
            </a:extLst>
          </p:cNvPr>
          <p:cNvSpPr/>
          <p:nvPr/>
        </p:nvSpPr>
        <p:spPr>
          <a:xfrm>
            <a:off x="9581786" y="4088859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1</a:t>
            </a:r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xmlns="" id="{069A08D2-9BCD-8548-928E-8CEB864C7EC4}"/>
              </a:ext>
            </a:extLst>
          </p:cNvPr>
          <p:cNvSpPr/>
          <p:nvPr/>
        </p:nvSpPr>
        <p:spPr>
          <a:xfrm>
            <a:off x="9581786" y="4723859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xmlns="" id="{C65EA6B1-E7FF-AB45-B928-44639BC7A1D0}"/>
              </a:ext>
            </a:extLst>
          </p:cNvPr>
          <p:cNvSpPr/>
          <p:nvPr/>
        </p:nvSpPr>
        <p:spPr>
          <a:xfrm>
            <a:off x="9581786" y="5358859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>
                <a:solidFill>
                  <a:srgbClr val="FF3860"/>
                </a:solidFill>
                <a:latin typeface="OpenDyslexicAlta" pitchFamily="2" charset="77"/>
              </a:rPr>
              <a:t>6</a:t>
            </a:r>
            <a:endParaRPr lang="en-US" sz="40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71" name="Rectangle 70">
            <a:extLst>
              <a:ext uri="{FF2B5EF4-FFF2-40B4-BE49-F238E27FC236}">
                <a16:creationId xmlns:a16="http://schemas.microsoft.com/office/drawing/2014/main" xmlns="" id="{A58BAE4A-BFA5-0640-862A-73EB1C412536}"/>
              </a:ext>
            </a:extLst>
          </p:cNvPr>
          <p:cNvSpPr/>
          <p:nvPr/>
        </p:nvSpPr>
        <p:spPr>
          <a:xfrm>
            <a:off x="9581786" y="5993307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2400" dirty="0">
                <a:solidFill>
                  <a:srgbClr val="FF3860"/>
                </a:solidFill>
                <a:latin typeface="OpenDyslexicAlta" pitchFamily="2" charset="77"/>
              </a:rPr>
              <a:t>2</a:t>
            </a:r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xmlns="" id="{998A09A3-3AAE-E542-B614-698B5FE99FC7}"/>
              </a:ext>
            </a:extLst>
          </p:cNvPr>
          <p:cNvSpPr/>
          <p:nvPr/>
        </p:nvSpPr>
        <p:spPr>
          <a:xfrm>
            <a:off x="10216786" y="3453859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T</a:t>
            </a:r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xmlns="" id="{0EBC3068-BF52-C04F-82FD-C9E05E739D51}"/>
              </a:ext>
            </a:extLst>
          </p:cNvPr>
          <p:cNvSpPr/>
          <p:nvPr/>
        </p:nvSpPr>
        <p:spPr>
          <a:xfrm>
            <a:off x="10216786" y="4088859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5</a:t>
            </a:r>
          </a:p>
        </p:txBody>
      </p:sp>
      <p:sp>
        <p:nvSpPr>
          <p:cNvPr id="74" name="Rectangle 73">
            <a:extLst>
              <a:ext uri="{FF2B5EF4-FFF2-40B4-BE49-F238E27FC236}">
                <a16:creationId xmlns:a16="http://schemas.microsoft.com/office/drawing/2014/main" xmlns="" id="{6A45B286-B78E-AF4A-A09E-567C37125AB6}"/>
              </a:ext>
            </a:extLst>
          </p:cNvPr>
          <p:cNvSpPr/>
          <p:nvPr/>
        </p:nvSpPr>
        <p:spPr>
          <a:xfrm>
            <a:off x="10216786" y="4723859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87" name="Rectangle 86">
            <a:extLst>
              <a:ext uri="{FF2B5EF4-FFF2-40B4-BE49-F238E27FC236}">
                <a16:creationId xmlns:a16="http://schemas.microsoft.com/office/drawing/2014/main" xmlns="" id="{7FDCE087-5302-EC47-B901-B7A967C31EB1}"/>
              </a:ext>
            </a:extLst>
          </p:cNvPr>
          <p:cNvSpPr/>
          <p:nvPr/>
        </p:nvSpPr>
        <p:spPr>
          <a:xfrm>
            <a:off x="10216786" y="5358859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rgbClr val="FF3860"/>
                </a:solidFill>
                <a:latin typeface="OpenDyslexicAlta" pitchFamily="2" charset="77"/>
              </a:rPr>
              <a:t>1</a:t>
            </a:r>
          </a:p>
        </p:txBody>
      </p:sp>
      <p:sp>
        <p:nvSpPr>
          <p:cNvPr id="88" name="Rectangle 87">
            <a:extLst>
              <a:ext uri="{FF2B5EF4-FFF2-40B4-BE49-F238E27FC236}">
                <a16:creationId xmlns:a16="http://schemas.microsoft.com/office/drawing/2014/main" xmlns="" id="{DEB98F41-59BF-7047-840C-8D3859B54A9D}"/>
              </a:ext>
            </a:extLst>
          </p:cNvPr>
          <p:cNvSpPr/>
          <p:nvPr/>
        </p:nvSpPr>
        <p:spPr>
          <a:xfrm>
            <a:off x="10216786" y="5993307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2400" dirty="0">
                <a:solidFill>
                  <a:srgbClr val="FF3860"/>
                </a:solidFill>
                <a:latin typeface="OpenDyslexicAlta" pitchFamily="2" charset="77"/>
              </a:rPr>
              <a:t>1</a:t>
            </a:r>
          </a:p>
        </p:txBody>
      </p:sp>
      <p:sp>
        <p:nvSpPr>
          <p:cNvPr id="89" name="Rectangle 88">
            <a:extLst>
              <a:ext uri="{FF2B5EF4-FFF2-40B4-BE49-F238E27FC236}">
                <a16:creationId xmlns:a16="http://schemas.microsoft.com/office/drawing/2014/main" xmlns="" id="{1F9FA1B0-6249-2745-A89B-83A2674E9523}"/>
              </a:ext>
            </a:extLst>
          </p:cNvPr>
          <p:cNvSpPr/>
          <p:nvPr/>
        </p:nvSpPr>
        <p:spPr>
          <a:xfrm>
            <a:off x="10851786" y="3453859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prstClr val="black"/>
                </a:solidFill>
                <a:latin typeface="OpenDyslexicAlta" pitchFamily="2" charset="77"/>
              </a:rPr>
              <a:t>O</a:t>
            </a:r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90" name="Rectangle 89">
            <a:extLst>
              <a:ext uri="{FF2B5EF4-FFF2-40B4-BE49-F238E27FC236}">
                <a16:creationId xmlns:a16="http://schemas.microsoft.com/office/drawing/2014/main" xmlns="" id="{4B715DF8-3D70-7440-A606-6E817E6374B2}"/>
              </a:ext>
            </a:extLst>
          </p:cNvPr>
          <p:cNvSpPr/>
          <p:nvPr/>
        </p:nvSpPr>
        <p:spPr>
          <a:xfrm>
            <a:off x="10851786" y="4088859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4</a:t>
            </a:r>
          </a:p>
        </p:txBody>
      </p:sp>
      <p:sp>
        <p:nvSpPr>
          <p:cNvPr id="91" name="Rectangle 90">
            <a:extLst>
              <a:ext uri="{FF2B5EF4-FFF2-40B4-BE49-F238E27FC236}">
                <a16:creationId xmlns:a16="http://schemas.microsoft.com/office/drawing/2014/main" xmlns="" id="{E7E3AD86-1F70-7C4C-B8C4-F2113CB9350E}"/>
              </a:ext>
            </a:extLst>
          </p:cNvPr>
          <p:cNvSpPr/>
          <p:nvPr/>
        </p:nvSpPr>
        <p:spPr>
          <a:xfrm>
            <a:off x="10851786" y="4723859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4</a:t>
            </a:r>
          </a:p>
        </p:txBody>
      </p:sp>
      <p:sp>
        <p:nvSpPr>
          <p:cNvPr id="92" name="Rectangle 91">
            <a:extLst>
              <a:ext uri="{FF2B5EF4-FFF2-40B4-BE49-F238E27FC236}">
                <a16:creationId xmlns:a16="http://schemas.microsoft.com/office/drawing/2014/main" xmlns="" id="{FEE1C33F-A7EB-974A-9D79-D2EB9A325D0E}"/>
              </a:ext>
            </a:extLst>
          </p:cNvPr>
          <p:cNvSpPr/>
          <p:nvPr/>
        </p:nvSpPr>
        <p:spPr>
          <a:xfrm>
            <a:off x="10851786" y="5358859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rgbClr val="FF3860"/>
                </a:solidFill>
                <a:latin typeface="OpenDyslexicAlta" pitchFamily="2" charset="77"/>
              </a:rPr>
              <a:t>6</a:t>
            </a:r>
          </a:p>
        </p:txBody>
      </p:sp>
      <p:sp>
        <p:nvSpPr>
          <p:cNvPr id="93" name="Rectangle 92">
            <a:extLst>
              <a:ext uri="{FF2B5EF4-FFF2-40B4-BE49-F238E27FC236}">
                <a16:creationId xmlns:a16="http://schemas.microsoft.com/office/drawing/2014/main" xmlns="" id="{B48B4E40-8560-1E40-A3E1-9CE23959C0A1}"/>
              </a:ext>
            </a:extLst>
          </p:cNvPr>
          <p:cNvSpPr/>
          <p:nvPr/>
        </p:nvSpPr>
        <p:spPr>
          <a:xfrm>
            <a:off x="10851786" y="5993307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2400">
              <a:solidFill>
                <a:srgbClr val="FF3860"/>
              </a:solidFill>
              <a:latin typeface="OpenDyslexicAlta" pitchFamily="2" charset="77"/>
            </a:endParaRPr>
          </a:p>
        </p:txBody>
      </p:sp>
      <p:cxnSp>
        <p:nvCxnSpPr>
          <p:cNvPr id="97" name="Straight Connector 96">
            <a:extLst>
              <a:ext uri="{FF2B5EF4-FFF2-40B4-BE49-F238E27FC236}">
                <a16:creationId xmlns:a16="http://schemas.microsoft.com/office/drawing/2014/main" xmlns="" id="{25D28D3F-2556-6F40-8548-43F3E4908417}"/>
              </a:ext>
            </a:extLst>
          </p:cNvPr>
          <p:cNvCxnSpPr>
            <a:cxnSpLocks/>
          </p:cNvCxnSpPr>
          <p:nvPr/>
        </p:nvCxnSpPr>
        <p:spPr>
          <a:xfrm flipV="1">
            <a:off x="8946786" y="5983342"/>
            <a:ext cx="2540000" cy="16758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Straight Connector 97">
            <a:extLst>
              <a:ext uri="{FF2B5EF4-FFF2-40B4-BE49-F238E27FC236}">
                <a16:creationId xmlns:a16="http://schemas.microsoft.com/office/drawing/2014/main" xmlns="" id="{8550E23E-519F-1047-81A7-ECF31EEBB51F}"/>
              </a:ext>
            </a:extLst>
          </p:cNvPr>
          <p:cNvCxnSpPr>
            <a:cxnSpLocks/>
          </p:cNvCxnSpPr>
          <p:nvPr/>
        </p:nvCxnSpPr>
        <p:spPr>
          <a:xfrm>
            <a:off x="8946786" y="5350284"/>
            <a:ext cx="2540000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0" name="Rectangle 99">
            <a:extLst>
              <a:ext uri="{FF2B5EF4-FFF2-40B4-BE49-F238E27FC236}">
                <a16:creationId xmlns:a16="http://schemas.microsoft.com/office/drawing/2014/main" xmlns="" id="{0D7FA14D-EFFE-AC41-AEF3-C61F2DBBA679}"/>
              </a:ext>
            </a:extLst>
          </p:cNvPr>
          <p:cNvSpPr/>
          <p:nvPr/>
        </p:nvSpPr>
        <p:spPr>
          <a:xfrm>
            <a:off x="8322839" y="5983342"/>
            <a:ext cx="635000" cy="635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24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graphicFrame>
        <p:nvGraphicFramePr>
          <p:cNvPr id="76" name="Table 75">
            <a:extLst>
              <a:ext uri="{FF2B5EF4-FFF2-40B4-BE49-F238E27FC236}">
                <a16:creationId xmlns:a16="http://schemas.microsoft.com/office/drawing/2014/main" xmlns="" id="{3CB1BAFC-2997-054A-AC4E-03EB7BAB180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41253451"/>
              </p:ext>
            </p:extLst>
          </p:nvPr>
        </p:nvGraphicFramePr>
        <p:xfrm>
          <a:off x="320727" y="3966582"/>
          <a:ext cx="7232373" cy="26517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410791">
                  <a:extLst>
                    <a:ext uri="{9D8B030D-6E8A-4147-A177-3AD203B41FA5}">
                      <a16:colId xmlns:a16="http://schemas.microsoft.com/office/drawing/2014/main" xmlns="" val="3100851161"/>
                    </a:ext>
                  </a:extLst>
                </a:gridCol>
                <a:gridCol w="2410791">
                  <a:extLst>
                    <a:ext uri="{9D8B030D-6E8A-4147-A177-3AD203B41FA5}">
                      <a16:colId xmlns:a16="http://schemas.microsoft.com/office/drawing/2014/main" xmlns="" val="3332004200"/>
                    </a:ext>
                  </a:extLst>
                </a:gridCol>
                <a:gridCol w="2410791">
                  <a:extLst>
                    <a:ext uri="{9D8B030D-6E8A-4147-A177-3AD203B41FA5}">
                      <a16:colId xmlns:a16="http://schemas.microsoft.com/office/drawing/2014/main" xmlns="" val="43846346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latin typeface="OpenDyslexicAlta" pitchFamily="2" charset="77"/>
                        </a:rPr>
                        <a:t>hundreds</a:t>
                      </a:r>
                    </a:p>
                  </a:txBody>
                  <a:tcPr>
                    <a:solidFill>
                      <a:srgbClr val="FFDD5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latin typeface="OpenDyslexicAlta" pitchFamily="2" charset="77"/>
                        </a:rPr>
                        <a:t>tens</a:t>
                      </a:r>
                    </a:p>
                  </a:txBody>
                  <a:tcPr>
                    <a:solidFill>
                      <a:srgbClr val="FFDD5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latin typeface="OpenDyslexicAlta" pitchFamily="2" charset="77"/>
                        </a:rPr>
                        <a:t>ones</a:t>
                      </a:r>
                    </a:p>
                  </a:txBody>
                  <a:tcPr>
                    <a:solidFill>
                      <a:srgbClr val="FFDD5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073717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25877768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32775677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91545499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742834669"/>
                  </a:ext>
                </a:extLst>
              </a:tr>
            </a:tbl>
          </a:graphicData>
        </a:graphic>
      </p:graphicFrame>
      <p:pic>
        <p:nvPicPr>
          <p:cNvPr id="78" name="Picture 77">
            <a:extLst>
              <a:ext uri="{FF2B5EF4-FFF2-40B4-BE49-F238E27FC236}">
                <a16:creationId xmlns:a16="http://schemas.microsoft.com/office/drawing/2014/main" xmlns="" id="{893848E6-77E1-064A-B725-EE106DF8218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00186" y="5589449"/>
            <a:ext cx="445337" cy="450000"/>
          </a:xfrm>
          <a:prstGeom prst="rect">
            <a:avLst/>
          </a:prstGeom>
        </p:spPr>
      </p:pic>
      <p:pic>
        <p:nvPicPr>
          <p:cNvPr id="96" name="Picture 95">
            <a:extLst>
              <a:ext uri="{FF2B5EF4-FFF2-40B4-BE49-F238E27FC236}">
                <a16:creationId xmlns:a16="http://schemas.microsoft.com/office/drawing/2014/main" xmlns="" id="{5FCD53D1-C704-0545-AC39-6F379697DD0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00186" y="5026141"/>
            <a:ext cx="445337" cy="450000"/>
          </a:xfrm>
          <a:prstGeom prst="rect">
            <a:avLst/>
          </a:prstGeom>
        </p:spPr>
      </p:pic>
      <p:pic>
        <p:nvPicPr>
          <p:cNvPr id="104" name="Picture 103">
            <a:extLst>
              <a:ext uri="{FF2B5EF4-FFF2-40B4-BE49-F238E27FC236}">
                <a16:creationId xmlns:a16="http://schemas.microsoft.com/office/drawing/2014/main" xmlns="" id="{560F8ABF-5156-BB4F-BCA8-96B12E55CC4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00186" y="4469764"/>
            <a:ext cx="445337" cy="450000"/>
          </a:xfrm>
          <a:prstGeom prst="rect">
            <a:avLst/>
          </a:prstGeom>
        </p:spPr>
      </p:pic>
      <p:pic>
        <p:nvPicPr>
          <p:cNvPr id="106" name="Picture 105">
            <a:extLst>
              <a:ext uri="{FF2B5EF4-FFF2-40B4-BE49-F238E27FC236}">
                <a16:creationId xmlns:a16="http://schemas.microsoft.com/office/drawing/2014/main" xmlns="" id="{4AD7EFAE-0F8E-1B4B-BB20-DE9FCDA4A6F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20191" y="5589449"/>
            <a:ext cx="442046" cy="450000"/>
          </a:xfrm>
          <a:prstGeom prst="rect">
            <a:avLst/>
          </a:prstGeom>
        </p:spPr>
      </p:pic>
      <p:pic>
        <p:nvPicPr>
          <p:cNvPr id="108" name="Picture 107">
            <a:extLst>
              <a:ext uri="{FF2B5EF4-FFF2-40B4-BE49-F238E27FC236}">
                <a16:creationId xmlns:a16="http://schemas.microsoft.com/office/drawing/2014/main" xmlns="" id="{E5D24D96-0060-ED44-9748-332CD13ED7F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70297" y="5589449"/>
            <a:ext cx="435228" cy="450000"/>
          </a:xfrm>
          <a:prstGeom prst="rect">
            <a:avLst/>
          </a:prstGeom>
        </p:spPr>
      </p:pic>
      <p:pic>
        <p:nvPicPr>
          <p:cNvPr id="112" name="Picture 111">
            <a:extLst>
              <a:ext uri="{FF2B5EF4-FFF2-40B4-BE49-F238E27FC236}">
                <a16:creationId xmlns:a16="http://schemas.microsoft.com/office/drawing/2014/main" xmlns="" id="{F0A49281-DBCA-7D47-B966-6D8FDE3B1F6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70297" y="5039880"/>
            <a:ext cx="435228" cy="450000"/>
          </a:xfrm>
          <a:prstGeom prst="rect">
            <a:avLst/>
          </a:prstGeom>
        </p:spPr>
      </p:pic>
      <p:pic>
        <p:nvPicPr>
          <p:cNvPr id="129" name="Picture 128">
            <a:extLst>
              <a:ext uri="{FF2B5EF4-FFF2-40B4-BE49-F238E27FC236}">
                <a16:creationId xmlns:a16="http://schemas.microsoft.com/office/drawing/2014/main" xmlns="" id="{01FA7125-B6A8-5D4E-B0E0-B06625B6103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70297" y="4477139"/>
            <a:ext cx="435228" cy="450000"/>
          </a:xfrm>
          <a:prstGeom prst="rect">
            <a:avLst/>
          </a:prstGeom>
        </p:spPr>
      </p:pic>
      <p:pic>
        <p:nvPicPr>
          <p:cNvPr id="130" name="Picture 129">
            <a:extLst>
              <a:ext uri="{FF2B5EF4-FFF2-40B4-BE49-F238E27FC236}">
                <a16:creationId xmlns:a16="http://schemas.microsoft.com/office/drawing/2014/main" xmlns="" id="{8563095B-01E0-304A-B506-73021BB475D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840511" y="5589449"/>
            <a:ext cx="435228" cy="450000"/>
          </a:xfrm>
          <a:prstGeom prst="rect">
            <a:avLst/>
          </a:prstGeom>
        </p:spPr>
      </p:pic>
      <p:pic>
        <p:nvPicPr>
          <p:cNvPr id="131" name="Picture 130">
            <a:extLst>
              <a:ext uri="{FF2B5EF4-FFF2-40B4-BE49-F238E27FC236}">
                <a16:creationId xmlns:a16="http://schemas.microsoft.com/office/drawing/2014/main" xmlns="" id="{9B50F4C3-BCEF-F649-9F16-79AB9890B2D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840511" y="5039880"/>
            <a:ext cx="435228" cy="450000"/>
          </a:xfrm>
          <a:prstGeom prst="rect">
            <a:avLst/>
          </a:prstGeom>
        </p:spPr>
      </p:pic>
      <p:pic>
        <p:nvPicPr>
          <p:cNvPr id="132" name="Picture 131">
            <a:extLst>
              <a:ext uri="{FF2B5EF4-FFF2-40B4-BE49-F238E27FC236}">
                <a16:creationId xmlns:a16="http://schemas.microsoft.com/office/drawing/2014/main" xmlns="" id="{F266451C-84E5-8E42-B0A9-036B4E8F72C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840511" y="4477139"/>
            <a:ext cx="435228" cy="450000"/>
          </a:xfrm>
          <a:prstGeom prst="rect">
            <a:avLst/>
          </a:prstGeom>
        </p:spPr>
      </p:pic>
      <p:pic>
        <p:nvPicPr>
          <p:cNvPr id="133" name="Picture 132">
            <a:extLst>
              <a:ext uri="{FF2B5EF4-FFF2-40B4-BE49-F238E27FC236}">
                <a16:creationId xmlns:a16="http://schemas.microsoft.com/office/drawing/2014/main" xmlns="" id="{2C2C3EC6-EC4A-B944-991A-DB2471D97C8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43889" y="5589449"/>
            <a:ext cx="442046" cy="450000"/>
          </a:xfrm>
          <a:prstGeom prst="rect">
            <a:avLst/>
          </a:prstGeom>
        </p:spPr>
      </p:pic>
      <p:pic>
        <p:nvPicPr>
          <p:cNvPr id="134" name="Picture 133">
            <a:extLst>
              <a:ext uri="{FF2B5EF4-FFF2-40B4-BE49-F238E27FC236}">
                <a16:creationId xmlns:a16="http://schemas.microsoft.com/office/drawing/2014/main" xmlns="" id="{4BFA3BA2-4AAA-B045-865D-DA49517312F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47026" y="5584694"/>
            <a:ext cx="442046" cy="450000"/>
          </a:xfrm>
          <a:prstGeom prst="rect">
            <a:avLst/>
          </a:prstGeom>
        </p:spPr>
      </p:pic>
      <p:pic>
        <p:nvPicPr>
          <p:cNvPr id="135" name="Picture 134">
            <a:extLst>
              <a:ext uri="{FF2B5EF4-FFF2-40B4-BE49-F238E27FC236}">
                <a16:creationId xmlns:a16="http://schemas.microsoft.com/office/drawing/2014/main" xmlns="" id="{1624F612-FDEB-D743-A1BD-571B2908495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88654" y="5584694"/>
            <a:ext cx="442046" cy="450000"/>
          </a:xfrm>
          <a:prstGeom prst="rect">
            <a:avLst/>
          </a:prstGeom>
        </p:spPr>
      </p:pic>
      <p:pic>
        <p:nvPicPr>
          <p:cNvPr id="136" name="Picture 135">
            <a:extLst>
              <a:ext uri="{FF2B5EF4-FFF2-40B4-BE49-F238E27FC236}">
                <a16:creationId xmlns:a16="http://schemas.microsoft.com/office/drawing/2014/main" xmlns="" id="{A9863A9D-6D55-0842-8CEC-5D0B73F8BFD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13602" y="5044635"/>
            <a:ext cx="442046" cy="450000"/>
          </a:xfrm>
          <a:prstGeom prst="rect">
            <a:avLst/>
          </a:prstGeom>
        </p:spPr>
      </p:pic>
      <p:pic>
        <p:nvPicPr>
          <p:cNvPr id="137" name="Picture 136">
            <a:extLst>
              <a:ext uri="{FF2B5EF4-FFF2-40B4-BE49-F238E27FC236}">
                <a16:creationId xmlns:a16="http://schemas.microsoft.com/office/drawing/2014/main" xmlns="" id="{0C535B9D-D7C8-B64C-B684-F7FB0E7B42E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37300" y="5044635"/>
            <a:ext cx="442046" cy="450000"/>
          </a:xfrm>
          <a:prstGeom prst="rect">
            <a:avLst/>
          </a:prstGeom>
        </p:spPr>
      </p:pic>
      <p:pic>
        <p:nvPicPr>
          <p:cNvPr id="138" name="Picture 137">
            <a:extLst>
              <a:ext uri="{FF2B5EF4-FFF2-40B4-BE49-F238E27FC236}">
                <a16:creationId xmlns:a16="http://schemas.microsoft.com/office/drawing/2014/main" xmlns="" id="{5390FAF9-BE6E-5B46-BF3A-E2D0884C21A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40437" y="5039880"/>
            <a:ext cx="442046" cy="450000"/>
          </a:xfrm>
          <a:prstGeom prst="rect">
            <a:avLst/>
          </a:prstGeom>
        </p:spPr>
      </p:pic>
      <p:pic>
        <p:nvPicPr>
          <p:cNvPr id="139" name="Picture 138">
            <a:extLst>
              <a:ext uri="{FF2B5EF4-FFF2-40B4-BE49-F238E27FC236}">
                <a16:creationId xmlns:a16="http://schemas.microsoft.com/office/drawing/2014/main" xmlns="" id="{C9150BA5-53AB-B745-A936-773B00EBDAC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82065" y="5039880"/>
            <a:ext cx="442046" cy="450000"/>
          </a:xfrm>
          <a:prstGeom prst="rect">
            <a:avLst/>
          </a:prstGeom>
        </p:spPr>
      </p:pic>
      <p:pic>
        <p:nvPicPr>
          <p:cNvPr id="140" name="Picture 139">
            <a:extLst>
              <a:ext uri="{FF2B5EF4-FFF2-40B4-BE49-F238E27FC236}">
                <a16:creationId xmlns:a16="http://schemas.microsoft.com/office/drawing/2014/main" xmlns="" id="{D4969AB3-8268-924C-8A64-5E97D28470E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30649" y="4481894"/>
            <a:ext cx="442046" cy="450000"/>
          </a:xfrm>
          <a:prstGeom prst="rect">
            <a:avLst/>
          </a:prstGeom>
        </p:spPr>
      </p:pic>
      <p:pic>
        <p:nvPicPr>
          <p:cNvPr id="141" name="Picture 140">
            <a:extLst>
              <a:ext uri="{FF2B5EF4-FFF2-40B4-BE49-F238E27FC236}">
                <a16:creationId xmlns:a16="http://schemas.microsoft.com/office/drawing/2014/main" xmlns="" id="{212E521D-BE43-6D4B-9D4E-4307673CCD1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54347" y="4481894"/>
            <a:ext cx="442046" cy="450000"/>
          </a:xfrm>
          <a:prstGeom prst="rect">
            <a:avLst/>
          </a:prstGeom>
        </p:spPr>
      </p:pic>
      <p:pic>
        <p:nvPicPr>
          <p:cNvPr id="142" name="Picture 141">
            <a:extLst>
              <a:ext uri="{FF2B5EF4-FFF2-40B4-BE49-F238E27FC236}">
                <a16:creationId xmlns:a16="http://schemas.microsoft.com/office/drawing/2014/main" xmlns="" id="{890BC107-0AF9-314D-B598-3131D290A36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57484" y="4477139"/>
            <a:ext cx="442046" cy="450000"/>
          </a:xfrm>
          <a:prstGeom prst="rect">
            <a:avLst/>
          </a:prstGeom>
        </p:spPr>
      </p:pic>
      <p:pic>
        <p:nvPicPr>
          <p:cNvPr id="143" name="Picture 142">
            <a:extLst>
              <a:ext uri="{FF2B5EF4-FFF2-40B4-BE49-F238E27FC236}">
                <a16:creationId xmlns:a16="http://schemas.microsoft.com/office/drawing/2014/main" xmlns="" id="{C6F6F170-D77B-6F43-9A35-C1C2E082004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99112" y="4477139"/>
            <a:ext cx="442046" cy="450000"/>
          </a:xfrm>
          <a:prstGeom prst="rect">
            <a:avLst/>
          </a:prstGeom>
        </p:spPr>
      </p:pic>
      <p:pic>
        <p:nvPicPr>
          <p:cNvPr id="144" name="Picture 143">
            <a:extLst>
              <a:ext uri="{FF2B5EF4-FFF2-40B4-BE49-F238E27FC236}">
                <a16:creationId xmlns:a16="http://schemas.microsoft.com/office/drawing/2014/main" xmlns="" id="{47177BA4-C66C-604D-BB61-9BD1CB35843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00186" y="6121244"/>
            <a:ext cx="445337" cy="450000"/>
          </a:xfrm>
          <a:prstGeom prst="rect">
            <a:avLst/>
          </a:prstGeom>
        </p:spPr>
      </p:pic>
      <p:pic>
        <p:nvPicPr>
          <p:cNvPr id="145" name="Picture 144">
            <a:extLst>
              <a:ext uri="{FF2B5EF4-FFF2-40B4-BE49-F238E27FC236}">
                <a16:creationId xmlns:a16="http://schemas.microsoft.com/office/drawing/2014/main" xmlns="" id="{E361B670-E5C4-1D48-9243-7F2586CEC37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20191" y="6121244"/>
            <a:ext cx="442046" cy="450000"/>
          </a:xfrm>
          <a:prstGeom prst="rect">
            <a:avLst/>
          </a:prstGeom>
        </p:spPr>
      </p:pic>
      <p:pic>
        <p:nvPicPr>
          <p:cNvPr id="146" name="Picture 145">
            <a:extLst>
              <a:ext uri="{FF2B5EF4-FFF2-40B4-BE49-F238E27FC236}">
                <a16:creationId xmlns:a16="http://schemas.microsoft.com/office/drawing/2014/main" xmlns="" id="{3CDD791B-9177-CD45-B9BE-6E848A4A0CC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70297" y="6121244"/>
            <a:ext cx="435228" cy="450000"/>
          </a:xfrm>
          <a:prstGeom prst="rect">
            <a:avLst/>
          </a:prstGeom>
        </p:spPr>
      </p:pic>
      <p:pic>
        <p:nvPicPr>
          <p:cNvPr id="147" name="Picture 146">
            <a:extLst>
              <a:ext uri="{FF2B5EF4-FFF2-40B4-BE49-F238E27FC236}">
                <a16:creationId xmlns:a16="http://schemas.microsoft.com/office/drawing/2014/main" xmlns="" id="{73CCAA74-04CB-E846-A3DF-9E3F2B3C601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840511" y="6121244"/>
            <a:ext cx="435228" cy="450000"/>
          </a:xfrm>
          <a:prstGeom prst="rect">
            <a:avLst/>
          </a:prstGeom>
        </p:spPr>
      </p:pic>
      <p:pic>
        <p:nvPicPr>
          <p:cNvPr id="148" name="Picture 147">
            <a:extLst>
              <a:ext uri="{FF2B5EF4-FFF2-40B4-BE49-F238E27FC236}">
                <a16:creationId xmlns:a16="http://schemas.microsoft.com/office/drawing/2014/main" xmlns="" id="{9469CDBF-0EB9-5845-84AC-529EFC583D1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43889" y="6121244"/>
            <a:ext cx="442046" cy="450000"/>
          </a:xfrm>
          <a:prstGeom prst="rect">
            <a:avLst/>
          </a:prstGeom>
        </p:spPr>
      </p:pic>
      <p:pic>
        <p:nvPicPr>
          <p:cNvPr id="149" name="Picture 148">
            <a:extLst>
              <a:ext uri="{FF2B5EF4-FFF2-40B4-BE49-F238E27FC236}">
                <a16:creationId xmlns:a16="http://schemas.microsoft.com/office/drawing/2014/main" xmlns="" id="{348DF6B3-4A92-1848-936B-FA9D8A4D055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47026" y="6116489"/>
            <a:ext cx="442046" cy="450000"/>
          </a:xfrm>
          <a:prstGeom prst="rect">
            <a:avLst/>
          </a:prstGeom>
        </p:spPr>
      </p:pic>
      <p:pic>
        <p:nvPicPr>
          <p:cNvPr id="150" name="Picture 149">
            <a:extLst>
              <a:ext uri="{FF2B5EF4-FFF2-40B4-BE49-F238E27FC236}">
                <a16:creationId xmlns:a16="http://schemas.microsoft.com/office/drawing/2014/main" xmlns="" id="{9EADEEE1-43A9-8B42-85C7-01696EEE16F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88654" y="6116489"/>
            <a:ext cx="442046" cy="450000"/>
          </a:xfrm>
          <a:prstGeom prst="rect">
            <a:avLst/>
          </a:prstGeom>
        </p:spPr>
      </p:pic>
      <p:pic>
        <p:nvPicPr>
          <p:cNvPr id="151" name="Picture 150">
            <a:extLst>
              <a:ext uri="{FF2B5EF4-FFF2-40B4-BE49-F238E27FC236}">
                <a16:creationId xmlns:a16="http://schemas.microsoft.com/office/drawing/2014/main" xmlns="" id="{E5490EC4-125A-B94F-9E3F-BB1099AF9C7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63080" y="5582202"/>
            <a:ext cx="442046" cy="450000"/>
          </a:xfrm>
          <a:prstGeom prst="rect">
            <a:avLst/>
          </a:prstGeom>
        </p:spPr>
      </p:pic>
      <p:pic>
        <p:nvPicPr>
          <p:cNvPr id="152" name="Picture 151">
            <a:extLst>
              <a:ext uri="{FF2B5EF4-FFF2-40B4-BE49-F238E27FC236}">
                <a16:creationId xmlns:a16="http://schemas.microsoft.com/office/drawing/2014/main" xmlns="" id="{51A10503-0FFE-F342-8549-0754DD7D5FD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56491" y="5037388"/>
            <a:ext cx="442046" cy="450000"/>
          </a:xfrm>
          <a:prstGeom prst="rect">
            <a:avLst/>
          </a:prstGeom>
        </p:spPr>
      </p:pic>
      <p:pic>
        <p:nvPicPr>
          <p:cNvPr id="153" name="Picture 152">
            <a:extLst>
              <a:ext uri="{FF2B5EF4-FFF2-40B4-BE49-F238E27FC236}">
                <a16:creationId xmlns:a16="http://schemas.microsoft.com/office/drawing/2014/main" xmlns="" id="{03195E26-B1FA-B74C-BDD8-979A0357475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73538" y="4474647"/>
            <a:ext cx="442046" cy="450000"/>
          </a:xfrm>
          <a:prstGeom prst="rect">
            <a:avLst/>
          </a:prstGeom>
        </p:spPr>
      </p:pic>
      <p:pic>
        <p:nvPicPr>
          <p:cNvPr id="154" name="Picture 153">
            <a:extLst>
              <a:ext uri="{FF2B5EF4-FFF2-40B4-BE49-F238E27FC236}">
                <a16:creationId xmlns:a16="http://schemas.microsoft.com/office/drawing/2014/main" xmlns="" id="{9692E47C-849A-1141-B689-7988681D989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63080" y="6113997"/>
            <a:ext cx="442046" cy="450000"/>
          </a:xfrm>
          <a:prstGeom prst="rect">
            <a:avLst/>
          </a:prstGeom>
        </p:spPr>
      </p:pic>
      <p:pic>
        <p:nvPicPr>
          <p:cNvPr id="155" name="Picture 154">
            <a:extLst>
              <a:ext uri="{FF2B5EF4-FFF2-40B4-BE49-F238E27FC236}">
                <a16:creationId xmlns:a16="http://schemas.microsoft.com/office/drawing/2014/main" xmlns="" id="{8321E21E-73BC-6C4D-B7EE-BC317D17FDE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45351" y="5594253"/>
            <a:ext cx="435228" cy="450000"/>
          </a:xfrm>
          <a:prstGeom prst="rect">
            <a:avLst/>
          </a:prstGeom>
        </p:spPr>
      </p:pic>
      <p:pic>
        <p:nvPicPr>
          <p:cNvPr id="156" name="Picture 155">
            <a:extLst>
              <a:ext uri="{FF2B5EF4-FFF2-40B4-BE49-F238E27FC236}">
                <a16:creationId xmlns:a16="http://schemas.microsoft.com/office/drawing/2014/main" xmlns="" id="{9DFE5670-1465-C44A-8875-74633C83DBE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45351" y="5044684"/>
            <a:ext cx="435228" cy="450000"/>
          </a:xfrm>
          <a:prstGeom prst="rect">
            <a:avLst/>
          </a:prstGeom>
        </p:spPr>
      </p:pic>
      <p:pic>
        <p:nvPicPr>
          <p:cNvPr id="157" name="Picture 156">
            <a:extLst>
              <a:ext uri="{FF2B5EF4-FFF2-40B4-BE49-F238E27FC236}">
                <a16:creationId xmlns:a16="http://schemas.microsoft.com/office/drawing/2014/main" xmlns="" id="{B8CEE9B3-A5B0-8945-A924-CFE874ED907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45351" y="4481943"/>
            <a:ext cx="435228" cy="450000"/>
          </a:xfrm>
          <a:prstGeom prst="rect">
            <a:avLst/>
          </a:prstGeom>
        </p:spPr>
      </p:pic>
      <p:pic>
        <p:nvPicPr>
          <p:cNvPr id="158" name="Picture 157">
            <a:extLst>
              <a:ext uri="{FF2B5EF4-FFF2-40B4-BE49-F238E27FC236}">
                <a16:creationId xmlns:a16="http://schemas.microsoft.com/office/drawing/2014/main" xmlns="" id="{89CFB367-413B-0D46-96AD-8A02DC8DFEC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015565" y="5594253"/>
            <a:ext cx="435228" cy="450000"/>
          </a:xfrm>
          <a:prstGeom prst="rect">
            <a:avLst/>
          </a:prstGeom>
        </p:spPr>
      </p:pic>
      <p:pic>
        <p:nvPicPr>
          <p:cNvPr id="159" name="Picture 158">
            <a:extLst>
              <a:ext uri="{FF2B5EF4-FFF2-40B4-BE49-F238E27FC236}">
                <a16:creationId xmlns:a16="http://schemas.microsoft.com/office/drawing/2014/main" xmlns="" id="{73A6C729-3E5F-024F-A040-4D991E035A5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015565" y="5044684"/>
            <a:ext cx="435228" cy="450000"/>
          </a:xfrm>
          <a:prstGeom prst="rect">
            <a:avLst/>
          </a:prstGeom>
        </p:spPr>
      </p:pic>
      <p:pic>
        <p:nvPicPr>
          <p:cNvPr id="160" name="Picture 159">
            <a:extLst>
              <a:ext uri="{FF2B5EF4-FFF2-40B4-BE49-F238E27FC236}">
                <a16:creationId xmlns:a16="http://schemas.microsoft.com/office/drawing/2014/main" xmlns="" id="{7A81718C-4E36-2C41-8A65-73CA8EA9F1B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015565" y="4481943"/>
            <a:ext cx="435228" cy="450000"/>
          </a:xfrm>
          <a:prstGeom prst="rect">
            <a:avLst/>
          </a:prstGeom>
        </p:spPr>
      </p:pic>
      <p:pic>
        <p:nvPicPr>
          <p:cNvPr id="161" name="Picture 160">
            <a:extLst>
              <a:ext uri="{FF2B5EF4-FFF2-40B4-BE49-F238E27FC236}">
                <a16:creationId xmlns:a16="http://schemas.microsoft.com/office/drawing/2014/main" xmlns="" id="{F9E43DB5-CC86-554D-8B14-8CF6AA67ED2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45351" y="6126048"/>
            <a:ext cx="435228" cy="450000"/>
          </a:xfrm>
          <a:prstGeom prst="rect">
            <a:avLst/>
          </a:prstGeom>
        </p:spPr>
      </p:pic>
      <p:pic>
        <p:nvPicPr>
          <p:cNvPr id="162" name="Picture 161">
            <a:extLst>
              <a:ext uri="{FF2B5EF4-FFF2-40B4-BE49-F238E27FC236}">
                <a16:creationId xmlns:a16="http://schemas.microsoft.com/office/drawing/2014/main" xmlns="" id="{0C3C1B42-A23F-5F4D-9801-59B1A979315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015565" y="6126048"/>
            <a:ext cx="435228" cy="45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914150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multiply 3-digit numbers by 1-digit numbers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Talking Time: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Four planes fly from Rome to Berlin each day. </a:t>
            </a:r>
            <a:br>
              <a:rPr lang="en-GB" sz="2200" dirty="0"/>
            </a:br>
            <a:r>
              <a:rPr lang="en-GB" sz="2200" dirty="0"/>
              <a:t>Each plane holds 235 people. </a:t>
            </a:r>
            <a:br>
              <a:rPr lang="en-GB" sz="2200" dirty="0"/>
            </a:br>
            <a:r>
              <a:rPr lang="en-GB" sz="2200" dirty="0"/>
              <a:t>How many passengers can fly from Rome to Berlin each day?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Use a place value table and counters to calculate: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 </a:t>
            </a:r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xmlns="" id="{04FA8C7C-E0DB-F743-BABE-F3034198428B}"/>
              </a:ext>
            </a:extLst>
          </p:cNvPr>
          <p:cNvSpPr/>
          <p:nvPr/>
        </p:nvSpPr>
        <p:spPr>
          <a:xfrm>
            <a:off x="9131607" y="2367856"/>
            <a:ext cx="906114" cy="915119"/>
          </a:xfrm>
          <a:prstGeom prst="roundRect">
            <a:avLst/>
          </a:prstGeom>
          <a:noFill/>
          <a:ln w="2857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endParaRPr lang="en-US" sz="6000" dirty="0">
              <a:solidFill>
                <a:srgbClr val="FF3860"/>
              </a:solidFill>
              <a:latin typeface="OpenDyslexic" pitchFamily="2" charset="77"/>
            </a:endParaRPr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xmlns="" id="{EBFEB7E2-94EB-6244-AF60-10B816CA71C8}"/>
              </a:ext>
            </a:extLst>
          </p:cNvPr>
          <p:cNvSpPr/>
          <p:nvPr/>
        </p:nvSpPr>
        <p:spPr>
          <a:xfrm>
            <a:off x="8311786" y="3453859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xmlns="" id="{75600AE6-46A9-3E4D-9AB9-CFCA735E7A2D}"/>
              </a:ext>
            </a:extLst>
          </p:cNvPr>
          <p:cNvSpPr/>
          <p:nvPr/>
        </p:nvSpPr>
        <p:spPr>
          <a:xfrm>
            <a:off x="8311786" y="4088859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xmlns="" id="{D47979CF-7540-3244-BE04-641D30C144A0}"/>
              </a:ext>
            </a:extLst>
          </p:cNvPr>
          <p:cNvSpPr/>
          <p:nvPr/>
        </p:nvSpPr>
        <p:spPr>
          <a:xfrm>
            <a:off x="8311786" y="4723859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×</a:t>
            </a:r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xmlns="" id="{ECAE4A46-2014-C945-AB4A-46E2B61B7D3C}"/>
              </a:ext>
            </a:extLst>
          </p:cNvPr>
          <p:cNvSpPr/>
          <p:nvPr/>
        </p:nvSpPr>
        <p:spPr>
          <a:xfrm>
            <a:off x="8311786" y="5358859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xmlns="" id="{0ECAB0AA-4D83-1C49-A18D-AD9D4D9E44D0}"/>
              </a:ext>
            </a:extLst>
          </p:cNvPr>
          <p:cNvSpPr/>
          <p:nvPr/>
        </p:nvSpPr>
        <p:spPr>
          <a:xfrm>
            <a:off x="8311786" y="5993307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240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xmlns="" id="{9305167A-EB09-E142-9EF2-51BFFD44D862}"/>
              </a:ext>
            </a:extLst>
          </p:cNvPr>
          <p:cNvSpPr/>
          <p:nvPr/>
        </p:nvSpPr>
        <p:spPr>
          <a:xfrm>
            <a:off x="8946786" y="3453859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TH</a:t>
            </a:r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xmlns="" id="{4B9BDB66-5236-0543-9C07-310B67259057}"/>
              </a:ext>
            </a:extLst>
          </p:cNvPr>
          <p:cNvSpPr/>
          <p:nvPr/>
        </p:nvSpPr>
        <p:spPr>
          <a:xfrm>
            <a:off x="8946786" y="4088859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xmlns="" id="{7659EBF8-B948-CA4E-BC59-212012D01476}"/>
              </a:ext>
            </a:extLst>
          </p:cNvPr>
          <p:cNvSpPr/>
          <p:nvPr/>
        </p:nvSpPr>
        <p:spPr>
          <a:xfrm>
            <a:off x="8946786" y="4723859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xmlns="" id="{46F1F31E-B980-9B45-8D90-3841DE82C99D}"/>
              </a:ext>
            </a:extLst>
          </p:cNvPr>
          <p:cNvSpPr/>
          <p:nvPr/>
        </p:nvSpPr>
        <p:spPr>
          <a:xfrm>
            <a:off x="8946786" y="5358859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xmlns="" id="{18057518-BD79-8A41-96AC-6BCBA06CB400}"/>
              </a:ext>
            </a:extLst>
          </p:cNvPr>
          <p:cNvSpPr/>
          <p:nvPr/>
        </p:nvSpPr>
        <p:spPr>
          <a:xfrm>
            <a:off x="8946786" y="5993307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24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xmlns="" id="{616FC296-3451-634D-9757-573A96B1E24E}"/>
              </a:ext>
            </a:extLst>
          </p:cNvPr>
          <p:cNvSpPr/>
          <p:nvPr/>
        </p:nvSpPr>
        <p:spPr>
          <a:xfrm>
            <a:off x="9581786" y="3453859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H</a:t>
            </a:r>
          </a:p>
        </p:txBody>
      </p:sp>
      <p:sp>
        <p:nvSpPr>
          <p:cNvPr id="68" name="Rectangle 67">
            <a:extLst>
              <a:ext uri="{FF2B5EF4-FFF2-40B4-BE49-F238E27FC236}">
                <a16:creationId xmlns:a16="http://schemas.microsoft.com/office/drawing/2014/main" xmlns="" id="{6CD0A860-DA38-7148-882D-B7A6B94F46A1}"/>
              </a:ext>
            </a:extLst>
          </p:cNvPr>
          <p:cNvSpPr/>
          <p:nvPr/>
        </p:nvSpPr>
        <p:spPr>
          <a:xfrm>
            <a:off x="9581786" y="4088859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2</a:t>
            </a:r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xmlns="" id="{069A08D2-9BCD-8548-928E-8CEB864C7EC4}"/>
              </a:ext>
            </a:extLst>
          </p:cNvPr>
          <p:cNvSpPr/>
          <p:nvPr/>
        </p:nvSpPr>
        <p:spPr>
          <a:xfrm>
            <a:off x="9581786" y="4723859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xmlns="" id="{C65EA6B1-E7FF-AB45-B928-44639BC7A1D0}"/>
              </a:ext>
            </a:extLst>
          </p:cNvPr>
          <p:cNvSpPr/>
          <p:nvPr/>
        </p:nvSpPr>
        <p:spPr>
          <a:xfrm>
            <a:off x="9581786" y="5358859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71" name="Rectangle 70">
            <a:extLst>
              <a:ext uri="{FF2B5EF4-FFF2-40B4-BE49-F238E27FC236}">
                <a16:creationId xmlns:a16="http://schemas.microsoft.com/office/drawing/2014/main" xmlns="" id="{A58BAE4A-BFA5-0640-862A-73EB1C412536}"/>
              </a:ext>
            </a:extLst>
          </p:cNvPr>
          <p:cNvSpPr/>
          <p:nvPr/>
        </p:nvSpPr>
        <p:spPr>
          <a:xfrm>
            <a:off x="9581786" y="5993307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24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xmlns="" id="{998A09A3-3AAE-E542-B614-698B5FE99FC7}"/>
              </a:ext>
            </a:extLst>
          </p:cNvPr>
          <p:cNvSpPr/>
          <p:nvPr/>
        </p:nvSpPr>
        <p:spPr>
          <a:xfrm>
            <a:off x="10216786" y="3453859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T</a:t>
            </a:r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xmlns="" id="{0EBC3068-BF52-C04F-82FD-C9E05E739D51}"/>
              </a:ext>
            </a:extLst>
          </p:cNvPr>
          <p:cNvSpPr/>
          <p:nvPr/>
        </p:nvSpPr>
        <p:spPr>
          <a:xfrm>
            <a:off x="10216786" y="4088859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3</a:t>
            </a:r>
          </a:p>
        </p:txBody>
      </p:sp>
      <p:sp>
        <p:nvSpPr>
          <p:cNvPr id="74" name="Rectangle 73">
            <a:extLst>
              <a:ext uri="{FF2B5EF4-FFF2-40B4-BE49-F238E27FC236}">
                <a16:creationId xmlns:a16="http://schemas.microsoft.com/office/drawing/2014/main" xmlns="" id="{6A45B286-B78E-AF4A-A09E-567C37125AB6}"/>
              </a:ext>
            </a:extLst>
          </p:cNvPr>
          <p:cNvSpPr/>
          <p:nvPr/>
        </p:nvSpPr>
        <p:spPr>
          <a:xfrm>
            <a:off x="10216786" y="4723859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87" name="Rectangle 86">
            <a:extLst>
              <a:ext uri="{FF2B5EF4-FFF2-40B4-BE49-F238E27FC236}">
                <a16:creationId xmlns:a16="http://schemas.microsoft.com/office/drawing/2014/main" xmlns="" id="{7FDCE087-5302-EC47-B901-B7A967C31EB1}"/>
              </a:ext>
            </a:extLst>
          </p:cNvPr>
          <p:cNvSpPr/>
          <p:nvPr/>
        </p:nvSpPr>
        <p:spPr>
          <a:xfrm>
            <a:off x="10216786" y="5358859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88" name="Rectangle 87">
            <a:extLst>
              <a:ext uri="{FF2B5EF4-FFF2-40B4-BE49-F238E27FC236}">
                <a16:creationId xmlns:a16="http://schemas.microsoft.com/office/drawing/2014/main" xmlns="" id="{DEB98F41-59BF-7047-840C-8D3859B54A9D}"/>
              </a:ext>
            </a:extLst>
          </p:cNvPr>
          <p:cNvSpPr/>
          <p:nvPr/>
        </p:nvSpPr>
        <p:spPr>
          <a:xfrm>
            <a:off x="10216786" y="5993307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24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89" name="Rectangle 88">
            <a:extLst>
              <a:ext uri="{FF2B5EF4-FFF2-40B4-BE49-F238E27FC236}">
                <a16:creationId xmlns:a16="http://schemas.microsoft.com/office/drawing/2014/main" xmlns="" id="{1F9FA1B0-6249-2745-A89B-83A2674E9523}"/>
              </a:ext>
            </a:extLst>
          </p:cNvPr>
          <p:cNvSpPr/>
          <p:nvPr/>
        </p:nvSpPr>
        <p:spPr>
          <a:xfrm>
            <a:off x="10851786" y="3453859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prstClr val="black"/>
                </a:solidFill>
                <a:latin typeface="OpenDyslexicAlta" pitchFamily="2" charset="77"/>
              </a:rPr>
              <a:t>O</a:t>
            </a:r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90" name="Rectangle 89">
            <a:extLst>
              <a:ext uri="{FF2B5EF4-FFF2-40B4-BE49-F238E27FC236}">
                <a16:creationId xmlns:a16="http://schemas.microsoft.com/office/drawing/2014/main" xmlns="" id="{4B715DF8-3D70-7440-A606-6E817E6374B2}"/>
              </a:ext>
            </a:extLst>
          </p:cNvPr>
          <p:cNvSpPr/>
          <p:nvPr/>
        </p:nvSpPr>
        <p:spPr>
          <a:xfrm>
            <a:off x="10851786" y="4088859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5</a:t>
            </a:r>
          </a:p>
        </p:txBody>
      </p:sp>
      <p:sp>
        <p:nvSpPr>
          <p:cNvPr id="91" name="Rectangle 90">
            <a:extLst>
              <a:ext uri="{FF2B5EF4-FFF2-40B4-BE49-F238E27FC236}">
                <a16:creationId xmlns:a16="http://schemas.microsoft.com/office/drawing/2014/main" xmlns="" id="{E7E3AD86-1F70-7C4C-B8C4-F2113CB9350E}"/>
              </a:ext>
            </a:extLst>
          </p:cNvPr>
          <p:cNvSpPr/>
          <p:nvPr/>
        </p:nvSpPr>
        <p:spPr>
          <a:xfrm>
            <a:off x="10851786" y="4723859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4</a:t>
            </a:r>
          </a:p>
        </p:txBody>
      </p:sp>
      <p:sp>
        <p:nvSpPr>
          <p:cNvPr id="92" name="Rectangle 91">
            <a:extLst>
              <a:ext uri="{FF2B5EF4-FFF2-40B4-BE49-F238E27FC236}">
                <a16:creationId xmlns:a16="http://schemas.microsoft.com/office/drawing/2014/main" xmlns="" id="{FEE1C33F-A7EB-974A-9D79-D2EB9A325D0E}"/>
              </a:ext>
            </a:extLst>
          </p:cNvPr>
          <p:cNvSpPr/>
          <p:nvPr/>
        </p:nvSpPr>
        <p:spPr>
          <a:xfrm>
            <a:off x="10851786" y="5358859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93" name="Rectangle 92">
            <a:extLst>
              <a:ext uri="{FF2B5EF4-FFF2-40B4-BE49-F238E27FC236}">
                <a16:creationId xmlns:a16="http://schemas.microsoft.com/office/drawing/2014/main" xmlns="" id="{B48B4E40-8560-1E40-A3E1-9CE23959C0A1}"/>
              </a:ext>
            </a:extLst>
          </p:cNvPr>
          <p:cNvSpPr/>
          <p:nvPr/>
        </p:nvSpPr>
        <p:spPr>
          <a:xfrm>
            <a:off x="10851786" y="5993307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2400">
              <a:solidFill>
                <a:srgbClr val="FF3860"/>
              </a:solidFill>
              <a:latin typeface="OpenDyslexicAlta" pitchFamily="2" charset="77"/>
            </a:endParaRPr>
          </a:p>
        </p:txBody>
      </p:sp>
      <p:cxnSp>
        <p:nvCxnSpPr>
          <p:cNvPr id="97" name="Straight Connector 96">
            <a:extLst>
              <a:ext uri="{FF2B5EF4-FFF2-40B4-BE49-F238E27FC236}">
                <a16:creationId xmlns:a16="http://schemas.microsoft.com/office/drawing/2014/main" xmlns="" id="{25D28D3F-2556-6F40-8548-43F3E4908417}"/>
              </a:ext>
            </a:extLst>
          </p:cNvPr>
          <p:cNvCxnSpPr>
            <a:cxnSpLocks/>
          </p:cNvCxnSpPr>
          <p:nvPr/>
        </p:nvCxnSpPr>
        <p:spPr>
          <a:xfrm flipV="1">
            <a:off x="8946786" y="5983342"/>
            <a:ext cx="2540000" cy="16758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Straight Connector 97">
            <a:extLst>
              <a:ext uri="{FF2B5EF4-FFF2-40B4-BE49-F238E27FC236}">
                <a16:creationId xmlns:a16="http://schemas.microsoft.com/office/drawing/2014/main" xmlns="" id="{8550E23E-519F-1047-81A7-ECF31EEBB51F}"/>
              </a:ext>
            </a:extLst>
          </p:cNvPr>
          <p:cNvCxnSpPr>
            <a:cxnSpLocks/>
          </p:cNvCxnSpPr>
          <p:nvPr/>
        </p:nvCxnSpPr>
        <p:spPr>
          <a:xfrm>
            <a:off x="8946786" y="5350284"/>
            <a:ext cx="2540000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0" name="Rectangle 99">
            <a:extLst>
              <a:ext uri="{FF2B5EF4-FFF2-40B4-BE49-F238E27FC236}">
                <a16:creationId xmlns:a16="http://schemas.microsoft.com/office/drawing/2014/main" xmlns="" id="{0D7FA14D-EFFE-AC41-AEF3-C61F2DBBA679}"/>
              </a:ext>
            </a:extLst>
          </p:cNvPr>
          <p:cNvSpPr/>
          <p:nvPr/>
        </p:nvSpPr>
        <p:spPr>
          <a:xfrm>
            <a:off x="8322839" y="5983342"/>
            <a:ext cx="635000" cy="635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24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graphicFrame>
        <p:nvGraphicFramePr>
          <p:cNvPr id="76" name="Table 75">
            <a:extLst>
              <a:ext uri="{FF2B5EF4-FFF2-40B4-BE49-F238E27FC236}">
                <a16:creationId xmlns:a16="http://schemas.microsoft.com/office/drawing/2014/main" xmlns="" id="{3CB1BAFC-2997-054A-AC4E-03EB7BAB1805}"/>
              </a:ext>
            </a:extLst>
          </p:cNvPr>
          <p:cNvGraphicFramePr>
            <a:graphicFrameLocks noGrp="1"/>
          </p:cNvGraphicFramePr>
          <p:nvPr/>
        </p:nvGraphicFramePr>
        <p:xfrm>
          <a:off x="320727" y="3966582"/>
          <a:ext cx="7232373" cy="26517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410791">
                  <a:extLst>
                    <a:ext uri="{9D8B030D-6E8A-4147-A177-3AD203B41FA5}">
                      <a16:colId xmlns:a16="http://schemas.microsoft.com/office/drawing/2014/main" xmlns="" val="3100851161"/>
                    </a:ext>
                  </a:extLst>
                </a:gridCol>
                <a:gridCol w="2410791">
                  <a:extLst>
                    <a:ext uri="{9D8B030D-6E8A-4147-A177-3AD203B41FA5}">
                      <a16:colId xmlns:a16="http://schemas.microsoft.com/office/drawing/2014/main" xmlns="" val="3332004200"/>
                    </a:ext>
                  </a:extLst>
                </a:gridCol>
                <a:gridCol w="2410791">
                  <a:extLst>
                    <a:ext uri="{9D8B030D-6E8A-4147-A177-3AD203B41FA5}">
                      <a16:colId xmlns:a16="http://schemas.microsoft.com/office/drawing/2014/main" xmlns="" val="43846346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latin typeface="OpenDyslexicAlta" pitchFamily="2" charset="77"/>
                        </a:rPr>
                        <a:t>hundreds</a:t>
                      </a:r>
                    </a:p>
                  </a:txBody>
                  <a:tcPr>
                    <a:solidFill>
                      <a:srgbClr val="FFDD5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latin typeface="OpenDyslexicAlta" pitchFamily="2" charset="77"/>
                        </a:rPr>
                        <a:t>tens</a:t>
                      </a:r>
                    </a:p>
                  </a:txBody>
                  <a:tcPr>
                    <a:solidFill>
                      <a:srgbClr val="FFDD5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latin typeface="OpenDyslexicAlta" pitchFamily="2" charset="77"/>
                        </a:rPr>
                        <a:t>ones</a:t>
                      </a:r>
                    </a:p>
                  </a:txBody>
                  <a:tcPr>
                    <a:solidFill>
                      <a:srgbClr val="FFDD5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073717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25877768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32775677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91545499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74283466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0349722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multiply 3-digit numbers by 1-digit numbers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Talking Time: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Four planes fly from Rome to Berlin each day. </a:t>
            </a:r>
            <a:br>
              <a:rPr lang="en-GB" sz="2200" dirty="0"/>
            </a:br>
            <a:r>
              <a:rPr lang="en-GB" sz="2200" dirty="0"/>
              <a:t>Each plane holds 235 people. </a:t>
            </a:r>
            <a:br>
              <a:rPr lang="en-GB" sz="2200" dirty="0"/>
            </a:br>
            <a:r>
              <a:rPr lang="en-GB" sz="2200" dirty="0"/>
              <a:t>How many passengers can fly from Rome to Berlin each day?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Use a place value table and counters to calculate: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 </a:t>
            </a:r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xmlns="" id="{04FA8C7C-E0DB-F743-BABE-F3034198428B}"/>
              </a:ext>
            </a:extLst>
          </p:cNvPr>
          <p:cNvSpPr/>
          <p:nvPr/>
        </p:nvSpPr>
        <p:spPr>
          <a:xfrm>
            <a:off x="9131607" y="2367856"/>
            <a:ext cx="906114" cy="915119"/>
          </a:xfrm>
          <a:prstGeom prst="roundRect">
            <a:avLst/>
          </a:prstGeom>
          <a:noFill/>
          <a:ln w="2857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endParaRPr lang="en-US" sz="6000" dirty="0">
              <a:solidFill>
                <a:srgbClr val="FF3860"/>
              </a:solidFill>
              <a:latin typeface="OpenDyslexic" pitchFamily="2" charset="77"/>
            </a:endParaRPr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xmlns="" id="{EBFEB7E2-94EB-6244-AF60-10B816CA71C8}"/>
              </a:ext>
            </a:extLst>
          </p:cNvPr>
          <p:cNvSpPr/>
          <p:nvPr/>
        </p:nvSpPr>
        <p:spPr>
          <a:xfrm>
            <a:off x="8311786" y="3453859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xmlns="" id="{75600AE6-46A9-3E4D-9AB9-CFCA735E7A2D}"/>
              </a:ext>
            </a:extLst>
          </p:cNvPr>
          <p:cNvSpPr/>
          <p:nvPr/>
        </p:nvSpPr>
        <p:spPr>
          <a:xfrm>
            <a:off x="8311786" y="4088859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xmlns="" id="{D47979CF-7540-3244-BE04-641D30C144A0}"/>
              </a:ext>
            </a:extLst>
          </p:cNvPr>
          <p:cNvSpPr/>
          <p:nvPr/>
        </p:nvSpPr>
        <p:spPr>
          <a:xfrm>
            <a:off x="8311786" y="4723859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×</a:t>
            </a:r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xmlns="" id="{ECAE4A46-2014-C945-AB4A-46E2B61B7D3C}"/>
              </a:ext>
            </a:extLst>
          </p:cNvPr>
          <p:cNvSpPr/>
          <p:nvPr/>
        </p:nvSpPr>
        <p:spPr>
          <a:xfrm>
            <a:off x="8311786" y="5358859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xmlns="" id="{0ECAB0AA-4D83-1C49-A18D-AD9D4D9E44D0}"/>
              </a:ext>
            </a:extLst>
          </p:cNvPr>
          <p:cNvSpPr/>
          <p:nvPr/>
        </p:nvSpPr>
        <p:spPr>
          <a:xfrm>
            <a:off x="8311786" y="5993307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240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xmlns="" id="{9305167A-EB09-E142-9EF2-51BFFD44D862}"/>
              </a:ext>
            </a:extLst>
          </p:cNvPr>
          <p:cNvSpPr/>
          <p:nvPr/>
        </p:nvSpPr>
        <p:spPr>
          <a:xfrm>
            <a:off x="8946786" y="3453859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TH</a:t>
            </a:r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xmlns="" id="{4B9BDB66-5236-0543-9C07-310B67259057}"/>
              </a:ext>
            </a:extLst>
          </p:cNvPr>
          <p:cNvSpPr/>
          <p:nvPr/>
        </p:nvSpPr>
        <p:spPr>
          <a:xfrm>
            <a:off x="8946786" y="4088859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xmlns="" id="{7659EBF8-B948-CA4E-BC59-212012D01476}"/>
              </a:ext>
            </a:extLst>
          </p:cNvPr>
          <p:cNvSpPr/>
          <p:nvPr/>
        </p:nvSpPr>
        <p:spPr>
          <a:xfrm>
            <a:off x="8946786" y="4723859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xmlns="" id="{46F1F31E-B980-9B45-8D90-3841DE82C99D}"/>
              </a:ext>
            </a:extLst>
          </p:cNvPr>
          <p:cNvSpPr/>
          <p:nvPr/>
        </p:nvSpPr>
        <p:spPr>
          <a:xfrm>
            <a:off x="8946786" y="5358859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xmlns="" id="{18057518-BD79-8A41-96AC-6BCBA06CB400}"/>
              </a:ext>
            </a:extLst>
          </p:cNvPr>
          <p:cNvSpPr/>
          <p:nvPr/>
        </p:nvSpPr>
        <p:spPr>
          <a:xfrm>
            <a:off x="8946786" y="5993307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24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xmlns="" id="{616FC296-3451-634D-9757-573A96B1E24E}"/>
              </a:ext>
            </a:extLst>
          </p:cNvPr>
          <p:cNvSpPr/>
          <p:nvPr/>
        </p:nvSpPr>
        <p:spPr>
          <a:xfrm>
            <a:off x="9581786" y="3453859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H</a:t>
            </a:r>
          </a:p>
        </p:txBody>
      </p:sp>
      <p:sp>
        <p:nvSpPr>
          <p:cNvPr id="68" name="Rectangle 67">
            <a:extLst>
              <a:ext uri="{FF2B5EF4-FFF2-40B4-BE49-F238E27FC236}">
                <a16:creationId xmlns:a16="http://schemas.microsoft.com/office/drawing/2014/main" xmlns="" id="{6CD0A860-DA38-7148-882D-B7A6B94F46A1}"/>
              </a:ext>
            </a:extLst>
          </p:cNvPr>
          <p:cNvSpPr/>
          <p:nvPr/>
        </p:nvSpPr>
        <p:spPr>
          <a:xfrm>
            <a:off x="9581786" y="4088859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2</a:t>
            </a:r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xmlns="" id="{069A08D2-9BCD-8548-928E-8CEB864C7EC4}"/>
              </a:ext>
            </a:extLst>
          </p:cNvPr>
          <p:cNvSpPr/>
          <p:nvPr/>
        </p:nvSpPr>
        <p:spPr>
          <a:xfrm>
            <a:off x="9581786" y="4723859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xmlns="" id="{C65EA6B1-E7FF-AB45-B928-44639BC7A1D0}"/>
              </a:ext>
            </a:extLst>
          </p:cNvPr>
          <p:cNvSpPr/>
          <p:nvPr/>
        </p:nvSpPr>
        <p:spPr>
          <a:xfrm>
            <a:off x="9581786" y="5358859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71" name="Rectangle 70">
            <a:extLst>
              <a:ext uri="{FF2B5EF4-FFF2-40B4-BE49-F238E27FC236}">
                <a16:creationId xmlns:a16="http://schemas.microsoft.com/office/drawing/2014/main" xmlns="" id="{A58BAE4A-BFA5-0640-862A-73EB1C412536}"/>
              </a:ext>
            </a:extLst>
          </p:cNvPr>
          <p:cNvSpPr/>
          <p:nvPr/>
        </p:nvSpPr>
        <p:spPr>
          <a:xfrm>
            <a:off x="9581786" y="5993307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24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xmlns="" id="{998A09A3-3AAE-E542-B614-698B5FE99FC7}"/>
              </a:ext>
            </a:extLst>
          </p:cNvPr>
          <p:cNvSpPr/>
          <p:nvPr/>
        </p:nvSpPr>
        <p:spPr>
          <a:xfrm>
            <a:off x="10216786" y="3453859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T</a:t>
            </a:r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xmlns="" id="{0EBC3068-BF52-C04F-82FD-C9E05E739D51}"/>
              </a:ext>
            </a:extLst>
          </p:cNvPr>
          <p:cNvSpPr/>
          <p:nvPr/>
        </p:nvSpPr>
        <p:spPr>
          <a:xfrm>
            <a:off x="10216786" y="4088859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3</a:t>
            </a:r>
          </a:p>
        </p:txBody>
      </p:sp>
      <p:sp>
        <p:nvSpPr>
          <p:cNvPr id="74" name="Rectangle 73">
            <a:extLst>
              <a:ext uri="{FF2B5EF4-FFF2-40B4-BE49-F238E27FC236}">
                <a16:creationId xmlns:a16="http://schemas.microsoft.com/office/drawing/2014/main" xmlns="" id="{6A45B286-B78E-AF4A-A09E-567C37125AB6}"/>
              </a:ext>
            </a:extLst>
          </p:cNvPr>
          <p:cNvSpPr/>
          <p:nvPr/>
        </p:nvSpPr>
        <p:spPr>
          <a:xfrm>
            <a:off x="10216786" y="4723859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87" name="Rectangle 86">
            <a:extLst>
              <a:ext uri="{FF2B5EF4-FFF2-40B4-BE49-F238E27FC236}">
                <a16:creationId xmlns:a16="http://schemas.microsoft.com/office/drawing/2014/main" xmlns="" id="{7FDCE087-5302-EC47-B901-B7A967C31EB1}"/>
              </a:ext>
            </a:extLst>
          </p:cNvPr>
          <p:cNvSpPr/>
          <p:nvPr/>
        </p:nvSpPr>
        <p:spPr>
          <a:xfrm>
            <a:off x="10216786" y="5358859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88" name="Rectangle 87">
            <a:extLst>
              <a:ext uri="{FF2B5EF4-FFF2-40B4-BE49-F238E27FC236}">
                <a16:creationId xmlns:a16="http://schemas.microsoft.com/office/drawing/2014/main" xmlns="" id="{DEB98F41-59BF-7047-840C-8D3859B54A9D}"/>
              </a:ext>
            </a:extLst>
          </p:cNvPr>
          <p:cNvSpPr/>
          <p:nvPr/>
        </p:nvSpPr>
        <p:spPr>
          <a:xfrm>
            <a:off x="10216786" y="5993307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24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89" name="Rectangle 88">
            <a:extLst>
              <a:ext uri="{FF2B5EF4-FFF2-40B4-BE49-F238E27FC236}">
                <a16:creationId xmlns:a16="http://schemas.microsoft.com/office/drawing/2014/main" xmlns="" id="{1F9FA1B0-6249-2745-A89B-83A2674E9523}"/>
              </a:ext>
            </a:extLst>
          </p:cNvPr>
          <p:cNvSpPr/>
          <p:nvPr/>
        </p:nvSpPr>
        <p:spPr>
          <a:xfrm>
            <a:off x="10851786" y="3453859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prstClr val="black"/>
                </a:solidFill>
                <a:latin typeface="OpenDyslexicAlta" pitchFamily="2" charset="77"/>
              </a:rPr>
              <a:t>O</a:t>
            </a:r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90" name="Rectangle 89">
            <a:extLst>
              <a:ext uri="{FF2B5EF4-FFF2-40B4-BE49-F238E27FC236}">
                <a16:creationId xmlns:a16="http://schemas.microsoft.com/office/drawing/2014/main" xmlns="" id="{4B715DF8-3D70-7440-A606-6E817E6374B2}"/>
              </a:ext>
            </a:extLst>
          </p:cNvPr>
          <p:cNvSpPr/>
          <p:nvPr/>
        </p:nvSpPr>
        <p:spPr>
          <a:xfrm>
            <a:off x="10851786" y="4088859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5</a:t>
            </a:r>
          </a:p>
        </p:txBody>
      </p:sp>
      <p:sp>
        <p:nvSpPr>
          <p:cNvPr id="91" name="Rectangle 90">
            <a:extLst>
              <a:ext uri="{FF2B5EF4-FFF2-40B4-BE49-F238E27FC236}">
                <a16:creationId xmlns:a16="http://schemas.microsoft.com/office/drawing/2014/main" xmlns="" id="{E7E3AD86-1F70-7C4C-B8C4-F2113CB9350E}"/>
              </a:ext>
            </a:extLst>
          </p:cNvPr>
          <p:cNvSpPr/>
          <p:nvPr/>
        </p:nvSpPr>
        <p:spPr>
          <a:xfrm>
            <a:off x="10851786" y="4723859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4</a:t>
            </a:r>
          </a:p>
        </p:txBody>
      </p:sp>
      <p:sp>
        <p:nvSpPr>
          <p:cNvPr id="92" name="Rectangle 91">
            <a:extLst>
              <a:ext uri="{FF2B5EF4-FFF2-40B4-BE49-F238E27FC236}">
                <a16:creationId xmlns:a16="http://schemas.microsoft.com/office/drawing/2014/main" xmlns="" id="{FEE1C33F-A7EB-974A-9D79-D2EB9A325D0E}"/>
              </a:ext>
            </a:extLst>
          </p:cNvPr>
          <p:cNvSpPr/>
          <p:nvPr/>
        </p:nvSpPr>
        <p:spPr>
          <a:xfrm>
            <a:off x="10851786" y="5358859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93" name="Rectangle 92">
            <a:extLst>
              <a:ext uri="{FF2B5EF4-FFF2-40B4-BE49-F238E27FC236}">
                <a16:creationId xmlns:a16="http://schemas.microsoft.com/office/drawing/2014/main" xmlns="" id="{B48B4E40-8560-1E40-A3E1-9CE23959C0A1}"/>
              </a:ext>
            </a:extLst>
          </p:cNvPr>
          <p:cNvSpPr/>
          <p:nvPr/>
        </p:nvSpPr>
        <p:spPr>
          <a:xfrm>
            <a:off x="10851786" y="5993307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2400">
              <a:solidFill>
                <a:srgbClr val="FF3860"/>
              </a:solidFill>
              <a:latin typeface="OpenDyslexicAlta" pitchFamily="2" charset="77"/>
            </a:endParaRPr>
          </a:p>
        </p:txBody>
      </p:sp>
      <p:cxnSp>
        <p:nvCxnSpPr>
          <p:cNvPr id="97" name="Straight Connector 96">
            <a:extLst>
              <a:ext uri="{FF2B5EF4-FFF2-40B4-BE49-F238E27FC236}">
                <a16:creationId xmlns:a16="http://schemas.microsoft.com/office/drawing/2014/main" xmlns="" id="{25D28D3F-2556-6F40-8548-43F3E4908417}"/>
              </a:ext>
            </a:extLst>
          </p:cNvPr>
          <p:cNvCxnSpPr>
            <a:cxnSpLocks/>
          </p:cNvCxnSpPr>
          <p:nvPr/>
        </p:nvCxnSpPr>
        <p:spPr>
          <a:xfrm flipV="1">
            <a:off x="8946786" y="5983342"/>
            <a:ext cx="2540000" cy="16758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Straight Connector 97">
            <a:extLst>
              <a:ext uri="{FF2B5EF4-FFF2-40B4-BE49-F238E27FC236}">
                <a16:creationId xmlns:a16="http://schemas.microsoft.com/office/drawing/2014/main" xmlns="" id="{8550E23E-519F-1047-81A7-ECF31EEBB51F}"/>
              </a:ext>
            </a:extLst>
          </p:cNvPr>
          <p:cNvCxnSpPr>
            <a:cxnSpLocks/>
          </p:cNvCxnSpPr>
          <p:nvPr/>
        </p:nvCxnSpPr>
        <p:spPr>
          <a:xfrm>
            <a:off x="8946786" y="5350284"/>
            <a:ext cx="2540000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0" name="Rectangle 99">
            <a:extLst>
              <a:ext uri="{FF2B5EF4-FFF2-40B4-BE49-F238E27FC236}">
                <a16:creationId xmlns:a16="http://schemas.microsoft.com/office/drawing/2014/main" xmlns="" id="{0D7FA14D-EFFE-AC41-AEF3-C61F2DBBA679}"/>
              </a:ext>
            </a:extLst>
          </p:cNvPr>
          <p:cNvSpPr/>
          <p:nvPr/>
        </p:nvSpPr>
        <p:spPr>
          <a:xfrm>
            <a:off x="8322839" y="5983342"/>
            <a:ext cx="635000" cy="635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24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graphicFrame>
        <p:nvGraphicFramePr>
          <p:cNvPr id="76" name="Table 75">
            <a:extLst>
              <a:ext uri="{FF2B5EF4-FFF2-40B4-BE49-F238E27FC236}">
                <a16:creationId xmlns:a16="http://schemas.microsoft.com/office/drawing/2014/main" xmlns="" id="{3CB1BAFC-2997-054A-AC4E-03EB7BAB1805}"/>
              </a:ext>
            </a:extLst>
          </p:cNvPr>
          <p:cNvGraphicFramePr>
            <a:graphicFrameLocks noGrp="1"/>
          </p:cNvGraphicFramePr>
          <p:nvPr/>
        </p:nvGraphicFramePr>
        <p:xfrm>
          <a:off x="320727" y="3966582"/>
          <a:ext cx="7232373" cy="26517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410791">
                  <a:extLst>
                    <a:ext uri="{9D8B030D-6E8A-4147-A177-3AD203B41FA5}">
                      <a16:colId xmlns:a16="http://schemas.microsoft.com/office/drawing/2014/main" xmlns="" val="3100851161"/>
                    </a:ext>
                  </a:extLst>
                </a:gridCol>
                <a:gridCol w="2410791">
                  <a:extLst>
                    <a:ext uri="{9D8B030D-6E8A-4147-A177-3AD203B41FA5}">
                      <a16:colId xmlns:a16="http://schemas.microsoft.com/office/drawing/2014/main" xmlns="" val="3332004200"/>
                    </a:ext>
                  </a:extLst>
                </a:gridCol>
                <a:gridCol w="2410791">
                  <a:extLst>
                    <a:ext uri="{9D8B030D-6E8A-4147-A177-3AD203B41FA5}">
                      <a16:colId xmlns:a16="http://schemas.microsoft.com/office/drawing/2014/main" xmlns="" val="43846346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latin typeface="OpenDyslexicAlta" pitchFamily="2" charset="77"/>
                        </a:rPr>
                        <a:t>hundreds</a:t>
                      </a:r>
                    </a:p>
                  </a:txBody>
                  <a:tcPr>
                    <a:solidFill>
                      <a:srgbClr val="FFDD5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latin typeface="OpenDyslexicAlta" pitchFamily="2" charset="77"/>
                        </a:rPr>
                        <a:t>tens</a:t>
                      </a:r>
                    </a:p>
                  </a:txBody>
                  <a:tcPr>
                    <a:solidFill>
                      <a:srgbClr val="FFDD5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latin typeface="OpenDyslexicAlta" pitchFamily="2" charset="77"/>
                        </a:rPr>
                        <a:t>ones</a:t>
                      </a:r>
                    </a:p>
                  </a:txBody>
                  <a:tcPr>
                    <a:solidFill>
                      <a:srgbClr val="FFDD5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073717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25877768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32775677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91545499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742834669"/>
                  </a:ext>
                </a:extLst>
              </a:tr>
            </a:tbl>
          </a:graphicData>
        </a:graphic>
      </p:graphicFrame>
      <p:pic>
        <p:nvPicPr>
          <p:cNvPr id="78" name="Picture 77">
            <a:extLst>
              <a:ext uri="{FF2B5EF4-FFF2-40B4-BE49-F238E27FC236}">
                <a16:creationId xmlns:a16="http://schemas.microsoft.com/office/drawing/2014/main" xmlns="" id="{893848E6-77E1-064A-B725-EE106DF8218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6391" y="5591956"/>
            <a:ext cx="445337" cy="450000"/>
          </a:xfrm>
          <a:prstGeom prst="rect">
            <a:avLst/>
          </a:prstGeom>
        </p:spPr>
      </p:pic>
      <p:pic>
        <p:nvPicPr>
          <p:cNvPr id="96" name="Picture 95">
            <a:extLst>
              <a:ext uri="{FF2B5EF4-FFF2-40B4-BE49-F238E27FC236}">
                <a16:creationId xmlns:a16="http://schemas.microsoft.com/office/drawing/2014/main" xmlns="" id="{5FCD53D1-C704-0545-AC39-6F379697DD0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6391" y="5028648"/>
            <a:ext cx="445337" cy="450000"/>
          </a:xfrm>
          <a:prstGeom prst="rect">
            <a:avLst/>
          </a:prstGeom>
        </p:spPr>
      </p:pic>
      <p:pic>
        <p:nvPicPr>
          <p:cNvPr id="104" name="Picture 103">
            <a:extLst>
              <a:ext uri="{FF2B5EF4-FFF2-40B4-BE49-F238E27FC236}">
                <a16:creationId xmlns:a16="http://schemas.microsoft.com/office/drawing/2014/main" xmlns="" id="{560F8ABF-5156-BB4F-BCA8-96B12E55CC4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6391" y="4472271"/>
            <a:ext cx="445337" cy="450000"/>
          </a:xfrm>
          <a:prstGeom prst="rect">
            <a:avLst/>
          </a:prstGeom>
        </p:spPr>
      </p:pic>
      <p:pic>
        <p:nvPicPr>
          <p:cNvPr id="106" name="Picture 105">
            <a:extLst>
              <a:ext uri="{FF2B5EF4-FFF2-40B4-BE49-F238E27FC236}">
                <a16:creationId xmlns:a16="http://schemas.microsoft.com/office/drawing/2014/main" xmlns="" id="{4AD7EFAE-0F8E-1B4B-BB20-DE9FCDA4A6F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20191" y="5589449"/>
            <a:ext cx="442046" cy="450000"/>
          </a:xfrm>
          <a:prstGeom prst="rect">
            <a:avLst/>
          </a:prstGeom>
        </p:spPr>
      </p:pic>
      <p:pic>
        <p:nvPicPr>
          <p:cNvPr id="108" name="Picture 107">
            <a:extLst>
              <a:ext uri="{FF2B5EF4-FFF2-40B4-BE49-F238E27FC236}">
                <a16:creationId xmlns:a16="http://schemas.microsoft.com/office/drawing/2014/main" xmlns="" id="{E5D24D96-0060-ED44-9748-332CD13ED7F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70297" y="5589449"/>
            <a:ext cx="435228" cy="450000"/>
          </a:xfrm>
          <a:prstGeom prst="rect">
            <a:avLst/>
          </a:prstGeom>
        </p:spPr>
      </p:pic>
      <p:pic>
        <p:nvPicPr>
          <p:cNvPr id="112" name="Picture 111">
            <a:extLst>
              <a:ext uri="{FF2B5EF4-FFF2-40B4-BE49-F238E27FC236}">
                <a16:creationId xmlns:a16="http://schemas.microsoft.com/office/drawing/2014/main" xmlns="" id="{F0A49281-DBCA-7D47-B966-6D8FDE3B1F6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70297" y="5039880"/>
            <a:ext cx="435228" cy="450000"/>
          </a:xfrm>
          <a:prstGeom prst="rect">
            <a:avLst/>
          </a:prstGeom>
        </p:spPr>
      </p:pic>
      <p:pic>
        <p:nvPicPr>
          <p:cNvPr id="129" name="Picture 128">
            <a:extLst>
              <a:ext uri="{FF2B5EF4-FFF2-40B4-BE49-F238E27FC236}">
                <a16:creationId xmlns:a16="http://schemas.microsoft.com/office/drawing/2014/main" xmlns="" id="{01FA7125-B6A8-5D4E-B0E0-B06625B6103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70297" y="4477139"/>
            <a:ext cx="435228" cy="450000"/>
          </a:xfrm>
          <a:prstGeom prst="rect">
            <a:avLst/>
          </a:prstGeom>
        </p:spPr>
      </p:pic>
      <p:pic>
        <p:nvPicPr>
          <p:cNvPr id="130" name="Picture 129">
            <a:extLst>
              <a:ext uri="{FF2B5EF4-FFF2-40B4-BE49-F238E27FC236}">
                <a16:creationId xmlns:a16="http://schemas.microsoft.com/office/drawing/2014/main" xmlns="" id="{8563095B-01E0-304A-B506-73021BB475D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730783" y="5589449"/>
            <a:ext cx="435228" cy="450000"/>
          </a:xfrm>
          <a:prstGeom prst="rect">
            <a:avLst/>
          </a:prstGeom>
        </p:spPr>
      </p:pic>
      <p:pic>
        <p:nvPicPr>
          <p:cNvPr id="131" name="Picture 130">
            <a:extLst>
              <a:ext uri="{FF2B5EF4-FFF2-40B4-BE49-F238E27FC236}">
                <a16:creationId xmlns:a16="http://schemas.microsoft.com/office/drawing/2014/main" xmlns="" id="{9B50F4C3-BCEF-F649-9F16-79AB9890B2D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730783" y="5039880"/>
            <a:ext cx="435228" cy="450000"/>
          </a:xfrm>
          <a:prstGeom prst="rect">
            <a:avLst/>
          </a:prstGeom>
        </p:spPr>
      </p:pic>
      <p:pic>
        <p:nvPicPr>
          <p:cNvPr id="132" name="Picture 131">
            <a:extLst>
              <a:ext uri="{FF2B5EF4-FFF2-40B4-BE49-F238E27FC236}">
                <a16:creationId xmlns:a16="http://schemas.microsoft.com/office/drawing/2014/main" xmlns="" id="{F266451C-84E5-8E42-B0A9-036B4E8F72C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730783" y="4477139"/>
            <a:ext cx="435228" cy="450000"/>
          </a:xfrm>
          <a:prstGeom prst="rect">
            <a:avLst/>
          </a:prstGeom>
        </p:spPr>
      </p:pic>
      <p:pic>
        <p:nvPicPr>
          <p:cNvPr id="135" name="Picture 134">
            <a:extLst>
              <a:ext uri="{FF2B5EF4-FFF2-40B4-BE49-F238E27FC236}">
                <a16:creationId xmlns:a16="http://schemas.microsoft.com/office/drawing/2014/main" xmlns="" id="{1624F612-FDEB-D743-A1BD-571B2908495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88654" y="5584694"/>
            <a:ext cx="442046" cy="450000"/>
          </a:xfrm>
          <a:prstGeom prst="rect">
            <a:avLst/>
          </a:prstGeom>
        </p:spPr>
      </p:pic>
      <p:pic>
        <p:nvPicPr>
          <p:cNvPr id="136" name="Picture 135">
            <a:extLst>
              <a:ext uri="{FF2B5EF4-FFF2-40B4-BE49-F238E27FC236}">
                <a16:creationId xmlns:a16="http://schemas.microsoft.com/office/drawing/2014/main" xmlns="" id="{A9863A9D-6D55-0842-8CEC-5D0B73F8BFD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13602" y="5044635"/>
            <a:ext cx="442046" cy="450000"/>
          </a:xfrm>
          <a:prstGeom prst="rect">
            <a:avLst/>
          </a:prstGeom>
        </p:spPr>
      </p:pic>
      <p:pic>
        <p:nvPicPr>
          <p:cNvPr id="139" name="Picture 138">
            <a:extLst>
              <a:ext uri="{FF2B5EF4-FFF2-40B4-BE49-F238E27FC236}">
                <a16:creationId xmlns:a16="http://schemas.microsoft.com/office/drawing/2014/main" xmlns="" id="{C9150BA5-53AB-B745-A936-773B00EBDAC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82065" y="5039880"/>
            <a:ext cx="442046" cy="450000"/>
          </a:xfrm>
          <a:prstGeom prst="rect">
            <a:avLst/>
          </a:prstGeom>
        </p:spPr>
      </p:pic>
      <p:pic>
        <p:nvPicPr>
          <p:cNvPr id="140" name="Picture 139">
            <a:extLst>
              <a:ext uri="{FF2B5EF4-FFF2-40B4-BE49-F238E27FC236}">
                <a16:creationId xmlns:a16="http://schemas.microsoft.com/office/drawing/2014/main" xmlns="" id="{D4969AB3-8268-924C-8A64-5E97D28470E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30649" y="4481894"/>
            <a:ext cx="442046" cy="450000"/>
          </a:xfrm>
          <a:prstGeom prst="rect">
            <a:avLst/>
          </a:prstGeom>
        </p:spPr>
      </p:pic>
      <p:pic>
        <p:nvPicPr>
          <p:cNvPr id="143" name="Picture 142">
            <a:extLst>
              <a:ext uri="{FF2B5EF4-FFF2-40B4-BE49-F238E27FC236}">
                <a16:creationId xmlns:a16="http://schemas.microsoft.com/office/drawing/2014/main" xmlns="" id="{C6F6F170-D77B-6F43-9A35-C1C2E082004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99112" y="4477139"/>
            <a:ext cx="442046" cy="450000"/>
          </a:xfrm>
          <a:prstGeom prst="rect">
            <a:avLst/>
          </a:prstGeom>
        </p:spPr>
      </p:pic>
      <p:pic>
        <p:nvPicPr>
          <p:cNvPr id="144" name="Picture 143">
            <a:extLst>
              <a:ext uri="{FF2B5EF4-FFF2-40B4-BE49-F238E27FC236}">
                <a16:creationId xmlns:a16="http://schemas.microsoft.com/office/drawing/2014/main" xmlns="" id="{47177BA4-C66C-604D-BB61-9BD1CB35843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6391" y="6123751"/>
            <a:ext cx="445337" cy="450000"/>
          </a:xfrm>
          <a:prstGeom prst="rect">
            <a:avLst/>
          </a:prstGeom>
        </p:spPr>
      </p:pic>
      <p:pic>
        <p:nvPicPr>
          <p:cNvPr id="145" name="Picture 144">
            <a:extLst>
              <a:ext uri="{FF2B5EF4-FFF2-40B4-BE49-F238E27FC236}">
                <a16:creationId xmlns:a16="http://schemas.microsoft.com/office/drawing/2014/main" xmlns="" id="{E361B670-E5C4-1D48-9243-7F2586CEC37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20191" y="6121244"/>
            <a:ext cx="442046" cy="450000"/>
          </a:xfrm>
          <a:prstGeom prst="rect">
            <a:avLst/>
          </a:prstGeom>
        </p:spPr>
      </p:pic>
      <p:pic>
        <p:nvPicPr>
          <p:cNvPr id="146" name="Picture 145">
            <a:extLst>
              <a:ext uri="{FF2B5EF4-FFF2-40B4-BE49-F238E27FC236}">
                <a16:creationId xmlns:a16="http://schemas.microsoft.com/office/drawing/2014/main" xmlns="" id="{3CDD791B-9177-CD45-B9BE-6E848A4A0CC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70297" y="6121244"/>
            <a:ext cx="435228" cy="450000"/>
          </a:xfrm>
          <a:prstGeom prst="rect">
            <a:avLst/>
          </a:prstGeom>
        </p:spPr>
      </p:pic>
      <p:pic>
        <p:nvPicPr>
          <p:cNvPr id="147" name="Picture 146">
            <a:extLst>
              <a:ext uri="{FF2B5EF4-FFF2-40B4-BE49-F238E27FC236}">
                <a16:creationId xmlns:a16="http://schemas.microsoft.com/office/drawing/2014/main" xmlns="" id="{73CCAA74-04CB-E846-A3DF-9E3F2B3C601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730783" y="6121244"/>
            <a:ext cx="435228" cy="450000"/>
          </a:xfrm>
          <a:prstGeom prst="rect">
            <a:avLst/>
          </a:prstGeom>
        </p:spPr>
      </p:pic>
      <p:pic>
        <p:nvPicPr>
          <p:cNvPr id="150" name="Picture 149">
            <a:extLst>
              <a:ext uri="{FF2B5EF4-FFF2-40B4-BE49-F238E27FC236}">
                <a16:creationId xmlns:a16="http://schemas.microsoft.com/office/drawing/2014/main" xmlns="" id="{9EADEEE1-43A9-8B42-85C7-01696EEE16F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88654" y="6116489"/>
            <a:ext cx="442046" cy="450000"/>
          </a:xfrm>
          <a:prstGeom prst="rect">
            <a:avLst/>
          </a:prstGeom>
        </p:spPr>
      </p:pic>
      <p:pic>
        <p:nvPicPr>
          <p:cNvPr id="151" name="Picture 150">
            <a:extLst>
              <a:ext uri="{FF2B5EF4-FFF2-40B4-BE49-F238E27FC236}">
                <a16:creationId xmlns:a16="http://schemas.microsoft.com/office/drawing/2014/main" xmlns="" id="{E5490EC4-125A-B94F-9E3F-BB1099AF9C7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63080" y="5582202"/>
            <a:ext cx="442046" cy="450000"/>
          </a:xfrm>
          <a:prstGeom prst="rect">
            <a:avLst/>
          </a:prstGeom>
        </p:spPr>
      </p:pic>
      <p:pic>
        <p:nvPicPr>
          <p:cNvPr id="152" name="Picture 151">
            <a:extLst>
              <a:ext uri="{FF2B5EF4-FFF2-40B4-BE49-F238E27FC236}">
                <a16:creationId xmlns:a16="http://schemas.microsoft.com/office/drawing/2014/main" xmlns="" id="{51A10503-0FFE-F342-8549-0754DD7D5FD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56491" y="5037388"/>
            <a:ext cx="442046" cy="450000"/>
          </a:xfrm>
          <a:prstGeom prst="rect">
            <a:avLst/>
          </a:prstGeom>
        </p:spPr>
      </p:pic>
      <p:pic>
        <p:nvPicPr>
          <p:cNvPr id="153" name="Picture 152">
            <a:extLst>
              <a:ext uri="{FF2B5EF4-FFF2-40B4-BE49-F238E27FC236}">
                <a16:creationId xmlns:a16="http://schemas.microsoft.com/office/drawing/2014/main" xmlns="" id="{03195E26-B1FA-B74C-BDD8-979A0357475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73538" y="4474647"/>
            <a:ext cx="442046" cy="450000"/>
          </a:xfrm>
          <a:prstGeom prst="rect">
            <a:avLst/>
          </a:prstGeom>
        </p:spPr>
      </p:pic>
      <p:pic>
        <p:nvPicPr>
          <p:cNvPr id="154" name="Picture 153">
            <a:extLst>
              <a:ext uri="{FF2B5EF4-FFF2-40B4-BE49-F238E27FC236}">
                <a16:creationId xmlns:a16="http://schemas.microsoft.com/office/drawing/2014/main" xmlns="" id="{9692E47C-849A-1141-B689-7988681D989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63080" y="6113997"/>
            <a:ext cx="442046" cy="450000"/>
          </a:xfrm>
          <a:prstGeom prst="rect">
            <a:avLst/>
          </a:prstGeom>
        </p:spPr>
      </p:pic>
      <p:pic>
        <p:nvPicPr>
          <p:cNvPr id="155" name="Picture 154">
            <a:extLst>
              <a:ext uri="{FF2B5EF4-FFF2-40B4-BE49-F238E27FC236}">
                <a16:creationId xmlns:a16="http://schemas.microsoft.com/office/drawing/2014/main" xmlns="" id="{8321E21E-73BC-6C4D-B7EE-BC317D17FDE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89319" y="5594253"/>
            <a:ext cx="435228" cy="450000"/>
          </a:xfrm>
          <a:prstGeom prst="rect">
            <a:avLst/>
          </a:prstGeom>
        </p:spPr>
      </p:pic>
      <p:pic>
        <p:nvPicPr>
          <p:cNvPr id="156" name="Picture 155">
            <a:extLst>
              <a:ext uri="{FF2B5EF4-FFF2-40B4-BE49-F238E27FC236}">
                <a16:creationId xmlns:a16="http://schemas.microsoft.com/office/drawing/2014/main" xmlns="" id="{9DFE5670-1465-C44A-8875-74633C83DBE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89319" y="5044684"/>
            <a:ext cx="435228" cy="450000"/>
          </a:xfrm>
          <a:prstGeom prst="rect">
            <a:avLst/>
          </a:prstGeom>
        </p:spPr>
      </p:pic>
      <p:pic>
        <p:nvPicPr>
          <p:cNvPr id="157" name="Picture 156">
            <a:extLst>
              <a:ext uri="{FF2B5EF4-FFF2-40B4-BE49-F238E27FC236}">
                <a16:creationId xmlns:a16="http://schemas.microsoft.com/office/drawing/2014/main" xmlns="" id="{B8CEE9B3-A5B0-8945-A924-CFE874ED907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89319" y="4481943"/>
            <a:ext cx="435228" cy="450000"/>
          </a:xfrm>
          <a:prstGeom prst="rect">
            <a:avLst/>
          </a:prstGeom>
        </p:spPr>
      </p:pic>
      <p:pic>
        <p:nvPicPr>
          <p:cNvPr id="158" name="Picture 157">
            <a:extLst>
              <a:ext uri="{FF2B5EF4-FFF2-40B4-BE49-F238E27FC236}">
                <a16:creationId xmlns:a16="http://schemas.microsoft.com/office/drawing/2014/main" xmlns="" id="{89CFB367-413B-0D46-96AD-8A02DC8DFEC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13229" y="5594253"/>
            <a:ext cx="435228" cy="450000"/>
          </a:xfrm>
          <a:prstGeom prst="rect">
            <a:avLst/>
          </a:prstGeom>
        </p:spPr>
      </p:pic>
      <p:pic>
        <p:nvPicPr>
          <p:cNvPr id="159" name="Picture 158">
            <a:extLst>
              <a:ext uri="{FF2B5EF4-FFF2-40B4-BE49-F238E27FC236}">
                <a16:creationId xmlns:a16="http://schemas.microsoft.com/office/drawing/2014/main" xmlns="" id="{73A6C729-3E5F-024F-A040-4D991E035A5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13229" y="5044684"/>
            <a:ext cx="435228" cy="450000"/>
          </a:xfrm>
          <a:prstGeom prst="rect">
            <a:avLst/>
          </a:prstGeom>
        </p:spPr>
      </p:pic>
      <p:pic>
        <p:nvPicPr>
          <p:cNvPr id="160" name="Picture 159">
            <a:extLst>
              <a:ext uri="{FF2B5EF4-FFF2-40B4-BE49-F238E27FC236}">
                <a16:creationId xmlns:a16="http://schemas.microsoft.com/office/drawing/2014/main" xmlns="" id="{7A81718C-4E36-2C41-8A65-73CA8EA9F1B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13229" y="4481943"/>
            <a:ext cx="435228" cy="450000"/>
          </a:xfrm>
          <a:prstGeom prst="rect">
            <a:avLst/>
          </a:prstGeom>
        </p:spPr>
      </p:pic>
      <p:pic>
        <p:nvPicPr>
          <p:cNvPr id="161" name="Picture 160">
            <a:extLst>
              <a:ext uri="{FF2B5EF4-FFF2-40B4-BE49-F238E27FC236}">
                <a16:creationId xmlns:a16="http://schemas.microsoft.com/office/drawing/2014/main" xmlns="" id="{F9E43DB5-CC86-554D-8B14-8CF6AA67ED2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89319" y="6126048"/>
            <a:ext cx="435228" cy="450000"/>
          </a:xfrm>
          <a:prstGeom prst="rect">
            <a:avLst/>
          </a:prstGeom>
        </p:spPr>
      </p:pic>
      <p:pic>
        <p:nvPicPr>
          <p:cNvPr id="162" name="Picture 161">
            <a:extLst>
              <a:ext uri="{FF2B5EF4-FFF2-40B4-BE49-F238E27FC236}">
                <a16:creationId xmlns:a16="http://schemas.microsoft.com/office/drawing/2014/main" xmlns="" id="{0C3C1B42-A23F-5F4D-9801-59B1A979315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13229" y="6126048"/>
            <a:ext cx="435228" cy="450000"/>
          </a:xfrm>
          <a:prstGeom prst="rect">
            <a:avLst/>
          </a:prstGeom>
        </p:spPr>
      </p:pic>
      <p:pic>
        <p:nvPicPr>
          <p:cNvPr id="75" name="Picture 74">
            <a:extLst>
              <a:ext uri="{FF2B5EF4-FFF2-40B4-BE49-F238E27FC236}">
                <a16:creationId xmlns:a16="http://schemas.microsoft.com/office/drawing/2014/main" xmlns="" id="{01A5DCBC-1E1B-4342-863E-1F2EB4B9DA3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15138" y="5594188"/>
            <a:ext cx="445337" cy="450000"/>
          </a:xfrm>
          <a:prstGeom prst="rect">
            <a:avLst/>
          </a:prstGeom>
        </p:spPr>
      </p:pic>
      <p:pic>
        <p:nvPicPr>
          <p:cNvPr id="77" name="Picture 76">
            <a:extLst>
              <a:ext uri="{FF2B5EF4-FFF2-40B4-BE49-F238E27FC236}">
                <a16:creationId xmlns:a16="http://schemas.microsoft.com/office/drawing/2014/main" xmlns="" id="{1C9398FB-80CB-C148-B9A4-47303519AD3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15138" y="5030880"/>
            <a:ext cx="445337" cy="450000"/>
          </a:xfrm>
          <a:prstGeom prst="rect">
            <a:avLst/>
          </a:prstGeom>
        </p:spPr>
      </p:pic>
      <p:pic>
        <p:nvPicPr>
          <p:cNvPr id="79" name="Picture 78">
            <a:extLst>
              <a:ext uri="{FF2B5EF4-FFF2-40B4-BE49-F238E27FC236}">
                <a16:creationId xmlns:a16="http://schemas.microsoft.com/office/drawing/2014/main" xmlns="" id="{BF9B6551-55DD-E449-828C-18A2154B567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15138" y="4474503"/>
            <a:ext cx="445337" cy="450000"/>
          </a:xfrm>
          <a:prstGeom prst="rect">
            <a:avLst/>
          </a:prstGeom>
        </p:spPr>
      </p:pic>
      <p:pic>
        <p:nvPicPr>
          <p:cNvPr id="80" name="Picture 79">
            <a:extLst>
              <a:ext uri="{FF2B5EF4-FFF2-40B4-BE49-F238E27FC236}">
                <a16:creationId xmlns:a16="http://schemas.microsoft.com/office/drawing/2014/main" xmlns="" id="{210EDD2A-854A-A54B-B731-4D0FD5A516D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15138" y="6125983"/>
            <a:ext cx="445337" cy="450000"/>
          </a:xfrm>
          <a:prstGeom prst="rect">
            <a:avLst/>
          </a:prstGeom>
        </p:spPr>
      </p:pic>
      <p:pic>
        <p:nvPicPr>
          <p:cNvPr id="81" name="Picture 80">
            <a:extLst>
              <a:ext uri="{FF2B5EF4-FFF2-40B4-BE49-F238E27FC236}">
                <a16:creationId xmlns:a16="http://schemas.microsoft.com/office/drawing/2014/main" xmlns="" id="{1EE20386-2589-524B-9A24-CF2A3898402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070680" y="5594188"/>
            <a:ext cx="435228" cy="450000"/>
          </a:xfrm>
          <a:prstGeom prst="rect">
            <a:avLst/>
          </a:prstGeom>
        </p:spPr>
      </p:pic>
      <p:pic>
        <p:nvPicPr>
          <p:cNvPr id="82" name="Picture 81">
            <a:extLst>
              <a:ext uri="{FF2B5EF4-FFF2-40B4-BE49-F238E27FC236}">
                <a16:creationId xmlns:a16="http://schemas.microsoft.com/office/drawing/2014/main" xmlns="" id="{F230179D-C93D-3048-915D-F981DA0437B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070680" y="5044619"/>
            <a:ext cx="435228" cy="450000"/>
          </a:xfrm>
          <a:prstGeom prst="rect">
            <a:avLst/>
          </a:prstGeom>
        </p:spPr>
      </p:pic>
      <p:pic>
        <p:nvPicPr>
          <p:cNvPr id="83" name="Picture 82">
            <a:extLst>
              <a:ext uri="{FF2B5EF4-FFF2-40B4-BE49-F238E27FC236}">
                <a16:creationId xmlns:a16="http://schemas.microsoft.com/office/drawing/2014/main" xmlns="" id="{9A5A7722-CBAC-8647-B642-CB57939CBB7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070680" y="4481878"/>
            <a:ext cx="435228" cy="450000"/>
          </a:xfrm>
          <a:prstGeom prst="rect">
            <a:avLst/>
          </a:prstGeom>
        </p:spPr>
      </p:pic>
      <p:pic>
        <p:nvPicPr>
          <p:cNvPr id="84" name="Picture 83">
            <a:extLst>
              <a:ext uri="{FF2B5EF4-FFF2-40B4-BE49-F238E27FC236}">
                <a16:creationId xmlns:a16="http://schemas.microsoft.com/office/drawing/2014/main" xmlns="" id="{AB8E7A37-70ED-A549-AD34-EA5E860CB96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070680" y="6125983"/>
            <a:ext cx="435228" cy="45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668483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multiply 3-digit numbers by 1-digit numbers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Talking Time: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Four planes fly from Rome to Berlin each day. </a:t>
            </a:r>
            <a:br>
              <a:rPr lang="en-GB" sz="2200" dirty="0"/>
            </a:br>
            <a:r>
              <a:rPr lang="en-GB" sz="2200" dirty="0"/>
              <a:t>Each plane holds 235 people. </a:t>
            </a:r>
            <a:br>
              <a:rPr lang="en-GB" sz="2200" dirty="0"/>
            </a:br>
            <a:r>
              <a:rPr lang="en-GB" sz="2200" dirty="0"/>
              <a:t>How many passengers can fly from Rome to Berlin each day?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Use a place value table and counters to calculate: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 </a:t>
            </a:r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xmlns="" id="{04FA8C7C-E0DB-F743-BABE-F3034198428B}"/>
              </a:ext>
            </a:extLst>
          </p:cNvPr>
          <p:cNvSpPr/>
          <p:nvPr/>
        </p:nvSpPr>
        <p:spPr>
          <a:xfrm>
            <a:off x="9131607" y="2367856"/>
            <a:ext cx="906114" cy="915119"/>
          </a:xfrm>
          <a:prstGeom prst="roundRect">
            <a:avLst/>
          </a:prstGeom>
          <a:noFill/>
          <a:ln w="2857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endParaRPr lang="en-US" sz="6000" dirty="0">
              <a:solidFill>
                <a:srgbClr val="FF3860"/>
              </a:solidFill>
              <a:latin typeface="OpenDyslexic" pitchFamily="2" charset="77"/>
            </a:endParaRPr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xmlns="" id="{EBFEB7E2-94EB-6244-AF60-10B816CA71C8}"/>
              </a:ext>
            </a:extLst>
          </p:cNvPr>
          <p:cNvSpPr/>
          <p:nvPr/>
        </p:nvSpPr>
        <p:spPr>
          <a:xfrm>
            <a:off x="8311786" y="3453859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xmlns="" id="{75600AE6-46A9-3E4D-9AB9-CFCA735E7A2D}"/>
              </a:ext>
            </a:extLst>
          </p:cNvPr>
          <p:cNvSpPr/>
          <p:nvPr/>
        </p:nvSpPr>
        <p:spPr>
          <a:xfrm>
            <a:off x="8311786" y="4088859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xmlns="" id="{D47979CF-7540-3244-BE04-641D30C144A0}"/>
              </a:ext>
            </a:extLst>
          </p:cNvPr>
          <p:cNvSpPr/>
          <p:nvPr/>
        </p:nvSpPr>
        <p:spPr>
          <a:xfrm>
            <a:off x="8311786" y="4723859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×</a:t>
            </a:r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xmlns="" id="{ECAE4A46-2014-C945-AB4A-46E2B61B7D3C}"/>
              </a:ext>
            </a:extLst>
          </p:cNvPr>
          <p:cNvSpPr/>
          <p:nvPr/>
        </p:nvSpPr>
        <p:spPr>
          <a:xfrm>
            <a:off x="8311786" y="5358859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xmlns="" id="{0ECAB0AA-4D83-1C49-A18D-AD9D4D9E44D0}"/>
              </a:ext>
            </a:extLst>
          </p:cNvPr>
          <p:cNvSpPr/>
          <p:nvPr/>
        </p:nvSpPr>
        <p:spPr>
          <a:xfrm>
            <a:off x="8311786" y="5993307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240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xmlns="" id="{9305167A-EB09-E142-9EF2-51BFFD44D862}"/>
              </a:ext>
            </a:extLst>
          </p:cNvPr>
          <p:cNvSpPr/>
          <p:nvPr/>
        </p:nvSpPr>
        <p:spPr>
          <a:xfrm>
            <a:off x="8946786" y="3453859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TH</a:t>
            </a:r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xmlns="" id="{4B9BDB66-5236-0543-9C07-310B67259057}"/>
              </a:ext>
            </a:extLst>
          </p:cNvPr>
          <p:cNvSpPr/>
          <p:nvPr/>
        </p:nvSpPr>
        <p:spPr>
          <a:xfrm>
            <a:off x="8946786" y="4088859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xmlns="" id="{7659EBF8-B948-CA4E-BC59-212012D01476}"/>
              </a:ext>
            </a:extLst>
          </p:cNvPr>
          <p:cNvSpPr/>
          <p:nvPr/>
        </p:nvSpPr>
        <p:spPr>
          <a:xfrm>
            <a:off x="8946786" y="4723859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xmlns="" id="{46F1F31E-B980-9B45-8D90-3841DE82C99D}"/>
              </a:ext>
            </a:extLst>
          </p:cNvPr>
          <p:cNvSpPr/>
          <p:nvPr/>
        </p:nvSpPr>
        <p:spPr>
          <a:xfrm>
            <a:off x="8946786" y="5358859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xmlns="" id="{18057518-BD79-8A41-96AC-6BCBA06CB400}"/>
              </a:ext>
            </a:extLst>
          </p:cNvPr>
          <p:cNvSpPr/>
          <p:nvPr/>
        </p:nvSpPr>
        <p:spPr>
          <a:xfrm>
            <a:off x="8946786" y="5993307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24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xmlns="" id="{616FC296-3451-634D-9757-573A96B1E24E}"/>
              </a:ext>
            </a:extLst>
          </p:cNvPr>
          <p:cNvSpPr/>
          <p:nvPr/>
        </p:nvSpPr>
        <p:spPr>
          <a:xfrm>
            <a:off x="9581786" y="3453859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H</a:t>
            </a:r>
          </a:p>
        </p:txBody>
      </p:sp>
      <p:sp>
        <p:nvSpPr>
          <p:cNvPr id="68" name="Rectangle 67">
            <a:extLst>
              <a:ext uri="{FF2B5EF4-FFF2-40B4-BE49-F238E27FC236}">
                <a16:creationId xmlns:a16="http://schemas.microsoft.com/office/drawing/2014/main" xmlns="" id="{6CD0A860-DA38-7148-882D-B7A6B94F46A1}"/>
              </a:ext>
            </a:extLst>
          </p:cNvPr>
          <p:cNvSpPr/>
          <p:nvPr/>
        </p:nvSpPr>
        <p:spPr>
          <a:xfrm>
            <a:off x="9581786" y="4088859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2</a:t>
            </a:r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xmlns="" id="{069A08D2-9BCD-8548-928E-8CEB864C7EC4}"/>
              </a:ext>
            </a:extLst>
          </p:cNvPr>
          <p:cNvSpPr/>
          <p:nvPr/>
        </p:nvSpPr>
        <p:spPr>
          <a:xfrm>
            <a:off x="9581786" y="4723859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xmlns="" id="{C65EA6B1-E7FF-AB45-B928-44639BC7A1D0}"/>
              </a:ext>
            </a:extLst>
          </p:cNvPr>
          <p:cNvSpPr/>
          <p:nvPr/>
        </p:nvSpPr>
        <p:spPr>
          <a:xfrm>
            <a:off x="9581786" y="5358859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rgbClr val="FF3860"/>
                </a:solidFill>
                <a:latin typeface="OpenDyslexicAlta" pitchFamily="2" charset="77"/>
              </a:rPr>
              <a:t>9</a:t>
            </a:r>
          </a:p>
        </p:txBody>
      </p:sp>
      <p:sp>
        <p:nvSpPr>
          <p:cNvPr id="71" name="Rectangle 70">
            <a:extLst>
              <a:ext uri="{FF2B5EF4-FFF2-40B4-BE49-F238E27FC236}">
                <a16:creationId xmlns:a16="http://schemas.microsoft.com/office/drawing/2014/main" xmlns="" id="{A58BAE4A-BFA5-0640-862A-73EB1C412536}"/>
              </a:ext>
            </a:extLst>
          </p:cNvPr>
          <p:cNvSpPr/>
          <p:nvPr/>
        </p:nvSpPr>
        <p:spPr>
          <a:xfrm>
            <a:off x="9581786" y="5993307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2400" dirty="0">
                <a:solidFill>
                  <a:srgbClr val="FF3860"/>
                </a:solidFill>
                <a:latin typeface="OpenDyslexicAlta" pitchFamily="2" charset="77"/>
              </a:rPr>
              <a:t>1</a:t>
            </a:r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xmlns="" id="{998A09A3-3AAE-E542-B614-698B5FE99FC7}"/>
              </a:ext>
            </a:extLst>
          </p:cNvPr>
          <p:cNvSpPr/>
          <p:nvPr/>
        </p:nvSpPr>
        <p:spPr>
          <a:xfrm>
            <a:off x="10216786" y="3453859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T</a:t>
            </a:r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xmlns="" id="{0EBC3068-BF52-C04F-82FD-C9E05E739D51}"/>
              </a:ext>
            </a:extLst>
          </p:cNvPr>
          <p:cNvSpPr/>
          <p:nvPr/>
        </p:nvSpPr>
        <p:spPr>
          <a:xfrm>
            <a:off x="10216786" y="4088859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3</a:t>
            </a:r>
          </a:p>
        </p:txBody>
      </p:sp>
      <p:sp>
        <p:nvSpPr>
          <p:cNvPr id="74" name="Rectangle 73">
            <a:extLst>
              <a:ext uri="{FF2B5EF4-FFF2-40B4-BE49-F238E27FC236}">
                <a16:creationId xmlns:a16="http://schemas.microsoft.com/office/drawing/2014/main" xmlns="" id="{6A45B286-B78E-AF4A-A09E-567C37125AB6}"/>
              </a:ext>
            </a:extLst>
          </p:cNvPr>
          <p:cNvSpPr/>
          <p:nvPr/>
        </p:nvSpPr>
        <p:spPr>
          <a:xfrm>
            <a:off x="10216786" y="4723859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87" name="Rectangle 86">
            <a:extLst>
              <a:ext uri="{FF2B5EF4-FFF2-40B4-BE49-F238E27FC236}">
                <a16:creationId xmlns:a16="http://schemas.microsoft.com/office/drawing/2014/main" xmlns="" id="{7FDCE087-5302-EC47-B901-B7A967C31EB1}"/>
              </a:ext>
            </a:extLst>
          </p:cNvPr>
          <p:cNvSpPr/>
          <p:nvPr/>
        </p:nvSpPr>
        <p:spPr>
          <a:xfrm>
            <a:off x="10216786" y="5358859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rgbClr val="FF3860"/>
                </a:solidFill>
                <a:latin typeface="OpenDyslexicAlta" pitchFamily="2" charset="77"/>
              </a:rPr>
              <a:t>4</a:t>
            </a:r>
          </a:p>
        </p:txBody>
      </p:sp>
      <p:sp>
        <p:nvSpPr>
          <p:cNvPr id="88" name="Rectangle 87">
            <a:extLst>
              <a:ext uri="{FF2B5EF4-FFF2-40B4-BE49-F238E27FC236}">
                <a16:creationId xmlns:a16="http://schemas.microsoft.com/office/drawing/2014/main" xmlns="" id="{DEB98F41-59BF-7047-840C-8D3859B54A9D}"/>
              </a:ext>
            </a:extLst>
          </p:cNvPr>
          <p:cNvSpPr/>
          <p:nvPr/>
        </p:nvSpPr>
        <p:spPr>
          <a:xfrm>
            <a:off x="10216786" y="5993307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2400" dirty="0">
                <a:solidFill>
                  <a:srgbClr val="FF3860"/>
                </a:solidFill>
                <a:latin typeface="OpenDyslexicAlta" pitchFamily="2" charset="77"/>
              </a:rPr>
              <a:t>2</a:t>
            </a:r>
          </a:p>
        </p:txBody>
      </p:sp>
      <p:sp>
        <p:nvSpPr>
          <p:cNvPr id="89" name="Rectangle 88">
            <a:extLst>
              <a:ext uri="{FF2B5EF4-FFF2-40B4-BE49-F238E27FC236}">
                <a16:creationId xmlns:a16="http://schemas.microsoft.com/office/drawing/2014/main" xmlns="" id="{1F9FA1B0-6249-2745-A89B-83A2674E9523}"/>
              </a:ext>
            </a:extLst>
          </p:cNvPr>
          <p:cNvSpPr/>
          <p:nvPr/>
        </p:nvSpPr>
        <p:spPr>
          <a:xfrm>
            <a:off x="10851786" y="3453859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prstClr val="black"/>
                </a:solidFill>
                <a:latin typeface="OpenDyslexicAlta" pitchFamily="2" charset="77"/>
              </a:rPr>
              <a:t>O</a:t>
            </a:r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90" name="Rectangle 89">
            <a:extLst>
              <a:ext uri="{FF2B5EF4-FFF2-40B4-BE49-F238E27FC236}">
                <a16:creationId xmlns:a16="http://schemas.microsoft.com/office/drawing/2014/main" xmlns="" id="{4B715DF8-3D70-7440-A606-6E817E6374B2}"/>
              </a:ext>
            </a:extLst>
          </p:cNvPr>
          <p:cNvSpPr/>
          <p:nvPr/>
        </p:nvSpPr>
        <p:spPr>
          <a:xfrm>
            <a:off x="10851786" y="4088859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5</a:t>
            </a:r>
          </a:p>
        </p:txBody>
      </p:sp>
      <p:sp>
        <p:nvSpPr>
          <p:cNvPr id="91" name="Rectangle 90">
            <a:extLst>
              <a:ext uri="{FF2B5EF4-FFF2-40B4-BE49-F238E27FC236}">
                <a16:creationId xmlns:a16="http://schemas.microsoft.com/office/drawing/2014/main" xmlns="" id="{E7E3AD86-1F70-7C4C-B8C4-F2113CB9350E}"/>
              </a:ext>
            </a:extLst>
          </p:cNvPr>
          <p:cNvSpPr/>
          <p:nvPr/>
        </p:nvSpPr>
        <p:spPr>
          <a:xfrm>
            <a:off x="10851786" y="4723859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4</a:t>
            </a:r>
          </a:p>
        </p:txBody>
      </p:sp>
      <p:sp>
        <p:nvSpPr>
          <p:cNvPr id="92" name="Rectangle 91">
            <a:extLst>
              <a:ext uri="{FF2B5EF4-FFF2-40B4-BE49-F238E27FC236}">
                <a16:creationId xmlns:a16="http://schemas.microsoft.com/office/drawing/2014/main" xmlns="" id="{FEE1C33F-A7EB-974A-9D79-D2EB9A325D0E}"/>
              </a:ext>
            </a:extLst>
          </p:cNvPr>
          <p:cNvSpPr/>
          <p:nvPr/>
        </p:nvSpPr>
        <p:spPr>
          <a:xfrm>
            <a:off x="10851786" y="5358859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rgbClr val="FF3860"/>
                </a:solidFill>
                <a:latin typeface="OpenDyslexicAlta" pitchFamily="2" charset="77"/>
              </a:rPr>
              <a:t>0</a:t>
            </a:r>
          </a:p>
        </p:txBody>
      </p:sp>
      <p:sp>
        <p:nvSpPr>
          <p:cNvPr id="93" name="Rectangle 92">
            <a:extLst>
              <a:ext uri="{FF2B5EF4-FFF2-40B4-BE49-F238E27FC236}">
                <a16:creationId xmlns:a16="http://schemas.microsoft.com/office/drawing/2014/main" xmlns="" id="{B48B4E40-8560-1E40-A3E1-9CE23959C0A1}"/>
              </a:ext>
            </a:extLst>
          </p:cNvPr>
          <p:cNvSpPr/>
          <p:nvPr/>
        </p:nvSpPr>
        <p:spPr>
          <a:xfrm>
            <a:off x="10851786" y="5993307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2400">
              <a:solidFill>
                <a:srgbClr val="FF3860"/>
              </a:solidFill>
              <a:latin typeface="OpenDyslexicAlta" pitchFamily="2" charset="77"/>
            </a:endParaRPr>
          </a:p>
        </p:txBody>
      </p:sp>
      <p:cxnSp>
        <p:nvCxnSpPr>
          <p:cNvPr id="97" name="Straight Connector 96">
            <a:extLst>
              <a:ext uri="{FF2B5EF4-FFF2-40B4-BE49-F238E27FC236}">
                <a16:creationId xmlns:a16="http://schemas.microsoft.com/office/drawing/2014/main" xmlns="" id="{25D28D3F-2556-6F40-8548-43F3E4908417}"/>
              </a:ext>
            </a:extLst>
          </p:cNvPr>
          <p:cNvCxnSpPr>
            <a:cxnSpLocks/>
          </p:cNvCxnSpPr>
          <p:nvPr/>
        </p:nvCxnSpPr>
        <p:spPr>
          <a:xfrm flipV="1">
            <a:off x="8946786" y="5983342"/>
            <a:ext cx="2540000" cy="16758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Straight Connector 97">
            <a:extLst>
              <a:ext uri="{FF2B5EF4-FFF2-40B4-BE49-F238E27FC236}">
                <a16:creationId xmlns:a16="http://schemas.microsoft.com/office/drawing/2014/main" xmlns="" id="{8550E23E-519F-1047-81A7-ECF31EEBB51F}"/>
              </a:ext>
            </a:extLst>
          </p:cNvPr>
          <p:cNvCxnSpPr>
            <a:cxnSpLocks/>
          </p:cNvCxnSpPr>
          <p:nvPr/>
        </p:nvCxnSpPr>
        <p:spPr>
          <a:xfrm>
            <a:off x="8946786" y="5350284"/>
            <a:ext cx="2540000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0" name="Rectangle 99">
            <a:extLst>
              <a:ext uri="{FF2B5EF4-FFF2-40B4-BE49-F238E27FC236}">
                <a16:creationId xmlns:a16="http://schemas.microsoft.com/office/drawing/2014/main" xmlns="" id="{0D7FA14D-EFFE-AC41-AEF3-C61F2DBBA679}"/>
              </a:ext>
            </a:extLst>
          </p:cNvPr>
          <p:cNvSpPr/>
          <p:nvPr/>
        </p:nvSpPr>
        <p:spPr>
          <a:xfrm>
            <a:off x="8322839" y="5983342"/>
            <a:ext cx="635000" cy="635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24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graphicFrame>
        <p:nvGraphicFramePr>
          <p:cNvPr id="76" name="Table 75">
            <a:extLst>
              <a:ext uri="{FF2B5EF4-FFF2-40B4-BE49-F238E27FC236}">
                <a16:creationId xmlns:a16="http://schemas.microsoft.com/office/drawing/2014/main" xmlns="" id="{3CB1BAFC-2997-054A-AC4E-03EB7BAB1805}"/>
              </a:ext>
            </a:extLst>
          </p:cNvPr>
          <p:cNvGraphicFramePr>
            <a:graphicFrameLocks noGrp="1"/>
          </p:cNvGraphicFramePr>
          <p:nvPr/>
        </p:nvGraphicFramePr>
        <p:xfrm>
          <a:off x="320727" y="3966582"/>
          <a:ext cx="7232373" cy="26517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410791">
                  <a:extLst>
                    <a:ext uri="{9D8B030D-6E8A-4147-A177-3AD203B41FA5}">
                      <a16:colId xmlns:a16="http://schemas.microsoft.com/office/drawing/2014/main" xmlns="" val="3100851161"/>
                    </a:ext>
                  </a:extLst>
                </a:gridCol>
                <a:gridCol w="2410791">
                  <a:extLst>
                    <a:ext uri="{9D8B030D-6E8A-4147-A177-3AD203B41FA5}">
                      <a16:colId xmlns:a16="http://schemas.microsoft.com/office/drawing/2014/main" xmlns="" val="3332004200"/>
                    </a:ext>
                  </a:extLst>
                </a:gridCol>
                <a:gridCol w="2410791">
                  <a:extLst>
                    <a:ext uri="{9D8B030D-6E8A-4147-A177-3AD203B41FA5}">
                      <a16:colId xmlns:a16="http://schemas.microsoft.com/office/drawing/2014/main" xmlns="" val="43846346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latin typeface="OpenDyslexicAlta" pitchFamily="2" charset="77"/>
                        </a:rPr>
                        <a:t>hundreds</a:t>
                      </a:r>
                    </a:p>
                  </a:txBody>
                  <a:tcPr>
                    <a:solidFill>
                      <a:srgbClr val="FFDD5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latin typeface="OpenDyslexicAlta" pitchFamily="2" charset="77"/>
                        </a:rPr>
                        <a:t>tens</a:t>
                      </a:r>
                    </a:p>
                  </a:txBody>
                  <a:tcPr>
                    <a:solidFill>
                      <a:srgbClr val="FFDD5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latin typeface="OpenDyslexicAlta" pitchFamily="2" charset="77"/>
                        </a:rPr>
                        <a:t>ones</a:t>
                      </a:r>
                    </a:p>
                  </a:txBody>
                  <a:tcPr>
                    <a:solidFill>
                      <a:srgbClr val="FFDD5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073717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25877768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32775677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91545499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742834669"/>
                  </a:ext>
                </a:extLst>
              </a:tr>
            </a:tbl>
          </a:graphicData>
        </a:graphic>
      </p:graphicFrame>
      <p:pic>
        <p:nvPicPr>
          <p:cNvPr id="78" name="Picture 77">
            <a:extLst>
              <a:ext uri="{FF2B5EF4-FFF2-40B4-BE49-F238E27FC236}">
                <a16:creationId xmlns:a16="http://schemas.microsoft.com/office/drawing/2014/main" xmlns="" id="{893848E6-77E1-064A-B725-EE106DF8218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6391" y="5591956"/>
            <a:ext cx="445337" cy="450000"/>
          </a:xfrm>
          <a:prstGeom prst="rect">
            <a:avLst/>
          </a:prstGeom>
        </p:spPr>
      </p:pic>
      <p:pic>
        <p:nvPicPr>
          <p:cNvPr id="96" name="Picture 95">
            <a:extLst>
              <a:ext uri="{FF2B5EF4-FFF2-40B4-BE49-F238E27FC236}">
                <a16:creationId xmlns:a16="http://schemas.microsoft.com/office/drawing/2014/main" xmlns="" id="{5FCD53D1-C704-0545-AC39-6F379697DD0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6391" y="5028648"/>
            <a:ext cx="445337" cy="450000"/>
          </a:xfrm>
          <a:prstGeom prst="rect">
            <a:avLst/>
          </a:prstGeom>
        </p:spPr>
      </p:pic>
      <p:pic>
        <p:nvPicPr>
          <p:cNvPr id="104" name="Picture 103">
            <a:extLst>
              <a:ext uri="{FF2B5EF4-FFF2-40B4-BE49-F238E27FC236}">
                <a16:creationId xmlns:a16="http://schemas.microsoft.com/office/drawing/2014/main" xmlns="" id="{560F8ABF-5156-BB4F-BCA8-96B12E55CC4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6391" y="4472271"/>
            <a:ext cx="445337" cy="450000"/>
          </a:xfrm>
          <a:prstGeom prst="rect">
            <a:avLst/>
          </a:prstGeom>
        </p:spPr>
      </p:pic>
      <p:pic>
        <p:nvPicPr>
          <p:cNvPr id="106" name="Picture 105">
            <a:extLst>
              <a:ext uri="{FF2B5EF4-FFF2-40B4-BE49-F238E27FC236}">
                <a16:creationId xmlns:a16="http://schemas.microsoft.com/office/drawing/2014/main" xmlns="" id="{4AD7EFAE-0F8E-1B4B-BB20-DE9FCDA4A6F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20191" y="5589449"/>
            <a:ext cx="442046" cy="450000"/>
          </a:xfrm>
          <a:prstGeom prst="rect">
            <a:avLst/>
          </a:prstGeom>
        </p:spPr>
      </p:pic>
      <p:pic>
        <p:nvPicPr>
          <p:cNvPr id="108" name="Picture 107">
            <a:extLst>
              <a:ext uri="{FF2B5EF4-FFF2-40B4-BE49-F238E27FC236}">
                <a16:creationId xmlns:a16="http://schemas.microsoft.com/office/drawing/2014/main" xmlns="" id="{E5D24D96-0060-ED44-9748-332CD13ED7F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70297" y="5589449"/>
            <a:ext cx="435228" cy="450000"/>
          </a:xfrm>
          <a:prstGeom prst="rect">
            <a:avLst/>
          </a:prstGeom>
        </p:spPr>
      </p:pic>
      <p:pic>
        <p:nvPicPr>
          <p:cNvPr id="112" name="Picture 111">
            <a:extLst>
              <a:ext uri="{FF2B5EF4-FFF2-40B4-BE49-F238E27FC236}">
                <a16:creationId xmlns:a16="http://schemas.microsoft.com/office/drawing/2014/main" xmlns="" id="{F0A49281-DBCA-7D47-B966-6D8FDE3B1F6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70297" y="5039880"/>
            <a:ext cx="435228" cy="450000"/>
          </a:xfrm>
          <a:prstGeom prst="rect">
            <a:avLst/>
          </a:prstGeom>
        </p:spPr>
      </p:pic>
      <p:pic>
        <p:nvPicPr>
          <p:cNvPr id="129" name="Picture 128">
            <a:extLst>
              <a:ext uri="{FF2B5EF4-FFF2-40B4-BE49-F238E27FC236}">
                <a16:creationId xmlns:a16="http://schemas.microsoft.com/office/drawing/2014/main" xmlns="" id="{01FA7125-B6A8-5D4E-B0E0-B06625B6103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70297" y="4477139"/>
            <a:ext cx="435228" cy="450000"/>
          </a:xfrm>
          <a:prstGeom prst="rect">
            <a:avLst/>
          </a:prstGeom>
        </p:spPr>
      </p:pic>
      <p:pic>
        <p:nvPicPr>
          <p:cNvPr id="130" name="Picture 129">
            <a:extLst>
              <a:ext uri="{FF2B5EF4-FFF2-40B4-BE49-F238E27FC236}">
                <a16:creationId xmlns:a16="http://schemas.microsoft.com/office/drawing/2014/main" xmlns="" id="{8563095B-01E0-304A-B506-73021BB475D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730783" y="5589449"/>
            <a:ext cx="435228" cy="450000"/>
          </a:xfrm>
          <a:prstGeom prst="rect">
            <a:avLst/>
          </a:prstGeom>
        </p:spPr>
      </p:pic>
      <p:pic>
        <p:nvPicPr>
          <p:cNvPr id="131" name="Picture 130">
            <a:extLst>
              <a:ext uri="{FF2B5EF4-FFF2-40B4-BE49-F238E27FC236}">
                <a16:creationId xmlns:a16="http://schemas.microsoft.com/office/drawing/2014/main" xmlns="" id="{9B50F4C3-BCEF-F649-9F16-79AB9890B2D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730783" y="5039880"/>
            <a:ext cx="435228" cy="450000"/>
          </a:xfrm>
          <a:prstGeom prst="rect">
            <a:avLst/>
          </a:prstGeom>
        </p:spPr>
      </p:pic>
      <p:pic>
        <p:nvPicPr>
          <p:cNvPr id="132" name="Picture 131">
            <a:extLst>
              <a:ext uri="{FF2B5EF4-FFF2-40B4-BE49-F238E27FC236}">
                <a16:creationId xmlns:a16="http://schemas.microsoft.com/office/drawing/2014/main" xmlns="" id="{F266451C-84E5-8E42-B0A9-036B4E8F72C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730783" y="4477139"/>
            <a:ext cx="435228" cy="450000"/>
          </a:xfrm>
          <a:prstGeom prst="rect">
            <a:avLst/>
          </a:prstGeom>
        </p:spPr>
      </p:pic>
      <p:pic>
        <p:nvPicPr>
          <p:cNvPr id="135" name="Picture 134">
            <a:extLst>
              <a:ext uri="{FF2B5EF4-FFF2-40B4-BE49-F238E27FC236}">
                <a16:creationId xmlns:a16="http://schemas.microsoft.com/office/drawing/2014/main" xmlns="" id="{1624F612-FDEB-D743-A1BD-571B2908495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88654" y="5584694"/>
            <a:ext cx="442046" cy="450000"/>
          </a:xfrm>
          <a:prstGeom prst="rect">
            <a:avLst/>
          </a:prstGeom>
        </p:spPr>
      </p:pic>
      <p:pic>
        <p:nvPicPr>
          <p:cNvPr id="136" name="Picture 135">
            <a:extLst>
              <a:ext uri="{FF2B5EF4-FFF2-40B4-BE49-F238E27FC236}">
                <a16:creationId xmlns:a16="http://schemas.microsoft.com/office/drawing/2014/main" xmlns="" id="{A9863A9D-6D55-0842-8CEC-5D0B73F8BFD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13602" y="5044635"/>
            <a:ext cx="442046" cy="450000"/>
          </a:xfrm>
          <a:prstGeom prst="rect">
            <a:avLst/>
          </a:prstGeom>
        </p:spPr>
      </p:pic>
      <p:pic>
        <p:nvPicPr>
          <p:cNvPr id="139" name="Picture 138">
            <a:extLst>
              <a:ext uri="{FF2B5EF4-FFF2-40B4-BE49-F238E27FC236}">
                <a16:creationId xmlns:a16="http://schemas.microsoft.com/office/drawing/2014/main" xmlns="" id="{C9150BA5-53AB-B745-A936-773B00EBDAC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82065" y="5039880"/>
            <a:ext cx="442046" cy="450000"/>
          </a:xfrm>
          <a:prstGeom prst="rect">
            <a:avLst/>
          </a:prstGeom>
        </p:spPr>
      </p:pic>
      <p:pic>
        <p:nvPicPr>
          <p:cNvPr id="140" name="Picture 139">
            <a:extLst>
              <a:ext uri="{FF2B5EF4-FFF2-40B4-BE49-F238E27FC236}">
                <a16:creationId xmlns:a16="http://schemas.microsoft.com/office/drawing/2014/main" xmlns="" id="{D4969AB3-8268-924C-8A64-5E97D28470E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30649" y="4481894"/>
            <a:ext cx="442046" cy="450000"/>
          </a:xfrm>
          <a:prstGeom prst="rect">
            <a:avLst/>
          </a:prstGeom>
        </p:spPr>
      </p:pic>
      <p:pic>
        <p:nvPicPr>
          <p:cNvPr id="143" name="Picture 142">
            <a:extLst>
              <a:ext uri="{FF2B5EF4-FFF2-40B4-BE49-F238E27FC236}">
                <a16:creationId xmlns:a16="http://schemas.microsoft.com/office/drawing/2014/main" xmlns="" id="{C6F6F170-D77B-6F43-9A35-C1C2E082004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99112" y="4477139"/>
            <a:ext cx="442046" cy="450000"/>
          </a:xfrm>
          <a:prstGeom prst="rect">
            <a:avLst/>
          </a:prstGeom>
        </p:spPr>
      </p:pic>
      <p:pic>
        <p:nvPicPr>
          <p:cNvPr id="144" name="Picture 143">
            <a:extLst>
              <a:ext uri="{FF2B5EF4-FFF2-40B4-BE49-F238E27FC236}">
                <a16:creationId xmlns:a16="http://schemas.microsoft.com/office/drawing/2014/main" xmlns="" id="{47177BA4-C66C-604D-BB61-9BD1CB35843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6391" y="6123751"/>
            <a:ext cx="445337" cy="450000"/>
          </a:xfrm>
          <a:prstGeom prst="rect">
            <a:avLst/>
          </a:prstGeom>
        </p:spPr>
      </p:pic>
      <p:pic>
        <p:nvPicPr>
          <p:cNvPr id="145" name="Picture 144">
            <a:extLst>
              <a:ext uri="{FF2B5EF4-FFF2-40B4-BE49-F238E27FC236}">
                <a16:creationId xmlns:a16="http://schemas.microsoft.com/office/drawing/2014/main" xmlns="" id="{E361B670-E5C4-1D48-9243-7F2586CEC37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20191" y="6121244"/>
            <a:ext cx="442046" cy="450000"/>
          </a:xfrm>
          <a:prstGeom prst="rect">
            <a:avLst/>
          </a:prstGeom>
        </p:spPr>
      </p:pic>
      <p:pic>
        <p:nvPicPr>
          <p:cNvPr id="146" name="Picture 145">
            <a:extLst>
              <a:ext uri="{FF2B5EF4-FFF2-40B4-BE49-F238E27FC236}">
                <a16:creationId xmlns:a16="http://schemas.microsoft.com/office/drawing/2014/main" xmlns="" id="{3CDD791B-9177-CD45-B9BE-6E848A4A0CC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70297" y="6121244"/>
            <a:ext cx="435228" cy="450000"/>
          </a:xfrm>
          <a:prstGeom prst="rect">
            <a:avLst/>
          </a:prstGeom>
        </p:spPr>
      </p:pic>
      <p:pic>
        <p:nvPicPr>
          <p:cNvPr id="147" name="Picture 146">
            <a:extLst>
              <a:ext uri="{FF2B5EF4-FFF2-40B4-BE49-F238E27FC236}">
                <a16:creationId xmlns:a16="http://schemas.microsoft.com/office/drawing/2014/main" xmlns="" id="{73CCAA74-04CB-E846-A3DF-9E3F2B3C601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730783" y="6121244"/>
            <a:ext cx="435228" cy="450000"/>
          </a:xfrm>
          <a:prstGeom prst="rect">
            <a:avLst/>
          </a:prstGeom>
        </p:spPr>
      </p:pic>
      <p:pic>
        <p:nvPicPr>
          <p:cNvPr id="150" name="Picture 149">
            <a:extLst>
              <a:ext uri="{FF2B5EF4-FFF2-40B4-BE49-F238E27FC236}">
                <a16:creationId xmlns:a16="http://schemas.microsoft.com/office/drawing/2014/main" xmlns="" id="{9EADEEE1-43A9-8B42-85C7-01696EEE16F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88654" y="6116489"/>
            <a:ext cx="442046" cy="450000"/>
          </a:xfrm>
          <a:prstGeom prst="rect">
            <a:avLst/>
          </a:prstGeom>
        </p:spPr>
      </p:pic>
      <p:pic>
        <p:nvPicPr>
          <p:cNvPr id="151" name="Picture 150">
            <a:extLst>
              <a:ext uri="{FF2B5EF4-FFF2-40B4-BE49-F238E27FC236}">
                <a16:creationId xmlns:a16="http://schemas.microsoft.com/office/drawing/2014/main" xmlns="" id="{E5490EC4-125A-B94F-9E3F-BB1099AF9C7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63080" y="5582202"/>
            <a:ext cx="442046" cy="450000"/>
          </a:xfrm>
          <a:prstGeom prst="rect">
            <a:avLst/>
          </a:prstGeom>
        </p:spPr>
      </p:pic>
      <p:pic>
        <p:nvPicPr>
          <p:cNvPr id="152" name="Picture 151">
            <a:extLst>
              <a:ext uri="{FF2B5EF4-FFF2-40B4-BE49-F238E27FC236}">
                <a16:creationId xmlns:a16="http://schemas.microsoft.com/office/drawing/2014/main" xmlns="" id="{51A10503-0FFE-F342-8549-0754DD7D5FD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56491" y="5037388"/>
            <a:ext cx="442046" cy="450000"/>
          </a:xfrm>
          <a:prstGeom prst="rect">
            <a:avLst/>
          </a:prstGeom>
        </p:spPr>
      </p:pic>
      <p:pic>
        <p:nvPicPr>
          <p:cNvPr id="153" name="Picture 152">
            <a:extLst>
              <a:ext uri="{FF2B5EF4-FFF2-40B4-BE49-F238E27FC236}">
                <a16:creationId xmlns:a16="http://schemas.microsoft.com/office/drawing/2014/main" xmlns="" id="{03195E26-B1FA-B74C-BDD8-979A0357475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73538" y="4474647"/>
            <a:ext cx="442046" cy="450000"/>
          </a:xfrm>
          <a:prstGeom prst="rect">
            <a:avLst/>
          </a:prstGeom>
        </p:spPr>
      </p:pic>
      <p:pic>
        <p:nvPicPr>
          <p:cNvPr id="154" name="Picture 153">
            <a:extLst>
              <a:ext uri="{FF2B5EF4-FFF2-40B4-BE49-F238E27FC236}">
                <a16:creationId xmlns:a16="http://schemas.microsoft.com/office/drawing/2014/main" xmlns="" id="{9692E47C-849A-1141-B689-7988681D989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63080" y="6113997"/>
            <a:ext cx="442046" cy="450000"/>
          </a:xfrm>
          <a:prstGeom prst="rect">
            <a:avLst/>
          </a:prstGeom>
        </p:spPr>
      </p:pic>
      <p:pic>
        <p:nvPicPr>
          <p:cNvPr id="155" name="Picture 154">
            <a:extLst>
              <a:ext uri="{FF2B5EF4-FFF2-40B4-BE49-F238E27FC236}">
                <a16:creationId xmlns:a16="http://schemas.microsoft.com/office/drawing/2014/main" xmlns="" id="{8321E21E-73BC-6C4D-B7EE-BC317D17FDE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89319" y="5594253"/>
            <a:ext cx="435228" cy="450000"/>
          </a:xfrm>
          <a:prstGeom prst="rect">
            <a:avLst/>
          </a:prstGeom>
        </p:spPr>
      </p:pic>
      <p:pic>
        <p:nvPicPr>
          <p:cNvPr id="156" name="Picture 155">
            <a:extLst>
              <a:ext uri="{FF2B5EF4-FFF2-40B4-BE49-F238E27FC236}">
                <a16:creationId xmlns:a16="http://schemas.microsoft.com/office/drawing/2014/main" xmlns="" id="{9DFE5670-1465-C44A-8875-74633C83DBE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89319" y="5044684"/>
            <a:ext cx="435228" cy="450000"/>
          </a:xfrm>
          <a:prstGeom prst="rect">
            <a:avLst/>
          </a:prstGeom>
        </p:spPr>
      </p:pic>
      <p:pic>
        <p:nvPicPr>
          <p:cNvPr id="157" name="Picture 156">
            <a:extLst>
              <a:ext uri="{FF2B5EF4-FFF2-40B4-BE49-F238E27FC236}">
                <a16:creationId xmlns:a16="http://schemas.microsoft.com/office/drawing/2014/main" xmlns="" id="{B8CEE9B3-A5B0-8945-A924-CFE874ED907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89319" y="4481943"/>
            <a:ext cx="435228" cy="450000"/>
          </a:xfrm>
          <a:prstGeom prst="rect">
            <a:avLst/>
          </a:prstGeom>
        </p:spPr>
      </p:pic>
      <p:pic>
        <p:nvPicPr>
          <p:cNvPr id="158" name="Picture 157">
            <a:extLst>
              <a:ext uri="{FF2B5EF4-FFF2-40B4-BE49-F238E27FC236}">
                <a16:creationId xmlns:a16="http://schemas.microsoft.com/office/drawing/2014/main" xmlns="" id="{89CFB367-413B-0D46-96AD-8A02DC8DFEC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13229" y="5594253"/>
            <a:ext cx="435228" cy="450000"/>
          </a:xfrm>
          <a:prstGeom prst="rect">
            <a:avLst/>
          </a:prstGeom>
        </p:spPr>
      </p:pic>
      <p:pic>
        <p:nvPicPr>
          <p:cNvPr id="159" name="Picture 158">
            <a:extLst>
              <a:ext uri="{FF2B5EF4-FFF2-40B4-BE49-F238E27FC236}">
                <a16:creationId xmlns:a16="http://schemas.microsoft.com/office/drawing/2014/main" xmlns="" id="{73A6C729-3E5F-024F-A040-4D991E035A5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13229" y="5044684"/>
            <a:ext cx="435228" cy="450000"/>
          </a:xfrm>
          <a:prstGeom prst="rect">
            <a:avLst/>
          </a:prstGeom>
        </p:spPr>
      </p:pic>
      <p:pic>
        <p:nvPicPr>
          <p:cNvPr id="160" name="Picture 159">
            <a:extLst>
              <a:ext uri="{FF2B5EF4-FFF2-40B4-BE49-F238E27FC236}">
                <a16:creationId xmlns:a16="http://schemas.microsoft.com/office/drawing/2014/main" xmlns="" id="{7A81718C-4E36-2C41-8A65-73CA8EA9F1B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13229" y="4481943"/>
            <a:ext cx="435228" cy="450000"/>
          </a:xfrm>
          <a:prstGeom prst="rect">
            <a:avLst/>
          </a:prstGeom>
        </p:spPr>
      </p:pic>
      <p:pic>
        <p:nvPicPr>
          <p:cNvPr id="161" name="Picture 160">
            <a:extLst>
              <a:ext uri="{FF2B5EF4-FFF2-40B4-BE49-F238E27FC236}">
                <a16:creationId xmlns:a16="http://schemas.microsoft.com/office/drawing/2014/main" xmlns="" id="{F9E43DB5-CC86-554D-8B14-8CF6AA67ED2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89319" y="6126048"/>
            <a:ext cx="435228" cy="450000"/>
          </a:xfrm>
          <a:prstGeom prst="rect">
            <a:avLst/>
          </a:prstGeom>
        </p:spPr>
      </p:pic>
      <p:pic>
        <p:nvPicPr>
          <p:cNvPr id="162" name="Picture 161">
            <a:extLst>
              <a:ext uri="{FF2B5EF4-FFF2-40B4-BE49-F238E27FC236}">
                <a16:creationId xmlns:a16="http://schemas.microsoft.com/office/drawing/2014/main" xmlns="" id="{0C3C1B42-A23F-5F4D-9801-59B1A979315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13229" y="6126048"/>
            <a:ext cx="435228" cy="450000"/>
          </a:xfrm>
          <a:prstGeom prst="rect">
            <a:avLst/>
          </a:prstGeom>
        </p:spPr>
      </p:pic>
      <p:pic>
        <p:nvPicPr>
          <p:cNvPr id="75" name="Picture 74">
            <a:extLst>
              <a:ext uri="{FF2B5EF4-FFF2-40B4-BE49-F238E27FC236}">
                <a16:creationId xmlns:a16="http://schemas.microsoft.com/office/drawing/2014/main" xmlns="" id="{01A5DCBC-1E1B-4342-863E-1F2EB4B9DA3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15138" y="5594188"/>
            <a:ext cx="445337" cy="450000"/>
          </a:xfrm>
          <a:prstGeom prst="rect">
            <a:avLst/>
          </a:prstGeom>
        </p:spPr>
      </p:pic>
      <p:pic>
        <p:nvPicPr>
          <p:cNvPr id="77" name="Picture 76">
            <a:extLst>
              <a:ext uri="{FF2B5EF4-FFF2-40B4-BE49-F238E27FC236}">
                <a16:creationId xmlns:a16="http://schemas.microsoft.com/office/drawing/2014/main" xmlns="" id="{1C9398FB-80CB-C148-B9A4-47303519AD3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15138" y="5030880"/>
            <a:ext cx="445337" cy="450000"/>
          </a:xfrm>
          <a:prstGeom prst="rect">
            <a:avLst/>
          </a:prstGeom>
        </p:spPr>
      </p:pic>
      <p:pic>
        <p:nvPicPr>
          <p:cNvPr id="79" name="Picture 78">
            <a:extLst>
              <a:ext uri="{FF2B5EF4-FFF2-40B4-BE49-F238E27FC236}">
                <a16:creationId xmlns:a16="http://schemas.microsoft.com/office/drawing/2014/main" xmlns="" id="{BF9B6551-55DD-E449-828C-18A2154B567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15138" y="4474503"/>
            <a:ext cx="445337" cy="450000"/>
          </a:xfrm>
          <a:prstGeom prst="rect">
            <a:avLst/>
          </a:prstGeom>
        </p:spPr>
      </p:pic>
      <p:pic>
        <p:nvPicPr>
          <p:cNvPr id="80" name="Picture 79">
            <a:extLst>
              <a:ext uri="{FF2B5EF4-FFF2-40B4-BE49-F238E27FC236}">
                <a16:creationId xmlns:a16="http://schemas.microsoft.com/office/drawing/2014/main" xmlns="" id="{210EDD2A-854A-A54B-B731-4D0FD5A516D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15138" y="6125983"/>
            <a:ext cx="445337" cy="450000"/>
          </a:xfrm>
          <a:prstGeom prst="rect">
            <a:avLst/>
          </a:prstGeom>
        </p:spPr>
      </p:pic>
      <p:pic>
        <p:nvPicPr>
          <p:cNvPr id="81" name="Picture 80">
            <a:extLst>
              <a:ext uri="{FF2B5EF4-FFF2-40B4-BE49-F238E27FC236}">
                <a16:creationId xmlns:a16="http://schemas.microsoft.com/office/drawing/2014/main" xmlns="" id="{1EE20386-2589-524B-9A24-CF2A3898402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070680" y="5594188"/>
            <a:ext cx="435228" cy="450000"/>
          </a:xfrm>
          <a:prstGeom prst="rect">
            <a:avLst/>
          </a:prstGeom>
        </p:spPr>
      </p:pic>
      <p:pic>
        <p:nvPicPr>
          <p:cNvPr id="82" name="Picture 81">
            <a:extLst>
              <a:ext uri="{FF2B5EF4-FFF2-40B4-BE49-F238E27FC236}">
                <a16:creationId xmlns:a16="http://schemas.microsoft.com/office/drawing/2014/main" xmlns="" id="{F230179D-C93D-3048-915D-F981DA0437B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070680" y="5044619"/>
            <a:ext cx="435228" cy="450000"/>
          </a:xfrm>
          <a:prstGeom prst="rect">
            <a:avLst/>
          </a:prstGeom>
        </p:spPr>
      </p:pic>
      <p:pic>
        <p:nvPicPr>
          <p:cNvPr id="83" name="Picture 82">
            <a:extLst>
              <a:ext uri="{FF2B5EF4-FFF2-40B4-BE49-F238E27FC236}">
                <a16:creationId xmlns:a16="http://schemas.microsoft.com/office/drawing/2014/main" xmlns="" id="{9A5A7722-CBAC-8647-B642-CB57939CBB7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070680" y="4481878"/>
            <a:ext cx="435228" cy="450000"/>
          </a:xfrm>
          <a:prstGeom prst="rect">
            <a:avLst/>
          </a:prstGeom>
        </p:spPr>
      </p:pic>
      <p:pic>
        <p:nvPicPr>
          <p:cNvPr id="84" name="Picture 83">
            <a:extLst>
              <a:ext uri="{FF2B5EF4-FFF2-40B4-BE49-F238E27FC236}">
                <a16:creationId xmlns:a16="http://schemas.microsoft.com/office/drawing/2014/main" xmlns="" id="{AB8E7A37-70ED-A549-AD34-EA5E860CB96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070680" y="6125983"/>
            <a:ext cx="435228" cy="45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786605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multiply 3-digit numbers by 1-digit numbers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Activity 2: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There are four ferries a day to Staten Island. Each ferry holds 243 people. </a:t>
            </a:r>
            <a:br>
              <a:rPr lang="en-GB" sz="2200" dirty="0"/>
            </a:br>
            <a:r>
              <a:rPr lang="en-GB" sz="2200" dirty="0"/>
              <a:t>How many people can go to Staten Island by ferry each day? </a:t>
            </a:r>
            <a:br>
              <a:rPr lang="en-GB" sz="2200" dirty="0"/>
            </a:br>
            <a:r>
              <a:rPr lang="en-GB" sz="2200" dirty="0"/>
              <a:t>Use a place value chart and counters chart to help you complete: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xmlns="" id="{04FA8C7C-E0DB-F743-BABE-F3034198428B}"/>
              </a:ext>
            </a:extLst>
          </p:cNvPr>
          <p:cNvSpPr/>
          <p:nvPr/>
        </p:nvSpPr>
        <p:spPr>
          <a:xfrm>
            <a:off x="9131607" y="2367856"/>
            <a:ext cx="906114" cy="915119"/>
          </a:xfrm>
          <a:prstGeom prst="roundRect">
            <a:avLst/>
          </a:prstGeom>
          <a:noFill/>
          <a:ln w="2857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endParaRPr lang="en-US" sz="6000" dirty="0">
              <a:solidFill>
                <a:srgbClr val="FF3860"/>
              </a:solidFill>
              <a:latin typeface="OpenDyslexic" pitchFamily="2" charset="77"/>
            </a:endParaRPr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xmlns="" id="{EBFEB7E2-94EB-6244-AF60-10B816CA71C8}"/>
              </a:ext>
            </a:extLst>
          </p:cNvPr>
          <p:cNvSpPr/>
          <p:nvPr/>
        </p:nvSpPr>
        <p:spPr>
          <a:xfrm>
            <a:off x="8311786" y="3453859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xmlns="" id="{75600AE6-46A9-3E4D-9AB9-CFCA735E7A2D}"/>
              </a:ext>
            </a:extLst>
          </p:cNvPr>
          <p:cNvSpPr/>
          <p:nvPr/>
        </p:nvSpPr>
        <p:spPr>
          <a:xfrm>
            <a:off x="8311786" y="4088859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xmlns="" id="{D47979CF-7540-3244-BE04-641D30C144A0}"/>
              </a:ext>
            </a:extLst>
          </p:cNvPr>
          <p:cNvSpPr/>
          <p:nvPr/>
        </p:nvSpPr>
        <p:spPr>
          <a:xfrm>
            <a:off x="8311786" y="4723859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×</a:t>
            </a:r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xmlns="" id="{ECAE4A46-2014-C945-AB4A-46E2B61B7D3C}"/>
              </a:ext>
            </a:extLst>
          </p:cNvPr>
          <p:cNvSpPr/>
          <p:nvPr/>
        </p:nvSpPr>
        <p:spPr>
          <a:xfrm>
            <a:off x="8311786" y="5358859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xmlns="" id="{0ECAB0AA-4D83-1C49-A18D-AD9D4D9E44D0}"/>
              </a:ext>
            </a:extLst>
          </p:cNvPr>
          <p:cNvSpPr/>
          <p:nvPr/>
        </p:nvSpPr>
        <p:spPr>
          <a:xfrm>
            <a:off x="8311786" y="5993307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240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xmlns="" id="{9305167A-EB09-E142-9EF2-51BFFD44D862}"/>
              </a:ext>
            </a:extLst>
          </p:cNvPr>
          <p:cNvSpPr/>
          <p:nvPr/>
        </p:nvSpPr>
        <p:spPr>
          <a:xfrm>
            <a:off x="8946786" y="3453859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TH</a:t>
            </a:r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xmlns="" id="{4B9BDB66-5236-0543-9C07-310B67259057}"/>
              </a:ext>
            </a:extLst>
          </p:cNvPr>
          <p:cNvSpPr/>
          <p:nvPr/>
        </p:nvSpPr>
        <p:spPr>
          <a:xfrm>
            <a:off x="8946786" y="4088859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xmlns="" id="{7659EBF8-B948-CA4E-BC59-212012D01476}"/>
              </a:ext>
            </a:extLst>
          </p:cNvPr>
          <p:cNvSpPr/>
          <p:nvPr/>
        </p:nvSpPr>
        <p:spPr>
          <a:xfrm>
            <a:off x="8946786" y="4723859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xmlns="" id="{46F1F31E-B980-9B45-8D90-3841DE82C99D}"/>
              </a:ext>
            </a:extLst>
          </p:cNvPr>
          <p:cNvSpPr/>
          <p:nvPr/>
        </p:nvSpPr>
        <p:spPr>
          <a:xfrm>
            <a:off x="8946786" y="5358859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xmlns="" id="{18057518-BD79-8A41-96AC-6BCBA06CB400}"/>
              </a:ext>
            </a:extLst>
          </p:cNvPr>
          <p:cNvSpPr/>
          <p:nvPr/>
        </p:nvSpPr>
        <p:spPr>
          <a:xfrm>
            <a:off x="8946786" y="5993307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24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xmlns="" id="{616FC296-3451-634D-9757-573A96B1E24E}"/>
              </a:ext>
            </a:extLst>
          </p:cNvPr>
          <p:cNvSpPr/>
          <p:nvPr/>
        </p:nvSpPr>
        <p:spPr>
          <a:xfrm>
            <a:off x="9581786" y="3453859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H</a:t>
            </a:r>
          </a:p>
        </p:txBody>
      </p:sp>
      <p:sp>
        <p:nvSpPr>
          <p:cNvPr id="68" name="Rectangle 67">
            <a:extLst>
              <a:ext uri="{FF2B5EF4-FFF2-40B4-BE49-F238E27FC236}">
                <a16:creationId xmlns:a16="http://schemas.microsoft.com/office/drawing/2014/main" xmlns="" id="{6CD0A860-DA38-7148-882D-B7A6B94F46A1}"/>
              </a:ext>
            </a:extLst>
          </p:cNvPr>
          <p:cNvSpPr/>
          <p:nvPr/>
        </p:nvSpPr>
        <p:spPr>
          <a:xfrm>
            <a:off x="9581786" y="4088859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2</a:t>
            </a:r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xmlns="" id="{069A08D2-9BCD-8548-928E-8CEB864C7EC4}"/>
              </a:ext>
            </a:extLst>
          </p:cNvPr>
          <p:cNvSpPr/>
          <p:nvPr/>
        </p:nvSpPr>
        <p:spPr>
          <a:xfrm>
            <a:off x="9581786" y="4723859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xmlns="" id="{C65EA6B1-E7FF-AB45-B928-44639BC7A1D0}"/>
              </a:ext>
            </a:extLst>
          </p:cNvPr>
          <p:cNvSpPr/>
          <p:nvPr/>
        </p:nvSpPr>
        <p:spPr>
          <a:xfrm>
            <a:off x="9581786" y="5358859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71" name="Rectangle 70">
            <a:extLst>
              <a:ext uri="{FF2B5EF4-FFF2-40B4-BE49-F238E27FC236}">
                <a16:creationId xmlns:a16="http://schemas.microsoft.com/office/drawing/2014/main" xmlns="" id="{A58BAE4A-BFA5-0640-862A-73EB1C412536}"/>
              </a:ext>
            </a:extLst>
          </p:cNvPr>
          <p:cNvSpPr/>
          <p:nvPr/>
        </p:nvSpPr>
        <p:spPr>
          <a:xfrm>
            <a:off x="9581786" y="5993307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24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xmlns="" id="{998A09A3-3AAE-E542-B614-698B5FE99FC7}"/>
              </a:ext>
            </a:extLst>
          </p:cNvPr>
          <p:cNvSpPr/>
          <p:nvPr/>
        </p:nvSpPr>
        <p:spPr>
          <a:xfrm>
            <a:off x="10216786" y="3453859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T</a:t>
            </a:r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xmlns="" id="{0EBC3068-BF52-C04F-82FD-C9E05E739D51}"/>
              </a:ext>
            </a:extLst>
          </p:cNvPr>
          <p:cNvSpPr/>
          <p:nvPr/>
        </p:nvSpPr>
        <p:spPr>
          <a:xfrm>
            <a:off x="10216786" y="4088859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4</a:t>
            </a:r>
          </a:p>
        </p:txBody>
      </p:sp>
      <p:sp>
        <p:nvSpPr>
          <p:cNvPr id="74" name="Rectangle 73">
            <a:extLst>
              <a:ext uri="{FF2B5EF4-FFF2-40B4-BE49-F238E27FC236}">
                <a16:creationId xmlns:a16="http://schemas.microsoft.com/office/drawing/2014/main" xmlns="" id="{6A45B286-B78E-AF4A-A09E-567C37125AB6}"/>
              </a:ext>
            </a:extLst>
          </p:cNvPr>
          <p:cNvSpPr/>
          <p:nvPr/>
        </p:nvSpPr>
        <p:spPr>
          <a:xfrm>
            <a:off x="10216786" y="4723859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87" name="Rectangle 86">
            <a:extLst>
              <a:ext uri="{FF2B5EF4-FFF2-40B4-BE49-F238E27FC236}">
                <a16:creationId xmlns:a16="http://schemas.microsoft.com/office/drawing/2014/main" xmlns="" id="{7FDCE087-5302-EC47-B901-B7A967C31EB1}"/>
              </a:ext>
            </a:extLst>
          </p:cNvPr>
          <p:cNvSpPr/>
          <p:nvPr/>
        </p:nvSpPr>
        <p:spPr>
          <a:xfrm>
            <a:off x="10216786" y="5358859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88" name="Rectangle 87">
            <a:extLst>
              <a:ext uri="{FF2B5EF4-FFF2-40B4-BE49-F238E27FC236}">
                <a16:creationId xmlns:a16="http://schemas.microsoft.com/office/drawing/2014/main" xmlns="" id="{DEB98F41-59BF-7047-840C-8D3859B54A9D}"/>
              </a:ext>
            </a:extLst>
          </p:cNvPr>
          <p:cNvSpPr/>
          <p:nvPr/>
        </p:nvSpPr>
        <p:spPr>
          <a:xfrm>
            <a:off x="10216786" y="5993307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24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89" name="Rectangle 88">
            <a:extLst>
              <a:ext uri="{FF2B5EF4-FFF2-40B4-BE49-F238E27FC236}">
                <a16:creationId xmlns:a16="http://schemas.microsoft.com/office/drawing/2014/main" xmlns="" id="{1F9FA1B0-6249-2745-A89B-83A2674E9523}"/>
              </a:ext>
            </a:extLst>
          </p:cNvPr>
          <p:cNvSpPr/>
          <p:nvPr/>
        </p:nvSpPr>
        <p:spPr>
          <a:xfrm>
            <a:off x="10851786" y="3453859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prstClr val="black"/>
                </a:solidFill>
                <a:latin typeface="OpenDyslexicAlta" pitchFamily="2" charset="77"/>
              </a:rPr>
              <a:t>O</a:t>
            </a:r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90" name="Rectangle 89">
            <a:extLst>
              <a:ext uri="{FF2B5EF4-FFF2-40B4-BE49-F238E27FC236}">
                <a16:creationId xmlns:a16="http://schemas.microsoft.com/office/drawing/2014/main" xmlns="" id="{4B715DF8-3D70-7440-A606-6E817E6374B2}"/>
              </a:ext>
            </a:extLst>
          </p:cNvPr>
          <p:cNvSpPr/>
          <p:nvPr/>
        </p:nvSpPr>
        <p:spPr>
          <a:xfrm>
            <a:off x="10851786" y="4088859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3</a:t>
            </a:r>
          </a:p>
        </p:txBody>
      </p:sp>
      <p:sp>
        <p:nvSpPr>
          <p:cNvPr id="91" name="Rectangle 90">
            <a:extLst>
              <a:ext uri="{FF2B5EF4-FFF2-40B4-BE49-F238E27FC236}">
                <a16:creationId xmlns:a16="http://schemas.microsoft.com/office/drawing/2014/main" xmlns="" id="{E7E3AD86-1F70-7C4C-B8C4-F2113CB9350E}"/>
              </a:ext>
            </a:extLst>
          </p:cNvPr>
          <p:cNvSpPr/>
          <p:nvPr/>
        </p:nvSpPr>
        <p:spPr>
          <a:xfrm>
            <a:off x="10851786" y="4723859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4</a:t>
            </a:r>
          </a:p>
        </p:txBody>
      </p:sp>
      <p:sp>
        <p:nvSpPr>
          <p:cNvPr id="92" name="Rectangle 91">
            <a:extLst>
              <a:ext uri="{FF2B5EF4-FFF2-40B4-BE49-F238E27FC236}">
                <a16:creationId xmlns:a16="http://schemas.microsoft.com/office/drawing/2014/main" xmlns="" id="{FEE1C33F-A7EB-974A-9D79-D2EB9A325D0E}"/>
              </a:ext>
            </a:extLst>
          </p:cNvPr>
          <p:cNvSpPr/>
          <p:nvPr/>
        </p:nvSpPr>
        <p:spPr>
          <a:xfrm>
            <a:off x="10851786" y="5358859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93" name="Rectangle 92">
            <a:extLst>
              <a:ext uri="{FF2B5EF4-FFF2-40B4-BE49-F238E27FC236}">
                <a16:creationId xmlns:a16="http://schemas.microsoft.com/office/drawing/2014/main" xmlns="" id="{B48B4E40-8560-1E40-A3E1-9CE23959C0A1}"/>
              </a:ext>
            </a:extLst>
          </p:cNvPr>
          <p:cNvSpPr/>
          <p:nvPr/>
        </p:nvSpPr>
        <p:spPr>
          <a:xfrm>
            <a:off x="10851786" y="5993307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2400">
              <a:solidFill>
                <a:srgbClr val="FF3860"/>
              </a:solidFill>
              <a:latin typeface="OpenDyslexicAlta" pitchFamily="2" charset="77"/>
            </a:endParaRPr>
          </a:p>
        </p:txBody>
      </p:sp>
      <p:graphicFrame>
        <p:nvGraphicFramePr>
          <p:cNvPr id="94" name="Table 93">
            <a:extLst>
              <a:ext uri="{FF2B5EF4-FFF2-40B4-BE49-F238E27FC236}">
                <a16:creationId xmlns:a16="http://schemas.microsoft.com/office/drawing/2014/main" xmlns="" id="{AC4CC3B2-108C-814C-8E9C-E2FD9B4A7073}"/>
              </a:ext>
            </a:extLst>
          </p:cNvPr>
          <p:cNvGraphicFramePr>
            <a:graphicFrameLocks noGrp="1"/>
          </p:cNvGraphicFramePr>
          <p:nvPr/>
        </p:nvGraphicFramePr>
        <p:xfrm>
          <a:off x="336186" y="3453859"/>
          <a:ext cx="7232373" cy="26517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410791">
                  <a:extLst>
                    <a:ext uri="{9D8B030D-6E8A-4147-A177-3AD203B41FA5}">
                      <a16:colId xmlns:a16="http://schemas.microsoft.com/office/drawing/2014/main" xmlns="" val="3100851161"/>
                    </a:ext>
                  </a:extLst>
                </a:gridCol>
                <a:gridCol w="2410791">
                  <a:extLst>
                    <a:ext uri="{9D8B030D-6E8A-4147-A177-3AD203B41FA5}">
                      <a16:colId xmlns:a16="http://schemas.microsoft.com/office/drawing/2014/main" xmlns="" val="3332004200"/>
                    </a:ext>
                  </a:extLst>
                </a:gridCol>
                <a:gridCol w="2410791">
                  <a:extLst>
                    <a:ext uri="{9D8B030D-6E8A-4147-A177-3AD203B41FA5}">
                      <a16:colId xmlns:a16="http://schemas.microsoft.com/office/drawing/2014/main" xmlns="" val="43846346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latin typeface="OpenDyslexicAlta" pitchFamily="2" charset="77"/>
                        </a:rPr>
                        <a:t>hundreds</a:t>
                      </a:r>
                    </a:p>
                  </a:txBody>
                  <a:tcPr>
                    <a:solidFill>
                      <a:srgbClr val="FFDD5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latin typeface="OpenDyslexicAlta" pitchFamily="2" charset="77"/>
                        </a:rPr>
                        <a:t>tens</a:t>
                      </a:r>
                    </a:p>
                  </a:txBody>
                  <a:tcPr>
                    <a:solidFill>
                      <a:srgbClr val="FFDD5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latin typeface="OpenDyslexicAlta" pitchFamily="2" charset="77"/>
                        </a:rPr>
                        <a:t>ones</a:t>
                      </a:r>
                    </a:p>
                  </a:txBody>
                  <a:tcPr>
                    <a:solidFill>
                      <a:srgbClr val="FFDD5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073717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25877768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32775677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91545499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742834669"/>
                  </a:ext>
                </a:extLst>
              </a:tr>
            </a:tbl>
          </a:graphicData>
        </a:graphic>
      </p:graphicFrame>
      <p:cxnSp>
        <p:nvCxnSpPr>
          <p:cNvPr id="97" name="Straight Connector 96">
            <a:extLst>
              <a:ext uri="{FF2B5EF4-FFF2-40B4-BE49-F238E27FC236}">
                <a16:creationId xmlns:a16="http://schemas.microsoft.com/office/drawing/2014/main" xmlns="" id="{25D28D3F-2556-6F40-8548-43F3E4908417}"/>
              </a:ext>
            </a:extLst>
          </p:cNvPr>
          <p:cNvCxnSpPr>
            <a:cxnSpLocks/>
          </p:cNvCxnSpPr>
          <p:nvPr/>
        </p:nvCxnSpPr>
        <p:spPr>
          <a:xfrm flipV="1">
            <a:off x="8946786" y="5983342"/>
            <a:ext cx="2540000" cy="16758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Straight Connector 97">
            <a:extLst>
              <a:ext uri="{FF2B5EF4-FFF2-40B4-BE49-F238E27FC236}">
                <a16:creationId xmlns:a16="http://schemas.microsoft.com/office/drawing/2014/main" xmlns="" id="{8550E23E-519F-1047-81A7-ECF31EEBB51F}"/>
              </a:ext>
            </a:extLst>
          </p:cNvPr>
          <p:cNvCxnSpPr>
            <a:cxnSpLocks/>
          </p:cNvCxnSpPr>
          <p:nvPr/>
        </p:nvCxnSpPr>
        <p:spPr>
          <a:xfrm>
            <a:off x="8946786" y="5350284"/>
            <a:ext cx="2540000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0" name="Rectangle 99">
            <a:extLst>
              <a:ext uri="{FF2B5EF4-FFF2-40B4-BE49-F238E27FC236}">
                <a16:creationId xmlns:a16="http://schemas.microsoft.com/office/drawing/2014/main" xmlns="" id="{0D7FA14D-EFFE-AC41-AEF3-C61F2DBBA679}"/>
              </a:ext>
            </a:extLst>
          </p:cNvPr>
          <p:cNvSpPr/>
          <p:nvPr/>
        </p:nvSpPr>
        <p:spPr>
          <a:xfrm>
            <a:off x="8322839" y="5983342"/>
            <a:ext cx="635000" cy="635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2400" dirty="0">
              <a:solidFill>
                <a:srgbClr val="FF3860"/>
              </a:solidFill>
              <a:latin typeface="OpenDyslexicAlta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162519427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multiply 3-digit numbers by 1-digit numbers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Activity 2: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There are four ferries a day to Staten Island. Each ferry holds 243 people. </a:t>
            </a:r>
            <a:br>
              <a:rPr lang="en-GB" sz="2200" dirty="0"/>
            </a:br>
            <a:r>
              <a:rPr lang="en-GB" sz="2200" dirty="0"/>
              <a:t>How many people can go to Staten Island by ferry each day? </a:t>
            </a:r>
            <a:br>
              <a:rPr lang="en-GB" sz="2200" dirty="0"/>
            </a:br>
            <a:r>
              <a:rPr lang="en-GB" sz="2200" dirty="0"/>
              <a:t>Use a place value chart and counters chart to help you complete: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xmlns="" id="{04FA8C7C-E0DB-F743-BABE-F3034198428B}"/>
              </a:ext>
            </a:extLst>
          </p:cNvPr>
          <p:cNvSpPr/>
          <p:nvPr/>
        </p:nvSpPr>
        <p:spPr>
          <a:xfrm>
            <a:off x="9131607" y="2367856"/>
            <a:ext cx="906114" cy="915119"/>
          </a:xfrm>
          <a:prstGeom prst="roundRect">
            <a:avLst/>
          </a:prstGeom>
          <a:noFill/>
          <a:ln w="2857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endParaRPr lang="en-US" sz="6000" dirty="0">
              <a:solidFill>
                <a:srgbClr val="FF3860"/>
              </a:solidFill>
              <a:latin typeface="OpenDyslexic" pitchFamily="2" charset="77"/>
            </a:endParaRPr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xmlns="" id="{EBFEB7E2-94EB-6244-AF60-10B816CA71C8}"/>
              </a:ext>
            </a:extLst>
          </p:cNvPr>
          <p:cNvSpPr/>
          <p:nvPr/>
        </p:nvSpPr>
        <p:spPr>
          <a:xfrm>
            <a:off x="8311786" y="3453859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xmlns="" id="{75600AE6-46A9-3E4D-9AB9-CFCA735E7A2D}"/>
              </a:ext>
            </a:extLst>
          </p:cNvPr>
          <p:cNvSpPr/>
          <p:nvPr/>
        </p:nvSpPr>
        <p:spPr>
          <a:xfrm>
            <a:off x="8311786" y="4088859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xmlns="" id="{D47979CF-7540-3244-BE04-641D30C144A0}"/>
              </a:ext>
            </a:extLst>
          </p:cNvPr>
          <p:cNvSpPr/>
          <p:nvPr/>
        </p:nvSpPr>
        <p:spPr>
          <a:xfrm>
            <a:off x="8311786" y="4723859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×</a:t>
            </a:r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xmlns="" id="{ECAE4A46-2014-C945-AB4A-46E2B61B7D3C}"/>
              </a:ext>
            </a:extLst>
          </p:cNvPr>
          <p:cNvSpPr/>
          <p:nvPr/>
        </p:nvSpPr>
        <p:spPr>
          <a:xfrm>
            <a:off x="8311786" y="5358859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xmlns="" id="{0ECAB0AA-4D83-1C49-A18D-AD9D4D9E44D0}"/>
              </a:ext>
            </a:extLst>
          </p:cNvPr>
          <p:cNvSpPr/>
          <p:nvPr/>
        </p:nvSpPr>
        <p:spPr>
          <a:xfrm>
            <a:off x="8311786" y="5993307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240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xmlns="" id="{9305167A-EB09-E142-9EF2-51BFFD44D862}"/>
              </a:ext>
            </a:extLst>
          </p:cNvPr>
          <p:cNvSpPr/>
          <p:nvPr/>
        </p:nvSpPr>
        <p:spPr>
          <a:xfrm>
            <a:off x="8946786" y="3453859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TH</a:t>
            </a:r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xmlns="" id="{4B9BDB66-5236-0543-9C07-310B67259057}"/>
              </a:ext>
            </a:extLst>
          </p:cNvPr>
          <p:cNvSpPr/>
          <p:nvPr/>
        </p:nvSpPr>
        <p:spPr>
          <a:xfrm>
            <a:off x="8946786" y="4088859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xmlns="" id="{7659EBF8-B948-CA4E-BC59-212012D01476}"/>
              </a:ext>
            </a:extLst>
          </p:cNvPr>
          <p:cNvSpPr/>
          <p:nvPr/>
        </p:nvSpPr>
        <p:spPr>
          <a:xfrm>
            <a:off x="8946786" y="4723859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xmlns="" id="{46F1F31E-B980-9B45-8D90-3841DE82C99D}"/>
              </a:ext>
            </a:extLst>
          </p:cNvPr>
          <p:cNvSpPr/>
          <p:nvPr/>
        </p:nvSpPr>
        <p:spPr>
          <a:xfrm>
            <a:off x="8946786" y="5358859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xmlns="" id="{18057518-BD79-8A41-96AC-6BCBA06CB400}"/>
              </a:ext>
            </a:extLst>
          </p:cNvPr>
          <p:cNvSpPr/>
          <p:nvPr/>
        </p:nvSpPr>
        <p:spPr>
          <a:xfrm>
            <a:off x="8946786" y="5993307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24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xmlns="" id="{616FC296-3451-634D-9757-573A96B1E24E}"/>
              </a:ext>
            </a:extLst>
          </p:cNvPr>
          <p:cNvSpPr/>
          <p:nvPr/>
        </p:nvSpPr>
        <p:spPr>
          <a:xfrm>
            <a:off x="9581786" y="3453859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H</a:t>
            </a:r>
          </a:p>
        </p:txBody>
      </p:sp>
      <p:sp>
        <p:nvSpPr>
          <p:cNvPr id="68" name="Rectangle 67">
            <a:extLst>
              <a:ext uri="{FF2B5EF4-FFF2-40B4-BE49-F238E27FC236}">
                <a16:creationId xmlns:a16="http://schemas.microsoft.com/office/drawing/2014/main" xmlns="" id="{6CD0A860-DA38-7148-882D-B7A6B94F46A1}"/>
              </a:ext>
            </a:extLst>
          </p:cNvPr>
          <p:cNvSpPr/>
          <p:nvPr/>
        </p:nvSpPr>
        <p:spPr>
          <a:xfrm>
            <a:off x="9581786" y="4088859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2</a:t>
            </a:r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xmlns="" id="{069A08D2-9BCD-8548-928E-8CEB864C7EC4}"/>
              </a:ext>
            </a:extLst>
          </p:cNvPr>
          <p:cNvSpPr/>
          <p:nvPr/>
        </p:nvSpPr>
        <p:spPr>
          <a:xfrm>
            <a:off x="9581786" y="4723859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xmlns="" id="{C65EA6B1-E7FF-AB45-B928-44639BC7A1D0}"/>
              </a:ext>
            </a:extLst>
          </p:cNvPr>
          <p:cNvSpPr/>
          <p:nvPr/>
        </p:nvSpPr>
        <p:spPr>
          <a:xfrm>
            <a:off x="9581786" y="5358859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71" name="Rectangle 70">
            <a:extLst>
              <a:ext uri="{FF2B5EF4-FFF2-40B4-BE49-F238E27FC236}">
                <a16:creationId xmlns:a16="http://schemas.microsoft.com/office/drawing/2014/main" xmlns="" id="{A58BAE4A-BFA5-0640-862A-73EB1C412536}"/>
              </a:ext>
            </a:extLst>
          </p:cNvPr>
          <p:cNvSpPr/>
          <p:nvPr/>
        </p:nvSpPr>
        <p:spPr>
          <a:xfrm>
            <a:off x="9581786" y="5993307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24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xmlns="" id="{998A09A3-3AAE-E542-B614-698B5FE99FC7}"/>
              </a:ext>
            </a:extLst>
          </p:cNvPr>
          <p:cNvSpPr/>
          <p:nvPr/>
        </p:nvSpPr>
        <p:spPr>
          <a:xfrm>
            <a:off x="10216786" y="3453859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T</a:t>
            </a:r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xmlns="" id="{0EBC3068-BF52-C04F-82FD-C9E05E739D51}"/>
              </a:ext>
            </a:extLst>
          </p:cNvPr>
          <p:cNvSpPr/>
          <p:nvPr/>
        </p:nvSpPr>
        <p:spPr>
          <a:xfrm>
            <a:off x="10216786" y="4088859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4</a:t>
            </a:r>
          </a:p>
        </p:txBody>
      </p:sp>
      <p:sp>
        <p:nvSpPr>
          <p:cNvPr id="74" name="Rectangle 73">
            <a:extLst>
              <a:ext uri="{FF2B5EF4-FFF2-40B4-BE49-F238E27FC236}">
                <a16:creationId xmlns:a16="http://schemas.microsoft.com/office/drawing/2014/main" xmlns="" id="{6A45B286-B78E-AF4A-A09E-567C37125AB6}"/>
              </a:ext>
            </a:extLst>
          </p:cNvPr>
          <p:cNvSpPr/>
          <p:nvPr/>
        </p:nvSpPr>
        <p:spPr>
          <a:xfrm>
            <a:off x="10216786" y="4723859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87" name="Rectangle 86">
            <a:extLst>
              <a:ext uri="{FF2B5EF4-FFF2-40B4-BE49-F238E27FC236}">
                <a16:creationId xmlns:a16="http://schemas.microsoft.com/office/drawing/2014/main" xmlns="" id="{7FDCE087-5302-EC47-B901-B7A967C31EB1}"/>
              </a:ext>
            </a:extLst>
          </p:cNvPr>
          <p:cNvSpPr/>
          <p:nvPr/>
        </p:nvSpPr>
        <p:spPr>
          <a:xfrm>
            <a:off x="10216786" y="5358859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88" name="Rectangle 87">
            <a:extLst>
              <a:ext uri="{FF2B5EF4-FFF2-40B4-BE49-F238E27FC236}">
                <a16:creationId xmlns:a16="http://schemas.microsoft.com/office/drawing/2014/main" xmlns="" id="{DEB98F41-59BF-7047-840C-8D3859B54A9D}"/>
              </a:ext>
            </a:extLst>
          </p:cNvPr>
          <p:cNvSpPr/>
          <p:nvPr/>
        </p:nvSpPr>
        <p:spPr>
          <a:xfrm>
            <a:off x="10216786" y="5993307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24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89" name="Rectangle 88">
            <a:extLst>
              <a:ext uri="{FF2B5EF4-FFF2-40B4-BE49-F238E27FC236}">
                <a16:creationId xmlns:a16="http://schemas.microsoft.com/office/drawing/2014/main" xmlns="" id="{1F9FA1B0-6249-2745-A89B-83A2674E9523}"/>
              </a:ext>
            </a:extLst>
          </p:cNvPr>
          <p:cNvSpPr/>
          <p:nvPr/>
        </p:nvSpPr>
        <p:spPr>
          <a:xfrm>
            <a:off x="10851786" y="3453859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prstClr val="black"/>
                </a:solidFill>
                <a:latin typeface="OpenDyslexicAlta" pitchFamily="2" charset="77"/>
              </a:rPr>
              <a:t>O</a:t>
            </a:r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90" name="Rectangle 89">
            <a:extLst>
              <a:ext uri="{FF2B5EF4-FFF2-40B4-BE49-F238E27FC236}">
                <a16:creationId xmlns:a16="http://schemas.microsoft.com/office/drawing/2014/main" xmlns="" id="{4B715DF8-3D70-7440-A606-6E817E6374B2}"/>
              </a:ext>
            </a:extLst>
          </p:cNvPr>
          <p:cNvSpPr/>
          <p:nvPr/>
        </p:nvSpPr>
        <p:spPr>
          <a:xfrm>
            <a:off x="10851786" y="4088859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3</a:t>
            </a:r>
          </a:p>
        </p:txBody>
      </p:sp>
      <p:sp>
        <p:nvSpPr>
          <p:cNvPr id="91" name="Rectangle 90">
            <a:extLst>
              <a:ext uri="{FF2B5EF4-FFF2-40B4-BE49-F238E27FC236}">
                <a16:creationId xmlns:a16="http://schemas.microsoft.com/office/drawing/2014/main" xmlns="" id="{E7E3AD86-1F70-7C4C-B8C4-F2113CB9350E}"/>
              </a:ext>
            </a:extLst>
          </p:cNvPr>
          <p:cNvSpPr/>
          <p:nvPr/>
        </p:nvSpPr>
        <p:spPr>
          <a:xfrm>
            <a:off x="10851786" y="4723859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4</a:t>
            </a:r>
          </a:p>
        </p:txBody>
      </p:sp>
      <p:sp>
        <p:nvSpPr>
          <p:cNvPr id="92" name="Rectangle 91">
            <a:extLst>
              <a:ext uri="{FF2B5EF4-FFF2-40B4-BE49-F238E27FC236}">
                <a16:creationId xmlns:a16="http://schemas.microsoft.com/office/drawing/2014/main" xmlns="" id="{FEE1C33F-A7EB-974A-9D79-D2EB9A325D0E}"/>
              </a:ext>
            </a:extLst>
          </p:cNvPr>
          <p:cNvSpPr/>
          <p:nvPr/>
        </p:nvSpPr>
        <p:spPr>
          <a:xfrm>
            <a:off x="10851786" y="5358859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93" name="Rectangle 92">
            <a:extLst>
              <a:ext uri="{FF2B5EF4-FFF2-40B4-BE49-F238E27FC236}">
                <a16:creationId xmlns:a16="http://schemas.microsoft.com/office/drawing/2014/main" xmlns="" id="{B48B4E40-8560-1E40-A3E1-9CE23959C0A1}"/>
              </a:ext>
            </a:extLst>
          </p:cNvPr>
          <p:cNvSpPr/>
          <p:nvPr/>
        </p:nvSpPr>
        <p:spPr>
          <a:xfrm>
            <a:off x="10851786" y="5993307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2400">
              <a:solidFill>
                <a:srgbClr val="FF3860"/>
              </a:solidFill>
              <a:latin typeface="OpenDyslexicAlta" pitchFamily="2" charset="77"/>
            </a:endParaRPr>
          </a:p>
        </p:txBody>
      </p:sp>
      <p:graphicFrame>
        <p:nvGraphicFramePr>
          <p:cNvPr id="94" name="Table 93">
            <a:extLst>
              <a:ext uri="{FF2B5EF4-FFF2-40B4-BE49-F238E27FC236}">
                <a16:creationId xmlns:a16="http://schemas.microsoft.com/office/drawing/2014/main" xmlns="" id="{AC4CC3B2-108C-814C-8E9C-E2FD9B4A7073}"/>
              </a:ext>
            </a:extLst>
          </p:cNvPr>
          <p:cNvGraphicFramePr>
            <a:graphicFrameLocks noGrp="1"/>
          </p:cNvGraphicFramePr>
          <p:nvPr/>
        </p:nvGraphicFramePr>
        <p:xfrm>
          <a:off x="336186" y="3453859"/>
          <a:ext cx="7232373" cy="26517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410791">
                  <a:extLst>
                    <a:ext uri="{9D8B030D-6E8A-4147-A177-3AD203B41FA5}">
                      <a16:colId xmlns:a16="http://schemas.microsoft.com/office/drawing/2014/main" xmlns="" val="3100851161"/>
                    </a:ext>
                  </a:extLst>
                </a:gridCol>
                <a:gridCol w="2410791">
                  <a:extLst>
                    <a:ext uri="{9D8B030D-6E8A-4147-A177-3AD203B41FA5}">
                      <a16:colId xmlns:a16="http://schemas.microsoft.com/office/drawing/2014/main" xmlns="" val="3332004200"/>
                    </a:ext>
                  </a:extLst>
                </a:gridCol>
                <a:gridCol w="2410791">
                  <a:extLst>
                    <a:ext uri="{9D8B030D-6E8A-4147-A177-3AD203B41FA5}">
                      <a16:colId xmlns:a16="http://schemas.microsoft.com/office/drawing/2014/main" xmlns="" val="43846346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latin typeface="OpenDyslexicAlta" pitchFamily="2" charset="77"/>
                        </a:rPr>
                        <a:t>hundreds</a:t>
                      </a:r>
                    </a:p>
                  </a:txBody>
                  <a:tcPr>
                    <a:solidFill>
                      <a:srgbClr val="FFDD5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latin typeface="OpenDyslexicAlta" pitchFamily="2" charset="77"/>
                        </a:rPr>
                        <a:t>tens</a:t>
                      </a:r>
                    </a:p>
                  </a:txBody>
                  <a:tcPr>
                    <a:solidFill>
                      <a:srgbClr val="FFDD5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latin typeface="OpenDyslexicAlta" pitchFamily="2" charset="77"/>
                        </a:rPr>
                        <a:t>ones</a:t>
                      </a:r>
                    </a:p>
                  </a:txBody>
                  <a:tcPr>
                    <a:solidFill>
                      <a:srgbClr val="FFDD5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073717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25877768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32775677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91545499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742834669"/>
                  </a:ext>
                </a:extLst>
              </a:tr>
            </a:tbl>
          </a:graphicData>
        </a:graphic>
      </p:graphicFrame>
      <p:pic>
        <p:nvPicPr>
          <p:cNvPr id="96" name="Picture 95">
            <a:extLst>
              <a:ext uri="{FF2B5EF4-FFF2-40B4-BE49-F238E27FC236}">
                <a16:creationId xmlns:a16="http://schemas.microsoft.com/office/drawing/2014/main" xmlns="" id="{4EDBB8CF-656D-7141-A001-FB38D0FF146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545" y="5076726"/>
            <a:ext cx="445337" cy="450000"/>
          </a:xfrm>
          <a:prstGeom prst="rect">
            <a:avLst/>
          </a:prstGeom>
        </p:spPr>
      </p:pic>
      <p:cxnSp>
        <p:nvCxnSpPr>
          <p:cNvPr id="97" name="Straight Connector 96">
            <a:extLst>
              <a:ext uri="{FF2B5EF4-FFF2-40B4-BE49-F238E27FC236}">
                <a16:creationId xmlns:a16="http://schemas.microsoft.com/office/drawing/2014/main" xmlns="" id="{25D28D3F-2556-6F40-8548-43F3E4908417}"/>
              </a:ext>
            </a:extLst>
          </p:cNvPr>
          <p:cNvCxnSpPr>
            <a:cxnSpLocks/>
          </p:cNvCxnSpPr>
          <p:nvPr/>
        </p:nvCxnSpPr>
        <p:spPr>
          <a:xfrm flipV="1">
            <a:off x="8946786" y="5983342"/>
            <a:ext cx="2540000" cy="16758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Straight Connector 97">
            <a:extLst>
              <a:ext uri="{FF2B5EF4-FFF2-40B4-BE49-F238E27FC236}">
                <a16:creationId xmlns:a16="http://schemas.microsoft.com/office/drawing/2014/main" xmlns="" id="{8550E23E-519F-1047-81A7-ECF31EEBB51F}"/>
              </a:ext>
            </a:extLst>
          </p:cNvPr>
          <p:cNvCxnSpPr>
            <a:cxnSpLocks/>
          </p:cNvCxnSpPr>
          <p:nvPr/>
        </p:nvCxnSpPr>
        <p:spPr>
          <a:xfrm>
            <a:off x="8946786" y="5350284"/>
            <a:ext cx="2540000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0" name="Rectangle 99">
            <a:extLst>
              <a:ext uri="{FF2B5EF4-FFF2-40B4-BE49-F238E27FC236}">
                <a16:creationId xmlns:a16="http://schemas.microsoft.com/office/drawing/2014/main" xmlns="" id="{0D7FA14D-EFFE-AC41-AEF3-C61F2DBBA679}"/>
              </a:ext>
            </a:extLst>
          </p:cNvPr>
          <p:cNvSpPr/>
          <p:nvPr/>
        </p:nvSpPr>
        <p:spPr>
          <a:xfrm>
            <a:off x="8322839" y="5983342"/>
            <a:ext cx="635000" cy="635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24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pic>
        <p:nvPicPr>
          <p:cNvPr id="101" name="Picture 100">
            <a:extLst>
              <a:ext uri="{FF2B5EF4-FFF2-40B4-BE49-F238E27FC236}">
                <a16:creationId xmlns:a16="http://schemas.microsoft.com/office/drawing/2014/main" xmlns="" id="{F597205D-3B36-1F42-8066-41F20C23A0F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19289" y="5059676"/>
            <a:ext cx="445337" cy="450000"/>
          </a:xfrm>
          <a:prstGeom prst="rect">
            <a:avLst/>
          </a:prstGeom>
        </p:spPr>
      </p:pic>
      <p:pic>
        <p:nvPicPr>
          <p:cNvPr id="104" name="Picture 103">
            <a:extLst>
              <a:ext uri="{FF2B5EF4-FFF2-40B4-BE49-F238E27FC236}">
                <a16:creationId xmlns:a16="http://schemas.microsoft.com/office/drawing/2014/main" xmlns="" id="{2B45FD8F-CD4B-BE49-AF92-3247B97B6F1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545" y="4513418"/>
            <a:ext cx="445337" cy="450000"/>
          </a:xfrm>
          <a:prstGeom prst="rect">
            <a:avLst/>
          </a:prstGeom>
        </p:spPr>
      </p:pic>
      <p:pic>
        <p:nvPicPr>
          <p:cNvPr id="105" name="Picture 104">
            <a:extLst>
              <a:ext uri="{FF2B5EF4-FFF2-40B4-BE49-F238E27FC236}">
                <a16:creationId xmlns:a16="http://schemas.microsoft.com/office/drawing/2014/main" xmlns="" id="{51538801-F7FD-EC4A-8C72-7BB5F125522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19289" y="4496368"/>
            <a:ext cx="445337" cy="450000"/>
          </a:xfrm>
          <a:prstGeom prst="rect">
            <a:avLst/>
          </a:prstGeom>
        </p:spPr>
      </p:pic>
      <p:pic>
        <p:nvPicPr>
          <p:cNvPr id="106" name="Picture 105">
            <a:extLst>
              <a:ext uri="{FF2B5EF4-FFF2-40B4-BE49-F238E27FC236}">
                <a16:creationId xmlns:a16="http://schemas.microsoft.com/office/drawing/2014/main" xmlns="" id="{90065F6D-8181-4A4D-8659-84EA632C54E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545" y="3957041"/>
            <a:ext cx="445337" cy="450000"/>
          </a:xfrm>
          <a:prstGeom prst="rect">
            <a:avLst/>
          </a:prstGeom>
        </p:spPr>
      </p:pic>
      <p:pic>
        <p:nvPicPr>
          <p:cNvPr id="107" name="Picture 106">
            <a:extLst>
              <a:ext uri="{FF2B5EF4-FFF2-40B4-BE49-F238E27FC236}">
                <a16:creationId xmlns:a16="http://schemas.microsoft.com/office/drawing/2014/main" xmlns="" id="{EB3BF859-0978-1C4C-8A63-5080E83D55C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19289" y="3939991"/>
            <a:ext cx="445337" cy="450000"/>
          </a:xfrm>
          <a:prstGeom prst="rect">
            <a:avLst/>
          </a:prstGeom>
        </p:spPr>
      </p:pic>
      <p:pic>
        <p:nvPicPr>
          <p:cNvPr id="52" name="Picture 51">
            <a:extLst>
              <a:ext uri="{FF2B5EF4-FFF2-40B4-BE49-F238E27FC236}">
                <a16:creationId xmlns:a16="http://schemas.microsoft.com/office/drawing/2014/main" xmlns="" id="{18CA3E3E-25EF-A543-9B1B-64D91CB6309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20501" y="5076726"/>
            <a:ext cx="442046" cy="450000"/>
          </a:xfrm>
          <a:prstGeom prst="rect">
            <a:avLst/>
          </a:prstGeom>
        </p:spPr>
      </p:pic>
      <p:pic>
        <p:nvPicPr>
          <p:cNvPr id="55" name="Picture 54">
            <a:extLst>
              <a:ext uri="{FF2B5EF4-FFF2-40B4-BE49-F238E27FC236}">
                <a16:creationId xmlns:a16="http://schemas.microsoft.com/office/drawing/2014/main" xmlns="" id="{96DD9FDB-349B-7C45-A6A6-804EDB6430C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28606" y="5076726"/>
            <a:ext cx="435228" cy="450000"/>
          </a:xfrm>
          <a:prstGeom prst="rect">
            <a:avLst/>
          </a:prstGeom>
        </p:spPr>
      </p:pic>
      <p:pic>
        <p:nvPicPr>
          <p:cNvPr id="56" name="Picture 55">
            <a:extLst>
              <a:ext uri="{FF2B5EF4-FFF2-40B4-BE49-F238E27FC236}">
                <a16:creationId xmlns:a16="http://schemas.microsoft.com/office/drawing/2014/main" xmlns="" id="{467FBF56-EFB1-0949-8474-5101CF75B91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982210" y="5059676"/>
            <a:ext cx="435228" cy="450000"/>
          </a:xfrm>
          <a:prstGeom prst="rect">
            <a:avLst/>
          </a:prstGeom>
        </p:spPr>
      </p:pic>
      <p:pic>
        <p:nvPicPr>
          <p:cNvPr id="75" name="Picture 74">
            <a:extLst>
              <a:ext uri="{FF2B5EF4-FFF2-40B4-BE49-F238E27FC236}">
                <a16:creationId xmlns:a16="http://schemas.microsoft.com/office/drawing/2014/main" xmlns="" id="{14263E60-5A1C-5241-B6B7-F4194946F3A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28606" y="4527157"/>
            <a:ext cx="435228" cy="450000"/>
          </a:xfrm>
          <a:prstGeom prst="rect">
            <a:avLst/>
          </a:prstGeom>
        </p:spPr>
      </p:pic>
      <p:pic>
        <p:nvPicPr>
          <p:cNvPr id="76" name="Picture 75">
            <a:extLst>
              <a:ext uri="{FF2B5EF4-FFF2-40B4-BE49-F238E27FC236}">
                <a16:creationId xmlns:a16="http://schemas.microsoft.com/office/drawing/2014/main" xmlns="" id="{48E152CD-FA9B-4047-804E-8D561F7755C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982210" y="4510107"/>
            <a:ext cx="435228" cy="450000"/>
          </a:xfrm>
          <a:prstGeom prst="rect">
            <a:avLst/>
          </a:prstGeom>
        </p:spPr>
      </p:pic>
      <p:pic>
        <p:nvPicPr>
          <p:cNvPr id="77" name="Picture 76">
            <a:extLst>
              <a:ext uri="{FF2B5EF4-FFF2-40B4-BE49-F238E27FC236}">
                <a16:creationId xmlns:a16="http://schemas.microsoft.com/office/drawing/2014/main" xmlns="" id="{BE5104CA-7348-504C-B98D-CC47E2270A0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28606" y="3964416"/>
            <a:ext cx="435228" cy="450000"/>
          </a:xfrm>
          <a:prstGeom prst="rect">
            <a:avLst/>
          </a:prstGeom>
        </p:spPr>
      </p:pic>
      <p:pic>
        <p:nvPicPr>
          <p:cNvPr id="78" name="Picture 77">
            <a:extLst>
              <a:ext uri="{FF2B5EF4-FFF2-40B4-BE49-F238E27FC236}">
                <a16:creationId xmlns:a16="http://schemas.microsoft.com/office/drawing/2014/main" xmlns="" id="{A7040A1C-9226-2E48-915B-BAEE94842CD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982210" y="3947366"/>
            <a:ext cx="435228" cy="450000"/>
          </a:xfrm>
          <a:prstGeom prst="rect">
            <a:avLst/>
          </a:prstGeom>
        </p:spPr>
      </p:pic>
      <p:pic>
        <p:nvPicPr>
          <p:cNvPr id="79" name="Picture 78">
            <a:extLst>
              <a:ext uri="{FF2B5EF4-FFF2-40B4-BE49-F238E27FC236}">
                <a16:creationId xmlns:a16="http://schemas.microsoft.com/office/drawing/2014/main" xmlns="" id="{59B427EB-9C22-2F4F-AE90-1E2F69EEC47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96000" y="5076726"/>
            <a:ext cx="435228" cy="450000"/>
          </a:xfrm>
          <a:prstGeom prst="rect">
            <a:avLst/>
          </a:prstGeom>
        </p:spPr>
      </p:pic>
      <p:pic>
        <p:nvPicPr>
          <p:cNvPr id="80" name="Picture 79">
            <a:extLst>
              <a:ext uri="{FF2B5EF4-FFF2-40B4-BE49-F238E27FC236}">
                <a16:creationId xmlns:a16="http://schemas.microsoft.com/office/drawing/2014/main" xmlns="" id="{96D2DF3C-7BA3-4842-8BA6-42861414F21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96000" y="4527157"/>
            <a:ext cx="435228" cy="450000"/>
          </a:xfrm>
          <a:prstGeom prst="rect">
            <a:avLst/>
          </a:prstGeom>
        </p:spPr>
      </p:pic>
      <p:pic>
        <p:nvPicPr>
          <p:cNvPr id="81" name="Picture 80">
            <a:extLst>
              <a:ext uri="{FF2B5EF4-FFF2-40B4-BE49-F238E27FC236}">
                <a16:creationId xmlns:a16="http://schemas.microsoft.com/office/drawing/2014/main" xmlns="" id="{0C08ECCF-2499-9E44-B79F-C07C8E0EDED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96000" y="3964416"/>
            <a:ext cx="435228" cy="450000"/>
          </a:xfrm>
          <a:prstGeom prst="rect">
            <a:avLst/>
          </a:prstGeom>
        </p:spPr>
      </p:pic>
      <p:pic>
        <p:nvPicPr>
          <p:cNvPr id="53" name="Picture 52">
            <a:extLst>
              <a:ext uri="{FF2B5EF4-FFF2-40B4-BE49-F238E27FC236}">
                <a16:creationId xmlns:a16="http://schemas.microsoft.com/office/drawing/2014/main" xmlns="" id="{E27C2501-622B-DF43-BFCA-7E26A751ECE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05561" y="5076726"/>
            <a:ext cx="442046" cy="450000"/>
          </a:xfrm>
          <a:prstGeom prst="rect">
            <a:avLst/>
          </a:prstGeom>
        </p:spPr>
      </p:pic>
      <p:pic>
        <p:nvPicPr>
          <p:cNvPr id="54" name="Picture 53">
            <a:extLst>
              <a:ext uri="{FF2B5EF4-FFF2-40B4-BE49-F238E27FC236}">
                <a16:creationId xmlns:a16="http://schemas.microsoft.com/office/drawing/2014/main" xmlns="" id="{6009C7F0-B6D9-7B4E-BC76-F154F7D2FDB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62485" y="5071971"/>
            <a:ext cx="442046" cy="450000"/>
          </a:xfrm>
          <a:prstGeom prst="rect">
            <a:avLst/>
          </a:prstGeom>
        </p:spPr>
      </p:pic>
      <p:pic>
        <p:nvPicPr>
          <p:cNvPr id="82" name="Picture 81">
            <a:extLst>
              <a:ext uri="{FF2B5EF4-FFF2-40B4-BE49-F238E27FC236}">
                <a16:creationId xmlns:a16="http://schemas.microsoft.com/office/drawing/2014/main" xmlns="" id="{FCDB9626-BEAE-C647-B5B1-53C69641C2A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47545" y="5071971"/>
            <a:ext cx="442046" cy="450000"/>
          </a:xfrm>
          <a:prstGeom prst="rect">
            <a:avLst/>
          </a:prstGeom>
        </p:spPr>
      </p:pic>
      <p:pic>
        <p:nvPicPr>
          <p:cNvPr id="83" name="Picture 82">
            <a:extLst>
              <a:ext uri="{FF2B5EF4-FFF2-40B4-BE49-F238E27FC236}">
                <a16:creationId xmlns:a16="http://schemas.microsoft.com/office/drawing/2014/main" xmlns="" id="{9EE3C3B8-D7D5-794B-A4E7-F5093097758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13912" y="4531912"/>
            <a:ext cx="442046" cy="450000"/>
          </a:xfrm>
          <a:prstGeom prst="rect">
            <a:avLst/>
          </a:prstGeom>
        </p:spPr>
      </p:pic>
      <p:pic>
        <p:nvPicPr>
          <p:cNvPr id="84" name="Picture 83">
            <a:extLst>
              <a:ext uri="{FF2B5EF4-FFF2-40B4-BE49-F238E27FC236}">
                <a16:creationId xmlns:a16="http://schemas.microsoft.com/office/drawing/2014/main" xmlns="" id="{B97C48C0-2405-D54C-AA35-51B1A86EA1E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98972" y="4531912"/>
            <a:ext cx="442046" cy="450000"/>
          </a:xfrm>
          <a:prstGeom prst="rect">
            <a:avLst/>
          </a:prstGeom>
        </p:spPr>
      </p:pic>
      <p:pic>
        <p:nvPicPr>
          <p:cNvPr id="85" name="Picture 84">
            <a:extLst>
              <a:ext uri="{FF2B5EF4-FFF2-40B4-BE49-F238E27FC236}">
                <a16:creationId xmlns:a16="http://schemas.microsoft.com/office/drawing/2014/main" xmlns="" id="{93FE4D43-8BE0-5D4B-AAF1-B6775B249EB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55896" y="4527157"/>
            <a:ext cx="442046" cy="450000"/>
          </a:xfrm>
          <a:prstGeom prst="rect">
            <a:avLst/>
          </a:prstGeom>
        </p:spPr>
      </p:pic>
      <p:pic>
        <p:nvPicPr>
          <p:cNvPr id="86" name="Picture 85">
            <a:extLst>
              <a:ext uri="{FF2B5EF4-FFF2-40B4-BE49-F238E27FC236}">
                <a16:creationId xmlns:a16="http://schemas.microsoft.com/office/drawing/2014/main" xmlns="" id="{B39B6DED-C492-2A4B-B222-6A891116701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40956" y="4527157"/>
            <a:ext cx="442046" cy="450000"/>
          </a:xfrm>
          <a:prstGeom prst="rect">
            <a:avLst/>
          </a:prstGeom>
        </p:spPr>
      </p:pic>
      <p:pic>
        <p:nvPicPr>
          <p:cNvPr id="95" name="Picture 94">
            <a:extLst>
              <a:ext uri="{FF2B5EF4-FFF2-40B4-BE49-F238E27FC236}">
                <a16:creationId xmlns:a16="http://schemas.microsoft.com/office/drawing/2014/main" xmlns="" id="{48FF5917-C729-724E-B500-D4EE14CEB3C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30959" y="3969171"/>
            <a:ext cx="442046" cy="450000"/>
          </a:xfrm>
          <a:prstGeom prst="rect">
            <a:avLst/>
          </a:prstGeom>
        </p:spPr>
      </p:pic>
      <p:pic>
        <p:nvPicPr>
          <p:cNvPr id="99" name="Picture 98">
            <a:extLst>
              <a:ext uri="{FF2B5EF4-FFF2-40B4-BE49-F238E27FC236}">
                <a16:creationId xmlns:a16="http://schemas.microsoft.com/office/drawing/2014/main" xmlns="" id="{ADE088B6-A704-AA4E-9EF8-3FBE4F6910A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16019" y="3969171"/>
            <a:ext cx="442046" cy="450000"/>
          </a:xfrm>
          <a:prstGeom prst="rect">
            <a:avLst/>
          </a:prstGeom>
        </p:spPr>
      </p:pic>
      <p:pic>
        <p:nvPicPr>
          <p:cNvPr id="102" name="Picture 101">
            <a:extLst>
              <a:ext uri="{FF2B5EF4-FFF2-40B4-BE49-F238E27FC236}">
                <a16:creationId xmlns:a16="http://schemas.microsoft.com/office/drawing/2014/main" xmlns="" id="{F31D5116-16B7-D842-97A4-15101DFDA5E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72943" y="3964416"/>
            <a:ext cx="442046" cy="450000"/>
          </a:xfrm>
          <a:prstGeom prst="rect">
            <a:avLst/>
          </a:prstGeom>
        </p:spPr>
      </p:pic>
      <p:pic>
        <p:nvPicPr>
          <p:cNvPr id="103" name="Picture 102">
            <a:extLst>
              <a:ext uri="{FF2B5EF4-FFF2-40B4-BE49-F238E27FC236}">
                <a16:creationId xmlns:a16="http://schemas.microsoft.com/office/drawing/2014/main" xmlns="" id="{2CBCEEFF-A857-D944-9DBF-8F589D76D16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58003" y="3964416"/>
            <a:ext cx="442046" cy="450000"/>
          </a:xfrm>
          <a:prstGeom prst="rect">
            <a:avLst/>
          </a:prstGeom>
        </p:spPr>
      </p:pic>
      <p:pic>
        <p:nvPicPr>
          <p:cNvPr id="108" name="Picture 107">
            <a:extLst>
              <a:ext uri="{FF2B5EF4-FFF2-40B4-BE49-F238E27FC236}">
                <a16:creationId xmlns:a16="http://schemas.microsoft.com/office/drawing/2014/main" xmlns="" id="{0997FB9B-DDE2-3F43-8E0D-8D2534EEF0A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545" y="5608521"/>
            <a:ext cx="445337" cy="450000"/>
          </a:xfrm>
          <a:prstGeom prst="rect">
            <a:avLst/>
          </a:prstGeom>
        </p:spPr>
      </p:pic>
      <p:pic>
        <p:nvPicPr>
          <p:cNvPr id="109" name="Picture 108">
            <a:extLst>
              <a:ext uri="{FF2B5EF4-FFF2-40B4-BE49-F238E27FC236}">
                <a16:creationId xmlns:a16="http://schemas.microsoft.com/office/drawing/2014/main" xmlns="" id="{56309DC9-871B-1443-B52F-5DCD1E51DCD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19289" y="5591471"/>
            <a:ext cx="445337" cy="450000"/>
          </a:xfrm>
          <a:prstGeom prst="rect">
            <a:avLst/>
          </a:prstGeom>
        </p:spPr>
      </p:pic>
      <p:pic>
        <p:nvPicPr>
          <p:cNvPr id="110" name="Picture 109">
            <a:extLst>
              <a:ext uri="{FF2B5EF4-FFF2-40B4-BE49-F238E27FC236}">
                <a16:creationId xmlns:a16="http://schemas.microsoft.com/office/drawing/2014/main" xmlns="" id="{43B9DDF0-043C-DE45-8FDE-FBF219E9A88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20501" y="5608521"/>
            <a:ext cx="442046" cy="450000"/>
          </a:xfrm>
          <a:prstGeom prst="rect">
            <a:avLst/>
          </a:prstGeom>
        </p:spPr>
      </p:pic>
      <p:pic>
        <p:nvPicPr>
          <p:cNvPr id="111" name="Picture 110">
            <a:extLst>
              <a:ext uri="{FF2B5EF4-FFF2-40B4-BE49-F238E27FC236}">
                <a16:creationId xmlns:a16="http://schemas.microsoft.com/office/drawing/2014/main" xmlns="" id="{14ABE645-B9EA-3547-92D5-1138322DBE1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28606" y="5608521"/>
            <a:ext cx="435228" cy="450000"/>
          </a:xfrm>
          <a:prstGeom prst="rect">
            <a:avLst/>
          </a:prstGeom>
        </p:spPr>
      </p:pic>
      <p:pic>
        <p:nvPicPr>
          <p:cNvPr id="112" name="Picture 111">
            <a:extLst>
              <a:ext uri="{FF2B5EF4-FFF2-40B4-BE49-F238E27FC236}">
                <a16:creationId xmlns:a16="http://schemas.microsoft.com/office/drawing/2014/main" xmlns="" id="{38F5797B-25D4-D14B-A0B6-F422E1E7D27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982210" y="5591471"/>
            <a:ext cx="435228" cy="450000"/>
          </a:xfrm>
          <a:prstGeom prst="rect">
            <a:avLst/>
          </a:prstGeom>
        </p:spPr>
      </p:pic>
      <p:pic>
        <p:nvPicPr>
          <p:cNvPr id="113" name="Picture 112">
            <a:extLst>
              <a:ext uri="{FF2B5EF4-FFF2-40B4-BE49-F238E27FC236}">
                <a16:creationId xmlns:a16="http://schemas.microsoft.com/office/drawing/2014/main" xmlns="" id="{38FA1BC9-2CC1-3A40-976B-F0B320AEC06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96000" y="5608521"/>
            <a:ext cx="435228" cy="450000"/>
          </a:xfrm>
          <a:prstGeom prst="rect">
            <a:avLst/>
          </a:prstGeom>
        </p:spPr>
      </p:pic>
      <p:pic>
        <p:nvPicPr>
          <p:cNvPr id="114" name="Picture 113">
            <a:extLst>
              <a:ext uri="{FF2B5EF4-FFF2-40B4-BE49-F238E27FC236}">
                <a16:creationId xmlns:a16="http://schemas.microsoft.com/office/drawing/2014/main" xmlns="" id="{A60A94C0-A43A-1A4E-87B6-A21AB74B35D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05561" y="5608521"/>
            <a:ext cx="442046" cy="450000"/>
          </a:xfrm>
          <a:prstGeom prst="rect">
            <a:avLst/>
          </a:prstGeom>
        </p:spPr>
      </p:pic>
      <p:pic>
        <p:nvPicPr>
          <p:cNvPr id="115" name="Picture 114">
            <a:extLst>
              <a:ext uri="{FF2B5EF4-FFF2-40B4-BE49-F238E27FC236}">
                <a16:creationId xmlns:a16="http://schemas.microsoft.com/office/drawing/2014/main" xmlns="" id="{381BD2AC-AA16-E34C-ACBB-0E3AC708CF5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62485" y="5603766"/>
            <a:ext cx="442046" cy="450000"/>
          </a:xfrm>
          <a:prstGeom prst="rect">
            <a:avLst/>
          </a:prstGeom>
        </p:spPr>
      </p:pic>
      <p:pic>
        <p:nvPicPr>
          <p:cNvPr id="116" name="Picture 115">
            <a:extLst>
              <a:ext uri="{FF2B5EF4-FFF2-40B4-BE49-F238E27FC236}">
                <a16:creationId xmlns:a16="http://schemas.microsoft.com/office/drawing/2014/main" xmlns="" id="{5B672B50-1FB6-2543-BF93-C5C0660A896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47545" y="5603766"/>
            <a:ext cx="442046" cy="45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002842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multiply 3-digit numbers by 1-digit numbers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Activity 2: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There are four ferries a day to Staten Island. Each ferry holds 243 people. </a:t>
            </a:r>
            <a:br>
              <a:rPr lang="en-GB" sz="2200" dirty="0"/>
            </a:br>
            <a:r>
              <a:rPr lang="en-GB" sz="2200" dirty="0"/>
              <a:t>How many people can go to Staten Island by ferry each day? </a:t>
            </a:r>
            <a:br>
              <a:rPr lang="en-GB" sz="2200" dirty="0"/>
            </a:br>
            <a:r>
              <a:rPr lang="en-GB" sz="2200" dirty="0"/>
              <a:t>Use a place value chart and counters chart to help you complete: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xmlns="" id="{04FA8C7C-E0DB-F743-BABE-F3034198428B}"/>
              </a:ext>
            </a:extLst>
          </p:cNvPr>
          <p:cNvSpPr/>
          <p:nvPr/>
        </p:nvSpPr>
        <p:spPr>
          <a:xfrm>
            <a:off x="9131607" y="2367856"/>
            <a:ext cx="906114" cy="915119"/>
          </a:xfrm>
          <a:prstGeom prst="roundRect">
            <a:avLst/>
          </a:prstGeom>
          <a:noFill/>
          <a:ln w="2857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endParaRPr lang="en-US" sz="6000" dirty="0">
              <a:solidFill>
                <a:srgbClr val="FF3860"/>
              </a:solidFill>
              <a:latin typeface="OpenDyslexic" pitchFamily="2" charset="77"/>
            </a:endParaRPr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xmlns="" id="{EBFEB7E2-94EB-6244-AF60-10B816CA71C8}"/>
              </a:ext>
            </a:extLst>
          </p:cNvPr>
          <p:cNvSpPr/>
          <p:nvPr/>
        </p:nvSpPr>
        <p:spPr>
          <a:xfrm>
            <a:off x="8311786" y="3453859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xmlns="" id="{75600AE6-46A9-3E4D-9AB9-CFCA735E7A2D}"/>
              </a:ext>
            </a:extLst>
          </p:cNvPr>
          <p:cNvSpPr/>
          <p:nvPr/>
        </p:nvSpPr>
        <p:spPr>
          <a:xfrm>
            <a:off x="8311786" y="4088859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xmlns="" id="{D47979CF-7540-3244-BE04-641D30C144A0}"/>
              </a:ext>
            </a:extLst>
          </p:cNvPr>
          <p:cNvSpPr/>
          <p:nvPr/>
        </p:nvSpPr>
        <p:spPr>
          <a:xfrm>
            <a:off x="8311786" y="4723859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×</a:t>
            </a:r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xmlns="" id="{ECAE4A46-2014-C945-AB4A-46E2B61B7D3C}"/>
              </a:ext>
            </a:extLst>
          </p:cNvPr>
          <p:cNvSpPr/>
          <p:nvPr/>
        </p:nvSpPr>
        <p:spPr>
          <a:xfrm>
            <a:off x="8311786" y="5358859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xmlns="" id="{0ECAB0AA-4D83-1C49-A18D-AD9D4D9E44D0}"/>
              </a:ext>
            </a:extLst>
          </p:cNvPr>
          <p:cNvSpPr/>
          <p:nvPr/>
        </p:nvSpPr>
        <p:spPr>
          <a:xfrm>
            <a:off x="8311786" y="5993307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240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xmlns="" id="{9305167A-EB09-E142-9EF2-51BFFD44D862}"/>
              </a:ext>
            </a:extLst>
          </p:cNvPr>
          <p:cNvSpPr/>
          <p:nvPr/>
        </p:nvSpPr>
        <p:spPr>
          <a:xfrm>
            <a:off x="8946786" y="3453859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TH</a:t>
            </a:r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xmlns="" id="{4B9BDB66-5236-0543-9C07-310B67259057}"/>
              </a:ext>
            </a:extLst>
          </p:cNvPr>
          <p:cNvSpPr/>
          <p:nvPr/>
        </p:nvSpPr>
        <p:spPr>
          <a:xfrm>
            <a:off x="8946786" y="4088859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xmlns="" id="{7659EBF8-B948-CA4E-BC59-212012D01476}"/>
              </a:ext>
            </a:extLst>
          </p:cNvPr>
          <p:cNvSpPr/>
          <p:nvPr/>
        </p:nvSpPr>
        <p:spPr>
          <a:xfrm>
            <a:off x="8946786" y="4723859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xmlns="" id="{46F1F31E-B980-9B45-8D90-3841DE82C99D}"/>
              </a:ext>
            </a:extLst>
          </p:cNvPr>
          <p:cNvSpPr/>
          <p:nvPr/>
        </p:nvSpPr>
        <p:spPr>
          <a:xfrm>
            <a:off x="8946786" y="5358859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xmlns="" id="{18057518-BD79-8A41-96AC-6BCBA06CB400}"/>
              </a:ext>
            </a:extLst>
          </p:cNvPr>
          <p:cNvSpPr/>
          <p:nvPr/>
        </p:nvSpPr>
        <p:spPr>
          <a:xfrm>
            <a:off x="8946786" y="5993307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24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xmlns="" id="{616FC296-3451-634D-9757-573A96B1E24E}"/>
              </a:ext>
            </a:extLst>
          </p:cNvPr>
          <p:cNvSpPr/>
          <p:nvPr/>
        </p:nvSpPr>
        <p:spPr>
          <a:xfrm>
            <a:off x="9581786" y="3453859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H</a:t>
            </a:r>
          </a:p>
        </p:txBody>
      </p:sp>
      <p:sp>
        <p:nvSpPr>
          <p:cNvPr id="68" name="Rectangle 67">
            <a:extLst>
              <a:ext uri="{FF2B5EF4-FFF2-40B4-BE49-F238E27FC236}">
                <a16:creationId xmlns:a16="http://schemas.microsoft.com/office/drawing/2014/main" xmlns="" id="{6CD0A860-DA38-7148-882D-B7A6B94F46A1}"/>
              </a:ext>
            </a:extLst>
          </p:cNvPr>
          <p:cNvSpPr/>
          <p:nvPr/>
        </p:nvSpPr>
        <p:spPr>
          <a:xfrm>
            <a:off x="9581786" y="4088859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2</a:t>
            </a:r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xmlns="" id="{069A08D2-9BCD-8548-928E-8CEB864C7EC4}"/>
              </a:ext>
            </a:extLst>
          </p:cNvPr>
          <p:cNvSpPr/>
          <p:nvPr/>
        </p:nvSpPr>
        <p:spPr>
          <a:xfrm>
            <a:off x="9581786" y="4723859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xmlns="" id="{C65EA6B1-E7FF-AB45-B928-44639BC7A1D0}"/>
              </a:ext>
            </a:extLst>
          </p:cNvPr>
          <p:cNvSpPr/>
          <p:nvPr/>
        </p:nvSpPr>
        <p:spPr>
          <a:xfrm>
            <a:off x="9581786" y="5358859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rgbClr val="FF3860"/>
                </a:solidFill>
                <a:latin typeface="OpenDyslexicAlta" pitchFamily="2" charset="77"/>
              </a:rPr>
              <a:t>9</a:t>
            </a:r>
          </a:p>
        </p:txBody>
      </p:sp>
      <p:sp>
        <p:nvSpPr>
          <p:cNvPr id="71" name="Rectangle 70">
            <a:extLst>
              <a:ext uri="{FF2B5EF4-FFF2-40B4-BE49-F238E27FC236}">
                <a16:creationId xmlns:a16="http://schemas.microsoft.com/office/drawing/2014/main" xmlns="" id="{A58BAE4A-BFA5-0640-862A-73EB1C412536}"/>
              </a:ext>
            </a:extLst>
          </p:cNvPr>
          <p:cNvSpPr/>
          <p:nvPr/>
        </p:nvSpPr>
        <p:spPr>
          <a:xfrm>
            <a:off x="9581786" y="5993307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2400" dirty="0">
                <a:solidFill>
                  <a:srgbClr val="FF3860"/>
                </a:solidFill>
                <a:latin typeface="OpenDyslexicAlta" pitchFamily="2" charset="77"/>
              </a:rPr>
              <a:t>1</a:t>
            </a:r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xmlns="" id="{998A09A3-3AAE-E542-B614-698B5FE99FC7}"/>
              </a:ext>
            </a:extLst>
          </p:cNvPr>
          <p:cNvSpPr/>
          <p:nvPr/>
        </p:nvSpPr>
        <p:spPr>
          <a:xfrm>
            <a:off x="10216786" y="3453859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T</a:t>
            </a:r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xmlns="" id="{0EBC3068-BF52-C04F-82FD-C9E05E739D51}"/>
              </a:ext>
            </a:extLst>
          </p:cNvPr>
          <p:cNvSpPr/>
          <p:nvPr/>
        </p:nvSpPr>
        <p:spPr>
          <a:xfrm>
            <a:off x="10216786" y="4088859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4</a:t>
            </a:r>
          </a:p>
        </p:txBody>
      </p:sp>
      <p:sp>
        <p:nvSpPr>
          <p:cNvPr id="74" name="Rectangle 73">
            <a:extLst>
              <a:ext uri="{FF2B5EF4-FFF2-40B4-BE49-F238E27FC236}">
                <a16:creationId xmlns:a16="http://schemas.microsoft.com/office/drawing/2014/main" xmlns="" id="{6A45B286-B78E-AF4A-A09E-567C37125AB6}"/>
              </a:ext>
            </a:extLst>
          </p:cNvPr>
          <p:cNvSpPr/>
          <p:nvPr/>
        </p:nvSpPr>
        <p:spPr>
          <a:xfrm>
            <a:off x="10216786" y="4723859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87" name="Rectangle 86">
            <a:extLst>
              <a:ext uri="{FF2B5EF4-FFF2-40B4-BE49-F238E27FC236}">
                <a16:creationId xmlns:a16="http://schemas.microsoft.com/office/drawing/2014/main" xmlns="" id="{7FDCE087-5302-EC47-B901-B7A967C31EB1}"/>
              </a:ext>
            </a:extLst>
          </p:cNvPr>
          <p:cNvSpPr/>
          <p:nvPr/>
        </p:nvSpPr>
        <p:spPr>
          <a:xfrm>
            <a:off x="10216786" y="5358859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rgbClr val="FF3860"/>
                </a:solidFill>
                <a:latin typeface="OpenDyslexicAlta" pitchFamily="2" charset="77"/>
              </a:rPr>
              <a:t>7</a:t>
            </a:r>
          </a:p>
        </p:txBody>
      </p:sp>
      <p:sp>
        <p:nvSpPr>
          <p:cNvPr id="88" name="Rectangle 87">
            <a:extLst>
              <a:ext uri="{FF2B5EF4-FFF2-40B4-BE49-F238E27FC236}">
                <a16:creationId xmlns:a16="http://schemas.microsoft.com/office/drawing/2014/main" xmlns="" id="{DEB98F41-59BF-7047-840C-8D3859B54A9D}"/>
              </a:ext>
            </a:extLst>
          </p:cNvPr>
          <p:cNvSpPr/>
          <p:nvPr/>
        </p:nvSpPr>
        <p:spPr>
          <a:xfrm>
            <a:off x="10216786" y="5993307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2400" dirty="0">
                <a:solidFill>
                  <a:srgbClr val="FF3860"/>
                </a:solidFill>
                <a:latin typeface="OpenDyslexicAlta" pitchFamily="2" charset="77"/>
              </a:rPr>
              <a:t>1</a:t>
            </a:r>
          </a:p>
        </p:txBody>
      </p:sp>
      <p:sp>
        <p:nvSpPr>
          <p:cNvPr id="89" name="Rectangle 88">
            <a:extLst>
              <a:ext uri="{FF2B5EF4-FFF2-40B4-BE49-F238E27FC236}">
                <a16:creationId xmlns:a16="http://schemas.microsoft.com/office/drawing/2014/main" xmlns="" id="{1F9FA1B0-6249-2745-A89B-83A2674E9523}"/>
              </a:ext>
            </a:extLst>
          </p:cNvPr>
          <p:cNvSpPr/>
          <p:nvPr/>
        </p:nvSpPr>
        <p:spPr>
          <a:xfrm>
            <a:off x="10851786" y="3453859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prstClr val="black"/>
                </a:solidFill>
                <a:latin typeface="OpenDyslexicAlta" pitchFamily="2" charset="77"/>
              </a:rPr>
              <a:t>O</a:t>
            </a:r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90" name="Rectangle 89">
            <a:extLst>
              <a:ext uri="{FF2B5EF4-FFF2-40B4-BE49-F238E27FC236}">
                <a16:creationId xmlns:a16="http://schemas.microsoft.com/office/drawing/2014/main" xmlns="" id="{4B715DF8-3D70-7440-A606-6E817E6374B2}"/>
              </a:ext>
            </a:extLst>
          </p:cNvPr>
          <p:cNvSpPr/>
          <p:nvPr/>
        </p:nvSpPr>
        <p:spPr>
          <a:xfrm>
            <a:off x="10851786" y="4088859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3</a:t>
            </a:r>
          </a:p>
        </p:txBody>
      </p:sp>
      <p:sp>
        <p:nvSpPr>
          <p:cNvPr id="91" name="Rectangle 90">
            <a:extLst>
              <a:ext uri="{FF2B5EF4-FFF2-40B4-BE49-F238E27FC236}">
                <a16:creationId xmlns:a16="http://schemas.microsoft.com/office/drawing/2014/main" xmlns="" id="{E7E3AD86-1F70-7C4C-B8C4-F2113CB9350E}"/>
              </a:ext>
            </a:extLst>
          </p:cNvPr>
          <p:cNvSpPr/>
          <p:nvPr/>
        </p:nvSpPr>
        <p:spPr>
          <a:xfrm>
            <a:off x="10851786" y="4723859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4</a:t>
            </a:r>
          </a:p>
        </p:txBody>
      </p:sp>
      <p:sp>
        <p:nvSpPr>
          <p:cNvPr id="92" name="Rectangle 91">
            <a:extLst>
              <a:ext uri="{FF2B5EF4-FFF2-40B4-BE49-F238E27FC236}">
                <a16:creationId xmlns:a16="http://schemas.microsoft.com/office/drawing/2014/main" xmlns="" id="{FEE1C33F-A7EB-974A-9D79-D2EB9A325D0E}"/>
              </a:ext>
            </a:extLst>
          </p:cNvPr>
          <p:cNvSpPr/>
          <p:nvPr/>
        </p:nvSpPr>
        <p:spPr>
          <a:xfrm>
            <a:off x="10851786" y="5358859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rgbClr val="FF3860"/>
                </a:solidFill>
                <a:latin typeface="OpenDyslexicAlta" pitchFamily="2" charset="77"/>
              </a:rPr>
              <a:t>2</a:t>
            </a:r>
          </a:p>
        </p:txBody>
      </p:sp>
      <p:sp>
        <p:nvSpPr>
          <p:cNvPr id="93" name="Rectangle 92">
            <a:extLst>
              <a:ext uri="{FF2B5EF4-FFF2-40B4-BE49-F238E27FC236}">
                <a16:creationId xmlns:a16="http://schemas.microsoft.com/office/drawing/2014/main" xmlns="" id="{B48B4E40-8560-1E40-A3E1-9CE23959C0A1}"/>
              </a:ext>
            </a:extLst>
          </p:cNvPr>
          <p:cNvSpPr/>
          <p:nvPr/>
        </p:nvSpPr>
        <p:spPr>
          <a:xfrm>
            <a:off x="10851786" y="5993307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2400">
              <a:solidFill>
                <a:srgbClr val="FF3860"/>
              </a:solidFill>
              <a:latin typeface="OpenDyslexicAlta" pitchFamily="2" charset="77"/>
            </a:endParaRPr>
          </a:p>
        </p:txBody>
      </p:sp>
      <p:graphicFrame>
        <p:nvGraphicFramePr>
          <p:cNvPr id="94" name="Table 93">
            <a:extLst>
              <a:ext uri="{FF2B5EF4-FFF2-40B4-BE49-F238E27FC236}">
                <a16:creationId xmlns:a16="http://schemas.microsoft.com/office/drawing/2014/main" xmlns="" id="{AC4CC3B2-108C-814C-8E9C-E2FD9B4A7073}"/>
              </a:ext>
            </a:extLst>
          </p:cNvPr>
          <p:cNvGraphicFramePr>
            <a:graphicFrameLocks noGrp="1"/>
          </p:cNvGraphicFramePr>
          <p:nvPr/>
        </p:nvGraphicFramePr>
        <p:xfrm>
          <a:off x="336186" y="3453859"/>
          <a:ext cx="7232373" cy="26517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410791">
                  <a:extLst>
                    <a:ext uri="{9D8B030D-6E8A-4147-A177-3AD203B41FA5}">
                      <a16:colId xmlns:a16="http://schemas.microsoft.com/office/drawing/2014/main" xmlns="" val="3100851161"/>
                    </a:ext>
                  </a:extLst>
                </a:gridCol>
                <a:gridCol w="2410791">
                  <a:extLst>
                    <a:ext uri="{9D8B030D-6E8A-4147-A177-3AD203B41FA5}">
                      <a16:colId xmlns:a16="http://schemas.microsoft.com/office/drawing/2014/main" xmlns="" val="3332004200"/>
                    </a:ext>
                  </a:extLst>
                </a:gridCol>
                <a:gridCol w="2410791">
                  <a:extLst>
                    <a:ext uri="{9D8B030D-6E8A-4147-A177-3AD203B41FA5}">
                      <a16:colId xmlns:a16="http://schemas.microsoft.com/office/drawing/2014/main" xmlns="" val="43846346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latin typeface="OpenDyslexicAlta" pitchFamily="2" charset="77"/>
                        </a:rPr>
                        <a:t>hundreds</a:t>
                      </a:r>
                    </a:p>
                  </a:txBody>
                  <a:tcPr>
                    <a:solidFill>
                      <a:srgbClr val="FFDD5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latin typeface="OpenDyslexicAlta" pitchFamily="2" charset="77"/>
                        </a:rPr>
                        <a:t>tens</a:t>
                      </a:r>
                    </a:p>
                  </a:txBody>
                  <a:tcPr>
                    <a:solidFill>
                      <a:srgbClr val="FFDD5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latin typeface="OpenDyslexicAlta" pitchFamily="2" charset="77"/>
                        </a:rPr>
                        <a:t>ones</a:t>
                      </a:r>
                    </a:p>
                  </a:txBody>
                  <a:tcPr>
                    <a:solidFill>
                      <a:srgbClr val="FFDD5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073717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25877768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32775677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91545499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742834669"/>
                  </a:ext>
                </a:extLst>
              </a:tr>
            </a:tbl>
          </a:graphicData>
        </a:graphic>
      </p:graphicFrame>
      <p:pic>
        <p:nvPicPr>
          <p:cNvPr id="96" name="Picture 95">
            <a:extLst>
              <a:ext uri="{FF2B5EF4-FFF2-40B4-BE49-F238E27FC236}">
                <a16:creationId xmlns:a16="http://schemas.microsoft.com/office/drawing/2014/main" xmlns="" id="{4EDBB8CF-656D-7141-A001-FB38D0FF146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545" y="5076726"/>
            <a:ext cx="445337" cy="450000"/>
          </a:xfrm>
          <a:prstGeom prst="rect">
            <a:avLst/>
          </a:prstGeom>
        </p:spPr>
      </p:pic>
      <p:cxnSp>
        <p:nvCxnSpPr>
          <p:cNvPr id="97" name="Straight Connector 96">
            <a:extLst>
              <a:ext uri="{FF2B5EF4-FFF2-40B4-BE49-F238E27FC236}">
                <a16:creationId xmlns:a16="http://schemas.microsoft.com/office/drawing/2014/main" xmlns="" id="{25D28D3F-2556-6F40-8548-43F3E4908417}"/>
              </a:ext>
            </a:extLst>
          </p:cNvPr>
          <p:cNvCxnSpPr>
            <a:cxnSpLocks/>
          </p:cNvCxnSpPr>
          <p:nvPr/>
        </p:nvCxnSpPr>
        <p:spPr>
          <a:xfrm flipV="1">
            <a:off x="8946786" y="5983342"/>
            <a:ext cx="2540000" cy="16758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Straight Connector 97">
            <a:extLst>
              <a:ext uri="{FF2B5EF4-FFF2-40B4-BE49-F238E27FC236}">
                <a16:creationId xmlns:a16="http://schemas.microsoft.com/office/drawing/2014/main" xmlns="" id="{8550E23E-519F-1047-81A7-ECF31EEBB51F}"/>
              </a:ext>
            </a:extLst>
          </p:cNvPr>
          <p:cNvCxnSpPr>
            <a:cxnSpLocks/>
          </p:cNvCxnSpPr>
          <p:nvPr/>
        </p:nvCxnSpPr>
        <p:spPr>
          <a:xfrm>
            <a:off x="8946786" y="5350284"/>
            <a:ext cx="2540000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0" name="Rectangle 99">
            <a:extLst>
              <a:ext uri="{FF2B5EF4-FFF2-40B4-BE49-F238E27FC236}">
                <a16:creationId xmlns:a16="http://schemas.microsoft.com/office/drawing/2014/main" xmlns="" id="{0D7FA14D-EFFE-AC41-AEF3-C61F2DBBA679}"/>
              </a:ext>
            </a:extLst>
          </p:cNvPr>
          <p:cNvSpPr/>
          <p:nvPr/>
        </p:nvSpPr>
        <p:spPr>
          <a:xfrm>
            <a:off x="8322839" y="5983342"/>
            <a:ext cx="635000" cy="635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24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pic>
        <p:nvPicPr>
          <p:cNvPr id="101" name="Picture 100">
            <a:extLst>
              <a:ext uri="{FF2B5EF4-FFF2-40B4-BE49-F238E27FC236}">
                <a16:creationId xmlns:a16="http://schemas.microsoft.com/office/drawing/2014/main" xmlns="" id="{F597205D-3B36-1F42-8066-41F20C23A0F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19289" y="5059676"/>
            <a:ext cx="445337" cy="450000"/>
          </a:xfrm>
          <a:prstGeom prst="rect">
            <a:avLst/>
          </a:prstGeom>
        </p:spPr>
      </p:pic>
      <p:pic>
        <p:nvPicPr>
          <p:cNvPr id="104" name="Picture 103">
            <a:extLst>
              <a:ext uri="{FF2B5EF4-FFF2-40B4-BE49-F238E27FC236}">
                <a16:creationId xmlns:a16="http://schemas.microsoft.com/office/drawing/2014/main" xmlns="" id="{2B45FD8F-CD4B-BE49-AF92-3247B97B6F1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545" y="4513418"/>
            <a:ext cx="445337" cy="450000"/>
          </a:xfrm>
          <a:prstGeom prst="rect">
            <a:avLst/>
          </a:prstGeom>
        </p:spPr>
      </p:pic>
      <p:pic>
        <p:nvPicPr>
          <p:cNvPr id="105" name="Picture 104">
            <a:extLst>
              <a:ext uri="{FF2B5EF4-FFF2-40B4-BE49-F238E27FC236}">
                <a16:creationId xmlns:a16="http://schemas.microsoft.com/office/drawing/2014/main" xmlns="" id="{51538801-F7FD-EC4A-8C72-7BB5F125522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19289" y="4496368"/>
            <a:ext cx="445337" cy="450000"/>
          </a:xfrm>
          <a:prstGeom prst="rect">
            <a:avLst/>
          </a:prstGeom>
        </p:spPr>
      </p:pic>
      <p:pic>
        <p:nvPicPr>
          <p:cNvPr id="106" name="Picture 105">
            <a:extLst>
              <a:ext uri="{FF2B5EF4-FFF2-40B4-BE49-F238E27FC236}">
                <a16:creationId xmlns:a16="http://schemas.microsoft.com/office/drawing/2014/main" xmlns="" id="{90065F6D-8181-4A4D-8659-84EA632C54E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545" y="3957041"/>
            <a:ext cx="445337" cy="450000"/>
          </a:xfrm>
          <a:prstGeom prst="rect">
            <a:avLst/>
          </a:prstGeom>
        </p:spPr>
      </p:pic>
      <p:pic>
        <p:nvPicPr>
          <p:cNvPr id="107" name="Picture 106">
            <a:extLst>
              <a:ext uri="{FF2B5EF4-FFF2-40B4-BE49-F238E27FC236}">
                <a16:creationId xmlns:a16="http://schemas.microsoft.com/office/drawing/2014/main" xmlns="" id="{EB3BF859-0978-1C4C-8A63-5080E83D55C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19289" y="3939991"/>
            <a:ext cx="445337" cy="450000"/>
          </a:xfrm>
          <a:prstGeom prst="rect">
            <a:avLst/>
          </a:prstGeom>
        </p:spPr>
      </p:pic>
      <p:pic>
        <p:nvPicPr>
          <p:cNvPr id="52" name="Picture 51">
            <a:extLst>
              <a:ext uri="{FF2B5EF4-FFF2-40B4-BE49-F238E27FC236}">
                <a16:creationId xmlns:a16="http://schemas.microsoft.com/office/drawing/2014/main" xmlns="" id="{18CA3E3E-25EF-A543-9B1B-64D91CB6309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20501" y="5076726"/>
            <a:ext cx="442046" cy="450000"/>
          </a:xfrm>
          <a:prstGeom prst="rect">
            <a:avLst/>
          </a:prstGeom>
        </p:spPr>
      </p:pic>
      <p:pic>
        <p:nvPicPr>
          <p:cNvPr id="55" name="Picture 54">
            <a:extLst>
              <a:ext uri="{FF2B5EF4-FFF2-40B4-BE49-F238E27FC236}">
                <a16:creationId xmlns:a16="http://schemas.microsoft.com/office/drawing/2014/main" xmlns="" id="{96DD9FDB-349B-7C45-A6A6-804EDB6430C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28606" y="5076726"/>
            <a:ext cx="435228" cy="450000"/>
          </a:xfrm>
          <a:prstGeom prst="rect">
            <a:avLst/>
          </a:prstGeom>
        </p:spPr>
      </p:pic>
      <p:pic>
        <p:nvPicPr>
          <p:cNvPr id="56" name="Picture 55">
            <a:extLst>
              <a:ext uri="{FF2B5EF4-FFF2-40B4-BE49-F238E27FC236}">
                <a16:creationId xmlns:a16="http://schemas.microsoft.com/office/drawing/2014/main" xmlns="" id="{467FBF56-EFB1-0949-8474-5101CF75B91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982210" y="5059676"/>
            <a:ext cx="435228" cy="450000"/>
          </a:xfrm>
          <a:prstGeom prst="rect">
            <a:avLst/>
          </a:prstGeom>
        </p:spPr>
      </p:pic>
      <p:pic>
        <p:nvPicPr>
          <p:cNvPr id="75" name="Picture 74">
            <a:extLst>
              <a:ext uri="{FF2B5EF4-FFF2-40B4-BE49-F238E27FC236}">
                <a16:creationId xmlns:a16="http://schemas.microsoft.com/office/drawing/2014/main" xmlns="" id="{14263E60-5A1C-5241-B6B7-F4194946F3A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28606" y="4527157"/>
            <a:ext cx="435228" cy="450000"/>
          </a:xfrm>
          <a:prstGeom prst="rect">
            <a:avLst/>
          </a:prstGeom>
        </p:spPr>
      </p:pic>
      <p:pic>
        <p:nvPicPr>
          <p:cNvPr id="76" name="Picture 75">
            <a:extLst>
              <a:ext uri="{FF2B5EF4-FFF2-40B4-BE49-F238E27FC236}">
                <a16:creationId xmlns:a16="http://schemas.microsoft.com/office/drawing/2014/main" xmlns="" id="{48E152CD-FA9B-4047-804E-8D561F7755C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982210" y="4510107"/>
            <a:ext cx="435228" cy="450000"/>
          </a:xfrm>
          <a:prstGeom prst="rect">
            <a:avLst/>
          </a:prstGeom>
        </p:spPr>
      </p:pic>
      <p:pic>
        <p:nvPicPr>
          <p:cNvPr id="77" name="Picture 76">
            <a:extLst>
              <a:ext uri="{FF2B5EF4-FFF2-40B4-BE49-F238E27FC236}">
                <a16:creationId xmlns:a16="http://schemas.microsoft.com/office/drawing/2014/main" xmlns="" id="{BE5104CA-7348-504C-B98D-CC47E2270A0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28606" y="3964416"/>
            <a:ext cx="435228" cy="450000"/>
          </a:xfrm>
          <a:prstGeom prst="rect">
            <a:avLst/>
          </a:prstGeom>
        </p:spPr>
      </p:pic>
      <p:pic>
        <p:nvPicPr>
          <p:cNvPr id="78" name="Picture 77">
            <a:extLst>
              <a:ext uri="{FF2B5EF4-FFF2-40B4-BE49-F238E27FC236}">
                <a16:creationId xmlns:a16="http://schemas.microsoft.com/office/drawing/2014/main" xmlns="" id="{A7040A1C-9226-2E48-915B-BAEE94842CD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982210" y="3947366"/>
            <a:ext cx="435228" cy="450000"/>
          </a:xfrm>
          <a:prstGeom prst="rect">
            <a:avLst/>
          </a:prstGeom>
        </p:spPr>
      </p:pic>
      <p:pic>
        <p:nvPicPr>
          <p:cNvPr id="79" name="Picture 78">
            <a:extLst>
              <a:ext uri="{FF2B5EF4-FFF2-40B4-BE49-F238E27FC236}">
                <a16:creationId xmlns:a16="http://schemas.microsoft.com/office/drawing/2014/main" xmlns="" id="{59B427EB-9C22-2F4F-AE90-1E2F69EEC47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96000" y="5076726"/>
            <a:ext cx="435228" cy="450000"/>
          </a:xfrm>
          <a:prstGeom prst="rect">
            <a:avLst/>
          </a:prstGeom>
        </p:spPr>
      </p:pic>
      <p:pic>
        <p:nvPicPr>
          <p:cNvPr id="80" name="Picture 79">
            <a:extLst>
              <a:ext uri="{FF2B5EF4-FFF2-40B4-BE49-F238E27FC236}">
                <a16:creationId xmlns:a16="http://schemas.microsoft.com/office/drawing/2014/main" xmlns="" id="{96D2DF3C-7BA3-4842-8BA6-42861414F21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96000" y="4527157"/>
            <a:ext cx="435228" cy="450000"/>
          </a:xfrm>
          <a:prstGeom prst="rect">
            <a:avLst/>
          </a:prstGeom>
        </p:spPr>
      </p:pic>
      <p:pic>
        <p:nvPicPr>
          <p:cNvPr id="81" name="Picture 80">
            <a:extLst>
              <a:ext uri="{FF2B5EF4-FFF2-40B4-BE49-F238E27FC236}">
                <a16:creationId xmlns:a16="http://schemas.microsoft.com/office/drawing/2014/main" xmlns="" id="{0C08ECCF-2499-9E44-B79F-C07C8E0EDED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96000" y="3964416"/>
            <a:ext cx="435228" cy="450000"/>
          </a:xfrm>
          <a:prstGeom prst="rect">
            <a:avLst/>
          </a:prstGeom>
        </p:spPr>
      </p:pic>
      <p:pic>
        <p:nvPicPr>
          <p:cNvPr id="53" name="Picture 52">
            <a:extLst>
              <a:ext uri="{FF2B5EF4-FFF2-40B4-BE49-F238E27FC236}">
                <a16:creationId xmlns:a16="http://schemas.microsoft.com/office/drawing/2014/main" xmlns="" id="{E27C2501-622B-DF43-BFCA-7E26A751ECE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05561" y="5076726"/>
            <a:ext cx="442046" cy="450000"/>
          </a:xfrm>
          <a:prstGeom prst="rect">
            <a:avLst/>
          </a:prstGeom>
        </p:spPr>
      </p:pic>
      <p:pic>
        <p:nvPicPr>
          <p:cNvPr id="54" name="Picture 53">
            <a:extLst>
              <a:ext uri="{FF2B5EF4-FFF2-40B4-BE49-F238E27FC236}">
                <a16:creationId xmlns:a16="http://schemas.microsoft.com/office/drawing/2014/main" xmlns="" id="{6009C7F0-B6D9-7B4E-BC76-F154F7D2FDB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62485" y="5071971"/>
            <a:ext cx="442046" cy="450000"/>
          </a:xfrm>
          <a:prstGeom prst="rect">
            <a:avLst/>
          </a:prstGeom>
        </p:spPr>
      </p:pic>
      <p:pic>
        <p:nvPicPr>
          <p:cNvPr id="82" name="Picture 81">
            <a:extLst>
              <a:ext uri="{FF2B5EF4-FFF2-40B4-BE49-F238E27FC236}">
                <a16:creationId xmlns:a16="http://schemas.microsoft.com/office/drawing/2014/main" xmlns="" id="{FCDB9626-BEAE-C647-B5B1-53C69641C2A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47545" y="5071971"/>
            <a:ext cx="442046" cy="450000"/>
          </a:xfrm>
          <a:prstGeom prst="rect">
            <a:avLst/>
          </a:prstGeom>
        </p:spPr>
      </p:pic>
      <p:pic>
        <p:nvPicPr>
          <p:cNvPr id="83" name="Picture 82">
            <a:extLst>
              <a:ext uri="{FF2B5EF4-FFF2-40B4-BE49-F238E27FC236}">
                <a16:creationId xmlns:a16="http://schemas.microsoft.com/office/drawing/2014/main" xmlns="" id="{9EE3C3B8-D7D5-794B-A4E7-F5093097758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13912" y="4531912"/>
            <a:ext cx="442046" cy="450000"/>
          </a:xfrm>
          <a:prstGeom prst="rect">
            <a:avLst/>
          </a:prstGeom>
        </p:spPr>
      </p:pic>
      <p:pic>
        <p:nvPicPr>
          <p:cNvPr id="84" name="Picture 83">
            <a:extLst>
              <a:ext uri="{FF2B5EF4-FFF2-40B4-BE49-F238E27FC236}">
                <a16:creationId xmlns:a16="http://schemas.microsoft.com/office/drawing/2014/main" xmlns="" id="{B97C48C0-2405-D54C-AA35-51B1A86EA1E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98972" y="4531912"/>
            <a:ext cx="442046" cy="450000"/>
          </a:xfrm>
          <a:prstGeom prst="rect">
            <a:avLst/>
          </a:prstGeom>
        </p:spPr>
      </p:pic>
      <p:pic>
        <p:nvPicPr>
          <p:cNvPr id="85" name="Picture 84">
            <a:extLst>
              <a:ext uri="{FF2B5EF4-FFF2-40B4-BE49-F238E27FC236}">
                <a16:creationId xmlns:a16="http://schemas.microsoft.com/office/drawing/2014/main" xmlns="" id="{93FE4D43-8BE0-5D4B-AAF1-B6775B249EB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55896" y="4527157"/>
            <a:ext cx="442046" cy="450000"/>
          </a:xfrm>
          <a:prstGeom prst="rect">
            <a:avLst/>
          </a:prstGeom>
        </p:spPr>
      </p:pic>
      <p:pic>
        <p:nvPicPr>
          <p:cNvPr id="86" name="Picture 85">
            <a:extLst>
              <a:ext uri="{FF2B5EF4-FFF2-40B4-BE49-F238E27FC236}">
                <a16:creationId xmlns:a16="http://schemas.microsoft.com/office/drawing/2014/main" xmlns="" id="{B39B6DED-C492-2A4B-B222-6A891116701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40956" y="4527157"/>
            <a:ext cx="442046" cy="450000"/>
          </a:xfrm>
          <a:prstGeom prst="rect">
            <a:avLst/>
          </a:prstGeom>
        </p:spPr>
      </p:pic>
      <p:pic>
        <p:nvPicPr>
          <p:cNvPr id="95" name="Picture 94">
            <a:extLst>
              <a:ext uri="{FF2B5EF4-FFF2-40B4-BE49-F238E27FC236}">
                <a16:creationId xmlns:a16="http://schemas.microsoft.com/office/drawing/2014/main" xmlns="" id="{48FF5917-C729-724E-B500-D4EE14CEB3C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30959" y="3969171"/>
            <a:ext cx="442046" cy="450000"/>
          </a:xfrm>
          <a:prstGeom prst="rect">
            <a:avLst/>
          </a:prstGeom>
        </p:spPr>
      </p:pic>
      <p:pic>
        <p:nvPicPr>
          <p:cNvPr id="99" name="Picture 98">
            <a:extLst>
              <a:ext uri="{FF2B5EF4-FFF2-40B4-BE49-F238E27FC236}">
                <a16:creationId xmlns:a16="http://schemas.microsoft.com/office/drawing/2014/main" xmlns="" id="{ADE088B6-A704-AA4E-9EF8-3FBE4F6910A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16019" y="3969171"/>
            <a:ext cx="442046" cy="450000"/>
          </a:xfrm>
          <a:prstGeom prst="rect">
            <a:avLst/>
          </a:prstGeom>
        </p:spPr>
      </p:pic>
      <p:pic>
        <p:nvPicPr>
          <p:cNvPr id="102" name="Picture 101">
            <a:extLst>
              <a:ext uri="{FF2B5EF4-FFF2-40B4-BE49-F238E27FC236}">
                <a16:creationId xmlns:a16="http://schemas.microsoft.com/office/drawing/2014/main" xmlns="" id="{F31D5116-16B7-D842-97A4-15101DFDA5E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72943" y="3964416"/>
            <a:ext cx="442046" cy="450000"/>
          </a:xfrm>
          <a:prstGeom prst="rect">
            <a:avLst/>
          </a:prstGeom>
        </p:spPr>
      </p:pic>
      <p:pic>
        <p:nvPicPr>
          <p:cNvPr id="103" name="Picture 102">
            <a:extLst>
              <a:ext uri="{FF2B5EF4-FFF2-40B4-BE49-F238E27FC236}">
                <a16:creationId xmlns:a16="http://schemas.microsoft.com/office/drawing/2014/main" xmlns="" id="{2CBCEEFF-A857-D944-9DBF-8F589D76D16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58003" y="3964416"/>
            <a:ext cx="442046" cy="450000"/>
          </a:xfrm>
          <a:prstGeom prst="rect">
            <a:avLst/>
          </a:prstGeom>
        </p:spPr>
      </p:pic>
      <p:pic>
        <p:nvPicPr>
          <p:cNvPr id="108" name="Picture 107">
            <a:extLst>
              <a:ext uri="{FF2B5EF4-FFF2-40B4-BE49-F238E27FC236}">
                <a16:creationId xmlns:a16="http://schemas.microsoft.com/office/drawing/2014/main" xmlns="" id="{0997FB9B-DDE2-3F43-8E0D-8D2534EEF0A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545" y="5608521"/>
            <a:ext cx="445337" cy="450000"/>
          </a:xfrm>
          <a:prstGeom prst="rect">
            <a:avLst/>
          </a:prstGeom>
        </p:spPr>
      </p:pic>
      <p:pic>
        <p:nvPicPr>
          <p:cNvPr id="109" name="Picture 108">
            <a:extLst>
              <a:ext uri="{FF2B5EF4-FFF2-40B4-BE49-F238E27FC236}">
                <a16:creationId xmlns:a16="http://schemas.microsoft.com/office/drawing/2014/main" xmlns="" id="{56309DC9-871B-1443-B52F-5DCD1E51DCD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19289" y="5591471"/>
            <a:ext cx="445337" cy="450000"/>
          </a:xfrm>
          <a:prstGeom prst="rect">
            <a:avLst/>
          </a:prstGeom>
        </p:spPr>
      </p:pic>
      <p:pic>
        <p:nvPicPr>
          <p:cNvPr id="110" name="Picture 109">
            <a:extLst>
              <a:ext uri="{FF2B5EF4-FFF2-40B4-BE49-F238E27FC236}">
                <a16:creationId xmlns:a16="http://schemas.microsoft.com/office/drawing/2014/main" xmlns="" id="{43B9DDF0-043C-DE45-8FDE-FBF219E9A88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20501" y="5608521"/>
            <a:ext cx="442046" cy="450000"/>
          </a:xfrm>
          <a:prstGeom prst="rect">
            <a:avLst/>
          </a:prstGeom>
        </p:spPr>
      </p:pic>
      <p:pic>
        <p:nvPicPr>
          <p:cNvPr id="111" name="Picture 110">
            <a:extLst>
              <a:ext uri="{FF2B5EF4-FFF2-40B4-BE49-F238E27FC236}">
                <a16:creationId xmlns:a16="http://schemas.microsoft.com/office/drawing/2014/main" xmlns="" id="{14ABE645-B9EA-3547-92D5-1138322DBE1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28606" y="5608521"/>
            <a:ext cx="435228" cy="450000"/>
          </a:xfrm>
          <a:prstGeom prst="rect">
            <a:avLst/>
          </a:prstGeom>
        </p:spPr>
      </p:pic>
      <p:pic>
        <p:nvPicPr>
          <p:cNvPr id="112" name="Picture 111">
            <a:extLst>
              <a:ext uri="{FF2B5EF4-FFF2-40B4-BE49-F238E27FC236}">
                <a16:creationId xmlns:a16="http://schemas.microsoft.com/office/drawing/2014/main" xmlns="" id="{38F5797B-25D4-D14B-A0B6-F422E1E7D27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982210" y="5591471"/>
            <a:ext cx="435228" cy="450000"/>
          </a:xfrm>
          <a:prstGeom prst="rect">
            <a:avLst/>
          </a:prstGeom>
        </p:spPr>
      </p:pic>
      <p:pic>
        <p:nvPicPr>
          <p:cNvPr id="113" name="Picture 112">
            <a:extLst>
              <a:ext uri="{FF2B5EF4-FFF2-40B4-BE49-F238E27FC236}">
                <a16:creationId xmlns:a16="http://schemas.microsoft.com/office/drawing/2014/main" xmlns="" id="{38FA1BC9-2CC1-3A40-976B-F0B320AEC06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96000" y="5608521"/>
            <a:ext cx="435228" cy="450000"/>
          </a:xfrm>
          <a:prstGeom prst="rect">
            <a:avLst/>
          </a:prstGeom>
        </p:spPr>
      </p:pic>
      <p:pic>
        <p:nvPicPr>
          <p:cNvPr id="114" name="Picture 113">
            <a:extLst>
              <a:ext uri="{FF2B5EF4-FFF2-40B4-BE49-F238E27FC236}">
                <a16:creationId xmlns:a16="http://schemas.microsoft.com/office/drawing/2014/main" xmlns="" id="{A60A94C0-A43A-1A4E-87B6-A21AB74B35D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05561" y="5608521"/>
            <a:ext cx="442046" cy="450000"/>
          </a:xfrm>
          <a:prstGeom prst="rect">
            <a:avLst/>
          </a:prstGeom>
        </p:spPr>
      </p:pic>
      <p:pic>
        <p:nvPicPr>
          <p:cNvPr id="115" name="Picture 114">
            <a:extLst>
              <a:ext uri="{FF2B5EF4-FFF2-40B4-BE49-F238E27FC236}">
                <a16:creationId xmlns:a16="http://schemas.microsoft.com/office/drawing/2014/main" xmlns="" id="{381BD2AC-AA16-E34C-ACBB-0E3AC708CF5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62485" y="5603766"/>
            <a:ext cx="442046" cy="450000"/>
          </a:xfrm>
          <a:prstGeom prst="rect">
            <a:avLst/>
          </a:prstGeom>
        </p:spPr>
      </p:pic>
      <p:pic>
        <p:nvPicPr>
          <p:cNvPr id="116" name="Picture 115">
            <a:extLst>
              <a:ext uri="{FF2B5EF4-FFF2-40B4-BE49-F238E27FC236}">
                <a16:creationId xmlns:a16="http://schemas.microsoft.com/office/drawing/2014/main" xmlns="" id="{5B672B50-1FB6-2543-BF93-C5C0660A896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47545" y="5603766"/>
            <a:ext cx="442046" cy="45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302075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multiply 3-digit numbers by 1-digit numbers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Activity 3: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Write the calculation represented by the place value chart and counters.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Solve the calculation using the formal written method.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xmlns="" id="{04FA8C7C-E0DB-F743-BABE-F3034198428B}"/>
              </a:ext>
            </a:extLst>
          </p:cNvPr>
          <p:cNvSpPr/>
          <p:nvPr/>
        </p:nvSpPr>
        <p:spPr>
          <a:xfrm>
            <a:off x="9131607" y="2367856"/>
            <a:ext cx="906114" cy="915119"/>
          </a:xfrm>
          <a:prstGeom prst="roundRect">
            <a:avLst/>
          </a:prstGeom>
          <a:noFill/>
          <a:ln w="2857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endParaRPr lang="en-US" sz="6000" dirty="0">
              <a:solidFill>
                <a:srgbClr val="FF3860"/>
              </a:solidFill>
              <a:latin typeface="OpenDyslexic" pitchFamily="2" charset="77"/>
            </a:endParaRPr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xmlns="" id="{EBFEB7E2-94EB-6244-AF60-10B816CA71C8}"/>
              </a:ext>
            </a:extLst>
          </p:cNvPr>
          <p:cNvSpPr/>
          <p:nvPr/>
        </p:nvSpPr>
        <p:spPr>
          <a:xfrm>
            <a:off x="8311786" y="3453859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xmlns="" id="{75600AE6-46A9-3E4D-9AB9-CFCA735E7A2D}"/>
              </a:ext>
            </a:extLst>
          </p:cNvPr>
          <p:cNvSpPr/>
          <p:nvPr/>
        </p:nvSpPr>
        <p:spPr>
          <a:xfrm>
            <a:off x="8311786" y="4088859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xmlns="" id="{D47979CF-7540-3244-BE04-641D30C144A0}"/>
              </a:ext>
            </a:extLst>
          </p:cNvPr>
          <p:cNvSpPr/>
          <p:nvPr/>
        </p:nvSpPr>
        <p:spPr>
          <a:xfrm>
            <a:off x="8311786" y="4723859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×</a:t>
            </a:r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xmlns="" id="{ECAE4A46-2014-C945-AB4A-46E2B61B7D3C}"/>
              </a:ext>
            </a:extLst>
          </p:cNvPr>
          <p:cNvSpPr/>
          <p:nvPr/>
        </p:nvSpPr>
        <p:spPr>
          <a:xfrm>
            <a:off x="8311786" y="5358859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xmlns="" id="{0ECAB0AA-4D83-1C49-A18D-AD9D4D9E44D0}"/>
              </a:ext>
            </a:extLst>
          </p:cNvPr>
          <p:cNvSpPr/>
          <p:nvPr/>
        </p:nvSpPr>
        <p:spPr>
          <a:xfrm>
            <a:off x="8311786" y="5993307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240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xmlns="" id="{9305167A-EB09-E142-9EF2-51BFFD44D862}"/>
              </a:ext>
            </a:extLst>
          </p:cNvPr>
          <p:cNvSpPr/>
          <p:nvPr/>
        </p:nvSpPr>
        <p:spPr>
          <a:xfrm>
            <a:off x="8946786" y="3453859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TH</a:t>
            </a:r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xmlns="" id="{4B9BDB66-5236-0543-9C07-310B67259057}"/>
              </a:ext>
            </a:extLst>
          </p:cNvPr>
          <p:cNvSpPr/>
          <p:nvPr/>
        </p:nvSpPr>
        <p:spPr>
          <a:xfrm>
            <a:off x="8946786" y="4088859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xmlns="" id="{7659EBF8-B948-CA4E-BC59-212012D01476}"/>
              </a:ext>
            </a:extLst>
          </p:cNvPr>
          <p:cNvSpPr/>
          <p:nvPr/>
        </p:nvSpPr>
        <p:spPr>
          <a:xfrm>
            <a:off x="8946786" y="4723859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xmlns="" id="{46F1F31E-B980-9B45-8D90-3841DE82C99D}"/>
              </a:ext>
            </a:extLst>
          </p:cNvPr>
          <p:cNvSpPr/>
          <p:nvPr/>
        </p:nvSpPr>
        <p:spPr>
          <a:xfrm>
            <a:off x="8946786" y="5358859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xmlns="" id="{18057518-BD79-8A41-96AC-6BCBA06CB400}"/>
              </a:ext>
            </a:extLst>
          </p:cNvPr>
          <p:cNvSpPr/>
          <p:nvPr/>
        </p:nvSpPr>
        <p:spPr>
          <a:xfrm>
            <a:off x="8946786" y="5993307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24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xmlns="" id="{616FC296-3451-634D-9757-573A96B1E24E}"/>
              </a:ext>
            </a:extLst>
          </p:cNvPr>
          <p:cNvSpPr/>
          <p:nvPr/>
        </p:nvSpPr>
        <p:spPr>
          <a:xfrm>
            <a:off x="9581786" y="3453859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H</a:t>
            </a:r>
          </a:p>
        </p:txBody>
      </p:sp>
      <p:sp>
        <p:nvSpPr>
          <p:cNvPr id="68" name="Rectangle 67">
            <a:extLst>
              <a:ext uri="{FF2B5EF4-FFF2-40B4-BE49-F238E27FC236}">
                <a16:creationId xmlns:a16="http://schemas.microsoft.com/office/drawing/2014/main" xmlns="" id="{6CD0A860-DA38-7148-882D-B7A6B94F46A1}"/>
              </a:ext>
            </a:extLst>
          </p:cNvPr>
          <p:cNvSpPr/>
          <p:nvPr/>
        </p:nvSpPr>
        <p:spPr>
          <a:xfrm>
            <a:off x="9581786" y="4088859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xmlns="" id="{069A08D2-9BCD-8548-928E-8CEB864C7EC4}"/>
              </a:ext>
            </a:extLst>
          </p:cNvPr>
          <p:cNvSpPr/>
          <p:nvPr/>
        </p:nvSpPr>
        <p:spPr>
          <a:xfrm>
            <a:off x="9581786" y="4723859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xmlns="" id="{C65EA6B1-E7FF-AB45-B928-44639BC7A1D0}"/>
              </a:ext>
            </a:extLst>
          </p:cNvPr>
          <p:cNvSpPr/>
          <p:nvPr/>
        </p:nvSpPr>
        <p:spPr>
          <a:xfrm>
            <a:off x="9581786" y="5358859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71" name="Rectangle 70">
            <a:extLst>
              <a:ext uri="{FF2B5EF4-FFF2-40B4-BE49-F238E27FC236}">
                <a16:creationId xmlns:a16="http://schemas.microsoft.com/office/drawing/2014/main" xmlns="" id="{A58BAE4A-BFA5-0640-862A-73EB1C412536}"/>
              </a:ext>
            </a:extLst>
          </p:cNvPr>
          <p:cNvSpPr/>
          <p:nvPr/>
        </p:nvSpPr>
        <p:spPr>
          <a:xfrm>
            <a:off x="9581786" y="5993307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24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xmlns="" id="{998A09A3-3AAE-E542-B614-698B5FE99FC7}"/>
              </a:ext>
            </a:extLst>
          </p:cNvPr>
          <p:cNvSpPr/>
          <p:nvPr/>
        </p:nvSpPr>
        <p:spPr>
          <a:xfrm>
            <a:off x="10216786" y="3453859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T</a:t>
            </a:r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xmlns="" id="{0EBC3068-BF52-C04F-82FD-C9E05E739D51}"/>
              </a:ext>
            </a:extLst>
          </p:cNvPr>
          <p:cNvSpPr/>
          <p:nvPr/>
        </p:nvSpPr>
        <p:spPr>
          <a:xfrm>
            <a:off x="10216786" y="4088859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74" name="Rectangle 73">
            <a:extLst>
              <a:ext uri="{FF2B5EF4-FFF2-40B4-BE49-F238E27FC236}">
                <a16:creationId xmlns:a16="http://schemas.microsoft.com/office/drawing/2014/main" xmlns="" id="{6A45B286-B78E-AF4A-A09E-567C37125AB6}"/>
              </a:ext>
            </a:extLst>
          </p:cNvPr>
          <p:cNvSpPr/>
          <p:nvPr/>
        </p:nvSpPr>
        <p:spPr>
          <a:xfrm>
            <a:off x="10216786" y="4723859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87" name="Rectangle 86">
            <a:extLst>
              <a:ext uri="{FF2B5EF4-FFF2-40B4-BE49-F238E27FC236}">
                <a16:creationId xmlns:a16="http://schemas.microsoft.com/office/drawing/2014/main" xmlns="" id="{7FDCE087-5302-EC47-B901-B7A967C31EB1}"/>
              </a:ext>
            </a:extLst>
          </p:cNvPr>
          <p:cNvSpPr/>
          <p:nvPr/>
        </p:nvSpPr>
        <p:spPr>
          <a:xfrm>
            <a:off x="10216786" y="5358859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88" name="Rectangle 87">
            <a:extLst>
              <a:ext uri="{FF2B5EF4-FFF2-40B4-BE49-F238E27FC236}">
                <a16:creationId xmlns:a16="http://schemas.microsoft.com/office/drawing/2014/main" xmlns="" id="{DEB98F41-59BF-7047-840C-8D3859B54A9D}"/>
              </a:ext>
            </a:extLst>
          </p:cNvPr>
          <p:cNvSpPr/>
          <p:nvPr/>
        </p:nvSpPr>
        <p:spPr>
          <a:xfrm>
            <a:off x="10216786" y="5993307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24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89" name="Rectangle 88">
            <a:extLst>
              <a:ext uri="{FF2B5EF4-FFF2-40B4-BE49-F238E27FC236}">
                <a16:creationId xmlns:a16="http://schemas.microsoft.com/office/drawing/2014/main" xmlns="" id="{1F9FA1B0-6249-2745-A89B-83A2674E9523}"/>
              </a:ext>
            </a:extLst>
          </p:cNvPr>
          <p:cNvSpPr/>
          <p:nvPr/>
        </p:nvSpPr>
        <p:spPr>
          <a:xfrm>
            <a:off x="10851786" y="3453859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prstClr val="black"/>
                </a:solidFill>
                <a:latin typeface="OpenDyslexicAlta" pitchFamily="2" charset="77"/>
              </a:rPr>
              <a:t>O</a:t>
            </a:r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90" name="Rectangle 89">
            <a:extLst>
              <a:ext uri="{FF2B5EF4-FFF2-40B4-BE49-F238E27FC236}">
                <a16:creationId xmlns:a16="http://schemas.microsoft.com/office/drawing/2014/main" xmlns="" id="{4B715DF8-3D70-7440-A606-6E817E6374B2}"/>
              </a:ext>
            </a:extLst>
          </p:cNvPr>
          <p:cNvSpPr/>
          <p:nvPr/>
        </p:nvSpPr>
        <p:spPr>
          <a:xfrm>
            <a:off x="10851786" y="4088859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91" name="Rectangle 90">
            <a:extLst>
              <a:ext uri="{FF2B5EF4-FFF2-40B4-BE49-F238E27FC236}">
                <a16:creationId xmlns:a16="http://schemas.microsoft.com/office/drawing/2014/main" xmlns="" id="{E7E3AD86-1F70-7C4C-B8C4-F2113CB9350E}"/>
              </a:ext>
            </a:extLst>
          </p:cNvPr>
          <p:cNvSpPr/>
          <p:nvPr/>
        </p:nvSpPr>
        <p:spPr>
          <a:xfrm>
            <a:off x="10851786" y="4723859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92" name="Rectangle 91">
            <a:extLst>
              <a:ext uri="{FF2B5EF4-FFF2-40B4-BE49-F238E27FC236}">
                <a16:creationId xmlns:a16="http://schemas.microsoft.com/office/drawing/2014/main" xmlns="" id="{FEE1C33F-A7EB-974A-9D79-D2EB9A325D0E}"/>
              </a:ext>
            </a:extLst>
          </p:cNvPr>
          <p:cNvSpPr/>
          <p:nvPr/>
        </p:nvSpPr>
        <p:spPr>
          <a:xfrm>
            <a:off x="10851786" y="5358859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93" name="Rectangle 92">
            <a:extLst>
              <a:ext uri="{FF2B5EF4-FFF2-40B4-BE49-F238E27FC236}">
                <a16:creationId xmlns:a16="http://schemas.microsoft.com/office/drawing/2014/main" xmlns="" id="{B48B4E40-8560-1E40-A3E1-9CE23959C0A1}"/>
              </a:ext>
            </a:extLst>
          </p:cNvPr>
          <p:cNvSpPr/>
          <p:nvPr/>
        </p:nvSpPr>
        <p:spPr>
          <a:xfrm>
            <a:off x="10851786" y="5993307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2400">
              <a:solidFill>
                <a:srgbClr val="FF3860"/>
              </a:solidFill>
              <a:latin typeface="OpenDyslexicAlta" pitchFamily="2" charset="77"/>
            </a:endParaRPr>
          </a:p>
        </p:txBody>
      </p:sp>
      <p:graphicFrame>
        <p:nvGraphicFramePr>
          <p:cNvPr id="94" name="Table 93">
            <a:extLst>
              <a:ext uri="{FF2B5EF4-FFF2-40B4-BE49-F238E27FC236}">
                <a16:creationId xmlns:a16="http://schemas.microsoft.com/office/drawing/2014/main" xmlns="" id="{AC4CC3B2-108C-814C-8E9C-E2FD9B4A707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46007276"/>
              </p:ext>
            </p:extLst>
          </p:nvPr>
        </p:nvGraphicFramePr>
        <p:xfrm>
          <a:off x="336186" y="3453859"/>
          <a:ext cx="7232373" cy="21031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410791">
                  <a:extLst>
                    <a:ext uri="{9D8B030D-6E8A-4147-A177-3AD203B41FA5}">
                      <a16:colId xmlns:a16="http://schemas.microsoft.com/office/drawing/2014/main" xmlns="" val="3100851161"/>
                    </a:ext>
                  </a:extLst>
                </a:gridCol>
                <a:gridCol w="2410791">
                  <a:extLst>
                    <a:ext uri="{9D8B030D-6E8A-4147-A177-3AD203B41FA5}">
                      <a16:colId xmlns:a16="http://schemas.microsoft.com/office/drawing/2014/main" xmlns="" val="3332004200"/>
                    </a:ext>
                  </a:extLst>
                </a:gridCol>
                <a:gridCol w="2410791">
                  <a:extLst>
                    <a:ext uri="{9D8B030D-6E8A-4147-A177-3AD203B41FA5}">
                      <a16:colId xmlns:a16="http://schemas.microsoft.com/office/drawing/2014/main" xmlns="" val="43846346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latin typeface="OpenDyslexicAlta" pitchFamily="2" charset="77"/>
                        </a:rPr>
                        <a:t>hundreds</a:t>
                      </a:r>
                    </a:p>
                  </a:txBody>
                  <a:tcPr>
                    <a:solidFill>
                      <a:srgbClr val="FFDD5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latin typeface="OpenDyslexicAlta" pitchFamily="2" charset="77"/>
                        </a:rPr>
                        <a:t>tens</a:t>
                      </a:r>
                    </a:p>
                  </a:txBody>
                  <a:tcPr>
                    <a:solidFill>
                      <a:srgbClr val="FFDD5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latin typeface="OpenDyslexicAlta" pitchFamily="2" charset="77"/>
                        </a:rPr>
                        <a:t>ones</a:t>
                      </a:r>
                    </a:p>
                  </a:txBody>
                  <a:tcPr>
                    <a:solidFill>
                      <a:srgbClr val="FFDD5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073717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25877768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32775677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915454993"/>
                  </a:ext>
                </a:extLst>
              </a:tr>
            </a:tbl>
          </a:graphicData>
        </a:graphic>
      </p:graphicFrame>
      <p:pic>
        <p:nvPicPr>
          <p:cNvPr id="96" name="Picture 95">
            <a:extLst>
              <a:ext uri="{FF2B5EF4-FFF2-40B4-BE49-F238E27FC236}">
                <a16:creationId xmlns:a16="http://schemas.microsoft.com/office/drawing/2014/main" xmlns="" id="{4EDBB8CF-656D-7141-A001-FB38D0FF146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545" y="5076726"/>
            <a:ext cx="445337" cy="450000"/>
          </a:xfrm>
          <a:prstGeom prst="rect">
            <a:avLst/>
          </a:prstGeom>
        </p:spPr>
      </p:pic>
      <p:cxnSp>
        <p:nvCxnSpPr>
          <p:cNvPr id="97" name="Straight Connector 96">
            <a:extLst>
              <a:ext uri="{FF2B5EF4-FFF2-40B4-BE49-F238E27FC236}">
                <a16:creationId xmlns:a16="http://schemas.microsoft.com/office/drawing/2014/main" xmlns="" id="{25D28D3F-2556-6F40-8548-43F3E4908417}"/>
              </a:ext>
            </a:extLst>
          </p:cNvPr>
          <p:cNvCxnSpPr>
            <a:cxnSpLocks/>
          </p:cNvCxnSpPr>
          <p:nvPr/>
        </p:nvCxnSpPr>
        <p:spPr>
          <a:xfrm flipV="1">
            <a:off x="8946786" y="5983342"/>
            <a:ext cx="2540000" cy="16758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Straight Connector 97">
            <a:extLst>
              <a:ext uri="{FF2B5EF4-FFF2-40B4-BE49-F238E27FC236}">
                <a16:creationId xmlns:a16="http://schemas.microsoft.com/office/drawing/2014/main" xmlns="" id="{8550E23E-519F-1047-81A7-ECF31EEBB51F}"/>
              </a:ext>
            </a:extLst>
          </p:cNvPr>
          <p:cNvCxnSpPr>
            <a:cxnSpLocks/>
          </p:cNvCxnSpPr>
          <p:nvPr/>
        </p:nvCxnSpPr>
        <p:spPr>
          <a:xfrm>
            <a:off x="8946786" y="5350284"/>
            <a:ext cx="2540000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0" name="Rectangle 99">
            <a:extLst>
              <a:ext uri="{FF2B5EF4-FFF2-40B4-BE49-F238E27FC236}">
                <a16:creationId xmlns:a16="http://schemas.microsoft.com/office/drawing/2014/main" xmlns="" id="{0D7FA14D-EFFE-AC41-AEF3-C61F2DBBA679}"/>
              </a:ext>
            </a:extLst>
          </p:cNvPr>
          <p:cNvSpPr/>
          <p:nvPr/>
        </p:nvSpPr>
        <p:spPr>
          <a:xfrm>
            <a:off x="8322839" y="5983342"/>
            <a:ext cx="635000" cy="635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24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pic>
        <p:nvPicPr>
          <p:cNvPr id="101" name="Picture 100">
            <a:extLst>
              <a:ext uri="{FF2B5EF4-FFF2-40B4-BE49-F238E27FC236}">
                <a16:creationId xmlns:a16="http://schemas.microsoft.com/office/drawing/2014/main" xmlns="" id="{F597205D-3B36-1F42-8066-41F20C23A0F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19289" y="5059676"/>
            <a:ext cx="445337" cy="450000"/>
          </a:xfrm>
          <a:prstGeom prst="rect">
            <a:avLst/>
          </a:prstGeom>
        </p:spPr>
      </p:pic>
      <p:pic>
        <p:nvPicPr>
          <p:cNvPr id="104" name="Picture 103">
            <a:extLst>
              <a:ext uri="{FF2B5EF4-FFF2-40B4-BE49-F238E27FC236}">
                <a16:creationId xmlns:a16="http://schemas.microsoft.com/office/drawing/2014/main" xmlns="" id="{2B45FD8F-CD4B-BE49-AF92-3247B97B6F1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545" y="4513418"/>
            <a:ext cx="445337" cy="450000"/>
          </a:xfrm>
          <a:prstGeom prst="rect">
            <a:avLst/>
          </a:prstGeom>
        </p:spPr>
      </p:pic>
      <p:pic>
        <p:nvPicPr>
          <p:cNvPr id="105" name="Picture 104">
            <a:extLst>
              <a:ext uri="{FF2B5EF4-FFF2-40B4-BE49-F238E27FC236}">
                <a16:creationId xmlns:a16="http://schemas.microsoft.com/office/drawing/2014/main" xmlns="" id="{51538801-F7FD-EC4A-8C72-7BB5F125522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19289" y="4496368"/>
            <a:ext cx="445337" cy="450000"/>
          </a:xfrm>
          <a:prstGeom prst="rect">
            <a:avLst/>
          </a:prstGeom>
        </p:spPr>
      </p:pic>
      <p:pic>
        <p:nvPicPr>
          <p:cNvPr id="106" name="Picture 105">
            <a:extLst>
              <a:ext uri="{FF2B5EF4-FFF2-40B4-BE49-F238E27FC236}">
                <a16:creationId xmlns:a16="http://schemas.microsoft.com/office/drawing/2014/main" xmlns="" id="{90065F6D-8181-4A4D-8659-84EA632C54E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545" y="3957041"/>
            <a:ext cx="445337" cy="450000"/>
          </a:xfrm>
          <a:prstGeom prst="rect">
            <a:avLst/>
          </a:prstGeom>
        </p:spPr>
      </p:pic>
      <p:pic>
        <p:nvPicPr>
          <p:cNvPr id="107" name="Picture 106">
            <a:extLst>
              <a:ext uri="{FF2B5EF4-FFF2-40B4-BE49-F238E27FC236}">
                <a16:creationId xmlns:a16="http://schemas.microsoft.com/office/drawing/2014/main" xmlns="" id="{EB3BF859-0978-1C4C-8A63-5080E83D55C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19289" y="3939991"/>
            <a:ext cx="445337" cy="450000"/>
          </a:xfrm>
          <a:prstGeom prst="rect">
            <a:avLst/>
          </a:prstGeom>
        </p:spPr>
      </p:pic>
      <p:pic>
        <p:nvPicPr>
          <p:cNvPr id="52" name="Picture 51">
            <a:extLst>
              <a:ext uri="{FF2B5EF4-FFF2-40B4-BE49-F238E27FC236}">
                <a16:creationId xmlns:a16="http://schemas.microsoft.com/office/drawing/2014/main" xmlns="" id="{18CA3E3E-25EF-A543-9B1B-64D91CB6309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20501" y="5076726"/>
            <a:ext cx="442046" cy="450000"/>
          </a:xfrm>
          <a:prstGeom prst="rect">
            <a:avLst/>
          </a:prstGeom>
        </p:spPr>
      </p:pic>
      <p:pic>
        <p:nvPicPr>
          <p:cNvPr id="55" name="Picture 54">
            <a:extLst>
              <a:ext uri="{FF2B5EF4-FFF2-40B4-BE49-F238E27FC236}">
                <a16:creationId xmlns:a16="http://schemas.microsoft.com/office/drawing/2014/main" xmlns="" id="{96DD9FDB-349B-7C45-A6A6-804EDB6430C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92030" y="5076726"/>
            <a:ext cx="435228" cy="450000"/>
          </a:xfrm>
          <a:prstGeom prst="rect">
            <a:avLst/>
          </a:prstGeom>
        </p:spPr>
      </p:pic>
      <p:pic>
        <p:nvPicPr>
          <p:cNvPr id="56" name="Picture 55">
            <a:extLst>
              <a:ext uri="{FF2B5EF4-FFF2-40B4-BE49-F238E27FC236}">
                <a16:creationId xmlns:a16="http://schemas.microsoft.com/office/drawing/2014/main" xmlns="" id="{467FBF56-EFB1-0949-8474-5101CF75B91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727352" y="5083157"/>
            <a:ext cx="435228" cy="450000"/>
          </a:xfrm>
          <a:prstGeom prst="rect">
            <a:avLst/>
          </a:prstGeom>
        </p:spPr>
      </p:pic>
      <p:pic>
        <p:nvPicPr>
          <p:cNvPr id="75" name="Picture 74">
            <a:extLst>
              <a:ext uri="{FF2B5EF4-FFF2-40B4-BE49-F238E27FC236}">
                <a16:creationId xmlns:a16="http://schemas.microsoft.com/office/drawing/2014/main" xmlns="" id="{14263E60-5A1C-5241-B6B7-F4194946F3A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92030" y="4527157"/>
            <a:ext cx="435228" cy="450000"/>
          </a:xfrm>
          <a:prstGeom prst="rect">
            <a:avLst/>
          </a:prstGeom>
        </p:spPr>
      </p:pic>
      <p:pic>
        <p:nvPicPr>
          <p:cNvPr id="76" name="Picture 75">
            <a:extLst>
              <a:ext uri="{FF2B5EF4-FFF2-40B4-BE49-F238E27FC236}">
                <a16:creationId xmlns:a16="http://schemas.microsoft.com/office/drawing/2014/main" xmlns="" id="{48E152CD-FA9B-4047-804E-8D561F7755C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727352" y="4533588"/>
            <a:ext cx="435228" cy="450000"/>
          </a:xfrm>
          <a:prstGeom prst="rect">
            <a:avLst/>
          </a:prstGeom>
        </p:spPr>
      </p:pic>
      <p:pic>
        <p:nvPicPr>
          <p:cNvPr id="77" name="Picture 76">
            <a:extLst>
              <a:ext uri="{FF2B5EF4-FFF2-40B4-BE49-F238E27FC236}">
                <a16:creationId xmlns:a16="http://schemas.microsoft.com/office/drawing/2014/main" xmlns="" id="{BE5104CA-7348-504C-B98D-CC47E2270A0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92030" y="3964416"/>
            <a:ext cx="435228" cy="450000"/>
          </a:xfrm>
          <a:prstGeom prst="rect">
            <a:avLst/>
          </a:prstGeom>
        </p:spPr>
      </p:pic>
      <p:pic>
        <p:nvPicPr>
          <p:cNvPr id="78" name="Picture 77">
            <a:extLst>
              <a:ext uri="{FF2B5EF4-FFF2-40B4-BE49-F238E27FC236}">
                <a16:creationId xmlns:a16="http://schemas.microsoft.com/office/drawing/2014/main" xmlns="" id="{A7040A1C-9226-2E48-915B-BAEE94842CD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727352" y="3970847"/>
            <a:ext cx="435228" cy="450000"/>
          </a:xfrm>
          <a:prstGeom prst="rect">
            <a:avLst/>
          </a:prstGeom>
        </p:spPr>
      </p:pic>
      <p:pic>
        <p:nvPicPr>
          <p:cNvPr id="79" name="Picture 78">
            <a:extLst>
              <a:ext uri="{FF2B5EF4-FFF2-40B4-BE49-F238E27FC236}">
                <a16:creationId xmlns:a16="http://schemas.microsoft.com/office/drawing/2014/main" xmlns="" id="{59B427EB-9C22-2F4F-AE90-1E2F69EEC47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966936" y="5071971"/>
            <a:ext cx="435228" cy="450000"/>
          </a:xfrm>
          <a:prstGeom prst="rect">
            <a:avLst/>
          </a:prstGeom>
        </p:spPr>
      </p:pic>
      <p:pic>
        <p:nvPicPr>
          <p:cNvPr id="80" name="Picture 79">
            <a:extLst>
              <a:ext uri="{FF2B5EF4-FFF2-40B4-BE49-F238E27FC236}">
                <a16:creationId xmlns:a16="http://schemas.microsoft.com/office/drawing/2014/main" xmlns="" id="{96D2DF3C-7BA3-4842-8BA6-42861414F21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966936" y="4522402"/>
            <a:ext cx="435228" cy="450000"/>
          </a:xfrm>
          <a:prstGeom prst="rect">
            <a:avLst/>
          </a:prstGeom>
        </p:spPr>
      </p:pic>
      <p:pic>
        <p:nvPicPr>
          <p:cNvPr id="81" name="Picture 80">
            <a:extLst>
              <a:ext uri="{FF2B5EF4-FFF2-40B4-BE49-F238E27FC236}">
                <a16:creationId xmlns:a16="http://schemas.microsoft.com/office/drawing/2014/main" xmlns="" id="{0C08ECCF-2499-9E44-B79F-C07C8E0EDED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966936" y="3959661"/>
            <a:ext cx="435228" cy="450000"/>
          </a:xfrm>
          <a:prstGeom prst="rect">
            <a:avLst/>
          </a:prstGeom>
        </p:spPr>
      </p:pic>
      <p:pic>
        <p:nvPicPr>
          <p:cNvPr id="82" name="Picture 81">
            <a:extLst>
              <a:ext uri="{FF2B5EF4-FFF2-40B4-BE49-F238E27FC236}">
                <a16:creationId xmlns:a16="http://schemas.microsoft.com/office/drawing/2014/main" xmlns="" id="{FCDB9626-BEAE-C647-B5B1-53C69641C2A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47545" y="5071971"/>
            <a:ext cx="442046" cy="450000"/>
          </a:xfrm>
          <a:prstGeom prst="rect">
            <a:avLst/>
          </a:prstGeom>
        </p:spPr>
      </p:pic>
      <p:pic>
        <p:nvPicPr>
          <p:cNvPr id="83" name="Picture 82">
            <a:extLst>
              <a:ext uri="{FF2B5EF4-FFF2-40B4-BE49-F238E27FC236}">
                <a16:creationId xmlns:a16="http://schemas.microsoft.com/office/drawing/2014/main" xmlns="" id="{9EE3C3B8-D7D5-794B-A4E7-F5093097758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13912" y="4531912"/>
            <a:ext cx="442046" cy="450000"/>
          </a:xfrm>
          <a:prstGeom prst="rect">
            <a:avLst/>
          </a:prstGeom>
        </p:spPr>
      </p:pic>
      <p:pic>
        <p:nvPicPr>
          <p:cNvPr id="86" name="Picture 85">
            <a:extLst>
              <a:ext uri="{FF2B5EF4-FFF2-40B4-BE49-F238E27FC236}">
                <a16:creationId xmlns:a16="http://schemas.microsoft.com/office/drawing/2014/main" xmlns="" id="{B39B6DED-C492-2A4B-B222-6A891116701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40956" y="4527157"/>
            <a:ext cx="442046" cy="450000"/>
          </a:xfrm>
          <a:prstGeom prst="rect">
            <a:avLst/>
          </a:prstGeom>
        </p:spPr>
      </p:pic>
      <p:pic>
        <p:nvPicPr>
          <p:cNvPr id="95" name="Picture 94">
            <a:extLst>
              <a:ext uri="{FF2B5EF4-FFF2-40B4-BE49-F238E27FC236}">
                <a16:creationId xmlns:a16="http://schemas.microsoft.com/office/drawing/2014/main" xmlns="" id="{48FF5917-C729-724E-B500-D4EE14CEB3C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30959" y="3969171"/>
            <a:ext cx="442046" cy="450000"/>
          </a:xfrm>
          <a:prstGeom prst="rect">
            <a:avLst/>
          </a:prstGeom>
        </p:spPr>
      </p:pic>
      <p:pic>
        <p:nvPicPr>
          <p:cNvPr id="103" name="Picture 102">
            <a:extLst>
              <a:ext uri="{FF2B5EF4-FFF2-40B4-BE49-F238E27FC236}">
                <a16:creationId xmlns:a16="http://schemas.microsoft.com/office/drawing/2014/main" xmlns="" id="{2CBCEEFF-A857-D944-9DBF-8F589D76D16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58003" y="3964416"/>
            <a:ext cx="442046" cy="450000"/>
          </a:xfrm>
          <a:prstGeom prst="rect">
            <a:avLst/>
          </a:prstGeom>
        </p:spPr>
      </p:pic>
      <p:pic>
        <p:nvPicPr>
          <p:cNvPr id="117" name="Picture 116">
            <a:extLst>
              <a:ext uri="{FF2B5EF4-FFF2-40B4-BE49-F238E27FC236}">
                <a16:creationId xmlns:a16="http://schemas.microsoft.com/office/drawing/2014/main" xmlns="" id="{92374A01-0F5C-8747-8A60-6C834A04C3A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94522" y="5083157"/>
            <a:ext cx="445337" cy="450000"/>
          </a:xfrm>
          <a:prstGeom prst="rect">
            <a:avLst/>
          </a:prstGeom>
        </p:spPr>
      </p:pic>
      <p:pic>
        <p:nvPicPr>
          <p:cNvPr id="119" name="Picture 118">
            <a:extLst>
              <a:ext uri="{FF2B5EF4-FFF2-40B4-BE49-F238E27FC236}">
                <a16:creationId xmlns:a16="http://schemas.microsoft.com/office/drawing/2014/main" xmlns="" id="{267297EE-B317-BC4B-90C9-99F2F274D06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94522" y="4519849"/>
            <a:ext cx="445337" cy="450000"/>
          </a:xfrm>
          <a:prstGeom prst="rect">
            <a:avLst/>
          </a:prstGeom>
        </p:spPr>
      </p:pic>
      <p:pic>
        <p:nvPicPr>
          <p:cNvPr id="121" name="Picture 120">
            <a:extLst>
              <a:ext uri="{FF2B5EF4-FFF2-40B4-BE49-F238E27FC236}">
                <a16:creationId xmlns:a16="http://schemas.microsoft.com/office/drawing/2014/main" xmlns="" id="{0CC80BAA-E1DC-AD45-BA8B-1B52B22C9E0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94522" y="3963472"/>
            <a:ext cx="445337" cy="450000"/>
          </a:xfrm>
          <a:prstGeom prst="rect">
            <a:avLst/>
          </a:prstGeom>
        </p:spPr>
      </p:pic>
      <p:pic>
        <p:nvPicPr>
          <p:cNvPr id="125" name="Picture 124">
            <a:extLst>
              <a:ext uri="{FF2B5EF4-FFF2-40B4-BE49-F238E27FC236}">
                <a16:creationId xmlns:a16="http://schemas.microsoft.com/office/drawing/2014/main" xmlns="" id="{F2EFCE6E-55C5-AB48-9D48-942539E42F6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80725" y="5076726"/>
            <a:ext cx="435228" cy="450000"/>
          </a:xfrm>
          <a:prstGeom prst="rect">
            <a:avLst/>
          </a:prstGeom>
        </p:spPr>
      </p:pic>
      <p:pic>
        <p:nvPicPr>
          <p:cNvPr id="126" name="Picture 125">
            <a:extLst>
              <a:ext uri="{FF2B5EF4-FFF2-40B4-BE49-F238E27FC236}">
                <a16:creationId xmlns:a16="http://schemas.microsoft.com/office/drawing/2014/main" xmlns="" id="{BC4B2AE1-C4B1-C743-8C60-98F85764E5D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116047" y="5083157"/>
            <a:ext cx="435228" cy="450000"/>
          </a:xfrm>
          <a:prstGeom prst="rect">
            <a:avLst/>
          </a:prstGeom>
        </p:spPr>
      </p:pic>
      <p:pic>
        <p:nvPicPr>
          <p:cNvPr id="127" name="Picture 126">
            <a:extLst>
              <a:ext uri="{FF2B5EF4-FFF2-40B4-BE49-F238E27FC236}">
                <a16:creationId xmlns:a16="http://schemas.microsoft.com/office/drawing/2014/main" xmlns="" id="{A960E949-DCDE-5842-8023-8D36365051B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80725" y="4527157"/>
            <a:ext cx="435228" cy="450000"/>
          </a:xfrm>
          <a:prstGeom prst="rect">
            <a:avLst/>
          </a:prstGeom>
        </p:spPr>
      </p:pic>
      <p:pic>
        <p:nvPicPr>
          <p:cNvPr id="128" name="Picture 127">
            <a:extLst>
              <a:ext uri="{FF2B5EF4-FFF2-40B4-BE49-F238E27FC236}">
                <a16:creationId xmlns:a16="http://schemas.microsoft.com/office/drawing/2014/main" xmlns="" id="{8BD47464-825F-2D48-8B87-27A1383E6AD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116047" y="4533588"/>
            <a:ext cx="435228" cy="450000"/>
          </a:xfrm>
          <a:prstGeom prst="rect">
            <a:avLst/>
          </a:prstGeom>
        </p:spPr>
      </p:pic>
      <p:pic>
        <p:nvPicPr>
          <p:cNvPr id="129" name="Picture 128">
            <a:extLst>
              <a:ext uri="{FF2B5EF4-FFF2-40B4-BE49-F238E27FC236}">
                <a16:creationId xmlns:a16="http://schemas.microsoft.com/office/drawing/2014/main" xmlns="" id="{92D2E39D-75AC-E546-9556-FD557C46623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80725" y="3964416"/>
            <a:ext cx="435228" cy="450000"/>
          </a:xfrm>
          <a:prstGeom prst="rect">
            <a:avLst/>
          </a:prstGeom>
        </p:spPr>
      </p:pic>
      <p:pic>
        <p:nvPicPr>
          <p:cNvPr id="130" name="Picture 129">
            <a:extLst>
              <a:ext uri="{FF2B5EF4-FFF2-40B4-BE49-F238E27FC236}">
                <a16:creationId xmlns:a16="http://schemas.microsoft.com/office/drawing/2014/main" xmlns="" id="{D6BE7BBC-0DF1-5645-8D66-A94EA3D270F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116047" y="3970847"/>
            <a:ext cx="435228" cy="450000"/>
          </a:xfrm>
          <a:prstGeom prst="rect">
            <a:avLst/>
          </a:prstGeom>
        </p:spPr>
      </p:pic>
      <p:pic>
        <p:nvPicPr>
          <p:cNvPr id="131" name="Picture 130">
            <a:extLst>
              <a:ext uri="{FF2B5EF4-FFF2-40B4-BE49-F238E27FC236}">
                <a16:creationId xmlns:a16="http://schemas.microsoft.com/office/drawing/2014/main" xmlns="" id="{EEB5864F-A2B3-4641-A75D-4BB5C727079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55631" y="5071971"/>
            <a:ext cx="435228" cy="450000"/>
          </a:xfrm>
          <a:prstGeom prst="rect">
            <a:avLst/>
          </a:prstGeom>
        </p:spPr>
      </p:pic>
      <p:pic>
        <p:nvPicPr>
          <p:cNvPr id="132" name="Picture 131">
            <a:extLst>
              <a:ext uri="{FF2B5EF4-FFF2-40B4-BE49-F238E27FC236}">
                <a16:creationId xmlns:a16="http://schemas.microsoft.com/office/drawing/2014/main" xmlns="" id="{6BF10AAC-9FC0-AA46-91E5-5623A18069B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55631" y="4522402"/>
            <a:ext cx="435228" cy="450000"/>
          </a:xfrm>
          <a:prstGeom prst="rect">
            <a:avLst/>
          </a:prstGeom>
        </p:spPr>
      </p:pic>
      <p:pic>
        <p:nvPicPr>
          <p:cNvPr id="133" name="Picture 132">
            <a:extLst>
              <a:ext uri="{FF2B5EF4-FFF2-40B4-BE49-F238E27FC236}">
                <a16:creationId xmlns:a16="http://schemas.microsoft.com/office/drawing/2014/main" xmlns="" id="{22ED1B4C-F7F0-6547-B570-5226900D219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55631" y="3959661"/>
            <a:ext cx="435228" cy="45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28272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multiply 3-digit numbers by 1-digit numbers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Starter: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What’s the same? What’s different?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Explain your answer.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xmlns="" id="{7C70986B-C8CE-454F-8942-C28246A0FEAC}"/>
              </a:ext>
            </a:extLst>
          </p:cNvPr>
          <p:cNvSpPr/>
          <p:nvPr/>
        </p:nvSpPr>
        <p:spPr>
          <a:xfrm>
            <a:off x="6599238" y="3320015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xmlns="" id="{400F3834-5FEC-8842-9412-CD52ABE1CCA9}"/>
              </a:ext>
            </a:extLst>
          </p:cNvPr>
          <p:cNvSpPr/>
          <p:nvPr/>
        </p:nvSpPr>
        <p:spPr>
          <a:xfrm>
            <a:off x="6599238" y="3955015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xmlns="" id="{7DF0354F-64D7-3343-9232-E85368C15ED4}"/>
              </a:ext>
            </a:extLst>
          </p:cNvPr>
          <p:cNvSpPr/>
          <p:nvPr/>
        </p:nvSpPr>
        <p:spPr>
          <a:xfrm>
            <a:off x="6599238" y="4590015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×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xmlns="" id="{C8C425D7-06CF-FC4D-89C1-37AA3377340E}"/>
              </a:ext>
            </a:extLst>
          </p:cNvPr>
          <p:cNvSpPr/>
          <p:nvPr/>
        </p:nvSpPr>
        <p:spPr>
          <a:xfrm>
            <a:off x="6599238" y="5225015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chemeClr val="bg1"/>
              </a:solidFill>
              <a:latin typeface="OpenDyslexicAlta" pitchFamily="2" charset="77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xmlns="" id="{4B21CBC9-0D76-B948-A5AE-B0371EACA2BF}"/>
              </a:ext>
            </a:extLst>
          </p:cNvPr>
          <p:cNvSpPr/>
          <p:nvPr/>
        </p:nvSpPr>
        <p:spPr>
          <a:xfrm>
            <a:off x="6599238" y="5859463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2400">
              <a:solidFill>
                <a:schemeClr val="bg1"/>
              </a:solidFill>
              <a:latin typeface="OpenDyslexicAlta" pitchFamily="2" charset="77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xmlns="" id="{8270F9FF-A2FD-C44B-9092-117A8A0B5C37}"/>
              </a:ext>
            </a:extLst>
          </p:cNvPr>
          <p:cNvSpPr/>
          <p:nvPr/>
        </p:nvSpPr>
        <p:spPr>
          <a:xfrm>
            <a:off x="7234238" y="3320015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H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xmlns="" id="{75E6A664-EBBD-D944-A0FF-B453001CEB5F}"/>
              </a:ext>
            </a:extLst>
          </p:cNvPr>
          <p:cNvSpPr/>
          <p:nvPr/>
        </p:nvSpPr>
        <p:spPr>
          <a:xfrm>
            <a:off x="7234238" y="3955015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xmlns="" id="{05AC8582-0B9C-0245-9EC7-6C4A1097AB28}"/>
              </a:ext>
            </a:extLst>
          </p:cNvPr>
          <p:cNvSpPr/>
          <p:nvPr/>
        </p:nvSpPr>
        <p:spPr>
          <a:xfrm>
            <a:off x="7234238" y="4590015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xmlns="" id="{987B2599-8C6A-2749-993A-516A8298B461}"/>
              </a:ext>
            </a:extLst>
          </p:cNvPr>
          <p:cNvSpPr/>
          <p:nvPr/>
        </p:nvSpPr>
        <p:spPr>
          <a:xfrm>
            <a:off x="7234238" y="5225015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bg1"/>
                </a:solidFill>
                <a:latin typeface="OpenDyslexicAlta" pitchFamily="2" charset="77"/>
              </a:rPr>
              <a:t>5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xmlns="" id="{6A9C6B5A-4A08-F442-A251-1A54CA4CC546}"/>
              </a:ext>
            </a:extLst>
          </p:cNvPr>
          <p:cNvSpPr/>
          <p:nvPr/>
        </p:nvSpPr>
        <p:spPr>
          <a:xfrm>
            <a:off x="7234238" y="5859463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2400" dirty="0">
                <a:solidFill>
                  <a:schemeClr val="bg1"/>
                </a:solidFill>
                <a:latin typeface="OpenDyslexicAlta" pitchFamily="2" charset="77"/>
              </a:rPr>
              <a:t>5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xmlns="" id="{99678BD9-F094-3E4D-B13A-71A89F72CE49}"/>
              </a:ext>
            </a:extLst>
          </p:cNvPr>
          <p:cNvSpPr/>
          <p:nvPr/>
        </p:nvSpPr>
        <p:spPr>
          <a:xfrm>
            <a:off x="7869238" y="3320015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T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xmlns="" id="{37D01026-5363-7A4B-B3B6-0231F379F1F6}"/>
              </a:ext>
            </a:extLst>
          </p:cNvPr>
          <p:cNvSpPr/>
          <p:nvPr/>
        </p:nvSpPr>
        <p:spPr>
          <a:xfrm>
            <a:off x="7869238" y="3955015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7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xmlns="" id="{EDD1CEE9-FE58-1E4B-9B7A-C49599509E52}"/>
              </a:ext>
            </a:extLst>
          </p:cNvPr>
          <p:cNvSpPr/>
          <p:nvPr/>
        </p:nvSpPr>
        <p:spPr>
          <a:xfrm>
            <a:off x="7869238" y="4590015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xmlns="" id="{85CF28D6-7772-7F4D-82C2-5A500A4D3FE4}"/>
              </a:ext>
            </a:extLst>
          </p:cNvPr>
          <p:cNvSpPr/>
          <p:nvPr/>
        </p:nvSpPr>
        <p:spPr>
          <a:xfrm>
            <a:off x="7869238" y="5225015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bg1"/>
                </a:solidFill>
                <a:latin typeface="OpenDyslexicAlta" pitchFamily="2" charset="77"/>
              </a:rPr>
              <a:t>7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xmlns="" id="{46541B7B-B445-EF43-83F7-7894126B31F7}"/>
              </a:ext>
            </a:extLst>
          </p:cNvPr>
          <p:cNvSpPr/>
          <p:nvPr/>
        </p:nvSpPr>
        <p:spPr>
          <a:xfrm>
            <a:off x="7869238" y="5859463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2400" dirty="0">
                <a:solidFill>
                  <a:schemeClr val="bg1"/>
                </a:solidFill>
                <a:latin typeface="OpenDyslexicAlta" pitchFamily="2" charset="77"/>
              </a:rPr>
              <a:t>1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xmlns="" id="{9C54E959-A4BE-C84D-9F28-445AF32C7849}"/>
              </a:ext>
            </a:extLst>
          </p:cNvPr>
          <p:cNvSpPr/>
          <p:nvPr/>
        </p:nvSpPr>
        <p:spPr>
          <a:xfrm>
            <a:off x="8504238" y="3320015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O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xmlns="" id="{845250C5-E569-B648-A5D8-652962D2D9C5}"/>
              </a:ext>
            </a:extLst>
          </p:cNvPr>
          <p:cNvSpPr/>
          <p:nvPr/>
        </p:nvSpPr>
        <p:spPr>
          <a:xfrm>
            <a:off x="8504238" y="3955015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2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xmlns="" id="{9236DEEE-2402-1548-902C-22A976FFC97D}"/>
              </a:ext>
            </a:extLst>
          </p:cNvPr>
          <p:cNvSpPr/>
          <p:nvPr/>
        </p:nvSpPr>
        <p:spPr>
          <a:xfrm>
            <a:off x="8504238" y="4590015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8</a:t>
            </a:r>
          </a:p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xmlns="" id="{D7D3A67C-B83F-4A43-A2C9-E1547742C437}"/>
              </a:ext>
            </a:extLst>
          </p:cNvPr>
          <p:cNvSpPr/>
          <p:nvPr/>
        </p:nvSpPr>
        <p:spPr>
          <a:xfrm>
            <a:off x="8504238" y="5225015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bg1"/>
                </a:solidFill>
                <a:latin typeface="OpenDyslexicAlta" pitchFamily="2" charset="77"/>
              </a:rPr>
              <a:t>6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xmlns="" id="{F1F79682-BEBB-F24B-A3CE-C683BE8E3630}"/>
              </a:ext>
            </a:extLst>
          </p:cNvPr>
          <p:cNvSpPr/>
          <p:nvPr/>
        </p:nvSpPr>
        <p:spPr>
          <a:xfrm>
            <a:off x="8504238" y="5859463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2400" dirty="0">
              <a:solidFill>
                <a:schemeClr val="bg1"/>
              </a:solidFill>
              <a:latin typeface="OpenDyslexicAlta" pitchFamily="2" charset="77"/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xmlns="" id="{20976548-DBAC-774B-A4DB-594CD54BC22B}"/>
              </a:ext>
            </a:extLst>
          </p:cNvPr>
          <p:cNvSpPr/>
          <p:nvPr/>
        </p:nvSpPr>
        <p:spPr>
          <a:xfrm>
            <a:off x="9139238" y="3320015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xmlns="" id="{8F73F241-EECE-8144-8BEE-AC4CD0B9EFA3}"/>
              </a:ext>
            </a:extLst>
          </p:cNvPr>
          <p:cNvSpPr/>
          <p:nvPr/>
        </p:nvSpPr>
        <p:spPr>
          <a:xfrm>
            <a:off x="9139238" y="3955015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xmlns="" id="{4A38115B-47A9-6E45-BC2E-1B255F26F735}"/>
              </a:ext>
            </a:extLst>
          </p:cNvPr>
          <p:cNvSpPr/>
          <p:nvPr/>
        </p:nvSpPr>
        <p:spPr>
          <a:xfrm>
            <a:off x="9139238" y="4590015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xmlns="" id="{1D1CBA77-7B1B-0A47-BDB5-9E9B45E72F12}"/>
              </a:ext>
            </a:extLst>
          </p:cNvPr>
          <p:cNvSpPr/>
          <p:nvPr/>
        </p:nvSpPr>
        <p:spPr>
          <a:xfrm>
            <a:off x="9139238" y="5225015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chemeClr val="bg1"/>
              </a:solidFill>
              <a:latin typeface="OpenDyslexicAlta" pitchFamily="2" charset="77"/>
            </a:endParaRP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xmlns="" id="{64FE267A-27C7-4B42-BDD6-F967C154AF03}"/>
              </a:ext>
            </a:extLst>
          </p:cNvPr>
          <p:cNvSpPr/>
          <p:nvPr/>
        </p:nvSpPr>
        <p:spPr>
          <a:xfrm>
            <a:off x="9139238" y="5859463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2400">
              <a:solidFill>
                <a:schemeClr val="bg1"/>
              </a:solidFill>
              <a:latin typeface="OpenDyslexicAlta" pitchFamily="2" charset="77"/>
            </a:endParaRPr>
          </a:p>
        </p:txBody>
      </p: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xmlns="" id="{794F8498-F0FF-C14E-A511-397859E3E435}"/>
              </a:ext>
            </a:extLst>
          </p:cNvPr>
          <p:cNvCxnSpPr>
            <a:cxnSpLocks/>
          </p:cNvCxnSpPr>
          <p:nvPr/>
        </p:nvCxnSpPr>
        <p:spPr>
          <a:xfrm>
            <a:off x="7234238" y="5846763"/>
            <a:ext cx="1905000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xmlns="" id="{4C9FB333-CC5F-5D47-8DC1-A3A86E40BB96}"/>
              </a:ext>
            </a:extLst>
          </p:cNvPr>
          <p:cNvCxnSpPr>
            <a:cxnSpLocks/>
          </p:cNvCxnSpPr>
          <p:nvPr/>
        </p:nvCxnSpPr>
        <p:spPr>
          <a:xfrm>
            <a:off x="7234238" y="5215906"/>
            <a:ext cx="1905000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Rectangle 38">
            <a:extLst>
              <a:ext uri="{FF2B5EF4-FFF2-40B4-BE49-F238E27FC236}">
                <a16:creationId xmlns:a16="http://schemas.microsoft.com/office/drawing/2014/main" xmlns="" id="{686CFF12-253C-0347-9C71-CBD00D1B5AA3}"/>
              </a:ext>
            </a:extLst>
          </p:cNvPr>
          <p:cNvSpPr/>
          <p:nvPr/>
        </p:nvSpPr>
        <p:spPr>
          <a:xfrm>
            <a:off x="2347499" y="3333267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xmlns="" id="{3B5EEC3F-F28C-9145-94E7-1F08C5AAC21B}"/>
              </a:ext>
            </a:extLst>
          </p:cNvPr>
          <p:cNvSpPr/>
          <p:nvPr/>
        </p:nvSpPr>
        <p:spPr>
          <a:xfrm>
            <a:off x="2347499" y="3968267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xmlns="" id="{49D0F6F8-58C4-684B-8998-E6DC51E4C275}"/>
              </a:ext>
            </a:extLst>
          </p:cNvPr>
          <p:cNvSpPr/>
          <p:nvPr/>
        </p:nvSpPr>
        <p:spPr>
          <a:xfrm>
            <a:off x="2347499" y="4603267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×</a:t>
            </a: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xmlns="" id="{9A12E5D9-48CA-4747-B9F3-952B812B9F5D}"/>
              </a:ext>
            </a:extLst>
          </p:cNvPr>
          <p:cNvSpPr/>
          <p:nvPr/>
        </p:nvSpPr>
        <p:spPr>
          <a:xfrm>
            <a:off x="2347499" y="5238267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chemeClr val="bg1"/>
              </a:solidFill>
              <a:latin typeface="OpenDyslexicAlta" pitchFamily="2" charset="77"/>
            </a:endParaRP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xmlns="" id="{9E0664B5-29DA-B548-818C-680399AB4231}"/>
              </a:ext>
            </a:extLst>
          </p:cNvPr>
          <p:cNvSpPr/>
          <p:nvPr/>
        </p:nvSpPr>
        <p:spPr>
          <a:xfrm>
            <a:off x="2347499" y="5872715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2400">
              <a:solidFill>
                <a:schemeClr val="bg1"/>
              </a:solidFill>
              <a:latin typeface="OpenDyslexicAlta" pitchFamily="2" charset="77"/>
            </a:endParaRP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xmlns="" id="{C76E9A6A-17AF-024A-8734-54E8BDA02B05}"/>
              </a:ext>
            </a:extLst>
          </p:cNvPr>
          <p:cNvSpPr/>
          <p:nvPr/>
        </p:nvSpPr>
        <p:spPr>
          <a:xfrm>
            <a:off x="2982499" y="3333267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H</a:t>
            </a: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xmlns="" id="{728CBB73-FA77-1B4C-B650-25A7AB402068}"/>
              </a:ext>
            </a:extLst>
          </p:cNvPr>
          <p:cNvSpPr/>
          <p:nvPr/>
        </p:nvSpPr>
        <p:spPr>
          <a:xfrm>
            <a:off x="2982499" y="3968267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xmlns="" id="{8577714E-9800-B645-B4C4-30F1DF014459}"/>
              </a:ext>
            </a:extLst>
          </p:cNvPr>
          <p:cNvSpPr/>
          <p:nvPr/>
        </p:nvSpPr>
        <p:spPr>
          <a:xfrm>
            <a:off x="2982499" y="4603267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xmlns="" id="{33367362-BBB6-8F41-AF96-BE07146A3618}"/>
              </a:ext>
            </a:extLst>
          </p:cNvPr>
          <p:cNvSpPr/>
          <p:nvPr/>
        </p:nvSpPr>
        <p:spPr>
          <a:xfrm>
            <a:off x="2982499" y="5238267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bg1"/>
                </a:solidFill>
                <a:latin typeface="OpenDyslexicAlta" pitchFamily="2" charset="77"/>
              </a:rPr>
              <a:t>5</a:t>
            </a: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xmlns="" id="{5BB880DA-5F33-B148-A788-9518FA83D5A8}"/>
              </a:ext>
            </a:extLst>
          </p:cNvPr>
          <p:cNvSpPr/>
          <p:nvPr/>
        </p:nvSpPr>
        <p:spPr>
          <a:xfrm>
            <a:off x="2982499" y="5872715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2400" dirty="0">
                <a:solidFill>
                  <a:schemeClr val="bg1"/>
                </a:solidFill>
                <a:latin typeface="OpenDyslexicAlta" pitchFamily="2" charset="77"/>
              </a:rPr>
              <a:t>5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xmlns="" id="{95332BEA-54A2-484C-BB7F-62D1FBE545C2}"/>
              </a:ext>
            </a:extLst>
          </p:cNvPr>
          <p:cNvSpPr/>
          <p:nvPr/>
        </p:nvSpPr>
        <p:spPr>
          <a:xfrm>
            <a:off x="3617499" y="3333267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T</a:t>
            </a: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xmlns="" id="{818D6BD9-A596-9845-8EF2-A481E4265088}"/>
              </a:ext>
            </a:extLst>
          </p:cNvPr>
          <p:cNvSpPr/>
          <p:nvPr/>
        </p:nvSpPr>
        <p:spPr>
          <a:xfrm>
            <a:off x="3617499" y="3968267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9</a:t>
            </a: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xmlns="" id="{E371E5ED-CAA7-9B4F-8517-1E828E9DCAD6}"/>
              </a:ext>
            </a:extLst>
          </p:cNvPr>
          <p:cNvSpPr/>
          <p:nvPr/>
        </p:nvSpPr>
        <p:spPr>
          <a:xfrm>
            <a:off x="3617499" y="4603267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xmlns="" id="{2B47FA10-8429-E94B-94B3-EEB02C9900B9}"/>
              </a:ext>
            </a:extLst>
          </p:cNvPr>
          <p:cNvSpPr/>
          <p:nvPr/>
        </p:nvSpPr>
        <p:spPr>
          <a:xfrm>
            <a:off x="3617499" y="5238267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bg1"/>
                </a:solidFill>
                <a:latin typeface="OpenDyslexicAlta" pitchFamily="2" charset="77"/>
              </a:rPr>
              <a:t>7</a:t>
            </a: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xmlns="" id="{5ABDF0F2-D0B9-0B4D-9B75-038D2DC444F6}"/>
              </a:ext>
            </a:extLst>
          </p:cNvPr>
          <p:cNvSpPr/>
          <p:nvPr/>
        </p:nvSpPr>
        <p:spPr>
          <a:xfrm>
            <a:off x="3617499" y="5872715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2400" dirty="0">
                <a:solidFill>
                  <a:schemeClr val="bg1"/>
                </a:solidFill>
                <a:latin typeface="OpenDyslexicAlta" pitchFamily="2" charset="77"/>
              </a:rPr>
              <a:t>3</a:t>
            </a:r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xmlns="" id="{78ACAA37-564F-9741-A068-278AF01FDD5E}"/>
              </a:ext>
            </a:extLst>
          </p:cNvPr>
          <p:cNvSpPr/>
          <p:nvPr/>
        </p:nvSpPr>
        <p:spPr>
          <a:xfrm>
            <a:off x="4252499" y="3333267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O</a:t>
            </a: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xmlns="" id="{39888D58-2B9D-9141-AA0A-D15AA50540F5}"/>
              </a:ext>
            </a:extLst>
          </p:cNvPr>
          <p:cNvSpPr/>
          <p:nvPr/>
        </p:nvSpPr>
        <p:spPr>
          <a:xfrm>
            <a:off x="4252499" y="3968267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6</a:t>
            </a:r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xmlns="" id="{C4AF42CA-BD3A-4645-AF07-2BD06AA38D0D}"/>
              </a:ext>
            </a:extLst>
          </p:cNvPr>
          <p:cNvSpPr/>
          <p:nvPr/>
        </p:nvSpPr>
        <p:spPr>
          <a:xfrm>
            <a:off x="4252499" y="4603267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6</a:t>
            </a:r>
          </a:p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xmlns="" id="{44073AD2-C561-2F4C-A2C7-37699C0EFE4C}"/>
              </a:ext>
            </a:extLst>
          </p:cNvPr>
          <p:cNvSpPr/>
          <p:nvPr/>
        </p:nvSpPr>
        <p:spPr>
          <a:xfrm>
            <a:off x="4252499" y="5238267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bg1"/>
                </a:solidFill>
                <a:latin typeface="OpenDyslexicAlta" pitchFamily="2" charset="77"/>
              </a:rPr>
              <a:t>6</a:t>
            </a:r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xmlns="" id="{5ABC0B9A-8078-F34C-AB5A-9F8F3C81D39C}"/>
              </a:ext>
            </a:extLst>
          </p:cNvPr>
          <p:cNvSpPr/>
          <p:nvPr/>
        </p:nvSpPr>
        <p:spPr>
          <a:xfrm>
            <a:off x="4252499" y="5872715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2400" dirty="0">
              <a:solidFill>
                <a:schemeClr val="bg1"/>
              </a:solidFill>
              <a:latin typeface="OpenDyslexicAlta" pitchFamily="2" charset="77"/>
            </a:endParaRP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xmlns="" id="{BA006800-4DC5-A04A-8BE2-27BA032E793F}"/>
              </a:ext>
            </a:extLst>
          </p:cNvPr>
          <p:cNvSpPr/>
          <p:nvPr/>
        </p:nvSpPr>
        <p:spPr>
          <a:xfrm>
            <a:off x="4887499" y="3333267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xmlns="" id="{BCC3EBF4-0FDC-0145-91FD-9A5AE88D75F2}"/>
              </a:ext>
            </a:extLst>
          </p:cNvPr>
          <p:cNvSpPr/>
          <p:nvPr/>
        </p:nvSpPr>
        <p:spPr>
          <a:xfrm>
            <a:off x="4887499" y="3968267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68" name="Rectangle 67">
            <a:extLst>
              <a:ext uri="{FF2B5EF4-FFF2-40B4-BE49-F238E27FC236}">
                <a16:creationId xmlns:a16="http://schemas.microsoft.com/office/drawing/2014/main" xmlns="" id="{46F2D45C-FC8A-2C4F-BE96-057E54A497F3}"/>
              </a:ext>
            </a:extLst>
          </p:cNvPr>
          <p:cNvSpPr/>
          <p:nvPr/>
        </p:nvSpPr>
        <p:spPr>
          <a:xfrm>
            <a:off x="4887499" y="4603267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xmlns="" id="{8D70E6D0-0F49-6A40-9E20-9868E7F18B36}"/>
              </a:ext>
            </a:extLst>
          </p:cNvPr>
          <p:cNvSpPr/>
          <p:nvPr/>
        </p:nvSpPr>
        <p:spPr>
          <a:xfrm>
            <a:off x="4887499" y="5238267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chemeClr val="bg1"/>
              </a:solidFill>
              <a:latin typeface="OpenDyslexicAlta" pitchFamily="2" charset="77"/>
            </a:endParaRPr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xmlns="" id="{EC8B507C-EB69-AA47-B47C-166368C79952}"/>
              </a:ext>
            </a:extLst>
          </p:cNvPr>
          <p:cNvSpPr/>
          <p:nvPr/>
        </p:nvSpPr>
        <p:spPr>
          <a:xfrm>
            <a:off x="4887499" y="5872715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2400">
              <a:solidFill>
                <a:schemeClr val="bg1"/>
              </a:solidFill>
              <a:latin typeface="OpenDyslexicAlta" pitchFamily="2" charset="77"/>
            </a:endParaRPr>
          </a:p>
        </p:txBody>
      </p:sp>
      <p:cxnSp>
        <p:nvCxnSpPr>
          <p:cNvPr id="71" name="Straight Connector 70">
            <a:extLst>
              <a:ext uri="{FF2B5EF4-FFF2-40B4-BE49-F238E27FC236}">
                <a16:creationId xmlns:a16="http://schemas.microsoft.com/office/drawing/2014/main" xmlns="" id="{BF66E554-81B6-4640-B953-6B66B7B93C92}"/>
              </a:ext>
            </a:extLst>
          </p:cNvPr>
          <p:cNvCxnSpPr>
            <a:cxnSpLocks/>
          </p:cNvCxnSpPr>
          <p:nvPr/>
        </p:nvCxnSpPr>
        <p:spPr>
          <a:xfrm>
            <a:off x="2982499" y="5860015"/>
            <a:ext cx="1905000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Connector 71">
            <a:extLst>
              <a:ext uri="{FF2B5EF4-FFF2-40B4-BE49-F238E27FC236}">
                <a16:creationId xmlns:a16="http://schemas.microsoft.com/office/drawing/2014/main" xmlns="" id="{770B2ADA-126E-784C-B9A8-8DC8BBDB8B01}"/>
              </a:ext>
            </a:extLst>
          </p:cNvPr>
          <p:cNvCxnSpPr>
            <a:cxnSpLocks/>
          </p:cNvCxnSpPr>
          <p:nvPr/>
        </p:nvCxnSpPr>
        <p:spPr>
          <a:xfrm>
            <a:off x="2982499" y="5229158"/>
            <a:ext cx="1905000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3847849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multiply 3-digit numbers by 1-digit numbers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Activity 3: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Write the calculation represented by the place value chart and counters.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Solve the calculation using the formal written method.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xmlns="" id="{04FA8C7C-E0DB-F743-BABE-F3034198428B}"/>
              </a:ext>
            </a:extLst>
          </p:cNvPr>
          <p:cNvSpPr/>
          <p:nvPr/>
        </p:nvSpPr>
        <p:spPr>
          <a:xfrm>
            <a:off x="9131607" y="2367856"/>
            <a:ext cx="906114" cy="915119"/>
          </a:xfrm>
          <a:prstGeom prst="roundRect">
            <a:avLst/>
          </a:prstGeom>
          <a:noFill/>
          <a:ln w="2857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endParaRPr lang="en-US" sz="6000" dirty="0">
              <a:solidFill>
                <a:srgbClr val="FF3860"/>
              </a:solidFill>
              <a:latin typeface="OpenDyslexic" pitchFamily="2" charset="77"/>
            </a:endParaRPr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xmlns="" id="{EBFEB7E2-94EB-6244-AF60-10B816CA71C8}"/>
              </a:ext>
            </a:extLst>
          </p:cNvPr>
          <p:cNvSpPr/>
          <p:nvPr/>
        </p:nvSpPr>
        <p:spPr>
          <a:xfrm>
            <a:off x="8311786" y="3453859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xmlns="" id="{75600AE6-46A9-3E4D-9AB9-CFCA735E7A2D}"/>
              </a:ext>
            </a:extLst>
          </p:cNvPr>
          <p:cNvSpPr/>
          <p:nvPr/>
        </p:nvSpPr>
        <p:spPr>
          <a:xfrm>
            <a:off x="8311786" y="4088859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xmlns="" id="{D47979CF-7540-3244-BE04-641D30C144A0}"/>
              </a:ext>
            </a:extLst>
          </p:cNvPr>
          <p:cNvSpPr/>
          <p:nvPr/>
        </p:nvSpPr>
        <p:spPr>
          <a:xfrm>
            <a:off x="8311786" y="4723859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×</a:t>
            </a:r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xmlns="" id="{ECAE4A46-2014-C945-AB4A-46E2B61B7D3C}"/>
              </a:ext>
            </a:extLst>
          </p:cNvPr>
          <p:cNvSpPr/>
          <p:nvPr/>
        </p:nvSpPr>
        <p:spPr>
          <a:xfrm>
            <a:off x="8311786" y="5358859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xmlns="" id="{0ECAB0AA-4D83-1C49-A18D-AD9D4D9E44D0}"/>
              </a:ext>
            </a:extLst>
          </p:cNvPr>
          <p:cNvSpPr/>
          <p:nvPr/>
        </p:nvSpPr>
        <p:spPr>
          <a:xfrm>
            <a:off x="8311786" y="5993307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240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xmlns="" id="{9305167A-EB09-E142-9EF2-51BFFD44D862}"/>
              </a:ext>
            </a:extLst>
          </p:cNvPr>
          <p:cNvSpPr/>
          <p:nvPr/>
        </p:nvSpPr>
        <p:spPr>
          <a:xfrm>
            <a:off x="8946786" y="3453859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TH</a:t>
            </a:r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xmlns="" id="{4B9BDB66-5236-0543-9C07-310B67259057}"/>
              </a:ext>
            </a:extLst>
          </p:cNvPr>
          <p:cNvSpPr/>
          <p:nvPr/>
        </p:nvSpPr>
        <p:spPr>
          <a:xfrm>
            <a:off x="8946786" y="4088859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xmlns="" id="{7659EBF8-B948-CA4E-BC59-212012D01476}"/>
              </a:ext>
            </a:extLst>
          </p:cNvPr>
          <p:cNvSpPr/>
          <p:nvPr/>
        </p:nvSpPr>
        <p:spPr>
          <a:xfrm>
            <a:off x="8946786" y="4723859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xmlns="" id="{46F1F31E-B980-9B45-8D90-3841DE82C99D}"/>
              </a:ext>
            </a:extLst>
          </p:cNvPr>
          <p:cNvSpPr/>
          <p:nvPr/>
        </p:nvSpPr>
        <p:spPr>
          <a:xfrm>
            <a:off x="8946786" y="5358859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xmlns="" id="{18057518-BD79-8A41-96AC-6BCBA06CB400}"/>
              </a:ext>
            </a:extLst>
          </p:cNvPr>
          <p:cNvSpPr/>
          <p:nvPr/>
        </p:nvSpPr>
        <p:spPr>
          <a:xfrm>
            <a:off x="8946786" y="5993307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24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xmlns="" id="{616FC296-3451-634D-9757-573A96B1E24E}"/>
              </a:ext>
            </a:extLst>
          </p:cNvPr>
          <p:cNvSpPr/>
          <p:nvPr/>
        </p:nvSpPr>
        <p:spPr>
          <a:xfrm>
            <a:off x="9581786" y="3453859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H</a:t>
            </a:r>
          </a:p>
        </p:txBody>
      </p:sp>
      <p:sp>
        <p:nvSpPr>
          <p:cNvPr id="68" name="Rectangle 67">
            <a:extLst>
              <a:ext uri="{FF2B5EF4-FFF2-40B4-BE49-F238E27FC236}">
                <a16:creationId xmlns:a16="http://schemas.microsoft.com/office/drawing/2014/main" xmlns="" id="{6CD0A860-DA38-7148-882D-B7A6B94F46A1}"/>
              </a:ext>
            </a:extLst>
          </p:cNvPr>
          <p:cNvSpPr/>
          <p:nvPr/>
        </p:nvSpPr>
        <p:spPr>
          <a:xfrm>
            <a:off x="9581786" y="4088859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3</a:t>
            </a:r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xmlns="" id="{069A08D2-9BCD-8548-928E-8CEB864C7EC4}"/>
              </a:ext>
            </a:extLst>
          </p:cNvPr>
          <p:cNvSpPr/>
          <p:nvPr/>
        </p:nvSpPr>
        <p:spPr>
          <a:xfrm>
            <a:off x="9581786" y="4723859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xmlns="" id="{C65EA6B1-E7FF-AB45-B928-44639BC7A1D0}"/>
              </a:ext>
            </a:extLst>
          </p:cNvPr>
          <p:cNvSpPr/>
          <p:nvPr/>
        </p:nvSpPr>
        <p:spPr>
          <a:xfrm>
            <a:off x="9581786" y="5358859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71" name="Rectangle 70">
            <a:extLst>
              <a:ext uri="{FF2B5EF4-FFF2-40B4-BE49-F238E27FC236}">
                <a16:creationId xmlns:a16="http://schemas.microsoft.com/office/drawing/2014/main" xmlns="" id="{A58BAE4A-BFA5-0640-862A-73EB1C412536}"/>
              </a:ext>
            </a:extLst>
          </p:cNvPr>
          <p:cNvSpPr/>
          <p:nvPr/>
        </p:nvSpPr>
        <p:spPr>
          <a:xfrm>
            <a:off x="9581786" y="5993307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24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xmlns="" id="{998A09A3-3AAE-E542-B614-698B5FE99FC7}"/>
              </a:ext>
            </a:extLst>
          </p:cNvPr>
          <p:cNvSpPr/>
          <p:nvPr/>
        </p:nvSpPr>
        <p:spPr>
          <a:xfrm>
            <a:off x="10216786" y="3453859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T</a:t>
            </a:r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xmlns="" id="{0EBC3068-BF52-C04F-82FD-C9E05E739D51}"/>
              </a:ext>
            </a:extLst>
          </p:cNvPr>
          <p:cNvSpPr/>
          <p:nvPr/>
        </p:nvSpPr>
        <p:spPr>
          <a:xfrm>
            <a:off x="10216786" y="4088859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2</a:t>
            </a:r>
          </a:p>
        </p:txBody>
      </p:sp>
      <p:sp>
        <p:nvSpPr>
          <p:cNvPr id="74" name="Rectangle 73">
            <a:extLst>
              <a:ext uri="{FF2B5EF4-FFF2-40B4-BE49-F238E27FC236}">
                <a16:creationId xmlns:a16="http://schemas.microsoft.com/office/drawing/2014/main" xmlns="" id="{6A45B286-B78E-AF4A-A09E-567C37125AB6}"/>
              </a:ext>
            </a:extLst>
          </p:cNvPr>
          <p:cNvSpPr/>
          <p:nvPr/>
        </p:nvSpPr>
        <p:spPr>
          <a:xfrm>
            <a:off x="10216786" y="4723859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87" name="Rectangle 86">
            <a:extLst>
              <a:ext uri="{FF2B5EF4-FFF2-40B4-BE49-F238E27FC236}">
                <a16:creationId xmlns:a16="http://schemas.microsoft.com/office/drawing/2014/main" xmlns="" id="{7FDCE087-5302-EC47-B901-B7A967C31EB1}"/>
              </a:ext>
            </a:extLst>
          </p:cNvPr>
          <p:cNvSpPr/>
          <p:nvPr/>
        </p:nvSpPr>
        <p:spPr>
          <a:xfrm>
            <a:off x="10216786" y="5358859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88" name="Rectangle 87">
            <a:extLst>
              <a:ext uri="{FF2B5EF4-FFF2-40B4-BE49-F238E27FC236}">
                <a16:creationId xmlns:a16="http://schemas.microsoft.com/office/drawing/2014/main" xmlns="" id="{DEB98F41-59BF-7047-840C-8D3859B54A9D}"/>
              </a:ext>
            </a:extLst>
          </p:cNvPr>
          <p:cNvSpPr/>
          <p:nvPr/>
        </p:nvSpPr>
        <p:spPr>
          <a:xfrm>
            <a:off x="10216786" y="5993307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24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89" name="Rectangle 88">
            <a:extLst>
              <a:ext uri="{FF2B5EF4-FFF2-40B4-BE49-F238E27FC236}">
                <a16:creationId xmlns:a16="http://schemas.microsoft.com/office/drawing/2014/main" xmlns="" id="{1F9FA1B0-6249-2745-A89B-83A2674E9523}"/>
              </a:ext>
            </a:extLst>
          </p:cNvPr>
          <p:cNvSpPr/>
          <p:nvPr/>
        </p:nvSpPr>
        <p:spPr>
          <a:xfrm>
            <a:off x="10851786" y="3453859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prstClr val="black"/>
                </a:solidFill>
                <a:latin typeface="OpenDyslexicAlta" pitchFamily="2" charset="77"/>
              </a:rPr>
              <a:t>O</a:t>
            </a:r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90" name="Rectangle 89">
            <a:extLst>
              <a:ext uri="{FF2B5EF4-FFF2-40B4-BE49-F238E27FC236}">
                <a16:creationId xmlns:a16="http://schemas.microsoft.com/office/drawing/2014/main" xmlns="" id="{4B715DF8-3D70-7440-A606-6E817E6374B2}"/>
              </a:ext>
            </a:extLst>
          </p:cNvPr>
          <p:cNvSpPr/>
          <p:nvPr/>
        </p:nvSpPr>
        <p:spPr>
          <a:xfrm>
            <a:off x="10851786" y="4088859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6</a:t>
            </a:r>
          </a:p>
        </p:txBody>
      </p:sp>
      <p:sp>
        <p:nvSpPr>
          <p:cNvPr id="91" name="Rectangle 90">
            <a:extLst>
              <a:ext uri="{FF2B5EF4-FFF2-40B4-BE49-F238E27FC236}">
                <a16:creationId xmlns:a16="http://schemas.microsoft.com/office/drawing/2014/main" xmlns="" id="{E7E3AD86-1F70-7C4C-B8C4-F2113CB9350E}"/>
              </a:ext>
            </a:extLst>
          </p:cNvPr>
          <p:cNvSpPr/>
          <p:nvPr/>
        </p:nvSpPr>
        <p:spPr>
          <a:xfrm>
            <a:off x="10851786" y="4723859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3</a:t>
            </a:r>
          </a:p>
        </p:txBody>
      </p:sp>
      <p:sp>
        <p:nvSpPr>
          <p:cNvPr id="92" name="Rectangle 91">
            <a:extLst>
              <a:ext uri="{FF2B5EF4-FFF2-40B4-BE49-F238E27FC236}">
                <a16:creationId xmlns:a16="http://schemas.microsoft.com/office/drawing/2014/main" xmlns="" id="{FEE1C33F-A7EB-974A-9D79-D2EB9A325D0E}"/>
              </a:ext>
            </a:extLst>
          </p:cNvPr>
          <p:cNvSpPr/>
          <p:nvPr/>
        </p:nvSpPr>
        <p:spPr>
          <a:xfrm>
            <a:off x="10851786" y="5358859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93" name="Rectangle 92">
            <a:extLst>
              <a:ext uri="{FF2B5EF4-FFF2-40B4-BE49-F238E27FC236}">
                <a16:creationId xmlns:a16="http://schemas.microsoft.com/office/drawing/2014/main" xmlns="" id="{B48B4E40-8560-1E40-A3E1-9CE23959C0A1}"/>
              </a:ext>
            </a:extLst>
          </p:cNvPr>
          <p:cNvSpPr/>
          <p:nvPr/>
        </p:nvSpPr>
        <p:spPr>
          <a:xfrm>
            <a:off x="10851786" y="5993307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2400">
              <a:solidFill>
                <a:srgbClr val="FF3860"/>
              </a:solidFill>
              <a:latin typeface="OpenDyslexicAlta" pitchFamily="2" charset="77"/>
            </a:endParaRPr>
          </a:p>
        </p:txBody>
      </p:sp>
      <p:graphicFrame>
        <p:nvGraphicFramePr>
          <p:cNvPr id="94" name="Table 93">
            <a:extLst>
              <a:ext uri="{FF2B5EF4-FFF2-40B4-BE49-F238E27FC236}">
                <a16:creationId xmlns:a16="http://schemas.microsoft.com/office/drawing/2014/main" xmlns="" id="{AC4CC3B2-108C-814C-8E9C-E2FD9B4A7073}"/>
              </a:ext>
            </a:extLst>
          </p:cNvPr>
          <p:cNvGraphicFramePr>
            <a:graphicFrameLocks noGrp="1"/>
          </p:cNvGraphicFramePr>
          <p:nvPr/>
        </p:nvGraphicFramePr>
        <p:xfrm>
          <a:off x="336186" y="3453859"/>
          <a:ext cx="7232373" cy="21031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410791">
                  <a:extLst>
                    <a:ext uri="{9D8B030D-6E8A-4147-A177-3AD203B41FA5}">
                      <a16:colId xmlns:a16="http://schemas.microsoft.com/office/drawing/2014/main" xmlns="" val="3100851161"/>
                    </a:ext>
                  </a:extLst>
                </a:gridCol>
                <a:gridCol w="2410791">
                  <a:extLst>
                    <a:ext uri="{9D8B030D-6E8A-4147-A177-3AD203B41FA5}">
                      <a16:colId xmlns:a16="http://schemas.microsoft.com/office/drawing/2014/main" xmlns="" val="3332004200"/>
                    </a:ext>
                  </a:extLst>
                </a:gridCol>
                <a:gridCol w="2410791">
                  <a:extLst>
                    <a:ext uri="{9D8B030D-6E8A-4147-A177-3AD203B41FA5}">
                      <a16:colId xmlns:a16="http://schemas.microsoft.com/office/drawing/2014/main" xmlns="" val="43846346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latin typeface="OpenDyslexicAlta" pitchFamily="2" charset="77"/>
                        </a:rPr>
                        <a:t>hundreds</a:t>
                      </a:r>
                    </a:p>
                  </a:txBody>
                  <a:tcPr>
                    <a:solidFill>
                      <a:srgbClr val="FFDD5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latin typeface="OpenDyslexicAlta" pitchFamily="2" charset="77"/>
                        </a:rPr>
                        <a:t>tens</a:t>
                      </a:r>
                    </a:p>
                  </a:txBody>
                  <a:tcPr>
                    <a:solidFill>
                      <a:srgbClr val="FFDD5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latin typeface="OpenDyslexicAlta" pitchFamily="2" charset="77"/>
                        </a:rPr>
                        <a:t>ones</a:t>
                      </a:r>
                    </a:p>
                  </a:txBody>
                  <a:tcPr>
                    <a:solidFill>
                      <a:srgbClr val="FFDD5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073717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25877768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32775677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915454993"/>
                  </a:ext>
                </a:extLst>
              </a:tr>
            </a:tbl>
          </a:graphicData>
        </a:graphic>
      </p:graphicFrame>
      <p:pic>
        <p:nvPicPr>
          <p:cNvPr id="96" name="Picture 95">
            <a:extLst>
              <a:ext uri="{FF2B5EF4-FFF2-40B4-BE49-F238E27FC236}">
                <a16:creationId xmlns:a16="http://schemas.microsoft.com/office/drawing/2014/main" xmlns="" id="{4EDBB8CF-656D-7141-A001-FB38D0FF146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545" y="5076726"/>
            <a:ext cx="445337" cy="450000"/>
          </a:xfrm>
          <a:prstGeom prst="rect">
            <a:avLst/>
          </a:prstGeom>
        </p:spPr>
      </p:pic>
      <p:cxnSp>
        <p:nvCxnSpPr>
          <p:cNvPr id="97" name="Straight Connector 96">
            <a:extLst>
              <a:ext uri="{FF2B5EF4-FFF2-40B4-BE49-F238E27FC236}">
                <a16:creationId xmlns:a16="http://schemas.microsoft.com/office/drawing/2014/main" xmlns="" id="{25D28D3F-2556-6F40-8548-43F3E4908417}"/>
              </a:ext>
            </a:extLst>
          </p:cNvPr>
          <p:cNvCxnSpPr>
            <a:cxnSpLocks/>
          </p:cNvCxnSpPr>
          <p:nvPr/>
        </p:nvCxnSpPr>
        <p:spPr>
          <a:xfrm flipV="1">
            <a:off x="8946786" y="5983342"/>
            <a:ext cx="2540000" cy="16758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Straight Connector 97">
            <a:extLst>
              <a:ext uri="{FF2B5EF4-FFF2-40B4-BE49-F238E27FC236}">
                <a16:creationId xmlns:a16="http://schemas.microsoft.com/office/drawing/2014/main" xmlns="" id="{8550E23E-519F-1047-81A7-ECF31EEBB51F}"/>
              </a:ext>
            </a:extLst>
          </p:cNvPr>
          <p:cNvCxnSpPr>
            <a:cxnSpLocks/>
          </p:cNvCxnSpPr>
          <p:nvPr/>
        </p:nvCxnSpPr>
        <p:spPr>
          <a:xfrm>
            <a:off x="8946786" y="5350284"/>
            <a:ext cx="2540000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0" name="Rectangle 99">
            <a:extLst>
              <a:ext uri="{FF2B5EF4-FFF2-40B4-BE49-F238E27FC236}">
                <a16:creationId xmlns:a16="http://schemas.microsoft.com/office/drawing/2014/main" xmlns="" id="{0D7FA14D-EFFE-AC41-AEF3-C61F2DBBA679}"/>
              </a:ext>
            </a:extLst>
          </p:cNvPr>
          <p:cNvSpPr/>
          <p:nvPr/>
        </p:nvSpPr>
        <p:spPr>
          <a:xfrm>
            <a:off x="8322839" y="5983342"/>
            <a:ext cx="635000" cy="635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24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pic>
        <p:nvPicPr>
          <p:cNvPr id="101" name="Picture 100">
            <a:extLst>
              <a:ext uri="{FF2B5EF4-FFF2-40B4-BE49-F238E27FC236}">
                <a16:creationId xmlns:a16="http://schemas.microsoft.com/office/drawing/2014/main" xmlns="" id="{F597205D-3B36-1F42-8066-41F20C23A0F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19289" y="5059676"/>
            <a:ext cx="445337" cy="450000"/>
          </a:xfrm>
          <a:prstGeom prst="rect">
            <a:avLst/>
          </a:prstGeom>
        </p:spPr>
      </p:pic>
      <p:pic>
        <p:nvPicPr>
          <p:cNvPr id="104" name="Picture 103">
            <a:extLst>
              <a:ext uri="{FF2B5EF4-FFF2-40B4-BE49-F238E27FC236}">
                <a16:creationId xmlns:a16="http://schemas.microsoft.com/office/drawing/2014/main" xmlns="" id="{2B45FD8F-CD4B-BE49-AF92-3247B97B6F1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545" y="4513418"/>
            <a:ext cx="445337" cy="450000"/>
          </a:xfrm>
          <a:prstGeom prst="rect">
            <a:avLst/>
          </a:prstGeom>
        </p:spPr>
      </p:pic>
      <p:pic>
        <p:nvPicPr>
          <p:cNvPr id="105" name="Picture 104">
            <a:extLst>
              <a:ext uri="{FF2B5EF4-FFF2-40B4-BE49-F238E27FC236}">
                <a16:creationId xmlns:a16="http://schemas.microsoft.com/office/drawing/2014/main" xmlns="" id="{51538801-F7FD-EC4A-8C72-7BB5F125522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19289" y="4496368"/>
            <a:ext cx="445337" cy="450000"/>
          </a:xfrm>
          <a:prstGeom prst="rect">
            <a:avLst/>
          </a:prstGeom>
        </p:spPr>
      </p:pic>
      <p:pic>
        <p:nvPicPr>
          <p:cNvPr id="106" name="Picture 105">
            <a:extLst>
              <a:ext uri="{FF2B5EF4-FFF2-40B4-BE49-F238E27FC236}">
                <a16:creationId xmlns:a16="http://schemas.microsoft.com/office/drawing/2014/main" xmlns="" id="{90065F6D-8181-4A4D-8659-84EA632C54E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545" y="3957041"/>
            <a:ext cx="445337" cy="450000"/>
          </a:xfrm>
          <a:prstGeom prst="rect">
            <a:avLst/>
          </a:prstGeom>
        </p:spPr>
      </p:pic>
      <p:pic>
        <p:nvPicPr>
          <p:cNvPr id="107" name="Picture 106">
            <a:extLst>
              <a:ext uri="{FF2B5EF4-FFF2-40B4-BE49-F238E27FC236}">
                <a16:creationId xmlns:a16="http://schemas.microsoft.com/office/drawing/2014/main" xmlns="" id="{EB3BF859-0978-1C4C-8A63-5080E83D55C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19289" y="3939991"/>
            <a:ext cx="445337" cy="450000"/>
          </a:xfrm>
          <a:prstGeom prst="rect">
            <a:avLst/>
          </a:prstGeom>
        </p:spPr>
      </p:pic>
      <p:pic>
        <p:nvPicPr>
          <p:cNvPr id="52" name="Picture 51">
            <a:extLst>
              <a:ext uri="{FF2B5EF4-FFF2-40B4-BE49-F238E27FC236}">
                <a16:creationId xmlns:a16="http://schemas.microsoft.com/office/drawing/2014/main" xmlns="" id="{18CA3E3E-25EF-A543-9B1B-64D91CB6309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20501" y="5076726"/>
            <a:ext cx="442046" cy="450000"/>
          </a:xfrm>
          <a:prstGeom prst="rect">
            <a:avLst/>
          </a:prstGeom>
        </p:spPr>
      </p:pic>
      <p:pic>
        <p:nvPicPr>
          <p:cNvPr id="55" name="Picture 54">
            <a:extLst>
              <a:ext uri="{FF2B5EF4-FFF2-40B4-BE49-F238E27FC236}">
                <a16:creationId xmlns:a16="http://schemas.microsoft.com/office/drawing/2014/main" xmlns="" id="{96DD9FDB-349B-7C45-A6A6-804EDB6430C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92030" y="5076726"/>
            <a:ext cx="435228" cy="450000"/>
          </a:xfrm>
          <a:prstGeom prst="rect">
            <a:avLst/>
          </a:prstGeom>
        </p:spPr>
      </p:pic>
      <p:pic>
        <p:nvPicPr>
          <p:cNvPr id="56" name="Picture 55">
            <a:extLst>
              <a:ext uri="{FF2B5EF4-FFF2-40B4-BE49-F238E27FC236}">
                <a16:creationId xmlns:a16="http://schemas.microsoft.com/office/drawing/2014/main" xmlns="" id="{467FBF56-EFB1-0949-8474-5101CF75B91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727352" y="5083157"/>
            <a:ext cx="435228" cy="450000"/>
          </a:xfrm>
          <a:prstGeom prst="rect">
            <a:avLst/>
          </a:prstGeom>
        </p:spPr>
      </p:pic>
      <p:pic>
        <p:nvPicPr>
          <p:cNvPr id="75" name="Picture 74">
            <a:extLst>
              <a:ext uri="{FF2B5EF4-FFF2-40B4-BE49-F238E27FC236}">
                <a16:creationId xmlns:a16="http://schemas.microsoft.com/office/drawing/2014/main" xmlns="" id="{14263E60-5A1C-5241-B6B7-F4194946F3A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92030" y="4527157"/>
            <a:ext cx="435228" cy="450000"/>
          </a:xfrm>
          <a:prstGeom prst="rect">
            <a:avLst/>
          </a:prstGeom>
        </p:spPr>
      </p:pic>
      <p:pic>
        <p:nvPicPr>
          <p:cNvPr id="76" name="Picture 75">
            <a:extLst>
              <a:ext uri="{FF2B5EF4-FFF2-40B4-BE49-F238E27FC236}">
                <a16:creationId xmlns:a16="http://schemas.microsoft.com/office/drawing/2014/main" xmlns="" id="{48E152CD-FA9B-4047-804E-8D561F7755C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727352" y="4533588"/>
            <a:ext cx="435228" cy="450000"/>
          </a:xfrm>
          <a:prstGeom prst="rect">
            <a:avLst/>
          </a:prstGeom>
        </p:spPr>
      </p:pic>
      <p:pic>
        <p:nvPicPr>
          <p:cNvPr id="77" name="Picture 76">
            <a:extLst>
              <a:ext uri="{FF2B5EF4-FFF2-40B4-BE49-F238E27FC236}">
                <a16:creationId xmlns:a16="http://schemas.microsoft.com/office/drawing/2014/main" xmlns="" id="{BE5104CA-7348-504C-B98D-CC47E2270A0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92030" y="3964416"/>
            <a:ext cx="435228" cy="450000"/>
          </a:xfrm>
          <a:prstGeom prst="rect">
            <a:avLst/>
          </a:prstGeom>
        </p:spPr>
      </p:pic>
      <p:pic>
        <p:nvPicPr>
          <p:cNvPr id="78" name="Picture 77">
            <a:extLst>
              <a:ext uri="{FF2B5EF4-FFF2-40B4-BE49-F238E27FC236}">
                <a16:creationId xmlns:a16="http://schemas.microsoft.com/office/drawing/2014/main" xmlns="" id="{A7040A1C-9226-2E48-915B-BAEE94842CD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727352" y="3970847"/>
            <a:ext cx="435228" cy="450000"/>
          </a:xfrm>
          <a:prstGeom prst="rect">
            <a:avLst/>
          </a:prstGeom>
        </p:spPr>
      </p:pic>
      <p:pic>
        <p:nvPicPr>
          <p:cNvPr id="79" name="Picture 78">
            <a:extLst>
              <a:ext uri="{FF2B5EF4-FFF2-40B4-BE49-F238E27FC236}">
                <a16:creationId xmlns:a16="http://schemas.microsoft.com/office/drawing/2014/main" xmlns="" id="{59B427EB-9C22-2F4F-AE90-1E2F69EEC47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966936" y="5071971"/>
            <a:ext cx="435228" cy="450000"/>
          </a:xfrm>
          <a:prstGeom prst="rect">
            <a:avLst/>
          </a:prstGeom>
        </p:spPr>
      </p:pic>
      <p:pic>
        <p:nvPicPr>
          <p:cNvPr id="80" name="Picture 79">
            <a:extLst>
              <a:ext uri="{FF2B5EF4-FFF2-40B4-BE49-F238E27FC236}">
                <a16:creationId xmlns:a16="http://schemas.microsoft.com/office/drawing/2014/main" xmlns="" id="{96D2DF3C-7BA3-4842-8BA6-42861414F21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966936" y="4522402"/>
            <a:ext cx="435228" cy="450000"/>
          </a:xfrm>
          <a:prstGeom prst="rect">
            <a:avLst/>
          </a:prstGeom>
        </p:spPr>
      </p:pic>
      <p:pic>
        <p:nvPicPr>
          <p:cNvPr id="81" name="Picture 80">
            <a:extLst>
              <a:ext uri="{FF2B5EF4-FFF2-40B4-BE49-F238E27FC236}">
                <a16:creationId xmlns:a16="http://schemas.microsoft.com/office/drawing/2014/main" xmlns="" id="{0C08ECCF-2499-9E44-B79F-C07C8E0EDED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966936" y="3959661"/>
            <a:ext cx="435228" cy="450000"/>
          </a:xfrm>
          <a:prstGeom prst="rect">
            <a:avLst/>
          </a:prstGeom>
        </p:spPr>
      </p:pic>
      <p:pic>
        <p:nvPicPr>
          <p:cNvPr id="82" name="Picture 81">
            <a:extLst>
              <a:ext uri="{FF2B5EF4-FFF2-40B4-BE49-F238E27FC236}">
                <a16:creationId xmlns:a16="http://schemas.microsoft.com/office/drawing/2014/main" xmlns="" id="{FCDB9626-BEAE-C647-B5B1-53C69641C2A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47545" y="5071971"/>
            <a:ext cx="442046" cy="450000"/>
          </a:xfrm>
          <a:prstGeom prst="rect">
            <a:avLst/>
          </a:prstGeom>
        </p:spPr>
      </p:pic>
      <p:pic>
        <p:nvPicPr>
          <p:cNvPr id="83" name="Picture 82">
            <a:extLst>
              <a:ext uri="{FF2B5EF4-FFF2-40B4-BE49-F238E27FC236}">
                <a16:creationId xmlns:a16="http://schemas.microsoft.com/office/drawing/2014/main" xmlns="" id="{9EE3C3B8-D7D5-794B-A4E7-F5093097758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13912" y="4531912"/>
            <a:ext cx="442046" cy="450000"/>
          </a:xfrm>
          <a:prstGeom prst="rect">
            <a:avLst/>
          </a:prstGeom>
        </p:spPr>
      </p:pic>
      <p:pic>
        <p:nvPicPr>
          <p:cNvPr id="86" name="Picture 85">
            <a:extLst>
              <a:ext uri="{FF2B5EF4-FFF2-40B4-BE49-F238E27FC236}">
                <a16:creationId xmlns:a16="http://schemas.microsoft.com/office/drawing/2014/main" xmlns="" id="{B39B6DED-C492-2A4B-B222-6A891116701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40956" y="4527157"/>
            <a:ext cx="442046" cy="450000"/>
          </a:xfrm>
          <a:prstGeom prst="rect">
            <a:avLst/>
          </a:prstGeom>
        </p:spPr>
      </p:pic>
      <p:pic>
        <p:nvPicPr>
          <p:cNvPr id="95" name="Picture 94">
            <a:extLst>
              <a:ext uri="{FF2B5EF4-FFF2-40B4-BE49-F238E27FC236}">
                <a16:creationId xmlns:a16="http://schemas.microsoft.com/office/drawing/2014/main" xmlns="" id="{48FF5917-C729-724E-B500-D4EE14CEB3C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30959" y="3969171"/>
            <a:ext cx="442046" cy="450000"/>
          </a:xfrm>
          <a:prstGeom prst="rect">
            <a:avLst/>
          </a:prstGeom>
        </p:spPr>
      </p:pic>
      <p:pic>
        <p:nvPicPr>
          <p:cNvPr id="103" name="Picture 102">
            <a:extLst>
              <a:ext uri="{FF2B5EF4-FFF2-40B4-BE49-F238E27FC236}">
                <a16:creationId xmlns:a16="http://schemas.microsoft.com/office/drawing/2014/main" xmlns="" id="{2CBCEEFF-A857-D944-9DBF-8F589D76D16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58003" y="3964416"/>
            <a:ext cx="442046" cy="450000"/>
          </a:xfrm>
          <a:prstGeom prst="rect">
            <a:avLst/>
          </a:prstGeom>
        </p:spPr>
      </p:pic>
      <p:pic>
        <p:nvPicPr>
          <p:cNvPr id="117" name="Picture 116">
            <a:extLst>
              <a:ext uri="{FF2B5EF4-FFF2-40B4-BE49-F238E27FC236}">
                <a16:creationId xmlns:a16="http://schemas.microsoft.com/office/drawing/2014/main" xmlns="" id="{92374A01-0F5C-8747-8A60-6C834A04C3A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94522" y="5083157"/>
            <a:ext cx="445337" cy="450000"/>
          </a:xfrm>
          <a:prstGeom prst="rect">
            <a:avLst/>
          </a:prstGeom>
        </p:spPr>
      </p:pic>
      <p:pic>
        <p:nvPicPr>
          <p:cNvPr id="119" name="Picture 118">
            <a:extLst>
              <a:ext uri="{FF2B5EF4-FFF2-40B4-BE49-F238E27FC236}">
                <a16:creationId xmlns:a16="http://schemas.microsoft.com/office/drawing/2014/main" xmlns="" id="{267297EE-B317-BC4B-90C9-99F2F274D06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94522" y="4519849"/>
            <a:ext cx="445337" cy="450000"/>
          </a:xfrm>
          <a:prstGeom prst="rect">
            <a:avLst/>
          </a:prstGeom>
        </p:spPr>
      </p:pic>
      <p:pic>
        <p:nvPicPr>
          <p:cNvPr id="121" name="Picture 120">
            <a:extLst>
              <a:ext uri="{FF2B5EF4-FFF2-40B4-BE49-F238E27FC236}">
                <a16:creationId xmlns:a16="http://schemas.microsoft.com/office/drawing/2014/main" xmlns="" id="{0CC80BAA-E1DC-AD45-BA8B-1B52B22C9E0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94522" y="3963472"/>
            <a:ext cx="445337" cy="450000"/>
          </a:xfrm>
          <a:prstGeom prst="rect">
            <a:avLst/>
          </a:prstGeom>
        </p:spPr>
      </p:pic>
      <p:pic>
        <p:nvPicPr>
          <p:cNvPr id="125" name="Picture 124">
            <a:extLst>
              <a:ext uri="{FF2B5EF4-FFF2-40B4-BE49-F238E27FC236}">
                <a16:creationId xmlns:a16="http://schemas.microsoft.com/office/drawing/2014/main" xmlns="" id="{F2EFCE6E-55C5-AB48-9D48-942539E42F6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80725" y="5076726"/>
            <a:ext cx="435228" cy="450000"/>
          </a:xfrm>
          <a:prstGeom prst="rect">
            <a:avLst/>
          </a:prstGeom>
        </p:spPr>
      </p:pic>
      <p:pic>
        <p:nvPicPr>
          <p:cNvPr id="126" name="Picture 125">
            <a:extLst>
              <a:ext uri="{FF2B5EF4-FFF2-40B4-BE49-F238E27FC236}">
                <a16:creationId xmlns:a16="http://schemas.microsoft.com/office/drawing/2014/main" xmlns="" id="{BC4B2AE1-C4B1-C743-8C60-98F85764E5D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116047" y="5083157"/>
            <a:ext cx="435228" cy="450000"/>
          </a:xfrm>
          <a:prstGeom prst="rect">
            <a:avLst/>
          </a:prstGeom>
        </p:spPr>
      </p:pic>
      <p:pic>
        <p:nvPicPr>
          <p:cNvPr id="127" name="Picture 126">
            <a:extLst>
              <a:ext uri="{FF2B5EF4-FFF2-40B4-BE49-F238E27FC236}">
                <a16:creationId xmlns:a16="http://schemas.microsoft.com/office/drawing/2014/main" xmlns="" id="{A960E949-DCDE-5842-8023-8D36365051B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80725" y="4527157"/>
            <a:ext cx="435228" cy="450000"/>
          </a:xfrm>
          <a:prstGeom prst="rect">
            <a:avLst/>
          </a:prstGeom>
        </p:spPr>
      </p:pic>
      <p:pic>
        <p:nvPicPr>
          <p:cNvPr id="128" name="Picture 127">
            <a:extLst>
              <a:ext uri="{FF2B5EF4-FFF2-40B4-BE49-F238E27FC236}">
                <a16:creationId xmlns:a16="http://schemas.microsoft.com/office/drawing/2014/main" xmlns="" id="{8BD47464-825F-2D48-8B87-27A1383E6AD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116047" y="4533588"/>
            <a:ext cx="435228" cy="450000"/>
          </a:xfrm>
          <a:prstGeom prst="rect">
            <a:avLst/>
          </a:prstGeom>
        </p:spPr>
      </p:pic>
      <p:pic>
        <p:nvPicPr>
          <p:cNvPr id="129" name="Picture 128">
            <a:extLst>
              <a:ext uri="{FF2B5EF4-FFF2-40B4-BE49-F238E27FC236}">
                <a16:creationId xmlns:a16="http://schemas.microsoft.com/office/drawing/2014/main" xmlns="" id="{92D2E39D-75AC-E546-9556-FD557C46623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80725" y="3964416"/>
            <a:ext cx="435228" cy="450000"/>
          </a:xfrm>
          <a:prstGeom prst="rect">
            <a:avLst/>
          </a:prstGeom>
        </p:spPr>
      </p:pic>
      <p:pic>
        <p:nvPicPr>
          <p:cNvPr id="130" name="Picture 129">
            <a:extLst>
              <a:ext uri="{FF2B5EF4-FFF2-40B4-BE49-F238E27FC236}">
                <a16:creationId xmlns:a16="http://schemas.microsoft.com/office/drawing/2014/main" xmlns="" id="{D6BE7BBC-0DF1-5645-8D66-A94EA3D270F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116047" y="3970847"/>
            <a:ext cx="435228" cy="450000"/>
          </a:xfrm>
          <a:prstGeom prst="rect">
            <a:avLst/>
          </a:prstGeom>
        </p:spPr>
      </p:pic>
      <p:pic>
        <p:nvPicPr>
          <p:cNvPr id="131" name="Picture 130">
            <a:extLst>
              <a:ext uri="{FF2B5EF4-FFF2-40B4-BE49-F238E27FC236}">
                <a16:creationId xmlns:a16="http://schemas.microsoft.com/office/drawing/2014/main" xmlns="" id="{EEB5864F-A2B3-4641-A75D-4BB5C727079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55631" y="5071971"/>
            <a:ext cx="435228" cy="450000"/>
          </a:xfrm>
          <a:prstGeom prst="rect">
            <a:avLst/>
          </a:prstGeom>
        </p:spPr>
      </p:pic>
      <p:pic>
        <p:nvPicPr>
          <p:cNvPr id="132" name="Picture 131">
            <a:extLst>
              <a:ext uri="{FF2B5EF4-FFF2-40B4-BE49-F238E27FC236}">
                <a16:creationId xmlns:a16="http://schemas.microsoft.com/office/drawing/2014/main" xmlns="" id="{6BF10AAC-9FC0-AA46-91E5-5623A18069B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55631" y="4522402"/>
            <a:ext cx="435228" cy="450000"/>
          </a:xfrm>
          <a:prstGeom prst="rect">
            <a:avLst/>
          </a:prstGeom>
        </p:spPr>
      </p:pic>
      <p:pic>
        <p:nvPicPr>
          <p:cNvPr id="133" name="Picture 132">
            <a:extLst>
              <a:ext uri="{FF2B5EF4-FFF2-40B4-BE49-F238E27FC236}">
                <a16:creationId xmlns:a16="http://schemas.microsoft.com/office/drawing/2014/main" xmlns="" id="{22ED1B4C-F7F0-6547-B570-5226900D219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55631" y="3959661"/>
            <a:ext cx="435228" cy="45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380088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multiply 3-digit numbers by 1-digit numbers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Activity 3: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Write the calculation represented by the place value chart and counters.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Solve the calculation using the formal written method.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xmlns="" id="{04FA8C7C-E0DB-F743-BABE-F3034198428B}"/>
              </a:ext>
            </a:extLst>
          </p:cNvPr>
          <p:cNvSpPr/>
          <p:nvPr/>
        </p:nvSpPr>
        <p:spPr>
          <a:xfrm>
            <a:off x="9131607" y="2367856"/>
            <a:ext cx="906114" cy="915119"/>
          </a:xfrm>
          <a:prstGeom prst="roundRect">
            <a:avLst/>
          </a:prstGeom>
          <a:noFill/>
          <a:ln w="2857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endParaRPr lang="en-US" sz="6000" dirty="0">
              <a:solidFill>
                <a:srgbClr val="FF3860"/>
              </a:solidFill>
              <a:latin typeface="OpenDyslexic" pitchFamily="2" charset="77"/>
            </a:endParaRPr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xmlns="" id="{EBFEB7E2-94EB-6244-AF60-10B816CA71C8}"/>
              </a:ext>
            </a:extLst>
          </p:cNvPr>
          <p:cNvSpPr/>
          <p:nvPr/>
        </p:nvSpPr>
        <p:spPr>
          <a:xfrm>
            <a:off x="8311786" y="3453859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xmlns="" id="{75600AE6-46A9-3E4D-9AB9-CFCA735E7A2D}"/>
              </a:ext>
            </a:extLst>
          </p:cNvPr>
          <p:cNvSpPr/>
          <p:nvPr/>
        </p:nvSpPr>
        <p:spPr>
          <a:xfrm>
            <a:off x="8311786" y="4088859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xmlns="" id="{D47979CF-7540-3244-BE04-641D30C144A0}"/>
              </a:ext>
            </a:extLst>
          </p:cNvPr>
          <p:cNvSpPr/>
          <p:nvPr/>
        </p:nvSpPr>
        <p:spPr>
          <a:xfrm>
            <a:off x="8311786" y="4723859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×</a:t>
            </a:r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xmlns="" id="{ECAE4A46-2014-C945-AB4A-46E2B61B7D3C}"/>
              </a:ext>
            </a:extLst>
          </p:cNvPr>
          <p:cNvSpPr/>
          <p:nvPr/>
        </p:nvSpPr>
        <p:spPr>
          <a:xfrm>
            <a:off x="8311786" y="5358859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xmlns="" id="{0ECAB0AA-4D83-1C49-A18D-AD9D4D9E44D0}"/>
              </a:ext>
            </a:extLst>
          </p:cNvPr>
          <p:cNvSpPr/>
          <p:nvPr/>
        </p:nvSpPr>
        <p:spPr>
          <a:xfrm>
            <a:off x="8311786" y="5993307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240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xmlns="" id="{9305167A-EB09-E142-9EF2-51BFFD44D862}"/>
              </a:ext>
            </a:extLst>
          </p:cNvPr>
          <p:cNvSpPr/>
          <p:nvPr/>
        </p:nvSpPr>
        <p:spPr>
          <a:xfrm>
            <a:off x="8946786" y="3453859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TH</a:t>
            </a:r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xmlns="" id="{4B9BDB66-5236-0543-9C07-310B67259057}"/>
              </a:ext>
            </a:extLst>
          </p:cNvPr>
          <p:cNvSpPr/>
          <p:nvPr/>
        </p:nvSpPr>
        <p:spPr>
          <a:xfrm>
            <a:off x="8946786" y="4088859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xmlns="" id="{7659EBF8-B948-CA4E-BC59-212012D01476}"/>
              </a:ext>
            </a:extLst>
          </p:cNvPr>
          <p:cNvSpPr/>
          <p:nvPr/>
        </p:nvSpPr>
        <p:spPr>
          <a:xfrm>
            <a:off x="8946786" y="4723859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xmlns="" id="{46F1F31E-B980-9B45-8D90-3841DE82C99D}"/>
              </a:ext>
            </a:extLst>
          </p:cNvPr>
          <p:cNvSpPr/>
          <p:nvPr/>
        </p:nvSpPr>
        <p:spPr>
          <a:xfrm>
            <a:off x="8946786" y="5358859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xmlns="" id="{18057518-BD79-8A41-96AC-6BCBA06CB400}"/>
              </a:ext>
            </a:extLst>
          </p:cNvPr>
          <p:cNvSpPr/>
          <p:nvPr/>
        </p:nvSpPr>
        <p:spPr>
          <a:xfrm>
            <a:off x="8946786" y="5993307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24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xmlns="" id="{616FC296-3451-634D-9757-573A96B1E24E}"/>
              </a:ext>
            </a:extLst>
          </p:cNvPr>
          <p:cNvSpPr/>
          <p:nvPr/>
        </p:nvSpPr>
        <p:spPr>
          <a:xfrm>
            <a:off x="9581786" y="3453859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H</a:t>
            </a:r>
          </a:p>
        </p:txBody>
      </p:sp>
      <p:sp>
        <p:nvSpPr>
          <p:cNvPr id="68" name="Rectangle 67">
            <a:extLst>
              <a:ext uri="{FF2B5EF4-FFF2-40B4-BE49-F238E27FC236}">
                <a16:creationId xmlns:a16="http://schemas.microsoft.com/office/drawing/2014/main" xmlns="" id="{6CD0A860-DA38-7148-882D-B7A6B94F46A1}"/>
              </a:ext>
            </a:extLst>
          </p:cNvPr>
          <p:cNvSpPr/>
          <p:nvPr/>
        </p:nvSpPr>
        <p:spPr>
          <a:xfrm>
            <a:off x="9581786" y="4088859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3</a:t>
            </a:r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xmlns="" id="{069A08D2-9BCD-8548-928E-8CEB864C7EC4}"/>
              </a:ext>
            </a:extLst>
          </p:cNvPr>
          <p:cNvSpPr/>
          <p:nvPr/>
        </p:nvSpPr>
        <p:spPr>
          <a:xfrm>
            <a:off x="9581786" y="4723859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xmlns="" id="{C65EA6B1-E7FF-AB45-B928-44639BC7A1D0}"/>
              </a:ext>
            </a:extLst>
          </p:cNvPr>
          <p:cNvSpPr/>
          <p:nvPr/>
        </p:nvSpPr>
        <p:spPr>
          <a:xfrm>
            <a:off x="9581786" y="5358859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rgbClr val="FF3860"/>
                </a:solidFill>
                <a:latin typeface="OpenDyslexicAlta" pitchFamily="2" charset="77"/>
              </a:rPr>
              <a:t>9</a:t>
            </a:r>
          </a:p>
        </p:txBody>
      </p:sp>
      <p:sp>
        <p:nvSpPr>
          <p:cNvPr id="71" name="Rectangle 70">
            <a:extLst>
              <a:ext uri="{FF2B5EF4-FFF2-40B4-BE49-F238E27FC236}">
                <a16:creationId xmlns:a16="http://schemas.microsoft.com/office/drawing/2014/main" xmlns="" id="{A58BAE4A-BFA5-0640-862A-73EB1C412536}"/>
              </a:ext>
            </a:extLst>
          </p:cNvPr>
          <p:cNvSpPr/>
          <p:nvPr/>
        </p:nvSpPr>
        <p:spPr>
          <a:xfrm>
            <a:off x="9581786" y="5993307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24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xmlns="" id="{998A09A3-3AAE-E542-B614-698B5FE99FC7}"/>
              </a:ext>
            </a:extLst>
          </p:cNvPr>
          <p:cNvSpPr/>
          <p:nvPr/>
        </p:nvSpPr>
        <p:spPr>
          <a:xfrm>
            <a:off x="10216786" y="3453859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T</a:t>
            </a:r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xmlns="" id="{0EBC3068-BF52-C04F-82FD-C9E05E739D51}"/>
              </a:ext>
            </a:extLst>
          </p:cNvPr>
          <p:cNvSpPr/>
          <p:nvPr/>
        </p:nvSpPr>
        <p:spPr>
          <a:xfrm>
            <a:off x="10216786" y="4088859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2</a:t>
            </a:r>
          </a:p>
        </p:txBody>
      </p:sp>
      <p:sp>
        <p:nvSpPr>
          <p:cNvPr id="74" name="Rectangle 73">
            <a:extLst>
              <a:ext uri="{FF2B5EF4-FFF2-40B4-BE49-F238E27FC236}">
                <a16:creationId xmlns:a16="http://schemas.microsoft.com/office/drawing/2014/main" xmlns="" id="{6A45B286-B78E-AF4A-A09E-567C37125AB6}"/>
              </a:ext>
            </a:extLst>
          </p:cNvPr>
          <p:cNvSpPr/>
          <p:nvPr/>
        </p:nvSpPr>
        <p:spPr>
          <a:xfrm>
            <a:off x="10216786" y="4723859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87" name="Rectangle 86">
            <a:extLst>
              <a:ext uri="{FF2B5EF4-FFF2-40B4-BE49-F238E27FC236}">
                <a16:creationId xmlns:a16="http://schemas.microsoft.com/office/drawing/2014/main" xmlns="" id="{7FDCE087-5302-EC47-B901-B7A967C31EB1}"/>
              </a:ext>
            </a:extLst>
          </p:cNvPr>
          <p:cNvSpPr/>
          <p:nvPr/>
        </p:nvSpPr>
        <p:spPr>
          <a:xfrm>
            <a:off x="10216786" y="5358859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rgbClr val="FF3860"/>
                </a:solidFill>
                <a:latin typeface="OpenDyslexicAlta" pitchFamily="2" charset="77"/>
              </a:rPr>
              <a:t>7</a:t>
            </a:r>
          </a:p>
        </p:txBody>
      </p:sp>
      <p:sp>
        <p:nvSpPr>
          <p:cNvPr id="88" name="Rectangle 87">
            <a:extLst>
              <a:ext uri="{FF2B5EF4-FFF2-40B4-BE49-F238E27FC236}">
                <a16:creationId xmlns:a16="http://schemas.microsoft.com/office/drawing/2014/main" xmlns="" id="{DEB98F41-59BF-7047-840C-8D3859B54A9D}"/>
              </a:ext>
            </a:extLst>
          </p:cNvPr>
          <p:cNvSpPr/>
          <p:nvPr/>
        </p:nvSpPr>
        <p:spPr>
          <a:xfrm>
            <a:off x="10216786" y="5993307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2400" dirty="0">
                <a:solidFill>
                  <a:srgbClr val="FF3860"/>
                </a:solidFill>
                <a:latin typeface="OpenDyslexicAlta" pitchFamily="2" charset="77"/>
              </a:rPr>
              <a:t>1</a:t>
            </a:r>
          </a:p>
        </p:txBody>
      </p:sp>
      <p:sp>
        <p:nvSpPr>
          <p:cNvPr id="89" name="Rectangle 88">
            <a:extLst>
              <a:ext uri="{FF2B5EF4-FFF2-40B4-BE49-F238E27FC236}">
                <a16:creationId xmlns:a16="http://schemas.microsoft.com/office/drawing/2014/main" xmlns="" id="{1F9FA1B0-6249-2745-A89B-83A2674E9523}"/>
              </a:ext>
            </a:extLst>
          </p:cNvPr>
          <p:cNvSpPr/>
          <p:nvPr/>
        </p:nvSpPr>
        <p:spPr>
          <a:xfrm>
            <a:off x="10851786" y="3453859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prstClr val="black"/>
                </a:solidFill>
                <a:latin typeface="OpenDyslexicAlta" pitchFamily="2" charset="77"/>
              </a:rPr>
              <a:t>O</a:t>
            </a:r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90" name="Rectangle 89">
            <a:extLst>
              <a:ext uri="{FF2B5EF4-FFF2-40B4-BE49-F238E27FC236}">
                <a16:creationId xmlns:a16="http://schemas.microsoft.com/office/drawing/2014/main" xmlns="" id="{4B715DF8-3D70-7440-A606-6E817E6374B2}"/>
              </a:ext>
            </a:extLst>
          </p:cNvPr>
          <p:cNvSpPr/>
          <p:nvPr/>
        </p:nvSpPr>
        <p:spPr>
          <a:xfrm>
            <a:off x="10851786" y="4088859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6</a:t>
            </a:r>
          </a:p>
        </p:txBody>
      </p:sp>
      <p:sp>
        <p:nvSpPr>
          <p:cNvPr id="91" name="Rectangle 90">
            <a:extLst>
              <a:ext uri="{FF2B5EF4-FFF2-40B4-BE49-F238E27FC236}">
                <a16:creationId xmlns:a16="http://schemas.microsoft.com/office/drawing/2014/main" xmlns="" id="{E7E3AD86-1F70-7C4C-B8C4-F2113CB9350E}"/>
              </a:ext>
            </a:extLst>
          </p:cNvPr>
          <p:cNvSpPr/>
          <p:nvPr/>
        </p:nvSpPr>
        <p:spPr>
          <a:xfrm>
            <a:off x="10851786" y="4723859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3</a:t>
            </a:r>
          </a:p>
        </p:txBody>
      </p:sp>
      <p:sp>
        <p:nvSpPr>
          <p:cNvPr id="92" name="Rectangle 91">
            <a:extLst>
              <a:ext uri="{FF2B5EF4-FFF2-40B4-BE49-F238E27FC236}">
                <a16:creationId xmlns:a16="http://schemas.microsoft.com/office/drawing/2014/main" xmlns="" id="{FEE1C33F-A7EB-974A-9D79-D2EB9A325D0E}"/>
              </a:ext>
            </a:extLst>
          </p:cNvPr>
          <p:cNvSpPr/>
          <p:nvPr/>
        </p:nvSpPr>
        <p:spPr>
          <a:xfrm>
            <a:off x="10851786" y="5358859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rgbClr val="FF3860"/>
                </a:solidFill>
                <a:latin typeface="OpenDyslexicAlta" pitchFamily="2" charset="77"/>
              </a:rPr>
              <a:t>8</a:t>
            </a:r>
          </a:p>
        </p:txBody>
      </p:sp>
      <p:sp>
        <p:nvSpPr>
          <p:cNvPr id="93" name="Rectangle 92">
            <a:extLst>
              <a:ext uri="{FF2B5EF4-FFF2-40B4-BE49-F238E27FC236}">
                <a16:creationId xmlns:a16="http://schemas.microsoft.com/office/drawing/2014/main" xmlns="" id="{B48B4E40-8560-1E40-A3E1-9CE23959C0A1}"/>
              </a:ext>
            </a:extLst>
          </p:cNvPr>
          <p:cNvSpPr/>
          <p:nvPr/>
        </p:nvSpPr>
        <p:spPr>
          <a:xfrm>
            <a:off x="10851786" y="5993307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2400">
              <a:solidFill>
                <a:srgbClr val="FF3860"/>
              </a:solidFill>
              <a:latin typeface="OpenDyslexicAlta" pitchFamily="2" charset="77"/>
            </a:endParaRPr>
          </a:p>
        </p:txBody>
      </p:sp>
      <p:graphicFrame>
        <p:nvGraphicFramePr>
          <p:cNvPr id="94" name="Table 93">
            <a:extLst>
              <a:ext uri="{FF2B5EF4-FFF2-40B4-BE49-F238E27FC236}">
                <a16:creationId xmlns:a16="http://schemas.microsoft.com/office/drawing/2014/main" xmlns="" id="{AC4CC3B2-108C-814C-8E9C-E2FD9B4A7073}"/>
              </a:ext>
            </a:extLst>
          </p:cNvPr>
          <p:cNvGraphicFramePr>
            <a:graphicFrameLocks noGrp="1"/>
          </p:cNvGraphicFramePr>
          <p:nvPr/>
        </p:nvGraphicFramePr>
        <p:xfrm>
          <a:off x="336186" y="3453859"/>
          <a:ext cx="7232373" cy="21031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410791">
                  <a:extLst>
                    <a:ext uri="{9D8B030D-6E8A-4147-A177-3AD203B41FA5}">
                      <a16:colId xmlns:a16="http://schemas.microsoft.com/office/drawing/2014/main" xmlns="" val="3100851161"/>
                    </a:ext>
                  </a:extLst>
                </a:gridCol>
                <a:gridCol w="2410791">
                  <a:extLst>
                    <a:ext uri="{9D8B030D-6E8A-4147-A177-3AD203B41FA5}">
                      <a16:colId xmlns:a16="http://schemas.microsoft.com/office/drawing/2014/main" xmlns="" val="3332004200"/>
                    </a:ext>
                  </a:extLst>
                </a:gridCol>
                <a:gridCol w="2410791">
                  <a:extLst>
                    <a:ext uri="{9D8B030D-6E8A-4147-A177-3AD203B41FA5}">
                      <a16:colId xmlns:a16="http://schemas.microsoft.com/office/drawing/2014/main" xmlns="" val="43846346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latin typeface="OpenDyslexicAlta" pitchFamily="2" charset="77"/>
                        </a:rPr>
                        <a:t>hundreds</a:t>
                      </a:r>
                    </a:p>
                  </a:txBody>
                  <a:tcPr>
                    <a:solidFill>
                      <a:srgbClr val="FFDD5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latin typeface="OpenDyslexicAlta" pitchFamily="2" charset="77"/>
                        </a:rPr>
                        <a:t>tens</a:t>
                      </a:r>
                    </a:p>
                  </a:txBody>
                  <a:tcPr>
                    <a:solidFill>
                      <a:srgbClr val="FFDD5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latin typeface="OpenDyslexicAlta" pitchFamily="2" charset="77"/>
                        </a:rPr>
                        <a:t>ones</a:t>
                      </a:r>
                    </a:p>
                  </a:txBody>
                  <a:tcPr>
                    <a:solidFill>
                      <a:srgbClr val="FFDD5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073717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25877768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32775677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915454993"/>
                  </a:ext>
                </a:extLst>
              </a:tr>
            </a:tbl>
          </a:graphicData>
        </a:graphic>
      </p:graphicFrame>
      <p:pic>
        <p:nvPicPr>
          <p:cNvPr id="96" name="Picture 95">
            <a:extLst>
              <a:ext uri="{FF2B5EF4-FFF2-40B4-BE49-F238E27FC236}">
                <a16:creationId xmlns:a16="http://schemas.microsoft.com/office/drawing/2014/main" xmlns="" id="{4EDBB8CF-656D-7141-A001-FB38D0FF146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545" y="5076726"/>
            <a:ext cx="445337" cy="450000"/>
          </a:xfrm>
          <a:prstGeom prst="rect">
            <a:avLst/>
          </a:prstGeom>
        </p:spPr>
      </p:pic>
      <p:cxnSp>
        <p:nvCxnSpPr>
          <p:cNvPr id="97" name="Straight Connector 96">
            <a:extLst>
              <a:ext uri="{FF2B5EF4-FFF2-40B4-BE49-F238E27FC236}">
                <a16:creationId xmlns:a16="http://schemas.microsoft.com/office/drawing/2014/main" xmlns="" id="{25D28D3F-2556-6F40-8548-43F3E4908417}"/>
              </a:ext>
            </a:extLst>
          </p:cNvPr>
          <p:cNvCxnSpPr>
            <a:cxnSpLocks/>
          </p:cNvCxnSpPr>
          <p:nvPr/>
        </p:nvCxnSpPr>
        <p:spPr>
          <a:xfrm flipV="1">
            <a:off x="8946786" y="5983342"/>
            <a:ext cx="2540000" cy="16758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Straight Connector 97">
            <a:extLst>
              <a:ext uri="{FF2B5EF4-FFF2-40B4-BE49-F238E27FC236}">
                <a16:creationId xmlns:a16="http://schemas.microsoft.com/office/drawing/2014/main" xmlns="" id="{8550E23E-519F-1047-81A7-ECF31EEBB51F}"/>
              </a:ext>
            </a:extLst>
          </p:cNvPr>
          <p:cNvCxnSpPr>
            <a:cxnSpLocks/>
          </p:cNvCxnSpPr>
          <p:nvPr/>
        </p:nvCxnSpPr>
        <p:spPr>
          <a:xfrm>
            <a:off x="8946786" y="5350284"/>
            <a:ext cx="2540000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0" name="Rectangle 99">
            <a:extLst>
              <a:ext uri="{FF2B5EF4-FFF2-40B4-BE49-F238E27FC236}">
                <a16:creationId xmlns:a16="http://schemas.microsoft.com/office/drawing/2014/main" xmlns="" id="{0D7FA14D-EFFE-AC41-AEF3-C61F2DBBA679}"/>
              </a:ext>
            </a:extLst>
          </p:cNvPr>
          <p:cNvSpPr/>
          <p:nvPr/>
        </p:nvSpPr>
        <p:spPr>
          <a:xfrm>
            <a:off x="8322839" y="5983342"/>
            <a:ext cx="635000" cy="635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24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pic>
        <p:nvPicPr>
          <p:cNvPr id="101" name="Picture 100">
            <a:extLst>
              <a:ext uri="{FF2B5EF4-FFF2-40B4-BE49-F238E27FC236}">
                <a16:creationId xmlns:a16="http://schemas.microsoft.com/office/drawing/2014/main" xmlns="" id="{F597205D-3B36-1F42-8066-41F20C23A0F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19289" y="5059676"/>
            <a:ext cx="445337" cy="450000"/>
          </a:xfrm>
          <a:prstGeom prst="rect">
            <a:avLst/>
          </a:prstGeom>
        </p:spPr>
      </p:pic>
      <p:pic>
        <p:nvPicPr>
          <p:cNvPr id="104" name="Picture 103">
            <a:extLst>
              <a:ext uri="{FF2B5EF4-FFF2-40B4-BE49-F238E27FC236}">
                <a16:creationId xmlns:a16="http://schemas.microsoft.com/office/drawing/2014/main" xmlns="" id="{2B45FD8F-CD4B-BE49-AF92-3247B97B6F1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545" y="4513418"/>
            <a:ext cx="445337" cy="450000"/>
          </a:xfrm>
          <a:prstGeom prst="rect">
            <a:avLst/>
          </a:prstGeom>
        </p:spPr>
      </p:pic>
      <p:pic>
        <p:nvPicPr>
          <p:cNvPr id="105" name="Picture 104">
            <a:extLst>
              <a:ext uri="{FF2B5EF4-FFF2-40B4-BE49-F238E27FC236}">
                <a16:creationId xmlns:a16="http://schemas.microsoft.com/office/drawing/2014/main" xmlns="" id="{51538801-F7FD-EC4A-8C72-7BB5F125522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19289" y="4496368"/>
            <a:ext cx="445337" cy="450000"/>
          </a:xfrm>
          <a:prstGeom prst="rect">
            <a:avLst/>
          </a:prstGeom>
        </p:spPr>
      </p:pic>
      <p:pic>
        <p:nvPicPr>
          <p:cNvPr id="106" name="Picture 105">
            <a:extLst>
              <a:ext uri="{FF2B5EF4-FFF2-40B4-BE49-F238E27FC236}">
                <a16:creationId xmlns:a16="http://schemas.microsoft.com/office/drawing/2014/main" xmlns="" id="{90065F6D-8181-4A4D-8659-84EA632C54E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545" y="3957041"/>
            <a:ext cx="445337" cy="450000"/>
          </a:xfrm>
          <a:prstGeom prst="rect">
            <a:avLst/>
          </a:prstGeom>
        </p:spPr>
      </p:pic>
      <p:pic>
        <p:nvPicPr>
          <p:cNvPr id="107" name="Picture 106">
            <a:extLst>
              <a:ext uri="{FF2B5EF4-FFF2-40B4-BE49-F238E27FC236}">
                <a16:creationId xmlns:a16="http://schemas.microsoft.com/office/drawing/2014/main" xmlns="" id="{EB3BF859-0978-1C4C-8A63-5080E83D55C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19289" y="3939991"/>
            <a:ext cx="445337" cy="450000"/>
          </a:xfrm>
          <a:prstGeom prst="rect">
            <a:avLst/>
          </a:prstGeom>
        </p:spPr>
      </p:pic>
      <p:pic>
        <p:nvPicPr>
          <p:cNvPr id="52" name="Picture 51">
            <a:extLst>
              <a:ext uri="{FF2B5EF4-FFF2-40B4-BE49-F238E27FC236}">
                <a16:creationId xmlns:a16="http://schemas.microsoft.com/office/drawing/2014/main" xmlns="" id="{18CA3E3E-25EF-A543-9B1B-64D91CB6309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20501" y="5076726"/>
            <a:ext cx="442046" cy="450000"/>
          </a:xfrm>
          <a:prstGeom prst="rect">
            <a:avLst/>
          </a:prstGeom>
        </p:spPr>
      </p:pic>
      <p:pic>
        <p:nvPicPr>
          <p:cNvPr id="55" name="Picture 54">
            <a:extLst>
              <a:ext uri="{FF2B5EF4-FFF2-40B4-BE49-F238E27FC236}">
                <a16:creationId xmlns:a16="http://schemas.microsoft.com/office/drawing/2014/main" xmlns="" id="{96DD9FDB-349B-7C45-A6A6-804EDB6430C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92030" y="5076726"/>
            <a:ext cx="435228" cy="450000"/>
          </a:xfrm>
          <a:prstGeom prst="rect">
            <a:avLst/>
          </a:prstGeom>
        </p:spPr>
      </p:pic>
      <p:pic>
        <p:nvPicPr>
          <p:cNvPr id="56" name="Picture 55">
            <a:extLst>
              <a:ext uri="{FF2B5EF4-FFF2-40B4-BE49-F238E27FC236}">
                <a16:creationId xmlns:a16="http://schemas.microsoft.com/office/drawing/2014/main" xmlns="" id="{467FBF56-EFB1-0949-8474-5101CF75B91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727352" y="5083157"/>
            <a:ext cx="435228" cy="450000"/>
          </a:xfrm>
          <a:prstGeom prst="rect">
            <a:avLst/>
          </a:prstGeom>
        </p:spPr>
      </p:pic>
      <p:pic>
        <p:nvPicPr>
          <p:cNvPr id="75" name="Picture 74">
            <a:extLst>
              <a:ext uri="{FF2B5EF4-FFF2-40B4-BE49-F238E27FC236}">
                <a16:creationId xmlns:a16="http://schemas.microsoft.com/office/drawing/2014/main" xmlns="" id="{14263E60-5A1C-5241-B6B7-F4194946F3A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92030" y="4527157"/>
            <a:ext cx="435228" cy="450000"/>
          </a:xfrm>
          <a:prstGeom prst="rect">
            <a:avLst/>
          </a:prstGeom>
        </p:spPr>
      </p:pic>
      <p:pic>
        <p:nvPicPr>
          <p:cNvPr id="76" name="Picture 75">
            <a:extLst>
              <a:ext uri="{FF2B5EF4-FFF2-40B4-BE49-F238E27FC236}">
                <a16:creationId xmlns:a16="http://schemas.microsoft.com/office/drawing/2014/main" xmlns="" id="{48E152CD-FA9B-4047-804E-8D561F7755C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727352" y="4533588"/>
            <a:ext cx="435228" cy="450000"/>
          </a:xfrm>
          <a:prstGeom prst="rect">
            <a:avLst/>
          </a:prstGeom>
        </p:spPr>
      </p:pic>
      <p:pic>
        <p:nvPicPr>
          <p:cNvPr id="77" name="Picture 76">
            <a:extLst>
              <a:ext uri="{FF2B5EF4-FFF2-40B4-BE49-F238E27FC236}">
                <a16:creationId xmlns:a16="http://schemas.microsoft.com/office/drawing/2014/main" xmlns="" id="{BE5104CA-7348-504C-B98D-CC47E2270A0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92030" y="3964416"/>
            <a:ext cx="435228" cy="450000"/>
          </a:xfrm>
          <a:prstGeom prst="rect">
            <a:avLst/>
          </a:prstGeom>
        </p:spPr>
      </p:pic>
      <p:pic>
        <p:nvPicPr>
          <p:cNvPr id="78" name="Picture 77">
            <a:extLst>
              <a:ext uri="{FF2B5EF4-FFF2-40B4-BE49-F238E27FC236}">
                <a16:creationId xmlns:a16="http://schemas.microsoft.com/office/drawing/2014/main" xmlns="" id="{A7040A1C-9226-2E48-915B-BAEE94842CD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727352" y="3970847"/>
            <a:ext cx="435228" cy="450000"/>
          </a:xfrm>
          <a:prstGeom prst="rect">
            <a:avLst/>
          </a:prstGeom>
        </p:spPr>
      </p:pic>
      <p:pic>
        <p:nvPicPr>
          <p:cNvPr id="79" name="Picture 78">
            <a:extLst>
              <a:ext uri="{FF2B5EF4-FFF2-40B4-BE49-F238E27FC236}">
                <a16:creationId xmlns:a16="http://schemas.microsoft.com/office/drawing/2014/main" xmlns="" id="{59B427EB-9C22-2F4F-AE90-1E2F69EEC47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966936" y="5071971"/>
            <a:ext cx="435228" cy="450000"/>
          </a:xfrm>
          <a:prstGeom prst="rect">
            <a:avLst/>
          </a:prstGeom>
        </p:spPr>
      </p:pic>
      <p:pic>
        <p:nvPicPr>
          <p:cNvPr id="80" name="Picture 79">
            <a:extLst>
              <a:ext uri="{FF2B5EF4-FFF2-40B4-BE49-F238E27FC236}">
                <a16:creationId xmlns:a16="http://schemas.microsoft.com/office/drawing/2014/main" xmlns="" id="{96D2DF3C-7BA3-4842-8BA6-42861414F21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966936" y="4522402"/>
            <a:ext cx="435228" cy="450000"/>
          </a:xfrm>
          <a:prstGeom prst="rect">
            <a:avLst/>
          </a:prstGeom>
        </p:spPr>
      </p:pic>
      <p:pic>
        <p:nvPicPr>
          <p:cNvPr id="81" name="Picture 80">
            <a:extLst>
              <a:ext uri="{FF2B5EF4-FFF2-40B4-BE49-F238E27FC236}">
                <a16:creationId xmlns:a16="http://schemas.microsoft.com/office/drawing/2014/main" xmlns="" id="{0C08ECCF-2499-9E44-B79F-C07C8E0EDED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966936" y="3959661"/>
            <a:ext cx="435228" cy="450000"/>
          </a:xfrm>
          <a:prstGeom prst="rect">
            <a:avLst/>
          </a:prstGeom>
        </p:spPr>
      </p:pic>
      <p:pic>
        <p:nvPicPr>
          <p:cNvPr id="82" name="Picture 81">
            <a:extLst>
              <a:ext uri="{FF2B5EF4-FFF2-40B4-BE49-F238E27FC236}">
                <a16:creationId xmlns:a16="http://schemas.microsoft.com/office/drawing/2014/main" xmlns="" id="{FCDB9626-BEAE-C647-B5B1-53C69641C2A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47545" y="5071971"/>
            <a:ext cx="442046" cy="450000"/>
          </a:xfrm>
          <a:prstGeom prst="rect">
            <a:avLst/>
          </a:prstGeom>
        </p:spPr>
      </p:pic>
      <p:pic>
        <p:nvPicPr>
          <p:cNvPr id="83" name="Picture 82">
            <a:extLst>
              <a:ext uri="{FF2B5EF4-FFF2-40B4-BE49-F238E27FC236}">
                <a16:creationId xmlns:a16="http://schemas.microsoft.com/office/drawing/2014/main" xmlns="" id="{9EE3C3B8-D7D5-794B-A4E7-F5093097758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13912" y="4531912"/>
            <a:ext cx="442046" cy="450000"/>
          </a:xfrm>
          <a:prstGeom prst="rect">
            <a:avLst/>
          </a:prstGeom>
        </p:spPr>
      </p:pic>
      <p:pic>
        <p:nvPicPr>
          <p:cNvPr id="86" name="Picture 85">
            <a:extLst>
              <a:ext uri="{FF2B5EF4-FFF2-40B4-BE49-F238E27FC236}">
                <a16:creationId xmlns:a16="http://schemas.microsoft.com/office/drawing/2014/main" xmlns="" id="{B39B6DED-C492-2A4B-B222-6A891116701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40956" y="4527157"/>
            <a:ext cx="442046" cy="450000"/>
          </a:xfrm>
          <a:prstGeom prst="rect">
            <a:avLst/>
          </a:prstGeom>
        </p:spPr>
      </p:pic>
      <p:pic>
        <p:nvPicPr>
          <p:cNvPr id="95" name="Picture 94">
            <a:extLst>
              <a:ext uri="{FF2B5EF4-FFF2-40B4-BE49-F238E27FC236}">
                <a16:creationId xmlns:a16="http://schemas.microsoft.com/office/drawing/2014/main" xmlns="" id="{48FF5917-C729-724E-B500-D4EE14CEB3C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30959" y="3969171"/>
            <a:ext cx="442046" cy="450000"/>
          </a:xfrm>
          <a:prstGeom prst="rect">
            <a:avLst/>
          </a:prstGeom>
        </p:spPr>
      </p:pic>
      <p:pic>
        <p:nvPicPr>
          <p:cNvPr id="103" name="Picture 102">
            <a:extLst>
              <a:ext uri="{FF2B5EF4-FFF2-40B4-BE49-F238E27FC236}">
                <a16:creationId xmlns:a16="http://schemas.microsoft.com/office/drawing/2014/main" xmlns="" id="{2CBCEEFF-A857-D944-9DBF-8F589D76D16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58003" y="3964416"/>
            <a:ext cx="442046" cy="450000"/>
          </a:xfrm>
          <a:prstGeom prst="rect">
            <a:avLst/>
          </a:prstGeom>
        </p:spPr>
      </p:pic>
      <p:pic>
        <p:nvPicPr>
          <p:cNvPr id="117" name="Picture 116">
            <a:extLst>
              <a:ext uri="{FF2B5EF4-FFF2-40B4-BE49-F238E27FC236}">
                <a16:creationId xmlns:a16="http://schemas.microsoft.com/office/drawing/2014/main" xmlns="" id="{92374A01-0F5C-8747-8A60-6C834A04C3A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94522" y="5083157"/>
            <a:ext cx="445337" cy="450000"/>
          </a:xfrm>
          <a:prstGeom prst="rect">
            <a:avLst/>
          </a:prstGeom>
        </p:spPr>
      </p:pic>
      <p:pic>
        <p:nvPicPr>
          <p:cNvPr id="119" name="Picture 118">
            <a:extLst>
              <a:ext uri="{FF2B5EF4-FFF2-40B4-BE49-F238E27FC236}">
                <a16:creationId xmlns:a16="http://schemas.microsoft.com/office/drawing/2014/main" xmlns="" id="{267297EE-B317-BC4B-90C9-99F2F274D06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94522" y="4519849"/>
            <a:ext cx="445337" cy="450000"/>
          </a:xfrm>
          <a:prstGeom prst="rect">
            <a:avLst/>
          </a:prstGeom>
        </p:spPr>
      </p:pic>
      <p:pic>
        <p:nvPicPr>
          <p:cNvPr id="121" name="Picture 120">
            <a:extLst>
              <a:ext uri="{FF2B5EF4-FFF2-40B4-BE49-F238E27FC236}">
                <a16:creationId xmlns:a16="http://schemas.microsoft.com/office/drawing/2014/main" xmlns="" id="{0CC80BAA-E1DC-AD45-BA8B-1B52B22C9E0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94522" y="3963472"/>
            <a:ext cx="445337" cy="450000"/>
          </a:xfrm>
          <a:prstGeom prst="rect">
            <a:avLst/>
          </a:prstGeom>
        </p:spPr>
      </p:pic>
      <p:pic>
        <p:nvPicPr>
          <p:cNvPr id="125" name="Picture 124">
            <a:extLst>
              <a:ext uri="{FF2B5EF4-FFF2-40B4-BE49-F238E27FC236}">
                <a16:creationId xmlns:a16="http://schemas.microsoft.com/office/drawing/2014/main" xmlns="" id="{F2EFCE6E-55C5-AB48-9D48-942539E42F6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80725" y="5076726"/>
            <a:ext cx="435228" cy="450000"/>
          </a:xfrm>
          <a:prstGeom prst="rect">
            <a:avLst/>
          </a:prstGeom>
        </p:spPr>
      </p:pic>
      <p:pic>
        <p:nvPicPr>
          <p:cNvPr id="126" name="Picture 125">
            <a:extLst>
              <a:ext uri="{FF2B5EF4-FFF2-40B4-BE49-F238E27FC236}">
                <a16:creationId xmlns:a16="http://schemas.microsoft.com/office/drawing/2014/main" xmlns="" id="{BC4B2AE1-C4B1-C743-8C60-98F85764E5D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116047" y="5083157"/>
            <a:ext cx="435228" cy="450000"/>
          </a:xfrm>
          <a:prstGeom prst="rect">
            <a:avLst/>
          </a:prstGeom>
        </p:spPr>
      </p:pic>
      <p:pic>
        <p:nvPicPr>
          <p:cNvPr id="127" name="Picture 126">
            <a:extLst>
              <a:ext uri="{FF2B5EF4-FFF2-40B4-BE49-F238E27FC236}">
                <a16:creationId xmlns:a16="http://schemas.microsoft.com/office/drawing/2014/main" xmlns="" id="{A960E949-DCDE-5842-8023-8D36365051B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80725" y="4527157"/>
            <a:ext cx="435228" cy="450000"/>
          </a:xfrm>
          <a:prstGeom prst="rect">
            <a:avLst/>
          </a:prstGeom>
        </p:spPr>
      </p:pic>
      <p:pic>
        <p:nvPicPr>
          <p:cNvPr id="128" name="Picture 127">
            <a:extLst>
              <a:ext uri="{FF2B5EF4-FFF2-40B4-BE49-F238E27FC236}">
                <a16:creationId xmlns:a16="http://schemas.microsoft.com/office/drawing/2014/main" xmlns="" id="{8BD47464-825F-2D48-8B87-27A1383E6AD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116047" y="4533588"/>
            <a:ext cx="435228" cy="450000"/>
          </a:xfrm>
          <a:prstGeom prst="rect">
            <a:avLst/>
          </a:prstGeom>
        </p:spPr>
      </p:pic>
      <p:pic>
        <p:nvPicPr>
          <p:cNvPr id="129" name="Picture 128">
            <a:extLst>
              <a:ext uri="{FF2B5EF4-FFF2-40B4-BE49-F238E27FC236}">
                <a16:creationId xmlns:a16="http://schemas.microsoft.com/office/drawing/2014/main" xmlns="" id="{92D2E39D-75AC-E546-9556-FD557C46623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80725" y="3964416"/>
            <a:ext cx="435228" cy="450000"/>
          </a:xfrm>
          <a:prstGeom prst="rect">
            <a:avLst/>
          </a:prstGeom>
        </p:spPr>
      </p:pic>
      <p:pic>
        <p:nvPicPr>
          <p:cNvPr id="130" name="Picture 129">
            <a:extLst>
              <a:ext uri="{FF2B5EF4-FFF2-40B4-BE49-F238E27FC236}">
                <a16:creationId xmlns:a16="http://schemas.microsoft.com/office/drawing/2014/main" xmlns="" id="{D6BE7BBC-0DF1-5645-8D66-A94EA3D270F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116047" y="3970847"/>
            <a:ext cx="435228" cy="450000"/>
          </a:xfrm>
          <a:prstGeom prst="rect">
            <a:avLst/>
          </a:prstGeom>
        </p:spPr>
      </p:pic>
      <p:pic>
        <p:nvPicPr>
          <p:cNvPr id="131" name="Picture 130">
            <a:extLst>
              <a:ext uri="{FF2B5EF4-FFF2-40B4-BE49-F238E27FC236}">
                <a16:creationId xmlns:a16="http://schemas.microsoft.com/office/drawing/2014/main" xmlns="" id="{EEB5864F-A2B3-4641-A75D-4BB5C727079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55631" y="5071971"/>
            <a:ext cx="435228" cy="450000"/>
          </a:xfrm>
          <a:prstGeom prst="rect">
            <a:avLst/>
          </a:prstGeom>
        </p:spPr>
      </p:pic>
      <p:pic>
        <p:nvPicPr>
          <p:cNvPr id="132" name="Picture 131">
            <a:extLst>
              <a:ext uri="{FF2B5EF4-FFF2-40B4-BE49-F238E27FC236}">
                <a16:creationId xmlns:a16="http://schemas.microsoft.com/office/drawing/2014/main" xmlns="" id="{6BF10AAC-9FC0-AA46-91E5-5623A18069B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55631" y="4522402"/>
            <a:ext cx="435228" cy="450000"/>
          </a:xfrm>
          <a:prstGeom prst="rect">
            <a:avLst/>
          </a:prstGeom>
        </p:spPr>
      </p:pic>
      <p:pic>
        <p:nvPicPr>
          <p:cNvPr id="133" name="Picture 132">
            <a:extLst>
              <a:ext uri="{FF2B5EF4-FFF2-40B4-BE49-F238E27FC236}">
                <a16:creationId xmlns:a16="http://schemas.microsoft.com/office/drawing/2014/main" xmlns="" id="{22ED1B4C-F7F0-6547-B570-5226900D219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55631" y="3959661"/>
            <a:ext cx="435228" cy="45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252095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multiply 3-digit numbers by 1-digit numbers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Activity 4: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Complete the following using the formal written method.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xmlns="" id="{04FA8C7C-E0DB-F743-BABE-F3034198428B}"/>
              </a:ext>
            </a:extLst>
          </p:cNvPr>
          <p:cNvSpPr/>
          <p:nvPr/>
        </p:nvSpPr>
        <p:spPr>
          <a:xfrm>
            <a:off x="9131607" y="2367856"/>
            <a:ext cx="906114" cy="915119"/>
          </a:xfrm>
          <a:prstGeom prst="roundRect">
            <a:avLst/>
          </a:prstGeom>
          <a:noFill/>
          <a:ln w="2857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endParaRPr lang="en-US" sz="6000" dirty="0">
              <a:solidFill>
                <a:srgbClr val="FF3860"/>
              </a:solidFill>
              <a:latin typeface="OpenDyslexic" pitchFamily="2" charset="77"/>
            </a:endParaRPr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xmlns="" id="{EBFEB7E2-94EB-6244-AF60-10B816CA71C8}"/>
              </a:ext>
            </a:extLst>
          </p:cNvPr>
          <p:cNvSpPr/>
          <p:nvPr/>
        </p:nvSpPr>
        <p:spPr>
          <a:xfrm>
            <a:off x="8439802" y="3344131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xmlns="" id="{75600AE6-46A9-3E4D-9AB9-CFCA735E7A2D}"/>
              </a:ext>
            </a:extLst>
          </p:cNvPr>
          <p:cNvSpPr/>
          <p:nvPr/>
        </p:nvSpPr>
        <p:spPr>
          <a:xfrm>
            <a:off x="8439802" y="3979131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xmlns="" id="{D47979CF-7540-3244-BE04-641D30C144A0}"/>
              </a:ext>
            </a:extLst>
          </p:cNvPr>
          <p:cNvSpPr/>
          <p:nvPr/>
        </p:nvSpPr>
        <p:spPr>
          <a:xfrm>
            <a:off x="8439802" y="4614131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×</a:t>
            </a:r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xmlns="" id="{ECAE4A46-2014-C945-AB4A-46E2B61B7D3C}"/>
              </a:ext>
            </a:extLst>
          </p:cNvPr>
          <p:cNvSpPr/>
          <p:nvPr/>
        </p:nvSpPr>
        <p:spPr>
          <a:xfrm>
            <a:off x="8439802" y="5249131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chemeClr val="bg1"/>
              </a:solidFill>
              <a:latin typeface="OpenDyslexicAlta" pitchFamily="2" charset="77"/>
            </a:endParaRPr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xmlns="" id="{0ECAB0AA-4D83-1C49-A18D-AD9D4D9E44D0}"/>
              </a:ext>
            </a:extLst>
          </p:cNvPr>
          <p:cNvSpPr/>
          <p:nvPr/>
        </p:nvSpPr>
        <p:spPr>
          <a:xfrm>
            <a:off x="8439802" y="5883579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2400">
              <a:solidFill>
                <a:schemeClr val="bg1"/>
              </a:solidFill>
              <a:latin typeface="OpenDyslexicAlta" pitchFamily="2" charset="77"/>
            </a:endParaRPr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xmlns="" id="{9305167A-EB09-E142-9EF2-51BFFD44D862}"/>
              </a:ext>
            </a:extLst>
          </p:cNvPr>
          <p:cNvSpPr/>
          <p:nvPr/>
        </p:nvSpPr>
        <p:spPr>
          <a:xfrm>
            <a:off x="9074802" y="3344131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TH</a:t>
            </a:r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xmlns="" id="{4B9BDB66-5236-0543-9C07-310B67259057}"/>
              </a:ext>
            </a:extLst>
          </p:cNvPr>
          <p:cNvSpPr/>
          <p:nvPr/>
        </p:nvSpPr>
        <p:spPr>
          <a:xfrm>
            <a:off x="9074802" y="3979131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xmlns="" id="{7659EBF8-B948-CA4E-BC59-212012D01476}"/>
              </a:ext>
            </a:extLst>
          </p:cNvPr>
          <p:cNvSpPr/>
          <p:nvPr/>
        </p:nvSpPr>
        <p:spPr>
          <a:xfrm>
            <a:off x="9074802" y="4614131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xmlns="" id="{46F1F31E-B980-9B45-8D90-3841DE82C99D}"/>
              </a:ext>
            </a:extLst>
          </p:cNvPr>
          <p:cNvSpPr/>
          <p:nvPr/>
        </p:nvSpPr>
        <p:spPr>
          <a:xfrm>
            <a:off x="9074802" y="5249131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bg1"/>
                </a:solidFill>
                <a:latin typeface="OpenDyslexicAlta" pitchFamily="2" charset="77"/>
              </a:rPr>
              <a:t>2</a:t>
            </a: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xmlns="" id="{18057518-BD79-8A41-96AC-6BCBA06CB400}"/>
              </a:ext>
            </a:extLst>
          </p:cNvPr>
          <p:cNvSpPr/>
          <p:nvPr/>
        </p:nvSpPr>
        <p:spPr>
          <a:xfrm>
            <a:off x="9074802" y="5883579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2400" dirty="0">
              <a:solidFill>
                <a:schemeClr val="bg1"/>
              </a:solidFill>
              <a:latin typeface="OpenDyslexicAlta" pitchFamily="2" charset="77"/>
            </a:endParaRPr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xmlns="" id="{616FC296-3451-634D-9757-573A96B1E24E}"/>
              </a:ext>
            </a:extLst>
          </p:cNvPr>
          <p:cNvSpPr/>
          <p:nvPr/>
        </p:nvSpPr>
        <p:spPr>
          <a:xfrm>
            <a:off x="9709802" y="3344131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H</a:t>
            </a:r>
          </a:p>
        </p:txBody>
      </p:sp>
      <p:sp>
        <p:nvSpPr>
          <p:cNvPr id="68" name="Rectangle 67">
            <a:extLst>
              <a:ext uri="{FF2B5EF4-FFF2-40B4-BE49-F238E27FC236}">
                <a16:creationId xmlns:a16="http://schemas.microsoft.com/office/drawing/2014/main" xmlns="" id="{6CD0A860-DA38-7148-882D-B7A6B94F46A1}"/>
              </a:ext>
            </a:extLst>
          </p:cNvPr>
          <p:cNvSpPr/>
          <p:nvPr/>
        </p:nvSpPr>
        <p:spPr>
          <a:xfrm>
            <a:off x="9709802" y="3979131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4</a:t>
            </a:r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xmlns="" id="{069A08D2-9BCD-8548-928E-8CEB864C7EC4}"/>
              </a:ext>
            </a:extLst>
          </p:cNvPr>
          <p:cNvSpPr/>
          <p:nvPr/>
        </p:nvSpPr>
        <p:spPr>
          <a:xfrm>
            <a:off x="9709802" y="4614131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xmlns="" id="{C65EA6B1-E7FF-AB45-B928-44639BC7A1D0}"/>
              </a:ext>
            </a:extLst>
          </p:cNvPr>
          <p:cNvSpPr/>
          <p:nvPr/>
        </p:nvSpPr>
        <p:spPr>
          <a:xfrm>
            <a:off x="9709802" y="5249131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bg1"/>
                </a:solidFill>
                <a:latin typeface="OpenDyslexicAlta" pitchFamily="2" charset="77"/>
              </a:rPr>
              <a:t>1</a:t>
            </a:r>
          </a:p>
        </p:txBody>
      </p:sp>
      <p:sp>
        <p:nvSpPr>
          <p:cNvPr id="71" name="Rectangle 70">
            <a:extLst>
              <a:ext uri="{FF2B5EF4-FFF2-40B4-BE49-F238E27FC236}">
                <a16:creationId xmlns:a16="http://schemas.microsoft.com/office/drawing/2014/main" xmlns="" id="{A58BAE4A-BFA5-0640-862A-73EB1C412536}"/>
              </a:ext>
            </a:extLst>
          </p:cNvPr>
          <p:cNvSpPr/>
          <p:nvPr/>
        </p:nvSpPr>
        <p:spPr>
          <a:xfrm>
            <a:off x="9709802" y="5883579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2400" dirty="0">
                <a:solidFill>
                  <a:schemeClr val="bg1"/>
                </a:solidFill>
                <a:latin typeface="OpenDyslexicAlta" pitchFamily="2" charset="77"/>
              </a:rPr>
              <a:t>1</a:t>
            </a:r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xmlns="" id="{998A09A3-3AAE-E542-B614-698B5FE99FC7}"/>
              </a:ext>
            </a:extLst>
          </p:cNvPr>
          <p:cNvSpPr/>
          <p:nvPr/>
        </p:nvSpPr>
        <p:spPr>
          <a:xfrm>
            <a:off x="10344802" y="3344131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T</a:t>
            </a:r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xmlns="" id="{0EBC3068-BF52-C04F-82FD-C9E05E739D51}"/>
              </a:ext>
            </a:extLst>
          </p:cNvPr>
          <p:cNvSpPr/>
          <p:nvPr/>
        </p:nvSpPr>
        <p:spPr>
          <a:xfrm>
            <a:off x="10344802" y="3979131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2</a:t>
            </a:r>
          </a:p>
        </p:txBody>
      </p:sp>
      <p:sp>
        <p:nvSpPr>
          <p:cNvPr id="74" name="Rectangle 73">
            <a:extLst>
              <a:ext uri="{FF2B5EF4-FFF2-40B4-BE49-F238E27FC236}">
                <a16:creationId xmlns:a16="http://schemas.microsoft.com/office/drawing/2014/main" xmlns="" id="{6A45B286-B78E-AF4A-A09E-567C37125AB6}"/>
              </a:ext>
            </a:extLst>
          </p:cNvPr>
          <p:cNvSpPr/>
          <p:nvPr/>
        </p:nvSpPr>
        <p:spPr>
          <a:xfrm>
            <a:off x="10344802" y="4614131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87" name="Rectangle 86">
            <a:extLst>
              <a:ext uri="{FF2B5EF4-FFF2-40B4-BE49-F238E27FC236}">
                <a16:creationId xmlns:a16="http://schemas.microsoft.com/office/drawing/2014/main" xmlns="" id="{7FDCE087-5302-EC47-B901-B7A967C31EB1}"/>
              </a:ext>
            </a:extLst>
          </p:cNvPr>
          <p:cNvSpPr/>
          <p:nvPr/>
        </p:nvSpPr>
        <p:spPr>
          <a:xfrm>
            <a:off x="10344802" y="5249131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bg1"/>
                </a:solidFill>
                <a:latin typeface="OpenDyslexicAlta" pitchFamily="2" charset="77"/>
              </a:rPr>
              <a:t>3</a:t>
            </a:r>
          </a:p>
        </p:txBody>
      </p:sp>
      <p:sp>
        <p:nvSpPr>
          <p:cNvPr id="88" name="Rectangle 87">
            <a:extLst>
              <a:ext uri="{FF2B5EF4-FFF2-40B4-BE49-F238E27FC236}">
                <a16:creationId xmlns:a16="http://schemas.microsoft.com/office/drawing/2014/main" xmlns="" id="{DEB98F41-59BF-7047-840C-8D3859B54A9D}"/>
              </a:ext>
            </a:extLst>
          </p:cNvPr>
          <p:cNvSpPr/>
          <p:nvPr/>
        </p:nvSpPr>
        <p:spPr>
          <a:xfrm>
            <a:off x="10344802" y="5883579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2400" dirty="0">
                <a:solidFill>
                  <a:schemeClr val="bg1"/>
                </a:solidFill>
                <a:latin typeface="OpenDyslexicAlta" pitchFamily="2" charset="77"/>
              </a:rPr>
              <a:t>3</a:t>
            </a:r>
          </a:p>
        </p:txBody>
      </p:sp>
      <p:sp>
        <p:nvSpPr>
          <p:cNvPr id="89" name="Rectangle 88">
            <a:extLst>
              <a:ext uri="{FF2B5EF4-FFF2-40B4-BE49-F238E27FC236}">
                <a16:creationId xmlns:a16="http://schemas.microsoft.com/office/drawing/2014/main" xmlns="" id="{1F9FA1B0-6249-2745-A89B-83A2674E9523}"/>
              </a:ext>
            </a:extLst>
          </p:cNvPr>
          <p:cNvSpPr/>
          <p:nvPr/>
        </p:nvSpPr>
        <p:spPr>
          <a:xfrm>
            <a:off x="10979802" y="3344131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prstClr val="black"/>
                </a:solidFill>
                <a:latin typeface="OpenDyslexicAlta" pitchFamily="2" charset="77"/>
              </a:rPr>
              <a:t>O</a:t>
            </a:r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90" name="Rectangle 89">
            <a:extLst>
              <a:ext uri="{FF2B5EF4-FFF2-40B4-BE49-F238E27FC236}">
                <a16:creationId xmlns:a16="http://schemas.microsoft.com/office/drawing/2014/main" xmlns="" id="{4B715DF8-3D70-7440-A606-6E817E6374B2}"/>
              </a:ext>
            </a:extLst>
          </p:cNvPr>
          <p:cNvSpPr/>
          <p:nvPr/>
        </p:nvSpPr>
        <p:spPr>
          <a:xfrm>
            <a:off x="10979802" y="3979131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7</a:t>
            </a:r>
          </a:p>
        </p:txBody>
      </p:sp>
      <p:sp>
        <p:nvSpPr>
          <p:cNvPr id="91" name="Rectangle 90">
            <a:extLst>
              <a:ext uri="{FF2B5EF4-FFF2-40B4-BE49-F238E27FC236}">
                <a16:creationId xmlns:a16="http://schemas.microsoft.com/office/drawing/2014/main" xmlns="" id="{E7E3AD86-1F70-7C4C-B8C4-F2113CB9350E}"/>
              </a:ext>
            </a:extLst>
          </p:cNvPr>
          <p:cNvSpPr/>
          <p:nvPr/>
        </p:nvSpPr>
        <p:spPr>
          <a:xfrm>
            <a:off x="10979802" y="4614131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5</a:t>
            </a:r>
          </a:p>
        </p:txBody>
      </p:sp>
      <p:sp>
        <p:nvSpPr>
          <p:cNvPr id="92" name="Rectangle 91">
            <a:extLst>
              <a:ext uri="{FF2B5EF4-FFF2-40B4-BE49-F238E27FC236}">
                <a16:creationId xmlns:a16="http://schemas.microsoft.com/office/drawing/2014/main" xmlns="" id="{FEE1C33F-A7EB-974A-9D79-D2EB9A325D0E}"/>
              </a:ext>
            </a:extLst>
          </p:cNvPr>
          <p:cNvSpPr/>
          <p:nvPr/>
        </p:nvSpPr>
        <p:spPr>
          <a:xfrm>
            <a:off x="10979802" y="5249131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bg1"/>
                </a:solidFill>
                <a:latin typeface="OpenDyslexicAlta" pitchFamily="2" charset="77"/>
              </a:rPr>
              <a:t>5</a:t>
            </a:r>
          </a:p>
        </p:txBody>
      </p:sp>
      <p:sp>
        <p:nvSpPr>
          <p:cNvPr id="93" name="Rectangle 92">
            <a:extLst>
              <a:ext uri="{FF2B5EF4-FFF2-40B4-BE49-F238E27FC236}">
                <a16:creationId xmlns:a16="http://schemas.microsoft.com/office/drawing/2014/main" xmlns="" id="{B48B4E40-8560-1E40-A3E1-9CE23959C0A1}"/>
              </a:ext>
            </a:extLst>
          </p:cNvPr>
          <p:cNvSpPr/>
          <p:nvPr/>
        </p:nvSpPr>
        <p:spPr>
          <a:xfrm>
            <a:off x="10979802" y="5883579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2400">
              <a:solidFill>
                <a:schemeClr val="bg1"/>
              </a:solidFill>
              <a:latin typeface="OpenDyslexicAlta" pitchFamily="2" charset="77"/>
            </a:endParaRPr>
          </a:p>
        </p:txBody>
      </p:sp>
      <p:cxnSp>
        <p:nvCxnSpPr>
          <p:cNvPr id="97" name="Straight Connector 96">
            <a:extLst>
              <a:ext uri="{FF2B5EF4-FFF2-40B4-BE49-F238E27FC236}">
                <a16:creationId xmlns:a16="http://schemas.microsoft.com/office/drawing/2014/main" xmlns="" id="{25D28D3F-2556-6F40-8548-43F3E4908417}"/>
              </a:ext>
            </a:extLst>
          </p:cNvPr>
          <p:cNvCxnSpPr>
            <a:cxnSpLocks/>
          </p:cNvCxnSpPr>
          <p:nvPr/>
        </p:nvCxnSpPr>
        <p:spPr>
          <a:xfrm flipV="1">
            <a:off x="9074802" y="5873614"/>
            <a:ext cx="2540000" cy="16758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Straight Connector 97">
            <a:extLst>
              <a:ext uri="{FF2B5EF4-FFF2-40B4-BE49-F238E27FC236}">
                <a16:creationId xmlns:a16="http://schemas.microsoft.com/office/drawing/2014/main" xmlns="" id="{8550E23E-519F-1047-81A7-ECF31EEBB51F}"/>
              </a:ext>
            </a:extLst>
          </p:cNvPr>
          <p:cNvCxnSpPr>
            <a:cxnSpLocks/>
          </p:cNvCxnSpPr>
          <p:nvPr/>
        </p:nvCxnSpPr>
        <p:spPr>
          <a:xfrm>
            <a:off x="9074802" y="5240556"/>
            <a:ext cx="2540000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0" name="Rectangle 99">
            <a:extLst>
              <a:ext uri="{FF2B5EF4-FFF2-40B4-BE49-F238E27FC236}">
                <a16:creationId xmlns:a16="http://schemas.microsoft.com/office/drawing/2014/main" xmlns="" id="{0D7FA14D-EFFE-AC41-AEF3-C61F2DBBA679}"/>
              </a:ext>
            </a:extLst>
          </p:cNvPr>
          <p:cNvSpPr/>
          <p:nvPr/>
        </p:nvSpPr>
        <p:spPr>
          <a:xfrm>
            <a:off x="8450855" y="5873614"/>
            <a:ext cx="635000" cy="635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2400" dirty="0">
              <a:solidFill>
                <a:schemeClr val="bg1"/>
              </a:solidFill>
              <a:latin typeface="OpenDyslexicAlta" pitchFamily="2" charset="77"/>
            </a:endParaRPr>
          </a:p>
        </p:txBody>
      </p:sp>
      <p:sp>
        <p:nvSpPr>
          <p:cNvPr id="84" name="Rectangle 83">
            <a:extLst>
              <a:ext uri="{FF2B5EF4-FFF2-40B4-BE49-F238E27FC236}">
                <a16:creationId xmlns:a16="http://schemas.microsoft.com/office/drawing/2014/main" xmlns="" id="{36432317-D71B-0647-915A-A5319921E24C}"/>
              </a:ext>
            </a:extLst>
          </p:cNvPr>
          <p:cNvSpPr/>
          <p:nvPr/>
        </p:nvSpPr>
        <p:spPr>
          <a:xfrm>
            <a:off x="515730" y="3334166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xmlns="" id="{EF107A4E-D604-364A-AA73-E63B7D654C21}"/>
              </a:ext>
            </a:extLst>
          </p:cNvPr>
          <p:cNvSpPr/>
          <p:nvPr/>
        </p:nvSpPr>
        <p:spPr>
          <a:xfrm>
            <a:off x="515730" y="3969166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99" name="Rectangle 98">
            <a:extLst>
              <a:ext uri="{FF2B5EF4-FFF2-40B4-BE49-F238E27FC236}">
                <a16:creationId xmlns:a16="http://schemas.microsoft.com/office/drawing/2014/main" xmlns="" id="{C94C95A8-6CBF-EF42-A230-3DFD10EAD0AF}"/>
              </a:ext>
            </a:extLst>
          </p:cNvPr>
          <p:cNvSpPr/>
          <p:nvPr/>
        </p:nvSpPr>
        <p:spPr>
          <a:xfrm>
            <a:off x="515730" y="4604166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×</a:t>
            </a:r>
          </a:p>
        </p:txBody>
      </p:sp>
      <p:sp>
        <p:nvSpPr>
          <p:cNvPr id="102" name="Rectangle 101">
            <a:extLst>
              <a:ext uri="{FF2B5EF4-FFF2-40B4-BE49-F238E27FC236}">
                <a16:creationId xmlns:a16="http://schemas.microsoft.com/office/drawing/2014/main" xmlns="" id="{1515C256-CDB6-DB44-B82E-6F7B197775EE}"/>
              </a:ext>
            </a:extLst>
          </p:cNvPr>
          <p:cNvSpPr/>
          <p:nvPr/>
        </p:nvSpPr>
        <p:spPr>
          <a:xfrm>
            <a:off x="515730" y="5239166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chemeClr val="bg1"/>
              </a:solidFill>
              <a:latin typeface="OpenDyslexicAlta" pitchFamily="2" charset="77"/>
            </a:endParaRPr>
          </a:p>
        </p:txBody>
      </p:sp>
      <p:sp>
        <p:nvSpPr>
          <p:cNvPr id="108" name="Rectangle 107">
            <a:extLst>
              <a:ext uri="{FF2B5EF4-FFF2-40B4-BE49-F238E27FC236}">
                <a16:creationId xmlns:a16="http://schemas.microsoft.com/office/drawing/2014/main" xmlns="" id="{DA291A25-445F-1E4C-BDF2-EB83A5466CC9}"/>
              </a:ext>
            </a:extLst>
          </p:cNvPr>
          <p:cNvSpPr/>
          <p:nvPr/>
        </p:nvSpPr>
        <p:spPr>
          <a:xfrm>
            <a:off x="515730" y="5873614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2400">
              <a:solidFill>
                <a:schemeClr val="bg1"/>
              </a:solidFill>
              <a:latin typeface="OpenDyslexicAlta" pitchFamily="2" charset="77"/>
            </a:endParaRPr>
          </a:p>
        </p:txBody>
      </p:sp>
      <p:sp>
        <p:nvSpPr>
          <p:cNvPr id="109" name="Rectangle 108">
            <a:extLst>
              <a:ext uri="{FF2B5EF4-FFF2-40B4-BE49-F238E27FC236}">
                <a16:creationId xmlns:a16="http://schemas.microsoft.com/office/drawing/2014/main" xmlns="" id="{8C815DDC-FC29-AA43-B382-E5D9AAF4A8C5}"/>
              </a:ext>
            </a:extLst>
          </p:cNvPr>
          <p:cNvSpPr/>
          <p:nvPr/>
        </p:nvSpPr>
        <p:spPr>
          <a:xfrm>
            <a:off x="1150730" y="3334166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TH</a:t>
            </a:r>
          </a:p>
        </p:txBody>
      </p:sp>
      <p:sp>
        <p:nvSpPr>
          <p:cNvPr id="110" name="Rectangle 109">
            <a:extLst>
              <a:ext uri="{FF2B5EF4-FFF2-40B4-BE49-F238E27FC236}">
                <a16:creationId xmlns:a16="http://schemas.microsoft.com/office/drawing/2014/main" xmlns="" id="{EF13BC54-E6C2-3A42-BD8D-076A63C36273}"/>
              </a:ext>
            </a:extLst>
          </p:cNvPr>
          <p:cNvSpPr/>
          <p:nvPr/>
        </p:nvSpPr>
        <p:spPr>
          <a:xfrm>
            <a:off x="1150730" y="3969166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111" name="Rectangle 110">
            <a:extLst>
              <a:ext uri="{FF2B5EF4-FFF2-40B4-BE49-F238E27FC236}">
                <a16:creationId xmlns:a16="http://schemas.microsoft.com/office/drawing/2014/main" xmlns="" id="{40E6BA36-66DE-634F-A33F-DA94870FFB3C}"/>
              </a:ext>
            </a:extLst>
          </p:cNvPr>
          <p:cNvSpPr/>
          <p:nvPr/>
        </p:nvSpPr>
        <p:spPr>
          <a:xfrm>
            <a:off x="1150730" y="4604166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112" name="Rectangle 111">
            <a:extLst>
              <a:ext uri="{FF2B5EF4-FFF2-40B4-BE49-F238E27FC236}">
                <a16:creationId xmlns:a16="http://schemas.microsoft.com/office/drawing/2014/main" xmlns="" id="{C591ABE4-0344-0448-9DD5-3C6D9F2084E6}"/>
              </a:ext>
            </a:extLst>
          </p:cNvPr>
          <p:cNvSpPr/>
          <p:nvPr/>
        </p:nvSpPr>
        <p:spPr>
          <a:xfrm>
            <a:off x="1150730" y="5239166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chemeClr val="bg1"/>
              </a:solidFill>
              <a:latin typeface="OpenDyslexicAlta" pitchFamily="2" charset="77"/>
            </a:endParaRPr>
          </a:p>
        </p:txBody>
      </p:sp>
      <p:sp>
        <p:nvSpPr>
          <p:cNvPr id="113" name="Rectangle 112">
            <a:extLst>
              <a:ext uri="{FF2B5EF4-FFF2-40B4-BE49-F238E27FC236}">
                <a16:creationId xmlns:a16="http://schemas.microsoft.com/office/drawing/2014/main" xmlns="" id="{EF171C88-199C-174C-8332-9D02BA93B27D}"/>
              </a:ext>
            </a:extLst>
          </p:cNvPr>
          <p:cNvSpPr/>
          <p:nvPr/>
        </p:nvSpPr>
        <p:spPr>
          <a:xfrm>
            <a:off x="1150730" y="5873614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2400" dirty="0">
              <a:solidFill>
                <a:schemeClr val="bg1"/>
              </a:solidFill>
              <a:latin typeface="OpenDyslexicAlta" pitchFamily="2" charset="77"/>
            </a:endParaRPr>
          </a:p>
        </p:txBody>
      </p:sp>
      <p:sp>
        <p:nvSpPr>
          <p:cNvPr id="114" name="Rectangle 113">
            <a:extLst>
              <a:ext uri="{FF2B5EF4-FFF2-40B4-BE49-F238E27FC236}">
                <a16:creationId xmlns:a16="http://schemas.microsoft.com/office/drawing/2014/main" xmlns="" id="{100F9372-2B3C-1F4A-A2B2-9D130FF72644}"/>
              </a:ext>
            </a:extLst>
          </p:cNvPr>
          <p:cNvSpPr/>
          <p:nvPr/>
        </p:nvSpPr>
        <p:spPr>
          <a:xfrm>
            <a:off x="1785730" y="3334166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H</a:t>
            </a:r>
          </a:p>
        </p:txBody>
      </p:sp>
      <p:sp>
        <p:nvSpPr>
          <p:cNvPr id="115" name="Rectangle 114">
            <a:extLst>
              <a:ext uri="{FF2B5EF4-FFF2-40B4-BE49-F238E27FC236}">
                <a16:creationId xmlns:a16="http://schemas.microsoft.com/office/drawing/2014/main" xmlns="" id="{B5694423-DB42-094D-A26A-416CAE25B667}"/>
              </a:ext>
            </a:extLst>
          </p:cNvPr>
          <p:cNvSpPr/>
          <p:nvPr/>
        </p:nvSpPr>
        <p:spPr>
          <a:xfrm>
            <a:off x="1785730" y="3969166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3</a:t>
            </a:r>
          </a:p>
        </p:txBody>
      </p:sp>
      <p:sp>
        <p:nvSpPr>
          <p:cNvPr id="116" name="Rectangle 115">
            <a:extLst>
              <a:ext uri="{FF2B5EF4-FFF2-40B4-BE49-F238E27FC236}">
                <a16:creationId xmlns:a16="http://schemas.microsoft.com/office/drawing/2014/main" xmlns="" id="{AD72C1DC-77D2-E246-A7BD-30C4CE0D4BAD}"/>
              </a:ext>
            </a:extLst>
          </p:cNvPr>
          <p:cNvSpPr/>
          <p:nvPr/>
        </p:nvSpPr>
        <p:spPr>
          <a:xfrm>
            <a:off x="1785730" y="4604166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118" name="Rectangle 117">
            <a:extLst>
              <a:ext uri="{FF2B5EF4-FFF2-40B4-BE49-F238E27FC236}">
                <a16:creationId xmlns:a16="http://schemas.microsoft.com/office/drawing/2014/main" xmlns="" id="{0182B4B5-AA50-B041-9D5F-0C981296991B}"/>
              </a:ext>
            </a:extLst>
          </p:cNvPr>
          <p:cNvSpPr/>
          <p:nvPr/>
        </p:nvSpPr>
        <p:spPr>
          <a:xfrm>
            <a:off x="1785730" y="5239166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bg1"/>
                </a:solidFill>
                <a:latin typeface="OpenDyslexicAlta" pitchFamily="2" charset="77"/>
              </a:rPr>
              <a:t>9</a:t>
            </a:r>
          </a:p>
        </p:txBody>
      </p:sp>
      <p:sp>
        <p:nvSpPr>
          <p:cNvPr id="120" name="Rectangle 119">
            <a:extLst>
              <a:ext uri="{FF2B5EF4-FFF2-40B4-BE49-F238E27FC236}">
                <a16:creationId xmlns:a16="http://schemas.microsoft.com/office/drawing/2014/main" xmlns="" id="{C77CBC5C-6F9A-694D-B08D-7CACBAC9705E}"/>
              </a:ext>
            </a:extLst>
          </p:cNvPr>
          <p:cNvSpPr/>
          <p:nvPr/>
        </p:nvSpPr>
        <p:spPr>
          <a:xfrm>
            <a:off x="1785730" y="5873614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2400" dirty="0">
              <a:solidFill>
                <a:schemeClr val="bg1"/>
              </a:solidFill>
              <a:latin typeface="OpenDyslexicAlta" pitchFamily="2" charset="77"/>
            </a:endParaRPr>
          </a:p>
        </p:txBody>
      </p:sp>
      <p:sp>
        <p:nvSpPr>
          <p:cNvPr id="122" name="Rectangle 121">
            <a:extLst>
              <a:ext uri="{FF2B5EF4-FFF2-40B4-BE49-F238E27FC236}">
                <a16:creationId xmlns:a16="http://schemas.microsoft.com/office/drawing/2014/main" xmlns="" id="{5688C911-CBAD-4544-AC34-CFA1B009FF77}"/>
              </a:ext>
            </a:extLst>
          </p:cNvPr>
          <p:cNvSpPr/>
          <p:nvPr/>
        </p:nvSpPr>
        <p:spPr>
          <a:xfrm>
            <a:off x="2420730" y="3334166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T</a:t>
            </a:r>
          </a:p>
        </p:txBody>
      </p:sp>
      <p:sp>
        <p:nvSpPr>
          <p:cNvPr id="123" name="Rectangle 122">
            <a:extLst>
              <a:ext uri="{FF2B5EF4-FFF2-40B4-BE49-F238E27FC236}">
                <a16:creationId xmlns:a16="http://schemas.microsoft.com/office/drawing/2014/main" xmlns="" id="{4E4DBDEF-F7B2-A749-A522-B60F6F8CDEC2}"/>
              </a:ext>
            </a:extLst>
          </p:cNvPr>
          <p:cNvSpPr/>
          <p:nvPr/>
        </p:nvSpPr>
        <p:spPr>
          <a:xfrm>
            <a:off x="2420730" y="3969166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1</a:t>
            </a:r>
          </a:p>
        </p:txBody>
      </p:sp>
      <p:sp>
        <p:nvSpPr>
          <p:cNvPr id="124" name="Rectangle 123">
            <a:extLst>
              <a:ext uri="{FF2B5EF4-FFF2-40B4-BE49-F238E27FC236}">
                <a16:creationId xmlns:a16="http://schemas.microsoft.com/office/drawing/2014/main" xmlns="" id="{A8E842A5-60A6-2849-89A2-D73E7605E8B5}"/>
              </a:ext>
            </a:extLst>
          </p:cNvPr>
          <p:cNvSpPr/>
          <p:nvPr/>
        </p:nvSpPr>
        <p:spPr>
          <a:xfrm>
            <a:off x="2420730" y="4604166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134" name="Rectangle 133">
            <a:extLst>
              <a:ext uri="{FF2B5EF4-FFF2-40B4-BE49-F238E27FC236}">
                <a16:creationId xmlns:a16="http://schemas.microsoft.com/office/drawing/2014/main" xmlns="" id="{FA5409BB-A16F-7849-B04C-29688F941C0A}"/>
              </a:ext>
            </a:extLst>
          </p:cNvPr>
          <p:cNvSpPr/>
          <p:nvPr/>
        </p:nvSpPr>
        <p:spPr>
          <a:xfrm>
            <a:off x="2420730" y="5239166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bg1"/>
                </a:solidFill>
                <a:latin typeface="OpenDyslexicAlta" pitchFamily="2" charset="77"/>
              </a:rPr>
              <a:t>5</a:t>
            </a:r>
          </a:p>
        </p:txBody>
      </p:sp>
      <p:sp>
        <p:nvSpPr>
          <p:cNvPr id="135" name="Rectangle 134">
            <a:extLst>
              <a:ext uri="{FF2B5EF4-FFF2-40B4-BE49-F238E27FC236}">
                <a16:creationId xmlns:a16="http://schemas.microsoft.com/office/drawing/2014/main" xmlns="" id="{DDA2C7F3-3887-D44F-91D2-D0C1B9B06E45}"/>
              </a:ext>
            </a:extLst>
          </p:cNvPr>
          <p:cNvSpPr/>
          <p:nvPr/>
        </p:nvSpPr>
        <p:spPr>
          <a:xfrm>
            <a:off x="2420730" y="5873614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2400" dirty="0">
                <a:solidFill>
                  <a:schemeClr val="bg1"/>
                </a:solidFill>
                <a:latin typeface="OpenDyslexicAlta" pitchFamily="2" charset="77"/>
              </a:rPr>
              <a:t>2</a:t>
            </a:r>
          </a:p>
        </p:txBody>
      </p:sp>
      <p:sp>
        <p:nvSpPr>
          <p:cNvPr id="136" name="Rectangle 135">
            <a:extLst>
              <a:ext uri="{FF2B5EF4-FFF2-40B4-BE49-F238E27FC236}">
                <a16:creationId xmlns:a16="http://schemas.microsoft.com/office/drawing/2014/main" xmlns="" id="{D429D208-88C0-EC41-8176-FFCCA463CE79}"/>
              </a:ext>
            </a:extLst>
          </p:cNvPr>
          <p:cNvSpPr/>
          <p:nvPr/>
        </p:nvSpPr>
        <p:spPr>
          <a:xfrm>
            <a:off x="3055730" y="3334166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prstClr val="black"/>
                </a:solidFill>
                <a:latin typeface="OpenDyslexicAlta" pitchFamily="2" charset="77"/>
              </a:rPr>
              <a:t>O</a:t>
            </a:r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137" name="Rectangle 136">
            <a:extLst>
              <a:ext uri="{FF2B5EF4-FFF2-40B4-BE49-F238E27FC236}">
                <a16:creationId xmlns:a16="http://schemas.microsoft.com/office/drawing/2014/main" xmlns="" id="{F145F4CD-6525-2148-8B4B-A4AFCCDA73BA}"/>
              </a:ext>
            </a:extLst>
          </p:cNvPr>
          <p:cNvSpPr/>
          <p:nvPr/>
        </p:nvSpPr>
        <p:spPr>
          <a:xfrm>
            <a:off x="3055730" y="3969166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9</a:t>
            </a:r>
          </a:p>
        </p:txBody>
      </p:sp>
      <p:sp>
        <p:nvSpPr>
          <p:cNvPr id="138" name="Rectangle 137">
            <a:extLst>
              <a:ext uri="{FF2B5EF4-FFF2-40B4-BE49-F238E27FC236}">
                <a16:creationId xmlns:a16="http://schemas.microsoft.com/office/drawing/2014/main" xmlns="" id="{33AFBED7-D47F-3442-9003-FD5390706ADA}"/>
              </a:ext>
            </a:extLst>
          </p:cNvPr>
          <p:cNvSpPr/>
          <p:nvPr/>
        </p:nvSpPr>
        <p:spPr>
          <a:xfrm>
            <a:off x="3055730" y="4604166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3</a:t>
            </a:r>
          </a:p>
        </p:txBody>
      </p:sp>
      <p:sp>
        <p:nvSpPr>
          <p:cNvPr id="139" name="Rectangle 138">
            <a:extLst>
              <a:ext uri="{FF2B5EF4-FFF2-40B4-BE49-F238E27FC236}">
                <a16:creationId xmlns:a16="http://schemas.microsoft.com/office/drawing/2014/main" xmlns="" id="{4EE1B0B1-FA36-FD44-8CAF-338CED99D9DF}"/>
              </a:ext>
            </a:extLst>
          </p:cNvPr>
          <p:cNvSpPr/>
          <p:nvPr/>
        </p:nvSpPr>
        <p:spPr>
          <a:xfrm>
            <a:off x="3055730" y="5239166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bg1"/>
                </a:solidFill>
                <a:latin typeface="OpenDyslexicAlta" pitchFamily="2" charset="77"/>
              </a:rPr>
              <a:t>7</a:t>
            </a:r>
          </a:p>
        </p:txBody>
      </p:sp>
      <p:sp>
        <p:nvSpPr>
          <p:cNvPr id="140" name="Rectangle 139">
            <a:extLst>
              <a:ext uri="{FF2B5EF4-FFF2-40B4-BE49-F238E27FC236}">
                <a16:creationId xmlns:a16="http://schemas.microsoft.com/office/drawing/2014/main" xmlns="" id="{127FDD81-752F-3841-8B6D-E32C579D9ECF}"/>
              </a:ext>
            </a:extLst>
          </p:cNvPr>
          <p:cNvSpPr/>
          <p:nvPr/>
        </p:nvSpPr>
        <p:spPr>
          <a:xfrm>
            <a:off x="3055730" y="5873614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2400">
              <a:solidFill>
                <a:schemeClr val="bg1"/>
              </a:solidFill>
              <a:latin typeface="OpenDyslexicAlta" pitchFamily="2" charset="77"/>
            </a:endParaRPr>
          </a:p>
        </p:txBody>
      </p:sp>
      <p:cxnSp>
        <p:nvCxnSpPr>
          <p:cNvPr id="141" name="Straight Connector 140">
            <a:extLst>
              <a:ext uri="{FF2B5EF4-FFF2-40B4-BE49-F238E27FC236}">
                <a16:creationId xmlns:a16="http://schemas.microsoft.com/office/drawing/2014/main" xmlns="" id="{DCBCEF2B-027E-0C47-891E-3B366F4C7F75}"/>
              </a:ext>
            </a:extLst>
          </p:cNvPr>
          <p:cNvCxnSpPr>
            <a:cxnSpLocks/>
          </p:cNvCxnSpPr>
          <p:nvPr/>
        </p:nvCxnSpPr>
        <p:spPr>
          <a:xfrm flipV="1">
            <a:off x="1150730" y="5863649"/>
            <a:ext cx="2540000" cy="16758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2" name="Straight Connector 141">
            <a:extLst>
              <a:ext uri="{FF2B5EF4-FFF2-40B4-BE49-F238E27FC236}">
                <a16:creationId xmlns:a16="http://schemas.microsoft.com/office/drawing/2014/main" xmlns="" id="{B9859A4D-3AFF-2C4F-BFB6-AFAF0C7D7C64}"/>
              </a:ext>
            </a:extLst>
          </p:cNvPr>
          <p:cNvCxnSpPr>
            <a:cxnSpLocks/>
          </p:cNvCxnSpPr>
          <p:nvPr/>
        </p:nvCxnSpPr>
        <p:spPr>
          <a:xfrm>
            <a:off x="1150730" y="5230591"/>
            <a:ext cx="2540000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3" name="Rectangle 142">
            <a:extLst>
              <a:ext uri="{FF2B5EF4-FFF2-40B4-BE49-F238E27FC236}">
                <a16:creationId xmlns:a16="http://schemas.microsoft.com/office/drawing/2014/main" xmlns="" id="{A206BC55-6E6A-A64A-A978-4E127328E474}"/>
              </a:ext>
            </a:extLst>
          </p:cNvPr>
          <p:cNvSpPr/>
          <p:nvPr/>
        </p:nvSpPr>
        <p:spPr>
          <a:xfrm>
            <a:off x="526783" y="5863649"/>
            <a:ext cx="635000" cy="635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2400" dirty="0">
              <a:solidFill>
                <a:schemeClr val="bg1"/>
              </a:solidFill>
              <a:latin typeface="OpenDyslexicAlta" pitchFamily="2" charset="77"/>
            </a:endParaRPr>
          </a:p>
        </p:txBody>
      </p:sp>
      <p:sp>
        <p:nvSpPr>
          <p:cNvPr id="144" name="Rectangle 143">
            <a:extLst>
              <a:ext uri="{FF2B5EF4-FFF2-40B4-BE49-F238E27FC236}">
                <a16:creationId xmlns:a16="http://schemas.microsoft.com/office/drawing/2014/main" xmlns="" id="{1B57F5FA-9D60-E44C-8492-AA83F3398C3D}"/>
              </a:ext>
            </a:extLst>
          </p:cNvPr>
          <p:cNvSpPr/>
          <p:nvPr/>
        </p:nvSpPr>
        <p:spPr>
          <a:xfrm>
            <a:off x="4477766" y="3334166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145" name="Rectangle 144">
            <a:extLst>
              <a:ext uri="{FF2B5EF4-FFF2-40B4-BE49-F238E27FC236}">
                <a16:creationId xmlns:a16="http://schemas.microsoft.com/office/drawing/2014/main" xmlns="" id="{03DFCD54-0879-2D47-ABFA-2DC6C2DCB496}"/>
              </a:ext>
            </a:extLst>
          </p:cNvPr>
          <p:cNvSpPr/>
          <p:nvPr/>
        </p:nvSpPr>
        <p:spPr>
          <a:xfrm>
            <a:off x="4477766" y="3969166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146" name="Rectangle 145">
            <a:extLst>
              <a:ext uri="{FF2B5EF4-FFF2-40B4-BE49-F238E27FC236}">
                <a16:creationId xmlns:a16="http://schemas.microsoft.com/office/drawing/2014/main" xmlns="" id="{6FBB519B-BB0A-A34D-8AD2-28399B314FEA}"/>
              </a:ext>
            </a:extLst>
          </p:cNvPr>
          <p:cNvSpPr/>
          <p:nvPr/>
        </p:nvSpPr>
        <p:spPr>
          <a:xfrm>
            <a:off x="4477766" y="4604166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×</a:t>
            </a:r>
          </a:p>
        </p:txBody>
      </p:sp>
      <p:sp>
        <p:nvSpPr>
          <p:cNvPr id="147" name="Rectangle 146">
            <a:extLst>
              <a:ext uri="{FF2B5EF4-FFF2-40B4-BE49-F238E27FC236}">
                <a16:creationId xmlns:a16="http://schemas.microsoft.com/office/drawing/2014/main" xmlns="" id="{22802DF0-1C9D-3442-9D37-4AB2A73D63C0}"/>
              </a:ext>
            </a:extLst>
          </p:cNvPr>
          <p:cNvSpPr/>
          <p:nvPr/>
        </p:nvSpPr>
        <p:spPr>
          <a:xfrm>
            <a:off x="4477766" y="5239166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chemeClr val="bg1"/>
              </a:solidFill>
              <a:latin typeface="OpenDyslexicAlta" pitchFamily="2" charset="77"/>
            </a:endParaRPr>
          </a:p>
        </p:txBody>
      </p:sp>
      <p:sp>
        <p:nvSpPr>
          <p:cNvPr id="148" name="Rectangle 147">
            <a:extLst>
              <a:ext uri="{FF2B5EF4-FFF2-40B4-BE49-F238E27FC236}">
                <a16:creationId xmlns:a16="http://schemas.microsoft.com/office/drawing/2014/main" xmlns="" id="{D270E23F-D19B-D241-AFA2-27F02A731923}"/>
              </a:ext>
            </a:extLst>
          </p:cNvPr>
          <p:cNvSpPr/>
          <p:nvPr/>
        </p:nvSpPr>
        <p:spPr>
          <a:xfrm>
            <a:off x="4477766" y="5873614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2400">
              <a:solidFill>
                <a:schemeClr val="bg1"/>
              </a:solidFill>
              <a:latin typeface="OpenDyslexicAlta" pitchFamily="2" charset="77"/>
            </a:endParaRPr>
          </a:p>
        </p:txBody>
      </p:sp>
      <p:sp>
        <p:nvSpPr>
          <p:cNvPr id="149" name="Rectangle 148">
            <a:extLst>
              <a:ext uri="{FF2B5EF4-FFF2-40B4-BE49-F238E27FC236}">
                <a16:creationId xmlns:a16="http://schemas.microsoft.com/office/drawing/2014/main" xmlns="" id="{08BB8662-D331-C24C-A2E3-1798057D8C3A}"/>
              </a:ext>
            </a:extLst>
          </p:cNvPr>
          <p:cNvSpPr/>
          <p:nvPr/>
        </p:nvSpPr>
        <p:spPr>
          <a:xfrm>
            <a:off x="5112766" y="3334166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TH</a:t>
            </a:r>
          </a:p>
        </p:txBody>
      </p:sp>
      <p:sp>
        <p:nvSpPr>
          <p:cNvPr id="150" name="Rectangle 149">
            <a:extLst>
              <a:ext uri="{FF2B5EF4-FFF2-40B4-BE49-F238E27FC236}">
                <a16:creationId xmlns:a16="http://schemas.microsoft.com/office/drawing/2014/main" xmlns="" id="{684D08D7-420A-FE4B-9BA0-796C9B8CF948}"/>
              </a:ext>
            </a:extLst>
          </p:cNvPr>
          <p:cNvSpPr/>
          <p:nvPr/>
        </p:nvSpPr>
        <p:spPr>
          <a:xfrm>
            <a:off x="5112766" y="3969166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151" name="Rectangle 150">
            <a:extLst>
              <a:ext uri="{FF2B5EF4-FFF2-40B4-BE49-F238E27FC236}">
                <a16:creationId xmlns:a16="http://schemas.microsoft.com/office/drawing/2014/main" xmlns="" id="{F2EEBEC0-0DF6-EB41-9B5B-35AD378CDC94}"/>
              </a:ext>
            </a:extLst>
          </p:cNvPr>
          <p:cNvSpPr/>
          <p:nvPr/>
        </p:nvSpPr>
        <p:spPr>
          <a:xfrm>
            <a:off x="5112766" y="4604166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152" name="Rectangle 151">
            <a:extLst>
              <a:ext uri="{FF2B5EF4-FFF2-40B4-BE49-F238E27FC236}">
                <a16:creationId xmlns:a16="http://schemas.microsoft.com/office/drawing/2014/main" xmlns="" id="{BB550BAD-6DE2-AA4D-8C2E-90B792237981}"/>
              </a:ext>
            </a:extLst>
          </p:cNvPr>
          <p:cNvSpPr/>
          <p:nvPr/>
        </p:nvSpPr>
        <p:spPr>
          <a:xfrm>
            <a:off x="5112766" y="5239166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bg1"/>
                </a:solidFill>
                <a:latin typeface="OpenDyslexicAlta" pitchFamily="2" charset="77"/>
              </a:rPr>
              <a:t>1</a:t>
            </a:r>
          </a:p>
        </p:txBody>
      </p:sp>
      <p:sp>
        <p:nvSpPr>
          <p:cNvPr id="153" name="Rectangle 152">
            <a:extLst>
              <a:ext uri="{FF2B5EF4-FFF2-40B4-BE49-F238E27FC236}">
                <a16:creationId xmlns:a16="http://schemas.microsoft.com/office/drawing/2014/main" xmlns="" id="{D2A305B2-C0C5-EB4D-9CD6-D65344C0DF79}"/>
              </a:ext>
            </a:extLst>
          </p:cNvPr>
          <p:cNvSpPr/>
          <p:nvPr/>
        </p:nvSpPr>
        <p:spPr>
          <a:xfrm>
            <a:off x="5112766" y="5873614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2400" dirty="0">
              <a:solidFill>
                <a:schemeClr val="bg1"/>
              </a:solidFill>
              <a:latin typeface="OpenDyslexicAlta" pitchFamily="2" charset="77"/>
            </a:endParaRPr>
          </a:p>
        </p:txBody>
      </p:sp>
      <p:sp>
        <p:nvSpPr>
          <p:cNvPr id="154" name="Rectangle 153">
            <a:extLst>
              <a:ext uri="{FF2B5EF4-FFF2-40B4-BE49-F238E27FC236}">
                <a16:creationId xmlns:a16="http://schemas.microsoft.com/office/drawing/2014/main" xmlns="" id="{409559A8-36D2-CB43-9E9B-B3ECDBBF5D9E}"/>
              </a:ext>
            </a:extLst>
          </p:cNvPr>
          <p:cNvSpPr/>
          <p:nvPr/>
        </p:nvSpPr>
        <p:spPr>
          <a:xfrm>
            <a:off x="5747766" y="3334166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H</a:t>
            </a:r>
          </a:p>
        </p:txBody>
      </p:sp>
      <p:sp>
        <p:nvSpPr>
          <p:cNvPr id="155" name="Rectangle 154">
            <a:extLst>
              <a:ext uri="{FF2B5EF4-FFF2-40B4-BE49-F238E27FC236}">
                <a16:creationId xmlns:a16="http://schemas.microsoft.com/office/drawing/2014/main" xmlns="" id="{7FB291D3-95B2-B943-9348-31E095380EBB}"/>
              </a:ext>
            </a:extLst>
          </p:cNvPr>
          <p:cNvSpPr/>
          <p:nvPr/>
        </p:nvSpPr>
        <p:spPr>
          <a:xfrm>
            <a:off x="5747766" y="3969166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2</a:t>
            </a:r>
          </a:p>
        </p:txBody>
      </p:sp>
      <p:sp>
        <p:nvSpPr>
          <p:cNvPr id="156" name="Rectangle 155">
            <a:extLst>
              <a:ext uri="{FF2B5EF4-FFF2-40B4-BE49-F238E27FC236}">
                <a16:creationId xmlns:a16="http://schemas.microsoft.com/office/drawing/2014/main" xmlns="" id="{CFF5596A-ADEB-6241-9D43-98136E1F5AD9}"/>
              </a:ext>
            </a:extLst>
          </p:cNvPr>
          <p:cNvSpPr/>
          <p:nvPr/>
        </p:nvSpPr>
        <p:spPr>
          <a:xfrm>
            <a:off x="5747766" y="4604166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157" name="Rectangle 156">
            <a:extLst>
              <a:ext uri="{FF2B5EF4-FFF2-40B4-BE49-F238E27FC236}">
                <a16:creationId xmlns:a16="http://schemas.microsoft.com/office/drawing/2014/main" xmlns="" id="{075352F4-D795-3445-9334-D02B7EE39664}"/>
              </a:ext>
            </a:extLst>
          </p:cNvPr>
          <p:cNvSpPr/>
          <p:nvPr/>
        </p:nvSpPr>
        <p:spPr>
          <a:xfrm>
            <a:off x="5747766" y="5239166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bg1"/>
                </a:solidFill>
                <a:latin typeface="OpenDyslexicAlta" pitchFamily="2" charset="77"/>
              </a:rPr>
              <a:t>0</a:t>
            </a:r>
          </a:p>
        </p:txBody>
      </p:sp>
      <p:sp>
        <p:nvSpPr>
          <p:cNvPr id="158" name="Rectangle 157">
            <a:extLst>
              <a:ext uri="{FF2B5EF4-FFF2-40B4-BE49-F238E27FC236}">
                <a16:creationId xmlns:a16="http://schemas.microsoft.com/office/drawing/2014/main" xmlns="" id="{A59C6647-0973-9D41-9813-CBBCFAB786B7}"/>
              </a:ext>
            </a:extLst>
          </p:cNvPr>
          <p:cNvSpPr/>
          <p:nvPr/>
        </p:nvSpPr>
        <p:spPr>
          <a:xfrm>
            <a:off x="5747766" y="5873614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2400" dirty="0">
                <a:solidFill>
                  <a:schemeClr val="bg1"/>
                </a:solidFill>
                <a:latin typeface="OpenDyslexicAlta" pitchFamily="2" charset="77"/>
              </a:rPr>
              <a:t>2</a:t>
            </a:r>
          </a:p>
        </p:txBody>
      </p:sp>
      <p:sp>
        <p:nvSpPr>
          <p:cNvPr id="159" name="Rectangle 158">
            <a:extLst>
              <a:ext uri="{FF2B5EF4-FFF2-40B4-BE49-F238E27FC236}">
                <a16:creationId xmlns:a16="http://schemas.microsoft.com/office/drawing/2014/main" xmlns="" id="{C6C9D37E-4B39-9743-87DF-F7B124C2D78F}"/>
              </a:ext>
            </a:extLst>
          </p:cNvPr>
          <p:cNvSpPr/>
          <p:nvPr/>
        </p:nvSpPr>
        <p:spPr>
          <a:xfrm>
            <a:off x="6382766" y="3334166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T</a:t>
            </a:r>
          </a:p>
        </p:txBody>
      </p:sp>
      <p:sp>
        <p:nvSpPr>
          <p:cNvPr id="160" name="Rectangle 159">
            <a:extLst>
              <a:ext uri="{FF2B5EF4-FFF2-40B4-BE49-F238E27FC236}">
                <a16:creationId xmlns:a16="http://schemas.microsoft.com/office/drawing/2014/main" xmlns="" id="{FFB9745E-3721-9F49-89F3-CF275F88B235}"/>
              </a:ext>
            </a:extLst>
          </p:cNvPr>
          <p:cNvSpPr/>
          <p:nvPr/>
        </p:nvSpPr>
        <p:spPr>
          <a:xfrm>
            <a:off x="6382766" y="3969166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7</a:t>
            </a:r>
          </a:p>
        </p:txBody>
      </p:sp>
      <p:sp>
        <p:nvSpPr>
          <p:cNvPr id="161" name="Rectangle 160">
            <a:extLst>
              <a:ext uri="{FF2B5EF4-FFF2-40B4-BE49-F238E27FC236}">
                <a16:creationId xmlns:a16="http://schemas.microsoft.com/office/drawing/2014/main" xmlns="" id="{C7601AEE-2052-4449-BADC-A9829DC9EC89}"/>
              </a:ext>
            </a:extLst>
          </p:cNvPr>
          <p:cNvSpPr/>
          <p:nvPr/>
        </p:nvSpPr>
        <p:spPr>
          <a:xfrm>
            <a:off x="6382766" y="4604166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162" name="Rectangle 161">
            <a:extLst>
              <a:ext uri="{FF2B5EF4-FFF2-40B4-BE49-F238E27FC236}">
                <a16:creationId xmlns:a16="http://schemas.microsoft.com/office/drawing/2014/main" xmlns="" id="{55989156-E963-9041-90BB-2D11BA869395}"/>
              </a:ext>
            </a:extLst>
          </p:cNvPr>
          <p:cNvSpPr/>
          <p:nvPr/>
        </p:nvSpPr>
        <p:spPr>
          <a:xfrm>
            <a:off x="6382766" y="5239166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bg1"/>
                </a:solidFill>
                <a:latin typeface="OpenDyslexicAlta" pitchFamily="2" charset="77"/>
              </a:rPr>
              <a:t>1</a:t>
            </a:r>
          </a:p>
        </p:txBody>
      </p:sp>
      <p:sp>
        <p:nvSpPr>
          <p:cNvPr id="163" name="Rectangle 162">
            <a:extLst>
              <a:ext uri="{FF2B5EF4-FFF2-40B4-BE49-F238E27FC236}">
                <a16:creationId xmlns:a16="http://schemas.microsoft.com/office/drawing/2014/main" xmlns="" id="{0B637A12-37A6-1C43-A6F0-AE9C78F1A255}"/>
              </a:ext>
            </a:extLst>
          </p:cNvPr>
          <p:cNvSpPr/>
          <p:nvPr/>
        </p:nvSpPr>
        <p:spPr>
          <a:xfrm>
            <a:off x="6382766" y="5873614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2400" dirty="0">
                <a:solidFill>
                  <a:schemeClr val="bg1"/>
                </a:solidFill>
                <a:latin typeface="OpenDyslexicAlta" pitchFamily="2" charset="77"/>
              </a:rPr>
              <a:t>3</a:t>
            </a:r>
          </a:p>
        </p:txBody>
      </p:sp>
      <p:sp>
        <p:nvSpPr>
          <p:cNvPr id="164" name="Rectangle 163">
            <a:extLst>
              <a:ext uri="{FF2B5EF4-FFF2-40B4-BE49-F238E27FC236}">
                <a16:creationId xmlns:a16="http://schemas.microsoft.com/office/drawing/2014/main" xmlns="" id="{80ACF90A-0A85-9C48-97B6-0EF3F6D8653C}"/>
              </a:ext>
            </a:extLst>
          </p:cNvPr>
          <p:cNvSpPr/>
          <p:nvPr/>
        </p:nvSpPr>
        <p:spPr>
          <a:xfrm>
            <a:off x="7017766" y="3334166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prstClr val="black"/>
                </a:solidFill>
                <a:latin typeface="OpenDyslexicAlta" pitchFamily="2" charset="77"/>
              </a:rPr>
              <a:t>O</a:t>
            </a:r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165" name="Rectangle 164">
            <a:extLst>
              <a:ext uri="{FF2B5EF4-FFF2-40B4-BE49-F238E27FC236}">
                <a16:creationId xmlns:a16="http://schemas.microsoft.com/office/drawing/2014/main" xmlns="" id="{A1ACDBC6-3527-414A-A6C0-B6C66CC5A1F9}"/>
              </a:ext>
            </a:extLst>
          </p:cNvPr>
          <p:cNvSpPr/>
          <p:nvPr/>
        </p:nvSpPr>
        <p:spPr>
          <a:xfrm>
            <a:off x="7017766" y="3969166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8</a:t>
            </a:r>
          </a:p>
        </p:txBody>
      </p:sp>
      <p:sp>
        <p:nvSpPr>
          <p:cNvPr id="166" name="Rectangle 165">
            <a:extLst>
              <a:ext uri="{FF2B5EF4-FFF2-40B4-BE49-F238E27FC236}">
                <a16:creationId xmlns:a16="http://schemas.microsoft.com/office/drawing/2014/main" xmlns="" id="{B38E1DCF-FC36-B243-B133-4005F6F1F614}"/>
              </a:ext>
            </a:extLst>
          </p:cNvPr>
          <p:cNvSpPr/>
          <p:nvPr/>
        </p:nvSpPr>
        <p:spPr>
          <a:xfrm>
            <a:off x="7017766" y="4604166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4</a:t>
            </a:r>
          </a:p>
        </p:txBody>
      </p:sp>
      <p:sp>
        <p:nvSpPr>
          <p:cNvPr id="167" name="Rectangle 166">
            <a:extLst>
              <a:ext uri="{FF2B5EF4-FFF2-40B4-BE49-F238E27FC236}">
                <a16:creationId xmlns:a16="http://schemas.microsoft.com/office/drawing/2014/main" xmlns="" id="{9105950F-F127-5947-B1DD-E289B9A592F1}"/>
              </a:ext>
            </a:extLst>
          </p:cNvPr>
          <p:cNvSpPr/>
          <p:nvPr/>
        </p:nvSpPr>
        <p:spPr>
          <a:xfrm>
            <a:off x="7017766" y="5239166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bg1"/>
                </a:solidFill>
                <a:latin typeface="OpenDyslexicAlta" pitchFamily="2" charset="77"/>
              </a:rPr>
              <a:t>2</a:t>
            </a:r>
          </a:p>
        </p:txBody>
      </p:sp>
      <p:sp>
        <p:nvSpPr>
          <p:cNvPr id="168" name="Rectangle 167">
            <a:extLst>
              <a:ext uri="{FF2B5EF4-FFF2-40B4-BE49-F238E27FC236}">
                <a16:creationId xmlns:a16="http://schemas.microsoft.com/office/drawing/2014/main" xmlns="" id="{C3CC1831-7E11-2B48-8C66-3992DE19C7FD}"/>
              </a:ext>
            </a:extLst>
          </p:cNvPr>
          <p:cNvSpPr/>
          <p:nvPr/>
        </p:nvSpPr>
        <p:spPr>
          <a:xfrm>
            <a:off x="7017766" y="5873614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2400">
              <a:solidFill>
                <a:schemeClr val="bg1"/>
              </a:solidFill>
              <a:latin typeface="OpenDyslexicAlta" pitchFamily="2" charset="77"/>
            </a:endParaRPr>
          </a:p>
        </p:txBody>
      </p:sp>
      <p:cxnSp>
        <p:nvCxnSpPr>
          <p:cNvPr id="169" name="Straight Connector 168">
            <a:extLst>
              <a:ext uri="{FF2B5EF4-FFF2-40B4-BE49-F238E27FC236}">
                <a16:creationId xmlns:a16="http://schemas.microsoft.com/office/drawing/2014/main" xmlns="" id="{1C24F097-D971-C441-BB45-7EB0630A4448}"/>
              </a:ext>
            </a:extLst>
          </p:cNvPr>
          <p:cNvCxnSpPr>
            <a:cxnSpLocks/>
          </p:cNvCxnSpPr>
          <p:nvPr/>
        </p:nvCxnSpPr>
        <p:spPr>
          <a:xfrm flipV="1">
            <a:off x="5112766" y="5863649"/>
            <a:ext cx="2540000" cy="16758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0" name="Straight Connector 169">
            <a:extLst>
              <a:ext uri="{FF2B5EF4-FFF2-40B4-BE49-F238E27FC236}">
                <a16:creationId xmlns:a16="http://schemas.microsoft.com/office/drawing/2014/main" xmlns="" id="{523338F8-D1CE-5940-A0D2-CF2BFF9F8A63}"/>
              </a:ext>
            </a:extLst>
          </p:cNvPr>
          <p:cNvCxnSpPr>
            <a:cxnSpLocks/>
          </p:cNvCxnSpPr>
          <p:nvPr/>
        </p:nvCxnSpPr>
        <p:spPr>
          <a:xfrm>
            <a:off x="5112766" y="5230591"/>
            <a:ext cx="2540000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1" name="Rectangle 170">
            <a:extLst>
              <a:ext uri="{FF2B5EF4-FFF2-40B4-BE49-F238E27FC236}">
                <a16:creationId xmlns:a16="http://schemas.microsoft.com/office/drawing/2014/main" xmlns="" id="{AA3648DC-60B7-BA41-8254-D1CC55AA3A82}"/>
              </a:ext>
            </a:extLst>
          </p:cNvPr>
          <p:cNvSpPr/>
          <p:nvPr/>
        </p:nvSpPr>
        <p:spPr>
          <a:xfrm>
            <a:off x="4488819" y="5863649"/>
            <a:ext cx="635000" cy="635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2400" dirty="0">
              <a:solidFill>
                <a:schemeClr val="bg1"/>
              </a:solidFill>
              <a:latin typeface="OpenDyslexicAlta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4041283756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multiply 3-digit numbers by 1-digit numbers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Activity 4: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Complete the following using the formal written method.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xmlns="" id="{04FA8C7C-E0DB-F743-BABE-F3034198428B}"/>
              </a:ext>
            </a:extLst>
          </p:cNvPr>
          <p:cNvSpPr/>
          <p:nvPr/>
        </p:nvSpPr>
        <p:spPr>
          <a:xfrm>
            <a:off x="9131607" y="2367856"/>
            <a:ext cx="906114" cy="915119"/>
          </a:xfrm>
          <a:prstGeom prst="roundRect">
            <a:avLst/>
          </a:prstGeom>
          <a:noFill/>
          <a:ln w="2857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endParaRPr lang="en-US" sz="6000" dirty="0">
              <a:solidFill>
                <a:srgbClr val="FF3860"/>
              </a:solidFill>
              <a:latin typeface="OpenDyslexic" pitchFamily="2" charset="77"/>
            </a:endParaRPr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xmlns="" id="{EBFEB7E2-94EB-6244-AF60-10B816CA71C8}"/>
              </a:ext>
            </a:extLst>
          </p:cNvPr>
          <p:cNvSpPr/>
          <p:nvPr/>
        </p:nvSpPr>
        <p:spPr>
          <a:xfrm>
            <a:off x="8439802" y="3344131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xmlns="" id="{75600AE6-46A9-3E4D-9AB9-CFCA735E7A2D}"/>
              </a:ext>
            </a:extLst>
          </p:cNvPr>
          <p:cNvSpPr/>
          <p:nvPr/>
        </p:nvSpPr>
        <p:spPr>
          <a:xfrm>
            <a:off x="8439802" y="3979131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xmlns="" id="{D47979CF-7540-3244-BE04-641D30C144A0}"/>
              </a:ext>
            </a:extLst>
          </p:cNvPr>
          <p:cNvSpPr/>
          <p:nvPr/>
        </p:nvSpPr>
        <p:spPr>
          <a:xfrm>
            <a:off x="8439802" y="4614131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×</a:t>
            </a:r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xmlns="" id="{ECAE4A46-2014-C945-AB4A-46E2B61B7D3C}"/>
              </a:ext>
            </a:extLst>
          </p:cNvPr>
          <p:cNvSpPr/>
          <p:nvPr/>
        </p:nvSpPr>
        <p:spPr>
          <a:xfrm>
            <a:off x="8439802" y="5249131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xmlns="" id="{0ECAB0AA-4D83-1C49-A18D-AD9D4D9E44D0}"/>
              </a:ext>
            </a:extLst>
          </p:cNvPr>
          <p:cNvSpPr/>
          <p:nvPr/>
        </p:nvSpPr>
        <p:spPr>
          <a:xfrm>
            <a:off x="8439802" y="5883579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240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xmlns="" id="{9305167A-EB09-E142-9EF2-51BFFD44D862}"/>
              </a:ext>
            </a:extLst>
          </p:cNvPr>
          <p:cNvSpPr/>
          <p:nvPr/>
        </p:nvSpPr>
        <p:spPr>
          <a:xfrm>
            <a:off x="9074802" y="3344131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TH</a:t>
            </a:r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xmlns="" id="{4B9BDB66-5236-0543-9C07-310B67259057}"/>
              </a:ext>
            </a:extLst>
          </p:cNvPr>
          <p:cNvSpPr/>
          <p:nvPr/>
        </p:nvSpPr>
        <p:spPr>
          <a:xfrm>
            <a:off x="9074802" y="3979131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xmlns="" id="{7659EBF8-B948-CA4E-BC59-212012D01476}"/>
              </a:ext>
            </a:extLst>
          </p:cNvPr>
          <p:cNvSpPr/>
          <p:nvPr/>
        </p:nvSpPr>
        <p:spPr>
          <a:xfrm>
            <a:off x="9074802" y="4614131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xmlns="" id="{46F1F31E-B980-9B45-8D90-3841DE82C99D}"/>
              </a:ext>
            </a:extLst>
          </p:cNvPr>
          <p:cNvSpPr/>
          <p:nvPr/>
        </p:nvSpPr>
        <p:spPr>
          <a:xfrm>
            <a:off x="9074802" y="5249131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rgbClr val="FF3860"/>
                </a:solidFill>
                <a:latin typeface="OpenDyslexicAlta" pitchFamily="2" charset="77"/>
              </a:rPr>
              <a:t>2</a:t>
            </a: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xmlns="" id="{18057518-BD79-8A41-96AC-6BCBA06CB400}"/>
              </a:ext>
            </a:extLst>
          </p:cNvPr>
          <p:cNvSpPr/>
          <p:nvPr/>
        </p:nvSpPr>
        <p:spPr>
          <a:xfrm>
            <a:off x="9074802" y="5883579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24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xmlns="" id="{616FC296-3451-634D-9757-573A96B1E24E}"/>
              </a:ext>
            </a:extLst>
          </p:cNvPr>
          <p:cNvSpPr/>
          <p:nvPr/>
        </p:nvSpPr>
        <p:spPr>
          <a:xfrm>
            <a:off x="9709802" y="3344131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H</a:t>
            </a:r>
          </a:p>
        </p:txBody>
      </p:sp>
      <p:sp>
        <p:nvSpPr>
          <p:cNvPr id="68" name="Rectangle 67">
            <a:extLst>
              <a:ext uri="{FF2B5EF4-FFF2-40B4-BE49-F238E27FC236}">
                <a16:creationId xmlns:a16="http://schemas.microsoft.com/office/drawing/2014/main" xmlns="" id="{6CD0A860-DA38-7148-882D-B7A6B94F46A1}"/>
              </a:ext>
            </a:extLst>
          </p:cNvPr>
          <p:cNvSpPr/>
          <p:nvPr/>
        </p:nvSpPr>
        <p:spPr>
          <a:xfrm>
            <a:off x="9709802" y="3979131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4</a:t>
            </a:r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xmlns="" id="{069A08D2-9BCD-8548-928E-8CEB864C7EC4}"/>
              </a:ext>
            </a:extLst>
          </p:cNvPr>
          <p:cNvSpPr/>
          <p:nvPr/>
        </p:nvSpPr>
        <p:spPr>
          <a:xfrm>
            <a:off x="9709802" y="4614131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xmlns="" id="{C65EA6B1-E7FF-AB45-B928-44639BC7A1D0}"/>
              </a:ext>
            </a:extLst>
          </p:cNvPr>
          <p:cNvSpPr/>
          <p:nvPr/>
        </p:nvSpPr>
        <p:spPr>
          <a:xfrm>
            <a:off x="9709802" y="5249131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rgbClr val="FF3860"/>
                </a:solidFill>
                <a:latin typeface="OpenDyslexicAlta" pitchFamily="2" charset="77"/>
              </a:rPr>
              <a:t>1</a:t>
            </a:r>
          </a:p>
        </p:txBody>
      </p:sp>
      <p:sp>
        <p:nvSpPr>
          <p:cNvPr id="71" name="Rectangle 70">
            <a:extLst>
              <a:ext uri="{FF2B5EF4-FFF2-40B4-BE49-F238E27FC236}">
                <a16:creationId xmlns:a16="http://schemas.microsoft.com/office/drawing/2014/main" xmlns="" id="{A58BAE4A-BFA5-0640-862A-73EB1C412536}"/>
              </a:ext>
            </a:extLst>
          </p:cNvPr>
          <p:cNvSpPr/>
          <p:nvPr/>
        </p:nvSpPr>
        <p:spPr>
          <a:xfrm>
            <a:off x="9709802" y="5883579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2400" dirty="0">
                <a:solidFill>
                  <a:srgbClr val="FF3860"/>
                </a:solidFill>
                <a:latin typeface="OpenDyslexicAlta" pitchFamily="2" charset="77"/>
              </a:rPr>
              <a:t>1</a:t>
            </a:r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xmlns="" id="{998A09A3-3AAE-E542-B614-698B5FE99FC7}"/>
              </a:ext>
            </a:extLst>
          </p:cNvPr>
          <p:cNvSpPr/>
          <p:nvPr/>
        </p:nvSpPr>
        <p:spPr>
          <a:xfrm>
            <a:off x="10344802" y="3344131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T</a:t>
            </a:r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xmlns="" id="{0EBC3068-BF52-C04F-82FD-C9E05E739D51}"/>
              </a:ext>
            </a:extLst>
          </p:cNvPr>
          <p:cNvSpPr/>
          <p:nvPr/>
        </p:nvSpPr>
        <p:spPr>
          <a:xfrm>
            <a:off x="10344802" y="3979131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2</a:t>
            </a:r>
          </a:p>
        </p:txBody>
      </p:sp>
      <p:sp>
        <p:nvSpPr>
          <p:cNvPr id="74" name="Rectangle 73">
            <a:extLst>
              <a:ext uri="{FF2B5EF4-FFF2-40B4-BE49-F238E27FC236}">
                <a16:creationId xmlns:a16="http://schemas.microsoft.com/office/drawing/2014/main" xmlns="" id="{6A45B286-B78E-AF4A-A09E-567C37125AB6}"/>
              </a:ext>
            </a:extLst>
          </p:cNvPr>
          <p:cNvSpPr/>
          <p:nvPr/>
        </p:nvSpPr>
        <p:spPr>
          <a:xfrm>
            <a:off x="10344802" y="4614131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87" name="Rectangle 86">
            <a:extLst>
              <a:ext uri="{FF2B5EF4-FFF2-40B4-BE49-F238E27FC236}">
                <a16:creationId xmlns:a16="http://schemas.microsoft.com/office/drawing/2014/main" xmlns="" id="{7FDCE087-5302-EC47-B901-B7A967C31EB1}"/>
              </a:ext>
            </a:extLst>
          </p:cNvPr>
          <p:cNvSpPr/>
          <p:nvPr/>
        </p:nvSpPr>
        <p:spPr>
          <a:xfrm>
            <a:off x="10344802" y="5249131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rgbClr val="FF3860"/>
                </a:solidFill>
                <a:latin typeface="OpenDyslexicAlta" pitchFamily="2" charset="77"/>
              </a:rPr>
              <a:t>3</a:t>
            </a:r>
          </a:p>
        </p:txBody>
      </p:sp>
      <p:sp>
        <p:nvSpPr>
          <p:cNvPr id="88" name="Rectangle 87">
            <a:extLst>
              <a:ext uri="{FF2B5EF4-FFF2-40B4-BE49-F238E27FC236}">
                <a16:creationId xmlns:a16="http://schemas.microsoft.com/office/drawing/2014/main" xmlns="" id="{DEB98F41-59BF-7047-840C-8D3859B54A9D}"/>
              </a:ext>
            </a:extLst>
          </p:cNvPr>
          <p:cNvSpPr/>
          <p:nvPr/>
        </p:nvSpPr>
        <p:spPr>
          <a:xfrm>
            <a:off x="10344802" y="5883579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2400" dirty="0">
                <a:solidFill>
                  <a:srgbClr val="FF3860"/>
                </a:solidFill>
                <a:latin typeface="OpenDyslexicAlta" pitchFamily="2" charset="77"/>
              </a:rPr>
              <a:t>3</a:t>
            </a:r>
          </a:p>
        </p:txBody>
      </p:sp>
      <p:sp>
        <p:nvSpPr>
          <p:cNvPr id="89" name="Rectangle 88">
            <a:extLst>
              <a:ext uri="{FF2B5EF4-FFF2-40B4-BE49-F238E27FC236}">
                <a16:creationId xmlns:a16="http://schemas.microsoft.com/office/drawing/2014/main" xmlns="" id="{1F9FA1B0-6249-2745-A89B-83A2674E9523}"/>
              </a:ext>
            </a:extLst>
          </p:cNvPr>
          <p:cNvSpPr/>
          <p:nvPr/>
        </p:nvSpPr>
        <p:spPr>
          <a:xfrm>
            <a:off x="10979802" y="3344131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prstClr val="black"/>
                </a:solidFill>
                <a:latin typeface="OpenDyslexicAlta" pitchFamily="2" charset="77"/>
              </a:rPr>
              <a:t>O</a:t>
            </a:r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90" name="Rectangle 89">
            <a:extLst>
              <a:ext uri="{FF2B5EF4-FFF2-40B4-BE49-F238E27FC236}">
                <a16:creationId xmlns:a16="http://schemas.microsoft.com/office/drawing/2014/main" xmlns="" id="{4B715DF8-3D70-7440-A606-6E817E6374B2}"/>
              </a:ext>
            </a:extLst>
          </p:cNvPr>
          <p:cNvSpPr/>
          <p:nvPr/>
        </p:nvSpPr>
        <p:spPr>
          <a:xfrm>
            <a:off x="10979802" y="3979131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7</a:t>
            </a:r>
          </a:p>
        </p:txBody>
      </p:sp>
      <p:sp>
        <p:nvSpPr>
          <p:cNvPr id="91" name="Rectangle 90">
            <a:extLst>
              <a:ext uri="{FF2B5EF4-FFF2-40B4-BE49-F238E27FC236}">
                <a16:creationId xmlns:a16="http://schemas.microsoft.com/office/drawing/2014/main" xmlns="" id="{E7E3AD86-1F70-7C4C-B8C4-F2113CB9350E}"/>
              </a:ext>
            </a:extLst>
          </p:cNvPr>
          <p:cNvSpPr/>
          <p:nvPr/>
        </p:nvSpPr>
        <p:spPr>
          <a:xfrm>
            <a:off x="10979802" y="4614131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5</a:t>
            </a:r>
          </a:p>
        </p:txBody>
      </p:sp>
      <p:sp>
        <p:nvSpPr>
          <p:cNvPr id="92" name="Rectangle 91">
            <a:extLst>
              <a:ext uri="{FF2B5EF4-FFF2-40B4-BE49-F238E27FC236}">
                <a16:creationId xmlns:a16="http://schemas.microsoft.com/office/drawing/2014/main" xmlns="" id="{FEE1C33F-A7EB-974A-9D79-D2EB9A325D0E}"/>
              </a:ext>
            </a:extLst>
          </p:cNvPr>
          <p:cNvSpPr/>
          <p:nvPr/>
        </p:nvSpPr>
        <p:spPr>
          <a:xfrm>
            <a:off x="10979802" y="5249131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rgbClr val="FF3860"/>
                </a:solidFill>
                <a:latin typeface="OpenDyslexicAlta" pitchFamily="2" charset="77"/>
              </a:rPr>
              <a:t>5</a:t>
            </a:r>
          </a:p>
        </p:txBody>
      </p:sp>
      <p:sp>
        <p:nvSpPr>
          <p:cNvPr id="93" name="Rectangle 92">
            <a:extLst>
              <a:ext uri="{FF2B5EF4-FFF2-40B4-BE49-F238E27FC236}">
                <a16:creationId xmlns:a16="http://schemas.microsoft.com/office/drawing/2014/main" xmlns="" id="{B48B4E40-8560-1E40-A3E1-9CE23959C0A1}"/>
              </a:ext>
            </a:extLst>
          </p:cNvPr>
          <p:cNvSpPr/>
          <p:nvPr/>
        </p:nvSpPr>
        <p:spPr>
          <a:xfrm>
            <a:off x="10979802" y="5883579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2400">
              <a:solidFill>
                <a:srgbClr val="FF3860"/>
              </a:solidFill>
              <a:latin typeface="OpenDyslexicAlta" pitchFamily="2" charset="77"/>
            </a:endParaRPr>
          </a:p>
        </p:txBody>
      </p:sp>
      <p:cxnSp>
        <p:nvCxnSpPr>
          <p:cNvPr id="97" name="Straight Connector 96">
            <a:extLst>
              <a:ext uri="{FF2B5EF4-FFF2-40B4-BE49-F238E27FC236}">
                <a16:creationId xmlns:a16="http://schemas.microsoft.com/office/drawing/2014/main" xmlns="" id="{25D28D3F-2556-6F40-8548-43F3E4908417}"/>
              </a:ext>
            </a:extLst>
          </p:cNvPr>
          <p:cNvCxnSpPr>
            <a:cxnSpLocks/>
          </p:cNvCxnSpPr>
          <p:nvPr/>
        </p:nvCxnSpPr>
        <p:spPr>
          <a:xfrm flipV="1">
            <a:off x="9074802" y="5873614"/>
            <a:ext cx="2540000" cy="16758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Straight Connector 97">
            <a:extLst>
              <a:ext uri="{FF2B5EF4-FFF2-40B4-BE49-F238E27FC236}">
                <a16:creationId xmlns:a16="http://schemas.microsoft.com/office/drawing/2014/main" xmlns="" id="{8550E23E-519F-1047-81A7-ECF31EEBB51F}"/>
              </a:ext>
            </a:extLst>
          </p:cNvPr>
          <p:cNvCxnSpPr>
            <a:cxnSpLocks/>
          </p:cNvCxnSpPr>
          <p:nvPr/>
        </p:nvCxnSpPr>
        <p:spPr>
          <a:xfrm>
            <a:off x="9074802" y="5240556"/>
            <a:ext cx="2540000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0" name="Rectangle 99">
            <a:extLst>
              <a:ext uri="{FF2B5EF4-FFF2-40B4-BE49-F238E27FC236}">
                <a16:creationId xmlns:a16="http://schemas.microsoft.com/office/drawing/2014/main" xmlns="" id="{0D7FA14D-EFFE-AC41-AEF3-C61F2DBBA679}"/>
              </a:ext>
            </a:extLst>
          </p:cNvPr>
          <p:cNvSpPr/>
          <p:nvPr/>
        </p:nvSpPr>
        <p:spPr>
          <a:xfrm>
            <a:off x="8450855" y="5873614"/>
            <a:ext cx="635000" cy="635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24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84" name="Rectangle 83">
            <a:extLst>
              <a:ext uri="{FF2B5EF4-FFF2-40B4-BE49-F238E27FC236}">
                <a16:creationId xmlns:a16="http://schemas.microsoft.com/office/drawing/2014/main" xmlns="" id="{36432317-D71B-0647-915A-A5319921E24C}"/>
              </a:ext>
            </a:extLst>
          </p:cNvPr>
          <p:cNvSpPr/>
          <p:nvPr/>
        </p:nvSpPr>
        <p:spPr>
          <a:xfrm>
            <a:off x="515730" y="3334166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xmlns="" id="{EF107A4E-D604-364A-AA73-E63B7D654C21}"/>
              </a:ext>
            </a:extLst>
          </p:cNvPr>
          <p:cNvSpPr/>
          <p:nvPr/>
        </p:nvSpPr>
        <p:spPr>
          <a:xfrm>
            <a:off x="515730" y="3969166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99" name="Rectangle 98">
            <a:extLst>
              <a:ext uri="{FF2B5EF4-FFF2-40B4-BE49-F238E27FC236}">
                <a16:creationId xmlns:a16="http://schemas.microsoft.com/office/drawing/2014/main" xmlns="" id="{C94C95A8-6CBF-EF42-A230-3DFD10EAD0AF}"/>
              </a:ext>
            </a:extLst>
          </p:cNvPr>
          <p:cNvSpPr/>
          <p:nvPr/>
        </p:nvSpPr>
        <p:spPr>
          <a:xfrm>
            <a:off x="515730" y="4604166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×</a:t>
            </a:r>
          </a:p>
        </p:txBody>
      </p:sp>
      <p:sp>
        <p:nvSpPr>
          <p:cNvPr id="102" name="Rectangle 101">
            <a:extLst>
              <a:ext uri="{FF2B5EF4-FFF2-40B4-BE49-F238E27FC236}">
                <a16:creationId xmlns:a16="http://schemas.microsoft.com/office/drawing/2014/main" xmlns="" id="{1515C256-CDB6-DB44-B82E-6F7B197775EE}"/>
              </a:ext>
            </a:extLst>
          </p:cNvPr>
          <p:cNvSpPr/>
          <p:nvPr/>
        </p:nvSpPr>
        <p:spPr>
          <a:xfrm>
            <a:off x="515730" y="5239166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108" name="Rectangle 107">
            <a:extLst>
              <a:ext uri="{FF2B5EF4-FFF2-40B4-BE49-F238E27FC236}">
                <a16:creationId xmlns:a16="http://schemas.microsoft.com/office/drawing/2014/main" xmlns="" id="{DA291A25-445F-1E4C-BDF2-EB83A5466CC9}"/>
              </a:ext>
            </a:extLst>
          </p:cNvPr>
          <p:cNvSpPr/>
          <p:nvPr/>
        </p:nvSpPr>
        <p:spPr>
          <a:xfrm>
            <a:off x="515730" y="5873614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240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109" name="Rectangle 108">
            <a:extLst>
              <a:ext uri="{FF2B5EF4-FFF2-40B4-BE49-F238E27FC236}">
                <a16:creationId xmlns:a16="http://schemas.microsoft.com/office/drawing/2014/main" xmlns="" id="{8C815DDC-FC29-AA43-B382-E5D9AAF4A8C5}"/>
              </a:ext>
            </a:extLst>
          </p:cNvPr>
          <p:cNvSpPr/>
          <p:nvPr/>
        </p:nvSpPr>
        <p:spPr>
          <a:xfrm>
            <a:off x="1150730" y="3334166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TH</a:t>
            </a:r>
          </a:p>
        </p:txBody>
      </p:sp>
      <p:sp>
        <p:nvSpPr>
          <p:cNvPr id="110" name="Rectangle 109">
            <a:extLst>
              <a:ext uri="{FF2B5EF4-FFF2-40B4-BE49-F238E27FC236}">
                <a16:creationId xmlns:a16="http://schemas.microsoft.com/office/drawing/2014/main" xmlns="" id="{EF13BC54-E6C2-3A42-BD8D-076A63C36273}"/>
              </a:ext>
            </a:extLst>
          </p:cNvPr>
          <p:cNvSpPr/>
          <p:nvPr/>
        </p:nvSpPr>
        <p:spPr>
          <a:xfrm>
            <a:off x="1150730" y="3969166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111" name="Rectangle 110">
            <a:extLst>
              <a:ext uri="{FF2B5EF4-FFF2-40B4-BE49-F238E27FC236}">
                <a16:creationId xmlns:a16="http://schemas.microsoft.com/office/drawing/2014/main" xmlns="" id="{40E6BA36-66DE-634F-A33F-DA94870FFB3C}"/>
              </a:ext>
            </a:extLst>
          </p:cNvPr>
          <p:cNvSpPr/>
          <p:nvPr/>
        </p:nvSpPr>
        <p:spPr>
          <a:xfrm>
            <a:off x="1150730" y="4604166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112" name="Rectangle 111">
            <a:extLst>
              <a:ext uri="{FF2B5EF4-FFF2-40B4-BE49-F238E27FC236}">
                <a16:creationId xmlns:a16="http://schemas.microsoft.com/office/drawing/2014/main" xmlns="" id="{C591ABE4-0344-0448-9DD5-3C6D9F2084E6}"/>
              </a:ext>
            </a:extLst>
          </p:cNvPr>
          <p:cNvSpPr/>
          <p:nvPr/>
        </p:nvSpPr>
        <p:spPr>
          <a:xfrm>
            <a:off x="1150730" y="5239166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113" name="Rectangle 112">
            <a:extLst>
              <a:ext uri="{FF2B5EF4-FFF2-40B4-BE49-F238E27FC236}">
                <a16:creationId xmlns:a16="http://schemas.microsoft.com/office/drawing/2014/main" xmlns="" id="{EF171C88-199C-174C-8332-9D02BA93B27D}"/>
              </a:ext>
            </a:extLst>
          </p:cNvPr>
          <p:cNvSpPr/>
          <p:nvPr/>
        </p:nvSpPr>
        <p:spPr>
          <a:xfrm>
            <a:off x="1150730" y="5873614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24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114" name="Rectangle 113">
            <a:extLst>
              <a:ext uri="{FF2B5EF4-FFF2-40B4-BE49-F238E27FC236}">
                <a16:creationId xmlns:a16="http://schemas.microsoft.com/office/drawing/2014/main" xmlns="" id="{100F9372-2B3C-1F4A-A2B2-9D130FF72644}"/>
              </a:ext>
            </a:extLst>
          </p:cNvPr>
          <p:cNvSpPr/>
          <p:nvPr/>
        </p:nvSpPr>
        <p:spPr>
          <a:xfrm>
            <a:off x="1785730" y="3334166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H</a:t>
            </a:r>
          </a:p>
        </p:txBody>
      </p:sp>
      <p:sp>
        <p:nvSpPr>
          <p:cNvPr id="115" name="Rectangle 114">
            <a:extLst>
              <a:ext uri="{FF2B5EF4-FFF2-40B4-BE49-F238E27FC236}">
                <a16:creationId xmlns:a16="http://schemas.microsoft.com/office/drawing/2014/main" xmlns="" id="{B5694423-DB42-094D-A26A-416CAE25B667}"/>
              </a:ext>
            </a:extLst>
          </p:cNvPr>
          <p:cNvSpPr/>
          <p:nvPr/>
        </p:nvSpPr>
        <p:spPr>
          <a:xfrm>
            <a:off x="1785730" y="3969166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3</a:t>
            </a:r>
          </a:p>
        </p:txBody>
      </p:sp>
      <p:sp>
        <p:nvSpPr>
          <p:cNvPr id="116" name="Rectangle 115">
            <a:extLst>
              <a:ext uri="{FF2B5EF4-FFF2-40B4-BE49-F238E27FC236}">
                <a16:creationId xmlns:a16="http://schemas.microsoft.com/office/drawing/2014/main" xmlns="" id="{AD72C1DC-77D2-E246-A7BD-30C4CE0D4BAD}"/>
              </a:ext>
            </a:extLst>
          </p:cNvPr>
          <p:cNvSpPr/>
          <p:nvPr/>
        </p:nvSpPr>
        <p:spPr>
          <a:xfrm>
            <a:off x="1785730" y="4604166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118" name="Rectangle 117">
            <a:extLst>
              <a:ext uri="{FF2B5EF4-FFF2-40B4-BE49-F238E27FC236}">
                <a16:creationId xmlns:a16="http://schemas.microsoft.com/office/drawing/2014/main" xmlns="" id="{0182B4B5-AA50-B041-9D5F-0C981296991B}"/>
              </a:ext>
            </a:extLst>
          </p:cNvPr>
          <p:cNvSpPr/>
          <p:nvPr/>
        </p:nvSpPr>
        <p:spPr>
          <a:xfrm>
            <a:off x="1785730" y="5239166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rgbClr val="FF3860"/>
                </a:solidFill>
                <a:latin typeface="OpenDyslexicAlta" pitchFamily="2" charset="77"/>
              </a:rPr>
              <a:t>9</a:t>
            </a:r>
          </a:p>
        </p:txBody>
      </p:sp>
      <p:sp>
        <p:nvSpPr>
          <p:cNvPr id="120" name="Rectangle 119">
            <a:extLst>
              <a:ext uri="{FF2B5EF4-FFF2-40B4-BE49-F238E27FC236}">
                <a16:creationId xmlns:a16="http://schemas.microsoft.com/office/drawing/2014/main" xmlns="" id="{C77CBC5C-6F9A-694D-B08D-7CACBAC9705E}"/>
              </a:ext>
            </a:extLst>
          </p:cNvPr>
          <p:cNvSpPr/>
          <p:nvPr/>
        </p:nvSpPr>
        <p:spPr>
          <a:xfrm>
            <a:off x="1785730" y="5873614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24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122" name="Rectangle 121">
            <a:extLst>
              <a:ext uri="{FF2B5EF4-FFF2-40B4-BE49-F238E27FC236}">
                <a16:creationId xmlns:a16="http://schemas.microsoft.com/office/drawing/2014/main" xmlns="" id="{5688C911-CBAD-4544-AC34-CFA1B009FF77}"/>
              </a:ext>
            </a:extLst>
          </p:cNvPr>
          <p:cNvSpPr/>
          <p:nvPr/>
        </p:nvSpPr>
        <p:spPr>
          <a:xfrm>
            <a:off x="2420730" y="3334166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T</a:t>
            </a:r>
          </a:p>
        </p:txBody>
      </p:sp>
      <p:sp>
        <p:nvSpPr>
          <p:cNvPr id="123" name="Rectangle 122">
            <a:extLst>
              <a:ext uri="{FF2B5EF4-FFF2-40B4-BE49-F238E27FC236}">
                <a16:creationId xmlns:a16="http://schemas.microsoft.com/office/drawing/2014/main" xmlns="" id="{4E4DBDEF-F7B2-A749-A522-B60F6F8CDEC2}"/>
              </a:ext>
            </a:extLst>
          </p:cNvPr>
          <p:cNvSpPr/>
          <p:nvPr/>
        </p:nvSpPr>
        <p:spPr>
          <a:xfrm>
            <a:off x="2420730" y="3969166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1</a:t>
            </a:r>
          </a:p>
        </p:txBody>
      </p:sp>
      <p:sp>
        <p:nvSpPr>
          <p:cNvPr id="124" name="Rectangle 123">
            <a:extLst>
              <a:ext uri="{FF2B5EF4-FFF2-40B4-BE49-F238E27FC236}">
                <a16:creationId xmlns:a16="http://schemas.microsoft.com/office/drawing/2014/main" xmlns="" id="{A8E842A5-60A6-2849-89A2-D73E7605E8B5}"/>
              </a:ext>
            </a:extLst>
          </p:cNvPr>
          <p:cNvSpPr/>
          <p:nvPr/>
        </p:nvSpPr>
        <p:spPr>
          <a:xfrm>
            <a:off x="2420730" y="4604166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134" name="Rectangle 133">
            <a:extLst>
              <a:ext uri="{FF2B5EF4-FFF2-40B4-BE49-F238E27FC236}">
                <a16:creationId xmlns:a16="http://schemas.microsoft.com/office/drawing/2014/main" xmlns="" id="{FA5409BB-A16F-7849-B04C-29688F941C0A}"/>
              </a:ext>
            </a:extLst>
          </p:cNvPr>
          <p:cNvSpPr/>
          <p:nvPr/>
        </p:nvSpPr>
        <p:spPr>
          <a:xfrm>
            <a:off x="2420730" y="5239166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rgbClr val="FF3860"/>
                </a:solidFill>
                <a:latin typeface="OpenDyslexicAlta" pitchFamily="2" charset="77"/>
              </a:rPr>
              <a:t>5</a:t>
            </a:r>
          </a:p>
        </p:txBody>
      </p:sp>
      <p:sp>
        <p:nvSpPr>
          <p:cNvPr id="135" name="Rectangle 134">
            <a:extLst>
              <a:ext uri="{FF2B5EF4-FFF2-40B4-BE49-F238E27FC236}">
                <a16:creationId xmlns:a16="http://schemas.microsoft.com/office/drawing/2014/main" xmlns="" id="{DDA2C7F3-3887-D44F-91D2-D0C1B9B06E45}"/>
              </a:ext>
            </a:extLst>
          </p:cNvPr>
          <p:cNvSpPr/>
          <p:nvPr/>
        </p:nvSpPr>
        <p:spPr>
          <a:xfrm>
            <a:off x="2420730" y="5873614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2400" dirty="0">
                <a:solidFill>
                  <a:srgbClr val="FF3860"/>
                </a:solidFill>
                <a:latin typeface="OpenDyslexicAlta" pitchFamily="2" charset="77"/>
              </a:rPr>
              <a:t>2</a:t>
            </a:r>
          </a:p>
        </p:txBody>
      </p:sp>
      <p:sp>
        <p:nvSpPr>
          <p:cNvPr id="136" name="Rectangle 135">
            <a:extLst>
              <a:ext uri="{FF2B5EF4-FFF2-40B4-BE49-F238E27FC236}">
                <a16:creationId xmlns:a16="http://schemas.microsoft.com/office/drawing/2014/main" xmlns="" id="{D429D208-88C0-EC41-8176-FFCCA463CE79}"/>
              </a:ext>
            </a:extLst>
          </p:cNvPr>
          <p:cNvSpPr/>
          <p:nvPr/>
        </p:nvSpPr>
        <p:spPr>
          <a:xfrm>
            <a:off x="3055730" y="3334166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prstClr val="black"/>
                </a:solidFill>
                <a:latin typeface="OpenDyslexicAlta" pitchFamily="2" charset="77"/>
              </a:rPr>
              <a:t>O</a:t>
            </a:r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137" name="Rectangle 136">
            <a:extLst>
              <a:ext uri="{FF2B5EF4-FFF2-40B4-BE49-F238E27FC236}">
                <a16:creationId xmlns:a16="http://schemas.microsoft.com/office/drawing/2014/main" xmlns="" id="{F145F4CD-6525-2148-8B4B-A4AFCCDA73BA}"/>
              </a:ext>
            </a:extLst>
          </p:cNvPr>
          <p:cNvSpPr/>
          <p:nvPr/>
        </p:nvSpPr>
        <p:spPr>
          <a:xfrm>
            <a:off x="3055730" y="3969166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9</a:t>
            </a:r>
          </a:p>
        </p:txBody>
      </p:sp>
      <p:sp>
        <p:nvSpPr>
          <p:cNvPr id="138" name="Rectangle 137">
            <a:extLst>
              <a:ext uri="{FF2B5EF4-FFF2-40B4-BE49-F238E27FC236}">
                <a16:creationId xmlns:a16="http://schemas.microsoft.com/office/drawing/2014/main" xmlns="" id="{33AFBED7-D47F-3442-9003-FD5390706ADA}"/>
              </a:ext>
            </a:extLst>
          </p:cNvPr>
          <p:cNvSpPr/>
          <p:nvPr/>
        </p:nvSpPr>
        <p:spPr>
          <a:xfrm>
            <a:off x="3055730" y="4604166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3</a:t>
            </a:r>
          </a:p>
        </p:txBody>
      </p:sp>
      <p:sp>
        <p:nvSpPr>
          <p:cNvPr id="139" name="Rectangle 138">
            <a:extLst>
              <a:ext uri="{FF2B5EF4-FFF2-40B4-BE49-F238E27FC236}">
                <a16:creationId xmlns:a16="http://schemas.microsoft.com/office/drawing/2014/main" xmlns="" id="{4EE1B0B1-FA36-FD44-8CAF-338CED99D9DF}"/>
              </a:ext>
            </a:extLst>
          </p:cNvPr>
          <p:cNvSpPr/>
          <p:nvPr/>
        </p:nvSpPr>
        <p:spPr>
          <a:xfrm>
            <a:off x="3055730" y="5239166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rgbClr val="FF3860"/>
                </a:solidFill>
                <a:latin typeface="OpenDyslexicAlta" pitchFamily="2" charset="77"/>
              </a:rPr>
              <a:t>7</a:t>
            </a:r>
          </a:p>
        </p:txBody>
      </p:sp>
      <p:sp>
        <p:nvSpPr>
          <p:cNvPr id="140" name="Rectangle 139">
            <a:extLst>
              <a:ext uri="{FF2B5EF4-FFF2-40B4-BE49-F238E27FC236}">
                <a16:creationId xmlns:a16="http://schemas.microsoft.com/office/drawing/2014/main" xmlns="" id="{127FDD81-752F-3841-8B6D-E32C579D9ECF}"/>
              </a:ext>
            </a:extLst>
          </p:cNvPr>
          <p:cNvSpPr/>
          <p:nvPr/>
        </p:nvSpPr>
        <p:spPr>
          <a:xfrm>
            <a:off x="3055730" y="5873614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2400">
              <a:solidFill>
                <a:srgbClr val="FF3860"/>
              </a:solidFill>
              <a:latin typeface="OpenDyslexicAlta" pitchFamily="2" charset="77"/>
            </a:endParaRPr>
          </a:p>
        </p:txBody>
      </p:sp>
      <p:cxnSp>
        <p:nvCxnSpPr>
          <p:cNvPr id="141" name="Straight Connector 140">
            <a:extLst>
              <a:ext uri="{FF2B5EF4-FFF2-40B4-BE49-F238E27FC236}">
                <a16:creationId xmlns:a16="http://schemas.microsoft.com/office/drawing/2014/main" xmlns="" id="{DCBCEF2B-027E-0C47-891E-3B366F4C7F75}"/>
              </a:ext>
            </a:extLst>
          </p:cNvPr>
          <p:cNvCxnSpPr>
            <a:cxnSpLocks/>
          </p:cNvCxnSpPr>
          <p:nvPr/>
        </p:nvCxnSpPr>
        <p:spPr>
          <a:xfrm flipV="1">
            <a:off x="1150730" y="5863649"/>
            <a:ext cx="2540000" cy="16758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2" name="Straight Connector 141">
            <a:extLst>
              <a:ext uri="{FF2B5EF4-FFF2-40B4-BE49-F238E27FC236}">
                <a16:creationId xmlns:a16="http://schemas.microsoft.com/office/drawing/2014/main" xmlns="" id="{B9859A4D-3AFF-2C4F-BFB6-AFAF0C7D7C64}"/>
              </a:ext>
            </a:extLst>
          </p:cNvPr>
          <p:cNvCxnSpPr>
            <a:cxnSpLocks/>
          </p:cNvCxnSpPr>
          <p:nvPr/>
        </p:nvCxnSpPr>
        <p:spPr>
          <a:xfrm>
            <a:off x="1150730" y="5230591"/>
            <a:ext cx="2540000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3" name="Rectangle 142">
            <a:extLst>
              <a:ext uri="{FF2B5EF4-FFF2-40B4-BE49-F238E27FC236}">
                <a16:creationId xmlns:a16="http://schemas.microsoft.com/office/drawing/2014/main" xmlns="" id="{A206BC55-6E6A-A64A-A978-4E127328E474}"/>
              </a:ext>
            </a:extLst>
          </p:cNvPr>
          <p:cNvSpPr/>
          <p:nvPr/>
        </p:nvSpPr>
        <p:spPr>
          <a:xfrm>
            <a:off x="526783" y="5863649"/>
            <a:ext cx="635000" cy="635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24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144" name="Rectangle 143">
            <a:extLst>
              <a:ext uri="{FF2B5EF4-FFF2-40B4-BE49-F238E27FC236}">
                <a16:creationId xmlns:a16="http://schemas.microsoft.com/office/drawing/2014/main" xmlns="" id="{1B57F5FA-9D60-E44C-8492-AA83F3398C3D}"/>
              </a:ext>
            </a:extLst>
          </p:cNvPr>
          <p:cNvSpPr/>
          <p:nvPr/>
        </p:nvSpPr>
        <p:spPr>
          <a:xfrm>
            <a:off x="4477766" y="3334166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145" name="Rectangle 144">
            <a:extLst>
              <a:ext uri="{FF2B5EF4-FFF2-40B4-BE49-F238E27FC236}">
                <a16:creationId xmlns:a16="http://schemas.microsoft.com/office/drawing/2014/main" xmlns="" id="{03DFCD54-0879-2D47-ABFA-2DC6C2DCB496}"/>
              </a:ext>
            </a:extLst>
          </p:cNvPr>
          <p:cNvSpPr/>
          <p:nvPr/>
        </p:nvSpPr>
        <p:spPr>
          <a:xfrm>
            <a:off x="4477766" y="3969166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146" name="Rectangle 145">
            <a:extLst>
              <a:ext uri="{FF2B5EF4-FFF2-40B4-BE49-F238E27FC236}">
                <a16:creationId xmlns:a16="http://schemas.microsoft.com/office/drawing/2014/main" xmlns="" id="{6FBB519B-BB0A-A34D-8AD2-28399B314FEA}"/>
              </a:ext>
            </a:extLst>
          </p:cNvPr>
          <p:cNvSpPr/>
          <p:nvPr/>
        </p:nvSpPr>
        <p:spPr>
          <a:xfrm>
            <a:off x="4477766" y="4604166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×</a:t>
            </a:r>
          </a:p>
        </p:txBody>
      </p:sp>
      <p:sp>
        <p:nvSpPr>
          <p:cNvPr id="147" name="Rectangle 146">
            <a:extLst>
              <a:ext uri="{FF2B5EF4-FFF2-40B4-BE49-F238E27FC236}">
                <a16:creationId xmlns:a16="http://schemas.microsoft.com/office/drawing/2014/main" xmlns="" id="{22802DF0-1C9D-3442-9D37-4AB2A73D63C0}"/>
              </a:ext>
            </a:extLst>
          </p:cNvPr>
          <p:cNvSpPr/>
          <p:nvPr/>
        </p:nvSpPr>
        <p:spPr>
          <a:xfrm>
            <a:off x="4477766" y="5239166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148" name="Rectangle 147">
            <a:extLst>
              <a:ext uri="{FF2B5EF4-FFF2-40B4-BE49-F238E27FC236}">
                <a16:creationId xmlns:a16="http://schemas.microsoft.com/office/drawing/2014/main" xmlns="" id="{D270E23F-D19B-D241-AFA2-27F02A731923}"/>
              </a:ext>
            </a:extLst>
          </p:cNvPr>
          <p:cNvSpPr/>
          <p:nvPr/>
        </p:nvSpPr>
        <p:spPr>
          <a:xfrm>
            <a:off x="4477766" y="5873614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240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149" name="Rectangle 148">
            <a:extLst>
              <a:ext uri="{FF2B5EF4-FFF2-40B4-BE49-F238E27FC236}">
                <a16:creationId xmlns:a16="http://schemas.microsoft.com/office/drawing/2014/main" xmlns="" id="{08BB8662-D331-C24C-A2E3-1798057D8C3A}"/>
              </a:ext>
            </a:extLst>
          </p:cNvPr>
          <p:cNvSpPr/>
          <p:nvPr/>
        </p:nvSpPr>
        <p:spPr>
          <a:xfrm>
            <a:off x="5112766" y="3334166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TH</a:t>
            </a:r>
          </a:p>
        </p:txBody>
      </p:sp>
      <p:sp>
        <p:nvSpPr>
          <p:cNvPr id="150" name="Rectangle 149">
            <a:extLst>
              <a:ext uri="{FF2B5EF4-FFF2-40B4-BE49-F238E27FC236}">
                <a16:creationId xmlns:a16="http://schemas.microsoft.com/office/drawing/2014/main" xmlns="" id="{684D08D7-420A-FE4B-9BA0-796C9B8CF948}"/>
              </a:ext>
            </a:extLst>
          </p:cNvPr>
          <p:cNvSpPr/>
          <p:nvPr/>
        </p:nvSpPr>
        <p:spPr>
          <a:xfrm>
            <a:off x="5112766" y="3969166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151" name="Rectangle 150">
            <a:extLst>
              <a:ext uri="{FF2B5EF4-FFF2-40B4-BE49-F238E27FC236}">
                <a16:creationId xmlns:a16="http://schemas.microsoft.com/office/drawing/2014/main" xmlns="" id="{F2EEBEC0-0DF6-EB41-9B5B-35AD378CDC94}"/>
              </a:ext>
            </a:extLst>
          </p:cNvPr>
          <p:cNvSpPr/>
          <p:nvPr/>
        </p:nvSpPr>
        <p:spPr>
          <a:xfrm>
            <a:off x="5112766" y="4604166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152" name="Rectangle 151">
            <a:extLst>
              <a:ext uri="{FF2B5EF4-FFF2-40B4-BE49-F238E27FC236}">
                <a16:creationId xmlns:a16="http://schemas.microsoft.com/office/drawing/2014/main" xmlns="" id="{BB550BAD-6DE2-AA4D-8C2E-90B792237981}"/>
              </a:ext>
            </a:extLst>
          </p:cNvPr>
          <p:cNvSpPr/>
          <p:nvPr/>
        </p:nvSpPr>
        <p:spPr>
          <a:xfrm>
            <a:off x="5112766" y="5239166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rgbClr val="FF3860"/>
                </a:solidFill>
                <a:latin typeface="OpenDyslexicAlta" pitchFamily="2" charset="77"/>
              </a:rPr>
              <a:t>1</a:t>
            </a:r>
          </a:p>
        </p:txBody>
      </p:sp>
      <p:sp>
        <p:nvSpPr>
          <p:cNvPr id="153" name="Rectangle 152">
            <a:extLst>
              <a:ext uri="{FF2B5EF4-FFF2-40B4-BE49-F238E27FC236}">
                <a16:creationId xmlns:a16="http://schemas.microsoft.com/office/drawing/2014/main" xmlns="" id="{D2A305B2-C0C5-EB4D-9CD6-D65344C0DF79}"/>
              </a:ext>
            </a:extLst>
          </p:cNvPr>
          <p:cNvSpPr/>
          <p:nvPr/>
        </p:nvSpPr>
        <p:spPr>
          <a:xfrm>
            <a:off x="5112766" y="5873614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24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154" name="Rectangle 153">
            <a:extLst>
              <a:ext uri="{FF2B5EF4-FFF2-40B4-BE49-F238E27FC236}">
                <a16:creationId xmlns:a16="http://schemas.microsoft.com/office/drawing/2014/main" xmlns="" id="{409559A8-36D2-CB43-9E9B-B3ECDBBF5D9E}"/>
              </a:ext>
            </a:extLst>
          </p:cNvPr>
          <p:cNvSpPr/>
          <p:nvPr/>
        </p:nvSpPr>
        <p:spPr>
          <a:xfrm>
            <a:off x="5747766" y="3334166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H</a:t>
            </a:r>
          </a:p>
        </p:txBody>
      </p:sp>
      <p:sp>
        <p:nvSpPr>
          <p:cNvPr id="155" name="Rectangle 154">
            <a:extLst>
              <a:ext uri="{FF2B5EF4-FFF2-40B4-BE49-F238E27FC236}">
                <a16:creationId xmlns:a16="http://schemas.microsoft.com/office/drawing/2014/main" xmlns="" id="{7FB291D3-95B2-B943-9348-31E095380EBB}"/>
              </a:ext>
            </a:extLst>
          </p:cNvPr>
          <p:cNvSpPr/>
          <p:nvPr/>
        </p:nvSpPr>
        <p:spPr>
          <a:xfrm>
            <a:off x="5747766" y="3969166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2</a:t>
            </a:r>
          </a:p>
        </p:txBody>
      </p:sp>
      <p:sp>
        <p:nvSpPr>
          <p:cNvPr id="156" name="Rectangle 155">
            <a:extLst>
              <a:ext uri="{FF2B5EF4-FFF2-40B4-BE49-F238E27FC236}">
                <a16:creationId xmlns:a16="http://schemas.microsoft.com/office/drawing/2014/main" xmlns="" id="{CFF5596A-ADEB-6241-9D43-98136E1F5AD9}"/>
              </a:ext>
            </a:extLst>
          </p:cNvPr>
          <p:cNvSpPr/>
          <p:nvPr/>
        </p:nvSpPr>
        <p:spPr>
          <a:xfrm>
            <a:off x="5747766" y="4604166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157" name="Rectangle 156">
            <a:extLst>
              <a:ext uri="{FF2B5EF4-FFF2-40B4-BE49-F238E27FC236}">
                <a16:creationId xmlns:a16="http://schemas.microsoft.com/office/drawing/2014/main" xmlns="" id="{075352F4-D795-3445-9334-D02B7EE39664}"/>
              </a:ext>
            </a:extLst>
          </p:cNvPr>
          <p:cNvSpPr/>
          <p:nvPr/>
        </p:nvSpPr>
        <p:spPr>
          <a:xfrm>
            <a:off x="5747766" y="5239166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rgbClr val="FF3860"/>
                </a:solidFill>
                <a:latin typeface="OpenDyslexicAlta" pitchFamily="2" charset="77"/>
              </a:rPr>
              <a:t>0</a:t>
            </a:r>
          </a:p>
        </p:txBody>
      </p:sp>
      <p:sp>
        <p:nvSpPr>
          <p:cNvPr id="158" name="Rectangle 157">
            <a:extLst>
              <a:ext uri="{FF2B5EF4-FFF2-40B4-BE49-F238E27FC236}">
                <a16:creationId xmlns:a16="http://schemas.microsoft.com/office/drawing/2014/main" xmlns="" id="{A59C6647-0973-9D41-9813-CBBCFAB786B7}"/>
              </a:ext>
            </a:extLst>
          </p:cNvPr>
          <p:cNvSpPr/>
          <p:nvPr/>
        </p:nvSpPr>
        <p:spPr>
          <a:xfrm>
            <a:off x="5747766" y="5873614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2400" dirty="0">
                <a:solidFill>
                  <a:srgbClr val="FF3860"/>
                </a:solidFill>
                <a:latin typeface="OpenDyslexicAlta" pitchFamily="2" charset="77"/>
              </a:rPr>
              <a:t>2</a:t>
            </a:r>
          </a:p>
        </p:txBody>
      </p:sp>
      <p:sp>
        <p:nvSpPr>
          <p:cNvPr id="159" name="Rectangle 158">
            <a:extLst>
              <a:ext uri="{FF2B5EF4-FFF2-40B4-BE49-F238E27FC236}">
                <a16:creationId xmlns:a16="http://schemas.microsoft.com/office/drawing/2014/main" xmlns="" id="{C6C9D37E-4B39-9743-87DF-F7B124C2D78F}"/>
              </a:ext>
            </a:extLst>
          </p:cNvPr>
          <p:cNvSpPr/>
          <p:nvPr/>
        </p:nvSpPr>
        <p:spPr>
          <a:xfrm>
            <a:off x="6382766" y="3334166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T</a:t>
            </a:r>
          </a:p>
        </p:txBody>
      </p:sp>
      <p:sp>
        <p:nvSpPr>
          <p:cNvPr id="160" name="Rectangle 159">
            <a:extLst>
              <a:ext uri="{FF2B5EF4-FFF2-40B4-BE49-F238E27FC236}">
                <a16:creationId xmlns:a16="http://schemas.microsoft.com/office/drawing/2014/main" xmlns="" id="{FFB9745E-3721-9F49-89F3-CF275F88B235}"/>
              </a:ext>
            </a:extLst>
          </p:cNvPr>
          <p:cNvSpPr/>
          <p:nvPr/>
        </p:nvSpPr>
        <p:spPr>
          <a:xfrm>
            <a:off x="6382766" y="3969166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7</a:t>
            </a:r>
          </a:p>
        </p:txBody>
      </p:sp>
      <p:sp>
        <p:nvSpPr>
          <p:cNvPr id="161" name="Rectangle 160">
            <a:extLst>
              <a:ext uri="{FF2B5EF4-FFF2-40B4-BE49-F238E27FC236}">
                <a16:creationId xmlns:a16="http://schemas.microsoft.com/office/drawing/2014/main" xmlns="" id="{C7601AEE-2052-4449-BADC-A9829DC9EC89}"/>
              </a:ext>
            </a:extLst>
          </p:cNvPr>
          <p:cNvSpPr/>
          <p:nvPr/>
        </p:nvSpPr>
        <p:spPr>
          <a:xfrm>
            <a:off x="6382766" y="4604166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162" name="Rectangle 161">
            <a:extLst>
              <a:ext uri="{FF2B5EF4-FFF2-40B4-BE49-F238E27FC236}">
                <a16:creationId xmlns:a16="http://schemas.microsoft.com/office/drawing/2014/main" xmlns="" id="{55989156-E963-9041-90BB-2D11BA869395}"/>
              </a:ext>
            </a:extLst>
          </p:cNvPr>
          <p:cNvSpPr/>
          <p:nvPr/>
        </p:nvSpPr>
        <p:spPr>
          <a:xfrm>
            <a:off x="6382766" y="5239166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rgbClr val="FF3860"/>
                </a:solidFill>
                <a:latin typeface="OpenDyslexicAlta" pitchFamily="2" charset="77"/>
              </a:rPr>
              <a:t>1</a:t>
            </a:r>
          </a:p>
        </p:txBody>
      </p:sp>
      <p:sp>
        <p:nvSpPr>
          <p:cNvPr id="163" name="Rectangle 162">
            <a:extLst>
              <a:ext uri="{FF2B5EF4-FFF2-40B4-BE49-F238E27FC236}">
                <a16:creationId xmlns:a16="http://schemas.microsoft.com/office/drawing/2014/main" xmlns="" id="{0B637A12-37A6-1C43-A6F0-AE9C78F1A255}"/>
              </a:ext>
            </a:extLst>
          </p:cNvPr>
          <p:cNvSpPr/>
          <p:nvPr/>
        </p:nvSpPr>
        <p:spPr>
          <a:xfrm>
            <a:off x="6382766" y="5873614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2400" dirty="0">
                <a:solidFill>
                  <a:srgbClr val="FF3860"/>
                </a:solidFill>
                <a:latin typeface="OpenDyslexicAlta" pitchFamily="2" charset="77"/>
              </a:rPr>
              <a:t>3</a:t>
            </a:r>
          </a:p>
        </p:txBody>
      </p:sp>
      <p:sp>
        <p:nvSpPr>
          <p:cNvPr id="164" name="Rectangle 163">
            <a:extLst>
              <a:ext uri="{FF2B5EF4-FFF2-40B4-BE49-F238E27FC236}">
                <a16:creationId xmlns:a16="http://schemas.microsoft.com/office/drawing/2014/main" xmlns="" id="{80ACF90A-0A85-9C48-97B6-0EF3F6D8653C}"/>
              </a:ext>
            </a:extLst>
          </p:cNvPr>
          <p:cNvSpPr/>
          <p:nvPr/>
        </p:nvSpPr>
        <p:spPr>
          <a:xfrm>
            <a:off x="7017766" y="3334166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prstClr val="black"/>
                </a:solidFill>
                <a:latin typeface="OpenDyslexicAlta" pitchFamily="2" charset="77"/>
              </a:rPr>
              <a:t>O</a:t>
            </a:r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165" name="Rectangle 164">
            <a:extLst>
              <a:ext uri="{FF2B5EF4-FFF2-40B4-BE49-F238E27FC236}">
                <a16:creationId xmlns:a16="http://schemas.microsoft.com/office/drawing/2014/main" xmlns="" id="{A1ACDBC6-3527-414A-A6C0-B6C66CC5A1F9}"/>
              </a:ext>
            </a:extLst>
          </p:cNvPr>
          <p:cNvSpPr/>
          <p:nvPr/>
        </p:nvSpPr>
        <p:spPr>
          <a:xfrm>
            <a:off x="7017766" y="3969166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8</a:t>
            </a:r>
          </a:p>
        </p:txBody>
      </p:sp>
      <p:sp>
        <p:nvSpPr>
          <p:cNvPr id="166" name="Rectangle 165">
            <a:extLst>
              <a:ext uri="{FF2B5EF4-FFF2-40B4-BE49-F238E27FC236}">
                <a16:creationId xmlns:a16="http://schemas.microsoft.com/office/drawing/2014/main" xmlns="" id="{B38E1DCF-FC36-B243-B133-4005F6F1F614}"/>
              </a:ext>
            </a:extLst>
          </p:cNvPr>
          <p:cNvSpPr/>
          <p:nvPr/>
        </p:nvSpPr>
        <p:spPr>
          <a:xfrm>
            <a:off x="7017766" y="4604166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4</a:t>
            </a:r>
          </a:p>
        </p:txBody>
      </p:sp>
      <p:sp>
        <p:nvSpPr>
          <p:cNvPr id="167" name="Rectangle 166">
            <a:extLst>
              <a:ext uri="{FF2B5EF4-FFF2-40B4-BE49-F238E27FC236}">
                <a16:creationId xmlns:a16="http://schemas.microsoft.com/office/drawing/2014/main" xmlns="" id="{9105950F-F127-5947-B1DD-E289B9A592F1}"/>
              </a:ext>
            </a:extLst>
          </p:cNvPr>
          <p:cNvSpPr/>
          <p:nvPr/>
        </p:nvSpPr>
        <p:spPr>
          <a:xfrm>
            <a:off x="7017766" y="5239166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rgbClr val="FF3860"/>
                </a:solidFill>
                <a:latin typeface="OpenDyslexicAlta" pitchFamily="2" charset="77"/>
              </a:rPr>
              <a:t>2</a:t>
            </a:r>
          </a:p>
        </p:txBody>
      </p:sp>
      <p:sp>
        <p:nvSpPr>
          <p:cNvPr id="168" name="Rectangle 167">
            <a:extLst>
              <a:ext uri="{FF2B5EF4-FFF2-40B4-BE49-F238E27FC236}">
                <a16:creationId xmlns:a16="http://schemas.microsoft.com/office/drawing/2014/main" xmlns="" id="{C3CC1831-7E11-2B48-8C66-3992DE19C7FD}"/>
              </a:ext>
            </a:extLst>
          </p:cNvPr>
          <p:cNvSpPr/>
          <p:nvPr/>
        </p:nvSpPr>
        <p:spPr>
          <a:xfrm>
            <a:off x="7017766" y="5873614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2400">
              <a:solidFill>
                <a:srgbClr val="FF3860"/>
              </a:solidFill>
              <a:latin typeface="OpenDyslexicAlta" pitchFamily="2" charset="77"/>
            </a:endParaRPr>
          </a:p>
        </p:txBody>
      </p:sp>
      <p:cxnSp>
        <p:nvCxnSpPr>
          <p:cNvPr id="169" name="Straight Connector 168">
            <a:extLst>
              <a:ext uri="{FF2B5EF4-FFF2-40B4-BE49-F238E27FC236}">
                <a16:creationId xmlns:a16="http://schemas.microsoft.com/office/drawing/2014/main" xmlns="" id="{1C24F097-D971-C441-BB45-7EB0630A4448}"/>
              </a:ext>
            </a:extLst>
          </p:cNvPr>
          <p:cNvCxnSpPr>
            <a:cxnSpLocks/>
          </p:cNvCxnSpPr>
          <p:nvPr/>
        </p:nvCxnSpPr>
        <p:spPr>
          <a:xfrm flipV="1">
            <a:off x="5112766" y="5863649"/>
            <a:ext cx="2540000" cy="16758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0" name="Straight Connector 169">
            <a:extLst>
              <a:ext uri="{FF2B5EF4-FFF2-40B4-BE49-F238E27FC236}">
                <a16:creationId xmlns:a16="http://schemas.microsoft.com/office/drawing/2014/main" xmlns="" id="{523338F8-D1CE-5940-A0D2-CF2BFF9F8A63}"/>
              </a:ext>
            </a:extLst>
          </p:cNvPr>
          <p:cNvCxnSpPr>
            <a:cxnSpLocks/>
          </p:cNvCxnSpPr>
          <p:nvPr/>
        </p:nvCxnSpPr>
        <p:spPr>
          <a:xfrm>
            <a:off x="5112766" y="5230591"/>
            <a:ext cx="2540000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1" name="Rectangle 170">
            <a:extLst>
              <a:ext uri="{FF2B5EF4-FFF2-40B4-BE49-F238E27FC236}">
                <a16:creationId xmlns:a16="http://schemas.microsoft.com/office/drawing/2014/main" xmlns="" id="{AA3648DC-60B7-BA41-8254-D1CC55AA3A82}"/>
              </a:ext>
            </a:extLst>
          </p:cNvPr>
          <p:cNvSpPr/>
          <p:nvPr/>
        </p:nvSpPr>
        <p:spPr>
          <a:xfrm>
            <a:off x="4488819" y="5863649"/>
            <a:ext cx="635000" cy="635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2400" dirty="0">
              <a:solidFill>
                <a:srgbClr val="FF3860"/>
              </a:solidFill>
              <a:latin typeface="OpenDyslexicAlta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1462017567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multiply 3-digit numbers by 1-digit numbers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GB" dirty="0"/>
              <a:t>Activity 5: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Ruth and Yasmin have both attempted to calculate 276 by 6.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Who has completed the calculation correctly?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What mistake has the other person made?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Explain your answer.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xmlns="" id="{04FA8C7C-E0DB-F743-BABE-F3034198428B}"/>
              </a:ext>
            </a:extLst>
          </p:cNvPr>
          <p:cNvSpPr/>
          <p:nvPr/>
        </p:nvSpPr>
        <p:spPr>
          <a:xfrm>
            <a:off x="9131607" y="2367856"/>
            <a:ext cx="906114" cy="915119"/>
          </a:xfrm>
          <a:prstGeom prst="roundRect">
            <a:avLst/>
          </a:prstGeom>
          <a:noFill/>
          <a:ln w="2857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endParaRPr lang="en-US" sz="6000" dirty="0">
              <a:solidFill>
                <a:srgbClr val="FF3860"/>
              </a:solidFill>
              <a:latin typeface="OpenDyslexic" pitchFamily="2" charset="77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E783BBB1-8439-B847-8F4B-962B992F403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62299" y="2727708"/>
            <a:ext cx="4867402" cy="24068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0159861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multiply 3-digit numbers by 1-digit numbers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GB" dirty="0"/>
              <a:t>Activity 5: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Ruth and Yasmin have both attempted to calculate 276 by 6.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>
                <a:solidFill>
                  <a:srgbClr val="FF3860"/>
                </a:solidFill>
              </a:rPr>
              <a:t>Yasmin has completed the calculation correctly.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>
                <a:solidFill>
                  <a:srgbClr val="FF3860"/>
                </a:solidFill>
              </a:rPr>
              <a:t>Ruth has forgotten to add the four hundreds she has exchanged from the tens place to her product.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>
              <a:solidFill>
                <a:srgbClr val="FF3860"/>
              </a:solidFill>
            </a:endParaRP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xmlns="" id="{04FA8C7C-E0DB-F743-BABE-F3034198428B}"/>
              </a:ext>
            </a:extLst>
          </p:cNvPr>
          <p:cNvSpPr/>
          <p:nvPr/>
        </p:nvSpPr>
        <p:spPr>
          <a:xfrm>
            <a:off x="9131607" y="2367856"/>
            <a:ext cx="906114" cy="915119"/>
          </a:xfrm>
          <a:prstGeom prst="roundRect">
            <a:avLst/>
          </a:prstGeom>
          <a:noFill/>
          <a:ln w="2857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endParaRPr lang="en-US" sz="6000" dirty="0">
              <a:solidFill>
                <a:srgbClr val="FF3860"/>
              </a:solidFill>
              <a:latin typeface="OpenDyslexic" pitchFamily="2" charset="77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E783BBB1-8439-B847-8F4B-962B992F403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62299" y="2727708"/>
            <a:ext cx="4867402" cy="24068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058447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multiply 3-digit numbers by 1-digit numbers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89962"/>
            <a:ext cx="10515600" cy="435133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dirty="0"/>
              <a:t>Activity 5: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Ahmed and Jamal have been competing on Spelling Shed.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So far this year, Ahmed has correctly spelled 746 words.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Jamal has spelled four times as many words correctly.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Use the bar models above to help you answer the following:</a:t>
            </a:r>
          </a:p>
          <a:p>
            <a:pPr marL="457200" indent="-457200">
              <a:buClr>
                <a:srgbClr val="23D160"/>
              </a:buClr>
              <a:buSzPct val="85000"/>
              <a:buFont typeface="+mj-lt"/>
              <a:buAutoNum type="alphaLcParenR"/>
            </a:pPr>
            <a:r>
              <a:rPr lang="en-GB" sz="2200" dirty="0"/>
              <a:t>How many words have they both spelled in total this year combined?</a:t>
            </a:r>
          </a:p>
          <a:p>
            <a:pPr marL="457200" indent="-457200">
              <a:buClr>
                <a:srgbClr val="23D160"/>
              </a:buClr>
              <a:buSzPct val="85000"/>
              <a:buFont typeface="+mj-lt"/>
              <a:buAutoNum type="alphaLcParenR"/>
            </a:pPr>
            <a:r>
              <a:rPr lang="en-GB" sz="2200" dirty="0"/>
              <a:t>How many more words has Jamal spelled than Ahmed so far this year?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xmlns="" id="{04FA8C7C-E0DB-F743-BABE-F3034198428B}"/>
              </a:ext>
            </a:extLst>
          </p:cNvPr>
          <p:cNvSpPr/>
          <p:nvPr/>
        </p:nvSpPr>
        <p:spPr>
          <a:xfrm>
            <a:off x="9131607" y="2367856"/>
            <a:ext cx="906114" cy="915119"/>
          </a:xfrm>
          <a:prstGeom prst="roundRect">
            <a:avLst/>
          </a:prstGeom>
          <a:noFill/>
          <a:ln w="2857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endParaRPr lang="en-US" sz="6000" dirty="0">
              <a:solidFill>
                <a:srgbClr val="FF3860"/>
              </a:solidFill>
              <a:latin typeface="OpenDyslexic" pitchFamily="2" charset="77"/>
            </a:endParaRP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xmlns="" id="{D074B71A-BD68-AF46-977C-7001A7C6A5C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87838787"/>
              </p:ext>
            </p:extLst>
          </p:nvPr>
        </p:nvGraphicFramePr>
        <p:xfrm>
          <a:off x="2154281" y="4787062"/>
          <a:ext cx="1016000" cy="5181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16000">
                  <a:extLst>
                    <a:ext uri="{9D8B030D-6E8A-4147-A177-3AD203B41FA5}">
                      <a16:colId xmlns:a16="http://schemas.microsoft.com/office/drawing/2014/main" xmlns="" val="246834527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>
                          <a:solidFill>
                            <a:schemeClr val="tx1"/>
                          </a:solidFill>
                          <a:latin typeface="OpenDyslexicAlta" pitchFamily="2" charset="77"/>
                        </a:rPr>
                        <a:t>746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91690653"/>
                  </a:ext>
                </a:extLst>
              </a:tr>
            </a:tbl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AA1A2306-7E70-624F-89E5-B269EA320065}"/>
              </a:ext>
            </a:extLst>
          </p:cNvPr>
          <p:cNvSpPr txBox="1"/>
          <p:nvPr/>
        </p:nvSpPr>
        <p:spPr>
          <a:xfrm>
            <a:off x="1157393" y="4180796"/>
            <a:ext cx="8739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latin typeface="OpenDyslexicAlta" pitchFamily="2" charset="77"/>
              </a:rPr>
              <a:t>Jamal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CC2087C2-A6EA-B94D-8583-E98012836AA5}"/>
              </a:ext>
            </a:extLst>
          </p:cNvPr>
          <p:cNvSpPr txBox="1"/>
          <p:nvPr/>
        </p:nvSpPr>
        <p:spPr>
          <a:xfrm>
            <a:off x="1042776" y="4935890"/>
            <a:ext cx="10390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latin typeface="OpenDyslexicAlta" pitchFamily="2" charset="77"/>
              </a:rPr>
              <a:t>Ahmed</a:t>
            </a:r>
          </a:p>
        </p:txBody>
      </p:sp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xmlns="" id="{7B72AE55-952D-2C46-887F-E2AB7BC9244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56906094"/>
              </p:ext>
            </p:extLst>
          </p:nvPr>
        </p:nvGraphicFramePr>
        <p:xfrm>
          <a:off x="2154279" y="4031968"/>
          <a:ext cx="4071812" cy="5181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17953">
                  <a:extLst>
                    <a:ext uri="{9D8B030D-6E8A-4147-A177-3AD203B41FA5}">
                      <a16:colId xmlns:a16="http://schemas.microsoft.com/office/drawing/2014/main" xmlns="" val="2468345273"/>
                    </a:ext>
                  </a:extLst>
                </a:gridCol>
                <a:gridCol w="1017953">
                  <a:extLst>
                    <a:ext uri="{9D8B030D-6E8A-4147-A177-3AD203B41FA5}">
                      <a16:colId xmlns:a16="http://schemas.microsoft.com/office/drawing/2014/main" xmlns="" val="732255882"/>
                    </a:ext>
                  </a:extLst>
                </a:gridCol>
                <a:gridCol w="1017953">
                  <a:extLst>
                    <a:ext uri="{9D8B030D-6E8A-4147-A177-3AD203B41FA5}">
                      <a16:colId xmlns:a16="http://schemas.microsoft.com/office/drawing/2014/main" xmlns="" val="3821629884"/>
                    </a:ext>
                  </a:extLst>
                </a:gridCol>
                <a:gridCol w="1017953">
                  <a:extLst>
                    <a:ext uri="{9D8B030D-6E8A-4147-A177-3AD203B41FA5}">
                      <a16:colId xmlns:a16="http://schemas.microsoft.com/office/drawing/2014/main" xmlns="" val="220608883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>
                          <a:solidFill>
                            <a:schemeClr val="tx1"/>
                          </a:solidFill>
                          <a:latin typeface="OpenDyslexicAlta" pitchFamily="2" charset="77"/>
                        </a:rPr>
                        <a:t>746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>
                          <a:solidFill>
                            <a:schemeClr val="tx1"/>
                          </a:solidFill>
                          <a:latin typeface="OpenDyslexicAlta" pitchFamily="2" charset="77"/>
                        </a:rPr>
                        <a:t>746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>
                          <a:solidFill>
                            <a:schemeClr val="tx1"/>
                          </a:solidFill>
                          <a:latin typeface="OpenDyslexicAlta" pitchFamily="2" charset="77"/>
                        </a:rPr>
                        <a:t>746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>
                          <a:solidFill>
                            <a:schemeClr val="tx1"/>
                          </a:solidFill>
                          <a:latin typeface="OpenDyslexicAlta" pitchFamily="2" charset="77"/>
                        </a:rPr>
                        <a:t>746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9169065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15567436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multiply 3-digit numbers by 1-digit numbers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89962"/>
            <a:ext cx="10515600" cy="435133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dirty="0"/>
              <a:t>Activity 5: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Ahmed and Jamal have been competing on Spelling Shed.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So far this year, Ahmed has correctly spelled 746 words.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Jamal has spelled four times as many words correctly.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Use the bar models above to help you answer the following:</a:t>
            </a:r>
          </a:p>
          <a:p>
            <a:pPr marL="457200" indent="-457200">
              <a:buClr>
                <a:srgbClr val="23D160"/>
              </a:buClr>
              <a:buSzPct val="85000"/>
              <a:buFont typeface="+mj-lt"/>
              <a:buAutoNum type="alphaLcParenR"/>
            </a:pPr>
            <a:r>
              <a:rPr lang="en-GB" sz="2200" dirty="0">
                <a:solidFill>
                  <a:srgbClr val="FF3860"/>
                </a:solidFill>
              </a:rPr>
              <a:t>They have spelled 3,730 words so far this year combined. </a:t>
            </a:r>
          </a:p>
          <a:p>
            <a:pPr marL="457200" indent="-457200">
              <a:buClr>
                <a:srgbClr val="23D160"/>
              </a:buClr>
              <a:buSzPct val="85000"/>
              <a:buFont typeface="+mj-lt"/>
              <a:buAutoNum type="alphaLcParenR"/>
            </a:pPr>
            <a:r>
              <a:rPr lang="en-GB" sz="2200" dirty="0">
                <a:solidFill>
                  <a:srgbClr val="FF3860"/>
                </a:solidFill>
              </a:rPr>
              <a:t>Jamal has spelled 2,984 more words than Ahmed so far this year.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xmlns="" id="{D074B71A-BD68-AF46-977C-7001A7C6A5C0}"/>
              </a:ext>
            </a:extLst>
          </p:cNvPr>
          <p:cNvGraphicFramePr>
            <a:graphicFrameLocks noGrp="1"/>
          </p:cNvGraphicFramePr>
          <p:nvPr/>
        </p:nvGraphicFramePr>
        <p:xfrm>
          <a:off x="2154281" y="4787062"/>
          <a:ext cx="1016000" cy="5181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16000">
                  <a:extLst>
                    <a:ext uri="{9D8B030D-6E8A-4147-A177-3AD203B41FA5}">
                      <a16:colId xmlns:a16="http://schemas.microsoft.com/office/drawing/2014/main" xmlns="" val="246834527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>
                          <a:solidFill>
                            <a:schemeClr val="tx1"/>
                          </a:solidFill>
                          <a:latin typeface="OpenDyslexicAlta" pitchFamily="2" charset="77"/>
                        </a:rPr>
                        <a:t>746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91690653"/>
                  </a:ext>
                </a:extLst>
              </a:tr>
            </a:tbl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AA1A2306-7E70-624F-89E5-B269EA320065}"/>
              </a:ext>
            </a:extLst>
          </p:cNvPr>
          <p:cNvSpPr txBox="1"/>
          <p:nvPr/>
        </p:nvSpPr>
        <p:spPr>
          <a:xfrm>
            <a:off x="1157393" y="4180796"/>
            <a:ext cx="8739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latin typeface="OpenDyslexicAlta" pitchFamily="2" charset="77"/>
              </a:rPr>
              <a:t>Jamal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CC2087C2-A6EA-B94D-8583-E98012836AA5}"/>
              </a:ext>
            </a:extLst>
          </p:cNvPr>
          <p:cNvSpPr txBox="1"/>
          <p:nvPr/>
        </p:nvSpPr>
        <p:spPr>
          <a:xfrm>
            <a:off x="1042776" y="4935890"/>
            <a:ext cx="10390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latin typeface="OpenDyslexicAlta" pitchFamily="2" charset="77"/>
              </a:rPr>
              <a:t>Ahmed</a:t>
            </a:r>
          </a:p>
        </p:txBody>
      </p:sp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xmlns="" id="{7B72AE55-952D-2C46-887F-E2AB7BC9244B}"/>
              </a:ext>
            </a:extLst>
          </p:cNvPr>
          <p:cNvGraphicFramePr>
            <a:graphicFrameLocks noGrp="1"/>
          </p:cNvGraphicFramePr>
          <p:nvPr/>
        </p:nvGraphicFramePr>
        <p:xfrm>
          <a:off x="2154279" y="4031968"/>
          <a:ext cx="4071812" cy="5181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17953">
                  <a:extLst>
                    <a:ext uri="{9D8B030D-6E8A-4147-A177-3AD203B41FA5}">
                      <a16:colId xmlns:a16="http://schemas.microsoft.com/office/drawing/2014/main" xmlns="" val="2468345273"/>
                    </a:ext>
                  </a:extLst>
                </a:gridCol>
                <a:gridCol w="1017953">
                  <a:extLst>
                    <a:ext uri="{9D8B030D-6E8A-4147-A177-3AD203B41FA5}">
                      <a16:colId xmlns:a16="http://schemas.microsoft.com/office/drawing/2014/main" xmlns="" val="732255882"/>
                    </a:ext>
                  </a:extLst>
                </a:gridCol>
                <a:gridCol w="1017953">
                  <a:extLst>
                    <a:ext uri="{9D8B030D-6E8A-4147-A177-3AD203B41FA5}">
                      <a16:colId xmlns:a16="http://schemas.microsoft.com/office/drawing/2014/main" xmlns="" val="3821629884"/>
                    </a:ext>
                  </a:extLst>
                </a:gridCol>
                <a:gridCol w="1017953">
                  <a:extLst>
                    <a:ext uri="{9D8B030D-6E8A-4147-A177-3AD203B41FA5}">
                      <a16:colId xmlns:a16="http://schemas.microsoft.com/office/drawing/2014/main" xmlns="" val="220608883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>
                          <a:solidFill>
                            <a:schemeClr val="tx1"/>
                          </a:solidFill>
                          <a:latin typeface="OpenDyslexicAlta" pitchFamily="2" charset="77"/>
                        </a:rPr>
                        <a:t>746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>
                          <a:solidFill>
                            <a:schemeClr val="tx1"/>
                          </a:solidFill>
                          <a:latin typeface="OpenDyslexicAlta" pitchFamily="2" charset="77"/>
                        </a:rPr>
                        <a:t>746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>
                          <a:solidFill>
                            <a:schemeClr val="tx1"/>
                          </a:solidFill>
                          <a:latin typeface="OpenDyslexicAlta" pitchFamily="2" charset="77"/>
                        </a:rPr>
                        <a:t>746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>
                          <a:solidFill>
                            <a:schemeClr val="tx1"/>
                          </a:solidFill>
                          <a:latin typeface="OpenDyslexicAlta" pitchFamily="2" charset="77"/>
                        </a:rPr>
                        <a:t>746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91690653"/>
                  </a:ext>
                </a:extLst>
              </a:tr>
            </a:tbl>
          </a:graphicData>
        </a:graphic>
      </p:graphicFrame>
      <p:sp>
        <p:nvSpPr>
          <p:cNvPr id="11" name="Left Brace 10">
            <a:extLst>
              <a:ext uri="{FF2B5EF4-FFF2-40B4-BE49-F238E27FC236}">
                <a16:creationId xmlns:a16="http://schemas.microsoft.com/office/drawing/2014/main" xmlns="" id="{734FDAF5-F56B-F34B-816A-CD224387AF08}"/>
              </a:ext>
            </a:extLst>
          </p:cNvPr>
          <p:cNvSpPr/>
          <p:nvPr/>
        </p:nvSpPr>
        <p:spPr>
          <a:xfrm rot="5400000">
            <a:off x="3990129" y="1796007"/>
            <a:ext cx="400110" cy="4071812"/>
          </a:xfrm>
          <a:prstGeom prst="leftBrac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034882C3-E189-3343-AF4C-2C9A7FC9B8B7}"/>
              </a:ext>
            </a:extLst>
          </p:cNvPr>
          <p:cNvSpPr txBox="1"/>
          <p:nvPr/>
        </p:nvSpPr>
        <p:spPr>
          <a:xfrm>
            <a:off x="3584448" y="3276874"/>
            <a:ext cx="12435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rgbClr val="FF3860"/>
                </a:solidFill>
                <a:latin typeface="OpenDyslexicAlta" pitchFamily="2" charset="77"/>
              </a:rPr>
              <a:t>2,984</a:t>
            </a:r>
            <a:endParaRPr lang="en-US" sz="20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A55699A5-29C1-7849-A861-540DFB1DD61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11181" y="3454660"/>
            <a:ext cx="2161860" cy="196604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E13887C8-C656-A842-8BD7-32EB73F9FB2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619013" y="1346803"/>
            <a:ext cx="2154028" cy="1966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239743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multiply 3-digit numbers by 1-digit numbers</a:t>
            </a:r>
            <a:endParaRPr lang="en-GB" sz="32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GB" dirty="0">
                <a:solidFill>
                  <a:srgbClr val="3273DC"/>
                </a:solidFill>
              </a:rPr>
              <a:t>Evaluation: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>
              <a:solidFill>
                <a:srgbClr val="3273DC"/>
              </a:solidFill>
            </a:endParaRP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>
              <a:solidFill>
                <a:srgbClr val="3273DC"/>
              </a:solidFill>
            </a:endParaRP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>
              <a:solidFill>
                <a:srgbClr val="3273DC"/>
              </a:solidFill>
            </a:endParaRP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>
              <a:solidFill>
                <a:srgbClr val="3273DC"/>
              </a:solidFill>
            </a:endParaRP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>
              <a:solidFill>
                <a:srgbClr val="3273DC"/>
              </a:solidFill>
            </a:endParaRP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>
              <a:solidFill>
                <a:srgbClr val="3273DC"/>
              </a:solidFill>
            </a:endParaRP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>
              <a:solidFill>
                <a:srgbClr val="3273DC"/>
              </a:solidFill>
            </a:endParaRP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>
                <a:solidFill>
                  <a:srgbClr val="3273DC"/>
                </a:solidFill>
              </a:rPr>
              <a:t>Is </a:t>
            </a:r>
            <a:r>
              <a:rPr lang="en-GB" sz="2200" dirty="0" err="1">
                <a:solidFill>
                  <a:srgbClr val="3273DC"/>
                </a:solidFill>
              </a:rPr>
              <a:t>Astrobee’s</a:t>
            </a:r>
            <a:r>
              <a:rPr lang="en-GB" sz="2200" dirty="0">
                <a:solidFill>
                  <a:srgbClr val="3273DC"/>
                </a:solidFill>
              </a:rPr>
              <a:t> statement always, sometimes or never true?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>
                <a:solidFill>
                  <a:srgbClr val="3273DC"/>
                </a:solidFill>
              </a:rPr>
              <a:t>Explain your answer. </a:t>
            </a:r>
          </a:p>
        </p:txBody>
      </p:sp>
      <p:pic>
        <p:nvPicPr>
          <p:cNvPr id="42" name="Picture 41">
            <a:extLst>
              <a:ext uri="{FF2B5EF4-FFF2-40B4-BE49-F238E27FC236}">
                <a16:creationId xmlns:a16="http://schemas.microsoft.com/office/drawing/2014/main" xmlns="" id="{47AF9CA8-2B63-A647-9102-E3DE4825A22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75859" y="3875882"/>
            <a:ext cx="1689100" cy="1244600"/>
          </a:xfrm>
          <a:prstGeom prst="rect">
            <a:avLst/>
          </a:prstGeom>
        </p:spPr>
      </p:pic>
      <p:pic>
        <p:nvPicPr>
          <p:cNvPr id="43" name="Picture 42">
            <a:extLst>
              <a:ext uri="{FF2B5EF4-FFF2-40B4-BE49-F238E27FC236}">
                <a16:creationId xmlns:a16="http://schemas.microsoft.com/office/drawing/2014/main" xmlns="" id="{65108521-6BAD-A844-9D52-F6BAD7C52BF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20409" y="1690688"/>
            <a:ext cx="4354694" cy="3295052"/>
          </a:xfrm>
          <a:prstGeom prst="rect">
            <a:avLst/>
          </a:prstGeom>
        </p:spPr>
      </p:pic>
      <p:sp>
        <p:nvSpPr>
          <p:cNvPr id="44" name="Rectangle 43">
            <a:extLst>
              <a:ext uri="{FF2B5EF4-FFF2-40B4-BE49-F238E27FC236}">
                <a16:creationId xmlns:a16="http://schemas.microsoft.com/office/drawing/2014/main" xmlns="" id="{81702E8E-89C0-5241-8AF1-8E4334AE5D89}"/>
              </a:ext>
            </a:extLst>
          </p:cNvPr>
          <p:cNvSpPr/>
          <p:nvPr/>
        </p:nvSpPr>
        <p:spPr>
          <a:xfrm>
            <a:off x="2574364" y="2368718"/>
            <a:ext cx="3246783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Clr>
                <a:srgbClr val="23D160"/>
              </a:buClr>
              <a:buSzPct val="85000"/>
            </a:pPr>
            <a:r>
              <a:rPr lang="en-GB" sz="2400" dirty="0">
                <a:solidFill>
                  <a:srgbClr val="3273DC"/>
                </a:solidFill>
                <a:latin typeface="OpenDyslexicAlta" pitchFamily="2" charset="77"/>
              </a:rPr>
              <a:t>If you multiply a 3-digit number by a 1-digit number, the result is a 4-digit number.</a:t>
            </a:r>
          </a:p>
        </p:txBody>
      </p:sp>
    </p:spTree>
    <p:extLst>
      <p:ext uri="{BB962C8B-B14F-4D97-AF65-F5344CB8AC3E}">
        <p14:creationId xmlns:p14="http://schemas.microsoft.com/office/powerpoint/2010/main" val="2710030838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multiply 3-digit numbers by 1-digit numbers</a:t>
            </a:r>
            <a:endParaRPr lang="en-GB" sz="32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GB" dirty="0">
                <a:solidFill>
                  <a:srgbClr val="3273DC"/>
                </a:solidFill>
              </a:rPr>
              <a:t>Evaluation: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>
              <a:solidFill>
                <a:srgbClr val="3273DC"/>
              </a:solidFill>
            </a:endParaRP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>
              <a:solidFill>
                <a:srgbClr val="3273DC"/>
              </a:solidFill>
            </a:endParaRP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>
              <a:solidFill>
                <a:srgbClr val="3273DC"/>
              </a:solidFill>
            </a:endParaRP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>
              <a:solidFill>
                <a:srgbClr val="3273DC"/>
              </a:solidFill>
            </a:endParaRP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>
              <a:solidFill>
                <a:srgbClr val="3273DC"/>
              </a:solidFill>
            </a:endParaRP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>
              <a:solidFill>
                <a:srgbClr val="3273DC"/>
              </a:solidFill>
            </a:endParaRP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>
              <a:solidFill>
                <a:srgbClr val="3273DC"/>
              </a:solidFill>
            </a:endParaRP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 err="1">
                <a:solidFill>
                  <a:srgbClr val="FF3860"/>
                </a:solidFill>
              </a:rPr>
              <a:t>Astrobee’s</a:t>
            </a:r>
            <a:r>
              <a:rPr lang="en-GB" sz="2200" dirty="0">
                <a:solidFill>
                  <a:srgbClr val="FF3860"/>
                </a:solidFill>
              </a:rPr>
              <a:t> statement is only sometimes true as shown by the calculations above. You can multiply 111 by 1 and receive 111 as the product (a 3-digit number), or you can multiply 999 by 9 and receive 8,991 (a 4-digit number).</a:t>
            </a:r>
          </a:p>
        </p:txBody>
      </p:sp>
      <p:pic>
        <p:nvPicPr>
          <p:cNvPr id="42" name="Picture 41">
            <a:extLst>
              <a:ext uri="{FF2B5EF4-FFF2-40B4-BE49-F238E27FC236}">
                <a16:creationId xmlns:a16="http://schemas.microsoft.com/office/drawing/2014/main" xmlns="" id="{47AF9CA8-2B63-A647-9102-E3DE4825A22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75859" y="3875882"/>
            <a:ext cx="1689100" cy="1244600"/>
          </a:xfrm>
          <a:prstGeom prst="rect">
            <a:avLst/>
          </a:prstGeom>
        </p:spPr>
      </p:pic>
      <p:pic>
        <p:nvPicPr>
          <p:cNvPr id="43" name="Picture 42">
            <a:extLst>
              <a:ext uri="{FF2B5EF4-FFF2-40B4-BE49-F238E27FC236}">
                <a16:creationId xmlns:a16="http://schemas.microsoft.com/office/drawing/2014/main" xmlns="" id="{65108521-6BAD-A844-9D52-F6BAD7C52BF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20409" y="1690688"/>
            <a:ext cx="4354694" cy="3295052"/>
          </a:xfrm>
          <a:prstGeom prst="rect">
            <a:avLst/>
          </a:prstGeom>
        </p:spPr>
      </p:pic>
      <p:sp>
        <p:nvSpPr>
          <p:cNvPr id="44" name="Rectangle 43">
            <a:extLst>
              <a:ext uri="{FF2B5EF4-FFF2-40B4-BE49-F238E27FC236}">
                <a16:creationId xmlns:a16="http://schemas.microsoft.com/office/drawing/2014/main" xmlns="" id="{81702E8E-89C0-5241-8AF1-8E4334AE5D89}"/>
              </a:ext>
            </a:extLst>
          </p:cNvPr>
          <p:cNvSpPr/>
          <p:nvPr/>
        </p:nvSpPr>
        <p:spPr>
          <a:xfrm>
            <a:off x="2574364" y="2368718"/>
            <a:ext cx="3246783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Clr>
                <a:srgbClr val="23D160"/>
              </a:buClr>
              <a:buSzPct val="85000"/>
            </a:pPr>
            <a:r>
              <a:rPr lang="en-GB" sz="2400" dirty="0">
                <a:solidFill>
                  <a:srgbClr val="3273DC"/>
                </a:solidFill>
                <a:latin typeface="OpenDyslexicAlta" pitchFamily="2" charset="77"/>
              </a:rPr>
              <a:t>If you multiply a 3-digit number by a 1-digit number, the result is a 4-digit number.</a:t>
            </a:r>
          </a:p>
        </p:txBody>
      </p:sp>
      <p:pic>
        <p:nvPicPr>
          <p:cNvPr id="35" name="Picture 34">
            <a:extLst>
              <a:ext uri="{FF2B5EF4-FFF2-40B4-BE49-F238E27FC236}">
                <a16:creationId xmlns:a16="http://schemas.microsoft.com/office/drawing/2014/main" xmlns="" id="{5D488209-8176-4148-BD7B-10EA49441A8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568888" y="1624904"/>
            <a:ext cx="3805197" cy="34266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0821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multiply 3-digit numbers by 1-digit numbers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948988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Starter: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What’s the same? What’s different?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>
                <a:solidFill>
                  <a:srgbClr val="FF3860"/>
                </a:solidFill>
              </a:rPr>
              <a:t>The factors in both calculations are different; however, the products are the same.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xmlns="" id="{7C70986B-C8CE-454F-8942-C28246A0FEAC}"/>
              </a:ext>
            </a:extLst>
          </p:cNvPr>
          <p:cNvSpPr/>
          <p:nvPr/>
        </p:nvSpPr>
        <p:spPr>
          <a:xfrm>
            <a:off x="6599238" y="3320015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xmlns="" id="{400F3834-5FEC-8842-9412-CD52ABE1CCA9}"/>
              </a:ext>
            </a:extLst>
          </p:cNvPr>
          <p:cNvSpPr/>
          <p:nvPr/>
        </p:nvSpPr>
        <p:spPr>
          <a:xfrm>
            <a:off x="6599238" y="3955015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xmlns="" id="{7DF0354F-64D7-3343-9232-E85368C15ED4}"/>
              </a:ext>
            </a:extLst>
          </p:cNvPr>
          <p:cNvSpPr/>
          <p:nvPr/>
        </p:nvSpPr>
        <p:spPr>
          <a:xfrm>
            <a:off x="6599238" y="4590015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×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xmlns="" id="{C8C425D7-06CF-FC4D-89C1-37AA3377340E}"/>
              </a:ext>
            </a:extLst>
          </p:cNvPr>
          <p:cNvSpPr/>
          <p:nvPr/>
        </p:nvSpPr>
        <p:spPr>
          <a:xfrm>
            <a:off x="6599238" y="5225015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xmlns="" id="{4B21CBC9-0D76-B948-A5AE-B0371EACA2BF}"/>
              </a:ext>
            </a:extLst>
          </p:cNvPr>
          <p:cNvSpPr/>
          <p:nvPr/>
        </p:nvSpPr>
        <p:spPr>
          <a:xfrm>
            <a:off x="6599238" y="5859463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240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xmlns="" id="{8270F9FF-A2FD-C44B-9092-117A8A0B5C37}"/>
              </a:ext>
            </a:extLst>
          </p:cNvPr>
          <p:cNvSpPr/>
          <p:nvPr/>
        </p:nvSpPr>
        <p:spPr>
          <a:xfrm>
            <a:off x="7234238" y="3320015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H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xmlns="" id="{75E6A664-EBBD-D944-A0FF-B453001CEB5F}"/>
              </a:ext>
            </a:extLst>
          </p:cNvPr>
          <p:cNvSpPr/>
          <p:nvPr/>
        </p:nvSpPr>
        <p:spPr>
          <a:xfrm>
            <a:off x="7234238" y="3955015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xmlns="" id="{05AC8582-0B9C-0245-9EC7-6C4A1097AB28}"/>
              </a:ext>
            </a:extLst>
          </p:cNvPr>
          <p:cNvSpPr/>
          <p:nvPr/>
        </p:nvSpPr>
        <p:spPr>
          <a:xfrm>
            <a:off x="7234238" y="4590015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xmlns="" id="{987B2599-8C6A-2749-993A-516A8298B461}"/>
              </a:ext>
            </a:extLst>
          </p:cNvPr>
          <p:cNvSpPr/>
          <p:nvPr/>
        </p:nvSpPr>
        <p:spPr>
          <a:xfrm>
            <a:off x="7234238" y="5225015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rgbClr val="FF3860"/>
                </a:solidFill>
                <a:latin typeface="OpenDyslexicAlta" pitchFamily="2" charset="77"/>
              </a:rPr>
              <a:t>5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xmlns="" id="{6A9C6B5A-4A08-F442-A251-1A54CA4CC546}"/>
              </a:ext>
            </a:extLst>
          </p:cNvPr>
          <p:cNvSpPr/>
          <p:nvPr/>
        </p:nvSpPr>
        <p:spPr>
          <a:xfrm>
            <a:off x="7234238" y="5859463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2400" dirty="0">
                <a:solidFill>
                  <a:srgbClr val="FF3860"/>
                </a:solidFill>
                <a:latin typeface="OpenDyslexicAlta" pitchFamily="2" charset="77"/>
              </a:rPr>
              <a:t>5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xmlns="" id="{99678BD9-F094-3E4D-B13A-71A89F72CE49}"/>
              </a:ext>
            </a:extLst>
          </p:cNvPr>
          <p:cNvSpPr/>
          <p:nvPr/>
        </p:nvSpPr>
        <p:spPr>
          <a:xfrm>
            <a:off x="7869238" y="3320015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T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xmlns="" id="{37D01026-5363-7A4B-B3B6-0231F379F1F6}"/>
              </a:ext>
            </a:extLst>
          </p:cNvPr>
          <p:cNvSpPr/>
          <p:nvPr/>
        </p:nvSpPr>
        <p:spPr>
          <a:xfrm>
            <a:off x="7869238" y="3955015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7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xmlns="" id="{EDD1CEE9-FE58-1E4B-9B7A-C49599509E52}"/>
              </a:ext>
            </a:extLst>
          </p:cNvPr>
          <p:cNvSpPr/>
          <p:nvPr/>
        </p:nvSpPr>
        <p:spPr>
          <a:xfrm>
            <a:off x="7869238" y="4590015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xmlns="" id="{85CF28D6-7772-7F4D-82C2-5A500A4D3FE4}"/>
              </a:ext>
            </a:extLst>
          </p:cNvPr>
          <p:cNvSpPr/>
          <p:nvPr/>
        </p:nvSpPr>
        <p:spPr>
          <a:xfrm>
            <a:off x="7869238" y="5225015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rgbClr val="FF3860"/>
                </a:solidFill>
                <a:latin typeface="OpenDyslexicAlta" pitchFamily="2" charset="77"/>
              </a:rPr>
              <a:t>7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xmlns="" id="{46541B7B-B445-EF43-83F7-7894126B31F7}"/>
              </a:ext>
            </a:extLst>
          </p:cNvPr>
          <p:cNvSpPr/>
          <p:nvPr/>
        </p:nvSpPr>
        <p:spPr>
          <a:xfrm>
            <a:off x="7869238" y="5859463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2400" dirty="0">
                <a:solidFill>
                  <a:srgbClr val="FF3860"/>
                </a:solidFill>
                <a:latin typeface="OpenDyslexicAlta" pitchFamily="2" charset="77"/>
              </a:rPr>
              <a:t>1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xmlns="" id="{9C54E959-A4BE-C84D-9F28-445AF32C7849}"/>
              </a:ext>
            </a:extLst>
          </p:cNvPr>
          <p:cNvSpPr/>
          <p:nvPr/>
        </p:nvSpPr>
        <p:spPr>
          <a:xfrm>
            <a:off x="8504238" y="3320015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O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xmlns="" id="{845250C5-E569-B648-A5D8-652962D2D9C5}"/>
              </a:ext>
            </a:extLst>
          </p:cNvPr>
          <p:cNvSpPr/>
          <p:nvPr/>
        </p:nvSpPr>
        <p:spPr>
          <a:xfrm>
            <a:off x="8504238" y="3955015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2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xmlns="" id="{9236DEEE-2402-1548-902C-22A976FFC97D}"/>
              </a:ext>
            </a:extLst>
          </p:cNvPr>
          <p:cNvSpPr/>
          <p:nvPr/>
        </p:nvSpPr>
        <p:spPr>
          <a:xfrm>
            <a:off x="8504238" y="4590015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8</a:t>
            </a:r>
          </a:p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xmlns="" id="{D7D3A67C-B83F-4A43-A2C9-E1547742C437}"/>
              </a:ext>
            </a:extLst>
          </p:cNvPr>
          <p:cNvSpPr/>
          <p:nvPr/>
        </p:nvSpPr>
        <p:spPr>
          <a:xfrm>
            <a:off x="8504238" y="5225015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rgbClr val="FF3860"/>
                </a:solidFill>
                <a:latin typeface="OpenDyslexicAlta" pitchFamily="2" charset="77"/>
              </a:rPr>
              <a:t>6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xmlns="" id="{F1F79682-BEBB-F24B-A3CE-C683BE8E3630}"/>
              </a:ext>
            </a:extLst>
          </p:cNvPr>
          <p:cNvSpPr/>
          <p:nvPr/>
        </p:nvSpPr>
        <p:spPr>
          <a:xfrm>
            <a:off x="8504238" y="5859463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24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xmlns="" id="{20976548-DBAC-774B-A4DB-594CD54BC22B}"/>
              </a:ext>
            </a:extLst>
          </p:cNvPr>
          <p:cNvSpPr/>
          <p:nvPr/>
        </p:nvSpPr>
        <p:spPr>
          <a:xfrm>
            <a:off x="9139238" y="3320015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xmlns="" id="{8F73F241-EECE-8144-8BEE-AC4CD0B9EFA3}"/>
              </a:ext>
            </a:extLst>
          </p:cNvPr>
          <p:cNvSpPr/>
          <p:nvPr/>
        </p:nvSpPr>
        <p:spPr>
          <a:xfrm>
            <a:off x="9139238" y="3955015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xmlns="" id="{4A38115B-47A9-6E45-BC2E-1B255F26F735}"/>
              </a:ext>
            </a:extLst>
          </p:cNvPr>
          <p:cNvSpPr/>
          <p:nvPr/>
        </p:nvSpPr>
        <p:spPr>
          <a:xfrm>
            <a:off x="9139238" y="4590015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xmlns="" id="{1D1CBA77-7B1B-0A47-BDB5-9E9B45E72F12}"/>
              </a:ext>
            </a:extLst>
          </p:cNvPr>
          <p:cNvSpPr/>
          <p:nvPr/>
        </p:nvSpPr>
        <p:spPr>
          <a:xfrm>
            <a:off x="9139238" y="5225015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xmlns="" id="{64FE267A-27C7-4B42-BDD6-F967C154AF03}"/>
              </a:ext>
            </a:extLst>
          </p:cNvPr>
          <p:cNvSpPr/>
          <p:nvPr/>
        </p:nvSpPr>
        <p:spPr>
          <a:xfrm>
            <a:off x="9139238" y="5859463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2400">
              <a:solidFill>
                <a:srgbClr val="FF3860"/>
              </a:solidFill>
              <a:latin typeface="OpenDyslexicAlta" pitchFamily="2" charset="77"/>
            </a:endParaRPr>
          </a:p>
        </p:txBody>
      </p: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xmlns="" id="{794F8498-F0FF-C14E-A511-397859E3E435}"/>
              </a:ext>
            </a:extLst>
          </p:cNvPr>
          <p:cNvCxnSpPr>
            <a:cxnSpLocks/>
          </p:cNvCxnSpPr>
          <p:nvPr/>
        </p:nvCxnSpPr>
        <p:spPr>
          <a:xfrm>
            <a:off x="7234238" y="5846763"/>
            <a:ext cx="1905000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xmlns="" id="{4C9FB333-CC5F-5D47-8DC1-A3A86E40BB96}"/>
              </a:ext>
            </a:extLst>
          </p:cNvPr>
          <p:cNvCxnSpPr>
            <a:cxnSpLocks/>
          </p:cNvCxnSpPr>
          <p:nvPr/>
        </p:nvCxnSpPr>
        <p:spPr>
          <a:xfrm>
            <a:off x="7234238" y="5215906"/>
            <a:ext cx="1905000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Rectangle 38">
            <a:extLst>
              <a:ext uri="{FF2B5EF4-FFF2-40B4-BE49-F238E27FC236}">
                <a16:creationId xmlns:a16="http://schemas.microsoft.com/office/drawing/2014/main" xmlns="" id="{686CFF12-253C-0347-9C71-CBD00D1B5AA3}"/>
              </a:ext>
            </a:extLst>
          </p:cNvPr>
          <p:cNvSpPr/>
          <p:nvPr/>
        </p:nvSpPr>
        <p:spPr>
          <a:xfrm>
            <a:off x="2347499" y="3333267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xmlns="" id="{3B5EEC3F-F28C-9145-94E7-1F08C5AAC21B}"/>
              </a:ext>
            </a:extLst>
          </p:cNvPr>
          <p:cNvSpPr/>
          <p:nvPr/>
        </p:nvSpPr>
        <p:spPr>
          <a:xfrm>
            <a:off x="2347499" y="3968267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xmlns="" id="{49D0F6F8-58C4-684B-8998-E6DC51E4C275}"/>
              </a:ext>
            </a:extLst>
          </p:cNvPr>
          <p:cNvSpPr/>
          <p:nvPr/>
        </p:nvSpPr>
        <p:spPr>
          <a:xfrm>
            <a:off x="2347499" y="4603267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×</a:t>
            </a: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xmlns="" id="{9A12E5D9-48CA-4747-B9F3-952B812B9F5D}"/>
              </a:ext>
            </a:extLst>
          </p:cNvPr>
          <p:cNvSpPr/>
          <p:nvPr/>
        </p:nvSpPr>
        <p:spPr>
          <a:xfrm>
            <a:off x="2347499" y="5238267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xmlns="" id="{9E0664B5-29DA-B548-818C-680399AB4231}"/>
              </a:ext>
            </a:extLst>
          </p:cNvPr>
          <p:cNvSpPr/>
          <p:nvPr/>
        </p:nvSpPr>
        <p:spPr>
          <a:xfrm>
            <a:off x="2347499" y="5872715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240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xmlns="" id="{C76E9A6A-17AF-024A-8734-54E8BDA02B05}"/>
              </a:ext>
            </a:extLst>
          </p:cNvPr>
          <p:cNvSpPr/>
          <p:nvPr/>
        </p:nvSpPr>
        <p:spPr>
          <a:xfrm>
            <a:off x="2982499" y="3333267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H</a:t>
            </a: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xmlns="" id="{728CBB73-FA77-1B4C-B650-25A7AB402068}"/>
              </a:ext>
            </a:extLst>
          </p:cNvPr>
          <p:cNvSpPr/>
          <p:nvPr/>
        </p:nvSpPr>
        <p:spPr>
          <a:xfrm>
            <a:off x="2982499" y="3968267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xmlns="" id="{8577714E-9800-B645-B4C4-30F1DF014459}"/>
              </a:ext>
            </a:extLst>
          </p:cNvPr>
          <p:cNvSpPr/>
          <p:nvPr/>
        </p:nvSpPr>
        <p:spPr>
          <a:xfrm>
            <a:off x="2982499" y="4603267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xmlns="" id="{33367362-BBB6-8F41-AF96-BE07146A3618}"/>
              </a:ext>
            </a:extLst>
          </p:cNvPr>
          <p:cNvSpPr/>
          <p:nvPr/>
        </p:nvSpPr>
        <p:spPr>
          <a:xfrm>
            <a:off x="2982499" y="5238267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rgbClr val="FF3860"/>
                </a:solidFill>
                <a:latin typeface="OpenDyslexicAlta" pitchFamily="2" charset="77"/>
              </a:rPr>
              <a:t>5</a:t>
            </a: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xmlns="" id="{5BB880DA-5F33-B148-A788-9518FA83D5A8}"/>
              </a:ext>
            </a:extLst>
          </p:cNvPr>
          <p:cNvSpPr/>
          <p:nvPr/>
        </p:nvSpPr>
        <p:spPr>
          <a:xfrm>
            <a:off x="2982499" y="5872715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2400" dirty="0">
                <a:solidFill>
                  <a:srgbClr val="FF3860"/>
                </a:solidFill>
                <a:latin typeface="OpenDyslexicAlta" pitchFamily="2" charset="77"/>
              </a:rPr>
              <a:t>5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xmlns="" id="{95332BEA-54A2-484C-BB7F-62D1FBE545C2}"/>
              </a:ext>
            </a:extLst>
          </p:cNvPr>
          <p:cNvSpPr/>
          <p:nvPr/>
        </p:nvSpPr>
        <p:spPr>
          <a:xfrm>
            <a:off x="3617499" y="3333267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T</a:t>
            </a: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xmlns="" id="{818D6BD9-A596-9845-8EF2-A481E4265088}"/>
              </a:ext>
            </a:extLst>
          </p:cNvPr>
          <p:cNvSpPr/>
          <p:nvPr/>
        </p:nvSpPr>
        <p:spPr>
          <a:xfrm>
            <a:off x="3617499" y="3968267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9</a:t>
            </a: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xmlns="" id="{E371E5ED-CAA7-9B4F-8517-1E828E9DCAD6}"/>
              </a:ext>
            </a:extLst>
          </p:cNvPr>
          <p:cNvSpPr/>
          <p:nvPr/>
        </p:nvSpPr>
        <p:spPr>
          <a:xfrm>
            <a:off x="3617499" y="4603267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xmlns="" id="{2B47FA10-8429-E94B-94B3-EEB02C9900B9}"/>
              </a:ext>
            </a:extLst>
          </p:cNvPr>
          <p:cNvSpPr/>
          <p:nvPr/>
        </p:nvSpPr>
        <p:spPr>
          <a:xfrm>
            <a:off x="3617499" y="5238267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rgbClr val="FF3860"/>
                </a:solidFill>
                <a:latin typeface="OpenDyslexicAlta" pitchFamily="2" charset="77"/>
              </a:rPr>
              <a:t>7</a:t>
            </a: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xmlns="" id="{5ABDF0F2-D0B9-0B4D-9B75-038D2DC444F6}"/>
              </a:ext>
            </a:extLst>
          </p:cNvPr>
          <p:cNvSpPr/>
          <p:nvPr/>
        </p:nvSpPr>
        <p:spPr>
          <a:xfrm>
            <a:off x="3617499" y="5872715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2400" dirty="0">
                <a:solidFill>
                  <a:srgbClr val="FF3860"/>
                </a:solidFill>
                <a:latin typeface="OpenDyslexicAlta" pitchFamily="2" charset="77"/>
              </a:rPr>
              <a:t>3</a:t>
            </a:r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xmlns="" id="{78ACAA37-564F-9741-A068-278AF01FDD5E}"/>
              </a:ext>
            </a:extLst>
          </p:cNvPr>
          <p:cNvSpPr/>
          <p:nvPr/>
        </p:nvSpPr>
        <p:spPr>
          <a:xfrm>
            <a:off x="4252499" y="3333267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O</a:t>
            </a: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xmlns="" id="{39888D58-2B9D-9141-AA0A-D15AA50540F5}"/>
              </a:ext>
            </a:extLst>
          </p:cNvPr>
          <p:cNvSpPr/>
          <p:nvPr/>
        </p:nvSpPr>
        <p:spPr>
          <a:xfrm>
            <a:off x="4252499" y="3968267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6</a:t>
            </a:r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xmlns="" id="{C4AF42CA-BD3A-4645-AF07-2BD06AA38D0D}"/>
              </a:ext>
            </a:extLst>
          </p:cNvPr>
          <p:cNvSpPr/>
          <p:nvPr/>
        </p:nvSpPr>
        <p:spPr>
          <a:xfrm>
            <a:off x="4252499" y="4603267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6</a:t>
            </a:r>
          </a:p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xmlns="" id="{44073AD2-C561-2F4C-A2C7-37699C0EFE4C}"/>
              </a:ext>
            </a:extLst>
          </p:cNvPr>
          <p:cNvSpPr/>
          <p:nvPr/>
        </p:nvSpPr>
        <p:spPr>
          <a:xfrm>
            <a:off x="4252499" y="5238267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rgbClr val="FF3860"/>
                </a:solidFill>
                <a:latin typeface="OpenDyslexicAlta" pitchFamily="2" charset="77"/>
              </a:rPr>
              <a:t>6</a:t>
            </a:r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xmlns="" id="{5ABC0B9A-8078-F34C-AB5A-9F8F3C81D39C}"/>
              </a:ext>
            </a:extLst>
          </p:cNvPr>
          <p:cNvSpPr/>
          <p:nvPr/>
        </p:nvSpPr>
        <p:spPr>
          <a:xfrm>
            <a:off x="4252499" y="5872715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24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xmlns="" id="{BA006800-4DC5-A04A-8BE2-27BA032E793F}"/>
              </a:ext>
            </a:extLst>
          </p:cNvPr>
          <p:cNvSpPr/>
          <p:nvPr/>
        </p:nvSpPr>
        <p:spPr>
          <a:xfrm>
            <a:off x="4887499" y="3333267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xmlns="" id="{BCC3EBF4-0FDC-0145-91FD-9A5AE88D75F2}"/>
              </a:ext>
            </a:extLst>
          </p:cNvPr>
          <p:cNvSpPr/>
          <p:nvPr/>
        </p:nvSpPr>
        <p:spPr>
          <a:xfrm>
            <a:off x="4887499" y="3968267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68" name="Rectangle 67">
            <a:extLst>
              <a:ext uri="{FF2B5EF4-FFF2-40B4-BE49-F238E27FC236}">
                <a16:creationId xmlns:a16="http://schemas.microsoft.com/office/drawing/2014/main" xmlns="" id="{46F2D45C-FC8A-2C4F-BE96-057E54A497F3}"/>
              </a:ext>
            </a:extLst>
          </p:cNvPr>
          <p:cNvSpPr/>
          <p:nvPr/>
        </p:nvSpPr>
        <p:spPr>
          <a:xfrm>
            <a:off x="4887499" y="4603267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xmlns="" id="{8D70E6D0-0F49-6A40-9E20-9868E7F18B36}"/>
              </a:ext>
            </a:extLst>
          </p:cNvPr>
          <p:cNvSpPr/>
          <p:nvPr/>
        </p:nvSpPr>
        <p:spPr>
          <a:xfrm>
            <a:off x="4887499" y="5238267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xmlns="" id="{EC8B507C-EB69-AA47-B47C-166368C79952}"/>
              </a:ext>
            </a:extLst>
          </p:cNvPr>
          <p:cNvSpPr/>
          <p:nvPr/>
        </p:nvSpPr>
        <p:spPr>
          <a:xfrm>
            <a:off x="4887499" y="5872715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2400">
              <a:solidFill>
                <a:srgbClr val="FF3860"/>
              </a:solidFill>
              <a:latin typeface="OpenDyslexicAlta" pitchFamily="2" charset="77"/>
            </a:endParaRPr>
          </a:p>
        </p:txBody>
      </p:sp>
      <p:cxnSp>
        <p:nvCxnSpPr>
          <p:cNvPr id="71" name="Straight Connector 70">
            <a:extLst>
              <a:ext uri="{FF2B5EF4-FFF2-40B4-BE49-F238E27FC236}">
                <a16:creationId xmlns:a16="http://schemas.microsoft.com/office/drawing/2014/main" xmlns="" id="{BF66E554-81B6-4640-B953-6B66B7B93C92}"/>
              </a:ext>
            </a:extLst>
          </p:cNvPr>
          <p:cNvCxnSpPr>
            <a:cxnSpLocks/>
          </p:cNvCxnSpPr>
          <p:nvPr/>
        </p:nvCxnSpPr>
        <p:spPr>
          <a:xfrm>
            <a:off x="2982499" y="5860015"/>
            <a:ext cx="1905000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Connector 71">
            <a:extLst>
              <a:ext uri="{FF2B5EF4-FFF2-40B4-BE49-F238E27FC236}">
                <a16:creationId xmlns:a16="http://schemas.microsoft.com/office/drawing/2014/main" xmlns="" id="{770B2ADA-126E-784C-B9A8-8DC8BBDB8B01}"/>
              </a:ext>
            </a:extLst>
          </p:cNvPr>
          <p:cNvCxnSpPr>
            <a:cxnSpLocks/>
          </p:cNvCxnSpPr>
          <p:nvPr/>
        </p:nvCxnSpPr>
        <p:spPr>
          <a:xfrm>
            <a:off x="2982499" y="5229158"/>
            <a:ext cx="1905000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5390875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multiply 3-digit numbers by 1-digit numbers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730948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Success criteria:</a:t>
            </a:r>
          </a:p>
          <a:p>
            <a:pPr>
              <a:buClr>
                <a:srgbClr val="23D160"/>
              </a:buClr>
              <a:buSzPct val="85000"/>
              <a:buFont typeface="Wingdings" pitchFamily="2" charset="2"/>
              <a:buChar char="ü"/>
            </a:pPr>
            <a:r>
              <a:rPr lang="en-GB" sz="2200" dirty="0"/>
              <a:t>I can use mathematical equipment to support my understanding of multiplying 3-digit numbers by 1-digit numbers, including the formal written method</a:t>
            </a:r>
          </a:p>
          <a:p>
            <a:pPr>
              <a:buClr>
                <a:srgbClr val="23D160"/>
              </a:buClr>
              <a:buSzPct val="85000"/>
              <a:buFont typeface="Wingdings" pitchFamily="2" charset="2"/>
              <a:buChar char="ü"/>
            </a:pPr>
            <a:r>
              <a:rPr lang="en-GB" sz="2200" dirty="0"/>
              <a:t>I can explain my reasoning when using mathematical equipment to support my understanding of multiplying 3-digit numbers by 1-digit numbers, including the formal written method</a:t>
            </a:r>
          </a:p>
          <a:p>
            <a:pPr>
              <a:buClr>
                <a:srgbClr val="23D160"/>
              </a:buClr>
              <a:buSzPct val="85000"/>
              <a:buFont typeface="Wingdings" pitchFamily="2" charset="2"/>
              <a:buChar char="ü"/>
            </a:pPr>
            <a:endParaRPr lang="en-GB" sz="220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349F46F5-B8A3-5848-8248-C9D6349332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198" y="6298060"/>
            <a:ext cx="11473071" cy="365125"/>
          </a:xfrm>
        </p:spPr>
        <p:txBody>
          <a:bodyPr/>
          <a:lstStyle/>
          <a:p>
            <a:r>
              <a:rPr lang="en-GB" sz="1400" dirty="0"/>
              <a:t>Year 4 - Spring Block 1 – Multiplication and Division - Lesson 7 – To be able to multiply 3-digit numbers by 1-digit numbers</a:t>
            </a:r>
          </a:p>
        </p:txBody>
      </p:sp>
    </p:spTree>
    <p:extLst>
      <p:ext uri="{BB962C8B-B14F-4D97-AF65-F5344CB8AC3E}">
        <p14:creationId xmlns:p14="http://schemas.microsoft.com/office/powerpoint/2010/main" val="36763426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multiply 3-digit numbers by 1-digit numbers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Talking Time: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Use place value counters and a place value chart to complete: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xmlns="" id="{04FA8C7C-E0DB-F743-BABE-F3034198428B}"/>
              </a:ext>
            </a:extLst>
          </p:cNvPr>
          <p:cNvSpPr/>
          <p:nvPr/>
        </p:nvSpPr>
        <p:spPr>
          <a:xfrm>
            <a:off x="9131607" y="2367856"/>
            <a:ext cx="906114" cy="915119"/>
          </a:xfrm>
          <a:prstGeom prst="roundRect">
            <a:avLst/>
          </a:prstGeom>
          <a:noFill/>
          <a:ln w="2857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endParaRPr lang="en-US" sz="6000" dirty="0">
              <a:solidFill>
                <a:srgbClr val="FF3860"/>
              </a:solidFill>
              <a:latin typeface="OpenDyslexic" pitchFamily="2" charset="77"/>
            </a:endParaRPr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xmlns="" id="{EBFEB7E2-94EB-6244-AF60-10B816CA71C8}"/>
              </a:ext>
            </a:extLst>
          </p:cNvPr>
          <p:cNvSpPr/>
          <p:nvPr/>
        </p:nvSpPr>
        <p:spPr>
          <a:xfrm>
            <a:off x="8311786" y="279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xmlns="" id="{75600AE6-46A9-3E4D-9AB9-CFCA735E7A2D}"/>
              </a:ext>
            </a:extLst>
          </p:cNvPr>
          <p:cNvSpPr/>
          <p:nvPr/>
        </p:nvSpPr>
        <p:spPr>
          <a:xfrm>
            <a:off x="8311786" y="342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xmlns="" id="{D47979CF-7540-3244-BE04-641D30C144A0}"/>
              </a:ext>
            </a:extLst>
          </p:cNvPr>
          <p:cNvSpPr/>
          <p:nvPr/>
        </p:nvSpPr>
        <p:spPr>
          <a:xfrm>
            <a:off x="8311786" y="406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×</a:t>
            </a:r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xmlns="" id="{ECAE4A46-2014-C945-AB4A-46E2B61B7D3C}"/>
              </a:ext>
            </a:extLst>
          </p:cNvPr>
          <p:cNvSpPr/>
          <p:nvPr/>
        </p:nvSpPr>
        <p:spPr>
          <a:xfrm>
            <a:off x="8311786" y="469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xmlns="" id="{0ECAB0AA-4D83-1C49-A18D-AD9D4D9E44D0}"/>
              </a:ext>
            </a:extLst>
          </p:cNvPr>
          <p:cNvSpPr/>
          <p:nvPr/>
        </p:nvSpPr>
        <p:spPr>
          <a:xfrm>
            <a:off x="8311786" y="5329930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xmlns="" id="{9305167A-EB09-E142-9EF2-51BFFD44D862}"/>
              </a:ext>
            </a:extLst>
          </p:cNvPr>
          <p:cNvSpPr/>
          <p:nvPr/>
        </p:nvSpPr>
        <p:spPr>
          <a:xfrm>
            <a:off x="8946786" y="279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TH</a:t>
            </a:r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xmlns="" id="{4B9BDB66-5236-0543-9C07-310B67259057}"/>
              </a:ext>
            </a:extLst>
          </p:cNvPr>
          <p:cNvSpPr/>
          <p:nvPr/>
        </p:nvSpPr>
        <p:spPr>
          <a:xfrm>
            <a:off x="8946786" y="342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xmlns="" id="{7659EBF8-B948-CA4E-BC59-212012D01476}"/>
              </a:ext>
            </a:extLst>
          </p:cNvPr>
          <p:cNvSpPr/>
          <p:nvPr/>
        </p:nvSpPr>
        <p:spPr>
          <a:xfrm>
            <a:off x="8946786" y="406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xmlns="" id="{46F1F31E-B980-9B45-8D90-3841DE82C99D}"/>
              </a:ext>
            </a:extLst>
          </p:cNvPr>
          <p:cNvSpPr/>
          <p:nvPr/>
        </p:nvSpPr>
        <p:spPr>
          <a:xfrm>
            <a:off x="8946786" y="469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xmlns="" id="{18057518-BD79-8A41-96AC-6BCBA06CB400}"/>
              </a:ext>
            </a:extLst>
          </p:cNvPr>
          <p:cNvSpPr/>
          <p:nvPr/>
        </p:nvSpPr>
        <p:spPr>
          <a:xfrm>
            <a:off x="8946786" y="5329930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bg1"/>
                </a:solidFill>
                <a:latin typeface="OpenDyslexicAlta" pitchFamily="2" charset="77"/>
              </a:rPr>
              <a:t>1</a:t>
            </a:r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xmlns="" id="{616FC296-3451-634D-9757-573A96B1E24E}"/>
              </a:ext>
            </a:extLst>
          </p:cNvPr>
          <p:cNvSpPr/>
          <p:nvPr/>
        </p:nvSpPr>
        <p:spPr>
          <a:xfrm>
            <a:off x="9581786" y="279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H</a:t>
            </a:r>
          </a:p>
        </p:txBody>
      </p:sp>
      <p:sp>
        <p:nvSpPr>
          <p:cNvPr id="68" name="Rectangle 67">
            <a:extLst>
              <a:ext uri="{FF2B5EF4-FFF2-40B4-BE49-F238E27FC236}">
                <a16:creationId xmlns:a16="http://schemas.microsoft.com/office/drawing/2014/main" xmlns="" id="{6CD0A860-DA38-7148-882D-B7A6B94F46A1}"/>
              </a:ext>
            </a:extLst>
          </p:cNvPr>
          <p:cNvSpPr/>
          <p:nvPr/>
        </p:nvSpPr>
        <p:spPr>
          <a:xfrm>
            <a:off x="9581786" y="342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1</a:t>
            </a:r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xmlns="" id="{069A08D2-9BCD-8548-928E-8CEB864C7EC4}"/>
              </a:ext>
            </a:extLst>
          </p:cNvPr>
          <p:cNvSpPr/>
          <p:nvPr/>
        </p:nvSpPr>
        <p:spPr>
          <a:xfrm>
            <a:off x="9581786" y="406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xmlns="" id="{C65EA6B1-E7FF-AB45-B928-44639BC7A1D0}"/>
              </a:ext>
            </a:extLst>
          </p:cNvPr>
          <p:cNvSpPr/>
          <p:nvPr/>
        </p:nvSpPr>
        <p:spPr>
          <a:xfrm>
            <a:off x="9581786" y="469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71" name="Rectangle 70">
            <a:extLst>
              <a:ext uri="{FF2B5EF4-FFF2-40B4-BE49-F238E27FC236}">
                <a16:creationId xmlns:a16="http://schemas.microsoft.com/office/drawing/2014/main" xmlns="" id="{A58BAE4A-BFA5-0640-862A-73EB1C412536}"/>
              </a:ext>
            </a:extLst>
          </p:cNvPr>
          <p:cNvSpPr/>
          <p:nvPr/>
        </p:nvSpPr>
        <p:spPr>
          <a:xfrm>
            <a:off x="9581786" y="5329930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bg1"/>
                </a:solidFill>
                <a:latin typeface="OpenDyslexicAlta" pitchFamily="2" charset="77"/>
              </a:rPr>
              <a:t>0</a:t>
            </a:r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xmlns="" id="{998A09A3-3AAE-E542-B614-698B5FE99FC7}"/>
              </a:ext>
            </a:extLst>
          </p:cNvPr>
          <p:cNvSpPr/>
          <p:nvPr/>
        </p:nvSpPr>
        <p:spPr>
          <a:xfrm>
            <a:off x="10216786" y="279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T</a:t>
            </a:r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xmlns="" id="{0EBC3068-BF52-C04F-82FD-C9E05E739D51}"/>
              </a:ext>
            </a:extLst>
          </p:cNvPr>
          <p:cNvSpPr/>
          <p:nvPr/>
        </p:nvSpPr>
        <p:spPr>
          <a:xfrm>
            <a:off x="10216786" y="342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0</a:t>
            </a:r>
          </a:p>
        </p:txBody>
      </p:sp>
      <p:sp>
        <p:nvSpPr>
          <p:cNvPr id="74" name="Rectangle 73">
            <a:extLst>
              <a:ext uri="{FF2B5EF4-FFF2-40B4-BE49-F238E27FC236}">
                <a16:creationId xmlns:a16="http://schemas.microsoft.com/office/drawing/2014/main" xmlns="" id="{6A45B286-B78E-AF4A-A09E-567C37125AB6}"/>
              </a:ext>
            </a:extLst>
          </p:cNvPr>
          <p:cNvSpPr/>
          <p:nvPr/>
        </p:nvSpPr>
        <p:spPr>
          <a:xfrm>
            <a:off x="10216786" y="406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87" name="Rectangle 86">
            <a:extLst>
              <a:ext uri="{FF2B5EF4-FFF2-40B4-BE49-F238E27FC236}">
                <a16:creationId xmlns:a16="http://schemas.microsoft.com/office/drawing/2014/main" xmlns="" id="{7FDCE087-5302-EC47-B901-B7A967C31EB1}"/>
              </a:ext>
            </a:extLst>
          </p:cNvPr>
          <p:cNvSpPr/>
          <p:nvPr/>
        </p:nvSpPr>
        <p:spPr>
          <a:xfrm>
            <a:off x="10216786" y="469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88" name="Rectangle 87">
            <a:extLst>
              <a:ext uri="{FF2B5EF4-FFF2-40B4-BE49-F238E27FC236}">
                <a16:creationId xmlns:a16="http://schemas.microsoft.com/office/drawing/2014/main" xmlns="" id="{DEB98F41-59BF-7047-840C-8D3859B54A9D}"/>
              </a:ext>
            </a:extLst>
          </p:cNvPr>
          <p:cNvSpPr/>
          <p:nvPr/>
        </p:nvSpPr>
        <p:spPr>
          <a:xfrm>
            <a:off x="10216786" y="5329930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bg1"/>
                </a:solidFill>
                <a:latin typeface="OpenDyslexicAlta" pitchFamily="2" charset="77"/>
              </a:rPr>
              <a:t>0</a:t>
            </a:r>
          </a:p>
        </p:txBody>
      </p:sp>
      <p:sp>
        <p:nvSpPr>
          <p:cNvPr id="89" name="Rectangle 88">
            <a:extLst>
              <a:ext uri="{FF2B5EF4-FFF2-40B4-BE49-F238E27FC236}">
                <a16:creationId xmlns:a16="http://schemas.microsoft.com/office/drawing/2014/main" xmlns="" id="{1F9FA1B0-6249-2745-A89B-83A2674E9523}"/>
              </a:ext>
            </a:extLst>
          </p:cNvPr>
          <p:cNvSpPr/>
          <p:nvPr/>
        </p:nvSpPr>
        <p:spPr>
          <a:xfrm>
            <a:off x="10851786" y="279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prstClr val="black"/>
                </a:solidFill>
                <a:latin typeface="OpenDyslexicAlta" pitchFamily="2" charset="77"/>
              </a:rPr>
              <a:t>O</a:t>
            </a:r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90" name="Rectangle 89">
            <a:extLst>
              <a:ext uri="{FF2B5EF4-FFF2-40B4-BE49-F238E27FC236}">
                <a16:creationId xmlns:a16="http://schemas.microsoft.com/office/drawing/2014/main" xmlns="" id="{4B715DF8-3D70-7440-A606-6E817E6374B2}"/>
              </a:ext>
            </a:extLst>
          </p:cNvPr>
          <p:cNvSpPr/>
          <p:nvPr/>
        </p:nvSpPr>
        <p:spPr>
          <a:xfrm>
            <a:off x="10851786" y="342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2</a:t>
            </a:r>
          </a:p>
        </p:txBody>
      </p:sp>
      <p:sp>
        <p:nvSpPr>
          <p:cNvPr id="91" name="Rectangle 90">
            <a:extLst>
              <a:ext uri="{FF2B5EF4-FFF2-40B4-BE49-F238E27FC236}">
                <a16:creationId xmlns:a16="http://schemas.microsoft.com/office/drawing/2014/main" xmlns="" id="{E7E3AD86-1F70-7C4C-B8C4-F2113CB9350E}"/>
              </a:ext>
            </a:extLst>
          </p:cNvPr>
          <p:cNvSpPr/>
          <p:nvPr/>
        </p:nvSpPr>
        <p:spPr>
          <a:xfrm>
            <a:off x="10851786" y="406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2</a:t>
            </a:r>
          </a:p>
        </p:txBody>
      </p:sp>
      <p:sp>
        <p:nvSpPr>
          <p:cNvPr id="92" name="Rectangle 91">
            <a:extLst>
              <a:ext uri="{FF2B5EF4-FFF2-40B4-BE49-F238E27FC236}">
                <a16:creationId xmlns:a16="http://schemas.microsoft.com/office/drawing/2014/main" xmlns="" id="{FEE1C33F-A7EB-974A-9D79-D2EB9A325D0E}"/>
              </a:ext>
            </a:extLst>
          </p:cNvPr>
          <p:cNvSpPr/>
          <p:nvPr/>
        </p:nvSpPr>
        <p:spPr>
          <a:xfrm>
            <a:off x="10851786" y="469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93" name="Rectangle 92">
            <a:extLst>
              <a:ext uri="{FF2B5EF4-FFF2-40B4-BE49-F238E27FC236}">
                <a16:creationId xmlns:a16="http://schemas.microsoft.com/office/drawing/2014/main" xmlns="" id="{B48B4E40-8560-1E40-A3E1-9CE23959C0A1}"/>
              </a:ext>
            </a:extLst>
          </p:cNvPr>
          <p:cNvSpPr/>
          <p:nvPr/>
        </p:nvSpPr>
        <p:spPr>
          <a:xfrm>
            <a:off x="10851786" y="5329930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rgbClr val="FF3860"/>
              </a:solidFill>
              <a:latin typeface="OpenDyslexicAlta" pitchFamily="2" charset="77"/>
            </a:endParaRPr>
          </a:p>
        </p:txBody>
      </p:sp>
      <p:graphicFrame>
        <p:nvGraphicFramePr>
          <p:cNvPr id="94" name="Table 93">
            <a:extLst>
              <a:ext uri="{FF2B5EF4-FFF2-40B4-BE49-F238E27FC236}">
                <a16:creationId xmlns:a16="http://schemas.microsoft.com/office/drawing/2014/main" xmlns="" id="{AC4CC3B2-108C-814C-8E9C-E2FD9B4A7073}"/>
              </a:ext>
            </a:extLst>
          </p:cNvPr>
          <p:cNvGraphicFramePr>
            <a:graphicFrameLocks noGrp="1"/>
          </p:cNvGraphicFramePr>
          <p:nvPr/>
        </p:nvGraphicFramePr>
        <p:xfrm>
          <a:off x="336186" y="2790482"/>
          <a:ext cx="7232373" cy="15544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410791">
                  <a:extLst>
                    <a:ext uri="{9D8B030D-6E8A-4147-A177-3AD203B41FA5}">
                      <a16:colId xmlns:a16="http://schemas.microsoft.com/office/drawing/2014/main" xmlns="" val="3100851161"/>
                    </a:ext>
                  </a:extLst>
                </a:gridCol>
                <a:gridCol w="2410791">
                  <a:extLst>
                    <a:ext uri="{9D8B030D-6E8A-4147-A177-3AD203B41FA5}">
                      <a16:colId xmlns:a16="http://schemas.microsoft.com/office/drawing/2014/main" xmlns="" val="3332004200"/>
                    </a:ext>
                  </a:extLst>
                </a:gridCol>
                <a:gridCol w="2410791">
                  <a:extLst>
                    <a:ext uri="{9D8B030D-6E8A-4147-A177-3AD203B41FA5}">
                      <a16:colId xmlns:a16="http://schemas.microsoft.com/office/drawing/2014/main" xmlns="" val="43846346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latin typeface="OpenDyslexicAlta" pitchFamily="2" charset="77"/>
                        </a:rPr>
                        <a:t>hundreds</a:t>
                      </a:r>
                    </a:p>
                  </a:txBody>
                  <a:tcPr>
                    <a:solidFill>
                      <a:srgbClr val="FFDD5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latin typeface="OpenDyslexicAlta" pitchFamily="2" charset="77"/>
                        </a:rPr>
                        <a:t>tens</a:t>
                      </a:r>
                    </a:p>
                  </a:txBody>
                  <a:tcPr>
                    <a:solidFill>
                      <a:srgbClr val="FFDD5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latin typeface="OpenDyslexicAlta" pitchFamily="2" charset="77"/>
                        </a:rPr>
                        <a:t>ones</a:t>
                      </a:r>
                    </a:p>
                  </a:txBody>
                  <a:tcPr>
                    <a:solidFill>
                      <a:srgbClr val="FFDD5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073717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25877768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327756770"/>
                  </a:ext>
                </a:extLst>
              </a:tr>
            </a:tbl>
          </a:graphicData>
        </a:graphic>
      </p:graphicFrame>
      <p:cxnSp>
        <p:nvCxnSpPr>
          <p:cNvPr id="97" name="Straight Connector 96">
            <a:extLst>
              <a:ext uri="{FF2B5EF4-FFF2-40B4-BE49-F238E27FC236}">
                <a16:creationId xmlns:a16="http://schemas.microsoft.com/office/drawing/2014/main" xmlns="" id="{25D28D3F-2556-6F40-8548-43F3E4908417}"/>
              </a:ext>
            </a:extLst>
          </p:cNvPr>
          <p:cNvCxnSpPr>
            <a:cxnSpLocks/>
          </p:cNvCxnSpPr>
          <p:nvPr/>
        </p:nvCxnSpPr>
        <p:spPr>
          <a:xfrm flipV="1">
            <a:off x="8946786" y="5319965"/>
            <a:ext cx="2540000" cy="16758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Straight Connector 97">
            <a:extLst>
              <a:ext uri="{FF2B5EF4-FFF2-40B4-BE49-F238E27FC236}">
                <a16:creationId xmlns:a16="http://schemas.microsoft.com/office/drawing/2014/main" xmlns="" id="{8550E23E-519F-1047-81A7-ECF31EEBB51F}"/>
              </a:ext>
            </a:extLst>
          </p:cNvPr>
          <p:cNvCxnSpPr>
            <a:cxnSpLocks/>
          </p:cNvCxnSpPr>
          <p:nvPr/>
        </p:nvCxnSpPr>
        <p:spPr>
          <a:xfrm>
            <a:off x="8946786" y="4686907"/>
            <a:ext cx="2540000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0" name="Rectangle 99">
            <a:extLst>
              <a:ext uri="{FF2B5EF4-FFF2-40B4-BE49-F238E27FC236}">
                <a16:creationId xmlns:a16="http://schemas.microsoft.com/office/drawing/2014/main" xmlns="" id="{0D7FA14D-EFFE-AC41-AEF3-C61F2DBBA679}"/>
              </a:ext>
            </a:extLst>
          </p:cNvPr>
          <p:cNvSpPr/>
          <p:nvPr/>
        </p:nvSpPr>
        <p:spPr>
          <a:xfrm>
            <a:off x="8322839" y="5319965"/>
            <a:ext cx="635000" cy="635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293582358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multiply 3-digit numbers by 1-digit numbers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Talking Time: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Use place value counters and a place value chart to complete: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xmlns="" id="{04FA8C7C-E0DB-F743-BABE-F3034198428B}"/>
              </a:ext>
            </a:extLst>
          </p:cNvPr>
          <p:cNvSpPr/>
          <p:nvPr/>
        </p:nvSpPr>
        <p:spPr>
          <a:xfrm>
            <a:off x="9131607" y="2367856"/>
            <a:ext cx="906114" cy="915119"/>
          </a:xfrm>
          <a:prstGeom prst="roundRect">
            <a:avLst/>
          </a:prstGeom>
          <a:noFill/>
          <a:ln w="2857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endParaRPr lang="en-US" sz="6000" dirty="0">
              <a:solidFill>
                <a:srgbClr val="FF3860"/>
              </a:solidFill>
              <a:latin typeface="OpenDyslexic" pitchFamily="2" charset="77"/>
            </a:endParaRPr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xmlns="" id="{EBFEB7E2-94EB-6244-AF60-10B816CA71C8}"/>
              </a:ext>
            </a:extLst>
          </p:cNvPr>
          <p:cNvSpPr/>
          <p:nvPr/>
        </p:nvSpPr>
        <p:spPr>
          <a:xfrm>
            <a:off x="8311786" y="279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xmlns="" id="{75600AE6-46A9-3E4D-9AB9-CFCA735E7A2D}"/>
              </a:ext>
            </a:extLst>
          </p:cNvPr>
          <p:cNvSpPr/>
          <p:nvPr/>
        </p:nvSpPr>
        <p:spPr>
          <a:xfrm>
            <a:off x="8311786" y="342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xmlns="" id="{D47979CF-7540-3244-BE04-641D30C144A0}"/>
              </a:ext>
            </a:extLst>
          </p:cNvPr>
          <p:cNvSpPr/>
          <p:nvPr/>
        </p:nvSpPr>
        <p:spPr>
          <a:xfrm>
            <a:off x="8311786" y="406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×</a:t>
            </a:r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xmlns="" id="{ECAE4A46-2014-C945-AB4A-46E2B61B7D3C}"/>
              </a:ext>
            </a:extLst>
          </p:cNvPr>
          <p:cNvSpPr/>
          <p:nvPr/>
        </p:nvSpPr>
        <p:spPr>
          <a:xfrm>
            <a:off x="8311786" y="469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xmlns="" id="{0ECAB0AA-4D83-1C49-A18D-AD9D4D9E44D0}"/>
              </a:ext>
            </a:extLst>
          </p:cNvPr>
          <p:cNvSpPr/>
          <p:nvPr/>
        </p:nvSpPr>
        <p:spPr>
          <a:xfrm>
            <a:off x="8311786" y="5329930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xmlns="" id="{9305167A-EB09-E142-9EF2-51BFFD44D862}"/>
              </a:ext>
            </a:extLst>
          </p:cNvPr>
          <p:cNvSpPr/>
          <p:nvPr/>
        </p:nvSpPr>
        <p:spPr>
          <a:xfrm>
            <a:off x="8946786" y="279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TH</a:t>
            </a:r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xmlns="" id="{4B9BDB66-5236-0543-9C07-310B67259057}"/>
              </a:ext>
            </a:extLst>
          </p:cNvPr>
          <p:cNvSpPr/>
          <p:nvPr/>
        </p:nvSpPr>
        <p:spPr>
          <a:xfrm>
            <a:off x="8946786" y="342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xmlns="" id="{7659EBF8-B948-CA4E-BC59-212012D01476}"/>
              </a:ext>
            </a:extLst>
          </p:cNvPr>
          <p:cNvSpPr/>
          <p:nvPr/>
        </p:nvSpPr>
        <p:spPr>
          <a:xfrm>
            <a:off x="8946786" y="406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xmlns="" id="{46F1F31E-B980-9B45-8D90-3841DE82C99D}"/>
              </a:ext>
            </a:extLst>
          </p:cNvPr>
          <p:cNvSpPr/>
          <p:nvPr/>
        </p:nvSpPr>
        <p:spPr>
          <a:xfrm>
            <a:off x="8946786" y="469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xmlns="" id="{18057518-BD79-8A41-96AC-6BCBA06CB400}"/>
              </a:ext>
            </a:extLst>
          </p:cNvPr>
          <p:cNvSpPr/>
          <p:nvPr/>
        </p:nvSpPr>
        <p:spPr>
          <a:xfrm>
            <a:off x="8946786" y="5329930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bg1"/>
                </a:solidFill>
                <a:latin typeface="OpenDyslexicAlta" pitchFamily="2" charset="77"/>
              </a:rPr>
              <a:t>1</a:t>
            </a:r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xmlns="" id="{616FC296-3451-634D-9757-573A96B1E24E}"/>
              </a:ext>
            </a:extLst>
          </p:cNvPr>
          <p:cNvSpPr/>
          <p:nvPr/>
        </p:nvSpPr>
        <p:spPr>
          <a:xfrm>
            <a:off x="9581786" y="279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H</a:t>
            </a:r>
          </a:p>
        </p:txBody>
      </p:sp>
      <p:sp>
        <p:nvSpPr>
          <p:cNvPr id="68" name="Rectangle 67">
            <a:extLst>
              <a:ext uri="{FF2B5EF4-FFF2-40B4-BE49-F238E27FC236}">
                <a16:creationId xmlns:a16="http://schemas.microsoft.com/office/drawing/2014/main" xmlns="" id="{6CD0A860-DA38-7148-882D-B7A6B94F46A1}"/>
              </a:ext>
            </a:extLst>
          </p:cNvPr>
          <p:cNvSpPr/>
          <p:nvPr/>
        </p:nvSpPr>
        <p:spPr>
          <a:xfrm>
            <a:off x="9581786" y="342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1</a:t>
            </a:r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xmlns="" id="{069A08D2-9BCD-8548-928E-8CEB864C7EC4}"/>
              </a:ext>
            </a:extLst>
          </p:cNvPr>
          <p:cNvSpPr/>
          <p:nvPr/>
        </p:nvSpPr>
        <p:spPr>
          <a:xfrm>
            <a:off x="9581786" y="406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xmlns="" id="{C65EA6B1-E7FF-AB45-B928-44639BC7A1D0}"/>
              </a:ext>
            </a:extLst>
          </p:cNvPr>
          <p:cNvSpPr/>
          <p:nvPr/>
        </p:nvSpPr>
        <p:spPr>
          <a:xfrm>
            <a:off x="9581786" y="469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71" name="Rectangle 70">
            <a:extLst>
              <a:ext uri="{FF2B5EF4-FFF2-40B4-BE49-F238E27FC236}">
                <a16:creationId xmlns:a16="http://schemas.microsoft.com/office/drawing/2014/main" xmlns="" id="{A58BAE4A-BFA5-0640-862A-73EB1C412536}"/>
              </a:ext>
            </a:extLst>
          </p:cNvPr>
          <p:cNvSpPr/>
          <p:nvPr/>
        </p:nvSpPr>
        <p:spPr>
          <a:xfrm>
            <a:off x="9581786" y="5329930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bg1"/>
                </a:solidFill>
                <a:latin typeface="OpenDyslexicAlta" pitchFamily="2" charset="77"/>
              </a:rPr>
              <a:t>0</a:t>
            </a:r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xmlns="" id="{998A09A3-3AAE-E542-B614-698B5FE99FC7}"/>
              </a:ext>
            </a:extLst>
          </p:cNvPr>
          <p:cNvSpPr/>
          <p:nvPr/>
        </p:nvSpPr>
        <p:spPr>
          <a:xfrm>
            <a:off x="10216786" y="279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T</a:t>
            </a:r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xmlns="" id="{0EBC3068-BF52-C04F-82FD-C9E05E739D51}"/>
              </a:ext>
            </a:extLst>
          </p:cNvPr>
          <p:cNvSpPr/>
          <p:nvPr/>
        </p:nvSpPr>
        <p:spPr>
          <a:xfrm>
            <a:off x="10216786" y="342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0</a:t>
            </a:r>
          </a:p>
        </p:txBody>
      </p:sp>
      <p:sp>
        <p:nvSpPr>
          <p:cNvPr id="74" name="Rectangle 73">
            <a:extLst>
              <a:ext uri="{FF2B5EF4-FFF2-40B4-BE49-F238E27FC236}">
                <a16:creationId xmlns:a16="http://schemas.microsoft.com/office/drawing/2014/main" xmlns="" id="{6A45B286-B78E-AF4A-A09E-567C37125AB6}"/>
              </a:ext>
            </a:extLst>
          </p:cNvPr>
          <p:cNvSpPr/>
          <p:nvPr/>
        </p:nvSpPr>
        <p:spPr>
          <a:xfrm>
            <a:off x="10216786" y="406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87" name="Rectangle 86">
            <a:extLst>
              <a:ext uri="{FF2B5EF4-FFF2-40B4-BE49-F238E27FC236}">
                <a16:creationId xmlns:a16="http://schemas.microsoft.com/office/drawing/2014/main" xmlns="" id="{7FDCE087-5302-EC47-B901-B7A967C31EB1}"/>
              </a:ext>
            </a:extLst>
          </p:cNvPr>
          <p:cNvSpPr/>
          <p:nvPr/>
        </p:nvSpPr>
        <p:spPr>
          <a:xfrm>
            <a:off x="10216786" y="469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88" name="Rectangle 87">
            <a:extLst>
              <a:ext uri="{FF2B5EF4-FFF2-40B4-BE49-F238E27FC236}">
                <a16:creationId xmlns:a16="http://schemas.microsoft.com/office/drawing/2014/main" xmlns="" id="{DEB98F41-59BF-7047-840C-8D3859B54A9D}"/>
              </a:ext>
            </a:extLst>
          </p:cNvPr>
          <p:cNvSpPr/>
          <p:nvPr/>
        </p:nvSpPr>
        <p:spPr>
          <a:xfrm>
            <a:off x="10216786" y="5329930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bg1"/>
                </a:solidFill>
                <a:latin typeface="OpenDyslexicAlta" pitchFamily="2" charset="77"/>
              </a:rPr>
              <a:t>0</a:t>
            </a:r>
          </a:p>
        </p:txBody>
      </p:sp>
      <p:sp>
        <p:nvSpPr>
          <p:cNvPr id="89" name="Rectangle 88">
            <a:extLst>
              <a:ext uri="{FF2B5EF4-FFF2-40B4-BE49-F238E27FC236}">
                <a16:creationId xmlns:a16="http://schemas.microsoft.com/office/drawing/2014/main" xmlns="" id="{1F9FA1B0-6249-2745-A89B-83A2674E9523}"/>
              </a:ext>
            </a:extLst>
          </p:cNvPr>
          <p:cNvSpPr/>
          <p:nvPr/>
        </p:nvSpPr>
        <p:spPr>
          <a:xfrm>
            <a:off x="10851786" y="279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prstClr val="black"/>
                </a:solidFill>
                <a:latin typeface="OpenDyslexicAlta" pitchFamily="2" charset="77"/>
              </a:rPr>
              <a:t>O</a:t>
            </a:r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90" name="Rectangle 89">
            <a:extLst>
              <a:ext uri="{FF2B5EF4-FFF2-40B4-BE49-F238E27FC236}">
                <a16:creationId xmlns:a16="http://schemas.microsoft.com/office/drawing/2014/main" xmlns="" id="{4B715DF8-3D70-7440-A606-6E817E6374B2}"/>
              </a:ext>
            </a:extLst>
          </p:cNvPr>
          <p:cNvSpPr/>
          <p:nvPr/>
        </p:nvSpPr>
        <p:spPr>
          <a:xfrm>
            <a:off x="10851786" y="342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2</a:t>
            </a:r>
          </a:p>
        </p:txBody>
      </p:sp>
      <p:sp>
        <p:nvSpPr>
          <p:cNvPr id="91" name="Rectangle 90">
            <a:extLst>
              <a:ext uri="{FF2B5EF4-FFF2-40B4-BE49-F238E27FC236}">
                <a16:creationId xmlns:a16="http://schemas.microsoft.com/office/drawing/2014/main" xmlns="" id="{E7E3AD86-1F70-7C4C-B8C4-F2113CB9350E}"/>
              </a:ext>
            </a:extLst>
          </p:cNvPr>
          <p:cNvSpPr/>
          <p:nvPr/>
        </p:nvSpPr>
        <p:spPr>
          <a:xfrm>
            <a:off x="10851786" y="406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2</a:t>
            </a:r>
          </a:p>
        </p:txBody>
      </p:sp>
      <p:sp>
        <p:nvSpPr>
          <p:cNvPr id="92" name="Rectangle 91">
            <a:extLst>
              <a:ext uri="{FF2B5EF4-FFF2-40B4-BE49-F238E27FC236}">
                <a16:creationId xmlns:a16="http://schemas.microsoft.com/office/drawing/2014/main" xmlns="" id="{FEE1C33F-A7EB-974A-9D79-D2EB9A325D0E}"/>
              </a:ext>
            </a:extLst>
          </p:cNvPr>
          <p:cNvSpPr/>
          <p:nvPr/>
        </p:nvSpPr>
        <p:spPr>
          <a:xfrm>
            <a:off x="10851786" y="469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93" name="Rectangle 92">
            <a:extLst>
              <a:ext uri="{FF2B5EF4-FFF2-40B4-BE49-F238E27FC236}">
                <a16:creationId xmlns:a16="http://schemas.microsoft.com/office/drawing/2014/main" xmlns="" id="{B48B4E40-8560-1E40-A3E1-9CE23959C0A1}"/>
              </a:ext>
            </a:extLst>
          </p:cNvPr>
          <p:cNvSpPr/>
          <p:nvPr/>
        </p:nvSpPr>
        <p:spPr>
          <a:xfrm>
            <a:off x="10851786" y="5329930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rgbClr val="FF3860"/>
              </a:solidFill>
              <a:latin typeface="OpenDyslexicAlta" pitchFamily="2" charset="77"/>
            </a:endParaRPr>
          </a:p>
        </p:txBody>
      </p:sp>
      <p:graphicFrame>
        <p:nvGraphicFramePr>
          <p:cNvPr id="94" name="Table 93">
            <a:extLst>
              <a:ext uri="{FF2B5EF4-FFF2-40B4-BE49-F238E27FC236}">
                <a16:creationId xmlns:a16="http://schemas.microsoft.com/office/drawing/2014/main" xmlns="" id="{AC4CC3B2-108C-814C-8E9C-E2FD9B4A7073}"/>
              </a:ext>
            </a:extLst>
          </p:cNvPr>
          <p:cNvGraphicFramePr>
            <a:graphicFrameLocks noGrp="1"/>
          </p:cNvGraphicFramePr>
          <p:nvPr/>
        </p:nvGraphicFramePr>
        <p:xfrm>
          <a:off x="336186" y="2790482"/>
          <a:ext cx="7232373" cy="15544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410791">
                  <a:extLst>
                    <a:ext uri="{9D8B030D-6E8A-4147-A177-3AD203B41FA5}">
                      <a16:colId xmlns:a16="http://schemas.microsoft.com/office/drawing/2014/main" xmlns="" val="3100851161"/>
                    </a:ext>
                  </a:extLst>
                </a:gridCol>
                <a:gridCol w="2410791">
                  <a:extLst>
                    <a:ext uri="{9D8B030D-6E8A-4147-A177-3AD203B41FA5}">
                      <a16:colId xmlns:a16="http://schemas.microsoft.com/office/drawing/2014/main" xmlns="" val="3332004200"/>
                    </a:ext>
                  </a:extLst>
                </a:gridCol>
                <a:gridCol w="2410791">
                  <a:extLst>
                    <a:ext uri="{9D8B030D-6E8A-4147-A177-3AD203B41FA5}">
                      <a16:colId xmlns:a16="http://schemas.microsoft.com/office/drawing/2014/main" xmlns="" val="43846346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latin typeface="OpenDyslexicAlta" pitchFamily="2" charset="77"/>
                        </a:rPr>
                        <a:t>hundreds</a:t>
                      </a:r>
                    </a:p>
                  </a:txBody>
                  <a:tcPr>
                    <a:solidFill>
                      <a:srgbClr val="FFDD5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latin typeface="OpenDyslexicAlta" pitchFamily="2" charset="77"/>
                        </a:rPr>
                        <a:t>tens</a:t>
                      </a:r>
                    </a:p>
                  </a:txBody>
                  <a:tcPr>
                    <a:solidFill>
                      <a:srgbClr val="FFDD5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latin typeface="OpenDyslexicAlta" pitchFamily="2" charset="77"/>
                        </a:rPr>
                        <a:t>ones</a:t>
                      </a:r>
                    </a:p>
                  </a:txBody>
                  <a:tcPr>
                    <a:solidFill>
                      <a:srgbClr val="FFDD5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073717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25877768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327756770"/>
                  </a:ext>
                </a:extLst>
              </a:tr>
            </a:tbl>
          </a:graphicData>
        </a:graphic>
      </p:graphicFrame>
      <p:cxnSp>
        <p:nvCxnSpPr>
          <p:cNvPr id="97" name="Straight Connector 96">
            <a:extLst>
              <a:ext uri="{FF2B5EF4-FFF2-40B4-BE49-F238E27FC236}">
                <a16:creationId xmlns:a16="http://schemas.microsoft.com/office/drawing/2014/main" xmlns="" id="{25D28D3F-2556-6F40-8548-43F3E4908417}"/>
              </a:ext>
            </a:extLst>
          </p:cNvPr>
          <p:cNvCxnSpPr>
            <a:cxnSpLocks/>
          </p:cNvCxnSpPr>
          <p:nvPr/>
        </p:nvCxnSpPr>
        <p:spPr>
          <a:xfrm flipV="1">
            <a:off x="8946786" y="5319965"/>
            <a:ext cx="2540000" cy="16758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Straight Connector 97">
            <a:extLst>
              <a:ext uri="{FF2B5EF4-FFF2-40B4-BE49-F238E27FC236}">
                <a16:creationId xmlns:a16="http://schemas.microsoft.com/office/drawing/2014/main" xmlns="" id="{8550E23E-519F-1047-81A7-ECF31EEBB51F}"/>
              </a:ext>
            </a:extLst>
          </p:cNvPr>
          <p:cNvCxnSpPr>
            <a:cxnSpLocks/>
          </p:cNvCxnSpPr>
          <p:nvPr/>
        </p:nvCxnSpPr>
        <p:spPr>
          <a:xfrm>
            <a:off x="8946786" y="4686907"/>
            <a:ext cx="2540000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0" name="Rectangle 99">
            <a:extLst>
              <a:ext uri="{FF2B5EF4-FFF2-40B4-BE49-F238E27FC236}">
                <a16:creationId xmlns:a16="http://schemas.microsoft.com/office/drawing/2014/main" xmlns="" id="{0D7FA14D-EFFE-AC41-AEF3-C61F2DBBA679}"/>
              </a:ext>
            </a:extLst>
          </p:cNvPr>
          <p:cNvSpPr/>
          <p:nvPr/>
        </p:nvSpPr>
        <p:spPr>
          <a:xfrm>
            <a:off x="8322839" y="5319965"/>
            <a:ext cx="635000" cy="635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pic>
        <p:nvPicPr>
          <p:cNvPr id="46" name="Picture 45">
            <a:extLst>
              <a:ext uri="{FF2B5EF4-FFF2-40B4-BE49-F238E27FC236}">
                <a16:creationId xmlns:a16="http://schemas.microsoft.com/office/drawing/2014/main" xmlns="" id="{3834C14A-D8E0-1C44-9624-926C51001DA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83537" y="3835482"/>
            <a:ext cx="445337" cy="450000"/>
          </a:xfrm>
          <a:prstGeom prst="rect">
            <a:avLst/>
          </a:prstGeom>
        </p:spPr>
      </p:pic>
      <p:pic>
        <p:nvPicPr>
          <p:cNvPr id="47" name="Picture 46">
            <a:extLst>
              <a:ext uri="{FF2B5EF4-FFF2-40B4-BE49-F238E27FC236}">
                <a16:creationId xmlns:a16="http://schemas.microsoft.com/office/drawing/2014/main" xmlns="" id="{7AFFBBF1-FDCD-3E4C-81C8-D3F4B57C461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83537" y="3279105"/>
            <a:ext cx="445337" cy="450000"/>
          </a:xfrm>
          <a:prstGeom prst="rect">
            <a:avLst/>
          </a:prstGeom>
        </p:spPr>
      </p:pic>
      <p:pic>
        <p:nvPicPr>
          <p:cNvPr id="42" name="Picture 41">
            <a:extLst>
              <a:ext uri="{FF2B5EF4-FFF2-40B4-BE49-F238E27FC236}">
                <a16:creationId xmlns:a16="http://schemas.microsoft.com/office/drawing/2014/main" xmlns="" id="{E1FB689E-F283-724C-8365-48B383EBBCE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28606" y="3863780"/>
            <a:ext cx="435228" cy="450000"/>
          </a:xfrm>
          <a:prstGeom prst="rect">
            <a:avLst/>
          </a:prstGeom>
        </p:spPr>
      </p:pic>
      <p:pic>
        <p:nvPicPr>
          <p:cNvPr id="43" name="Picture 42">
            <a:extLst>
              <a:ext uri="{FF2B5EF4-FFF2-40B4-BE49-F238E27FC236}">
                <a16:creationId xmlns:a16="http://schemas.microsoft.com/office/drawing/2014/main" xmlns="" id="{9391BF4B-CDC7-354C-BD9D-751479B67F0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82210" y="3846730"/>
            <a:ext cx="435228" cy="450000"/>
          </a:xfrm>
          <a:prstGeom prst="rect">
            <a:avLst/>
          </a:prstGeom>
        </p:spPr>
      </p:pic>
      <p:pic>
        <p:nvPicPr>
          <p:cNvPr id="44" name="Picture 43">
            <a:extLst>
              <a:ext uri="{FF2B5EF4-FFF2-40B4-BE49-F238E27FC236}">
                <a16:creationId xmlns:a16="http://schemas.microsoft.com/office/drawing/2014/main" xmlns="" id="{3161985E-9319-D647-A392-4169B6CD489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28606" y="3301039"/>
            <a:ext cx="435228" cy="450000"/>
          </a:xfrm>
          <a:prstGeom prst="rect">
            <a:avLst/>
          </a:prstGeom>
        </p:spPr>
      </p:pic>
      <p:pic>
        <p:nvPicPr>
          <p:cNvPr id="45" name="Picture 44">
            <a:extLst>
              <a:ext uri="{FF2B5EF4-FFF2-40B4-BE49-F238E27FC236}">
                <a16:creationId xmlns:a16="http://schemas.microsoft.com/office/drawing/2014/main" xmlns="" id="{0A1E4948-144E-FD4D-BACA-716BC85FA22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82210" y="3283989"/>
            <a:ext cx="435228" cy="45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244494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multiply 3-digit numbers by 1-digit numbers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Talking Time: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Use place value counters and a place value chart to complete: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xmlns="" id="{04FA8C7C-E0DB-F743-BABE-F3034198428B}"/>
              </a:ext>
            </a:extLst>
          </p:cNvPr>
          <p:cNvSpPr/>
          <p:nvPr/>
        </p:nvSpPr>
        <p:spPr>
          <a:xfrm>
            <a:off x="9131607" y="2367856"/>
            <a:ext cx="906114" cy="915119"/>
          </a:xfrm>
          <a:prstGeom prst="roundRect">
            <a:avLst/>
          </a:prstGeom>
          <a:noFill/>
          <a:ln w="2857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endParaRPr lang="en-US" sz="6000" dirty="0">
              <a:solidFill>
                <a:srgbClr val="FF3860"/>
              </a:solidFill>
              <a:latin typeface="OpenDyslexic" pitchFamily="2" charset="77"/>
            </a:endParaRPr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xmlns="" id="{EBFEB7E2-94EB-6244-AF60-10B816CA71C8}"/>
              </a:ext>
            </a:extLst>
          </p:cNvPr>
          <p:cNvSpPr/>
          <p:nvPr/>
        </p:nvSpPr>
        <p:spPr>
          <a:xfrm>
            <a:off x="8311786" y="279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xmlns="" id="{75600AE6-46A9-3E4D-9AB9-CFCA735E7A2D}"/>
              </a:ext>
            </a:extLst>
          </p:cNvPr>
          <p:cNvSpPr/>
          <p:nvPr/>
        </p:nvSpPr>
        <p:spPr>
          <a:xfrm>
            <a:off x="8311786" y="342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xmlns="" id="{D47979CF-7540-3244-BE04-641D30C144A0}"/>
              </a:ext>
            </a:extLst>
          </p:cNvPr>
          <p:cNvSpPr/>
          <p:nvPr/>
        </p:nvSpPr>
        <p:spPr>
          <a:xfrm>
            <a:off x="8311786" y="406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×</a:t>
            </a:r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xmlns="" id="{ECAE4A46-2014-C945-AB4A-46E2B61B7D3C}"/>
              </a:ext>
            </a:extLst>
          </p:cNvPr>
          <p:cNvSpPr/>
          <p:nvPr/>
        </p:nvSpPr>
        <p:spPr>
          <a:xfrm>
            <a:off x="8311786" y="469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xmlns="" id="{0ECAB0AA-4D83-1C49-A18D-AD9D4D9E44D0}"/>
              </a:ext>
            </a:extLst>
          </p:cNvPr>
          <p:cNvSpPr/>
          <p:nvPr/>
        </p:nvSpPr>
        <p:spPr>
          <a:xfrm>
            <a:off x="8311786" y="5329930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xmlns="" id="{9305167A-EB09-E142-9EF2-51BFFD44D862}"/>
              </a:ext>
            </a:extLst>
          </p:cNvPr>
          <p:cNvSpPr/>
          <p:nvPr/>
        </p:nvSpPr>
        <p:spPr>
          <a:xfrm>
            <a:off x="8946786" y="279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TH</a:t>
            </a:r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xmlns="" id="{4B9BDB66-5236-0543-9C07-310B67259057}"/>
              </a:ext>
            </a:extLst>
          </p:cNvPr>
          <p:cNvSpPr/>
          <p:nvPr/>
        </p:nvSpPr>
        <p:spPr>
          <a:xfrm>
            <a:off x="8946786" y="342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xmlns="" id="{7659EBF8-B948-CA4E-BC59-212012D01476}"/>
              </a:ext>
            </a:extLst>
          </p:cNvPr>
          <p:cNvSpPr/>
          <p:nvPr/>
        </p:nvSpPr>
        <p:spPr>
          <a:xfrm>
            <a:off x="8946786" y="406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xmlns="" id="{46F1F31E-B980-9B45-8D90-3841DE82C99D}"/>
              </a:ext>
            </a:extLst>
          </p:cNvPr>
          <p:cNvSpPr/>
          <p:nvPr/>
        </p:nvSpPr>
        <p:spPr>
          <a:xfrm>
            <a:off x="8946786" y="469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xmlns="" id="{18057518-BD79-8A41-96AC-6BCBA06CB400}"/>
              </a:ext>
            </a:extLst>
          </p:cNvPr>
          <p:cNvSpPr/>
          <p:nvPr/>
        </p:nvSpPr>
        <p:spPr>
          <a:xfrm>
            <a:off x="8946786" y="5329930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bg1"/>
                </a:solidFill>
                <a:latin typeface="OpenDyslexicAlta" pitchFamily="2" charset="77"/>
              </a:rPr>
              <a:t>1</a:t>
            </a:r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xmlns="" id="{616FC296-3451-634D-9757-573A96B1E24E}"/>
              </a:ext>
            </a:extLst>
          </p:cNvPr>
          <p:cNvSpPr/>
          <p:nvPr/>
        </p:nvSpPr>
        <p:spPr>
          <a:xfrm>
            <a:off x="9581786" y="279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H</a:t>
            </a:r>
          </a:p>
        </p:txBody>
      </p:sp>
      <p:sp>
        <p:nvSpPr>
          <p:cNvPr id="68" name="Rectangle 67">
            <a:extLst>
              <a:ext uri="{FF2B5EF4-FFF2-40B4-BE49-F238E27FC236}">
                <a16:creationId xmlns:a16="http://schemas.microsoft.com/office/drawing/2014/main" xmlns="" id="{6CD0A860-DA38-7148-882D-B7A6B94F46A1}"/>
              </a:ext>
            </a:extLst>
          </p:cNvPr>
          <p:cNvSpPr/>
          <p:nvPr/>
        </p:nvSpPr>
        <p:spPr>
          <a:xfrm>
            <a:off x="9581786" y="342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1</a:t>
            </a:r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xmlns="" id="{069A08D2-9BCD-8548-928E-8CEB864C7EC4}"/>
              </a:ext>
            </a:extLst>
          </p:cNvPr>
          <p:cNvSpPr/>
          <p:nvPr/>
        </p:nvSpPr>
        <p:spPr>
          <a:xfrm>
            <a:off x="9581786" y="406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xmlns="" id="{C65EA6B1-E7FF-AB45-B928-44639BC7A1D0}"/>
              </a:ext>
            </a:extLst>
          </p:cNvPr>
          <p:cNvSpPr/>
          <p:nvPr/>
        </p:nvSpPr>
        <p:spPr>
          <a:xfrm>
            <a:off x="9581786" y="469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rgbClr val="FF3860"/>
                </a:solidFill>
                <a:latin typeface="OpenDyslexicAlta" pitchFamily="2" charset="77"/>
              </a:rPr>
              <a:t>2</a:t>
            </a:r>
          </a:p>
        </p:txBody>
      </p:sp>
      <p:sp>
        <p:nvSpPr>
          <p:cNvPr id="71" name="Rectangle 70">
            <a:extLst>
              <a:ext uri="{FF2B5EF4-FFF2-40B4-BE49-F238E27FC236}">
                <a16:creationId xmlns:a16="http://schemas.microsoft.com/office/drawing/2014/main" xmlns="" id="{A58BAE4A-BFA5-0640-862A-73EB1C412536}"/>
              </a:ext>
            </a:extLst>
          </p:cNvPr>
          <p:cNvSpPr/>
          <p:nvPr/>
        </p:nvSpPr>
        <p:spPr>
          <a:xfrm>
            <a:off x="9581786" y="5329930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bg1"/>
                </a:solidFill>
                <a:latin typeface="OpenDyslexicAlta" pitchFamily="2" charset="77"/>
              </a:rPr>
              <a:t>0</a:t>
            </a:r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xmlns="" id="{998A09A3-3AAE-E542-B614-698B5FE99FC7}"/>
              </a:ext>
            </a:extLst>
          </p:cNvPr>
          <p:cNvSpPr/>
          <p:nvPr/>
        </p:nvSpPr>
        <p:spPr>
          <a:xfrm>
            <a:off x="10216786" y="279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T</a:t>
            </a:r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xmlns="" id="{0EBC3068-BF52-C04F-82FD-C9E05E739D51}"/>
              </a:ext>
            </a:extLst>
          </p:cNvPr>
          <p:cNvSpPr/>
          <p:nvPr/>
        </p:nvSpPr>
        <p:spPr>
          <a:xfrm>
            <a:off x="10216786" y="342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0</a:t>
            </a:r>
          </a:p>
        </p:txBody>
      </p:sp>
      <p:sp>
        <p:nvSpPr>
          <p:cNvPr id="74" name="Rectangle 73">
            <a:extLst>
              <a:ext uri="{FF2B5EF4-FFF2-40B4-BE49-F238E27FC236}">
                <a16:creationId xmlns:a16="http://schemas.microsoft.com/office/drawing/2014/main" xmlns="" id="{6A45B286-B78E-AF4A-A09E-567C37125AB6}"/>
              </a:ext>
            </a:extLst>
          </p:cNvPr>
          <p:cNvSpPr/>
          <p:nvPr/>
        </p:nvSpPr>
        <p:spPr>
          <a:xfrm>
            <a:off x="10216786" y="406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87" name="Rectangle 86">
            <a:extLst>
              <a:ext uri="{FF2B5EF4-FFF2-40B4-BE49-F238E27FC236}">
                <a16:creationId xmlns:a16="http://schemas.microsoft.com/office/drawing/2014/main" xmlns="" id="{7FDCE087-5302-EC47-B901-B7A967C31EB1}"/>
              </a:ext>
            </a:extLst>
          </p:cNvPr>
          <p:cNvSpPr/>
          <p:nvPr/>
        </p:nvSpPr>
        <p:spPr>
          <a:xfrm>
            <a:off x="10216786" y="469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rgbClr val="FF3860"/>
                </a:solidFill>
                <a:latin typeface="OpenDyslexicAlta" pitchFamily="2" charset="77"/>
              </a:rPr>
              <a:t>0</a:t>
            </a:r>
          </a:p>
        </p:txBody>
      </p:sp>
      <p:sp>
        <p:nvSpPr>
          <p:cNvPr id="88" name="Rectangle 87">
            <a:extLst>
              <a:ext uri="{FF2B5EF4-FFF2-40B4-BE49-F238E27FC236}">
                <a16:creationId xmlns:a16="http://schemas.microsoft.com/office/drawing/2014/main" xmlns="" id="{DEB98F41-59BF-7047-840C-8D3859B54A9D}"/>
              </a:ext>
            </a:extLst>
          </p:cNvPr>
          <p:cNvSpPr/>
          <p:nvPr/>
        </p:nvSpPr>
        <p:spPr>
          <a:xfrm>
            <a:off x="10216786" y="5329930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bg1"/>
                </a:solidFill>
                <a:latin typeface="OpenDyslexicAlta" pitchFamily="2" charset="77"/>
              </a:rPr>
              <a:t>0</a:t>
            </a:r>
          </a:p>
        </p:txBody>
      </p:sp>
      <p:sp>
        <p:nvSpPr>
          <p:cNvPr id="89" name="Rectangle 88">
            <a:extLst>
              <a:ext uri="{FF2B5EF4-FFF2-40B4-BE49-F238E27FC236}">
                <a16:creationId xmlns:a16="http://schemas.microsoft.com/office/drawing/2014/main" xmlns="" id="{1F9FA1B0-6249-2745-A89B-83A2674E9523}"/>
              </a:ext>
            </a:extLst>
          </p:cNvPr>
          <p:cNvSpPr/>
          <p:nvPr/>
        </p:nvSpPr>
        <p:spPr>
          <a:xfrm>
            <a:off x="10851786" y="279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prstClr val="black"/>
                </a:solidFill>
                <a:latin typeface="OpenDyslexicAlta" pitchFamily="2" charset="77"/>
              </a:rPr>
              <a:t>O</a:t>
            </a:r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90" name="Rectangle 89">
            <a:extLst>
              <a:ext uri="{FF2B5EF4-FFF2-40B4-BE49-F238E27FC236}">
                <a16:creationId xmlns:a16="http://schemas.microsoft.com/office/drawing/2014/main" xmlns="" id="{4B715DF8-3D70-7440-A606-6E817E6374B2}"/>
              </a:ext>
            </a:extLst>
          </p:cNvPr>
          <p:cNvSpPr/>
          <p:nvPr/>
        </p:nvSpPr>
        <p:spPr>
          <a:xfrm>
            <a:off x="10851786" y="342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2</a:t>
            </a:r>
          </a:p>
        </p:txBody>
      </p:sp>
      <p:sp>
        <p:nvSpPr>
          <p:cNvPr id="91" name="Rectangle 90">
            <a:extLst>
              <a:ext uri="{FF2B5EF4-FFF2-40B4-BE49-F238E27FC236}">
                <a16:creationId xmlns:a16="http://schemas.microsoft.com/office/drawing/2014/main" xmlns="" id="{E7E3AD86-1F70-7C4C-B8C4-F2113CB9350E}"/>
              </a:ext>
            </a:extLst>
          </p:cNvPr>
          <p:cNvSpPr/>
          <p:nvPr/>
        </p:nvSpPr>
        <p:spPr>
          <a:xfrm>
            <a:off x="10851786" y="406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2</a:t>
            </a:r>
          </a:p>
        </p:txBody>
      </p:sp>
      <p:sp>
        <p:nvSpPr>
          <p:cNvPr id="92" name="Rectangle 91">
            <a:extLst>
              <a:ext uri="{FF2B5EF4-FFF2-40B4-BE49-F238E27FC236}">
                <a16:creationId xmlns:a16="http://schemas.microsoft.com/office/drawing/2014/main" xmlns="" id="{FEE1C33F-A7EB-974A-9D79-D2EB9A325D0E}"/>
              </a:ext>
            </a:extLst>
          </p:cNvPr>
          <p:cNvSpPr/>
          <p:nvPr/>
        </p:nvSpPr>
        <p:spPr>
          <a:xfrm>
            <a:off x="10851786" y="469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rgbClr val="FF3860"/>
                </a:solidFill>
                <a:latin typeface="OpenDyslexicAlta" pitchFamily="2" charset="77"/>
              </a:rPr>
              <a:t>4</a:t>
            </a:r>
          </a:p>
        </p:txBody>
      </p:sp>
      <p:sp>
        <p:nvSpPr>
          <p:cNvPr id="93" name="Rectangle 92">
            <a:extLst>
              <a:ext uri="{FF2B5EF4-FFF2-40B4-BE49-F238E27FC236}">
                <a16:creationId xmlns:a16="http://schemas.microsoft.com/office/drawing/2014/main" xmlns="" id="{B48B4E40-8560-1E40-A3E1-9CE23959C0A1}"/>
              </a:ext>
            </a:extLst>
          </p:cNvPr>
          <p:cNvSpPr/>
          <p:nvPr/>
        </p:nvSpPr>
        <p:spPr>
          <a:xfrm>
            <a:off x="10851786" y="5329930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rgbClr val="FF3860"/>
              </a:solidFill>
              <a:latin typeface="OpenDyslexicAlta" pitchFamily="2" charset="77"/>
            </a:endParaRPr>
          </a:p>
        </p:txBody>
      </p:sp>
      <p:graphicFrame>
        <p:nvGraphicFramePr>
          <p:cNvPr id="94" name="Table 93">
            <a:extLst>
              <a:ext uri="{FF2B5EF4-FFF2-40B4-BE49-F238E27FC236}">
                <a16:creationId xmlns:a16="http://schemas.microsoft.com/office/drawing/2014/main" xmlns="" id="{AC4CC3B2-108C-814C-8E9C-E2FD9B4A7073}"/>
              </a:ext>
            </a:extLst>
          </p:cNvPr>
          <p:cNvGraphicFramePr>
            <a:graphicFrameLocks noGrp="1"/>
          </p:cNvGraphicFramePr>
          <p:nvPr/>
        </p:nvGraphicFramePr>
        <p:xfrm>
          <a:off x="336186" y="2790482"/>
          <a:ext cx="7232373" cy="15544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410791">
                  <a:extLst>
                    <a:ext uri="{9D8B030D-6E8A-4147-A177-3AD203B41FA5}">
                      <a16:colId xmlns:a16="http://schemas.microsoft.com/office/drawing/2014/main" xmlns="" val="3100851161"/>
                    </a:ext>
                  </a:extLst>
                </a:gridCol>
                <a:gridCol w="2410791">
                  <a:extLst>
                    <a:ext uri="{9D8B030D-6E8A-4147-A177-3AD203B41FA5}">
                      <a16:colId xmlns:a16="http://schemas.microsoft.com/office/drawing/2014/main" xmlns="" val="3332004200"/>
                    </a:ext>
                  </a:extLst>
                </a:gridCol>
                <a:gridCol w="2410791">
                  <a:extLst>
                    <a:ext uri="{9D8B030D-6E8A-4147-A177-3AD203B41FA5}">
                      <a16:colId xmlns:a16="http://schemas.microsoft.com/office/drawing/2014/main" xmlns="" val="43846346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latin typeface="OpenDyslexicAlta" pitchFamily="2" charset="77"/>
                        </a:rPr>
                        <a:t>hundreds</a:t>
                      </a:r>
                    </a:p>
                  </a:txBody>
                  <a:tcPr>
                    <a:solidFill>
                      <a:srgbClr val="FFDD5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latin typeface="OpenDyslexicAlta" pitchFamily="2" charset="77"/>
                        </a:rPr>
                        <a:t>tens</a:t>
                      </a:r>
                    </a:p>
                  </a:txBody>
                  <a:tcPr>
                    <a:solidFill>
                      <a:srgbClr val="FFDD5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latin typeface="OpenDyslexicAlta" pitchFamily="2" charset="77"/>
                        </a:rPr>
                        <a:t>ones</a:t>
                      </a:r>
                    </a:p>
                  </a:txBody>
                  <a:tcPr>
                    <a:solidFill>
                      <a:srgbClr val="FFDD5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073717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25877768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327756770"/>
                  </a:ext>
                </a:extLst>
              </a:tr>
            </a:tbl>
          </a:graphicData>
        </a:graphic>
      </p:graphicFrame>
      <p:cxnSp>
        <p:nvCxnSpPr>
          <p:cNvPr id="97" name="Straight Connector 96">
            <a:extLst>
              <a:ext uri="{FF2B5EF4-FFF2-40B4-BE49-F238E27FC236}">
                <a16:creationId xmlns:a16="http://schemas.microsoft.com/office/drawing/2014/main" xmlns="" id="{25D28D3F-2556-6F40-8548-43F3E4908417}"/>
              </a:ext>
            </a:extLst>
          </p:cNvPr>
          <p:cNvCxnSpPr>
            <a:cxnSpLocks/>
          </p:cNvCxnSpPr>
          <p:nvPr/>
        </p:nvCxnSpPr>
        <p:spPr>
          <a:xfrm flipV="1">
            <a:off x="8946786" y="5319965"/>
            <a:ext cx="2540000" cy="16758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Straight Connector 97">
            <a:extLst>
              <a:ext uri="{FF2B5EF4-FFF2-40B4-BE49-F238E27FC236}">
                <a16:creationId xmlns:a16="http://schemas.microsoft.com/office/drawing/2014/main" xmlns="" id="{8550E23E-519F-1047-81A7-ECF31EEBB51F}"/>
              </a:ext>
            </a:extLst>
          </p:cNvPr>
          <p:cNvCxnSpPr>
            <a:cxnSpLocks/>
          </p:cNvCxnSpPr>
          <p:nvPr/>
        </p:nvCxnSpPr>
        <p:spPr>
          <a:xfrm>
            <a:off x="8946786" y="4686907"/>
            <a:ext cx="2540000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0" name="Rectangle 99">
            <a:extLst>
              <a:ext uri="{FF2B5EF4-FFF2-40B4-BE49-F238E27FC236}">
                <a16:creationId xmlns:a16="http://schemas.microsoft.com/office/drawing/2014/main" xmlns="" id="{0D7FA14D-EFFE-AC41-AEF3-C61F2DBBA679}"/>
              </a:ext>
            </a:extLst>
          </p:cNvPr>
          <p:cNvSpPr/>
          <p:nvPr/>
        </p:nvSpPr>
        <p:spPr>
          <a:xfrm>
            <a:off x="8322839" y="5319965"/>
            <a:ext cx="635000" cy="635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pic>
        <p:nvPicPr>
          <p:cNvPr id="46" name="Picture 45">
            <a:extLst>
              <a:ext uri="{FF2B5EF4-FFF2-40B4-BE49-F238E27FC236}">
                <a16:creationId xmlns:a16="http://schemas.microsoft.com/office/drawing/2014/main" xmlns="" id="{3834C14A-D8E0-1C44-9624-926C51001DA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83537" y="3835482"/>
            <a:ext cx="445337" cy="450000"/>
          </a:xfrm>
          <a:prstGeom prst="rect">
            <a:avLst/>
          </a:prstGeom>
        </p:spPr>
      </p:pic>
      <p:pic>
        <p:nvPicPr>
          <p:cNvPr id="47" name="Picture 46">
            <a:extLst>
              <a:ext uri="{FF2B5EF4-FFF2-40B4-BE49-F238E27FC236}">
                <a16:creationId xmlns:a16="http://schemas.microsoft.com/office/drawing/2014/main" xmlns="" id="{7AFFBBF1-FDCD-3E4C-81C8-D3F4B57C461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83537" y="3279105"/>
            <a:ext cx="445337" cy="450000"/>
          </a:xfrm>
          <a:prstGeom prst="rect">
            <a:avLst/>
          </a:prstGeom>
        </p:spPr>
      </p:pic>
      <p:pic>
        <p:nvPicPr>
          <p:cNvPr id="42" name="Picture 41">
            <a:extLst>
              <a:ext uri="{FF2B5EF4-FFF2-40B4-BE49-F238E27FC236}">
                <a16:creationId xmlns:a16="http://schemas.microsoft.com/office/drawing/2014/main" xmlns="" id="{E1FB689E-F283-724C-8365-48B383EBBCE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28606" y="3863780"/>
            <a:ext cx="435228" cy="450000"/>
          </a:xfrm>
          <a:prstGeom prst="rect">
            <a:avLst/>
          </a:prstGeom>
        </p:spPr>
      </p:pic>
      <p:pic>
        <p:nvPicPr>
          <p:cNvPr id="43" name="Picture 42">
            <a:extLst>
              <a:ext uri="{FF2B5EF4-FFF2-40B4-BE49-F238E27FC236}">
                <a16:creationId xmlns:a16="http://schemas.microsoft.com/office/drawing/2014/main" xmlns="" id="{9391BF4B-CDC7-354C-BD9D-751479B67F0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82210" y="3846730"/>
            <a:ext cx="435228" cy="450000"/>
          </a:xfrm>
          <a:prstGeom prst="rect">
            <a:avLst/>
          </a:prstGeom>
        </p:spPr>
      </p:pic>
      <p:pic>
        <p:nvPicPr>
          <p:cNvPr id="44" name="Picture 43">
            <a:extLst>
              <a:ext uri="{FF2B5EF4-FFF2-40B4-BE49-F238E27FC236}">
                <a16:creationId xmlns:a16="http://schemas.microsoft.com/office/drawing/2014/main" xmlns="" id="{3161985E-9319-D647-A392-4169B6CD489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28606" y="3301039"/>
            <a:ext cx="435228" cy="450000"/>
          </a:xfrm>
          <a:prstGeom prst="rect">
            <a:avLst/>
          </a:prstGeom>
        </p:spPr>
      </p:pic>
      <p:pic>
        <p:nvPicPr>
          <p:cNvPr id="45" name="Picture 44">
            <a:extLst>
              <a:ext uri="{FF2B5EF4-FFF2-40B4-BE49-F238E27FC236}">
                <a16:creationId xmlns:a16="http://schemas.microsoft.com/office/drawing/2014/main" xmlns="" id="{0A1E4948-144E-FD4D-BACA-716BC85FA22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82210" y="3283989"/>
            <a:ext cx="435228" cy="45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960583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multiply 3-digit numbers by 1-digit numbers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Talking Time: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Use place value counters and a place value chart to complete: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xmlns="" id="{04FA8C7C-E0DB-F743-BABE-F3034198428B}"/>
              </a:ext>
            </a:extLst>
          </p:cNvPr>
          <p:cNvSpPr/>
          <p:nvPr/>
        </p:nvSpPr>
        <p:spPr>
          <a:xfrm>
            <a:off x="9131607" y="2367856"/>
            <a:ext cx="906114" cy="915119"/>
          </a:xfrm>
          <a:prstGeom prst="roundRect">
            <a:avLst/>
          </a:prstGeom>
          <a:noFill/>
          <a:ln w="2857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endParaRPr lang="en-US" sz="6000" dirty="0">
              <a:solidFill>
                <a:srgbClr val="FF3860"/>
              </a:solidFill>
              <a:latin typeface="OpenDyslexic" pitchFamily="2" charset="77"/>
            </a:endParaRPr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xmlns="" id="{EBFEB7E2-94EB-6244-AF60-10B816CA71C8}"/>
              </a:ext>
            </a:extLst>
          </p:cNvPr>
          <p:cNvSpPr/>
          <p:nvPr/>
        </p:nvSpPr>
        <p:spPr>
          <a:xfrm>
            <a:off x="8311786" y="279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xmlns="" id="{75600AE6-46A9-3E4D-9AB9-CFCA735E7A2D}"/>
              </a:ext>
            </a:extLst>
          </p:cNvPr>
          <p:cNvSpPr/>
          <p:nvPr/>
        </p:nvSpPr>
        <p:spPr>
          <a:xfrm>
            <a:off x="8311786" y="342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xmlns="" id="{D47979CF-7540-3244-BE04-641D30C144A0}"/>
              </a:ext>
            </a:extLst>
          </p:cNvPr>
          <p:cNvSpPr/>
          <p:nvPr/>
        </p:nvSpPr>
        <p:spPr>
          <a:xfrm>
            <a:off x="8311786" y="406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×</a:t>
            </a:r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xmlns="" id="{ECAE4A46-2014-C945-AB4A-46E2B61B7D3C}"/>
              </a:ext>
            </a:extLst>
          </p:cNvPr>
          <p:cNvSpPr/>
          <p:nvPr/>
        </p:nvSpPr>
        <p:spPr>
          <a:xfrm>
            <a:off x="8311786" y="469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xmlns="" id="{0ECAB0AA-4D83-1C49-A18D-AD9D4D9E44D0}"/>
              </a:ext>
            </a:extLst>
          </p:cNvPr>
          <p:cNvSpPr/>
          <p:nvPr/>
        </p:nvSpPr>
        <p:spPr>
          <a:xfrm>
            <a:off x="8311786" y="5329930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xmlns="" id="{9305167A-EB09-E142-9EF2-51BFFD44D862}"/>
              </a:ext>
            </a:extLst>
          </p:cNvPr>
          <p:cNvSpPr/>
          <p:nvPr/>
        </p:nvSpPr>
        <p:spPr>
          <a:xfrm>
            <a:off x="8946786" y="279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TH</a:t>
            </a:r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xmlns="" id="{4B9BDB66-5236-0543-9C07-310B67259057}"/>
              </a:ext>
            </a:extLst>
          </p:cNvPr>
          <p:cNvSpPr/>
          <p:nvPr/>
        </p:nvSpPr>
        <p:spPr>
          <a:xfrm>
            <a:off x="8946786" y="342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xmlns="" id="{7659EBF8-B948-CA4E-BC59-212012D01476}"/>
              </a:ext>
            </a:extLst>
          </p:cNvPr>
          <p:cNvSpPr/>
          <p:nvPr/>
        </p:nvSpPr>
        <p:spPr>
          <a:xfrm>
            <a:off x="8946786" y="406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xmlns="" id="{46F1F31E-B980-9B45-8D90-3841DE82C99D}"/>
              </a:ext>
            </a:extLst>
          </p:cNvPr>
          <p:cNvSpPr/>
          <p:nvPr/>
        </p:nvSpPr>
        <p:spPr>
          <a:xfrm>
            <a:off x="8946786" y="469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xmlns="" id="{18057518-BD79-8A41-96AC-6BCBA06CB400}"/>
              </a:ext>
            </a:extLst>
          </p:cNvPr>
          <p:cNvSpPr/>
          <p:nvPr/>
        </p:nvSpPr>
        <p:spPr>
          <a:xfrm>
            <a:off x="8946786" y="5329930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bg1"/>
                </a:solidFill>
                <a:latin typeface="OpenDyslexicAlta" pitchFamily="2" charset="77"/>
              </a:rPr>
              <a:t>1</a:t>
            </a:r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xmlns="" id="{616FC296-3451-634D-9757-573A96B1E24E}"/>
              </a:ext>
            </a:extLst>
          </p:cNvPr>
          <p:cNvSpPr/>
          <p:nvPr/>
        </p:nvSpPr>
        <p:spPr>
          <a:xfrm>
            <a:off x="9581786" y="279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H</a:t>
            </a:r>
          </a:p>
        </p:txBody>
      </p:sp>
      <p:sp>
        <p:nvSpPr>
          <p:cNvPr id="68" name="Rectangle 67">
            <a:extLst>
              <a:ext uri="{FF2B5EF4-FFF2-40B4-BE49-F238E27FC236}">
                <a16:creationId xmlns:a16="http://schemas.microsoft.com/office/drawing/2014/main" xmlns="" id="{6CD0A860-DA38-7148-882D-B7A6B94F46A1}"/>
              </a:ext>
            </a:extLst>
          </p:cNvPr>
          <p:cNvSpPr/>
          <p:nvPr/>
        </p:nvSpPr>
        <p:spPr>
          <a:xfrm>
            <a:off x="9581786" y="342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3</a:t>
            </a:r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xmlns="" id="{069A08D2-9BCD-8548-928E-8CEB864C7EC4}"/>
              </a:ext>
            </a:extLst>
          </p:cNvPr>
          <p:cNvSpPr/>
          <p:nvPr/>
        </p:nvSpPr>
        <p:spPr>
          <a:xfrm>
            <a:off x="9581786" y="406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xmlns="" id="{C65EA6B1-E7FF-AB45-B928-44639BC7A1D0}"/>
              </a:ext>
            </a:extLst>
          </p:cNvPr>
          <p:cNvSpPr/>
          <p:nvPr/>
        </p:nvSpPr>
        <p:spPr>
          <a:xfrm>
            <a:off x="9581786" y="469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71" name="Rectangle 70">
            <a:extLst>
              <a:ext uri="{FF2B5EF4-FFF2-40B4-BE49-F238E27FC236}">
                <a16:creationId xmlns:a16="http://schemas.microsoft.com/office/drawing/2014/main" xmlns="" id="{A58BAE4A-BFA5-0640-862A-73EB1C412536}"/>
              </a:ext>
            </a:extLst>
          </p:cNvPr>
          <p:cNvSpPr/>
          <p:nvPr/>
        </p:nvSpPr>
        <p:spPr>
          <a:xfrm>
            <a:off x="9581786" y="5329930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bg1"/>
                </a:solidFill>
                <a:latin typeface="OpenDyslexicAlta" pitchFamily="2" charset="77"/>
              </a:rPr>
              <a:t>0</a:t>
            </a:r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xmlns="" id="{998A09A3-3AAE-E542-B614-698B5FE99FC7}"/>
              </a:ext>
            </a:extLst>
          </p:cNvPr>
          <p:cNvSpPr/>
          <p:nvPr/>
        </p:nvSpPr>
        <p:spPr>
          <a:xfrm>
            <a:off x="10216786" y="279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T</a:t>
            </a:r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xmlns="" id="{0EBC3068-BF52-C04F-82FD-C9E05E739D51}"/>
              </a:ext>
            </a:extLst>
          </p:cNvPr>
          <p:cNvSpPr/>
          <p:nvPr/>
        </p:nvSpPr>
        <p:spPr>
          <a:xfrm>
            <a:off x="10216786" y="342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1</a:t>
            </a:r>
          </a:p>
        </p:txBody>
      </p:sp>
      <p:sp>
        <p:nvSpPr>
          <p:cNvPr id="74" name="Rectangle 73">
            <a:extLst>
              <a:ext uri="{FF2B5EF4-FFF2-40B4-BE49-F238E27FC236}">
                <a16:creationId xmlns:a16="http://schemas.microsoft.com/office/drawing/2014/main" xmlns="" id="{6A45B286-B78E-AF4A-A09E-567C37125AB6}"/>
              </a:ext>
            </a:extLst>
          </p:cNvPr>
          <p:cNvSpPr/>
          <p:nvPr/>
        </p:nvSpPr>
        <p:spPr>
          <a:xfrm>
            <a:off x="10216786" y="406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87" name="Rectangle 86">
            <a:extLst>
              <a:ext uri="{FF2B5EF4-FFF2-40B4-BE49-F238E27FC236}">
                <a16:creationId xmlns:a16="http://schemas.microsoft.com/office/drawing/2014/main" xmlns="" id="{7FDCE087-5302-EC47-B901-B7A967C31EB1}"/>
              </a:ext>
            </a:extLst>
          </p:cNvPr>
          <p:cNvSpPr/>
          <p:nvPr/>
        </p:nvSpPr>
        <p:spPr>
          <a:xfrm>
            <a:off x="10216786" y="469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88" name="Rectangle 87">
            <a:extLst>
              <a:ext uri="{FF2B5EF4-FFF2-40B4-BE49-F238E27FC236}">
                <a16:creationId xmlns:a16="http://schemas.microsoft.com/office/drawing/2014/main" xmlns="" id="{DEB98F41-59BF-7047-840C-8D3859B54A9D}"/>
              </a:ext>
            </a:extLst>
          </p:cNvPr>
          <p:cNvSpPr/>
          <p:nvPr/>
        </p:nvSpPr>
        <p:spPr>
          <a:xfrm>
            <a:off x="10216786" y="5329930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bg1"/>
                </a:solidFill>
                <a:latin typeface="OpenDyslexicAlta" pitchFamily="2" charset="77"/>
              </a:rPr>
              <a:t>0</a:t>
            </a:r>
          </a:p>
        </p:txBody>
      </p:sp>
      <p:sp>
        <p:nvSpPr>
          <p:cNvPr id="89" name="Rectangle 88">
            <a:extLst>
              <a:ext uri="{FF2B5EF4-FFF2-40B4-BE49-F238E27FC236}">
                <a16:creationId xmlns:a16="http://schemas.microsoft.com/office/drawing/2014/main" xmlns="" id="{1F9FA1B0-6249-2745-A89B-83A2674E9523}"/>
              </a:ext>
            </a:extLst>
          </p:cNvPr>
          <p:cNvSpPr/>
          <p:nvPr/>
        </p:nvSpPr>
        <p:spPr>
          <a:xfrm>
            <a:off x="10851786" y="279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prstClr val="black"/>
                </a:solidFill>
                <a:latin typeface="OpenDyslexicAlta" pitchFamily="2" charset="77"/>
              </a:rPr>
              <a:t>O</a:t>
            </a:r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90" name="Rectangle 89">
            <a:extLst>
              <a:ext uri="{FF2B5EF4-FFF2-40B4-BE49-F238E27FC236}">
                <a16:creationId xmlns:a16="http://schemas.microsoft.com/office/drawing/2014/main" xmlns="" id="{4B715DF8-3D70-7440-A606-6E817E6374B2}"/>
              </a:ext>
            </a:extLst>
          </p:cNvPr>
          <p:cNvSpPr/>
          <p:nvPr/>
        </p:nvSpPr>
        <p:spPr>
          <a:xfrm>
            <a:off x="10851786" y="342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0</a:t>
            </a:r>
          </a:p>
        </p:txBody>
      </p:sp>
      <p:sp>
        <p:nvSpPr>
          <p:cNvPr id="91" name="Rectangle 90">
            <a:extLst>
              <a:ext uri="{FF2B5EF4-FFF2-40B4-BE49-F238E27FC236}">
                <a16:creationId xmlns:a16="http://schemas.microsoft.com/office/drawing/2014/main" xmlns="" id="{E7E3AD86-1F70-7C4C-B8C4-F2113CB9350E}"/>
              </a:ext>
            </a:extLst>
          </p:cNvPr>
          <p:cNvSpPr/>
          <p:nvPr/>
        </p:nvSpPr>
        <p:spPr>
          <a:xfrm>
            <a:off x="10851786" y="406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2</a:t>
            </a:r>
          </a:p>
        </p:txBody>
      </p:sp>
      <p:sp>
        <p:nvSpPr>
          <p:cNvPr id="92" name="Rectangle 91">
            <a:extLst>
              <a:ext uri="{FF2B5EF4-FFF2-40B4-BE49-F238E27FC236}">
                <a16:creationId xmlns:a16="http://schemas.microsoft.com/office/drawing/2014/main" xmlns="" id="{FEE1C33F-A7EB-974A-9D79-D2EB9A325D0E}"/>
              </a:ext>
            </a:extLst>
          </p:cNvPr>
          <p:cNvSpPr/>
          <p:nvPr/>
        </p:nvSpPr>
        <p:spPr>
          <a:xfrm>
            <a:off x="10851786" y="469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93" name="Rectangle 92">
            <a:extLst>
              <a:ext uri="{FF2B5EF4-FFF2-40B4-BE49-F238E27FC236}">
                <a16:creationId xmlns:a16="http://schemas.microsoft.com/office/drawing/2014/main" xmlns="" id="{B48B4E40-8560-1E40-A3E1-9CE23959C0A1}"/>
              </a:ext>
            </a:extLst>
          </p:cNvPr>
          <p:cNvSpPr/>
          <p:nvPr/>
        </p:nvSpPr>
        <p:spPr>
          <a:xfrm>
            <a:off x="10851786" y="5329930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rgbClr val="FF3860"/>
              </a:solidFill>
              <a:latin typeface="OpenDyslexicAlta" pitchFamily="2" charset="77"/>
            </a:endParaRPr>
          </a:p>
        </p:txBody>
      </p:sp>
      <p:graphicFrame>
        <p:nvGraphicFramePr>
          <p:cNvPr id="94" name="Table 93">
            <a:extLst>
              <a:ext uri="{FF2B5EF4-FFF2-40B4-BE49-F238E27FC236}">
                <a16:creationId xmlns:a16="http://schemas.microsoft.com/office/drawing/2014/main" xmlns="" id="{AC4CC3B2-108C-814C-8E9C-E2FD9B4A707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08725684"/>
              </p:ext>
            </p:extLst>
          </p:nvPr>
        </p:nvGraphicFramePr>
        <p:xfrm>
          <a:off x="336186" y="2790482"/>
          <a:ext cx="7232373" cy="15544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410791">
                  <a:extLst>
                    <a:ext uri="{9D8B030D-6E8A-4147-A177-3AD203B41FA5}">
                      <a16:colId xmlns:a16="http://schemas.microsoft.com/office/drawing/2014/main" xmlns="" val="3100851161"/>
                    </a:ext>
                  </a:extLst>
                </a:gridCol>
                <a:gridCol w="2410791">
                  <a:extLst>
                    <a:ext uri="{9D8B030D-6E8A-4147-A177-3AD203B41FA5}">
                      <a16:colId xmlns:a16="http://schemas.microsoft.com/office/drawing/2014/main" xmlns="" val="3332004200"/>
                    </a:ext>
                  </a:extLst>
                </a:gridCol>
                <a:gridCol w="2410791">
                  <a:extLst>
                    <a:ext uri="{9D8B030D-6E8A-4147-A177-3AD203B41FA5}">
                      <a16:colId xmlns:a16="http://schemas.microsoft.com/office/drawing/2014/main" xmlns="" val="43846346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latin typeface="OpenDyslexicAlta" pitchFamily="2" charset="77"/>
                        </a:rPr>
                        <a:t>hundreds</a:t>
                      </a:r>
                    </a:p>
                  </a:txBody>
                  <a:tcPr>
                    <a:solidFill>
                      <a:srgbClr val="FFDD5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latin typeface="OpenDyslexicAlta" pitchFamily="2" charset="77"/>
                        </a:rPr>
                        <a:t>tens</a:t>
                      </a:r>
                    </a:p>
                  </a:txBody>
                  <a:tcPr>
                    <a:solidFill>
                      <a:srgbClr val="FFDD5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latin typeface="OpenDyslexicAlta" pitchFamily="2" charset="77"/>
                        </a:rPr>
                        <a:t>ones</a:t>
                      </a:r>
                    </a:p>
                  </a:txBody>
                  <a:tcPr>
                    <a:solidFill>
                      <a:srgbClr val="FFDD5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073717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25877768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327756770"/>
                  </a:ext>
                </a:extLst>
              </a:tr>
            </a:tbl>
          </a:graphicData>
        </a:graphic>
      </p:graphicFrame>
      <p:cxnSp>
        <p:nvCxnSpPr>
          <p:cNvPr id="97" name="Straight Connector 96">
            <a:extLst>
              <a:ext uri="{FF2B5EF4-FFF2-40B4-BE49-F238E27FC236}">
                <a16:creationId xmlns:a16="http://schemas.microsoft.com/office/drawing/2014/main" xmlns="" id="{25D28D3F-2556-6F40-8548-43F3E4908417}"/>
              </a:ext>
            </a:extLst>
          </p:cNvPr>
          <p:cNvCxnSpPr>
            <a:cxnSpLocks/>
          </p:cNvCxnSpPr>
          <p:nvPr/>
        </p:nvCxnSpPr>
        <p:spPr>
          <a:xfrm flipV="1">
            <a:off x="8946786" y="5319965"/>
            <a:ext cx="2540000" cy="16758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Straight Connector 97">
            <a:extLst>
              <a:ext uri="{FF2B5EF4-FFF2-40B4-BE49-F238E27FC236}">
                <a16:creationId xmlns:a16="http://schemas.microsoft.com/office/drawing/2014/main" xmlns="" id="{8550E23E-519F-1047-81A7-ECF31EEBB51F}"/>
              </a:ext>
            </a:extLst>
          </p:cNvPr>
          <p:cNvCxnSpPr>
            <a:cxnSpLocks/>
          </p:cNvCxnSpPr>
          <p:nvPr/>
        </p:nvCxnSpPr>
        <p:spPr>
          <a:xfrm>
            <a:off x="8946786" y="4686907"/>
            <a:ext cx="2540000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0" name="Rectangle 99">
            <a:extLst>
              <a:ext uri="{FF2B5EF4-FFF2-40B4-BE49-F238E27FC236}">
                <a16:creationId xmlns:a16="http://schemas.microsoft.com/office/drawing/2014/main" xmlns="" id="{0D7FA14D-EFFE-AC41-AEF3-C61F2DBBA679}"/>
              </a:ext>
            </a:extLst>
          </p:cNvPr>
          <p:cNvSpPr/>
          <p:nvPr/>
        </p:nvSpPr>
        <p:spPr>
          <a:xfrm>
            <a:off x="8322839" y="5319965"/>
            <a:ext cx="635000" cy="635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5519556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multiply 3-digit numbers by 1-digit numbers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Talking Time: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Use place value counters and a place value chart to complete: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xmlns="" id="{04FA8C7C-E0DB-F743-BABE-F3034198428B}"/>
              </a:ext>
            </a:extLst>
          </p:cNvPr>
          <p:cNvSpPr/>
          <p:nvPr/>
        </p:nvSpPr>
        <p:spPr>
          <a:xfrm>
            <a:off x="9131607" y="2367856"/>
            <a:ext cx="906114" cy="915119"/>
          </a:xfrm>
          <a:prstGeom prst="roundRect">
            <a:avLst/>
          </a:prstGeom>
          <a:noFill/>
          <a:ln w="2857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endParaRPr lang="en-US" sz="6000" dirty="0">
              <a:solidFill>
                <a:srgbClr val="FF3860"/>
              </a:solidFill>
              <a:latin typeface="OpenDyslexic" pitchFamily="2" charset="77"/>
            </a:endParaRPr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xmlns="" id="{EBFEB7E2-94EB-6244-AF60-10B816CA71C8}"/>
              </a:ext>
            </a:extLst>
          </p:cNvPr>
          <p:cNvSpPr/>
          <p:nvPr/>
        </p:nvSpPr>
        <p:spPr>
          <a:xfrm>
            <a:off x="8311786" y="279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xmlns="" id="{75600AE6-46A9-3E4D-9AB9-CFCA735E7A2D}"/>
              </a:ext>
            </a:extLst>
          </p:cNvPr>
          <p:cNvSpPr/>
          <p:nvPr/>
        </p:nvSpPr>
        <p:spPr>
          <a:xfrm>
            <a:off x="8311786" y="342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xmlns="" id="{D47979CF-7540-3244-BE04-641D30C144A0}"/>
              </a:ext>
            </a:extLst>
          </p:cNvPr>
          <p:cNvSpPr/>
          <p:nvPr/>
        </p:nvSpPr>
        <p:spPr>
          <a:xfrm>
            <a:off x="8311786" y="406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×</a:t>
            </a:r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xmlns="" id="{ECAE4A46-2014-C945-AB4A-46E2B61B7D3C}"/>
              </a:ext>
            </a:extLst>
          </p:cNvPr>
          <p:cNvSpPr/>
          <p:nvPr/>
        </p:nvSpPr>
        <p:spPr>
          <a:xfrm>
            <a:off x="8311786" y="469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xmlns="" id="{0ECAB0AA-4D83-1C49-A18D-AD9D4D9E44D0}"/>
              </a:ext>
            </a:extLst>
          </p:cNvPr>
          <p:cNvSpPr/>
          <p:nvPr/>
        </p:nvSpPr>
        <p:spPr>
          <a:xfrm>
            <a:off x="8311786" y="5329930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xmlns="" id="{9305167A-EB09-E142-9EF2-51BFFD44D862}"/>
              </a:ext>
            </a:extLst>
          </p:cNvPr>
          <p:cNvSpPr/>
          <p:nvPr/>
        </p:nvSpPr>
        <p:spPr>
          <a:xfrm>
            <a:off x="8946786" y="279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TH</a:t>
            </a:r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xmlns="" id="{4B9BDB66-5236-0543-9C07-310B67259057}"/>
              </a:ext>
            </a:extLst>
          </p:cNvPr>
          <p:cNvSpPr/>
          <p:nvPr/>
        </p:nvSpPr>
        <p:spPr>
          <a:xfrm>
            <a:off x="8946786" y="342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xmlns="" id="{7659EBF8-B948-CA4E-BC59-212012D01476}"/>
              </a:ext>
            </a:extLst>
          </p:cNvPr>
          <p:cNvSpPr/>
          <p:nvPr/>
        </p:nvSpPr>
        <p:spPr>
          <a:xfrm>
            <a:off x="8946786" y="406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xmlns="" id="{46F1F31E-B980-9B45-8D90-3841DE82C99D}"/>
              </a:ext>
            </a:extLst>
          </p:cNvPr>
          <p:cNvSpPr/>
          <p:nvPr/>
        </p:nvSpPr>
        <p:spPr>
          <a:xfrm>
            <a:off x="8946786" y="469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xmlns="" id="{18057518-BD79-8A41-96AC-6BCBA06CB400}"/>
              </a:ext>
            </a:extLst>
          </p:cNvPr>
          <p:cNvSpPr/>
          <p:nvPr/>
        </p:nvSpPr>
        <p:spPr>
          <a:xfrm>
            <a:off x="8946786" y="5329930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bg1"/>
                </a:solidFill>
                <a:latin typeface="OpenDyslexicAlta" pitchFamily="2" charset="77"/>
              </a:rPr>
              <a:t>1</a:t>
            </a:r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xmlns="" id="{616FC296-3451-634D-9757-573A96B1E24E}"/>
              </a:ext>
            </a:extLst>
          </p:cNvPr>
          <p:cNvSpPr/>
          <p:nvPr/>
        </p:nvSpPr>
        <p:spPr>
          <a:xfrm>
            <a:off x="9581786" y="279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H</a:t>
            </a:r>
          </a:p>
        </p:txBody>
      </p:sp>
      <p:sp>
        <p:nvSpPr>
          <p:cNvPr id="68" name="Rectangle 67">
            <a:extLst>
              <a:ext uri="{FF2B5EF4-FFF2-40B4-BE49-F238E27FC236}">
                <a16:creationId xmlns:a16="http://schemas.microsoft.com/office/drawing/2014/main" xmlns="" id="{6CD0A860-DA38-7148-882D-B7A6B94F46A1}"/>
              </a:ext>
            </a:extLst>
          </p:cNvPr>
          <p:cNvSpPr/>
          <p:nvPr/>
        </p:nvSpPr>
        <p:spPr>
          <a:xfrm>
            <a:off x="9581786" y="342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3</a:t>
            </a:r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xmlns="" id="{069A08D2-9BCD-8548-928E-8CEB864C7EC4}"/>
              </a:ext>
            </a:extLst>
          </p:cNvPr>
          <p:cNvSpPr/>
          <p:nvPr/>
        </p:nvSpPr>
        <p:spPr>
          <a:xfrm>
            <a:off x="9581786" y="406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xmlns="" id="{C65EA6B1-E7FF-AB45-B928-44639BC7A1D0}"/>
              </a:ext>
            </a:extLst>
          </p:cNvPr>
          <p:cNvSpPr/>
          <p:nvPr/>
        </p:nvSpPr>
        <p:spPr>
          <a:xfrm>
            <a:off x="9581786" y="469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71" name="Rectangle 70">
            <a:extLst>
              <a:ext uri="{FF2B5EF4-FFF2-40B4-BE49-F238E27FC236}">
                <a16:creationId xmlns:a16="http://schemas.microsoft.com/office/drawing/2014/main" xmlns="" id="{A58BAE4A-BFA5-0640-862A-73EB1C412536}"/>
              </a:ext>
            </a:extLst>
          </p:cNvPr>
          <p:cNvSpPr/>
          <p:nvPr/>
        </p:nvSpPr>
        <p:spPr>
          <a:xfrm>
            <a:off x="9581786" y="5329930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bg1"/>
                </a:solidFill>
                <a:latin typeface="OpenDyslexicAlta" pitchFamily="2" charset="77"/>
              </a:rPr>
              <a:t>0</a:t>
            </a:r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xmlns="" id="{998A09A3-3AAE-E542-B614-698B5FE99FC7}"/>
              </a:ext>
            </a:extLst>
          </p:cNvPr>
          <p:cNvSpPr/>
          <p:nvPr/>
        </p:nvSpPr>
        <p:spPr>
          <a:xfrm>
            <a:off x="10216786" y="279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T</a:t>
            </a:r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xmlns="" id="{0EBC3068-BF52-C04F-82FD-C9E05E739D51}"/>
              </a:ext>
            </a:extLst>
          </p:cNvPr>
          <p:cNvSpPr/>
          <p:nvPr/>
        </p:nvSpPr>
        <p:spPr>
          <a:xfrm>
            <a:off x="10216786" y="342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1</a:t>
            </a:r>
          </a:p>
        </p:txBody>
      </p:sp>
      <p:sp>
        <p:nvSpPr>
          <p:cNvPr id="74" name="Rectangle 73">
            <a:extLst>
              <a:ext uri="{FF2B5EF4-FFF2-40B4-BE49-F238E27FC236}">
                <a16:creationId xmlns:a16="http://schemas.microsoft.com/office/drawing/2014/main" xmlns="" id="{6A45B286-B78E-AF4A-A09E-567C37125AB6}"/>
              </a:ext>
            </a:extLst>
          </p:cNvPr>
          <p:cNvSpPr/>
          <p:nvPr/>
        </p:nvSpPr>
        <p:spPr>
          <a:xfrm>
            <a:off x="10216786" y="406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87" name="Rectangle 86">
            <a:extLst>
              <a:ext uri="{FF2B5EF4-FFF2-40B4-BE49-F238E27FC236}">
                <a16:creationId xmlns:a16="http://schemas.microsoft.com/office/drawing/2014/main" xmlns="" id="{7FDCE087-5302-EC47-B901-B7A967C31EB1}"/>
              </a:ext>
            </a:extLst>
          </p:cNvPr>
          <p:cNvSpPr/>
          <p:nvPr/>
        </p:nvSpPr>
        <p:spPr>
          <a:xfrm>
            <a:off x="10216786" y="469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88" name="Rectangle 87">
            <a:extLst>
              <a:ext uri="{FF2B5EF4-FFF2-40B4-BE49-F238E27FC236}">
                <a16:creationId xmlns:a16="http://schemas.microsoft.com/office/drawing/2014/main" xmlns="" id="{DEB98F41-59BF-7047-840C-8D3859B54A9D}"/>
              </a:ext>
            </a:extLst>
          </p:cNvPr>
          <p:cNvSpPr/>
          <p:nvPr/>
        </p:nvSpPr>
        <p:spPr>
          <a:xfrm>
            <a:off x="10216786" y="5329930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bg1"/>
                </a:solidFill>
                <a:latin typeface="OpenDyslexicAlta" pitchFamily="2" charset="77"/>
              </a:rPr>
              <a:t>0</a:t>
            </a:r>
          </a:p>
        </p:txBody>
      </p:sp>
      <p:sp>
        <p:nvSpPr>
          <p:cNvPr id="89" name="Rectangle 88">
            <a:extLst>
              <a:ext uri="{FF2B5EF4-FFF2-40B4-BE49-F238E27FC236}">
                <a16:creationId xmlns:a16="http://schemas.microsoft.com/office/drawing/2014/main" xmlns="" id="{1F9FA1B0-6249-2745-A89B-83A2674E9523}"/>
              </a:ext>
            </a:extLst>
          </p:cNvPr>
          <p:cNvSpPr/>
          <p:nvPr/>
        </p:nvSpPr>
        <p:spPr>
          <a:xfrm>
            <a:off x="10851786" y="279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prstClr val="black"/>
                </a:solidFill>
                <a:latin typeface="OpenDyslexicAlta" pitchFamily="2" charset="77"/>
              </a:rPr>
              <a:t>O</a:t>
            </a:r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90" name="Rectangle 89">
            <a:extLst>
              <a:ext uri="{FF2B5EF4-FFF2-40B4-BE49-F238E27FC236}">
                <a16:creationId xmlns:a16="http://schemas.microsoft.com/office/drawing/2014/main" xmlns="" id="{4B715DF8-3D70-7440-A606-6E817E6374B2}"/>
              </a:ext>
            </a:extLst>
          </p:cNvPr>
          <p:cNvSpPr/>
          <p:nvPr/>
        </p:nvSpPr>
        <p:spPr>
          <a:xfrm>
            <a:off x="10851786" y="342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0</a:t>
            </a:r>
          </a:p>
        </p:txBody>
      </p:sp>
      <p:sp>
        <p:nvSpPr>
          <p:cNvPr id="91" name="Rectangle 90">
            <a:extLst>
              <a:ext uri="{FF2B5EF4-FFF2-40B4-BE49-F238E27FC236}">
                <a16:creationId xmlns:a16="http://schemas.microsoft.com/office/drawing/2014/main" xmlns="" id="{E7E3AD86-1F70-7C4C-B8C4-F2113CB9350E}"/>
              </a:ext>
            </a:extLst>
          </p:cNvPr>
          <p:cNvSpPr/>
          <p:nvPr/>
        </p:nvSpPr>
        <p:spPr>
          <a:xfrm>
            <a:off x="10851786" y="406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2</a:t>
            </a:r>
          </a:p>
        </p:txBody>
      </p:sp>
      <p:sp>
        <p:nvSpPr>
          <p:cNvPr id="92" name="Rectangle 91">
            <a:extLst>
              <a:ext uri="{FF2B5EF4-FFF2-40B4-BE49-F238E27FC236}">
                <a16:creationId xmlns:a16="http://schemas.microsoft.com/office/drawing/2014/main" xmlns="" id="{FEE1C33F-A7EB-974A-9D79-D2EB9A325D0E}"/>
              </a:ext>
            </a:extLst>
          </p:cNvPr>
          <p:cNvSpPr/>
          <p:nvPr/>
        </p:nvSpPr>
        <p:spPr>
          <a:xfrm>
            <a:off x="10851786" y="469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93" name="Rectangle 92">
            <a:extLst>
              <a:ext uri="{FF2B5EF4-FFF2-40B4-BE49-F238E27FC236}">
                <a16:creationId xmlns:a16="http://schemas.microsoft.com/office/drawing/2014/main" xmlns="" id="{B48B4E40-8560-1E40-A3E1-9CE23959C0A1}"/>
              </a:ext>
            </a:extLst>
          </p:cNvPr>
          <p:cNvSpPr/>
          <p:nvPr/>
        </p:nvSpPr>
        <p:spPr>
          <a:xfrm>
            <a:off x="10851786" y="5329930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rgbClr val="FF3860"/>
              </a:solidFill>
              <a:latin typeface="OpenDyslexicAlta" pitchFamily="2" charset="77"/>
            </a:endParaRPr>
          </a:p>
        </p:txBody>
      </p:sp>
      <p:graphicFrame>
        <p:nvGraphicFramePr>
          <p:cNvPr id="94" name="Table 93">
            <a:extLst>
              <a:ext uri="{FF2B5EF4-FFF2-40B4-BE49-F238E27FC236}">
                <a16:creationId xmlns:a16="http://schemas.microsoft.com/office/drawing/2014/main" xmlns="" id="{AC4CC3B2-108C-814C-8E9C-E2FD9B4A7073}"/>
              </a:ext>
            </a:extLst>
          </p:cNvPr>
          <p:cNvGraphicFramePr>
            <a:graphicFrameLocks noGrp="1"/>
          </p:cNvGraphicFramePr>
          <p:nvPr/>
        </p:nvGraphicFramePr>
        <p:xfrm>
          <a:off x="336186" y="2790482"/>
          <a:ext cx="7232373" cy="15544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410791">
                  <a:extLst>
                    <a:ext uri="{9D8B030D-6E8A-4147-A177-3AD203B41FA5}">
                      <a16:colId xmlns:a16="http://schemas.microsoft.com/office/drawing/2014/main" xmlns="" val="3100851161"/>
                    </a:ext>
                  </a:extLst>
                </a:gridCol>
                <a:gridCol w="2410791">
                  <a:extLst>
                    <a:ext uri="{9D8B030D-6E8A-4147-A177-3AD203B41FA5}">
                      <a16:colId xmlns:a16="http://schemas.microsoft.com/office/drawing/2014/main" xmlns="" val="3332004200"/>
                    </a:ext>
                  </a:extLst>
                </a:gridCol>
                <a:gridCol w="2410791">
                  <a:extLst>
                    <a:ext uri="{9D8B030D-6E8A-4147-A177-3AD203B41FA5}">
                      <a16:colId xmlns:a16="http://schemas.microsoft.com/office/drawing/2014/main" xmlns="" val="43846346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latin typeface="OpenDyslexicAlta" pitchFamily="2" charset="77"/>
                        </a:rPr>
                        <a:t>hundreds</a:t>
                      </a:r>
                    </a:p>
                  </a:txBody>
                  <a:tcPr>
                    <a:solidFill>
                      <a:srgbClr val="FFDD5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latin typeface="OpenDyslexicAlta" pitchFamily="2" charset="77"/>
                        </a:rPr>
                        <a:t>tens</a:t>
                      </a:r>
                    </a:p>
                  </a:txBody>
                  <a:tcPr>
                    <a:solidFill>
                      <a:srgbClr val="FFDD5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latin typeface="OpenDyslexicAlta" pitchFamily="2" charset="77"/>
                        </a:rPr>
                        <a:t>ones</a:t>
                      </a:r>
                    </a:p>
                  </a:txBody>
                  <a:tcPr>
                    <a:solidFill>
                      <a:srgbClr val="FFDD5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073717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25877768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327756770"/>
                  </a:ext>
                </a:extLst>
              </a:tr>
            </a:tbl>
          </a:graphicData>
        </a:graphic>
      </p:graphicFrame>
      <p:cxnSp>
        <p:nvCxnSpPr>
          <p:cNvPr id="97" name="Straight Connector 96">
            <a:extLst>
              <a:ext uri="{FF2B5EF4-FFF2-40B4-BE49-F238E27FC236}">
                <a16:creationId xmlns:a16="http://schemas.microsoft.com/office/drawing/2014/main" xmlns="" id="{25D28D3F-2556-6F40-8548-43F3E4908417}"/>
              </a:ext>
            </a:extLst>
          </p:cNvPr>
          <p:cNvCxnSpPr>
            <a:cxnSpLocks/>
          </p:cNvCxnSpPr>
          <p:nvPr/>
        </p:nvCxnSpPr>
        <p:spPr>
          <a:xfrm flipV="1">
            <a:off x="8946786" y="5319965"/>
            <a:ext cx="2540000" cy="16758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Straight Connector 97">
            <a:extLst>
              <a:ext uri="{FF2B5EF4-FFF2-40B4-BE49-F238E27FC236}">
                <a16:creationId xmlns:a16="http://schemas.microsoft.com/office/drawing/2014/main" xmlns="" id="{8550E23E-519F-1047-81A7-ECF31EEBB51F}"/>
              </a:ext>
            </a:extLst>
          </p:cNvPr>
          <p:cNvCxnSpPr>
            <a:cxnSpLocks/>
          </p:cNvCxnSpPr>
          <p:nvPr/>
        </p:nvCxnSpPr>
        <p:spPr>
          <a:xfrm>
            <a:off x="8946786" y="4686907"/>
            <a:ext cx="2540000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0" name="Rectangle 99">
            <a:extLst>
              <a:ext uri="{FF2B5EF4-FFF2-40B4-BE49-F238E27FC236}">
                <a16:creationId xmlns:a16="http://schemas.microsoft.com/office/drawing/2014/main" xmlns="" id="{0D7FA14D-EFFE-AC41-AEF3-C61F2DBBA679}"/>
              </a:ext>
            </a:extLst>
          </p:cNvPr>
          <p:cNvSpPr/>
          <p:nvPr/>
        </p:nvSpPr>
        <p:spPr>
          <a:xfrm>
            <a:off x="8322839" y="5319965"/>
            <a:ext cx="635000" cy="635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pic>
        <p:nvPicPr>
          <p:cNvPr id="104" name="Picture 103">
            <a:extLst>
              <a:ext uri="{FF2B5EF4-FFF2-40B4-BE49-F238E27FC236}">
                <a16:creationId xmlns:a16="http://schemas.microsoft.com/office/drawing/2014/main" xmlns="" id="{2B45FD8F-CD4B-BE49-AF92-3247B97B6F1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545" y="3850041"/>
            <a:ext cx="445337" cy="450000"/>
          </a:xfrm>
          <a:prstGeom prst="rect">
            <a:avLst/>
          </a:prstGeom>
        </p:spPr>
      </p:pic>
      <p:pic>
        <p:nvPicPr>
          <p:cNvPr id="105" name="Picture 104">
            <a:extLst>
              <a:ext uri="{FF2B5EF4-FFF2-40B4-BE49-F238E27FC236}">
                <a16:creationId xmlns:a16="http://schemas.microsoft.com/office/drawing/2014/main" xmlns="" id="{51538801-F7FD-EC4A-8C72-7BB5F125522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19289" y="3832991"/>
            <a:ext cx="445337" cy="450000"/>
          </a:xfrm>
          <a:prstGeom prst="rect">
            <a:avLst/>
          </a:prstGeom>
        </p:spPr>
      </p:pic>
      <p:pic>
        <p:nvPicPr>
          <p:cNvPr id="106" name="Picture 105">
            <a:extLst>
              <a:ext uri="{FF2B5EF4-FFF2-40B4-BE49-F238E27FC236}">
                <a16:creationId xmlns:a16="http://schemas.microsoft.com/office/drawing/2014/main" xmlns="" id="{90065F6D-8181-4A4D-8659-84EA632C54E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545" y="3293664"/>
            <a:ext cx="445337" cy="450000"/>
          </a:xfrm>
          <a:prstGeom prst="rect">
            <a:avLst/>
          </a:prstGeom>
        </p:spPr>
      </p:pic>
      <p:pic>
        <p:nvPicPr>
          <p:cNvPr id="107" name="Picture 106">
            <a:extLst>
              <a:ext uri="{FF2B5EF4-FFF2-40B4-BE49-F238E27FC236}">
                <a16:creationId xmlns:a16="http://schemas.microsoft.com/office/drawing/2014/main" xmlns="" id="{EB3BF859-0978-1C4C-8A63-5080E83D55C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19289" y="3276614"/>
            <a:ext cx="445337" cy="450000"/>
          </a:xfrm>
          <a:prstGeom prst="rect">
            <a:avLst/>
          </a:prstGeom>
        </p:spPr>
      </p:pic>
      <p:pic>
        <p:nvPicPr>
          <p:cNvPr id="50" name="Picture 49">
            <a:extLst>
              <a:ext uri="{FF2B5EF4-FFF2-40B4-BE49-F238E27FC236}">
                <a16:creationId xmlns:a16="http://schemas.microsoft.com/office/drawing/2014/main" xmlns="" id="{77D91514-FC49-1040-B857-C88F75AE9FE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31349" y="3276614"/>
            <a:ext cx="442046" cy="450000"/>
          </a:xfrm>
          <a:prstGeom prst="rect">
            <a:avLst/>
          </a:prstGeom>
        </p:spPr>
      </p:pic>
      <p:pic>
        <p:nvPicPr>
          <p:cNvPr id="51" name="Picture 50">
            <a:extLst>
              <a:ext uri="{FF2B5EF4-FFF2-40B4-BE49-F238E27FC236}">
                <a16:creationId xmlns:a16="http://schemas.microsoft.com/office/drawing/2014/main" xmlns="" id="{782DFE40-9763-D94D-AFE4-9C3B66CDEB8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31349" y="3861551"/>
            <a:ext cx="442046" cy="450000"/>
          </a:xfrm>
          <a:prstGeom prst="rect">
            <a:avLst/>
          </a:prstGeom>
        </p:spPr>
      </p:pic>
      <p:pic>
        <p:nvPicPr>
          <p:cNvPr id="46" name="Picture 45">
            <a:extLst>
              <a:ext uri="{FF2B5EF4-FFF2-40B4-BE49-F238E27FC236}">
                <a16:creationId xmlns:a16="http://schemas.microsoft.com/office/drawing/2014/main" xmlns="" id="{3834C14A-D8E0-1C44-9624-926C51001DA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83537" y="3835482"/>
            <a:ext cx="445337" cy="450000"/>
          </a:xfrm>
          <a:prstGeom prst="rect">
            <a:avLst/>
          </a:prstGeom>
        </p:spPr>
      </p:pic>
      <p:pic>
        <p:nvPicPr>
          <p:cNvPr id="47" name="Picture 46">
            <a:extLst>
              <a:ext uri="{FF2B5EF4-FFF2-40B4-BE49-F238E27FC236}">
                <a16:creationId xmlns:a16="http://schemas.microsoft.com/office/drawing/2014/main" xmlns="" id="{7AFFBBF1-FDCD-3E4C-81C8-D3F4B57C461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83537" y="3279105"/>
            <a:ext cx="445337" cy="45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74627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Maths Shed" id="{5DF74AD8-8BDD-4844-8C46-FFB9DBA0E41D}" vid="{0802D904-F1CF-8847-94FE-D7F26B26A319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webextensions/_rels/taskpanes.xml.rels><?xml version="1.0" encoding="UTF-8" standalone="yes"?>
<Relationships xmlns="http://schemas.openxmlformats.org/package/2006/relationships"><Relationship Id="rId1" Type="http://schemas.microsoft.com/office/2011/relationships/webextension" Target="webextension1.xml"/></Relationships>
</file>

<file path=ppt/webextensions/taskpanes.xml><?xml version="1.0" encoding="utf-8"?>
<wetp:taskpanes xmlns:wetp="http://schemas.microsoft.com/office/webextensions/taskpanes/2010/11">
  <wetp:taskpane dockstate="right" visibility="0" width="350" row="0">
    <wetp:webextensionref xmlns:r="http://schemas.openxmlformats.org/officeDocument/2006/relationships" r:id="rId1"/>
  </wetp:taskpane>
</wetp:taskpanes>
</file>

<file path=ppt/webextensions/webextension1.xml><?xml version="1.0" encoding="utf-8"?>
<we:webextension xmlns:we="http://schemas.microsoft.com/office/webextensions/webextension/2010/11" id="{E0FFBD23-49EF-F148-9BF8-7DB3477A79E2}">
  <we:reference id="wa104380121" version="2.0.0.0" store="en-GB" storeType="OMEX"/>
  <we:alternateReferences>
    <we:reference id="wa104380121" version="2.0.0.0" store="wa104380121" storeType="OMEX"/>
  </we:alternateReferences>
  <we:properties/>
  <we:bindings/>
  <we:snapshot xmlns:r="http://schemas.openxmlformats.org/officeDocument/2006/relationships"/>
</we:webextension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13305</TotalTime>
  <Words>2151</Words>
  <Application>Microsoft Office PowerPoint</Application>
  <PresentationFormat>Custom</PresentationFormat>
  <Paragraphs>880</Paragraphs>
  <Slides>40</Slides>
  <Notes>39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40</vt:i4>
      </vt:variant>
    </vt:vector>
  </HeadingPairs>
  <TitlesOfParts>
    <vt:vector size="49" baseType="lpstr">
      <vt:lpstr>Arial</vt:lpstr>
      <vt:lpstr>OpenDyslexicAlta</vt:lpstr>
      <vt:lpstr>Muli</vt:lpstr>
      <vt:lpstr>Wingdings</vt:lpstr>
      <vt:lpstr>OpenDyslexic</vt:lpstr>
      <vt:lpstr>Lato Light</vt:lpstr>
      <vt:lpstr>Calibri</vt:lpstr>
      <vt:lpstr>Lato</vt:lpstr>
      <vt:lpstr>Office Theme</vt:lpstr>
      <vt:lpstr>PowerPoint Presentation</vt:lpstr>
      <vt:lpstr>To be able to multiply 3-digit numbers by 1-digit numbers</vt:lpstr>
      <vt:lpstr>To be able to multiply 3-digit numbers by 1-digit numbers</vt:lpstr>
      <vt:lpstr>To be able to multiply 3-digit numbers by 1-digit numbers</vt:lpstr>
      <vt:lpstr>To be able to multiply 3-digit numbers by 1-digit numbers</vt:lpstr>
      <vt:lpstr>To be able to multiply 3-digit numbers by 1-digit numbers</vt:lpstr>
      <vt:lpstr>To be able to multiply 3-digit numbers by 1-digit numbers</vt:lpstr>
      <vt:lpstr>To be able to multiply 3-digit numbers by 1-digit numbers</vt:lpstr>
      <vt:lpstr>To be able to multiply 3-digit numbers by 1-digit numbers</vt:lpstr>
      <vt:lpstr>To be able to multiply 3-digit numbers by 1-digit numbers</vt:lpstr>
      <vt:lpstr>To be able to multiply 3-digit numbers by 1-digit numbers</vt:lpstr>
      <vt:lpstr>To be able to multiply 3-digit numbers by 1-digit numbers</vt:lpstr>
      <vt:lpstr>To be able to multiply 3-digit numbers by 1-digit numbers</vt:lpstr>
      <vt:lpstr>To be able to multiply 3-digit numbers by 1-digit numbers</vt:lpstr>
      <vt:lpstr>To be able to multiply 3-digit numbers by 1-digit numbers</vt:lpstr>
      <vt:lpstr>To be able to multiply 3-digit numbers by 1-digit numbers</vt:lpstr>
      <vt:lpstr>To be able to multiply 3-digit numbers by 1-digit numbers</vt:lpstr>
      <vt:lpstr>To be able to multiply 3-digit numbers by 1-digit numbers</vt:lpstr>
      <vt:lpstr>To be able to multiply 3-digit numbers by 1-digit numbers</vt:lpstr>
      <vt:lpstr>To be able to multiply 3-digit numbers by 1-digit numbers</vt:lpstr>
      <vt:lpstr>To be able to multiply 3-digit numbers by 1-digit numbers</vt:lpstr>
      <vt:lpstr>To be able to multiply 3-digit numbers by 1-digit numbers</vt:lpstr>
      <vt:lpstr>To be able to multiply 3-digit numbers by 1-digit numbers</vt:lpstr>
      <vt:lpstr>To be able to multiply 3-digit numbers by 1-digit numbers</vt:lpstr>
      <vt:lpstr>To be able to multiply 3-digit numbers by 1-digit numbers</vt:lpstr>
      <vt:lpstr>To be able to multiply 3-digit numbers by 1-digit numbers</vt:lpstr>
      <vt:lpstr>To be able to multiply 3-digit numbers by 1-digit numbers</vt:lpstr>
      <vt:lpstr>To be able to multiply 3-digit numbers by 1-digit numbers</vt:lpstr>
      <vt:lpstr>To be able to multiply 3-digit numbers by 1-digit numbers</vt:lpstr>
      <vt:lpstr>To be able to multiply 3-digit numbers by 1-digit numbers</vt:lpstr>
      <vt:lpstr>To be able to multiply 3-digit numbers by 1-digit numbers</vt:lpstr>
      <vt:lpstr>To be able to multiply 3-digit numbers by 1-digit numbers</vt:lpstr>
      <vt:lpstr>To be able to multiply 3-digit numbers by 1-digit numbers</vt:lpstr>
      <vt:lpstr>To be able to multiply 3-digit numbers by 1-digit numbers</vt:lpstr>
      <vt:lpstr>To be able to multiply 3-digit numbers by 1-digit numbers</vt:lpstr>
      <vt:lpstr>To be able to multiply 3-digit numbers by 1-digit numbers</vt:lpstr>
      <vt:lpstr>To be able to multiply 3-digit numbers by 1-digit numbers</vt:lpstr>
      <vt:lpstr>To be able to multiply 3-digit numbers by 1-digit numbers</vt:lpstr>
      <vt:lpstr>To be able to multiply 3-digit numbers by 1-digit numbers</vt:lpstr>
      <vt:lpstr>To be able to multiply 3-digit numbers by 1-digit numbers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Spelling Shed 🐝</dc:title>
  <dc:creator>Rob Smith</dc:creator>
  <cp:lastModifiedBy>Susan</cp:lastModifiedBy>
  <cp:revision>655</cp:revision>
  <cp:lastPrinted>2019-06-17T16:19:05Z</cp:lastPrinted>
  <dcterms:created xsi:type="dcterms:W3CDTF">2018-08-06T08:16:18Z</dcterms:created>
  <dcterms:modified xsi:type="dcterms:W3CDTF">2020-07-19T19:41:57Z</dcterms:modified>
</cp:coreProperties>
</file>