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20" r:id="rId2"/>
    <p:sldId id="321" r:id="rId3"/>
    <p:sldId id="396" r:id="rId4"/>
    <p:sldId id="397" r:id="rId5"/>
    <p:sldId id="378" r:id="rId6"/>
    <p:sldId id="375" r:id="rId7"/>
    <p:sldId id="377" r:id="rId8"/>
    <p:sldId id="380" r:id="rId9"/>
    <p:sldId id="381" r:id="rId10"/>
    <p:sldId id="382" r:id="rId11"/>
    <p:sldId id="373" r:id="rId12"/>
    <p:sldId id="374" r:id="rId13"/>
    <p:sldId id="376" r:id="rId14"/>
    <p:sldId id="379" r:id="rId15"/>
    <p:sldId id="383" r:id="rId16"/>
    <p:sldId id="389" r:id="rId17"/>
    <p:sldId id="391" r:id="rId18"/>
    <p:sldId id="384" r:id="rId19"/>
    <p:sldId id="386" r:id="rId20"/>
    <p:sldId id="387" r:id="rId21"/>
    <p:sldId id="388" r:id="rId22"/>
    <p:sldId id="392" r:id="rId23"/>
    <p:sldId id="393" r:id="rId24"/>
    <p:sldId id="394" r:id="rId25"/>
    <p:sldId id="395" r:id="rId26"/>
    <p:sldId id="400" r:id="rId27"/>
    <p:sldId id="401" r:id="rId28"/>
    <p:sldId id="370" r:id="rId29"/>
    <p:sldId id="398" r:id="rId30"/>
    <p:sldId id="399" r:id="rId31"/>
  </p:sldIdLst>
  <p:sldSz cx="12192000" cy="6858000"/>
  <p:notesSz cx="6858000" cy="9144000"/>
  <p:embeddedFontLst>
    <p:embeddedFont>
      <p:font typeface="OpenDyslexic" panose="020B0604020202020204" charset="0"/>
      <p:regular r:id="rId34"/>
      <p:bold r:id="rId35"/>
      <p:italic r:id="rId36"/>
      <p:boldItalic r:id="rId37"/>
    </p:embeddedFon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Muli" panose="020B0604020202020204" charset="0"/>
      <p:regular r:id="rId42"/>
      <p:bold r:id="rId43"/>
      <p:italic r:id="rId44"/>
      <p:boldItalic r:id="rId45"/>
    </p:embeddedFont>
    <p:embeddedFont>
      <p:font typeface="OpenDyslexicAlta" panose="020B0604020202020204" charset="0"/>
      <p:regular r:id="rId46"/>
      <p:bold r:id="rId47"/>
      <p:italic r:id="rId48"/>
      <p:boldItalic r:id="rId49"/>
    </p:embeddedFont>
    <p:embeddedFont>
      <p:font typeface="Lato Light" panose="020F0302020204030203" pitchFamily="34" charset="0"/>
      <p:regular r:id="rId50"/>
    </p:embeddedFont>
    <p:embeddedFont>
      <p:font typeface="Lato" panose="020F0502020204030203" pitchFamily="34" charset="0"/>
      <p:regular r:id="rId51"/>
      <p:bold r:id="rId5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FDD57"/>
    <a:srgbClr val="23D160"/>
    <a:srgbClr val="3273DC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1" autoAdjust="0"/>
    <p:restoredTop sz="87823" autoAdjust="0"/>
  </p:normalViewPr>
  <p:slideViewPr>
    <p:cSldViewPr snapToGrid="0" snapToObjects="1">
      <p:cViewPr varScale="1">
        <p:scale>
          <a:sx n="60" d="100"/>
          <a:sy n="60" d="100"/>
        </p:scale>
        <p:origin x="-1080" y="-96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65" d="100"/>
        <a:sy n="6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font" Target="fonts/font17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52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18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49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002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899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258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49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6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860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956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7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5549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424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679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825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5621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0087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0957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6623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706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952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71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92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163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756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69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186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6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279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15/07/2020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5 </a:t>
            </a:r>
            <a:br>
              <a:rPr lang="en-GB" dirty="0"/>
            </a:br>
            <a:r>
              <a:rPr lang="en-GB" dirty="0"/>
              <a:t>Spring Block 1: Multiplication and Division</a:t>
            </a:r>
          </a:p>
          <a:p>
            <a:r>
              <a:rPr lang="en-GB" dirty="0"/>
              <a:t>Lesson 2: To be able to use area models to multiply 2-digit numbers by 2-digit numbers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Multiplication and Division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22 x 21.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D33ED73-4B59-9940-A0E4-B0124F51F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390" y="3472468"/>
            <a:ext cx="1328426" cy="10576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CDB7BA1-3A31-4943-A0C1-2A451A10F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56" y="4583713"/>
            <a:ext cx="1328426" cy="10576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6F5EF1B-8F87-0042-B545-BE331166A0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911" y="4583713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6691" y="5327704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3D04B1A-3088-CC43-9868-C202948FBE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4142" y="532770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3489057"/>
            <a:ext cx="521451" cy="105764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3CA0CC42-5217-F347-B2F0-4F9B8898C2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4603003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3491852"/>
            <a:ext cx="521451" cy="105764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DD1B2ED1-9118-4A4F-B4F1-24FBBEE958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4605798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5746530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5756469"/>
            <a:ext cx="211478" cy="19033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8960E8C9-142A-D14C-B291-C28A35786B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A131F34A-FB09-804F-A306-D503CF88F3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48C27364-DD91-B14C-8924-0F7DEA3E9E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81E38009-AF10-7C40-920D-45765580BD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xmlns="" id="{F327F2B1-6D55-CB40-956E-7664597DAF32}"/>
              </a:ext>
            </a:extLst>
          </p:cNvPr>
          <p:cNvSpPr/>
          <p:nvPr/>
        </p:nvSpPr>
        <p:spPr>
          <a:xfrm>
            <a:off x="2584240" y="4336161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400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61484CE6-B95E-CB47-988A-6891D4C4E4E4}"/>
              </a:ext>
            </a:extLst>
          </p:cNvPr>
          <p:cNvSpPr/>
          <p:nvPr/>
        </p:nvSpPr>
        <p:spPr>
          <a:xfrm>
            <a:off x="2606455" y="5642408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xmlns="" id="{EFD5D3CF-6BAB-BA41-AA34-464CB172DA04}"/>
              </a:ext>
            </a:extLst>
          </p:cNvPr>
          <p:cNvSpPr/>
          <p:nvPr/>
        </p:nvSpPr>
        <p:spPr>
          <a:xfrm>
            <a:off x="4191625" y="4338359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8170F01E-D759-2A40-B0C0-3702CAEA4E8D}"/>
              </a:ext>
            </a:extLst>
          </p:cNvPr>
          <p:cNvSpPr/>
          <p:nvPr/>
        </p:nvSpPr>
        <p:spPr>
          <a:xfrm>
            <a:off x="4264780" y="5659710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D9DDCE56-F5FC-DE4A-AE2D-125555CCF01C}"/>
              </a:ext>
            </a:extLst>
          </p:cNvPr>
          <p:cNvSpPr/>
          <p:nvPr/>
        </p:nvSpPr>
        <p:spPr>
          <a:xfrm>
            <a:off x="6349910" y="5674478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22 x 21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462</a:t>
            </a:r>
          </a:p>
        </p:txBody>
      </p:sp>
    </p:spTree>
    <p:extLst>
      <p:ext uri="{BB962C8B-B14F-4D97-AF65-F5344CB8AC3E}">
        <p14:creationId xmlns:p14="http://schemas.microsoft.com/office/powerpoint/2010/main" val="217659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23 x 24.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6025286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84943E1-622B-2042-94E1-FA116A2FF6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147" y="6351542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46A2911-7C16-184F-B3D4-337F11EB41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283A1AA9-7909-774F-A5BE-19DEA6F2CE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119F6992-70F8-314E-B3D1-8A4FDA406B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75914911-69CB-7448-9E92-12A26E80DA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01C9752A-E896-3148-AB46-E695782EE2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024" y="3087552"/>
            <a:ext cx="211478" cy="19033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4F6AE1A0-6B76-634D-AD17-DA9AD6B965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74" y="3096739"/>
            <a:ext cx="211478" cy="1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88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23 x 24.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6025286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84943E1-622B-2042-94E1-FA116A2FF6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147" y="6351542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D33ED73-4B59-9940-A0E4-B0124F51F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390" y="3472468"/>
            <a:ext cx="1328426" cy="10576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CDB7BA1-3A31-4943-A0C1-2A451A10F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56" y="4583713"/>
            <a:ext cx="1328426" cy="10576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6F5EF1B-8F87-0042-B545-BE331166A0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911" y="4583713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6691" y="5327704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3D04B1A-3088-CC43-9868-C202948FBE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4142" y="5327703"/>
            <a:ext cx="521451" cy="105764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A8D3D6E-C803-6247-AF50-A2DDD1059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9552" y="5648140"/>
            <a:ext cx="521451" cy="105764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B63C9C8B-1E08-904C-B48B-86514EFBEE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7003" y="5648139"/>
            <a:ext cx="521451" cy="105764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63FED135-7AE3-8741-BE09-E0767CCB15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9552" y="5969854"/>
            <a:ext cx="521451" cy="105764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10BE7846-B8B0-A248-955C-FA5957EA39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7003" y="596985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3489057"/>
            <a:ext cx="521451" cy="105764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3CA0CC42-5217-F347-B2F0-4F9B8898C2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4603003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3491852"/>
            <a:ext cx="521451" cy="105764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DD1B2ED1-9118-4A4F-B4F1-24FBBEE958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4605798"/>
            <a:ext cx="521451" cy="10576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0DA7E565-C7D0-A04D-A0CD-DACFC5C34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516" y="3491852"/>
            <a:ext cx="521451" cy="105764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69179B93-1BDA-5A4C-85DA-DCDC042694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516" y="4605798"/>
            <a:ext cx="521451" cy="105764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97A790A4-0710-2C47-8069-E5D1BB38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885" y="3490116"/>
            <a:ext cx="521451" cy="105764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F0CCD6AC-1484-4142-9654-4D993BC64C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885" y="4604062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5746530"/>
            <a:ext cx="211478" cy="19033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1C45B8E-9022-534A-9037-F8761FA1F4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6071454"/>
            <a:ext cx="211478" cy="19033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67E7640D-4082-F74A-8238-860DE1750A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642" y="6397710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5756469"/>
            <a:ext cx="211478" cy="19033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17880138-3DE9-1243-9174-F2ED7C7174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6081393"/>
            <a:ext cx="211478" cy="19033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1663F788-9019-2848-BA34-D94FDACD99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038" y="6407649"/>
            <a:ext cx="211478" cy="19033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AE6886A-F864-384E-9336-99F84EED75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828" y="5761100"/>
            <a:ext cx="211478" cy="19033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03437906-4761-C24A-9EEE-DB8BCEEB24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828" y="6086024"/>
            <a:ext cx="211478" cy="19033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95F6E454-0C69-F44A-B1D7-EDDCD1F27A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883" y="6412280"/>
            <a:ext cx="211478" cy="1903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7D19101-2F48-5941-AE5E-AF2B35057B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301" y="5772222"/>
            <a:ext cx="211478" cy="1903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A98E98A-3DD3-344A-A0B1-390C2C64EB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301" y="6097146"/>
            <a:ext cx="211478" cy="19033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D6B60EA-6A83-334C-A3BE-E1776785C3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356" y="6423402"/>
            <a:ext cx="211478" cy="19033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8960E8C9-142A-D14C-B291-C28A35786B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A131F34A-FB09-804F-A306-D503CF88F3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48C27364-DD91-B14C-8924-0F7DEA3E9E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81E38009-AF10-7C40-920D-45765580BD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3889BDFB-6488-1D42-AEE6-B118AD3BE1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024" y="3087552"/>
            <a:ext cx="211478" cy="19033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FD4D07FE-04A2-2648-B9FB-F28561BFE2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74" y="3096739"/>
            <a:ext cx="211478" cy="1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80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23 x 24.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6025286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F84943E1-622B-2042-94E1-FA116A2FF6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147" y="6351542"/>
            <a:ext cx="211478" cy="19033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D480BAD-130B-D144-98A5-4F96C2221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BD1FF52-0F43-F94F-82F0-D52966BA094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134321F9-23BE-2A46-9349-3234B61F6A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5FBEAE-D1A9-7640-95D6-6A4D34DF84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1AEF26C-F601-A24D-B555-1FC5C6762D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024" y="3087552"/>
            <a:ext cx="211478" cy="1903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395395B-0C5C-6844-99A2-376B68F96D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774" y="3096739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D33ED73-4B59-9940-A0E4-B0124F51F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390" y="3472468"/>
            <a:ext cx="1328426" cy="10576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CDB7BA1-3A31-4943-A0C1-2A451A10F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56" y="4583713"/>
            <a:ext cx="1328426" cy="10576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6F5EF1B-8F87-0042-B545-BE331166A0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911" y="4583713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6691" y="5327704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3D04B1A-3088-CC43-9868-C202948FBE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4142" y="5327703"/>
            <a:ext cx="521451" cy="105764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A8D3D6E-C803-6247-AF50-A2DDD1059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9552" y="5648140"/>
            <a:ext cx="521451" cy="105764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B63C9C8B-1E08-904C-B48B-86514EFBEE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7003" y="5648139"/>
            <a:ext cx="521451" cy="105764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63FED135-7AE3-8741-BE09-E0767CCB153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9552" y="5969854"/>
            <a:ext cx="521451" cy="105764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10BE7846-B8B0-A248-955C-FA5957EA39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7003" y="596985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3489057"/>
            <a:ext cx="521451" cy="105764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3CA0CC42-5217-F347-B2F0-4F9B8898C2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4603003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3491852"/>
            <a:ext cx="521451" cy="105764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DD1B2ED1-9118-4A4F-B4F1-24FBBEE958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4605798"/>
            <a:ext cx="521451" cy="10576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0DA7E565-C7D0-A04D-A0CD-DACFC5C34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516" y="3491852"/>
            <a:ext cx="521451" cy="105764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69179B93-1BDA-5A4C-85DA-DCDC042694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0516" y="4605798"/>
            <a:ext cx="521451" cy="105764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97A790A4-0710-2C47-8069-E5D1BB38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885" y="3490116"/>
            <a:ext cx="521451" cy="105764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F0CCD6AC-1484-4142-9654-4D993BC64C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885" y="4604062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5746530"/>
            <a:ext cx="211478" cy="19033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1C45B8E-9022-534A-9037-F8761FA1F4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6071454"/>
            <a:ext cx="211478" cy="19033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67E7640D-4082-F74A-8238-860DE1750A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642" y="6397710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5756469"/>
            <a:ext cx="211478" cy="19033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17880138-3DE9-1243-9174-F2ED7C7174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6081393"/>
            <a:ext cx="211478" cy="19033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1663F788-9019-2848-BA34-D94FDACD99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038" y="6407649"/>
            <a:ext cx="211478" cy="19033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AE6886A-F864-384E-9336-99F84EED75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828" y="5761100"/>
            <a:ext cx="211478" cy="19033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03437906-4761-C24A-9EEE-DB8BCEEB24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828" y="6086024"/>
            <a:ext cx="211478" cy="19033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95F6E454-0C69-F44A-B1D7-EDDCD1F27A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883" y="6412280"/>
            <a:ext cx="211478" cy="1903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7D19101-2F48-5941-AE5E-AF2B35057B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301" y="5772222"/>
            <a:ext cx="211478" cy="1903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A98E98A-3DD3-344A-A0B1-390C2C64EB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301" y="6097146"/>
            <a:ext cx="211478" cy="19033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D6B60EA-6A83-334C-A3BE-E1776785C3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356" y="6423402"/>
            <a:ext cx="211478" cy="190330"/>
          </a:xfrm>
          <a:prstGeom prst="rect">
            <a:avLst/>
          </a:prstGeom>
        </p:spPr>
      </p:pic>
      <p:sp>
        <p:nvSpPr>
          <p:cNvPr id="62" name="Rounded Rectangle 61">
            <a:extLst>
              <a:ext uri="{FF2B5EF4-FFF2-40B4-BE49-F238E27FC236}">
                <a16:creationId xmlns:a16="http://schemas.microsoft.com/office/drawing/2014/main" xmlns="" id="{C043F02B-5DE6-3247-B36F-EC5DC29822A5}"/>
              </a:ext>
            </a:extLst>
          </p:cNvPr>
          <p:cNvSpPr/>
          <p:nvPr/>
        </p:nvSpPr>
        <p:spPr>
          <a:xfrm>
            <a:off x="2584240" y="4336161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400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xmlns="" id="{0B4F43ED-0215-EB4F-B07B-82901024A9EA}"/>
              </a:ext>
            </a:extLst>
          </p:cNvPr>
          <p:cNvSpPr/>
          <p:nvPr/>
        </p:nvSpPr>
        <p:spPr>
          <a:xfrm>
            <a:off x="2604402" y="5918399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60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xmlns="" id="{3D0F8176-CD0E-8F4C-BDB9-A0EA3ACA2C06}"/>
              </a:ext>
            </a:extLst>
          </p:cNvPr>
          <p:cNvSpPr/>
          <p:nvPr/>
        </p:nvSpPr>
        <p:spPr>
          <a:xfrm>
            <a:off x="4645065" y="4338300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80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xmlns="" id="{356827B9-4E9B-F14A-BCA8-FC2D323E56BF}"/>
              </a:ext>
            </a:extLst>
          </p:cNvPr>
          <p:cNvSpPr/>
          <p:nvPr/>
        </p:nvSpPr>
        <p:spPr>
          <a:xfrm>
            <a:off x="4646627" y="5932805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3602E120-273C-7D4D-9DFA-25F07BE22FE5}"/>
              </a:ext>
            </a:extLst>
          </p:cNvPr>
          <p:cNvSpPr/>
          <p:nvPr/>
        </p:nvSpPr>
        <p:spPr>
          <a:xfrm>
            <a:off x="6349910" y="5674478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23 x 24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552</a:t>
            </a:r>
          </a:p>
        </p:txBody>
      </p:sp>
    </p:spTree>
    <p:extLst>
      <p:ext uri="{BB962C8B-B14F-4D97-AF65-F5344CB8AC3E}">
        <p14:creationId xmlns:p14="http://schemas.microsoft.com/office/powerpoint/2010/main" val="65857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Yasmin’s strategy to solve: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33 x 22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24 x 35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32 x 36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DD2AFC9-D7E9-F046-B934-AE0790615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413" y="2707574"/>
            <a:ext cx="4299000" cy="400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80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Yasmin’s strategy to solve: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33 x 22 = </a:t>
            </a:r>
            <a:r>
              <a:rPr lang="en-GB" sz="2200" u="sng" dirty="0">
                <a:solidFill>
                  <a:srgbClr val="FF3860"/>
                </a:solidFill>
              </a:rPr>
              <a:t>726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24 x 35 = </a:t>
            </a:r>
            <a:r>
              <a:rPr lang="en-GB" sz="2200" u="sng" dirty="0">
                <a:solidFill>
                  <a:srgbClr val="FF3860"/>
                </a:solidFill>
              </a:rPr>
              <a:t>840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32 x 36 = </a:t>
            </a:r>
            <a:r>
              <a:rPr lang="en-GB" sz="2200" u="sng" dirty="0">
                <a:solidFill>
                  <a:srgbClr val="FF3860"/>
                </a:solidFill>
              </a:rPr>
              <a:t>1,152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DD2AFC9-D7E9-F046-B934-AE0790615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413" y="2707574"/>
            <a:ext cx="4299000" cy="400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095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uses place value counters and an area model to help her calculate 23 x 32.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BCA7A58-47B1-4D42-B2F5-69FA4CB11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813811"/>
              </p:ext>
            </p:extLst>
          </p:nvPr>
        </p:nvGraphicFramePr>
        <p:xfrm>
          <a:off x="874713" y="2888774"/>
          <a:ext cx="3137701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779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125827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14710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243EEB-86A5-AD4C-BD68-2194660144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372" y="2912524"/>
            <a:ext cx="435228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F2D6B05-36F5-4E40-B1DB-6210A5C2A9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533" y="2912524"/>
            <a:ext cx="442046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CE5D39A8-34E4-8647-8400-C919416798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549" y="2912524"/>
            <a:ext cx="442046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F76C636-82DA-D34A-91CF-E791A12BE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223" y="2912524"/>
            <a:ext cx="435228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EF05F591-3C91-0A4A-B59B-2307CD4BD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388082"/>
            <a:ext cx="442046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84B8E807-803B-3249-BE06-6ECFD32A7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838082"/>
            <a:ext cx="442046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56F911E-368E-2940-B288-0EFC5EFD7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4288082"/>
            <a:ext cx="442046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8A1FB2BA-C679-3A4F-B996-C3576BBA74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4818731"/>
            <a:ext cx="435228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1F1E53E-9A95-C041-8096-4FDE35ADC9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268731"/>
            <a:ext cx="435228" cy="450000"/>
          </a:xfrm>
          <a:prstGeom prst="rect">
            <a:avLst/>
          </a:prstGeom>
        </p:spPr>
      </p:pic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xmlns="" id="{148705A1-00A1-904F-9C19-2C2352EC3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162587"/>
              </p:ext>
            </p:extLst>
          </p:nvPr>
        </p:nvGraphicFramePr>
        <p:xfrm>
          <a:off x="5328492" y="2900906"/>
          <a:ext cx="3530499" cy="29147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8477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949123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72899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43375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0249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135911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F60C9BC8-07E5-B24F-9BAF-D0A9573EB5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70" y="2912524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62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uses place value counters and an area model to help her calculate 23 x 32.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BCA7A58-47B1-4D42-B2F5-69FA4CB11053}"/>
              </a:ext>
            </a:extLst>
          </p:cNvPr>
          <p:cNvGraphicFramePr>
            <a:graphicFrameLocks noGrp="1"/>
          </p:cNvGraphicFramePr>
          <p:nvPr/>
        </p:nvGraphicFramePr>
        <p:xfrm>
          <a:off x="874713" y="2888774"/>
          <a:ext cx="3137701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0779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125827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14710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243EEB-86A5-AD4C-BD68-2194660144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372" y="2912524"/>
            <a:ext cx="435228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F2D6B05-36F5-4E40-B1DB-6210A5C2A9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6533" y="2912524"/>
            <a:ext cx="442046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CE5D39A8-34E4-8647-8400-C919416798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549" y="2912524"/>
            <a:ext cx="442046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F76C636-82DA-D34A-91CF-E791A12BE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223" y="2912524"/>
            <a:ext cx="435228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EF05F591-3C91-0A4A-B59B-2307CD4BD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388082"/>
            <a:ext cx="442046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84B8E807-803B-3249-BE06-6ECFD32A7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838082"/>
            <a:ext cx="442046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56F911E-368E-2940-B288-0EFC5EFD7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4288082"/>
            <a:ext cx="442046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8A1FB2BA-C679-3A4F-B996-C3576BBA74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4818731"/>
            <a:ext cx="435228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1F1E53E-9A95-C041-8096-4FDE35ADC9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268731"/>
            <a:ext cx="435228" cy="450000"/>
          </a:xfrm>
          <a:prstGeom prst="rect">
            <a:avLst/>
          </a:prstGeom>
        </p:spPr>
      </p:pic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xmlns="" id="{148705A1-00A1-904F-9C19-2C2352EC3AE9}"/>
              </a:ext>
            </a:extLst>
          </p:cNvPr>
          <p:cNvGraphicFramePr>
            <a:graphicFrameLocks noGrp="1"/>
          </p:cNvGraphicFramePr>
          <p:nvPr/>
        </p:nvGraphicFramePr>
        <p:xfrm>
          <a:off x="5328492" y="2900906"/>
          <a:ext cx="3530499" cy="29147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8477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949123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72899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43375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02495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135911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F60C9BC8-07E5-B24F-9BAF-D0A9573EB5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70" y="2912524"/>
            <a:ext cx="435228" cy="45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AA96B6E0-0C7D-8E4F-BDD0-E6DE38FB9A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91" y="3362524"/>
            <a:ext cx="445337" cy="45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24927788-D18F-584E-80C6-23F8A412A24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076" y="3375939"/>
            <a:ext cx="445337" cy="45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F32C330-B0C8-1443-8C92-0E5690F871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91" y="3812524"/>
            <a:ext cx="445337" cy="45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89F8B3A-C3F1-E74D-8392-EDF56EA0A9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076" y="3825939"/>
            <a:ext cx="445337" cy="45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73427630-F053-9F4D-B5C4-A750D50924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91" y="4235694"/>
            <a:ext cx="445337" cy="45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C59973A6-40A0-F940-8C3F-147BDFC137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076" y="4249109"/>
            <a:ext cx="445337" cy="450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DFBA3770-5EE4-FD49-86B5-6A82A2A7D5CF}"/>
              </a:ext>
            </a:extLst>
          </p:cNvPr>
          <p:cNvSpPr/>
          <p:nvPr/>
        </p:nvSpPr>
        <p:spPr>
          <a:xfrm>
            <a:off x="6575206" y="3668192"/>
            <a:ext cx="63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600</a:t>
            </a:r>
            <a:endParaRPr lang="en-US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0F3CDAC-9C7A-3C40-B318-57599096A5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004" y="4818731"/>
            <a:ext cx="442046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162D2B28-D47C-B94F-B679-5453FC8BEF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020" y="4818731"/>
            <a:ext cx="442046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B50360E-0D39-704B-B41D-1D9D07336E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125" y="5281373"/>
            <a:ext cx="442046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22E201B6-EB88-2A41-AD16-FAEC9388F6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7141" y="5281373"/>
            <a:ext cx="442046" cy="45000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874384BF-426A-9A4B-81DF-32948C96E4E1}"/>
              </a:ext>
            </a:extLst>
          </p:cNvPr>
          <p:cNvSpPr/>
          <p:nvPr/>
        </p:nvSpPr>
        <p:spPr>
          <a:xfrm>
            <a:off x="6624533" y="489160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40</a:t>
            </a:r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55365D7B-4DF8-B44B-81F6-A016E479DA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458" y="3386274"/>
            <a:ext cx="442046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89C96ED8-BC3F-1F46-AA02-D965111254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901" y="3386274"/>
            <a:ext cx="442046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7661612B-3FB1-1543-A3DA-E318E5A298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839" y="383000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AA3D225E-E4CB-D04E-8496-7A44755D2B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282" y="3830005"/>
            <a:ext cx="442046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F002971A-A80F-994D-972D-0F969240940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458" y="4259321"/>
            <a:ext cx="442046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C12F4AA9-ED6B-EA43-B4ED-1C3FDB5629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901" y="4259321"/>
            <a:ext cx="442046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9E0C83D6-B34F-BD4A-98F9-30D0E600AF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252" y="3386274"/>
            <a:ext cx="442046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8E82C236-48D5-8B4F-BB9A-DB32B19DC5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633" y="3830005"/>
            <a:ext cx="442046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213F16E-88CB-DF44-AB89-E5C790E7E9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252" y="4259321"/>
            <a:ext cx="442046" cy="450000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21CBCFD9-03B2-EE48-9B55-17C26A2173C2}"/>
              </a:ext>
            </a:extLst>
          </p:cNvPr>
          <p:cNvSpPr/>
          <p:nvPr/>
        </p:nvSpPr>
        <p:spPr>
          <a:xfrm>
            <a:off x="8119196" y="3693750"/>
            <a:ext cx="484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90</a:t>
            </a:r>
            <a:endParaRPr lang="en-US" dirty="0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D2048D36-DE05-844A-A994-FF0CD9A284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450" y="4818731"/>
            <a:ext cx="435228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3C9AFDA9-2408-9148-A2F0-48D4E21DE7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301" y="4818731"/>
            <a:ext cx="435228" cy="45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F51B4DDE-956D-7F47-9FA5-1D73EA05D9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657" y="5284755"/>
            <a:ext cx="435228" cy="450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DD1DB9B7-6596-1546-BED2-EE629DE7A0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8508" y="5284755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B8E3B516-D073-C244-91BE-C3BD4E0B24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70" y="5281373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99B820D3-38DD-0D40-BA78-B44EC9B7BF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070" y="4818731"/>
            <a:ext cx="435228" cy="450000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A8144DFB-7BF6-8F42-AFB2-4B7DC74DB347}"/>
              </a:ext>
            </a:extLst>
          </p:cNvPr>
          <p:cNvSpPr/>
          <p:nvPr/>
        </p:nvSpPr>
        <p:spPr>
          <a:xfrm>
            <a:off x="8193736" y="4912041"/>
            <a:ext cx="335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  <a:endParaRPr lang="en-US" dirty="0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xmlns="" id="{DB2E8C69-7834-3746-95CE-CCB6D42A5BA2}"/>
              </a:ext>
            </a:extLst>
          </p:cNvPr>
          <p:cNvSpPr/>
          <p:nvPr/>
        </p:nvSpPr>
        <p:spPr>
          <a:xfrm>
            <a:off x="3098469" y="6107434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23 x 32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736</a:t>
            </a:r>
          </a:p>
        </p:txBody>
      </p:sp>
    </p:spTree>
    <p:extLst>
      <p:ext uri="{BB962C8B-B14F-4D97-AF65-F5344CB8AC3E}">
        <p14:creationId xmlns:p14="http://schemas.microsoft.com/office/powerpoint/2010/main" val="226317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6" grpId="0"/>
      <p:bldP spid="55" grpId="0"/>
      <p:bldP spid="62" grpId="0"/>
      <p:bldP spid="6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uses place value counters and an area model to help her calculate 42 x 33.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BCA7A58-47B1-4D42-B2F5-69FA4CB11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701553"/>
              </p:ext>
            </p:extLst>
          </p:nvPr>
        </p:nvGraphicFramePr>
        <p:xfrm>
          <a:off x="874713" y="2888774"/>
          <a:ext cx="3366098" cy="32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143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858360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275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243EEB-86A5-AD4C-BD68-2194660144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351" y="2912524"/>
            <a:ext cx="435228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F2D6B05-36F5-4E40-B1DB-6210A5C2A9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158" y="2912524"/>
            <a:ext cx="442046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CE5D39A8-34E4-8647-8400-C919416798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174" y="2912524"/>
            <a:ext cx="442046" cy="45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E416978F-9FD1-1942-BB27-98E41130EB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220" y="2912524"/>
            <a:ext cx="442046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349C2CAD-30BA-2247-9BCF-75B1F36B7C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236" y="2912524"/>
            <a:ext cx="442046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F76C636-82DA-D34A-91CF-E791A12BE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3202" y="2912524"/>
            <a:ext cx="435228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EF05F591-3C91-0A4A-B59B-2307CD4BD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388082"/>
            <a:ext cx="442046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84B8E807-803B-3249-BE06-6ECFD32A7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838082"/>
            <a:ext cx="442046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56F911E-368E-2940-B288-0EFC5EFD7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4288082"/>
            <a:ext cx="442046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8A1FB2BA-C679-3A4F-B996-C3576BBA74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4747481"/>
            <a:ext cx="435228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1F1E53E-9A95-C041-8096-4FDE35ADC9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197481"/>
            <a:ext cx="435228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9167FA6F-6813-544E-A39F-924ED427B5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656880"/>
            <a:ext cx="435228" cy="450000"/>
          </a:xfrm>
          <a:prstGeom prst="rect">
            <a:avLst/>
          </a:prstGeom>
        </p:spPr>
      </p:pic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xmlns="" id="{148705A1-00A1-904F-9C19-2C2352EC3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64758"/>
              </p:ext>
            </p:extLst>
          </p:nvPr>
        </p:nvGraphicFramePr>
        <p:xfrm>
          <a:off x="5328493" y="2900905"/>
          <a:ext cx="3366098" cy="3278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143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858360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275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38920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700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Ruth uses place value counters and an area model to help her calculate 42 x 33.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BCA7A58-47B1-4D42-B2F5-69FA4CB11053}"/>
              </a:ext>
            </a:extLst>
          </p:cNvPr>
          <p:cNvGraphicFramePr>
            <a:graphicFrameLocks noGrp="1"/>
          </p:cNvGraphicFramePr>
          <p:nvPr/>
        </p:nvGraphicFramePr>
        <p:xfrm>
          <a:off x="874713" y="2888774"/>
          <a:ext cx="3366098" cy="32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143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858360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275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3243EEB-86A5-AD4C-BD68-2194660144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351" y="2912524"/>
            <a:ext cx="435228" cy="45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0F2D6B05-36F5-4E40-B1DB-6210A5C2A9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158" y="2912524"/>
            <a:ext cx="442046" cy="45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CE5D39A8-34E4-8647-8400-C919416798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174" y="2912524"/>
            <a:ext cx="442046" cy="45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E416978F-9FD1-1942-BB27-98E41130EB7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220" y="2912524"/>
            <a:ext cx="442046" cy="45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349C2CAD-30BA-2247-9BCF-75B1F36B7C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3236" y="2912524"/>
            <a:ext cx="442046" cy="45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DF76C636-82DA-D34A-91CF-E791A12BE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3202" y="2912524"/>
            <a:ext cx="435228" cy="45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EF05F591-3C91-0A4A-B59B-2307CD4BD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388082"/>
            <a:ext cx="442046" cy="45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84B8E807-803B-3249-BE06-6ECFD32A72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3838082"/>
            <a:ext cx="442046" cy="45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E56F911E-368E-2940-B288-0EFC5EFD77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906" y="4288082"/>
            <a:ext cx="442046" cy="45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8A1FB2BA-C679-3A4F-B996-C3576BBA74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4747481"/>
            <a:ext cx="435228" cy="45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E1F1E53E-9A95-C041-8096-4FDE35ADC9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197481"/>
            <a:ext cx="435228" cy="45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9167FA6F-6813-544E-A39F-924ED427B5C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81" y="5656880"/>
            <a:ext cx="435228" cy="45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9CA151E8-E0E5-7540-9DB3-FF5A3BCD896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998" y="3386274"/>
            <a:ext cx="445337" cy="45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0DF17194-12C4-2A48-8C2D-4D57B81C64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83" y="3399689"/>
            <a:ext cx="445337" cy="45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BFC42057-940A-2B40-ADA0-F3BBDB6AB0D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060" y="3386274"/>
            <a:ext cx="445337" cy="45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7B9C0FDD-33A2-D047-9F69-96550CF3FDC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945" y="3399689"/>
            <a:ext cx="445337" cy="45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5BC62507-7E1F-2241-970A-53CB14A1A4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998" y="3836274"/>
            <a:ext cx="445337" cy="45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53B354D9-011A-D148-8600-9127960EE3C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83" y="3849689"/>
            <a:ext cx="445337" cy="45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754BE095-2BD9-B14F-960C-55E100C87A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060" y="3836274"/>
            <a:ext cx="445337" cy="45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76732BBF-D00A-E341-B8E2-EA6A8453C54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945" y="3849689"/>
            <a:ext cx="445337" cy="45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C20CC685-D94A-2345-B86F-8BDD049CE2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998" y="4259444"/>
            <a:ext cx="445337" cy="45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ECD5595D-532B-CB47-8B45-828A802E99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83" y="4272859"/>
            <a:ext cx="445337" cy="45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77C41D77-7D80-854E-B08E-52729855D0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060" y="4259444"/>
            <a:ext cx="445337" cy="45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99CE9731-0859-C44B-97D1-275259B79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945" y="4272859"/>
            <a:ext cx="445337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72B4D993-7540-CD4B-9F20-442B5C911C5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6746" y="4748299"/>
            <a:ext cx="442046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4E9E210B-8FA4-2146-81B5-34B0E36061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762" y="4748299"/>
            <a:ext cx="442046" cy="45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CD5E843-C2F1-684C-A00C-17EDE66E84A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808" y="4748299"/>
            <a:ext cx="442046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4130E3A1-1392-5B44-9830-2FE0A122EE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824" y="4748299"/>
            <a:ext cx="442046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4E458B7D-1636-8C43-9929-4E106B1C254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867" y="5210941"/>
            <a:ext cx="442046" cy="45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1E8BFE59-8710-5446-B9F6-11C92C73EE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83" y="5210941"/>
            <a:ext cx="442046" cy="45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6FA0AFAF-D53D-CD47-9115-C4A5F44790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929" y="5210941"/>
            <a:ext cx="442046" cy="45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F085753B-AE6A-BF4D-9C10-8A74179B93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945" y="5210941"/>
            <a:ext cx="442046" cy="45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A73325EF-4F4D-6B44-A66A-48788A26AF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998" y="5654691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5137F41-71BC-1149-818D-EAAE632303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14" y="5654691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C48C9BDC-1C77-1A45-A49D-CB1BC799C9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060" y="5654691"/>
            <a:ext cx="442046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7742A58A-AB56-5243-878A-4627D7565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076" y="5654691"/>
            <a:ext cx="442046" cy="45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9B033FE1-E473-7348-95C2-386F296DBF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68" y="3405958"/>
            <a:ext cx="442046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B39BC4C6-CF0B-1243-9FB8-8A2B398987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84" y="3405958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887FD58C-42C4-0849-AB3D-C20D7B0164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749" y="384968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A19A2D22-5FAD-734B-B72F-EC38946D92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8765" y="3849689"/>
            <a:ext cx="442046" cy="45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1E240C1A-1DEC-7F45-AD62-3292BA5B44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68" y="4279005"/>
            <a:ext cx="442046" cy="450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4B0F94B8-96E6-CB49-B837-3659EC58E5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84" y="4279005"/>
            <a:ext cx="442046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72FBF97-5F60-3D49-9D34-5159C1AB8C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936" y="4747481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68DE154A-B00C-634F-A001-303F8AF75F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787" y="4747481"/>
            <a:ext cx="435228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2ACE9A23-5647-DE4D-8782-088D4AE510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143" y="5213505"/>
            <a:ext cx="435228" cy="45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376EF849-615F-E24F-8592-128E855170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3994" y="5213505"/>
            <a:ext cx="435228" cy="45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0D3B8919-73D0-2249-A1BA-0E780850DF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520" y="5679529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A7F11FBB-C4F1-2C43-95E9-56E8DB1C68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2371" y="5679529"/>
            <a:ext cx="435228" cy="450000"/>
          </a:xfrm>
          <a:prstGeom prst="rect">
            <a:avLst/>
          </a:prstGeom>
        </p:spPr>
      </p:pic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xmlns="" id="{845D0E8C-0A94-1548-ACFC-BCA53D1AD1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516297"/>
              </p:ext>
            </p:extLst>
          </p:nvPr>
        </p:nvGraphicFramePr>
        <p:xfrm>
          <a:off x="5328493" y="2900905"/>
          <a:ext cx="3366098" cy="32789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143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1858360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927595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38920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30D6C23B-0B0F-8542-8C2C-0F0E5C148DD3}"/>
              </a:ext>
            </a:extLst>
          </p:cNvPr>
          <p:cNvSpPr/>
          <p:nvPr/>
        </p:nvSpPr>
        <p:spPr>
          <a:xfrm>
            <a:off x="6546820" y="5315822"/>
            <a:ext cx="611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120</a:t>
            </a:r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51EF9FA9-5F60-8543-B511-F53165E34E2D}"/>
              </a:ext>
            </a:extLst>
          </p:cNvPr>
          <p:cNvSpPr/>
          <p:nvPr/>
        </p:nvSpPr>
        <p:spPr>
          <a:xfrm>
            <a:off x="7987220" y="3850245"/>
            <a:ext cx="4860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60</a:t>
            </a:r>
            <a:endParaRPr lang="en-US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988BEBDE-EEBD-0243-BC38-2B67B741A517}"/>
              </a:ext>
            </a:extLst>
          </p:cNvPr>
          <p:cNvSpPr/>
          <p:nvPr/>
        </p:nvSpPr>
        <p:spPr>
          <a:xfrm>
            <a:off x="8066065" y="5310559"/>
            <a:ext cx="335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  <a:endParaRPr lang="en-US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E81B9435-0162-7640-A14A-A2DB39B48578}"/>
              </a:ext>
            </a:extLst>
          </p:cNvPr>
          <p:cNvSpPr/>
          <p:nvPr/>
        </p:nvSpPr>
        <p:spPr>
          <a:xfrm>
            <a:off x="6434609" y="3861910"/>
            <a:ext cx="835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DyslexicAlta" pitchFamily="2" charset="77"/>
              </a:rPr>
              <a:t>1,200</a:t>
            </a:r>
            <a:endParaRPr lang="en-US" dirty="0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xmlns="" id="{F6715BDF-AD79-3843-82CB-2F2579940232}"/>
              </a:ext>
            </a:extLst>
          </p:cNvPr>
          <p:cNvSpPr/>
          <p:nvPr/>
        </p:nvSpPr>
        <p:spPr>
          <a:xfrm>
            <a:off x="8873566" y="5703571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42 x 33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1,386</a:t>
            </a:r>
          </a:p>
        </p:txBody>
      </p:sp>
    </p:spTree>
    <p:extLst>
      <p:ext uri="{BB962C8B-B14F-4D97-AF65-F5344CB8AC3E}">
        <p14:creationId xmlns:p14="http://schemas.microsoft.com/office/powerpoint/2010/main" val="269741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386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within area models to multiply 2-digit numbers by 2-digit numbers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within area models to multiply 2-digit numbers by 2-digit numbers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5 - Spring Block 1 – Multiplication and Division - Lesson 2 – To be able to use area models to multiply 2-digit numbers by 2-digit numbers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Ruth’s strategy to solve: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43 x 32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53 x 24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43 x 44</a:t>
            </a: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E9F925B-8EFA-D54C-A881-125753267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488" y="3429000"/>
            <a:ext cx="5673931" cy="298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72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Ruth’s strategy to solve: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43 x 32 = </a:t>
            </a:r>
            <a:r>
              <a:rPr lang="en-GB" sz="2200" u="sng" dirty="0">
                <a:solidFill>
                  <a:srgbClr val="FF3860"/>
                </a:solidFill>
              </a:rPr>
              <a:t>1,376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53 x 24 = </a:t>
            </a:r>
            <a:r>
              <a:rPr lang="en-GB" sz="2200" u="sng" dirty="0">
                <a:solidFill>
                  <a:srgbClr val="FF3860"/>
                </a:solidFill>
              </a:rPr>
              <a:t>1,272</a:t>
            </a: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43 x 44 = </a:t>
            </a:r>
            <a:r>
              <a:rPr lang="en-GB" sz="2000" u="sng" dirty="0">
                <a:solidFill>
                  <a:srgbClr val="FF3860"/>
                </a:solidFill>
              </a:rPr>
              <a:t>1,892</a:t>
            </a: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E9F925B-8EFA-D54C-A881-125753267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488" y="3429000"/>
            <a:ext cx="5673931" cy="298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61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Jamal’s place value counter area model below, then find the total.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48C7A60-D9DB-B941-8652-D5158056A8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706586"/>
              </p:ext>
            </p:extLst>
          </p:nvPr>
        </p:nvGraphicFramePr>
        <p:xfrm>
          <a:off x="1068221" y="3032937"/>
          <a:ext cx="4518837" cy="36551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816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2033954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1706067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4824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46587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15116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61AFFA2-7622-F542-8341-2E1B81181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244" y="3565441"/>
            <a:ext cx="1350006" cy="1359718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CED53D60-798C-3D4A-813C-B2A72866D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061" y="5056052"/>
            <a:ext cx="1314372" cy="1619154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xmlns="" id="{0DA64E40-1280-0B44-B445-892E0DF3C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7382" y="3578510"/>
            <a:ext cx="1442156" cy="13466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B0BCFDE-662C-AA43-9B07-50FD77D46E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6278" y="4997663"/>
            <a:ext cx="1304364" cy="101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326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Jamal’s place value counter area model below, then find the total.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448C7A60-D9DB-B941-8652-D5158056A852}"/>
              </a:ext>
            </a:extLst>
          </p:cNvPr>
          <p:cNvGraphicFramePr>
            <a:graphicFrameLocks noGrp="1"/>
          </p:cNvGraphicFramePr>
          <p:nvPr/>
        </p:nvGraphicFramePr>
        <p:xfrm>
          <a:off x="1068221" y="3032937"/>
          <a:ext cx="4518837" cy="36551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816">
                  <a:extLst>
                    <a:ext uri="{9D8B030D-6E8A-4147-A177-3AD203B41FA5}">
                      <a16:colId xmlns:a16="http://schemas.microsoft.com/office/drawing/2014/main" xmlns="" val="3149632815"/>
                    </a:ext>
                  </a:extLst>
                </a:gridCol>
                <a:gridCol w="2033954">
                  <a:extLst>
                    <a:ext uri="{9D8B030D-6E8A-4147-A177-3AD203B41FA5}">
                      <a16:colId xmlns:a16="http://schemas.microsoft.com/office/drawing/2014/main" xmlns="" val="2744604674"/>
                    </a:ext>
                  </a:extLst>
                </a:gridCol>
                <a:gridCol w="1706067">
                  <a:extLst>
                    <a:ext uri="{9D8B030D-6E8A-4147-A177-3AD203B41FA5}">
                      <a16:colId xmlns:a16="http://schemas.microsoft.com/office/drawing/2014/main" xmlns="" val="3286633180"/>
                    </a:ext>
                  </a:extLst>
                </a:gridCol>
              </a:tblGrid>
              <a:tr h="482434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×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61794962"/>
                  </a:ext>
                </a:extLst>
              </a:tr>
              <a:tr h="146587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40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1764496"/>
                  </a:ext>
                </a:extLst>
              </a:tr>
              <a:tr h="151162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56866422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61AFFA2-7622-F542-8341-2E1B81181C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244" y="3565441"/>
            <a:ext cx="1350006" cy="1359718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CED53D60-798C-3D4A-813C-B2A72866D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061" y="5056052"/>
            <a:ext cx="1314372" cy="1619154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xmlns="" id="{0DA64E40-1280-0B44-B445-892E0DF3C9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7382" y="3578510"/>
            <a:ext cx="1442156" cy="13466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2073174B-9C80-BD4B-83B3-540262E0FB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8994" y="6021939"/>
            <a:ext cx="1278931" cy="653267"/>
          </a:xfrm>
          <a:prstGeom prst="rect">
            <a:avLst/>
          </a:prstGeom>
          <a:ln w="25400">
            <a:solidFill>
              <a:srgbClr val="FF3860"/>
            </a:solidFill>
          </a:ln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xmlns="" id="{3FF9541D-7B00-C24D-83A9-1B28C534410F}"/>
              </a:ext>
            </a:extLst>
          </p:cNvPr>
          <p:cNvSpPr/>
          <p:nvPr/>
        </p:nvSpPr>
        <p:spPr>
          <a:xfrm>
            <a:off x="6353298" y="4687737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44 x 45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1,980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D60D662-053D-DC45-8478-D9B39C4F14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6278" y="4997663"/>
            <a:ext cx="1304364" cy="101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5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Farmer Sam wants to plant potatoes in her largest field and carrots in her second largest field.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Field A is 53 m long and 23 m wide; field B is 47 m long and 31 m wide.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field should she plant each of the vegetables in?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90592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Farmer Sam wants to plant potatoes in her largest field and carrots in her second largest field.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Field A is 53 m long and 23 m wide; field B is 47 m long and 31 m wide.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Farmer Sam should plant her potatoes in Field B because 47 x 31 = 1,457 m</a:t>
            </a:r>
            <a:r>
              <a:rPr lang="en-GB" sz="2200" baseline="30000" dirty="0">
                <a:solidFill>
                  <a:srgbClr val="FF3860"/>
                </a:solidFill>
              </a:rPr>
              <a:t>2</a:t>
            </a:r>
            <a:r>
              <a:rPr lang="en-GB" sz="2200" dirty="0">
                <a:solidFill>
                  <a:srgbClr val="FF3860"/>
                </a:solidFill>
              </a:rPr>
              <a:t> which is larger than Field A as 53 x 23 = 1,219 m</a:t>
            </a:r>
            <a:r>
              <a:rPr lang="en-GB" sz="2200" baseline="30000" dirty="0">
                <a:solidFill>
                  <a:srgbClr val="FF3860"/>
                </a:solidFill>
              </a:rPr>
              <a:t>2</a:t>
            </a:r>
            <a:r>
              <a:rPr lang="en-GB" sz="2200" dirty="0">
                <a:solidFill>
                  <a:srgbClr val="FF3860"/>
                </a:solidFill>
              </a:rPr>
              <a:t> 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96389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I want to multiply 45 x 63, I multiply 40 by 60 and 5 by 3, then add the two results together.”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mathematical equipment and sketches to support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0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015203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58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I want to multiply 45 x 63, I multiply 40 by 60 and 5 by 3, then add the two results together.”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Using James suggested strategy, we get the result 2,415 (40 x 60 = 2,400 and 5 x 3 = 15), which is far less than the correct answer (2,835). James has not used his place value knowledge and has failed to multiply 40 by 3 or 60 by 5. </a:t>
            </a:r>
            <a:endParaRPr lang="en-GB" sz="20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055734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671448" y="2368718"/>
            <a:ext cx="30526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you multiply a 2-digit number by a 2-digit number, the result is a </a:t>
            </a:r>
            <a:b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</a:b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4-digit number. 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only sometimes true – although there are many examples of 2-digit numbers being multiplied by 2-digit numbers to make a 4-digit number, it’s also possible to have a result that is a 3-digit number, such as 10 x 10 = 100, 11 x 11 = 121, 23 x 17 = 391 and so on…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E69409A-0A5A-614E-B42D-3614E2530906}"/>
              </a:ext>
            </a:extLst>
          </p:cNvPr>
          <p:cNvSpPr/>
          <p:nvPr/>
        </p:nvSpPr>
        <p:spPr>
          <a:xfrm>
            <a:off x="2671448" y="2368718"/>
            <a:ext cx="305261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If you multiply a 2-digit number by a 2-digit number, the result is a </a:t>
            </a:r>
            <a:b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</a:br>
            <a:r>
              <a:rPr lang="en-GB" sz="2400" dirty="0">
                <a:solidFill>
                  <a:srgbClr val="3273DC"/>
                </a:solidFill>
                <a:latin typeface="OpenDyslexicAlta" pitchFamily="2" charset="77"/>
              </a:rPr>
              <a:t>4-digit number. </a:t>
            </a:r>
          </a:p>
        </p:txBody>
      </p:sp>
    </p:spTree>
    <p:extLst>
      <p:ext uri="{BB962C8B-B14F-4D97-AF65-F5344CB8AC3E}">
        <p14:creationId xmlns:p14="http://schemas.microsoft.com/office/powerpoint/2010/main" val="380287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D405E52-CEC7-E848-8165-0AB5DC240593}"/>
              </a:ext>
            </a:extLst>
          </p:cNvPr>
          <p:cNvSpPr/>
          <p:nvPr/>
        </p:nvSpPr>
        <p:spPr>
          <a:xfrm>
            <a:off x="83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81CEAC3-D70D-5143-9C36-1D2FC8F9DF65}"/>
              </a:ext>
            </a:extLst>
          </p:cNvPr>
          <p:cNvSpPr/>
          <p:nvPr/>
        </p:nvSpPr>
        <p:spPr>
          <a:xfrm>
            <a:off x="83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548FBF5-4EFB-B844-B152-762D8142CAEA}"/>
              </a:ext>
            </a:extLst>
          </p:cNvPr>
          <p:cNvSpPr/>
          <p:nvPr/>
        </p:nvSpPr>
        <p:spPr>
          <a:xfrm>
            <a:off x="83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052499D-3596-CE46-82CD-8C6A423A1C47}"/>
              </a:ext>
            </a:extLst>
          </p:cNvPr>
          <p:cNvSpPr/>
          <p:nvPr/>
        </p:nvSpPr>
        <p:spPr>
          <a:xfrm>
            <a:off x="83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B651855-DAE1-8145-BD15-2BA2995DE7DC}"/>
              </a:ext>
            </a:extLst>
          </p:cNvPr>
          <p:cNvSpPr/>
          <p:nvPr/>
        </p:nvSpPr>
        <p:spPr>
          <a:xfrm>
            <a:off x="83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FA9DEBD-CF88-9740-8216-76972B0F71C0}"/>
              </a:ext>
            </a:extLst>
          </p:cNvPr>
          <p:cNvSpPr/>
          <p:nvPr/>
        </p:nvSpPr>
        <p:spPr>
          <a:xfrm>
            <a:off x="1473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ABB6B4B-2E19-7347-9F50-1218D7EE20E2}"/>
              </a:ext>
            </a:extLst>
          </p:cNvPr>
          <p:cNvSpPr/>
          <p:nvPr/>
        </p:nvSpPr>
        <p:spPr>
          <a:xfrm>
            <a:off x="1473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DB43299C-C84A-184C-896B-F7C83772058E}"/>
              </a:ext>
            </a:extLst>
          </p:cNvPr>
          <p:cNvSpPr/>
          <p:nvPr/>
        </p:nvSpPr>
        <p:spPr>
          <a:xfrm>
            <a:off x="1473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9217A40-8EB1-CD42-96E4-4F0ECBA07742}"/>
              </a:ext>
            </a:extLst>
          </p:cNvPr>
          <p:cNvSpPr/>
          <p:nvPr/>
        </p:nvSpPr>
        <p:spPr>
          <a:xfrm>
            <a:off x="1473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31BCF34-53E6-5A47-B211-102B153944EB}"/>
              </a:ext>
            </a:extLst>
          </p:cNvPr>
          <p:cNvSpPr/>
          <p:nvPr/>
        </p:nvSpPr>
        <p:spPr>
          <a:xfrm>
            <a:off x="1473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BA70F51-EE94-434D-974A-59503D8F0E34}"/>
              </a:ext>
            </a:extLst>
          </p:cNvPr>
          <p:cNvSpPr/>
          <p:nvPr/>
        </p:nvSpPr>
        <p:spPr>
          <a:xfrm>
            <a:off x="210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6C447D2-32EA-0D4F-BEF0-7174D3ED5767}"/>
              </a:ext>
            </a:extLst>
          </p:cNvPr>
          <p:cNvSpPr/>
          <p:nvPr/>
        </p:nvSpPr>
        <p:spPr>
          <a:xfrm>
            <a:off x="210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5ABA049-C9B3-354F-9E20-B8900253FFC1}"/>
              </a:ext>
            </a:extLst>
          </p:cNvPr>
          <p:cNvSpPr/>
          <p:nvPr/>
        </p:nvSpPr>
        <p:spPr>
          <a:xfrm>
            <a:off x="210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4493D77-8B11-5140-B171-4BDCFB3868F6}"/>
              </a:ext>
            </a:extLst>
          </p:cNvPr>
          <p:cNvSpPr/>
          <p:nvPr/>
        </p:nvSpPr>
        <p:spPr>
          <a:xfrm>
            <a:off x="210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0027B524-4AF6-A741-BFA0-4DF2DE522557}"/>
              </a:ext>
            </a:extLst>
          </p:cNvPr>
          <p:cNvSpPr/>
          <p:nvPr/>
        </p:nvSpPr>
        <p:spPr>
          <a:xfrm>
            <a:off x="210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3FEAEE5-5ADF-6B4D-B5F6-D7F3282C18B9}"/>
              </a:ext>
            </a:extLst>
          </p:cNvPr>
          <p:cNvSpPr/>
          <p:nvPr/>
        </p:nvSpPr>
        <p:spPr>
          <a:xfrm>
            <a:off x="2743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E6250DE-AB3A-254D-AC5B-802A38BF3D83}"/>
              </a:ext>
            </a:extLst>
          </p:cNvPr>
          <p:cNvSpPr/>
          <p:nvPr/>
        </p:nvSpPr>
        <p:spPr>
          <a:xfrm>
            <a:off x="2743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D273ED0-C27C-6C4C-BE03-A5AD29309994}"/>
              </a:ext>
            </a:extLst>
          </p:cNvPr>
          <p:cNvSpPr/>
          <p:nvPr/>
        </p:nvSpPr>
        <p:spPr>
          <a:xfrm>
            <a:off x="2743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59D0147-1927-D549-BAF7-0A2810967A13}"/>
              </a:ext>
            </a:extLst>
          </p:cNvPr>
          <p:cNvSpPr/>
          <p:nvPr/>
        </p:nvSpPr>
        <p:spPr>
          <a:xfrm>
            <a:off x="2743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9D5A04B-189B-8B47-80F0-4050978F3527}"/>
              </a:ext>
            </a:extLst>
          </p:cNvPr>
          <p:cNvSpPr/>
          <p:nvPr/>
        </p:nvSpPr>
        <p:spPr>
          <a:xfrm>
            <a:off x="2743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7815A1B-E585-6846-93C9-0A40A030143B}"/>
              </a:ext>
            </a:extLst>
          </p:cNvPr>
          <p:cNvSpPr/>
          <p:nvPr/>
        </p:nvSpPr>
        <p:spPr>
          <a:xfrm>
            <a:off x="337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3277DE91-238D-AF4F-A1E1-6DCD134E8287}"/>
              </a:ext>
            </a:extLst>
          </p:cNvPr>
          <p:cNvSpPr/>
          <p:nvPr/>
        </p:nvSpPr>
        <p:spPr>
          <a:xfrm>
            <a:off x="337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EB49DEA0-7BAA-EF43-918C-E7F8F0F0A75B}"/>
              </a:ext>
            </a:extLst>
          </p:cNvPr>
          <p:cNvSpPr/>
          <p:nvPr/>
        </p:nvSpPr>
        <p:spPr>
          <a:xfrm>
            <a:off x="337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36D2F266-A951-1E47-8AFA-BDF15E4F405B}"/>
              </a:ext>
            </a:extLst>
          </p:cNvPr>
          <p:cNvSpPr/>
          <p:nvPr/>
        </p:nvSpPr>
        <p:spPr>
          <a:xfrm>
            <a:off x="337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48E9D7B0-BB34-B648-BE02-99B2F53B70F2}"/>
              </a:ext>
            </a:extLst>
          </p:cNvPr>
          <p:cNvSpPr/>
          <p:nvPr/>
        </p:nvSpPr>
        <p:spPr>
          <a:xfrm>
            <a:off x="337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48E82F0-625F-E74A-B478-5E8DA31BF171}"/>
              </a:ext>
            </a:extLst>
          </p:cNvPr>
          <p:cNvCxnSpPr>
            <a:cxnSpLocks/>
          </p:cNvCxnSpPr>
          <p:nvPr/>
        </p:nvCxnSpPr>
        <p:spPr>
          <a:xfrm flipV="1">
            <a:off x="1473200" y="5303031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DC37570B-3E7C-524C-AEDA-1FA55BCE2C4D}"/>
              </a:ext>
            </a:extLst>
          </p:cNvPr>
          <p:cNvCxnSpPr>
            <a:cxnSpLocks/>
          </p:cNvCxnSpPr>
          <p:nvPr/>
        </p:nvCxnSpPr>
        <p:spPr>
          <a:xfrm>
            <a:off x="1473200" y="4669973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78EC7E60-8B1D-5D4E-AEC1-B77D24E2CAAA}"/>
              </a:ext>
            </a:extLst>
          </p:cNvPr>
          <p:cNvSpPr/>
          <p:nvPr/>
        </p:nvSpPr>
        <p:spPr>
          <a:xfrm>
            <a:off x="849253" y="5303031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E485A098-3D31-D948-B1ED-638A1AA56932}"/>
              </a:ext>
            </a:extLst>
          </p:cNvPr>
          <p:cNvSpPr/>
          <p:nvPr/>
        </p:nvSpPr>
        <p:spPr>
          <a:xfrm>
            <a:off x="707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6EE5456E-0B29-5747-AE2B-43222A7255D6}"/>
              </a:ext>
            </a:extLst>
          </p:cNvPr>
          <p:cNvSpPr/>
          <p:nvPr/>
        </p:nvSpPr>
        <p:spPr>
          <a:xfrm>
            <a:off x="707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0BC859EC-57B8-9C4B-B91D-CE6698451A96}"/>
              </a:ext>
            </a:extLst>
          </p:cNvPr>
          <p:cNvSpPr/>
          <p:nvPr/>
        </p:nvSpPr>
        <p:spPr>
          <a:xfrm>
            <a:off x="707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2141DC5F-8D05-494F-B1A7-A77448DCCBF4}"/>
              </a:ext>
            </a:extLst>
          </p:cNvPr>
          <p:cNvSpPr/>
          <p:nvPr/>
        </p:nvSpPr>
        <p:spPr>
          <a:xfrm>
            <a:off x="707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D7870E7-3289-A149-A155-7630B8445F4C}"/>
              </a:ext>
            </a:extLst>
          </p:cNvPr>
          <p:cNvSpPr/>
          <p:nvPr/>
        </p:nvSpPr>
        <p:spPr>
          <a:xfrm>
            <a:off x="707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2A7507E4-29B0-5C4B-95DF-4E96CE35320F}"/>
              </a:ext>
            </a:extLst>
          </p:cNvPr>
          <p:cNvSpPr/>
          <p:nvPr/>
        </p:nvSpPr>
        <p:spPr>
          <a:xfrm>
            <a:off x="7714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62AB67E5-8A1B-BF41-B67C-CE0ED55DD99C}"/>
              </a:ext>
            </a:extLst>
          </p:cNvPr>
          <p:cNvSpPr/>
          <p:nvPr/>
        </p:nvSpPr>
        <p:spPr>
          <a:xfrm>
            <a:off x="7714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F7C987BC-FA1B-6D46-BD83-F5CC612F308D}"/>
              </a:ext>
            </a:extLst>
          </p:cNvPr>
          <p:cNvSpPr/>
          <p:nvPr/>
        </p:nvSpPr>
        <p:spPr>
          <a:xfrm>
            <a:off x="7714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D2337D94-5425-AB4B-A8E9-19B541C497C2}"/>
              </a:ext>
            </a:extLst>
          </p:cNvPr>
          <p:cNvSpPr/>
          <p:nvPr/>
        </p:nvSpPr>
        <p:spPr>
          <a:xfrm>
            <a:off x="7714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60B53D53-AE0F-5D4B-B8FC-DFEE8727B2E4}"/>
              </a:ext>
            </a:extLst>
          </p:cNvPr>
          <p:cNvSpPr/>
          <p:nvPr/>
        </p:nvSpPr>
        <p:spPr>
          <a:xfrm>
            <a:off x="7714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3AEC3EDA-C3F9-1E40-B478-2F433A5A8419}"/>
              </a:ext>
            </a:extLst>
          </p:cNvPr>
          <p:cNvSpPr/>
          <p:nvPr/>
        </p:nvSpPr>
        <p:spPr>
          <a:xfrm>
            <a:off x="834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891E80B6-36E1-694D-B99A-AE958275E00E}"/>
              </a:ext>
            </a:extLst>
          </p:cNvPr>
          <p:cNvSpPr/>
          <p:nvPr/>
        </p:nvSpPr>
        <p:spPr>
          <a:xfrm>
            <a:off x="834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31E241F3-8221-C64C-BF7A-D46ECC53738A}"/>
              </a:ext>
            </a:extLst>
          </p:cNvPr>
          <p:cNvSpPr/>
          <p:nvPr/>
        </p:nvSpPr>
        <p:spPr>
          <a:xfrm>
            <a:off x="834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586F5038-289C-9845-9285-89280C93C284}"/>
              </a:ext>
            </a:extLst>
          </p:cNvPr>
          <p:cNvSpPr/>
          <p:nvPr/>
        </p:nvSpPr>
        <p:spPr>
          <a:xfrm>
            <a:off x="834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A6F7005C-C084-824C-844A-05D01601FFAF}"/>
              </a:ext>
            </a:extLst>
          </p:cNvPr>
          <p:cNvSpPr/>
          <p:nvPr/>
        </p:nvSpPr>
        <p:spPr>
          <a:xfrm>
            <a:off x="834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C9683067-CBBC-B84E-9078-02828C881B95}"/>
              </a:ext>
            </a:extLst>
          </p:cNvPr>
          <p:cNvSpPr/>
          <p:nvPr/>
        </p:nvSpPr>
        <p:spPr>
          <a:xfrm>
            <a:off x="8984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22F0E6E3-D452-E14D-9074-631A96422768}"/>
              </a:ext>
            </a:extLst>
          </p:cNvPr>
          <p:cNvSpPr/>
          <p:nvPr/>
        </p:nvSpPr>
        <p:spPr>
          <a:xfrm>
            <a:off x="8984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F1843CA9-8BD4-F24E-90B9-B97E272C71A5}"/>
              </a:ext>
            </a:extLst>
          </p:cNvPr>
          <p:cNvSpPr/>
          <p:nvPr/>
        </p:nvSpPr>
        <p:spPr>
          <a:xfrm>
            <a:off x="8984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F0BEEE53-3D7B-C742-9B57-5922550D8099}"/>
              </a:ext>
            </a:extLst>
          </p:cNvPr>
          <p:cNvSpPr/>
          <p:nvPr/>
        </p:nvSpPr>
        <p:spPr>
          <a:xfrm>
            <a:off x="8984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285FD202-C6D1-8A47-95F1-BF5441D240FB}"/>
              </a:ext>
            </a:extLst>
          </p:cNvPr>
          <p:cNvSpPr/>
          <p:nvPr/>
        </p:nvSpPr>
        <p:spPr>
          <a:xfrm>
            <a:off x="8984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B6EAB079-CC70-464D-8324-591D06A48EDC}"/>
              </a:ext>
            </a:extLst>
          </p:cNvPr>
          <p:cNvSpPr/>
          <p:nvPr/>
        </p:nvSpPr>
        <p:spPr>
          <a:xfrm>
            <a:off x="961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6C8F4011-D0A6-0B44-BBE6-AECCDAC7536C}"/>
              </a:ext>
            </a:extLst>
          </p:cNvPr>
          <p:cNvSpPr/>
          <p:nvPr/>
        </p:nvSpPr>
        <p:spPr>
          <a:xfrm>
            <a:off x="961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4C74E55F-D334-EA45-B9F0-9263503086E7}"/>
              </a:ext>
            </a:extLst>
          </p:cNvPr>
          <p:cNvSpPr/>
          <p:nvPr/>
        </p:nvSpPr>
        <p:spPr>
          <a:xfrm>
            <a:off x="961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8ED68998-4435-834A-9D7D-59137349C35F}"/>
              </a:ext>
            </a:extLst>
          </p:cNvPr>
          <p:cNvSpPr/>
          <p:nvPr/>
        </p:nvSpPr>
        <p:spPr>
          <a:xfrm>
            <a:off x="961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4319E9D3-B077-9641-A4E3-2583C7DABB78}"/>
              </a:ext>
            </a:extLst>
          </p:cNvPr>
          <p:cNvSpPr/>
          <p:nvPr/>
        </p:nvSpPr>
        <p:spPr>
          <a:xfrm>
            <a:off x="961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C3E51015-A6D3-6C49-A705-42530FDA014C}"/>
              </a:ext>
            </a:extLst>
          </p:cNvPr>
          <p:cNvCxnSpPr>
            <a:cxnSpLocks/>
          </p:cNvCxnSpPr>
          <p:nvPr/>
        </p:nvCxnSpPr>
        <p:spPr>
          <a:xfrm flipV="1">
            <a:off x="7714013" y="5303031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FC072FD6-1E39-C545-8677-D7ED83CD8ECF}"/>
              </a:ext>
            </a:extLst>
          </p:cNvPr>
          <p:cNvCxnSpPr>
            <a:cxnSpLocks/>
          </p:cNvCxnSpPr>
          <p:nvPr/>
        </p:nvCxnSpPr>
        <p:spPr>
          <a:xfrm>
            <a:off x="7714013" y="4669973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BCC6E562-3702-CB45-AB9A-B0A2833895F3}"/>
              </a:ext>
            </a:extLst>
          </p:cNvPr>
          <p:cNvSpPr/>
          <p:nvPr/>
        </p:nvSpPr>
        <p:spPr>
          <a:xfrm>
            <a:off x="7090066" y="5303031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343682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within area models to multiply 2-digit numbers by 2-digit numbers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within area models to multiply 2-digit numbers by 2-digit numbers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200" dirty="0"/>
              <a:t>Year 5 - Spring Block 1 – Multiplication and Division - Lesson 2 – To be able to use area models to multiply 2-digit numbers by 2-digit numbers</a:t>
            </a:r>
          </a:p>
        </p:txBody>
      </p:sp>
    </p:spTree>
    <p:extLst>
      <p:ext uri="{BB962C8B-B14F-4D97-AF65-F5344CB8AC3E}">
        <p14:creationId xmlns:p14="http://schemas.microsoft.com/office/powerpoint/2010/main" val="779348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930467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They have different multipliers and multiplicands, but the products are the same!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D405E52-CEC7-E848-8165-0AB5DC240593}"/>
              </a:ext>
            </a:extLst>
          </p:cNvPr>
          <p:cNvSpPr/>
          <p:nvPr/>
        </p:nvSpPr>
        <p:spPr>
          <a:xfrm>
            <a:off x="83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381CEAC3-D70D-5143-9C36-1D2FC8F9DF65}"/>
              </a:ext>
            </a:extLst>
          </p:cNvPr>
          <p:cNvSpPr/>
          <p:nvPr/>
        </p:nvSpPr>
        <p:spPr>
          <a:xfrm>
            <a:off x="83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B548FBF5-4EFB-B844-B152-762D8142CAEA}"/>
              </a:ext>
            </a:extLst>
          </p:cNvPr>
          <p:cNvSpPr/>
          <p:nvPr/>
        </p:nvSpPr>
        <p:spPr>
          <a:xfrm>
            <a:off x="83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052499D-3596-CE46-82CD-8C6A423A1C47}"/>
              </a:ext>
            </a:extLst>
          </p:cNvPr>
          <p:cNvSpPr/>
          <p:nvPr/>
        </p:nvSpPr>
        <p:spPr>
          <a:xfrm>
            <a:off x="83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B651855-DAE1-8145-BD15-2BA2995DE7DC}"/>
              </a:ext>
            </a:extLst>
          </p:cNvPr>
          <p:cNvSpPr/>
          <p:nvPr/>
        </p:nvSpPr>
        <p:spPr>
          <a:xfrm>
            <a:off x="83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FA9DEBD-CF88-9740-8216-76972B0F71C0}"/>
              </a:ext>
            </a:extLst>
          </p:cNvPr>
          <p:cNvSpPr/>
          <p:nvPr/>
        </p:nvSpPr>
        <p:spPr>
          <a:xfrm>
            <a:off x="1473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ABB6B4B-2E19-7347-9F50-1218D7EE20E2}"/>
              </a:ext>
            </a:extLst>
          </p:cNvPr>
          <p:cNvSpPr/>
          <p:nvPr/>
        </p:nvSpPr>
        <p:spPr>
          <a:xfrm>
            <a:off x="1473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DB43299C-C84A-184C-896B-F7C83772058E}"/>
              </a:ext>
            </a:extLst>
          </p:cNvPr>
          <p:cNvSpPr/>
          <p:nvPr/>
        </p:nvSpPr>
        <p:spPr>
          <a:xfrm>
            <a:off x="1473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9217A40-8EB1-CD42-96E4-4F0ECBA07742}"/>
              </a:ext>
            </a:extLst>
          </p:cNvPr>
          <p:cNvSpPr/>
          <p:nvPr/>
        </p:nvSpPr>
        <p:spPr>
          <a:xfrm>
            <a:off x="1473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231BCF34-53E6-5A47-B211-102B153944EB}"/>
              </a:ext>
            </a:extLst>
          </p:cNvPr>
          <p:cNvSpPr/>
          <p:nvPr/>
        </p:nvSpPr>
        <p:spPr>
          <a:xfrm>
            <a:off x="1473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1BA70F51-EE94-434D-974A-59503D8F0E34}"/>
              </a:ext>
            </a:extLst>
          </p:cNvPr>
          <p:cNvSpPr/>
          <p:nvPr/>
        </p:nvSpPr>
        <p:spPr>
          <a:xfrm>
            <a:off x="210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6C447D2-32EA-0D4F-BEF0-7174D3ED5767}"/>
              </a:ext>
            </a:extLst>
          </p:cNvPr>
          <p:cNvSpPr/>
          <p:nvPr/>
        </p:nvSpPr>
        <p:spPr>
          <a:xfrm>
            <a:off x="210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5ABA049-C9B3-354F-9E20-B8900253FFC1}"/>
              </a:ext>
            </a:extLst>
          </p:cNvPr>
          <p:cNvSpPr/>
          <p:nvPr/>
        </p:nvSpPr>
        <p:spPr>
          <a:xfrm>
            <a:off x="210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4493D77-8B11-5140-B171-4BDCFB3868F6}"/>
              </a:ext>
            </a:extLst>
          </p:cNvPr>
          <p:cNvSpPr/>
          <p:nvPr/>
        </p:nvSpPr>
        <p:spPr>
          <a:xfrm>
            <a:off x="210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0027B524-4AF6-A741-BFA0-4DF2DE522557}"/>
              </a:ext>
            </a:extLst>
          </p:cNvPr>
          <p:cNvSpPr/>
          <p:nvPr/>
        </p:nvSpPr>
        <p:spPr>
          <a:xfrm>
            <a:off x="210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3FEAEE5-5ADF-6B4D-B5F6-D7F3282C18B9}"/>
              </a:ext>
            </a:extLst>
          </p:cNvPr>
          <p:cNvSpPr/>
          <p:nvPr/>
        </p:nvSpPr>
        <p:spPr>
          <a:xfrm>
            <a:off x="2743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E6250DE-AB3A-254D-AC5B-802A38BF3D83}"/>
              </a:ext>
            </a:extLst>
          </p:cNvPr>
          <p:cNvSpPr/>
          <p:nvPr/>
        </p:nvSpPr>
        <p:spPr>
          <a:xfrm>
            <a:off x="2743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D273ED0-C27C-6C4C-BE03-A5AD29309994}"/>
              </a:ext>
            </a:extLst>
          </p:cNvPr>
          <p:cNvSpPr/>
          <p:nvPr/>
        </p:nvSpPr>
        <p:spPr>
          <a:xfrm>
            <a:off x="2743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759D0147-1927-D549-BAF7-0A2810967A13}"/>
              </a:ext>
            </a:extLst>
          </p:cNvPr>
          <p:cNvSpPr/>
          <p:nvPr/>
        </p:nvSpPr>
        <p:spPr>
          <a:xfrm>
            <a:off x="2743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39D5A04B-189B-8B47-80F0-4050978F3527}"/>
              </a:ext>
            </a:extLst>
          </p:cNvPr>
          <p:cNvSpPr/>
          <p:nvPr/>
        </p:nvSpPr>
        <p:spPr>
          <a:xfrm>
            <a:off x="2743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7815A1B-E585-6846-93C9-0A40A030143B}"/>
              </a:ext>
            </a:extLst>
          </p:cNvPr>
          <p:cNvSpPr/>
          <p:nvPr/>
        </p:nvSpPr>
        <p:spPr>
          <a:xfrm>
            <a:off x="3378200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3277DE91-238D-AF4F-A1E1-6DCD134E8287}"/>
              </a:ext>
            </a:extLst>
          </p:cNvPr>
          <p:cNvSpPr/>
          <p:nvPr/>
        </p:nvSpPr>
        <p:spPr>
          <a:xfrm>
            <a:off x="3378200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EB49DEA0-7BAA-EF43-918C-E7F8F0F0A75B}"/>
              </a:ext>
            </a:extLst>
          </p:cNvPr>
          <p:cNvSpPr/>
          <p:nvPr/>
        </p:nvSpPr>
        <p:spPr>
          <a:xfrm>
            <a:off x="3378200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36D2F266-A951-1E47-8AFA-BDF15E4F405B}"/>
              </a:ext>
            </a:extLst>
          </p:cNvPr>
          <p:cNvSpPr/>
          <p:nvPr/>
        </p:nvSpPr>
        <p:spPr>
          <a:xfrm>
            <a:off x="3378200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48E9D7B0-BB34-B648-BE02-99B2F53B70F2}"/>
              </a:ext>
            </a:extLst>
          </p:cNvPr>
          <p:cNvSpPr/>
          <p:nvPr/>
        </p:nvSpPr>
        <p:spPr>
          <a:xfrm>
            <a:off x="3378200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48E82F0-625F-E74A-B478-5E8DA31BF171}"/>
              </a:ext>
            </a:extLst>
          </p:cNvPr>
          <p:cNvCxnSpPr>
            <a:cxnSpLocks/>
          </p:cNvCxnSpPr>
          <p:nvPr/>
        </p:nvCxnSpPr>
        <p:spPr>
          <a:xfrm flipV="1">
            <a:off x="1473200" y="5303031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DC37570B-3E7C-524C-AEDA-1FA55BCE2C4D}"/>
              </a:ext>
            </a:extLst>
          </p:cNvPr>
          <p:cNvCxnSpPr>
            <a:cxnSpLocks/>
          </p:cNvCxnSpPr>
          <p:nvPr/>
        </p:nvCxnSpPr>
        <p:spPr>
          <a:xfrm>
            <a:off x="1473200" y="4669973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78EC7E60-8B1D-5D4E-AEC1-B77D24E2CAAA}"/>
              </a:ext>
            </a:extLst>
          </p:cNvPr>
          <p:cNvSpPr/>
          <p:nvPr/>
        </p:nvSpPr>
        <p:spPr>
          <a:xfrm>
            <a:off x="849253" y="5303031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E485A098-3D31-D948-B1ED-638A1AA56932}"/>
              </a:ext>
            </a:extLst>
          </p:cNvPr>
          <p:cNvSpPr/>
          <p:nvPr/>
        </p:nvSpPr>
        <p:spPr>
          <a:xfrm>
            <a:off x="707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6EE5456E-0B29-5747-AE2B-43222A7255D6}"/>
              </a:ext>
            </a:extLst>
          </p:cNvPr>
          <p:cNvSpPr/>
          <p:nvPr/>
        </p:nvSpPr>
        <p:spPr>
          <a:xfrm>
            <a:off x="707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0BC859EC-57B8-9C4B-B91D-CE6698451A96}"/>
              </a:ext>
            </a:extLst>
          </p:cNvPr>
          <p:cNvSpPr/>
          <p:nvPr/>
        </p:nvSpPr>
        <p:spPr>
          <a:xfrm>
            <a:off x="707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2141DC5F-8D05-494F-B1A7-A77448DCCBF4}"/>
              </a:ext>
            </a:extLst>
          </p:cNvPr>
          <p:cNvSpPr/>
          <p:nvPr/>
        </p:nvSpPr>
        <p:spPr>
          <a:xfrm>
            <a:off x="707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0D7870E7-3289-A149-A155-7630B8445F4C}"/>
              </a:ext>
            </a:extLst>
          </p:cNvPr>
          <p:cNvSpPr/>
          <p:nvPr/>
        </p:nvSpPr>
        <p:spPr>
          <a:xfrm>
            <a:off x="707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2A7507E4-29B0-5C4B-95DF-4E96CE35320F}"/>
              </a:ext>
            </a:extLst>
          </p:cNvPr>
          <p:cNvSpPr/>
          <p:nvPr/>
        </p:nvSpPr>
        <p:spPr>
          <a:xfrm>
            <a:off x="7714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62AB67E5-8A1B-BF41-B67C-CE0ED55DD99C}"/>
              </a:ext>
            </a:extLst>
          </p:cNvPr>
          <p:cNvSpPr/>
          <p:nvPr/>
        </p:nvSpPr>
        <p:spPr>
          <a:xfrm>
            <a:off x="7714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F7C987BC-FA1B-6D46-BD83-F5CC612F308D}"/>
              </a:ext>
            </a:extLst>
          </p:cNvPr>
          <p:cNvSpPr/>
          <p:nvPr/>
        </p:nvSpPr>
        <p:spPr>
          <a:xfrm>
            <a:off x="7714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D2337D94-5425-AB4B-A8E9-19B541C497C2}"/>
              </a:ext>
            </a:extLst>
          </p:cNvPr>
          <p:cNvSpPr/>
          <p:nvPr/>
        </p:nvSpPr>
        <p:spPr>
          <a:xfrm>
            <a:off x="7714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60B53D53-AE0F-5D4B-B8FC-DFEE8727B2E4}"/>
              </a:ext>
            </a:extLst>
          </p:cNvPr>
          <p:cNvSpPr/>
          <p:nvPr/>
        </p:nvSpPr>
        <p:spPr>
          <a:xfrm>
            <a:off x="7714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3AEC3EDA-C3F9-1E40-B478-2F433A5A8419}"/>
              </a:ext>
            </a:extLst>
          </p:cNvPr>
          <p:cNvSpPr/>
          <p:nvPr/>
        </p:nvSpPr>
        <p:spPr>
          <a:xfrm>
            <a:off x="834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891E80B6-36E1-694D-B99A-AE958275E00E}"/>
              </a:ext>
            </a:extLst>
          </p:cNvPr>
          <p:cNvSpPr/>
          <p:nvPr/>
        </p:nvSpPr>
        <p:spPr>
          <a:xfrm>
            <a:off x="834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31E241F3-8221-C64C-BF7A-D46ECC53738A}"/>
              </a:ext>
            </a:extLst>
          </p:cNvPr>
          <p:cNvSpPr/>
          <p:nvPr/>
        </p:nvSpPr>
        <p:spPr>
          <a:xfrm>
            <a:off x="834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586F5038-289C-9845-9285-89280C93C284}"/>
              </a:ext>
            </a:extLst>
          </p:cNvPr>
          <p:cNvSpPr/>
          <p:nvPr/>
        </p:nvSpPr>
        <p:spPr>
          <a:xfrm>
            <a:off x="834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A6F7005C-C084-824C-844A-05D01601FFAF}"/>
              </a:ext>
            </a:extLst>
          </p:cNvPr>
          <p:cNvSpPr/>
          <p:nvPr/>
        </p:nvSpPr>
        <p:spPr>
          <a:xfrm>
            <a:off x="834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C9683067-CBBC-B84E-9078-02828C881B95}"/>
              </a:ext>
            </a:extLst>
          </p:cNvPr>
          <p:cNvSpPr/>
          <p:nvPr/>
        </p:nvSpPr>
        <p:spPr>
          <a:xfrm>
            <a:off x="8984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xmlns="" id="{22F0E6E3-D452-E14D-9074-631A96422768}"/>
              </a:ext>
            </a:extLst>
          </p:cNvPr>
          <p:cNvSpPr/>
          <p:nvPr/>
        </p:nvSpPr>
        <p:spPr>
          <a:xfrm>
            <a:off x="8984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F1843CA9-8BD4-F24E-90B9-B97E272C71A5}"/>
              </a:ext>
            </a:extLst>
          </p:cNvPr>
          <p:cNvSpPr/>
          <p:nvPr/>
        </p:nvSpPr>
        <p:spPr>
          <a:xfrm>
            <a:off x="8984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F0BEEE53-3D7B-C742-9B57-5922550D8099}"/>
              </a:ext>
            </a:extLst>
          </p:cNvPr>
          <p:cNvSpPr/>
          <p:nvPr/>
        </p:nvSpPr>
        <p:spPr>
          <a:xfrm>
            <a:off x="8984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285FD202-C6D1-8A47-95F1-BF5441D240FB}"/>
              </a:ext>
            </a:extLst>
          </p:cNvPr>
          <p:cNvSpPr/>
          <p:nvPr/>
        </p:nvSpPr>
        <p:spPr>
          <a:xfrm>
            <a:off x="8984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B6EAB079-CC70-464D-8324-591D06A48EDC}"/>
              </a:ext>
            </a:extLst>
          </p:cNvPr>
          <p:cNvSpPr/>
          <p:nvPr/>
        </p:nvSpPr>
        <p:spPr>
          <a:xfrm>
            <a:off x="9619013" y="277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prstClr val="black"/>
                </a:solidFill>
                <a:latin typeface="OpenDyslexicAlta" pitchFamily="2" charset="77"/>
              </a:rPr>
              <a:t>O</a:t>
            </a:r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6C8F4011-D0A6-0B44-BBE6-AECCDAC7536C}"/>
              </a:ext>
            </a:extLst>
          </p:cNvPr>
          <p:cNvSpPr/>
          <p:nvPr/>
        </p:nvSpPr>
        <p:spPr>
          <a:xfrm>
            <a:off x="9619013" y="340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4C74E55F-D334-EA45-B9F0-9263503086E7}"/>
              </a:ext>
            </a:extLst>
          </p:cNvPr>
          <p:cNvSpPr/>
          <p:nvPr/>
        </p:nvSpPr>
        <p:spPr>
          <a:xfrm>
            <a:off x="9619013" y="4043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8ED68998-4435-834A-9D7D-59137349C35F}"/>
              </a:ext>
            </a:extLst>
          </p:cNvPr>
          <p:cNvSpPr/>
          <p:nvPr/>
        </p:nvSpPr>
        <p:spPr>
          <a:xfrm>
            <a:off x="9619013" y="467854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4319E9D3-B077-9641-A4E3-2583C7DABB78}"/>
              </a:ext>
            </a:extLst>
          </p:cNvPr>
          <p:cNvSpPr/>
          <p:nvPr/>
        </p:nvSpPr>
        <p:spPr>
          <a:xfrm>
            <a:off x="9619013" y="5312996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xmlns="" id="{C3E51015-A6D3-6C49-A705-42530FDA014C}"/>
              </a:ext>
            </a:extLst>
          </p:cNvPr>
          <p:cNvCxnSpPr>
            <a:cxnSpLocks/>
          </p:cNvCxnSpPr>
          <p:nvPr/>
        </p:nvCxnSpPr>
        <p:spPr>
          <a:xfrm flipV="1">
            <a:off x="7714013" y="5303031"/>
            <a:ext cx="2540000" cy="167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xmlns="" id="{FC072FD6-1E39-C545-8677-D7ED83CD8ECF}"/>
              </a:ext>
            </a:extLst>
          </p:cNvPr>
          <p:cNvCxnSpPr>
            <a:cxnSpLocks/>
          </p:cNvCxnSpPr>
          <p:nvPr/>
        </p:nvCxnSpPr>
        <p:spPr>
          <a:xfrm>
            <a:off x="7714013" y="4669973"/>
            <a:ext cx="2540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BCC6E562-3702-CB45-AB9A-B0A2833895F3}"/>
              </a:ext>
            </a:extLst>
          </p:cNvPr>
          <p:cNvSpPr/>
          <p:nvPr/>
        </p:nvSpPr>
        <p:spPr>
          <a:xfrm>
            <a:off x="7090066" y="5303031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3036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12 x 14.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4675824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5000748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D480BAD-130B-D144-98A5-4F96C2221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134321F9-23BE-2A46-9349-3234B61F6A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012" y="3090649"/>
            <a:ext cx="211478" cy="190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5FBEAE-D1A9-7640-95D6-6A4D34DF84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762" y="3090649"/>
            <a:ext cx="211478" cy="1903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1AEF26C-F601-A24D-B555-1FC5C6762D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949" y="3087336"/>
            <a:ext cx="211478" cy="1903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395395B-0C5C-6844-99A2-376B68F96D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699" y="3096523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</p:spTree>
    <p:extLst>
      <p:ext uri="{BB962C8B-B14F-4D97-AF65-F5344CB8AC3E}">
        <p14:creationId xmlns:p14="http://schemas.microsoft.com/office/powerpoint/2010/main" val="2086393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12 x 14.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4675824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5000748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D480BAD-130B-D144-98A5-4F96C2221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134321F9-23BE-2A46-9349-3234B61F6A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012" y="3090649"/>
            <a:ext cx="211478" cy="190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5FBEAE-D1A9-7640-95D6-6A4D34DF84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762" y="3090649"/>
            <a:ext cx="211478" cy="1903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1AEF26C-F601-A24D-B555-1FC5C6762D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949" y="3087336"/>
            <a:ext cx="211478" cy="1903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395395B-0C5C-6844-99A2-376B68F96D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699" y="3096523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57188" y="4305487"/>
            <a:ext cx="521451" cy="105764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A8D3D6E-C803-6247-AF50-A2DDD1059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60049" y="462592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198" y="3515200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80" y="3517995"/>
            <a:ext cx="521451" cy="10576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0DA7E565-C7D0-A04D-A0CD-DACFC5C34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149" y="3517995"/>
            <a:ext cx="521451" cy="105764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97A790A4-0710-2C47-8069-E5D1BB38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518" y="3516259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42" y="4709687"/>
            <a:ext cx="211478" cy="19033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1C45B8E-9022-534A-9037-F8761FA1F4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42" y="5034611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038" y="4719626"/>
            <a:ext cx="211478" cy="19033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17880138-3DE9-1243-9174-F2ED7C7174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038" y="5044550"/>
            <a:ext cx="211478" cy="19033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AE6886A-F864-384E-9336-99F84EED75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883" y="4724257"/>
            <a:ext cx="211478" cy="19033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03437906-4761-C24A-9EEE-DB8BCEEB24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883" y="5049181"/>
            <a:ext cx="211478" cy="1903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7D19101-2F48-5941-AE5E-AF2B35057B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56" y="4735379"/>
            <a:ext cx="211478" cy="1903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A98E98A-3DD3-344A-A0B1-390C2C64EB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56" y="5060303"/>
            <a:ext cx="211478" cy="1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8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12 x 14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4675824"/>
            <a:ext cx="211478" cy="19033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76A714-2647-F546-87EB-3EF0959C9B3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645" y="5000748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DD480BAD-130B-D144-98A5-4F96C22219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134321F9-23BE-2A46-9349-3234B61F6A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012" y="3090649"/>
            <a:ext cx="211478" cy="190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95FBEAE-D1A9-7640-95D6-6A4D34DF84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762" y="3090649"/>
            <a:ext cx="211478" cy="19033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1AEF26C-F601-A24D-B555-1FC5C6762D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949" y="3087336"/>
            <a:ext cx="211478" cy="19033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395395B-0C5C-6844-99A2-376B68F96DA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699" y="3096523"/>
            <a:ext cx="211478" cy="1903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57188" y="4305487"/>
            <a:ext cx="521451" cy="105764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5A8D3D6E-C803-6247-AF50-A2DDD1059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60049" y="462592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198" y="3515200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80" y="3517995"/>
            <a:ext cx="521451" cy="105764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0DA7E565-C7D0-A04D-A0CD-DACFC5C344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149" y="3517995"/>
            <a:ext cx="521451" cy="1057647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97A790A4-0710-2C47-8069-E5D1BB3854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8518" y="3516259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42" y="4709687"/>
            <a:ext cx="211478" cy="19033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1C45B8E-9022-534A-9037-F8761FA1F4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642" y="5034611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038" y="4719626"/>
            <a:ext cx="211478" cy="19033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17880138-3DE9-1243-9174-F2ED7C7174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038" y="5044550"/>
            <a:ext cx="211478" cy="19033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AE6886A-F864-384E-9336-99F84EED75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883" y="4724257"/>
            <a:ext cx="211478" cy="19033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03437906-4761-C24A-9EEE-DB8BCEEB24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2883" y="5049181"/>
            <a:ext cx="211478" cy="1903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7D19101-2F48-5941-AE5E-AF2B35057B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56" y="4735379"/>
            <a:ext cx="211478" cy="1903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6A98E98A-3DD3-344A-A0B1-390C2C64EB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356" y="5060303"/>
            <a:ext cx="211478" cy="19033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3298BA91-EDE7-574A-B6D1-64F1739AC270}"/>
              </a:ext>
            </a:extLst>
          </p:cNvPr>
          <p:cNvSpPr/>
          <p:nvPr/>
        </p:nvSpPr>
        <p:spPr>
          <a:xfrm>
            <a:off x="1974806" y="3766439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100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84496C48-3F8E-574B-8729-F6959D0F6A12}"/>
              </a:ext>
            </a:extLst>
          </p:cNvPr>
          <p:cNvSpPr/>
          <p:nvPr/>
        </p:nvSpPr>
        <p:spPr>
          <a:xfrm>
            <a:off x="2009910" y="4725986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68C93142-AADA-504C-9014-EA0373AF2B42}"/>
              </a:ext>
            </a:extLst>
          </p:cNvPr>
          <p:cNvSpPr/>
          <p:nvPr/>
        </p:nvSpPr>
        <p:spPr>
          <a:xfrm>
            <a:off x="3453194" y="3766439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40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2EA62F6F-00D2-744B-AC5C-EB6ED4CCCB73}"/>
              </a:ext>
            </a:extLst>
          </p:cNvPr>
          <p:cNvSpPr/>
          <p:nvPr/>
        </p:nvSpPr>
        <p:spPr>
          <a:xfrm>
            <a:off x="3388051" y="4726650"/>
            <a:ext cx="1057648" cy="474844"/>
          </a:xfrm>
          <a:prstGeom prst="roundRect">
            <a:avLst/>
          </a:prstGeom>
          <a:solidFill>
            <a:schemeClr val="bg1">
              <a:alpha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xmlns="" id="{ECBA83CA-8525-D644-B2DE-19BE07733CF5}"/>
              </a:ext>
            </a:extLst>
          </p:cNvPr>
          <p:cNvSpPr/>
          <p:nvPr/>
        </p:nvSpPr>
        <p:spPr>
          <a:xfrm>
            <a:off x="6349910" y="5674478"/>
            <a:ext cx="3059127" cy="474844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12 x 14 = </a:t>
            </a:r>
            <a:r>
              <a:rPr lang="en-US" sz="2400" u="sng" dirty="0">
                <a:solidFill>
                  <a:srgbClr val="FF3860"/>
                </a:solidFill>
                <a:latin typeface="OpenDyslexicAlta" pitchFamily="2" charset="77"/>
              </a:rPr>
              <a:t>168</a:t>
            </a:r>
          </a:p>
        </p:txBody>
      </p:sp>
    </p:spTree>
    <p:extLst>
      <p:ext uri="{BB962C8B-B14F-4D97-AF65-F5344CB8AC3E}">
        <p14:creationId xmlns:p14="http://schemas.microsoft.com/office/powerpoint/2010/main" val="385895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22 x 21.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46A2911-7C16-184F-B3D4-337F11EB41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283A1AA9-7909-774F-A5BE-19DEA6F2CE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119F6992-70F8-314E-B3D1-8A4FDA406B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75914911-69CB-7448-9E92-12A26E80DA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00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use area models to multiply 2-digit numbers by 2-digit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Yasmin uses Base 10 within an area model to help her calculate 22 x 21.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A623474-60AC-D040-866F-AD9F99CED7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3472470"/>
            <a:ext cx="521451" cy="105764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126657D7-7790-3740-9EA8-A37C9DA22D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2092" y="5700362"/>
            <a:ext cx="211478" cy="190330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26E95558-2717-0940-92D5-FCC232BD11F8}"/>
              </a:ext>
            </a:extLst>
          </p:cNvPr>
          <p:cNvCxnSpPr>
            <a:cxnSpLocks/>
          </p:cNvCxnSpPr>
          <p:nvPr/>
        </p:nvCxnSpPr>
        <p:spPr>
          <a:xfrm>
            <a:off x="1868556" y="2851863"/>
            <a:ext cx="0" cy="37576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941F2692-BCE5-1642-90C9-A250292FF912}"/>
              </a:ext>
            </a:extLst>
          </p:cNvPr>
          <p:cNvCxnSpPr>
            <a:cxnSpLocks/>
          </p:cNvCxnSpPr>
          <p:nvPr/>
        </p:nvCxnSpPr>
        <p:spPr>
          <a:xfrm>
            <a:off x="1219199" y="3412435"/>
            <a:ext cx="4840289" cy="1656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4943E7B-35B6-9041-89C8-21913C821D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105" y="4586416"/>
            <a:ext cx="521451" cy="10576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0ABB79B1-EBB8-7A4C-9632-DA04239902F3}"/>
              </a:ext>
            </a:extLst>
          </p:cNvPr>
          <p:cNvSpPr txBox="1"/>
          <p:nvPr/>
        </p:nvSpPr>
        <p:spPr>
          <a:xfrm>
            <a:off x="1344144" y="2927865"/>
            <a:ext cx="39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OpenDyslexicAlta" pitchFamily="2" charset="77"/>
              </a:rPr>
              <a:t>×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9812928-9AB6-6D41-9438-E0C76404D4E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700" y="3472469"/>
            <a:ext cx="1328426" cy="105764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D33ED73-4B59-9940-A0E4-B0124F51FE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390" y="3472468"/>
            <a:ext cx="1328426" cy="10576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CDB7BA1-3A31-4943-A0C1-2A451A10F4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56" y="4583713"/>
            <a:ext cx="1328426" cy="105764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6F5EF1B-8F87-0042-B545-BE331166A0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911" y="4583713"/>
            <a:ext cx="1328426" cy="10576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A2F0614D-70F1-7542-B712-A76FA7A375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86691" y="5327704"/>
            <a:ext cx="521451" cy="10576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3D04B1A-3088-CC43-9868-C202948FBE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14142" y="5327703"/>
            <a:ext cx="521451" cy="105764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CE0D848E-8105-574C-9CB3-9CA6B75F37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3489057"/>
            <a:ext cx="521451" cy="105764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3CA0CC42-5217-F347-B2F0-4F9B8898C2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65" y="4603003"/>
            <a:ext cx="521451" cy="105764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2B664-AA7B-FF43-8FB7-721B2A22E1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3491852"/>
            <a:ext cx="521451" cy="105764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DD1B2ED1-9118-4A4F-B4F1-24FBBEE958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147" y="4605798"/>
            <a:ext cx="521451" cy="10576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74E63873-89CC-CA4C-AB64-A0240F7FA0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87" y="5746530"/>
            <a:ext cx="211478" cy="19033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055177BB-1EA2-D64A-BEC4-F004621D3D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9983" y="5756469"/>
            <a:ext cx="211478" cy="19033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8960E8C9-142A-D14C-B291-C28A35786B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270845" y="2688058"/>
            <a:ext cx="521451" cy="1057647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A131F34A-FB09-804F-A306-D503CF88F3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98296" y="2688057"/>
            <a:ext cx="521451" cy="10576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48C27364-DD91-B14C-8924-0F7DEA3E9E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087" y="3090865"/>
            <a:ext cx="211478" cy="19033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81E38009-AF10-7C40-920D-45765580BD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837" y="3090865"/>
            <a:ext cx="211478" cy="1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13319</TotalTime>
  <Words>1649</Words>
  <Application>Microsoft Office PowerPoint</Application>
  <PresentationFormat>Custom</PresentationFormat>
  <Paragraphs>415</Paragraphs>
  <Slides>30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OpenDyslexic</vt:lpstr>
      <vt:lpstr>Wingdings</vt:lpstr>
      <vt:lpstr>Calibri</vt:lpstr>
      <vt:lpstr>Muli</vt:lpstr>
      <vt:lpstr>OpenDyslexicAlta</vt:lpstr>
      <vt:lpstr>Lato Light</vt:lpstr>
      <vt:lpstr>Lato</vt:lpstr>
      <vt:lpstr>Office Theme</vt:lpstr>
      <vt:lpstr>PowerPoint Presentation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  <vt:lpstr>To be able to use area models to multiply 2-digit numbers by 2-digit numbers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652</cp:revision>
  <cp:lastPrinted>2019-06-17T16:19:05Z</cp:lastPrinted>
  <dcterms:created xsi:type="dcterms:W3CDTF">2018-08-06T08:16:18Z</dcterms:created>
  <dcterms:modified xsi:type="dcterms:W3CDTF">2020-07-15T10:58:25Z</dcterms:modified>
</cp:coreProperties>
</file>