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53"/>
  </p:notesMasterIdLst>
  <p:handoutMasterIdLst>
    <p:handoutMasterId r:id="rId54"/>
  </p:handoutMasterIdLst>
  <p:sldIdLst>
    <p:sldId id="320" r:id="rId2"/>
    <p:sldId id="321" r:id="rId3"/>
    <p:sldId id="373" r:id="rId4"/>
    <p:sldId id="374" r:id="rId5"/>
    <p:sldId id="375" r:id="rId6"/>
    <p:sldId id="376" r:id="rId7"/>
    <p:sldId id="396" r:id="rId8"/>
    <p:sldId id="399" r:id="rId9"/>
    <p:sldId id="398" r:id="rId10"/>
    <p:sldId id="397" r:id="rId11"/>
    <p:sldId id="378" r:id="rId12"/>
    <p:sldId id="381" r:id="rId13"/>
    <p:sldId id="400" r:id="rId14"/>
    <p:sldId id="403" r:id="rId15"/>
    <p:sldId id="402" r:id="rId16"/>
    <p:sldId id="401" r:id="rId17"/>
    <p:sldId id="382" r:id="rId18"/>
    <p:sldId id="383" r:id="rId19"/>
    <p:sldId id="404" r:id="rId20"/>
    <p:sldId id="407" r:id="rId21"/>
    <p:sldId id="406" r:id="rId22"/>
    <p:sldId id="405" r:id="rId23"/>
    <p:sldId id="384" r:id="rId24"/>
    <p:sldId id="385" r:id="rId25"/>
    <p:sldId id="408" r:id="rId26"/>
    <p:sldId id="411" r:id="rId27"/>
    <p:sldId id="410" r:id="rId28"/>
    <p:sldId id="409" r:id="rId29"/>
    <p:sldId id="387" r:id="rId30"/>
    <p:sldId id="388" r:id="rId31"/>
    <p:sldId id="389" r:id="rId32"/>
    <p:sldId id="422" r:id="rId33"/>
    <p:sldId id="423" r:id="rId34"/>
    <p:sldId id="417" r:id="rId35"/>
    <p:sldId id="420" r:id="rId36"/>
    <p:sldId id="419" r:id="rId37"/>
    <p:sldId id="418" r:id="rId38"/>
    <p:sldId id="386" r:id="rId39"/>
    <p:sldId id="390" r:id="rId40"/>
    <p:sldId id="391" r:id="rId41"/>
    <p:sldId id="392" r:id="rId42"/>
    <p:sldId id="393" r:id="rId43"/>
    <p:sldId id="414" r:id="rId44"/>
    <p:sldId id="415" r:id="rId45"/>
    <p:sldId id="413" r:id="rId46"/>
    <p:sldId id="421" r:id="rId47"/>
    <p:sldId id="394" r:id="rId48"/>
    <p:sldId id="412" r:id="rId49"/>
    <p:sldId id="370" r:id="rId50"/>
    <p:sldId id="395" r:id="rId51"/>
    <p:sldId id="424" r:id="rId52"/>
  </p:sldIdLst>
  <p:sldSz cx="12192000" cy="6858000"/>
  <p:notesSz cx="6858000" cy="9144000"/>
  <p:embeddedFontLst>
    <p:embeddedFont>
      <p:font typeface="OpenDyslexicAlta" panose="020B0604020202020204" charset="0"/>
      <p:regular r:id="rId55"/>
      <p:bold r:id="rId56"/>
      <p:italic r:id="rId57"/>
      <p:boldItalic r:id="rId58"/>
    </p:embeddedFont>
    <p:embeddedFont>
      <p:font typeface="Muli" panose="020B0604020202020204" charset="0"/>
      <p:regular r:id="rId59"/>
      <p:bold r:id="rId60"/>
      <p:italic r:id="rId61"/>
      <p:boldItalic r:id="rId62"/>
    </p:embeddedFont>
    <p:embeddedFont>
      <p:font typeface="OpenDyslexic" panose="020B0604020202020204" charset="0"/>
      <p:regular r:id="rId63"/>
      <p:bold r:id="rId64"/>
      <p:italic r:id="rId65"/>
      <p:boldItalic r:id="rId66"/>
    </p:embeddedFont>
    <p:embeddedFont>
      <p:font typeface="Lato Light" panose="020F0302020204030203" pitchFamily="34" charset="0"/>
      <p:regular r:id="rId67"/>
    </p:embeddedFont>
    <p:embeddedFont>
      <p:font typeface="Calibri" panose="020F0502020204030204" pitchFamily="34" charset="0"/>
      <p:regular r:id="rId68"/>
      <p:bold r:id="rId69"/>
      <p:italic r:id="rId70"/>
      <p:boldItalic r:id="rId71"/>
    </p:embeddedFont>
    <p:embeddedFont>
      <p:font typeface="Lato" panose="020F0502020204030203" pitchFamily="34" charset="0"/>
      <p:regular r:id="rId72"/>
      <p:bold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23D160"/>
    <a:srgbClr val="3273DC"/>
    <a:srgbClr val="7957D5"/>
    <a:srgbClr val="209CEE"/>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04" autoAdjust="0"/>
    <p:restoredTop sz="67570" autoAdjust="0"/>
  </p:normalViewPr>
  <p:slideViewPr>
    <p:cSldViewPr snapToGrid="0" snapToObjects="1">
      <p:cViewPr>
        <p:scale>
          <a:sx n="75" d="100"/>
          <a:sy n="75" d="100"/>
        </p:scale>
        <p:origin x="-630" y="72"/>
      </p:cViewPr>
      <p:guideLst>
        <p:guide orient="horz" pos="2160"/>
        <p:guide pos="3817"/>
      </p:guideLst>
    </p:cSldViewPr>
  </p:slideViewPr>
  <p:outlineViewPr>
    <p:cViewPr>
      <p:scale>
        <a:sx n="33" d="100"/>
        <a:sy n="33" d="100"/>
      </p:scale>
      <p:origin x="0" y="-65296"/>
    </p:cViewPr>
  </p:outlineViewPr>
  <p:notesTextViewPr>
    <p:cViewPr>
      <p:scale>
        <a:sx n="65" d="100"/>
        <a:sy n="65" d="100"/>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1.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7.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243392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2868924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4057541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455637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3899428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3044525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3770652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410720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1090613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121690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1425742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304172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645546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3303921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4063565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391961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4035995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277842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32556840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7736292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3423923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34620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24569234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27477309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3757363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2147928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1345083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36</a:t>
            </a:fld>
            <a:endParaRPr lang="en-GB"/>
          </a:p>
        </p:txBody>
      </p:sp>
    </p:spTree>
    <p:extLst>
      <p:ext uri="{BB962C8B-B14F-4D97-AF65-F5344CB8AC3E}">
        <p14:creationId xmlns:p14="http://schemas.microsoft.com/office/powerpoint/2010/main" val="38739802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37</a:t>
            </a:fld>
            <a:endParaRPr lang="en-GB"/>
          </a:p>
        </p:txBody>
      </p:sp>
    </p:spTree>
    <p:extLst>
      <p:ext uri="{BB962C8B-B14F-4D97-AF65-F5344CB8AC3E}">
        <p14:creationId xmlns:p14="http://schemas.microsoft.com/office/powerpoint/2010/main" val="20456728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38</a:t>
            </a:fld>
            <a:endParaRPr lang="en-GB"/>
          </a:p>
        </p:txBody>
      </p:sp>
    </p:spTree>
    <p:extLst>
      <p:ext uri="{BB962C8B-B14F-4D97-AF65-F5344CB8AC3E}">
        <p14:creationId xmlns:p14="http://schemas.microsoft.com/office/powerpoint/2010/main" val="30395404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39</a:t>
            </a:fld>
            <a:endParaRPr lang="en-GB"/>
          </a:p>
        </p:txBody>
      </p:sp>
    </p:spTree>
    <p:extLst>
      <p:ext uri="{BB962C8B-B14F-4D97-AF65-F5344CB8AC3E}">
        <p14:creationId xmlns:p14="http://schemas.microsoft.com/office/powerpoint/2010/main" val="12278497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40</a:t>
            </a:fld>
            <a:endParaRPr lang="en-GB"/>
          </a:p>
        </p:txBody>
      </p:sp>
    </p:spTree>
    <p:extLst>
      <p:ext uri="{BB962C8B-B14F-4D97-AF65-F5344CB8AC3E}">
        <p14:creationId xmlns:p14="http://schemas.microsoft.com/office/powerpoint/2010/main" val="3263678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41</a:t>
            </a:fld>
            <a:endParaRPr lang="en-GB"/>
          </a:p>
        </p:txBody>
      </p:sp>
    </p:spTree>
    <p:extLst>
      <p:ext uri="{BB962C8B-B14F-4D97-AF65-F5344CB8AC3E}">
        <p14:creationId xmlns:p14="http://schemas.microsoft.com/office/powerpoint/2010/main" val="1437439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26895301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42</a:t>
            </a:fld>
            <a:endParaRPr lang="en-GB"/>
          </a:p>
        </p:txBody>
      </p:sp>
    </p:spTree>
    <p:extLst>
      <p:ext uri="{BB962C8B-B14F-4D97-AF65-F5344CB8AC3E}">
        <p14:creationId xmlns:p14="http://schemas.microsoft.com/office/powerpoint/2010/main" val="35918184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43</a:t>
            </a:fld>
            <a:endParaRPr lang="en-GB"/>
          </a:p>
        </p:txBody>
      </p:sp>
    </p:spTree>
    <p:extLst>
      <p:ext uri="{BB962C8B-B14F-4D97-AF65-F5344CB8AC3E}">
        <p14:creationId xmlns:p14="http://schemas.microsoft.com/office/powerpoint/2010/main" val="19241725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44</a:t>
            </a:fld>
            <a:endParaRPr lang="en-GB"/>
          </a:p>
        </p:txBody>
      </p:sp>
    </p:spTree>
    <p:extLst>
      <p:ext uri="{BB962C8B-B14F-4D97-AF65-F5344CB8AC3E}">
        <p14:creationId xmlns:p14="http://schemas.microsoft.com/office/powerpoint/2010/main" val="4429624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45</a:t>
            </a:fld>
            <a:endParaRPr lang="en-GB"/>
          </a:p>
        </p:txBody>
      </p:sp>
    </p:spTree>
    <p:extLst>
      <p:ext uri="{BB962C8B-B14F-4D97-AF65-F5344CB8AC3E}">
        <p14:creationId xmlns:p14="http://schemas.microsoft.com/office/powerpoint/2010/main" val="8875418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46</a:t>
            </a:fld>
            <a:endParaRPr lang="en-GB"/>
          </a:p>
        </p:txBody>
      </p:sp>
    </p:spTree>
    <p:extLst>
      <p:ext uri="{BB962C8B-B14F-4D97-AF65-F5344CB8AC3E}">
        <p14:creationId xmlns:p14="http://schemas.microsoft.com/office/powerpoint/2010/main" val="1979711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47</a:t>
            </a:fld>
            <a:endParaRPr lang="en-GB"/>
          </a:p>
        </p:txBody>
      </p:sp>
    </p:spTree>
    <p:extLst>
      <p:ext uri="{BB962C8B-B14F-4D97-AF65-F5344CB8AC3E}">
        <p14:creationId xmlns:p14="http://schemas.microsoft.com/office/powerpoint/2010/main" val="1637607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48</a:t>
            </a:fld>
            <a:endParaRPr lang="en-GB"/>
          </a:p>
        </p:txBody>
      </p:sp>
    </p:spTree>
    <p:extLst>
      <p:ext uri="{BB962C8B-B14F-4D97-AF65-F5344CB8AC3E}">
        <p14:creationId xmlns:p14="http://schemas.microsoft.com/office/powerpoint/2010/main" val="16893523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49</a:t>
            </a:fld>
            <a:endParaRPr lang="en-GB"/>
          </a:p>
        </p:txBody>
      </p:sp>
    </p:spTree>
    <p:extLst>
      <p:ext uri="{BB962C8B-B14F-4D97-AF65-F5344CB8AC3E}">
        <p14:creationId xmlns:p14="http://schemas.microsoft.com/office/powerpoint/2010/main" val="1152506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50</a:t>
            </a:fld>
            <a:endParaRPr lang="en-GB"/>
          </a:p>
        </p:txBody>
      </p:sp>
    </p:spTree>
    <p:extLst>
      <p:ext uri="{BB962C8B-B14F-4D97-AF65-F5344CB8AC3E}">
        <p14:creationId xmlns:p14="http://schemas.microsoft.com/office/powerpoint/2010/main" val="4184903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2074105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4104977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3484325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1079054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1442568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
        <p:nvSpPr>
          <p:cNvPr id="7" name="Date Placeholder 3">
            <a:extLst>
              <a:ext uri="{FF2B5EF4-FFF2-40B4-BE49-F238E27FC236}">
                <a16:creationId xmlns:a16="http://schemas.microsoft.com/office/drawing/2014/main" xmlns="" id="{4A8255E2-8D62-EF46-8A29-C45CCF03D89D}"/>
              </a:ext>
            </a:extLst>
          </p:cNvPr>
          <p:cNvSpPr txBox="1">
            <a:spLocks/>
          </p:cNvSpPr>
          <p:nvPr userDrawn="1"/>
        </p:nvSpPr>
        <p:spPr>
          <a:xfrm>
            <a:off x="838200" y="128546"/>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uli"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6FE96F-DDC5-F246-8640-2EF68EEC1D75}" type="datetime1">
              <a:rPr lang="en-GB" smtClean="0"/>
              <a:pPr/>
              <a:t>19/07/2020</a:t>
            </a:fld>
            <a:endParaRPr lang="en-GB" dirty="0"/>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17.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17.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fontScale="85000" lnSpcReduction="10000"/>
          </a:bodyPr>
          <a:lstStyle/>
          <a:p>
            <a:r>
              <a:rPr lang="en-GB" dirty="0"/>
              <a:t>Year 4 </a:t>
            </a:r>
            <a:br>
              <a:rPr lang="en-GB" dirty="0"/>
            </a:br>
            <a:r>
              <a:rPr lang="en-GB" dirty="0"/>
              <a:t>Spring Block 1: Multiplication and Division</a:t>
            </a:r>
          </a:p>
          <a:p>
            <a:r>
              <a:rPr lang="en-GB" dirty="0"/>
              <a:t>Lesson 4: To be able to multiply using efficient mental strategies</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1 – Multiplication and Division</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4</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Spring</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partitioning then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34 x 6 = </a:t>
            </a:r>
            <a:r>
              <a:rPr lang="en-US" sz="2800" u="sng" dirty="0">
                <a:solidFill>
                  <a:srgbClr val="FF3860"/>
                </a:solidFill>
                <a:latin typeface="OpenDyslexicAlta" pitchFamily="2" charset="77"/>
              </a:rPr>
              <a:t>30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4</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180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24</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204</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37AA4ABF-08E6-6A4F-ADEF-0D240D593D7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5</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47 x 8 = </a:t>
            </a:r>
            <a:r>
              <a:rPr lang="en-US" sz="2800" u="sng" dirty="0">
                <a:solidFill>
                  <a:srgbClr val="FF3860"/>
                </a:solidFill>
                <a:latin typeface="OpenDyslexicAlta" pitchFamily="2" charset="77"/>
              </a:rPr>
              <a:t>40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8</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8</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320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56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376</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379072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 x 8 x 5 = 5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212" name="Picture 211">
            <a:extLst>
              <a:ext uri="{FF2B5EF4-FFF2-40B4-BE49-F238E27FC236}">
                <a16:creationId xmlns:a16="http://schemas.microsoft.com/office/drawing/2014/main" xmlns="" id="{6CA3B5B8-B956-E543-9ACB-F8395ED1190E}"/>
              </a:ext>
            </a:extLst>
          </p:cNvPr>
          <p:cNvPicPr>
            <a:picLocks noChangeAspect="1"/>
          </p:cNvPicPr>
          <p:nvPr/>
        </p:nvPicPr>
        <p:blipFill>
          <a:blip r:embed="rId4"/>
          <a:stretch>
            <a:fillRect/>
          </a:stretch>
        </p:blipFill>
        <p:spPr>
          <a:xfrm>
            <a:off x="3264422" y="3058909"/>
            <a:ext cx="5718768" cy="1842126"/>
          </a:xfrm>
          <a:prstGeom prst="rect">
            <a:avLst/>
          </a:prstGeom>
        </p:spPr>
      </p:pic>
      <p:sp>
        <p:nvSpPr>
          <p:cNvPr id="213" name="Rounded Rectangle 212">
            <a:extLst>
              <a:ext uri="{FF2B5EF4-FFF2-40B4-BE49-F238E27FC236}">
                <a16:creationId xmlns:a16="http://schemas.microsoft.com/office/drawing/2014/main" xmlns="" id="{54399DB3-F92A-044D-A6CE-5FBDEE54C291}"/>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4281306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 x 8 x 5 = 5 x </a:t>
            </a:r>
            <a:r>
              <a:rPr lang="en-US" sz="2800" u="sng" dirty="0">
                <a:solidFill>
                  <a:srgbClr val="FF3860"/>
                </a:solidFill>
                <a:latin typeface="OpenDyslexicAlta" pitchFamily="2" charset="77"/>
              </a:rPr>
              <a:t>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7" name="Picture 6">
            <a:extLst>
              <a:ext uri="{FF2B5EF4-FFF2-40B4-BE49-F238E27FC236}">
                <a16:creationId xmlns:a16="http://schemas.microsoft.com/office/drawing/2014/main" xmlns="" id="{C994B802-D682-904D-AD2B-8693C1BA4627}"/>
              </a:ext>
            </a:extLst>
          </p:cNvPr>
          <p:cNvPicPr>
            <a:picLocks noChangeAspect="1"/>
          </p:cNvPicPr>
          <p:nvPr/>
        </p:nvPicPr>
        <p:blipFill>
          <a:blip r:embed="rId4"/>
          <a:stretch>
            <a:fillRect/>
          </a:stretch>
        </p:blipFill>
        <p:spPr>
          <a:xfrm>
            <a:off x="3264422" y="3058909"/>
            <a:ext cx="5718768" cy="1842126"/>
          </a:xfrm>
          <a:prstGeom prst="rect">
            <a:avLst/>
          </a:prstGeom>
        </p:spPr>
      </p:pic>
      <p:sp>
        <p:nvSpPr>
          <p:cNvPr id="8" name="Rounded Rectangle 7">
            <a:extLst>
              <a:ext uri="{FF2B5EF4-FFF2-40B4-BE49-F238E27FC236}">
                <a16:creationId xmlns:a16="http://schemas.microsoft.com/office/drawing/2014/main" xmlns="" id="{646DC716-3ED1-3443-B1C0-9F563C5C6DB1}"/>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460639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factorizing and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4 = 7 x 5 x 4 = 7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x 6 = 8 x 2 x 6 = 8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3 = 7 x 4 x 3 = 7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ED44EFE2-8321-D644-8053-6525BC2DA08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998184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factorizing and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4 = 7 x 5 x 4 = 7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x 6 = 8 x 2 x 6 = 8 x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96</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3 = 7 x 4 x 3 = 7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ED44EFE2-8321-D644-8053-6525BC2DA08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116005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factorizing and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4 = 7 x 5 x 4 = 7 x </a:t>
            </a:r>
            <a:r>
              <a:rPr lang="en-US" sz="2800" u="sng" dirty="0">
                <a:solidFill>
                  <a:srgbClr val="FF3860"/>
                </a:solidFill>
                <a:latin typeface="OpenDyslexicAlta" pitchFamily="2" charset="77"/>
              </a:rPr>
              <a:t>20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140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x 6 = 8 x 2 x 6 = 8 x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96</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3 = 7 x 4 x 3 = 7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ED44EFE2-8321-D644-8053-6525BC2DA08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09635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factorizing and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4 = 7 x 5 x 4 = 7 x </a:t>
            </a:r>
            <a:r>
              <a:rPr lang="en-US" sz="2800" u="sng" dirty="0">
                <a:solidFill>
                  <a:srgbClr val="FF3860"/>
                </a:solidFill>
                <a:latin typeface="OpenDyslexicAlta" pitchFamily="2" charset="77"/>
              </a:rPr>
              <a:t>20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140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x 6 = 8 x 2 x 6 = 8 x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96</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3 = 7 x 4 x 3 = 7 x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84</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ED44EFE2-8321-D644-8053-6525BC2DA08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049904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25 x 10 - 25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4" name="Picture 3">
            <a:extLst>
              <a:ext uri="{FF2B5EF4-FFF2-40B4-BE49-F238E27FC236}">
                <a16:creationId xmlns:a16="http://schemas.microsoft.com/office/drawing/2014/main" xmlns="" id="{962AF2FF-95E1-944B-8C38-F8503101C1AE}"/>
              </a:ext>
            </a:extLst>
          </p:cNvPr>
          <p:cNvPicPr>
            <a:picLocks noChangeAspect="1"/>
          </p:cNvPicPr>
          <p:nvPr/>
        </p:nvPicPr>
        <p:blipFill>
          <a:blip r:embed="rId4"/>
          <a:stretch>
            <a:fillRect/>
          </a:stretch>
        </p:blipFill>
        <p:spPr>
          <a:xfrm>
            <a:off x="3139704" y="2690186"/>
            <a:ext cx="5912591" cy="2543321"/>
          </a:xfrm>
          <a:prstGeom prst="rect">
            <a:avLst/>
          </a:prstGeom>
        </p:spPr>
      </p:pic>
      <p:sp>
        <p:nvSpPr>
          <p:cNvPr id="259" name="Rounded Rectangle 258">
            <a:extLst>
              <a:ext uri="{FF2B5EF4-FFF2-40B4-BE49-F238E27FC236}">
                <a16:creationId xmlns:a16="http://schemas.microsoft.com/office/drawing/2014/main" xmlns="" id="{28EE4B81-5026-F64C-A51D-2188750BD677}"/>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944714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25 x 10 - 25 x 2 = </a:t>
            </a:r>
            <a:r>
              <a:rPr lang="en-US" sz="2800" u="sng" dirty="0">
                <a:solidFill>
                  <a:srgbClr val="FF3860"/>
                </a:solidFill>
                <a:latin typeface="OpenDyslexicAlta" pitchFamily="2" charset="77"/>
              </a:rPr>
              <a:t>250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4" name="Picture 3">
            <a:extLst>
              <a:ext uri="{FF2B5EF4-FFF2-40B4-BE49-F238E27FC236}">
                <a16:creationId xmlns:a16="http://schemas.microsoft.com/office/drawing/2014/main" xmlns="" id="{962AF2FF-95E1-944B-8C38-F8503101C1AE}"/>
              </a:ext>
            </a:extLst>
          </p:cNvPr>
          <p:cNvPicPr>
            <a:picLocks noChangeAspect="1"/>
          </p:cNvPicPr>
          <p:nvPr/>
        </p:nvPicPr>
        <p:blipFill>
          <a:blip r:embed="rId4"/>
          <a:stretch>
            <a:fillRect/>
          </a:stretch>
        </p:blipFill>
        <p:spPr>
          <a:xfrm>
            <a:off x="3139704" y="2690186"/>
            <a:ext cx="5912591" cy="2543321"/>
          </a:xfrm>
          <a:prstGeom prst="rect">
            <a:avLst/>
          </a:prstGeom>
        </p:spPr>
      </p:pic>
      <p:sp>
        <p:nvSpPr>
          <p:cNvPr id="7" name="Rounded Rectangle 6">
            <a:extLst>
              <a:ext uri="{FF2B5EF4-FFF2-40B4-BE49-F238E27FC236}">
                <a16:creationId xmlns:a16="http://schemas.microsoft.com/office/drawing/2014/main" xmlns="" id="{4B0F7E30-D3D1-754B-A357-E45F7BDFA512}"/>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266543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8 = 35 x 10 - 35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9 = 25 x 10 - 25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36 x 9 = 26 x 10 - 36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630451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730948" cy="4351338"/>
          </a:xfrm>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explore different mental strategies for multiplication</a:t>
            </a:r>
          </a:p>
          <a:p>
            <a:pPr>
              <a:buClr>
                <a:srgbClr val="23D160"/>
              </a:buClr>
              <a:buSzPct val="85000"/>
              <a:buFont typeface="Wingdings" pitchFamily="2" charset="2"/>
              <a:buChar char="ü"/>
            </a:pPr>
            <a:r>
              <a:rPr lang="en-GB" sz="2200" dirty="0"/>
              <a:t>I can explain my reasoning when choosing efficient mental strategies </a:t>
            </a:r>
            <a:r>
              <a:rPr lang="en-GB" sz="2200"/>
              <a:t>for multiplication</a:t>
            </a: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4 - Spring Block 1 – Multiplication and Division - Lesson 4 – To be able to multiply using efficient mental strategies</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8 = 35 x 10 - 35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9 = 25 x 10 - 25 x 1 = </a:t>
            </a:r>
            <a:r>
              <a:rPr lang="en-US" sz="2800" u="sng" dirty="0">
                <a:solidFill>
                  <a:srgbClr val="FF3860"/>
                </a:solidFill>
                <a:latin typeface="OpenDyslexicAlta" pitchFamily="2" charset="77"/>
              </a:rPr>
              <a:t>250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225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36 x 9 = 26 x 10 - 36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4145563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8 = 35 x 10 - 35 x 2 = </a:t>
            </a:r>
            <a:r>
              <a:rPr lang="en-US" sz="2800" u="sng" dirty="0">
                <a:solidFill>
                  <a:srgbClr val="FF3860"/>
                </a:solidFill>
                <a:latin typeface="OpenDyslexicAlta" pitchFamily="2" charset="77"/>
              </a:rPr>
              <a:t>350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280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9 = 25 x 10 - 25 x 1 = </a:t>
            </a:r>
            <a:r>
              <a:rPr lang="en-US" sz="2800" u="sng" dirty="0">
                <a:solidFill>
                  <a:srgbClr val="FF3860"/>
                </a:solidFill>
                <a:latin typeface="OpenDyslexicAlta" pitchFamily="2" charset="77"/>
              </a:rPr>
              <a:t>250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225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36 x 9 = 26 x 10 - 36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425288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8 = 35 x 10 - 35 x 2 = </a:t>
            </a:r>
            <a:r>
              <a:rPr lang="en-US" sz="2800" u="sng" dirty="0">
                <a:solidFill>
                  <a:srgbClr val="FF3860"/>
                </a:solidFill>
                <a:latin typeface="OpenDyslexicAlta" pitchFamily="2" charset="77"/>
              </a:rPr>
              <a:t>350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280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9 = 25 x 10 - 25 x 1 = </a:t>
            </a:r>
            <a:r>
              <a:rPr lang="en-US" sz="2800" u="sng" dirty="0">
                <a:solidFill>
                  <a:srgbClr val="FF3860"/>
                </a:solidFill>
                <a:latin typeface="OpenDyslexicAlta" pitchFamily="2" charset="77"/>
              </a:rPr>
              <a:t>250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225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36 x 9 = 26 x 10 - 36 x 1 = </a:t>
            </a:r>
            <a:r>
              <a:rPr lang="en-US" sz="2800" u="sng" dirty="0">
                <a:solidFill>
                  <a:srgbClr val="FF3860"/>
                </a:solidFill>
                <a:latin typeface="OpenDyslexicAlta" pitchFamily="2" charset="77"/>
              </a:rPr>
              <a:t>360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324</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by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276644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50 x 8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410" name="Picture 409">
            <a:extLst>
              <a:ext uri="{FF2B5EF4-FFF2-40B4-BE49-F238E27FC236}">
                <a16:creationId xmlns:a16="http://schemas.microsoft.com/office/drawing/2014/main" xmlns="" id="{D53C1866-9C84-D940-B785-86C8DBD3FC95}"/>
              </a:ext>
            </a:extLst>
          </p:cNvPr>
          <p:cNvPicPr>
            <a:picLocks noChangeAspect="1"/>
          </p:cNvPicPr>
          <p:nvPr/>
        </p:nvPicPr>
        <p:blipFill>
          <a:blip r:embed="rId4"/>
          <a:stretch>
            <a:fillRect/>
          </a:stretch>
        </p:blipFill>
        <p:spPr>
          <a:xfrm>
            <a:off x="4270387" y="2690186"/>
            <a:ext cx="3784359" cy="2543321"/>
          </a:xfrm>
          <a:prstGeom prst="rect">
            <a:avLst/>
          </a:prstGeom>
        </p:spPr>
      </p:pic>
      <p:sp>
        <p:nvSpPr>
          <p:cNvPr id="412" name="Rounded Rectangle 411">
            <a:extLst>
              <a:ext uri="{FF2B5EF4-FFF2-40B4-BE49-F238E27FC236}">
                <a16:creationId xmlns:a16="http://schemas.microsoft.com/office/drawing/2014/main" xmlns="" id="{EFBC5BE0-1A95-DF49-9040-E1AB994B12A2}"/>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609426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50 x 8 ÷ 2 = </a:t>
            </a:r>
            <a:r>
              <a:rPr lang="en-US" sz="2800" u="sng" dirty="0">
                <a:solidFill>
                  <a:srgbClr val="FF3860"/>
                </a:solidFill>
                <a:latin typeface="OpenDyslexicAlta" pitchFamily="2" charset="77"/>
              </a:rPr>
              <a:t>400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pic>
        <p:nvPicPr>
          <p:cNvPr id="410" name="Picture 409">
            <a:extLst>
              <a:ext uri="{FF2B5EF4-FFF2-40B4-BE49-F238E27FC236}">
                <a16:creationId xmlns:a16="http://schemas.microsoft.com/office/drawing/2014/main" xmlns="" id="{D53C1866-9C84-D940-B785-86C8DBD3FC95}"/>
              </a:ext>
            </a:extLst>
          </p:cNvPr>
          <p:cNvPicPr>
            <a:picLocks noChangeAspect="1"/>
          </p:cNvPicPr>
          <p:nvPr/>
        </p:nvPicPr>
        <p:blipFill>
          <a:blip r:embed="rId4"/>
          <a:stretch>
            <a:fillRect/>
          </a:stretch>
        </p:blipFill>
        <p:spPr>
          <a:xfrm>
            <a:off x="4270387" y="2690186"/>
            <a:ext cx="3784359" cy="2543321"/>
          </a:xfrm>
          <a:prstGeom prst="rect">
            <a:avLst/>
          </a:prstGeom>
        </p:spPr>
      </p:pic>
      <p:sp>
        <p:nvSpPr>
          <p:cNvPr id="7" name="Rounded Rectangle 6">
            <a:extLst>
              <a:ext uri="{FF2B5EF4-FFF2-40B4-BE49-F238E27FC236}">
                <a16:creationId xmlns:a16="http://schemas.microsoft.com/office/drawing/2014/main" xmlns="" id="{B7C58D37-E14A-2749-B31F-BDA29933AD86}"/>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261711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45 x 8 = 90 x 8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30 x 7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7 = 70 x 7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BC469912-34E7-B741-9043-6491E4903A8E}"/>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852654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45 x 8 = 90 x 8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30 x 7 ÷ 2 = </a:t>
            </a:r>
            <a:r>
              <a:rPr lang="en-US" sz="2800" u="sng" dirty="0">
                <a:solidFill>
                  <a:srgbClr val="FF3860"/>
                </a:solidFill>
                <a:latin typeface="OpenDyslexicAlta" pitchFamily="2" charset="77"/>
              </a:rPr>
              <a:t>210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7 = 70 x 7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BC469912-34E7-B741-9043-6491E4903A8E}"/>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844323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45 x 8 = 90 x 8 ÷ 2 = </a:t>
            </a:r>
            <a:r>
              <a:rPr lang="en-US" sz="2800" u="sng" dirty="0">
                <a:solidFill>
                  <a:srgbClr val="FF3860"/>
                </a:solidFill>
                <a:latin typeface="OpenDyslexicAlta" pitchFamily="2" charset="77"/>
              </a:rPr>
              <a:t>720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360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30 x 7 ÷ 2 = </a:t>
            </a:r>
            <a:r>
              <a:rPr lang="en-US" sz="2800" u="sng" dirty="0">
                <a:solidFill>
                  <a:srgbClr val="FF3860"/>
                </a:solidFill>
                <a:latin typeface="OpenDyslexicAlta" pitchFamily="2" charset="77"/>
              </a:rPr>
              <a:t>210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7 = 70 x 7 ÷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BC469912-34E7-B741-9043-6491E4903A8E}"/>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520980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45 x 8 = 90 x 8 ÷ 2 = </a:t>
            </a:r>
            <a:r>
              <a:rPr lang="en-US" sz="2800" u="sng" dirty="0">
                <a:solidFill>
                  <a:srgbClr val="FF3860"/>
                </a:solidFill>
                <a:latin typeface="OpenDyslexicAlta" pitchFamily="2" charset="77"/>
              </a:rPr>
              <a:t>720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360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30 x 7 ÷ 2 = </a:t>
            </a:r>
            <a:r>
              <a:rPr lang="en-US" sz="2800" u="sng" dirty="0">
                <a:solidFill>
                  <a:srgbClr val="FF3860"/>
                </a:solidFill>
                <a:latin typeface="OpenDyslexicAlta" pitchFamily="2" charset="77"/>
              </a:rPr>
              <a:t>210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35 x 7 = 70 x 7 ÷ 2 = </a:t>
            </a:r>
            <a:r>
              <a:rPr lang="en-US" sz="2800" u="sng" dirty="0">
                <a:solidFill>
                  <a:srgbClr val="FF3860"/>
                </a:solidFill>
                <a:latin typeface="OpenDyslexicAlta" pitchFamily="2" charset="77"/>
              </a:rPr>
              <a:t>490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245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1" name="Rounded Rectangle 10">
            <a:extLst>
              <a:ext uri="{FF2B5EF4-FFF2-40B4-BE49-F238E27FC236}">
                <a16:creationId xmlns:a16="http://schemas.microsoft.com/office/drawing/2014/main" xmlns="" id="{BC469912-34E7-B741-9043-6491E4903A8E}"/>
              </a:ext>
            </a:extLst>
          </p:cNvPr>
          <p:cNvSpPr/>
          <p:nvPr/>
        </p:nvSpPr>
        <p:spPr>
          <a:xfrm>
            <a:off x="3634248" y="1690688"/>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doubling then halving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387352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Can you think of another way to multiply 25 x 8 mentally that hasn’t been shown yet?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3632614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4" name="Picture 3">
            <a:extLst>
              <a:ext uri="{FF2B5EF4-FFF2-40B4-BE49-F238E27FC236}">
                <a16:creationId xmlns:a16="http://schemas.microsoft.com/office/drawing/2014/main" xmlns="" id="{4771FFA9-9E05-2C4B-8CF5-E9C37418C079}"/>
              </a:ext>
            </a:extLst>
          </p:cNvPr>
          <p:cNvPicPr>
            <a:picLocks noChangeAspect="1"/>
          </p:cNvPicPr>
          <p:nvPr/>
        </p:nvPicPr>
        <p:blipFill>
          <a:blip r:embed="rId3"/>
          <a:stretch>
            <a:fillRect/>
          </a:stretch>
        </p:blipFill>
        <p:spPr>
          <a:xfrm>
            <a:off x="448235" y="3072581"/>
            <a:ext cx="11295530" cy="1712896"/>
          </a:xfrm>
          <a:prstGeom prst="rect">
            <a:avLst/>
          </a:prstGeom>
        </p:spPr>
      </p:pic>
    </p:spTree>
    <p:extLst>
      <p:ext uri="{BB962C8B-B14F-4D97-AF65-F5344CB8AC3E}">
        <p14:creationId xmlns:p14="http://schemas.microsoft.com/office/powerpoint/2010/main" val="2905781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 x 5 x 8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213" name="Rounded Rectangle 212">
            <a:extLst>
              <a:ext uri="{FF2B5EF4-FFF2-40B4-BE49-F238E27FC236}">
                <a16:creationId xmlns:a16="http://schemas.microsoft.com/office/drawing/2014/main" xmlns="" id="{54399DB3-F92A-044D-A6CE-5FBDEE54C291}"/>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pic>
        <p:nvPicPr>
          <p:cNvPr id="210" name="Picture 209">
            <a:extLst>
              <a:ext uri="{FF2B5EF4-FFF2-40B4-BE49-F238E27FC236}">
                <a16:creationId xmlns:a16="http://schemas.microsoft.com/office/drawing/2014/main" xmlns="" id="{302E70B7-6E7F-3F41-A208-5DD815EB7277}"/>
              </a:ext>
            </a:extLst>
          </p:cNvPr>
          <p:cNvPicPr>
            <a:picLocks noChangeAspect="1"/>
          </p:cNvPicPr>
          <p:nvPr/>
        </p:nvPicPr>
        <p:blipFill>
          <a:blip r:embed="rId4"/>
          <a:stretch>
            <a:fillRect/>
          </a:stretch>
        </p:blipFill>
        <p:spPr>
          <a:xfrm>
            <a:off x="3734499" y="2830791"/>
            <a:ext cx="4723002" cy="2383944"/>
          </a:xfrm>
          <a:prstGeom prst="rect">
            <a:avLst/>
          </a:prstGeom>
        </p:spPr>
      </p:pic>
    </p:spTree>
    <p:extLst>
      <p:ext uri="{BB962C8B-B14F-4D97-AF65-F5344CB8AC3E}">
        <p14:creationId xmlns:p14="http://schemas.microsoft.com/office/powerpoint/2010/main" val="3701413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5 x 5 x 8 = </a:t>
            </a:r>
            <a:r>
              <a:rPr lang="en-US" sz="2800" u="sng" dirty="0">
                <a:solidFill>
                  <a:srgbClr val="FF3860"/>
                </a:solidFill>
                <a:latin typeface="OpenDyslexicAlta" pitchFamily="2" charset="77"/>
              </a:rPr>
              <a:t>25</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8</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213" name="Rounded Rectangle 212">
            <a:extLst>
              <a:ext uri="{FF2B5EF4-FFF2-40B4-BE49-F238E27FC236}">
                <a16:creationId xmlns:a16="http://schemas.microsoft.com/office/drawing/2014/main" xmlns="" id="{54399DB3-F92A-044D-A6CE-5FBDEE54C291}"/>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factorizing and multiplying method</a:t>
            </a:r>
            <a:endParaRPr lang="en-US" sz="2800" dirty="0">
              <a:solidFill>
                <a:srgbClr val="FF3860"/>
              </a:solidFill>
              <a:latin typeface="OpenDyslexicAlta" pitchFamily="2" charset="77"/>
            </a:endParaRPr>
          </a:p>
        </p:txBody>
      </p:sp>
      <p:pic>
        <p:nvPicPr>
          <p:cNvPr id="210" name="Picture 209">
            <a:extLst>
              <a:ext uri="{FF2B5EF4-FFF2-40B4-BE49-F238E27FC236}">
                <a16:creationId xmlns:a16="http://schemas.microsoft.com/office/drawing/2014/main" xmlns="" id="{302E70B7-6E7F-3F41-A208-5DD815EB7277}"/>
              </a:ext>
            </a:extLst>
          </p:cNvPr>
          <p:cNvPicPr>
            <a:picLocks noChangeAspect="1"/>
          </p:cNvPicPr>
          <p:nvPr/>
        </p:nvPicPr>
        <p:blipFill>
          <a:blip r:embed="rId4"/>
          <a:stretch>
            <a:fillRect/>
          </a:stretch>
        </p:blipFill>
        <p:spPr>
          <a:xfrm>
            <a:off x="3734499" y="2830791"/>
            <a:ext cx="4723002" cy="2383944"/>
          </a:xfrm>
          <a:prstGeom prst="rect">
            <a:avLst/>
          </a:prstGeom>
        </p:spPr>
      </p:pic>
    </p:spTree>
    <p:extLst>
      <p:ext uri="{BB962C8B-B14F-4D97-AF65-F5344CB8AC3E}">
        <p14:creationId xmlns:p14="http://schemas.microsoft.com/office/powerpoint/2010/main" val="775533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19 x 4.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4 = 20 x 4 - 4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0D4C4412-CB59-9F4C-9CDC-15E05DF5F82E}"/>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pic>
        <p:nvPicPr>
          <p:cNvPr id="4" name="Picture 3">
            <a:extLst>
              <a:ext uri="{FF2B5EF4-FFF2-40B4-BE49-F238E27FC236}">
                <a16:creationId xmlns:a16="http://schemas.microsoft.com/office/drawing/2014/main" xmlns="" id="{1395E1E7-5099-D649-B545-082B906DF7D1}"/>
              </a:ext>
            </a:extLst>
          </p:cNvPr>
          <p:cNvPicPr>
            <a:picLocks noChangeAspect="1"/>
          </p:cNvPicPr>
          <p:nvPr/>
        </p:nvPicPr>
        <p:blipFill>
          <a:blip r:embed="rId4"/>
          <a:stretch>
            <a:fillRect/>
          </a:stretch>
        </p:blipFill>
        <p:spPr>
          <a:xfrm>
            <a:off x="1401233" y="3044303"/>
            <a:ext cx="9389533" cy="1913981"/>
          </a:xfrm>
          <a:prstGeom prst="rect">
            <a:avLst/>
          </a:prstGeom>
        </p:spPr>
      </p:pic>
    </p:spTree>
    <p:extLst>
      <p:ext uri="{BB962C8B-B14F-4D97-AF65-F5344CB8AC3E}">
        <p14:creationId xmlns:p14="http://schemas.microsoft.com/office/powerpoint/2010/main" val="1725442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19 x 4.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4 = 20 x 4 - 4 x 1 = </a:t>
            </a:r>
            <a:r>
              <a:rPr lang="en-US" sz="2800" u="sng" dirty="0">
                <a:solidFill>
                  <a:srgbClr val="FF3860"/>
                </a:solidFill>
                <a:latin typeface="OpenDyslexicAlta" pitchFamily="2" charset="77"/>
              </a:rPr>
              <a:t>80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4</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76</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0D4C4412-CB59-9F4C-9CDC-15E05DF5F82E}"/>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pic>
        <p:nvPicPr>
          <p:cNvPr id="4" name="Picture 3">
            <a:extLst>
              <a:ext uri="{FF2B5EF4-FFF2-40B4-BE49-F238E27FC236}">
                <a16:creationId xmlns:a16="http://schemas.microsoft.com/office/drawing/2014/main" xmlns="" id="{1395E1E7-5099-D649-B545-082B906DF7D1}"/>
              </a:ext>
            </a:extLst>
          </p:cNvPr>
          <p:cNvPicPr>
            <a:picLocks noChangeAspect="1"/>
          </p:cNvPicPr>
          <p:nvPr/>
        </p:nvPicPr>
        <p:blipFill>
          <a:blip r:embed="rId4"/>
          <a:stretch>
            <a:fillRect/>
          </a:stretch>
        </p:blipFill>
        <p:spPr>
          <a:xfrm>
            <a:off x="1401233" y="3044303"/>
            <a:ext cx="9389533" cy="1913981"/>
          </a:xfrm>
          <a:prstGeom prst="rect">
            <a:avLst/>
          </a:prstGeom>
        </p:spPr>
      </p:pic>
    </p:spTree>
    <p:extLst>
      <p:ext uri="{BB962C8B-B14F-4D97-AF65-F5344CB8AC3E}">
        <p14:creationId xmlns:p14="http://schemas.microsoft.com/office/powerpoint/2010/main" val="3325681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29 x 9 = 30 x 9 - 1 x 9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7 = 20 x 7 - 7 x 1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8 = 30 x 8 - 8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30387636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29 x 9 = 30 x 9 - 1 x 9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7 = 20 x 7 - 7 x 1 = </a:t>
            </a:r>
            <a:r>
              <a:rPr lang="en-US" sz="2800" u="sng" dirty="0">
                <a:solidFill>
                  <a:srgbClr val="FF3860"/>
                </a:solidFill>
                <a:latin typeface="OpenDyslexicAlta" pitchFamily="2" charset="77"/>
              </a:rPr>
              <a:t>140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133</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8 = 30 x 8 - 8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3903726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29 x 9 = 30 x 9 - 1 x 9 = </a:t>
            </a:r>
            <a:r>
              <a:rPr lang="en-US" sz="2800" u="sng" dirty="0">
                <a:solidFill>
                  <a:srgbClr val="FF3860"/>
                </a:solidFill>
                <a:latin typeface="OpenDyslexicAlta" pitchFamily="2" charset="77"/>
              </a:rPr>
              <a:t>270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9</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261</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7 = 20 x 7 - 7 x 1 = </a:t>
            </a:r>
            <a:r>
              <a:rPr lang="en-US" sz="2800" u="sng" dirty="0">
                <a:solidFill>
                  <a:srgbClr val="FF3860"/>
                </a:solidFill>
                <a:latin typeface="OpenDyslexicAlta" pitchFamily="2" charset="77"/>
              </a:rPr>
              <a:t>140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133</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8 = 30 x 8 - 8 x 2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86430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multiplying by 10 and subtracting the difference method to solve: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29 x 9 = 30 x 9 - 1 x 9 = </a:t>
            </a:r>
            <a:r>
              <a:rPr lang="en-US" sz="2800" u="sng" dirty="0">
                <a:solidFill>
                  <a:srgbClr val="FF3860"/>
                </a:solidFill>
                <a:latin typeface="OpenDyslexicAlta" pitchFamily="2" charset="77"/>
              </a:rPr>
              <a:t>270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9</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261</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x 7 = 20 x 7 - 7 x 1 = </a:t>
            </a:r>
            <a:r>
              <a:rPr lang="en-US" sz="2800" u="sng" dirty="0">
                <a:solidFill>
                  <a:srgbClr val="FF3860"/>
                </a:solidFill>
                <a:latin typeface="OpenDyslexicAlta" pitchFamily="2" charset="77"/>
              </a:rPr>
              <a:t>140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133</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28 x 8 = 30 x 8 - 8 x 2 = </a:t>
            </a:r>
            <a:r>
              <a:rPr lang="en-US" sz="2800" u="sng" dirty="0">
                <a:solidFill>
                  <a:srgbClr val="FF3860"/>
                </a:solidFill>
                <a:latin typeface="OpenDyslexicAlta" pitchFamily="2" charset="77"/>
              </a:rPr>
              <a:t>240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224</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CEB91FF3-BA34-F04A-BF30-8120DE201F6F}"/>
              </a:ext>
            </a:extLst>
          </p:cNvPr>
          <p:cNvSpPr/>
          <p:nvPr/>
        </p:nvSpPr>
        <p:spPr>
          <a:xfrm>
            <a:off x="3634248" y="1286429"/>
            <a:ext cx="7719552" cy="943455"/>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multiplying the nearest 10 and subtracting the difference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4061597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Solve the following calculations mentally, then state which method you used.</a:t>
            </a:r>
          </a:p>
          <a:p>
            <a:pPr marL="457200" indent="-457200">
              <a:buClr>
                <a:srgbClr val="23D160"/>
              </a:buClr>
              <a:buSzPct val="85000"/>
              <a:buFont typeface="+mj-lt"/>
              <a:buAutoNum type="alphaLcParenR"/>
            </a:pPr>
            <a:r>
              <a:rPr lang="en-GB" sz="2200" dirty="0"/>
              <a:t>15 x 8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29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24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219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pic>
        <p:nvPicPr>
          <p:cNvPr id="19" name="Picture 18">
            <a:extLst>
              <a:ext uri="{FF2B5EF4-FFF2-40B4-BE49-F238E27FC236}">
                <a16:creationId xmlns:a16="http://schemas.microsoft.com/office/drawing/2014/main" xmlns="" id="{F46AD08E-3547-8F42-82F8-6008B21F73EB}"/>
              </a:ext>
            </a:extLst>
          </p:cNvPr>
          <p:cNvPicPr>
            <a:picLocks noChangeAspect="1"/>
          </p:cNvPicPr>
          <p:nvPr/>
        </p:nvPicPr>
        <p:blipFill>
          <a:blip r:embed="rId4"/>
          <a:stretch>
            <a:fillRect/>
          </a:stretch>
        </p:blipFill>
        <p:spPr>
          <a:xfrm>
            <a:off x="6096000" y="2756252"/>
            <a:ext cx="4654328" cy="3158294"/>
          </a:xfrm>
          <a:prstGeom prst="rect">
            <a:avLst/>
          </a:prstGeom>
        </p:spPr>
      </p:pic>
    </p:spTree>
    <p:extLst>
      <p:ext uri="{BB962C8B-B14F-4D97-AF65-F5344CB8AC3E}">
        <p14:creationId xmlns:p14="http://schemas.microsoft.com/office/powerpoint/2010/main" val="9101787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Solve the following calculations mentally, then state which method you used.</a:t>
            </a:r>
          </a:p>
          <a:p>
            <a:pPr marL="457200" indent="-457200">
              <a:buClr>
                <a:srgbClr val="23D160"/>
              </a:buClr>
              <a:buSzPct val="85000"/>
              <a:buFont typeface="+mj-lt"/>
              <a:buAutoNum type="alphaLcParenR"/>
            </a:pPr>
            <a:r>
              <a:rPr lang="en-GB" sz="2200" dirty="0"/>
              <a:t>15 x 8 = </a:t>
            </a:r>
            <a:r>
              <a:rPr lang="en-GB" sz="2200" u="sng" dirty="0">
                <a:solidFill>
                  <a:srgbClr val="FF3860"/>
                </a:solidFill>
              </a:rPr>
              <a:t>120</a:t>
            </a:r>
            <a:r>
              <a:rPr lang="en-GB" sz="2200" dirty="0"/>
              <a:t>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29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24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219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5" name="Rounded Rectangle 4">
            <a:extLst>
              <a:ext uri="{FF2B5EF4-FFF2-40B4-BE49-F238E27FC236}">
                <a16:creationId xmlns:a16="http://schemas.microsoft.com/office/drawing/2014/main" xmlns="" id="{A3376315-83DF-F84D-9A14-C4AB59F059FA}"/>
              </a:ext>
            </a:extLst>
          </p:cNvPr>
          <p:cNvSpPr/>
          <p:nvPr/>
        </p:nvSpPr>
        <p:spPr>
          <a:xfrm>
            <a:off x="838200" y="5914546"/>
            <a:ext cx="10515600" cy="5783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3860"/>
                </a:solidFill>
                <a:latin typeface="OpenDyslexicAlta" pitchFamily="2" charset="77"/>
              </a:rPr>
              <a:t>Make sure you’ve explained your method choice!</a:t>
            </a:r>
          </a:p>
        </p:txBody>
      </p:sp>
      <p:pic>
        <p:nvPicPr>
          <p:cNvPr id="7" name="Picture 6">
            <a:extLst>
              <a:ext uri="{FF2B5EF4-FFF2-40B4-BE49-F238E27FC236}">
                <a16:creationId xmlns:a16="http://schemas.microsoft.com/office/drawing/2014/main" xmlns="" id="{045D9ED7-B0B2-C442-B6A6-B4C03D7D2DC2}"/>
              </a:ext>
            </a:extLst>
          </p:cNvPr>
          <p:cNvPicPr>
            <a:picLocks noChangeAspect="1"/>
          </p:cNvPicPr>
          <p:nvPr/>
        </p:nvPicPr>
        <p:blipFill>
          <a:blip r:embed="rId4"/>
          <a:stretch>
            <a:fillRect/>
          </a:stretch>
        </p:blipFill>
        <p:spPr>
          <a:xfrm>
            <a:off x="6096000" y="2756252"/>
            <a:ext cx="4654328" cy="3158294"/>
          </a:xfrm>
          <a:prstGeom prst="rect">
            <a:avLst/>
          </a:prstGeom>
        </p:spPr>
      </p:pic>
    </p:spTree>
    <p:extLst>
      <p:ext uri="{BB962C8B-B14F-4D97-AF65-F5344CB8AC3E}">
        <p14:creationId xmlns:p14="http://schemas.microsoft.com/office/powerpoint/2010/main" val="1283807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199" y="1825625"/>
            <a:ext cx="10654553" cy="4351338"/>
          </a:xfrm>
        </p:spPr>
        <p:txBody>
          <a:bodyPr>
            <a:noAutofit/>
          </a:bodyPr>
          <a:lstStyle/>
          <a:p>
            <a:pPr marL="0" indent="0">
              <a:buNone/>
            </a:pPr>
            <a:r>
              <a:rPr lang="en-GB" dirty="0"/>
              <a:t>Starter:</a:t>
            </a:r>
          </a:p>
          <a:p>
            <a:pPr marL="0" indent="0">
              <a:buClr>
                <a:srgbClr val="23D160"/>
              </a:buClr>
              <a:buSzPct val="85000"/>
              <a:buNone/>
            </a:pPr>
            <a:r>
              <a:rPr lang="en-GB" sz="2200" dirty="0"/>
              <a:t>What’s the same? What’s different?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lgn="just">
              <a:buClr>
                <a:srgbClr val="23D160"/>
              </a:buClr>
              <a:buSzPct val="85000"/>
              <a:buNone/>
            </a:pPr>
            <a:r>
              <a:rPr lang="en-GB" sz="2200" dirty="0">
                <a:solidFill>
                  <a:srgbClr val="FF3860"/>
                </a:solidFill>
              </a:rPr>
              <a:t>The green array shows three rows of ten counters (or ten columns of three counters), whereas the pink array shows three rows of nine counters (or nine columns of three counters). So, they both are made up of lots of three, but have different totals. The green array has a total of 30; the pink array has a total of 27.</a:t>
            </a:r>
          </a:p>
        </p:txBody>
      </p:sp>
      <p:sp>
        <p:nvSpPr>
          <p:cNvPr id="8" name="Rounded Rectangle 7">
            <a:extLst>
              <a:ext uri="{FF2B5EF4-FFF2-40B4-BE49-F238E27FC236}">
                <a16:creationId xmlns:a16="http://schemas.microsoft.com/office/drawing/2014/main" xmlns="" id="{04FA8C7C-E0DB-F743-BABE-F3034198428B}"/>
              </a:ext>
            </a:extLst>
          </p:cNvPr>
          <p:cNvSpPr/>
          <p:nvPr/>
        </p:nvSpPr>
        <p:spPr>
          <a:xfrm>
            <a:off x="9131607" y="2367856"/>
            <a:ext cx="906114"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6000" dirty="0">
              <a:solidFill>
                <a:srgbClr val="FF3860"/>
              </a:solidFill>
              <a:latin typeface="OpenDyslexic" pitchFamily="2" charset="77"/>
            </a:endParaRPr>
          </a:p>
        </p:txBody>
      </p:sp>
      <p:pic>
        <p:nvPicPr>
          <p:cNvPr id="4" name="Picture 3">
            <a:extLst>
              <a:ext uri="{FF2B5EF4-FFF2-40B4-BE49-F238E27FC236}">
                <a16:creationId xmlns:a16="http://schemas.microsoft.com/office/drawing/2014/main" xmlns="" id="{4771FFA9-9E05-2C4B-8CF5-E9C37418C079}"/>
              </a:ext>
            </a:extLst>
          </p:cNvPr>
          <p:cNvPicPr>
            <a:picLocks noChangeAspect="1"/>
          </p:cNvPicPr>
          <p:nvPr/>
        </p:nvPicPr>
        <p:blipFill>
          <a:blip r:embed="rId3"/>
          <a:stretch>
            <a:fillRect/>
          </a:stretch>
        </p:blipFill>
        <p:spPr>
          <a:xfrm>
            <a:off x="448235" y="3072581"/>
            <a:ext cx="11295530" cy="1712896"/>
          </a:xfrm>
          <a:prstGeom prst="rect">
            <a:avLst/>
          </a:prstGeom>
        </p:spPr>
      </p:pic>
    </p:spTree>
    <p:extLst>
      <p:ext uri="{BB962C8B-B14F-4D97-AF65-F5344CB8AC3E}">
        <p14:creationId xmlns:p14="http://schemas.microsoft.com/office/powerpoint/2010/main" val="35654599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Solve the following calculations mentally, then state which method you used.</a:t>
            </a:r>
          </a:p>
          <a:p>
            <a:pPr marL="457200" indent="-457200">
              <a:buClr>
                <a:srgbClr val="23D160"/>
              </a:buClr>
              <a:buSzPct val="85000"/>
              <a:buFont typeface="+mj-lt"/>
              <a:buAutoNum type="alphaLcParenR"/>
            </a:pPr>
            <a:r>
              <a:rPr lang="en-GB" sz="2200" dirty="0"/>
              <a:t>15 x 8 = </a:t>
            </a:r>
            <a:r>
              <a:rPr lang="en-GB" sz="2200" u="sng" dirty="0">
                <a:solidFill>
                  <a:srgbClr val="FF3860"/>
                </a:solidFill>
              </a:rPr>
              <a:t>120</a:t>
            </a:r>
            <a:r>
              <a:rPr lang="en-GB" sz="2200" dirty="0"/>
              <a:t>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29 x 5 = </a:t>
            </a:r>
            <a:r>
              <a:rPr lang="en-GB" sz="2200" u="sng" dirty="0">
                <a:solidFill>
                  <a:srgbClr val="FF3860"/>
                </a:solidFill>
              </a:rPr>
              <a:t>145</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24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219 x 5 =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5" name="Rounded Rectangle 4">
            <a:extLst>
              <a:ext uri="{FF2B5EF4-FFF2-40B4-BE49-F238E27FC236}">
                <a16:creationId xmlns:a16="http://schemas.microsoft.com/office/drawing/2014/main" xmlns="" id="{89F21739-41EA-9D4E-AD34-1C33BC1F4596}"/>
              </a:ext>
            </a:extLst>
          </p:cNvPr>
          <p:cNvSpPr/>
          <p:nvPr/>
        </p:nvSpPr>
        <p:spPr>
          <a:xfrm>
            <a:off x="838200" y="5914546"/>
            <a:ext cx="10515600" cy="5783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3860"/>
                </a:solidFill>
                <a:latin typeface="OpenDyslexicAlta" pitchFamily="2" charset="77"/>
              </a:rPr>
              <a:t>Make sure you’ve explained your method choice!</a:t>
            </a:r>
          </a:p>
        </p:txBody>
      </p:sp>
      <p:pic>
        <p:nvPicPr>
          <p:cNvPr id="7" name="Picture 6">
            <a:extLst>
              <a:ext uri="{FF2B5EF4-FFF2-40B4-BE49-F238E27FC236}">
                <a16:creationId xmlns:a16="http://schemas.microsoft.com/office/drawing/2014/main" xmlns="" id="{E1422214-0388-7647-90AE-D994A63150A5}"/>
              </a:ext>
            </a:extLst>
          </p:cNvPr>
          <p:cNvPicPr>
            <a:picLocks noChangeAspect="1"/>
          </p:cNvPicPr>
          <p:nvPr/>
        </p:nvPicPr>
        <p:blipFill>
          <a:blip r:embed="rId4"/>
          <a:stretch>
            <a:fillRect/>
          </a:stretch>
        </p:blipFill>
        <p:spPr>
          <a:xfrm>
            <a:off x="6096000" y="2756252"/>
            <a:ext cx="4654328" cy="3158294"/>
          </a:xfrm>
          <a:prstGeom prst="rect">
            <a:avLst/>
          </a:prstGeom>
        </p:spPr>
      </p:pic>
    </p:spTree>
    <p:extLst>
      <p:ext uri="{BB962C8B-B14F-4D97-AF65-F5344CB8AC3E}">
        <p14:creationId xmlns:p14="http://schemas.microsoft.com/office/powerpoint/2010/main" val="2216043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Solve the following calculations mentally, then state which method you used.</a:t>
            </a:r>
          </a:p>
          <a:p>
            <a:pPr marL="457200" indent="-457200">
              <a:buClr>
                <a:srgbClr val="23D160"/>
              </a:buClr>
              <a:buSzPct val="85000"/>
              <a:buFont typeface="+mj-lt"/>
              <a:buAutoNum type="alphaLcParenR"/>
            </a:pPr>
            <a:r>
              <a:rPr lang="en-GB" sz="2200" dirty="0"/>
              <a:t>15 x 8 = </a:t>
            </a:r>
            <a:r>
              <a:rPr lang="en-GB" sz="2200" u="sng" dirty="0">
                <a:solidFill>
                  <a:srgbClr val="FF3860"/>
                </a:solidFill>
              </a:rPr>
              <a:t>120</a:t>
            </a:r>
            <a:r>
              <a:rPr lang="en-GB" sz="2200" dirty="0"/>
              <a:t>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29 x 5 = </a:t>
            </a:r>
            <a:r>
              <a:rPr lang="en-GB" sz="2200" u="sng" dirty="0">
                <a:solidFill>
                  <a:srgbClr val="FF3860"/>
                </a:solidFill>
              </a:rPr>
              <a:t>145</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24 x 5 = </a:t>
            </a:r>
            <a:r>
              <a:rPr lang="en-GB" sz="2200" u="sng" dirty="0">
                <a:solidFill>
                  <a:srgbClr val="FF3860"/>
                </a:solidFill>
              </a:rPr>
              <a:t>120</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219 x 5 =</a:t>
            </a:r>
            <a:endParaRPr lang="en-GB" sz="2200" u="sng" dirty="0">
              <a:solidFill>
                <a:srgbClr val="FF3860"/>
              </a:solidFill>
            </a:endParaRP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5" name="Rounded Rectangle 4">
            <a:extLst>
              <a:ext uri="{FF2B5EF4-FFF2-40B4-BE49-F238E27FC236}">
                <a16:creationId xmlns:a16="http://schemas.microsoft.com/office/drawing/2014/main" xmlns="" id="{B1E00984-816A-FF4C-9708-920103C9BF90}"/>
              </a:ext>
            </a:extLst>
          </p:cNvPr>
          <p:cNvSpPr/>
          <p:nvPr/>
        </p:nvSpPr>
        <p:spPr>
          <a:xfrm>
            <a:off x="838200" y="5914546"/>
            <a:ext cx="10515600" cy="5783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3860"/>
                </a:solidFill>
                <a:latin typeface="OpenDyslexicAlta" pitchFamily="2" charset="77"/>
              </a:rPr>
              <a:t>Make sure you’ve explained your method choice!</a:t>
            </a:r>
          </a:p>
        </p:txBody>
      </p:sp>
      <p:pic>
        <p:nvPicPr>
          <p:cNvPr id="7" name="Picture 6">
            <a:extLst>
              <a:ext uri="{FF2B5EF4-FFF2-40B4-BE49-F238E27FC236}">
                <a16:creationId xmlns:a16="http://schemas.microsoft.com/office/drawing/2014/main" xmlns="" id="{F6ECCE5D-99D7-2643-9058-B971889A14C9}"/>
              </a:ext>
            </a:extLst>
          </p:cNvPr>
          <p:cNvPicPr>
            <a:picLocks noChangeAspect="1"/>
          </p:cNvPicPr>
          <p:nvPr/>
        </p:nvPicPr>
        <p:blipFill>
          <a:blip r:embed="rId4"/>
          <a:stretch>
            <a:fillRect/>
          </a:stretch>
        </p:blipFill>
        <p:spPr>
          <a:xfrm>
            <a:off x="6096000" y="2756252"/>
            <a:ext cx="4654328" cy="3158294"/>
          </a:xfrm>
          <a:prstGeom prst="rect">
            <a:avLst/>
          </a:prstGeom>
        </p:spPr>
      </p:pic>
    </p:spTree>
    <p:extLst>
      <p:ext uri="{BB962C8B-B14F-4D97-AF65-F5344CB8AC3E}">
        <p14:creationId xmlns:p14="http://schemas.microsoft.com/office/powerpoint/2010/main" val="37170386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Solve the following calculations mentally, then state which method you used.</a:t>
            </a:r>
          </a:p>
          <a:p>
            <a:pPr marL="457200" indent="-457200">
              <a:buClr>
                <a:srgbClr val="23D160"/>
              </a:buClr>
              <a:buSzPct val="85000"/>
              <a:buFont typeface="+mj-lt"/>
              <a:buAutoNum type="alphaLcParenR"/>
            </a:pPr>
            <a:r>
              <a:rPr lang="en-GB" sz="2200" dirty="0"/>
              <a:t>15 x 8 = </a:t>
            </a:r>
            <a:r>
              <a:rPr lang="en-GB" sz="2200" u="sng" dirty="0">
                <a:solidFill>
                  <a:srgbClr val="FF3860"/>
                </a:solidFill>
              </a:rPr>
              <a:t>120</a:t>
            </a:r>
            <a:r>
              <a:rPr lang="en-GB" sz="2200" dirty="0"/>
              <a:t> </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29 x 5 = </a:t>
            </a:r>
            <a:r>
              <a:rPr lang="en-GB" sz="2200" u="sng" dirty="0">
                <a:solidFill>
                  <a:srgbClr val="FF3860"/>
                </a:solidFill>
              </a:rPr>
              <a:t>145</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24 x 5 = </a:t>
            </a:r>
            <a:r>
              <a:rPr lang="en-GB" sz="2200" u="sng" dirty="0">
                <a:solidFill>
                  <a:srgbClr val="FF3860"/>
                </a:solidFill>
              </a:rPr>
              <a:t>120</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r>
              <a:rPr lang="en-GB" sz="2200" dirty="0"/>
              <a:t>219 x 5 = </a:t>
            </a:r>
            <a:r>
              <a:rPr lang="en-GB" sz="2200" u="sng" dirty="0">
                <a:solidFill>
                  <a:srgbClr val="FF3860"/>
                </a:solidFill>
              </a:rPr>
              <a:t>1,095</a:t>
            </a:r>
          </a:p>
          <a:p>
            <a:pPr marL="457200" indent="-457200">
              <a:buClr>
                <a:srgbClr val="23D160"/>
              </a:buClr>
              <a:buSzPct val="85000"/>
              <a:buFont typeface="+mj-lt"/>
              <a:buAutoNum type="alphaLcParenR"/>
            </a:pPr>
            <a:endParaRPr lang="en-GB" sz="2200" dirty="0"/>
          </a:p>
          <a:p>
            <a:pPr marL="457200" indent="-457200">
              <a:buClr>
                <a:srgbClr val="23D160"/>
              </a:buClr>
              <a:buSzPct val="85000"/>
              <a:buFont typeface="+mj-lt"/>
              <a:buAutoNum type="alphaLcParenR"/>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5" name="Rounded Rectangle 4">
            <a:extLst>
              <a:ext uri="{FF2B5EF4-FFF2-40B4-BE49-F238E27FC236}">
                <a16:creationId xmlns:a16="http://schemas.microsoft.com/office/drawing/2014/main" xmlns="" id="{47AD1E75-5B5C-FF48-856E-9173B566B323}"/>
              </a:ext>
            </a:extLst>
          </p:cNvPr>
          <p:cNvSpPr/>
          <p:nvPr/>
        </p:nvSpPr>
        <p:spPr>
          <a:xfrm>
            <a:off x="838200" y="5914546"/>
            <a:ext cx="10515600" cy="57833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3860"/>
                </a:solidFill>
                <a:latin typeface="OpenDyslexicAlta" pitchFamily="2" charset="77"/>
              </a:rPr>
              <a:t>Make sure you’ve explained your method choice!</a:t>
            </a:r>
          </a:p>
        </p:txBody>
      </p:sp>
      <p:pic>
        <p:nvPicPr>
          <p:cNvPr id="7" name="Picture 6">
            <a:extLst>
              <a:ext uri="{FF2B5EF4-FFF2-40B4-BE49-F238E27FC236}">
                <a16:creationId xmlns:a16="http://schemas.microsoft.com/office/drawing/2014/main" xmlns="" id="{85A8C897-7208-6D48-83DF-FD308CF34F7D}"/>
              </a:ext>
            </a:extLst>
          </p:cNvPr>
          <p:cNvPicPr>
            <a:picLocks noChangeAspect="1"/>
          </p:cNvPicPr>
          <p:nvPr/>
        </p:nvPicPr>
        <p:blipFill>
          <a:blip r:embed="rId4"/>
          <a:stretch>
            <a:fillRect/>
          </a:stretch>
        </p:blipFill>
        <p:spPr>
          <a:xfrm>
            <a:off x="6096000" y="2756252"/>
            <a:ext cx="4654328" cy="3158294"/>
          </a:xfrm>
          <a:prstGeom prst="rect">
            <a:avLst/>
          </a:prstGeom>
        </p:spPr>
      </p:pic>
    </p:spTree>
    <p:extLst>
      <p:ext uri="{BB962C8B-B14F-4D97-AF65-F5344CB8AC3E}">
        <p14:creationId xmlns:p14="http://schemas.microsoft.com/office/powerpoint/2010/main" val="2052574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845800" cy="4351338"/>
          </a:xfrm>
        </p:spPr>
        <p:txBody>
          <a:bodyPr>
            <a:noAutofit/>
          </a:bodyPr>
          <a:lstStyle/>
          <a:p>
            <a:pPr marL="0" indent="0">
              <a:buNone/>
            </a:pPr>
            <a:r>
              <a:rPr lang="en-GB" dirty="0"/>
              <a:t>Activity 2:</a:t>
            </a:r>
          </a:p>
          <a:p>
            <a:pPr marL="0" indent="0">
              <a:buClr>
                <a:srgbClr val="23D160"/>
              </a:buClr>
              <a:buSzPct val="85000"/>
              <a:buNone/>
            </a:pPr>
            <a:r>
              <a:rPr lang="en-GB" sz="2200" dirty="0"/>
              <a:t>Yasmin, Ruth and Jamal each choose one of the following numbers: 24, 48 and 49.</a:t>
            </a:r>
          </a:p>
          <a:p>
            <a:pPr marL="0" indent="0">
              <a:buClr>
                <a:srgbClr val="23D160"/>
              </a:buClr>
              <a:buSzPct val="85000"/>
              <a:buNone/>
            </a:pPr>
            <a:r>
              <a:rPr lang="en-GB" sz="2200" dirty="0"/>
              <a:t>They each multiply their 2-digit number by 5. </a:t>
            </a:r>
          </a:p>
          <a:p>
            <a:pPr marL="0" indent="0">
              <a:buClr>
                <a:srgbClr val="23D160"/>
              </a:buClr>
              <a:buSzPct val="85000"/>
              <a:buNone/>
            </a:pPr>
            <a:endParaRPr lang="en-GB" sz="2200" dirty="0"/>
          </a:p>
          <a:p>
            <a:pPr marL="0" indent="0">
              <a:buClr>
                <a:srgbClr val="23D160"/>
              </a:buClr>
              <a:buSzPct val="85000"/>
              <a:buNone/>
            </a:pPr>
            <a:r>
              <a:rPr lang="en-GB" sz="2200" dirty="0"/>
              <a:t>Yasmin says, “I multiplied 50 by 5, then subtracted a 5 from my result.”</a:t>
            </a:r>
          </a:p>
          <a:p>
            <a:pPr marL="0" indent="0">
              <a:buClr>
                <a:srgbClr val="23D160"/>
              </a:buClr>
              <a:buSzPct val="85000"/>
              <a:buNone/>
            </a:pPr>
            <a:r>
              <a:rPr lang="en-GB" sz="2200" dirty="0"/>
              <a:t>Ruth says, “I multiplied my number by 10, then halved the number 480.”</a:t>
            </a:r>
          </a:p>
          <a:p>
            <a:pPr marL="0" indent="0">
              <a:buClr>
                <a:srgbClr val="23D160"/>
              </a:buClr>
              <a:buSzPct val="85000"/>
              <a:buNone/>
            </a:pPr>
            <a:r>
              <a:rPr lang="en-GB" sz="2200" dirty="0"/>
              <a:t>Jamal says, “I multiplied 20 by 5, then multiplied 4 by 5 and added the two products together to make 120.”</a:t>
            </a:r>
          </a:p>
          <a:p>
            <a:pPr marL="0" indent="0">
              <a:buClr>
                <a:srgbClr val="23D160"/>
              </a:buClr>
              <a:buSzPct val="85000"/>
              <a:buNone/>
            </a:pPr>
            <a:endParaRPr lang="en-GB" sz="2200" dirty="0"/>
          </a:p>
          <a:p>
            <a:pPr marL="0" indent="0">
              <a:buClr>
                <a:srgbClr val="23D160"/>
              </a:buClr>
              <a:buSzPct val="85000"/>
              <a:buNone/>
            </a:pPr>
            <a:r>
              <a:rPr lang="en-GB" sz="2200" dirty="0"/>
              <a:t>Which 2-digit number did each person have?</a:t>
            </a:r>
            <a:br>
              <a:rPr lang="en-GB" sz="2200" dirty="0"/>
            </a:br>
            <a:r>
              <a:rPr lang="en-GB" sz="2200" dirty="0"/>
              <a:t>Which mental method did they use?</a:t>
            </a:r>
          </a:p>
          <a:p>
            <a:pPr marL="0" indent="0">
              <a:buClr>
                <a:srgbClr val="23D160"/>
              </a:buClr>
              <a:buSzPct val="85000"/>
              <a:buNone/>
            </a:pPr>
            <a:r>
              <a:rPr lang="en-GB" sz="2200" dirty="0"/>
              <a:t>Explain your answer. </a:t>
            </a:r>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10128185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845800" cy="4351338"/>
          </a:xfrm>
        </p:spPr>
        <p:txBody>
          <a:bodyPr>
            <a:noAutofit/>
          </a:bodyPr>
          <a:lstStyle/>
          <a:p>
            <a:pPr marL="0" indent="0">
              <a:buNone/>
            </a:pPr>
            <a:r>
              <a:rPr lang="en-GB" dirty="0"/>
              <a:t>Activity 2:</a:t>
            </a:r>
          </a:p>
          <a:p>
            <a:pPr marL="0" indent="0">
              <a:buClr>
                <a:srgbClr val="23D160"/>
              </a:buClr>
              <a:buSzPct val="85000"/>
              <a:buNone/>
            </a:pPr>
            <a:r>
              <a:rPr lang="en-GB" sz="2200" dirty="0"/>
              <a:t>Yasmin, Ruth and Jamal each choose one of the following numbers: 24, 48 and 49.</a:t>
            </a:r>
          </a:p>
          <a:p>
            <a:pPr marL="0" indent="0">
              <a:buClr>
                <a:srgbClr val="23D160"/>
              </a:buClr>
              <a:buSzPct val="85000"/>
              <a:buNone/>
            </a:pPr>
            <a:r>
              <a:rPr lang="en-GB" sz="2200" dirty="0"/>
              <a:t>They each multiply their 2-digit number by 5. </a:t>
            </a:r>
          </a:p>
          <a:p>
            <a:pPr marL="0" indent="0">
              <a:buClr>
                <a:srgbClr val="23D160"/>
              </a:buClr>
              <a:buSzPct val="85000"/>
              <a:buNone/>
            </a:pPr>
            <a:endParaRPr lang="en-GB" sz="2200" dirty="0"/>
          </a:p>
          <a:p>
            <a:pPr marL="0" indent="0">
              <a:buClr>
                <a:srgbClr val="23D160"/>
              </a:buClr>
              <a:buSzPct val="85000"/>
              <a:buNone/>
            </a:pPr>
            <a:r>
              <a:rPr lang="en-GB" sz="2200" dirty="0"/>
              <a:t>Yasmin says, “I multiplied 50 by 5, then subtracted a 5 from my result.”</a:t>
            </a:r>
          </a:p>
          <a:p>
            <a:pPr marL="0" indent="0">
              <a:buClr>
                <a:srgbClr val="23D160"/>
              </a:buClr>
              <a:buSzPct val="85000"/>
              <a:buNone/>
            </a:pPr>
            <a:r>
              <a:rPr lang="en-GB" sz="2200" dirty="0"/>
              <a:t>Ruth says, “I multiplied my number by 10, then halved the number 480.”</a:t>
            </a:r>
          </a:p>
          <a:p>
            <a:pPr marL="0" indent="0">
              <a:buClr>
                <a:srgbClr val="23D160"/>
              </a:buClr>
              <a:buSzPct val="85000"/>
              <a:buNone/>
            </a:pPr>
            <a:r>
              <a:rPr lang="en-GB" sz="2200" dirty="0"/>
              <a:t>Jamal says, “I multiplied 20 by 5, then multiplied 4 by 5 and added the two products together to make 120.”</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Yasmin multiplied 49 by 5, by rounding 49 to the nearest ten and subtracting the difference. Ruth had the number 48, she doubled 5 to make 10, then halved her result. Jamal used partitioning to multiply 24 by 5. </a:t>
            </a:r>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31955749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Which is the most efficient method to multiply a 1-digit number by 99?</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1856636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Which is the most efficient method to multiply a 1-digit number by 99?</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Multiplying by the nearest 10 and subtracting the difference would be the most efficient. </a:t>
            </a:r>
          </a:p>
          <a:p>
            <a:pPr marL="0" indent="0">
              <a:buClr>
                <a:srgbClr val="23D160"/>
              </a:buClr>
              <a:buSzPct val="85000"/>
              <a:buNone/>
            </a:pPr>
            <a:r>
              <a:rPr lang="en-GB" sz="2200" dirty="0">
                <a:solidFill>
                  <a:srgbClr val="FF3860"/>
                </a:solidFill>
              </a:rPr>
              <a:t>For example:</a:t>
            </a:r>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5" name="Rounded Rectangle 4">
            <a:extLst>
              <a:ext uri="{FF2B5EF4-FFF2-40B4-BE49-F238E27FC236}">
                <a16:creationId xmlns:a16="http://schemas.microsoft.com/office/drawing/2014/main" xmlns="" id="{A7BEB044-B5C2-3241-8EA9-2BF75AB911CF}"/>
              </a:ext>
            </a:extLst>
          </p:cNvPr>
          <p:cNvSpPr/>
          <p:nvPr/>
        </p:nvSpPr>
        <p:spPr>
          <a:xfrm>
            <a:off x="838200" y="48946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3860"/>
                </a:solidFill>
                <a:latin typeface="OpenDyslexicAlta" pitchFamily="2" charset="77"/>
              </a:rPr>
              <a:t>99 x 7 = 100 x 7 - 7 x 1 = 700 - 7 = 693 </a:t>
            </a:r>
          </a:p>
        </p:txBody>
      </p:sp>
    </p:spTree>
    <p:extLst>
      <p:ext uri="{BB962C8B-B14F-4D97-AF65-F5344CB8AC3E}">
        <p14:creationId xmlns:p14="http://schemas.microsoft.com/office/powerpoint/2010/main" val="2495270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James says, “I have calculated 19 x 5 by multiplying twenty by ten and then halving the result. 19 x 5 = 20 x 10 ÷ 2 = 200 ÷ 2 = </a:t>
            </a:r>
            <a:r>
              <a:rPr lang="en-GB" sz="2200" u="sng" dirty="0"/>
              <a:t>100</a:t>
            </a:r>
            <a:r>
              <a:rPr lang="en-GB" sz="2200" dirty="0"/>
              <a:t>.”</a:t>
            </a:r>
          </a:p>
          <a:p>
            <a:pPr marL="0" indent="0">
              <a:buClr>
                <a:srgbClr val="23D160"/>
              </a:buClr>
              <a:buSzPct val="85000"/>
              <a:buNone/>
            </a:pPr>
            <a:endParaRPr lang="en-GB" sz="2200" dirty="0"/>
          </a:p>
          <a:p>
            <a:pPr marL="0" indent="0">
              <a:buClr>
                <a:srgbClr val="23D160"/>
              </a:buClr>
              <a:buSzPct val="85000"/>
              <a:buNone/>
            </a:pPr>
            <a:r>
              <a:rPr lang="en-GB" sz="2200" dirty="0"/>
              <a:t>Do you agree with James’ strategy? </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393246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James says, “I have calculated 19 x 5 by multiplying twenty by ten and then halving the result. 19 x 5 = 20 x 10 ÷ 2 = 200 ÷ 2 = </a:t>
            </a:r>
            <a:r>
              <a:rPr lang="en-GB" sz="2200" u="sng" dirty="0"/>
              <a:t>100</a:t>
            </a:r>
            <a:r>
              <a:rPr lang="en-GB" sz="2200" dirty="0"/>
              <a:t>.”</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James’ method is entirely wrong. He has tried doubling and halving but also added 1 to 19 to make 20 – so multiplying by the nearest ten as well as doubling and halving, but then not subtracting the difference - which has given him an incorrect result.</a:t>
            </a:r>
          </a:p>
          <a:p>
            <a:pPr marL="0" indent="0">
              <a:buClr>
                <a:srgbClr val="23D160"/>
              </a:buClr>
              <a:buSzPct val="85000"/>
              <a:buNone/>
            </a:pPr>
            <a:r>
              <a:rPr lang="en-GB" sz="2200" dirty="0">
                <a:solidFill>
                  <a:srgbClr val="FF3860"/>
                </a:solidFill>
              </a:rPr>
              <a:t>The correct doubling and halving could be:</a:t>
            </a:r>
          </a:p>
          <a:p>
            <a:pPr marL="0" indent="0">
              <a:buClr>
                <a:srgbClr val="23D160"/>
              </a:buClr>
              <a:buSzPct val="85000"/>
              <a:buNone/>
            </a:pPr>
            <a:r>
              <a:rPr lang="en-GB" sz="2200" dirty="0">
                <a:solidFill>
                  <a:srgbClr val="FF3860"/>
                </a:solidFill>
              </a:rPr>
              <a:t>19 x 5 = 19 x 10 ÷ 2 = 190 ÷ 2 = 95</a:t>
            </a:r>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Tree>
    <p:extLst>
      <p:ext uri="{BB962C8B-B14F-4D97-AF65-F5344CB8AC3E}">
        <p14:creationId xmlns:p14="http://schemas.microsoft.com/office/powerpoint/2010/main" val="24835673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Do you agree?</a:t>
            </a:r>
          </a:p>
          <a:p>
            <a:pPr marL="0" indent="0">
              <a:buClr>
                <a:srgbClr val="23D160"/>
              </a:buClr>
              <a:buSzPct val="85000"/>
              <a:buNone/>
            </a:pPr>
            <a:r>
              <a:rPr lang="en-GB" sz="2200" dirty="0">
                <a:solidFill>
                  <a:srgbClr val="3273DC"/>
                </a:solidFill>
              </a:rPr>
              <a:t>Explain your answer.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713163" y="2368718"/>
            <a:ext cx="2969186" cy="1938992"/>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Multiplying by 10 and subtracting the difference is only efficient if you’re multiplying a larger number by 9.</a:t>
            </a:r>
          </a:p>
        </p:txBody>
      </p:sp>
    </p:spTree>
    <p:extLst>
      <p:ext uri="{BB962C8B-B14F-4D97-AF65-F5344CB8AC3E}">
        <p14:creationId xmlns:p14="http://schemas.microsoft.com/office/powerpoint/2010/main" val="2710030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pic>
        <p:nvPicPr>
          <p:cNvPr id="7" name="Picture 6">
            <a:extLst>
              <a:ext uri="{FF2B5EF4-FFF2-40B4-BE49-F238E27FC236}">
                <a16:creationId xmlns:a16="http://schemas.microsoft.com/office/drawing/2014/main" xmlns="" id="{C0343D03-B62A-284C-95CD-F814EAA8EF72}"/>
              </a:ext>
            </a:extLst>
          </p:cNvPr>
          <p:cNvPicPr>
            <a:picLocks noChangeAspect="1"/>
          </p:cNvPicPr>
          <p:nvPr/>
        </p:nvPicPr>
        <p:blipFill>
          <a:blip r:embed="rId4"/>
          <a:stretch>
            <a:fillRect/>
          </a:stretch>
        </p:blipFill>
        <p:spPr>
          <a:xfrm>
            <a:off x="3299951" y="3101552"/>
            <a:ext cx="5592097" cy="1799483"/>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20 x 8 + 5 x 8 = 160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410" name="Rounded Rectangle 409">
            <a:extLst>
              <a:ext uri="{FF2B5EF4-FFF2-40B4-BE49-F238E27FC236}">
                <a16:creationId xmlns:a16="http://schemas.microsoft.com/office/drawing/2014/main" xmlns="" id="{9DF520D9-4BC9-D14F-89D3-B2E4A126F534}"/>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3505737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endParaRPr lang="en-GB" sz="3200"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FF3860"/>
                </a:solidFill>
              </a:rPr>
              <a:t>Although multiplying by 10 then subtracting is an efficient way to multiply larger numbers by 9, it can also be efficient when multiplying a larger number by 8 too. For example, 45 x 8 = 45 x 10 = 45 x 2 = 450 – 90 = 360. </a:t>
            </a:r>
          </a:p>
        </p:txBody>
      </p:sp>
      <p:pic>
        <p:nvPicPr>
          <p:cNvPr id="42" name="Picture 41">
            <a:extLst>
              <a:ext uri="{FF2B5EF4-FFF2-40B4-BE49-F238E27FC236}">
                <a16:creationId xmlns:a16="http://schemas.microsoft.com/office/drawing/2014/main" xmlns="" id="{47AF9CA8-2B63-A647-9102-E3DE4825A225}"/>
              </a:ext>
            </a:extLst>
          </p:cNvPr>
          <p:cNvPicPr>
            <a:picLocks noChangeAspect="1"/>
          </p:cNvPicPr>
          <p:nvPr/>
        </p:nvPicPr>
        <p:blipFill>
          <a:blip r:embed="rId3"/>
          <a:stretch>
            <a:fillRect/>
          </a:stretch>
        </p:blipFill>
        <p:spPr>
          <a:xfrm>
            <a:off x="1175859" y="3875882"/>
            <a:ext cx="1689100" cy="1244600"/>
          </a:xfrm>
          <a:prstGeom prst="rect">
            <a:avLst/>
          </a:prstGeom>
        </p:spPr>
      </p:pic>
      <p:pic>
        <p:nvPicPr>
          <p:cNvPr id="43" name="Picture 42">
            <a:extLst>
              <a:ext uri="{FF2B5EF4-FFF2-40B4-BE49-F238E27FC236}">
                <a16:creationId xmlns:a16="http://schemas.microsoft.com/office/drawing/2014/main" xmlns="" id="{65108521-6BAD-A844-9D52-F6BAD7C52BFF}"/>
              </a:ext>
            </a:extLst>
          </p:cNvPr>
          <p:cNvPicPr>
            <a:picLocks noChangeAspect="1"/>
          </p:cNvPicPr>
          <p:nvPr/>
        </p:nvPicPr>
        <p:blipFill>
          <a:blip r:embed="rId4"/>
          <a:stretch>
            <a:fillRect/>
          </a:stretch>
        </p:blipFill>
        <p:spPr>
          <a:xfrm>
            <a:off x="2020409" y="1690688"/>
            <a:ext cx="4354694" cy="3295052"/>
          </a:xfrm>
          <a:prstGeom prst="rect">
            <a:avLst/>
          </a:prstGeom>
        </p:spPr>
      </p:pic>
      <p:sp>
        <p:nvSpPr>
          <p:cNvPr id="44" name="Rectangle 43">
            <a:extLst>
              <a:ext uri="{FF2B5EF4-FFF2-40B4-BE49-F238E27FC236}">
                <a16:creationId xmlns:a16="http://schemas.microsoft.com/office/drawing/2014/main" xmlns="" id="{81702E8E-89C0-5241-8AF1-8E4334AE5D89}"/>
              </a:ext>
            </a:extLst>
          </p:cNvPr>
          <p:cNvSpPr/>
          <p:nvPr/>
        </p:nvSpPr>
        <p:spPr>
          <a:xfrm>
            <a:off x="2713163" y="2368718"/>
            <a:ext cx="2969186" cy="1938992"/>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Multiplying by 10 and subtracting the difference is only efficient if you’re multiplying a larger number by 9.</a:t>
            </a:r>
          </a:p>
        </p:txBody>
      </p:sp>
    </p:spTree>
    <p:extLst>
      <p:ext uri="{BB962C8B-B14F-4D97-AF65-F5344CB8AC3E}">
        <p14:creationId xmlns:p14="http://schemas.microsoft.com/office/powerpoint/2010/main" val="42300989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730948" cy="4351338"/>
          </a:xfrm>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explore different mental strategies for multiplication</a:t>
            </a:r>
          </a:p>
          <a:p>
            <a:pPr>
              <a:buClr>
                <a:srgbClr val="23D160"/>
              </a:buClr>
              <a:buSzPct val="85000"/>
              <a:buFont typeface="Wingdings" pitchFamily="2" charset="2"/>
              <a:buChar char="ü"/>
            </a:pPr>
            <a:r>
              <a:rPr lang="en-GB" sz="2200" dirty="0"/>
              <a:t>I can explain my reasoning when choosing efficient mental strategies </a:t>
            </a:r>
            <a:r>
              <a:rPr lang="en-GB" sz="2200"/>
              <a:t>for multiplication</a:t>
            </a: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473071" cy="365125"/>
          </a:xfrm>
        </p:spPr>
        <p:txBody>
          <a:bodyPr/>
          <a:lstStyle/>
          <a:p>
            <a:r>
              <a:rPr lang="en-GB" sz="1400" dirty="0"/>
              <a:t>Year 4 - Spring Block 1 – Multiplication and Division - Lesson 4 – To be able to multiply using efficient mental strategies</a:t>
            </a:r>
          </a:p>
        </p:txBody>
      </p:sp>
    </p:spTree>
    <p:extLst>
      <p:ext uri="{BB962C8B-B14F-4D97-AF65-F5344CB8AC3E}">
        <p14:creationId xmlns:p14="http://schemas.microsoft.com/office/powerpoint/2010/main" val="3955359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following array to help you calculate 25 x 8.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pic>
        <p:nvPicPr>
          <p:cNvPr id="7" name="Picture 6">
            <a:extLst>
              <a:ext uri="{FF2B5EF4-FFF2-40B4-BE49-F238E27FC236}">
                <a16:creationId xmlns:a16="http://schemas.microsoft.com/office/drawing/2014/main" xmlns="" id="{C0343D03-B62A-284C-95CD-F814EAA8EF72}"/>
              </a:ext>
            </a:extLst>
          </p:cNvPr>
          <p:cNvPicPr>
            <a:picLocks noChangeAspect="1"/>
          </p:cNvPicPr>
          <p:nvPr/>
        </p:nvPicPr>
        <p:blipFill>
          <a:blip r:embed="rId4"/>
          <a:stretch>
            <a:fillRect/>
          </a:stretch>
        </p:blipFill>
        <p:spPr>
          <a:xfrm>
            <a:off x="3299951" y="3101552"/>
            <a:ext cx="5592097" cy="1799483"/>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5368444"/>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25 x 8 = 20 x 8 + 5 x 8 = 160 + </a:t>
            </a:r>
            <a:r>
              <a:rPr lang="en-US" sz="2800" u="sng" dirty="0">
                <a:solidFill>
                  <a:srgbClr val="FF3860"/>
                </a:solidFill>
                <a:latin typeface="OpenDyslexicAlta" pitchFamily="2" charset="77"/>
              </a:rPr>
              <a:t>40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200</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37AA4ABF-08E6-6A4F-ADEF-0D240D593D7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653313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partitioning then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34 x 6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37AA4ABF-08E6-6A4F-ADEF-0D240D593D7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47 x 8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688031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partitioning then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34 x 6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37AA4ABF-08E6-6A4F-ADEF-0D240D593D7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5</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47 x 8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1446652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800" dirty="0"/>
              <a:t>To be able to multiply using efficient mental strategies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the partitioning then multiplying method to mentally calculate: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6" name="Picture 5">
            <a:extLst>
              <a:ext uri="{FF2B5EF4-FFF2-40B4-BE49-F238E27FC236}">
                <a16:creationId xmlns:a16="http://schemas.microsoft.com/office/drawing/2014/main" xmlns="" id="{4568CCE7-3599-DB46-9723-2E19EED74FC1}"/>
              </a:ext>
            </a:extLst>
          </p:cNvPr>
          <p:cNvPicPr>
            <a:picLocks noChangeAspect="1"/>
          </p:cNvPicPr>
          <p:nvPr/>
        </p:nvPicPr>
        <p:blipFill>
          <a:blip r:embed="rId3"/>
          <a:stretch>
            <a:fillRect/>
          </a:stretch>
        </p:blipFill>
        <p:spPr>
          <a:xfrm>
            <a:off x="17128185" y="-7937"/>
            <a:ext cx="6540500" cy="6184900"/>
          </a:xfrm>
          <a:prstGeom prst="rect">
            <a:avLst/>
          </a:prstGeom>
        </p:spPr>
      </p:pic>
      <p:sp>
        <p:nvSpPr>
          <p:cNvPr id="409" name="Rounded Rectangle 408">
            <a:extLst>
              <a:ext uri="{FF2B5EF4-FFF2-40B4-BE49-F238E27FC236}">
                <a16:creationId xmlns:a16="http://schemas.microsoft.com/office/drawing/2014/main" xmlns="" id="{A0DBBC27-FC06-7140-8068-BF13F5E46069}"/>
              </a:ext>
            </a:extLst>
          </p:cNvPr>
          <p:cNvSpPr/>
          <p:nvPr/>
        </p:nvSpPr>
        <p:spPr>
          <a:xfrm>
            <a:off x="838200" y="424132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34 x 6 = </a:t>
            </a:r>
            <a:r>
              <a:rPr lang="en-US" sz="2800" u="sng" dirty="0">
                <a:solidFill>
                  <a:srgbClr val="FF3860"/>
                </a:solidFill>
                <a:latin typeface="OpenDyslexicAlta" pitchFamily="2" charset="77"/>
              </a:rPr>
              <a:t>30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4</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180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24</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204</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10" name="Rounded Rectangle 9">
            <a:extLst>
              <a:ext uri="{FF2B5EF4-FFF2-40B4-BE49-F238E27FC236}">
                <a16:creationId xmlns:a16="http://schemas.microsoft.com/office/drawing/2014/main" xmlns="" id="{37AA4ABF-08E6-6A4F-ADEF-0D240D593D72}"/>
              </a:ext>
            </a:extLst>
          </p:cNvPr>
          <p:cNvSpPr/>
          <p:nvPr/>
        </p:nvSpPr>
        <p:spPr>
          <a:xfrm>
            <a:off x="3634248" y="1556027"/>
            <a:ext cx="7719552" cy="539196"/>
          </a:xfrm>
          <a:prstGeom prst="roundRect">
            <a:avLst/>
          </a:prstGeom>
          <a:solidFill>
            <a:srgbClr val="FFDD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partitioning then multiplying method</a:t>
            </a:r>
            <a:endParaRPr lang="en-US" sz="2800" dirty="0">
              <a:solidFill>
                <a:srgbClr val="FF3860"/>
              </a:solidFill>
              <a:latin typeface="OpenDyslexicAlta" pitchFamily="2" charset="77"/>
            </a:endParaRPr>
          </a:p>
        </p:txBody>
      </p:sp>
      <p:sp>
        <p:nvSpPr>
          <p:cNvPr id="8" name="Rounded Rectangle 7">
            <a:extLst>
              <a:ext uri="{FF2B5EF4-FFF2-40B4-BE49-F238E27FC236}">
                <a16:creationId xmlns:a16="http://schemas.microsoft.com/office/drawing/2014/main" xmlns="" id="{7F35FAA9-E610-D74D-8287-E7922ED9DF13}"/>
              </a:ext>
            </a:extLst>
          </p:cNvPr>
          <p:cNvSpPr/>
          <p:nvPr/>
        </p:nvSpPr>
        <p:spPr>
          <a:xfrm>
            <a:off x="838200" y="3087410"/>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x 7 =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5</a:t>
            </a:r>
            <a:r>
              <a:rPr lang="en-US" sz="2800" dirty="0">
                <a:solidFill>
                  <a:schemeClr val="tx1"/>
                </a:solidFill>
                <a:latin typeface="OpenDyslexicAlta" pitchFamily="2" charset="77"/>
              </a:rPr>
              <a:t> x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70</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35</a:t>
            </a:r>
            <a:r>
              <a:rPr lang="en-US" sz="2800" dirty="0">
                <a:solidFill>
                  <a:schemeClr val="tx1"/>
                </a:solidFill>
                <a:latin typeface="OpenDyslexicAlta" pitchFamily="2" charset="77"/>
              </a:rPr>
              <a:t> = </a:t>
            </a:r>
            <a:r>
              <a:rPr lang="en-US" sz="2800" u="sng" dirty="0">
                <a:solidFill>
                  <a:srgbClr val="FF3860"/>
                </a:solidFill>
                <a:latin typeface="OpenDyslexicAlta" pitchFamily="2" charset="77"/>
              </a:rPr>
              <a:t>105</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
        <p:nvSpPr>
          <p:cNvPr id="9" name="Rounded Rectangle 8">
            <a:extLst>
              <a:ext uri="{FF2B5EF4-FFF2-40B4-BE49-F238E27FC236}">
                <a16:creationId xmlns:a16="http://schemas.microsoft.com/office/drawing/2014/main" xmlns="" id="{2A5CA0BA-E3D9-AD47-9708-43FE4615C64E}"/>
              </a:ext>
            </a:extLst>
          </p:cNvPr>
          <p:cNvSpPr/>
          <p:nvPr/>
        </p:nvSpPr>
        <p:spPr>
          <a:xfrm>
            <a:off x="838200" y="5453413"/>
            <a:ext cx="10515600" cy="9434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47 x 8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x </a:t>
            </a:r>
            <a:r>
              <a:rPr lang="en-US" sz="2800" dirty="0">
                <a:solidFill>
                  <a:schemeClr val="tx1"/>
                </a:solidFill>
                <a:latin typeface="Calibri" panose="020F0502020204030204" pitchFamily="34" charset="0"/>
                <a:cs typeface="Calibri" panose="020F0502020204030204" pitchFamily="34" charset="0"/>
              </a:rPr>
              <a:t>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endParaRPr lang="en-US" sz="2800" dirty="0">
              <a:solidFill>
                <a:srgbClr val="FF3860"/>
              </a:solidFill>
              <a:latin typeface="OpenDyslexicAlta" pitchFamily="2" charset="77"/>
            </a:endParaRPr>
          </a:p>
        </p:txBody>
      </p:sp>
    </p:spTree>
    <p:extLst>
      <p:ext uri="{BB962C8B-B14F-4D97-AF65-F5344CB8AC3E}">
        <p14:creationId xmlns:p14="http://schemas.microsoft.com/office/powerpoint/2010/main" val="28423283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13535</TotalTime>
  <Words>3557</Words>
  <Application>Microsoft Office PowerPoint</Application>
  <PresentationFormat>Custom</PresentationFormat>
  <Paragraphs>738</Paragraphs>
  <Slides>51</Slides>
  <Notes>48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Arial</vt:lpstr>
      <vt:lpstr>OpenDyslexicAlta</vt:lpstr>
      <vt:lpstr>Muli</vt:lpstr>
      <vt:lpstr>Wingdings</vt:lpstr>
      <vt:lpstr>OpenDyslexic</vt:lpstr>
      <vt:lpstr>Lato Light</vt:lpstr>
      <vt:lpstr>Calibri</vt:lpstr>
      <vt:lpstr>Lato</vt:lpstr>
      <vt:lpstr>Office Theme</vt:lpstr>
      <vt:lpstr>PowerPoint Presentation</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lpstr>To be able to multiply using efficient mental strategies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651</cp:revision>
  <cp:lastPrinted>2019-06-17T16:19:05Z</cp:lastPrinted>
  <dcterms:created xsi:type="dcterms:W3CDTF">2018-08-06T08:16:18Z</dcterms:created>
  <dcterms:modified xsi:type="dcterms:W3CDTF">2020-07-19T19:32:27Z</dcterms:modified>
</cp:coreProperties>
</file>