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20" r:id="rId2"/>
    <p:sldId id="321" r:id="rId3"/>
    <p:sldId id="372" r:id="rId4"/>
    <p:sldId id="386" r:id="rId5"/>
    <p:sldId id="373" r:id="rId6"/>
    <p:sldId id="375" r:id="rId7"/>
    <p:sldId id="380" r:id="rId8"/>
    <p:sldId id="381" r:id="rId9"/>
    <p:sldId id="376" r:id="rId10"/>
    <p:sldId id="377" r:id="rId11"/>
    <p:sldId id="378" r:id="rId12"/>
    <p:sldId id="379" r:id="rId13"/>
    <p:sldId id="382" r:id="rId14"/>
    <p:sldId id="383" r:id="rId15"/>
    <p:sldId id="384" r:id="rId16"/>
    <p:sldId id="385" r:id="rId17"/>
    <p:sldId id="387" r:id="rId18"/>
    <p:sldId id="388" r:id="rId19"/>
    <p:sldId id="389" r:id="rId20"/>
    <p:sldId id="390" r:id="rId21"/>
    <p:sldId id="391" r:id="rId22"/>
    <p:sldId id="392" r:id="rId23"/>
    <p:sldId id="393" r:id="rId24"/>
    <p:sldId id="394" r:id="rId25"/>
    <p:sldId id="395" r:id="rId26"/>
    <p:sldId id="396" r:id="rId27"/>
    <p:sldId id="370" r:id="rId28"/>
    <p:sldId id="397" r:id="rId29"/>
    <p:sldId id="374" r:id="rId30"/>
  </p:sldIdLst>
  <p:sldSz cx="12192000" cy="6858000"/>
  <p:notesSz cx="6858000" cy="9144000"/>
  <p:embeddedFontLst>
    <p:embeddedFont>
      <p:font typeface="OpenDyslexicAlta" panose="020B0604020202020204" charset="0"/>
      <p:regular r:id="rId33"/>
      <p:bold r:id="rId34"/>
      <p:italic r:id="rId35"/>
      <p:boldItalic r:id="rId36"/>
    </p:embeddedFont>
    <p:embeddedFont>
      <p:font typeface="Muli" panose="020B0604020202020204" charset="0"/>
      <p:regular r:id="rId37"/>
      <p:bold r:id="rId38"/>
      <p:italic r:id="rId39"/>
      <p:boldItalic r:id="rId40"/>
    </p:embeddedFont>
    <p:embeddedFont>
      <p:font typeface="OpenDyslexic" panose="020B0604020202020204" charset="0"/>
      <p:regular r:id="rId41"/>
      <p:bold r:id="rId42"/>
      <p:italic r:id="rId43"/>
      <p:boldItalic r:id="rId44"/>
    </p:embeddedFont>
    <p:embeddedFont>
      <p:font typeface="Lato Light" panose="020F0302020204030203" pitchFamily="34" charset="0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Lato" panose="020F0502020204030203" pitchFamily="34" charset="0"/>
      <p:regular r:id="rId50"/>
      <p:bold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3273DC"/>
    <a:srgbClr val="44A6ED"/>
    <a:srgbClr val="23D160"/>
    <a:srgbClr val="7957D5"/>
    <a:srgbClr val="FFDD57"/>
    <a:srgbClr val="209CEE"/>
    <a:srgbClr val="000000"/>
    <a:srgbClr val="121212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7" autoAdjust="0"/>
    <p:restoredTop sz="66099" autoAdjust="0"/>
  </p:normalViewPr>
  <p:slideViewPr>
    <p:cSldViewPr snapToGrid="0" snapToObjects="1">
      <p:cViewPr varScale="1">
        <p:scale>
          <a:sx n="70" d="100"/>
          <a:sy n="70" d="100"/>
        </p:scale>
        <p:origin x="-834" y="-9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65" d="100"/>
        <a:sy n="6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7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125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303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39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802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434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762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3950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616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617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97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284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3216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4227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892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0497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748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620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1307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48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746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001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173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318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965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983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4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19/07/2020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emf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4 </a:t>
            </a:r>
            <a:br>
              <a:rPr lang="en-GB" dirty="0"/>
            </a:br>
            <a:r>
              <a:rPr lang="en-GB" dirty="0"/>
              <a:t>Spring Block 1: Multiplication and Division</a:t>
            </a:r>
          </a:p>
          <a:p>
            <a:r>
              <a:rPr lang="en-GB" dirty="0"/>
              <a:t>Lesson 5: To be able to use various informal written multiplication methods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Multiplication and Division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24 mini doughnuts in a bag.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7 bags.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mini doughnuts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C9F3C53-E364-8049-948F-248733E85C6E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9" name="Curved Down Arrow 8">
            <a:extLst>
              <a:ext uri="{FF2B5EF4-FFF2-40B4-BE49-F238E27FC236}">
                <a16:creationId xmlns:a16="http://schemas.microsoft.com/office/drawing/2014/main" xmlns="" id="{DEE3683C-7E4A-6F44-94E6-0D65B536EFD0}"/>
              </a:ext>
            </a:extLst>
          </p:cNvPr>
          <p:cNvSpPr/>
          <p:nvPr/>
        </p:nvSpPr>
        <p:spPr>
          <a:xfrm>
            <a:off x="6899485" y="4373962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E5BB06-8491-CB46-9638-1E20AEEF4DED}"/>
              </a:ext>
            </a:extLst>
          </p:cNvPr>
          <p:cNvSpPr/>
          <p:nvPr/>
        </p:nvSpPr>
        <p:spPr>
          <a:xfrm>
            <a:off x="7449529" y="4684141"/>
            <a:ext cx="2194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4 x 7 = 28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4E6E698-7FD4-C54B-8089-716C7871C5F5}"/>
              </a:ext>
            </a:extLst>
          </p:cNvPr>
          <p:cNvSpPr/>
          <p:nvPr/>
        </p:nvSpPr>
        <p:spPr>
          <a:xfrm>
            <a:off x="9568851" y="526893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168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" name="Curved Down Arrow 14">
            <a:extLst>
              <a:ext uri="{FF2B5EF4-FFF2-40B4-BE49-F238E27FC236}">
                <a16:creationId xmlns:a16="http://schemas.microsoft.com/office/drawing/2014/main" xmlns="" id="{F09A6F7F-21CB-6742-91E4-639E81F2C5B9}"/>
              </a:ext>
            </a:extLst>
          </p:cNvPr>
          <p:cNvSpPr/>
          <p:nvPr/>
        </p:nvSpPr>
        <p:spPr>
          <a:xfrm>
            <a:off x="389093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F4B79F3-1A43-E443-83AA-904141E4321F}"/>
              </a:ext>
            </a:extLst>
          </p:cNvPr>
          <p:cNvSpPr/>
          <p:nvPr/>
        </p:nvSpPr>
        <p:spPr>
          <a:xfrm>
            <a:off x="6560301" y="5279171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140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C6A9ADE-4637-BB4B-9643-480FC6B2CD45}"/>
              </a:ext>
            </a:extLst>
          </p:cNvPr>
          <p:cNvSpPr/>
          <p:nvPr/>
        </p:nvSpPr>
        <p:spPr>
          <a:xfrm>
            <a:off x="426574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7 = 70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8" name="Curved Down Arrow 17">
            <a:extLst>
              <a:ext uri="{FF2B5EF4-FFF2-40B4-BE49-F238E27FC236}">
                <a16:creationId xmlns:a16="http://schemas.microsoft.com/office/drawing/2014/main" xmlns="" id="{4A54BBB9-99AD-4B4B-B01A-9767FE68C997}"/>
              </a:ext>
            </a:extLst>
          </p:cNvPr>
          <p:cNvSpPr/>
          <p:nvPr/>
        </p:nvSpPr>
        <p:spPr>
          <a:xfrm>
            <a:off x="88238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D12B086-DB60-E344-BBA0-6D659C20BA69}"/>
              </a:ext>
            </a:extLst>
          </p:cNvPr>
          <p:cNvSpPr/>
          <p:nvPr/>
        </p:nvSpPr>
        <p:spPr>
          <a:xfrm>
            <a:off x="3551751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70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9FC873-A05A-5F44-9236-58279BA81815}"/>
              </a:ext>
            </a:extLst>
          </p:cNvPr>
          <p:cNvSpPr/>
          <p:nvPr/>
        </p:nvSpPr>
        <p:spPr>
          <a:xfrm>
            <a:off x="125719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7 = 70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198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27 yoghurt pots in a crate.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9 crates.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yoghurt pots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A5C1BA1F-5F4C-A243-B99A-02EEBF991117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93202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27 yoghurt pots in a crate.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9 crates.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yoghurt pots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C9F3C53-E364-8049-948F-248733E85C6E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9" name="Curved Down Arrow 8">
            <a:extLst>
              <a:ext uri="{FF2B5EF4-FFF2-40B4-BE49-F238E27FC236}">
                <a16:creationId xmlns:a16="http://schemas.microsoft.com/office/drawing/2014/main" xmlns="" id="{DEE3683C-7E4A-6F44-94E6-0D65B536EFD0}"/>
              </a:ext>
            </a:extLst>
          </p:cNvPr>
          <p:cNvSpPr/>
          <p:nvPr/>
        </p:nvSpPr>
        <p:spPr>
          <a:xfrm>
            <a:off x="6899485" y="4373962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E5BB06-8491-CB46-9638-1E20AEEF4DED}"/>
              </a:ext>
            </a:extLst>
          </p:cNvPr>
          <p:cNvSpPr/>
          <p:nvPr/>
        </p:nvSpPr>
        <p:spPr>
          <a:xfrm>
            <a:off x="7449529" y="4684141"/>
            <a:ext cx="2194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9 x 7 = 63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4E6E698-7FD4-C54B-8089-716C7871C5F5}"/>
              </a:ext>
            </a:extLst>
          </p:cNvPr>
          <p:cNvSpPr/>
          <p:nvPr/>
        </p:nvSpPr>
        <p:spPr>
          <a:xfrm>
            <a:off x="9568851" y="526893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243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" name="Curved Down Arrow 14">
            <a:extLst>
              <a:ext uri="{FF2B5EF4-FFF2-40B4-BE49-F238E27FC236}">
                <a16:creationId xmlns:a16="http://schemas.microsoft.com/office/drawing/2014/main" xmlns="" id="{F09A6F7F-21CB-6742-91E4-639E81F2C5B9}"/>
              </a:ext>
            </a:extLst>
          </p:cNvPr>
          <p:cNvSpPr/>
          <p:nvPr/>
        </p:nvSpPr>
        <p:spPr>
          <a:xfrm>
            <a:off x="389093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F4B79F3-1A43-E443-83AA-904141E4321F}"/>
              </a:ext>
            </a:extLst>
          </p:cNvPr>
          <p:cNvSpPr/>
          <p:nvPr/>
        </p:nvSpPr>
        <p:spPr>
          <a:xfrm>
            <a:off x="6560301" y="5279171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180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C6A9ADE-4637-BB4B-9643-480FC6B2CD45}"/>
              </a:ext>
            </a:extLst>
          </p:cNvPr>
          <p:cNvSpPr/>
          <p:nvPr/>
        </p:nvSpPr>
        <p:spPr>
          <a:xfrm>
            <a:off x="426574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9 = 90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8" name="Curved Down Arrow 17">
            <a:extLst>
              <a:ext uri="{FF2B5EF4-FFF2-40B4-BE49-F238E27FC236}">
                <a16:creationId xmlns:a16="http://schemas.microsoft.com/office/drawing/2014/main" xmlns="" id="{4A54BBB9-99AD-4B4B-B01A-9767FE68C997}"/>
              </a:ext>
            </a:extLst>
          </p:cNvPr>
          <p:cNvSpPr/>
          <p:nvPr/>
        </p:nvSpPr>
        <p:spPr>
          <a:xfrm>
            <a:off x="88238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D12B086-DB60-E344-BBA0-6D659C20BA69}"/>
              </a:ext>
            </a:extLst>
          </p:cNvPr>
          <p:cNvSpPr/>
          <p:nvPr/>
        </p:nvSpPr>
        <p:spPr>
          <a:xfrm>
            <a:off x="3551751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90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9FC873-A05A-5F44-9236-58279BA81815}"/>
              </a:ext>
            </a:extLst>
          </p:cNvPr>
          <p:cNvSpPr/>
          <p:nvPr/>
        </p:nvSpPr>
        <p:spPr>
          <a:xfrm>
            <a:off x="125719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9 = 90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5168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following calculations: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17 x 6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36 x 4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7 =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9A0D8F4-61DC-CF4E-A1E7-D38A7F94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58" y="1335354"/>
            <a:ext cx="6993591" cy="10325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39BF6C6-E65D-FE49-A5D9-7A28A8DC8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579" y="3708695"/>
            <a:ext cx="7519080" cy="5637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15C907F9-6D1B-384F-BB88-0E101270E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4958932"/>
            <a:ext cx="7519080" cy="563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5DB43-B2BC-8C4F-A3CF-B3B72F8C4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6233951"/>
            <a:ext cx="7519080" cy="56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12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following calculations: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17 x 6 = </a:t>
            </a:r>
            <a:r>
              <a:rPr lang="en-GB" sz="2200" u="sng" dirty="0">
                <a:solidFill>
                  <a:srgbClr val="FF3860"/>
                </a:solidFill>
              </a:rPr>
              <a:t>102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36 x 4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7 =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9A0D8F4-61DC-CF4E-A1E7-D38A7F94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58" y="1335354"/>
            <a:ext cx="6993591" cy="10325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15C907F9-6D1B-384F-BB88-0E101270E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4958932"/>
            <a:ext cx="7519080" cy="563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5DB43-B2BC-8C4F-A3CF-B3B72F8C4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6233951"/>
            <a:ext cx="7519080" cy="5637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46AF00CC-FAB7-084D-A09F-36B9B8433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579" y="3179671"/>
            <a:ext cx="7519080" cy="109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6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following calculations: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17 x 6 = </a:t>
            </a:r>
            <a:r>
              <a:rPr lang="en-GB" sz="2200" u="sng" dirty="0">
                <a:solidFill>
                  <a:srgbClr val="FF3860"/>
                </a:solidFill>
              </a:rPr>
              <a:t>102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36 x 4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7 =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9A0D8F4-61DC-CF4E-A1E7-D38A7F94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58" y="1335354"/>
            <a:ext cx="6993591" cy="10325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15C907F9-6D1B-384F-BB88-0E101270E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4958932"/>
            <a:ext cx="7519080" cy="563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5DB43-B2BC-8C4F-A3CF-B3B72F8C4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6233951"/>
            <a:ext cx="7519080" cy="5637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46AF00CC-FAB7-084D-A09F-36B9B8433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579" y="3179671"/>
            <a:ext cx="7519080" cy="1092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CD25436-50ED-4847-AA88-1E244953D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3410" y="4532768"/>
            <a:ext cx="7343995" cy="9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15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following calculations: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17 x 6 = </a:t>
            </a:r>
            <a:r>
              <a:rPr lang="en-GB" sz="2200" u="sng" dirty="0">
                <a:solidFill>
                  <a:srgbClr val="FF3860"/>
                </a:solidFill>
              </a:rPr>
              <a:t>102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36 x 4 =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7 =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9A0D8F4-61DC-CF4E-A1E7-D38A7F94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858" y="1335354"/>
            <a:ext cx="6993591" cy="10325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15C907F9-6D1B-384F-BB88-0E101270E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4958932"/>
            <a:ext cx="7519080" cy="5637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B25DB43-B2BC-8C4F-A3CF-B3B72F8C4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720" y="6233951"/>
            <a:ext cx="7519080" cy="5637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46AF00CC-FAB7-084D-A09F-36B9B8433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0579" y="3179671"/>
            <a:ext cx="7519080" cy="10927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CD25436-50ED-4847-AA88-1E244953D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3410" y="4532768"/>
            <a:ext cx="7343995" cy="943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5E582E5-6352-D449-8301-FF75AF2ACB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3410" y="5646209"/>
            <a:ext cx="7025354" cy="117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6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has used a place value chart, Base 10 pieces and a part-whole model to solve 24 x 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AFD80AF-C66F-664B-A076-AB99C495D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2471"/>
              </p:ext>
            </p:extLst>
          </p:nvPr>
        </p:nvGraphicFramePr>
        <p:xfrm>
          <a:off x="838200" y="3282975"/>
          <a:ext cx="7232374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187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3616187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AE894A7F-927F-6342-BF5F-6BD969297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526973" y="3107175"/>
            <a:ext cx="3021496" cy="28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63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has used a place value chart, Base 10 pieces and a part-whole model to solve 24 x 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AFD80AF-C66F-664B-A076-AB99C495D18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282975"/>
          <a:ext cx="7232374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187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3616187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51671E0-6D56-484F-8A56-DE99964AF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08905" y="4412127"/>
            <a:ext cx="914472" cy="1855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10B2BE5-25A5-0743-AF3C-A8230EF7C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069210" y="4410175"/>
            <a:ext cx="914472" cy="18558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83EEBDF-29D0-D047-A112-2B6EDACE0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709" y="5150446"/>
            <a:ext cx="372491" cy="3352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B438E80-BB7E-414C-865C-EF13DA2FA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262" y="5143305"/>
            <a:ext cx="372491" cy="3352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12A2B78-CC17-944E-BA8B-8140FBC4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815" y="5143305"/>
            <a:ext cx="372491" cy="3352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63EB43A-6FAE-4548-A92D-96E896A46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306" y="5143305"/>
            <a:ext cx="372491" cy="3352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C30E3EC-4748-AF4C-BF39-3B786BA40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08905" y="3790814"/>
            <a:ext cx="914472" cy="18558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7BFB265-E080-104B-AC7D-677F8FC2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069210" y="3788862"/>
            <a:ext cx="914472" cy="18558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F01C42D-DA78-1144-B66B-48513A7B1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709" y="4529133"/>
            <a:ext cx="372491" cy="3352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53B7F77-3D27-C14D-98AC-BB2DE31C9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262" y="4521992"/>
            <a:ext cx="372491" cy="3352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6CFEC49-63B3-0F4D-BBC7-6065E1D85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815" y="4521992"/>
            <a:ext cx="372491" cy="3352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066510B1-CE92-6D4F-ACE3-1FBED741B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306" y="4521992"/>
            <a:ext cx="372491" cy="3352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1C52C6D-60EC-FF47-B827-5C76CA6A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54984" y="3142004"/>
            <a:ext cx="914472" cy="18558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87067653-8790-3643-A921-4A88C5467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115289" y="3140052"/>
            <a:ext cx="914472" cy="185588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61A1A759-E3DC-9E4B-A941-07C1942D5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2788" y="3880323"/>
            <a:ext cx="372491" cy="3352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1381BD7-E196-6C40-9A41-A314A2371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341" y="3873182"/>
            <a:ext cx="372491" cy="3352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55CEA469-C547-3D47-A353-4CBE6AA6D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894" y="3873182"/>
            <a:ext cx="372491" cy="3352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D70E2BA-DDEC-6B48-A859-233FB92B4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385" y="3873182"/>
            <a:ext cx="372491" cy="3352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BB7443C-FE2B-AB48-A020-B904FAA2E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526973" y="3107175"/>
            <a:ext cx="3021496" cy="280946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F8A3BD27-CF64-1F40-BE70-11DFCB49E3D6}"/>
              </a:ext>
            </a:extLst>
          </p:cNvPr>
          <p:cNvSpPr/>
          <p:nvPr/>
        </p:nvSpPr>
        <p:spPr>
          <a:xfrm>
            <a:off x="8653710" y="5085998"/>
            <a:ext cx="10470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20 x 3</a:t>
            </a:r>
            <a:br>
              <a:rPr lang="en-US" sz="2000" dirty="0">
                <a:latin typeface="OpenDyslexicAlta" pitchFamily="2" charset="77"/>
              </a:rPr>
            </a:br>
            <a:r>
              <a:rPr lang="en-US" sz="2000" dirty="0">
                <a:latin typeface="OpenDyslexicAlta" pitchFamily="2" charset="77"/>
              </a:rPr>
              <a:t>= </a:t>
            </a:r>
            <a:r>
              <a:rPr lang="en-US" sz="2000" u="sng" dirty="0">
                <a:latin typeface="OpenDyslexicAlta" pitchFamily="2" charset="77"/>
              </a:rPr>
              <a:t>60</a:t>
            </a:r>
            <a:r>
              <a:rPr lang="en-US" sz="2000" dirty="0">
                <a:latin typeface="OpenDyslexicAlta" pitchFamily="2" charset="77"/>
              </a:rPr>
              <a:t>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5E6A3597-4AE8-BF43-8A3C-F1881AF44491}"/>
              </a:ext>
            </a:extLst>
          </p:cNvPr>
          <p:cNvSpPr/>
          <p:nvPr/>
        </p:nvSpPr>
        <p:spPr>
          <a:xfrm>
            <a:off x="10448326" y="5085998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4 x 3</a:t>
            </a:r>
            <a:br>
              <a:rPr lang="en-US" sz="2000" dirty="0">
                <a:latin typeface="OpenDyslexicAlta" pitchFamily="2" charset="77"/>
              </a:rPr>
            </a:br>
            <a:r>
              <a:rPr lang="en-US" sz="2000" dirty="0">
                <a:latin typeface="OpenDyslexicAlta" pitchFamily="2" charset="77"/>
              </a:rPr>
              <a:t>= </a:t>
            </a:r>
            <a:r>
              <a:rPr lang="en-US" sz="2000" u="sng" dirty="0">
                <a:latin typeface="OpenDyslexicAlta" pitchFamily="2" charset="77"/>
              </a:rPr>
              <a:t>12</a:t>
            </a:r>
            <a:r>
              <a:rPr lang="en-US" sz="2000" dirty="0">
                <a:latin typeface="OpenDyslexicAlta" pitchFamily="2" charset="77"/>
              </a:rPr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ACAB2C95-3206-BA4A-8E9D-EC37DE1FA1E7}"/>
              </a:ext>
            </a:extLst>
          </p:cNvPr>
          <p:cNvSpPr/>
          <p:nvPr/>
        </p:nvSpPr>
        <p:spPr>
          <a:xfrm>
            <a:off x="9465060" y="3532717"/>
            <a:ext cx="10534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24 x 3</a:t>
            </a:r>
            <a:b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72</a:t>
            </a:r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181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has used a place value chart, Base 10 pieces and a part-whole model to solve 36 x 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AFD80AF-C66F-664B-A076-AB99C495D18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282975"/>
          <a:ext cx="7232374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187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3616187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AE894A7F-927F-6342-BF5F-6BD969297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526973" y="3107175"/>
            <a:ext cx="3021496" cy="28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5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various informal written multiplication methods to multiply 2-digit numbers by 1-digit numbers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various informal written multiplication methods to multiply 2-digit numbers by 1-digit numbers, also explaining when it might be more efficient to use a mental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5 – To be able to use various informal written multiplication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has used a place value chart, Base 10 pieces and a part-whole model to solve 36 x 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AFD80AF-C66F-664B-A076-AB99C495D18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282975"/>
          <a:ext cx="7232374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187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3616187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51671E0-6D56-484F-8A56-DE99964AF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08905" y="4313954"/>
            <a:ext cx="914472" cy="1855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10B2BE5-25A5-0743-AF3C-A8230EF7C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069210" y="4312002"/>
            <a:ext cx="914472" cy="18558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83EEBDF-29D0-D047-A112-2B6EDACE0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709" y="5150446"/>
            <a:ext cx="372491" cy="3352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B438E80-BB7E-414C-865C-EF13DA2FA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262" y="5143305"/>
            <a:ext cx="372491" cy="3352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12A2B78-CC17-944E-BA8B-8140FBC4A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815" y="5143305"/>
            <a:ext cx="372491" cy="3352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63EB43A-6FAE-4548-A92D-96E896A46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306" y="5143305"/>
            <a:ext cx="372491" cy="3352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DC30E3EC-4748-AF4C-BF39-3B786BA40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08905" y="3679049"/>
            <a:ext cx="914472" cy="18558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7BFB265-E080-104B-AC7D-677F8FC2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069210" y="3677097"/>
            <a:ext cx="914472" cy="18558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F01C42D-DA78-1144-B66B-48513A7B1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709" y="4529133"/>
            <a:ext cx="372491" cy="33524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53B7F77-3D27-C14D-98AC-BB2DE31C9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262" y="4521992"/>
            <a:ext cx="372491" cy="3352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6CFEC49-63B3-0F4D-BBC7-6065E1D85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5815" y="4521992"/>
            <a:ext cx="372491" cy="3352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066510B1-CE92-6D4F-ACE3-1FBED741B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306" y="4521992"/>
            <a:ext cx="372491" cy="3352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1C52C6D-60EC-FF47-B827-5C76CA6AC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1327782" y="3031306"/>
            <a:ext cx="914472" cy="18558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87067653-8790-3643-A921-4A88C5467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3088087" y="3029354"/>
            <a:ext cx="914472" cy="185588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61A1A759-E3DC-9E4B-A941-07C1942D5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2788" y="3880323"/>
            <a:ext cx="372491" cy="33524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1381BD7-E196-6C40-9A41-A314A2371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341" y="3873182"/>
            <a:ext cx="372491" cy="3352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55CEA469-C547-3D47-A353-4CBE6AA6D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894" y="3873182"/>
            <a:ext cx="372491" cy="33524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D70E2BA-DDEC-6B48-A859-233FB92B4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385" y="3873182"/>
            <a:ext cx="372491" cy="3352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BB7443C-FE2B-AB48-A020-B904FAA2E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526973" y="3107175"/>
            <a:ext cx="3021496" cy="280946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F8A3BD27-CF64-1F40-BE70-11DFCB49E3D6}"/>
              </a:ext>
            </a:extLst>
          </p:cNvPr>
          <p:cNvSpPr/>
          <p:nvPr/>
        </p:nvSpPr>
        <p:spPr>
          <a:xfrm>
            <a:off x="8651305" y="5085998"/>
            <a:ext cx="10518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30 x 3</a:t>
            </a:r>
            <a:br>
              <a:rPr lang="en-US" sz="2000" dirty="0">
                <a:latin typeface="OpenDyslexicAlta" pitchFamily="2" charset="77"/>
              </a:rPr>
            </a:br>
            <a:r>
              <a:rPr lang="en-US" sz="2000" dirty="0">
                <a:latin typeface="OpenDyslexicAlta" pitchFamily="2" charset="77"/>
              </a:rPr>
              <a:t>= </a:t>
            </a:r>
            <a:r>
              <a:rPr lang="en-US" sz="2000" u="sng" dirty="0">
                <a:latin typeface="OpenDyslexicAlta" pitchFamily="2" charset="77"/>
              </a:rPr>
              <a:t>90</a:t>
            </a:r>
            <a:r>
              <a:rPr lang="en-US" sz="2000" dirty="0">
                <a:latin typeface="OpenDyslexicAlta" pitchFamily="2" charset="77"/>
              </a:rPr>
              <a:t>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5E6A3597-4AE8-BF43-8A3C-F1881AF44491}"/>
              </a:ext>
            </a:extLst>
          </p:cNvPr>
          <p:cNvSpPr/>
          <p:nvPr/>
        </p:nvSpPr>
        <p:spPr>
          <a:xfrm>
            <a:off x="10448326" y="5085998"/>
            <a:ext cx="898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OpenDyslexicAlta" pitchFamily="2" charset="77"/>
              </a:rPr>
              <a:t>6 x 3</a:t>
            </a:r>
            <a:br>
              <a:rPr lang="en-US" sz="2000" dirty="0">
                <a:latin typeface="OpenDyslexicAlta" pitchFamily="2" charset="77"/>
              </a:rPr>
            </a:br>
            <a:r>
              <a:rPr lang="en-US" sz="2000" dirty="0">
                <a:latin typeface="OpenDyslexicAlta" pitchFamily="2" charset="77"/>
              </a:rPr>
              <a:t>= </a:t>
            </a:r>
            <a:r>
              <a:rPr lang="en-US" sz="2000" u="sng" dirty="0">
                <a:latin typeface="OpenDyslexicAlta" pitchFamily="2" charset="77"/>
              </a:rPr>
              <a:t>18</a:t>
            </a:r>
            <a:r>
              <a:rPr lang="en-US" sz="2000" dirty="0">
                <a:latin typeface="OpenDyslexicAlta" pitchFamily="2" charset="77"/>
              </a:rPr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ACAB2C95-3206-BA4A-8E9D-EC37DE1FA1E7}"/>
              </a:ext>
            </a:extLst>
          </p:cNvPr>
          <p:cNvSpPr/>
          <p:nvPr/>
        </p:nvSpPr>
        <p:spPr>
          <a:xfrm>
            <a:off x="9455442" y="3532717"/>
            <a:ext cx="1072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36 x 3</a:t>
            </a:r>
            <a:b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108</a:t>
            </a:r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C4CEC7A7-2B07-B54C-B803-A18DE3A56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2189058" y="4593667"/>
            <a:ext cx="914472" cy="185588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118D2CBF-98E0-864B-93B4-A1A483E4A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2243217" y="3953826"/>
            <a:ext cx="914472" cy="18558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3DF5A3A0-275D-9243-A415-5750627D1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V="1">
            <a:off x="2243216" y="3299868"/>
            <a:ext cx="914472" cy="18558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74245112-EFE8-CC44-B86B-04D70C8CE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349" y="5142593"/>
            <a:ext cx="372491" cy="33524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3A11056-CC88-6D4C-90C6-7C56F2042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728" y="5150446"/>
            <a:ext cx="372491" cy="33524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66CAAFC-EDCA-E34B-B20D-8E62AADFC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349" y="4521992"/>
            <a:ext cx="372491" cy="33524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DD3F1260-15CB-CC43-9B1F-980BF5D93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728" y="4529845"/>
            <a:ext cx="372491" cy="33524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1BA6B15F-B16B-9F45-8055-92BEA7035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479" y="3880323"/>
            <a:ext cx="372491" cy="33524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08C58E28-5717-044E-B965-2E40B1D76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58" y="3888176"/>
            <a:ext cx="372491" cy="3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0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Ruth’s strategy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34 x 3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37 x 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5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 x 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0AF1DC-F5C8-2440-B402-3682F1FC5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400" y="3007063"/>
            <a:ext cx="7035199" cy="188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98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Ruth’s strategy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34 x 3 = </a:t>
            </a:r>
            <a:r>
              <a:rPr lang="en-GB" sz="2200" u="sng" dirty="0">
                <a:solidFill>
                  <a:srgbClr val="FF3860"/>
                </a:solidFill>
              </a:rPr>
              <a:t>102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37 x 4 = </a:t>
            </a:r>
            <a:r>
              <a:rPr lang="en-GB" sz="2200" u="sng" dirty="0">
                <a:solidFill>
                  <a:srgbClr val="FF3860"/>
                </a:solidFill>
              </a:rPr>
              <a:t>148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23 x 5 = </a:t>
            </a:r>
            <a:r>
              <a:rPr lang="en-GB" sz="2200" u="sng" dirty="0">
                <a:solidFill>
                  <a:srgbClr val="FF3860"/>
                </a:solidFill>
              </a:rPr>
              <a:t>115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35 x 6 = </a:t>
            </a:r>
            <a:r>
              <a:rPr lang="en-GB" sz="2200" u="sng" dirty="0">
                <a:solidFill>
                  <a:srgbClr val="FF3860"/>
                </a:solidFill>
              </a:rPr>
              <a:t>210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0AF1DC-F5C8-2440-B402-3682F1FC5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400" y="3007063"/>
            <a:ext cx="7035199" cy="188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32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has used a bar model to help him calculate 48 multiplied by 4.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 with James’ result?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54271FE-E0AF-9D4E-B927-7885515865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86134"/>
              </p:ext>
            </p:extLst>
          </p:nvPr>
        </p:nvGraphicFramePr>
        <p:xfrm>
          <a:off x="2032000" y="2968678"/>
          <a:ext cx="81280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800">
                  <a:extLst>
                    <a:ext uri="{9D8B030D-6E8A-4147-A177-3AD203B41FA5}">
                      <a16:colId xmlns:a16="http://schemas.microsoft.com/office/drawing/2014/main" xmlns="" val="286094909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13690146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48 x 4 = 480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827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40 x 4 = 160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8 x 4 = 32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6061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929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has used a bar model to help him calculate 48 multiplied by 4.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 do not agree with James’ result – he has treated the tens and ones in 32 as if they were hundreds and tens when adding them to 160.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He has multiplied the two parts correctly. He then needs to add 160 and 32 correctly to make 192, which is the correct result.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54271FE-E0AF-9D4E-B927-788551586564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2968678"/>
          <a:ext cx="81280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800">
                  <a:extLst>
                    <a:ext uri="{9D8B030D-6E8A-4147-A177-3AD203B41FA5}">
                      <a16:colId xmlns:a16="http://schemas.microsoft.com/office/drawing/2014/main" xmlns="" val="286094909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13690146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48 x 4 = 480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827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40 x 4 = 160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OpenDyslexicAlta" pitchFamily="2" charset="77"/>
                        </a:rPr>
                        <a:t>8 x 4 = 32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6061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722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Look at the multiplications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multiplications would be most efficiently solved using a mental method?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multiplications would you choose to calculate using a written method?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methods have you chosen for each calculation?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Discuss with your partner – did you choose the same method, did you have the same / different reasons for choosing the same / different methods?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52B488D0-E8FF-1E49-B20B-4AE1C8D9A926}"/>
              </a:ext>
            </a:extLst>
          </p:cNvPr>
          <p:cNvSpPr/>
          <p:nvPr/>
        </p:nvSpPr>
        <p:spPr>
          <a:xfrm>
            <a:off x="838200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86 x 5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2FB1004E-C3F9-E74F-9EFE-4E8FF7762DA6}"/>
              </a:ext>
            </a:extLst>
          </p:cNvPr>
          <p:cNvSpPr/>
          <p:nvPr/>
        </p:nvSpPr>
        <p:spPr>
          <a:xfrm>
            <a:off x="2997420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17 x 9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D4C679C6-E7F1-8D40-925D-D8C5905A8DA2}"/>
              </a:ext>
            </a:extLst>
          </p:cNvPr>
          <p:cNvSpPr/>
          <p:nvPr/>
        </p:nvSpPr>
        <p:spPr>
          <a:xfrm>
            <a:off x="5118101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22 x 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754ACAB7-6380-DC48-85D2-7B6DA75C09BE}"/>
              </a:ext>
            </a:extLst>
          </p:cNvPr>
          <p:cNvSpPr/>
          <p:nvPr/>
        </p:nvSpPr>
        <p:spPr>
          <a:xfrm>
            <a:off x="838200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36 x 8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50180BF2-5D29-734E-8BCC-76D5C5AB3ACE}"/>
              </a:ext>
            </a:extLst>
          </p:cNvPr>
          <p:cNvSpPr/>
          <p:nvPr/>
        </p:nvSpPr>
        <p:spPr>
          <a:xfrm>
            <a:off x="2972020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65 x 4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463C38EC-22B5-744A-8F9A-811B855F9048}"/>
              </a:ext>
            </a:extLst>
          </p:cNvPr>
          <p:cNvSpPr/>
          <p:nvPr/>
        </p:nvSpPr>
        <p:spPr>
          <a:xfrm>
            <a:off x="5120658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34 x 7</a:t>
            </a:r>
          </a:p>
        </p:txBody>
      </p:sp>
    </p:spTree>
    <p:extLst>
      <p:ext uri="{BB962C8B-B14F-4D97-AF65-F5344CB8AC3E}">
        <p14:creationId xmlns:p14="http://schemas.microsoft.com/office/powerpoint/2010/main" val="1412754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Look at the multiplications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multiplications would be most efficiently solved using a mental method?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multiplications would you choose to calculate using a written method?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methods have you chosen for each calculation?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Teacher / peer assessment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52B488D0-E8FF-1E49-B20B-4AE1C8D9A926}"/>
              </a:ext>
            </a:extLst>
          </p:cNvPr>
          <p:cNvSpPr/>
          <p:nvPr/>
        </p:nvSpPr>
        <p:spPr>
          <a:xfrm>
            <a:off x="838200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86 x 5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2FB1004E-C3F9-E74F-9EFE-4E8FF7762DA6}"/>
              </a:ext>
            </a:extLst>
          </p:cNvPr>
          <p:cNvSpPr/>
          <p:nvPr/>
        </p:nvSpPr>
        <p:spPr>
          <a:xfrm>
            <a:off x="2997420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17 x 9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D4C679C6-E7F1-8D40-925D-D8C5905A8DA2}"/>
              </a:ext>
            </a:extLst>
          </p:cNvPr>
          <p:cNvSpPr/>
          <p:nvPr/>
        </p:nvSpPr>
        <p:spPr>
          <a:xfrm>
            <a:off x="5118101" y="280246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22 x 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754ACAB7-6380-DC48-85D2-7B6DA75C09BE}"/>
              </a:ext>
            </a:extLst>
          </p:cNvPr>
          <p:cNvSpPr/>
          <p:nvPr/>
        </p:nvSpPr>
        <p:spPr>
          <a:xfrm>
            <a:off x="838200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36 x 8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50180BF2-5D29-734E-8BCC-76D5C5AB3ACE}"/>
              </a:ext>
            </a:extLst>
          </p:cNvPr>
          <p:cNvSpPr/>
          <p:nvPr/>
        </p:nvSpPr>
        <p:spPr>
          <a:xfrm>
            <a:off x="2972020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65 x 4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463C38EC-22B5-744A-8F9A-811B855F9048}"/>
              </a:ext>
            </a:extLst>
          </p:cNvPr>
          <p:cNvSpPr/>
          <p:nvPr/>
        </p:nvSpPr>
        <p:spPr>
          <a:xfrm>
            <a:off x="5120658" y="3688027"/>
            <a:ext cx="1540933" cy="626533"/>
          </a:xfrm>
          <a:prstGeom prst="roundRect">
            <a:avLst/>
          </a:prstGeom>
          <a:ln w="28575">
            <a:solidFill>
              <a:srgbClr val="23D1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34 x 7</a:t>
            </a:r>
          </a:p>
        </p:txBody>
      </p:sp>
    </p:spTree>
    <p:extLst>
      <p:ext uri="{BB962C8B-B14F-4D97-AF65-F5344CB8AC3E}">
        <p14:creationId xmlns:p14="http://schemas.microsoft.com/office/powerpoint/2010/main" val="410019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/>
              <a:t>To be able to use various informal written multiplication methods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121F9D-E29F-4B45-8FDD-9D8F6C6F443C}"/>
              </a:ext>
            </a:extLst>
          </p:cNvPr>
          <p:cNvSpPr/>
          <p:nvPr/>
        </p:nvSpPr>
        <p:spPr>
          <a:xfrm>
            <a:off x="2606271" y="2368718"/>
            <a:ext cx="3182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The most efficient way to solve 19 x 9 is by using a number line.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/>
              <a:t>To be able to use various informal written multiplication methods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Although using a number line is an acceptable way to calculate 19 x 9, it would be more efficient to calculate it mentally by – for example - multiplying 19 by 10 and then subtracting one lot of 19 to get 171. You could use a number line to check the accuracy of the mental method.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606271" y="2368718"/>
            <a:ext cx="31829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The most efficient way to solve 19 x 9 is by using a number line.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56C2217-44D6-054A-A18A-775181402149}"/>
              </a:ext>
            </a:extLst>
          </p:cNvPr>
          <p:cNvSpPr/>
          <p:nvPr/>
        </p:nvSpPr>
        <p:spPr>
          <a:xfrm flipV="1">
            <a:off x="5494867" y="4756469"/>
            <a:ext cx="6287136" cy="45719"/>
          </a:xfrm>
          <a:prstGeom prst="rect">
            <a:avLst/>
          </a:prstGeom>
          <a:solidFill>
            <a:srgbClr val="3273D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1F5A483-1369-D048-8637-6BC1BE43FAFC}"/>
              </a:ext>
            </a:extLst>
          </p:cNvPr>
          <p:cNvSpPr/>
          <p:nvPr/>
        </p:nvSpPr>
        <p:spPr>
          <a:xfrm>
            <a:off x="5018455" y="483611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3273DC"/>
                </a:solidFill>
                <a:latin typeface="OpenDyslexicAlta" pitchFamily="2" charset="77"/>
              </a:rPr>
              <a:t>0</a:t>
            </a:r>
            <a:endParaRPr lang="en-GB" sz="2000" dirty="0">
              <a:solidFill>
                <a:srgbClr val="3273DC"/>
              </a:solidFill>
              <a:latin typeface="OpenDyslexicAlta" pitchFamily="2" charset="77"/>
            </a:endParaRPr>
          </a:p>
        </p:txBody>
      </p:sp>
      <p:sp>
        <p:nvSpPr>
          <p:cNvPr id="25" name="Curved Down Arrow 24">
            <a:extLst>
              <a:ext uri="{FF2B5EF4-FFF2-40B4-BE49-F238E27FC236}">
                <a16:creationId xmlns:a16="http://schemas.microsoft.com/office/drawing/2014/main" xmlns="" id="{B3120ED1-B73A-F847-B341-339A649ABC78}"/>
              </a:ext>
            </a:extLst>
          </p:cNvPr>
          <p:cNvSpPr/>
          <p:nvPr/>
        </p:nvSpPr>
        <p:spPr>
          <a:xfrm>
            <a:off x="8487253" y="3941142"/>
            <a:ext cx="3294750" cy="731520"/>
          </a:xfrm>
          <a:prstGeom prst="curvedDownArrow">
            <a:avLst/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urved Down Arrow 25">
            <a:extLst>
              <a:ext uri="{FF2B5EF4-FFF2-40B4-BE49-F238E27FC236}">
                <a16:creationId xmlns:a16="http://schemas.microsoft.com/office/drawing/2014/main" xmlns="" id="{059DB26E-C062-7549-91AB-9AD32CAA8D21}"/>
              </a:ext>
            </a:extLst>
          </p:cNvPr>
          <p:cNvSpPr/>
          <p:nvPr/>
        </p:nvSpPr>
        <p:spPr>
          <a:xfrm>
            <a:off x="5539052" y="3939409"/>
            <a:ext cx="3294750" cy="731520"/>
          </a:xfrm>
          <a:prstGeom prst="curvedDownArrow">
            <a:avLst/>
          </a:prstGeom>
          <a:solidFill>
            <a:srgbClr val="3273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29F50E7A-A0BA-C946-BCE1-8B89814753E1}"/>
              </a:ext>
            </a:extLst>
          </p:cNvPr>
          <p:cNvSpPr/>
          <p:nvPr/>
        </p:nvSpPr>
        <p:spPr>
          <a:xfrm>
            <a:off x="8208418" y="483611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3273DC"/>
                </a:solidFill>
                <a:latin typeface="OpenDyslexicAlta" pitchFamily="2" charset="77"/>
              </a:rPr>
              <a:t>90</a:t>
            </a:r>
            <a:endParaRPr lang="en-GB" sz="2000" dirty="0">
              <a:solidFill>
                <a:srgbClr val="3273DC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0B7B9A37-2F61-2843-9DB4-514816975934}"/>
              </a:ext>
            </a:extLst>
          </p:cNvPr>
          <p:cNvSpPr/>
          <p:nvPr/>
        </p:nvSpPr>
        <p:spPr>
          <a:xfrm>
            <a:off x="5913864" y="4235186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3273DC"/>
                </a:solidFill>
                <a:latin typeface="OpenDyslexicAlta" pitchFamily="2" charset="77"/>
              </a:rPr>
              <a:t>10 x 9 = 90</a:t>
            </a:r>
            <a:endParaRPr lang="en-GB" sz="2000" dirty="0">
              <a:solidFill>
                <a:srgbClr val="3273DC"/>
              </a:solidFill>
              <a:latin typeface="OpenDyslexicAlta" pitchFamily="2" charset="77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762042F-0EA1-EE43-88E8-B1195886DF70}"/>
              </a:ext>
            </a:extLst>
          </p:cNvPr>
          <p:cNvSpPr/>
          <p:nvPr/>
        </p:nvSpPr>
        <p:spPr>
          <a:xfrm>
            <a:off x="9037297" y="4251321"/>
            <a:ext cx="2194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3273DC"/>
                </a:solidFill>
                <a:latin typeface="OpenDyslexicAlta" pitchFamily="2" charset="77"/>
              </a:rPr>
              <a:t>9 x 9 = 81</a:t>
            </a:r>
            <a:endParaRPr lang="en-GB" sz="2000" dirty="0">
              <a:solidFill>
                <a:srgbClr val="3273DC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74DD009E-5FDB-B44F-8FEF-D0CF30B710FF}"/>
              </a:ext>
            </a:extLst>
          </p:cNvPr>
          <p:cNvSpPr/>
          <p:nvPr/>
        </p:nvSpPr>
        <p:spPr>
          <a:xfrm>
            <a:off x="11156619" y="483611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171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6984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various informal written multiplication methods to multiply 2-digit numbers by 1-digit numbers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various informal written multiplication methods to multiply 2-digit numbers by 1-digit numbers, also explaining when it might be more efficient to use a mental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5 – To be able to use various informal written multiplication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12662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2 x 5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6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 x 7 x 5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4 x 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/>
              <a:t>Explain your answer.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390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433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x 2 x 5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 x 3 x 6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 x 7 x 5</a:t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 x 4 x 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c) doesn’t belong as it is the only calculation that has an odd number as its product. 4 x 2 x 5 = 8 x 5 = 40; 2 x 3 x 6 = 6 x 6 = 36 and 5 x 4 x 6 = 20 x 6 = 120 (all even numbers), while 3 x 7 x 5 = 21 x 5 = 105 (an odd number).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4057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16 apples in a box.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6 boxes.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apples are there in total?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A5C1BA1F-5F4C-A243-B99A-02EEBF991117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3239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16 apples in a box.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6 boxes.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apples are there in total?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C9F3C53-E364-8049-948F-248733E85C6E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9" name="Curved Down Arrow 8">
            <a:extLst>
              <a:ext uri="{FF2B5EF4-FFF2-40B4-BE49-F238E27FC236}">
                <a16:creationId xmlns:a16="http://schemas.microsoft.com/office/drawing/2014/main" xmlns="" id="{DEE3683C-7E4A-6F44-94E6-0D65B536EFD0}"/>
              </a:ext>
            </a:extLst>
          </p:cNvPr>
          <p:cNvSpPr/>
          <p:nvPr/>
        </p:nvSpPr>
        <p:spPr>
          <a:xfrm>
            <a:off x="3830586" y="4402130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>
            <a:extLst>
              <a:ext uri="{FF2B5EF4-FFF2-40B4-BE49-F238E27FC236}">
                <a16:creationId xmlns:a16="http://schemas.microsoft.com/office/drawing/2014/main" xmlns="" id="{64CEF268-4FEE-424B-B89F-A6799249C8E1}"/>
              </a:ext>
            </a:extLst>
          </p:cNvPr>
          <p:cNvSpPr/>
          <p:nvPr/>
        </p:nvSpPr>
        <p:spPr>
          <a:xfrm>
            <a:off x="88238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EAA66AA-1DD8-F142-8E2F-4457D0EA767B}"/>
              </a:ext>
            </a:extLst>
          </p:cNvPr>
          <p:cNvSpPr/>
          <p:nvPr/>
        </p:nvSpPr>
        <p:spPr>
          <a:xfrm>
            <a:off x="3551751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60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BB09237-6CCE-3F48-9F35-49E74934E8B8}"/>
              </a:ext>
            </a:extLst>
          </p:cNvPr>
          <p:cNvSpPr/>
          <p:nvPr/>
        </p:nvSpPr>
        <p:spPr>
          <a:xfrm>
            <a:off x="125719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6 = 60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E5BB06-8491-CB46-9638-1E20AEEF4DED}"/>
              </a:ext>
            </a:extLst>
          </p:cNvPr>
          <p:cNvSpPr/>
          <p:nvPr/>
        </p:nvSpPr>
        <p:spPr>
          <a:xfrm>
            <a:off x="4380630" y="4712309"/>
            <a:ext cx="2194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6 x 6 = 36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4E6E698-7FD4-C54B-8089-716C7871C5F5}"/>
              </a:ext>
            </a:extLst>
          </p:cNvPr>
          <p:cNvSpPr/>
          <p:nvPr/>
        </p:nvSpPr>
        <p:spPr>
          <a:xfrm>
            <a:off x="6499952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96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8781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22 hats on a shelf.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8 shelves.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hats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A5C1BA1F-5F4C-A243-B99A-02EEBF991117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5075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22 hats on a shelf.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8 shelves.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hats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C9F3C53-E364-8049-948F-248733E85C6E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9" name="Curved Down Arrow 8">
            <a:extLst>
              <a:ext uri="{FF2B5EF4-FFF2-40B4-BE49-F238E27FC236}">
                <a16:creationId xmlns:a16="http://schemas.microsoft.com/office/drawing/2014/main" xmlns="" id="{DEE3683C-7E4A-6F44-94E6-0D65B536EFD0}"/>
              </a:ext>
            </a:extLst>
          </p:cNvPr>
          <p:cNvSpPr/>
          <p:nvPr/>
        </p:nvSpPr>
        <p:spPr>
          <a:xfrm>
            <a:off x="6899485" y="4373962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E5BB06-8491-CB46-9638-1E20AEEF4DED}"/>
              </a:ext>
            </a:extLst>
          </p:cNvPr>
          <p:cNvSpPr/>
          <p:nvPr/>
        </p:nvSpPr>
        <p:spPr>
          <a:xfrm>
            <a:off x="7449529" y="4684141"/>
            <a:ext cx="2194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2 x 8 = 16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4E6E698-7FD4-C54B-8089-716C7871C5F5}"/>
              </a:ext>
            </a:extLst>
          </p:cNvPr>
          <p:cNvSpPr/>
          <p:nvPr/>
        </p:nvSpPr>
        <p:spPr>
          <a:xfrm>
            <a:off x="9568851" y="5268932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176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" name="Curved Down Arrow 14">
            <a:extLst>
              <a:ext uri="{FF2B5EF4-FFF2-40B4-BE49-F238E27FC236}">
                <a16:creationId xmlns:a16="http://schemas.microsoft.com/office/drawing/2014/main" xmlns="" id="{F09A6F7F-21CB-6742-91E4-639E81F2C5B9}"/>
              </a:ext>
            </a:extLst>
          </p:cNvPr>
          <p:cNvSpPr/>
          <p:nvPr/>
        </p:nvSpPr>
        <p:spPr>
          <a:xfrm>
            <a:off x="389093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F4B79F3-1A43-E443-83AA-904141E4321F}"/>
              </a:ext>
            </a:extLst>
          </p:cNvPr>
          <p:cNvSpPr/>
          <p:nvPr/>
        </p:nvSpPr>
        <p:spPr>
          <a:xfrm>
            <a:off x="6560301" y="5279171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160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C6A9ADE-4637-BB4B-9643-480FC6B2CD45}"/>
              </a:ext>
            </a:extLst>
          </p:cNvPr>
          <p:cNvSpPr/>
          <p:nvPr/>
        </p:nvSpPr>
        <p:spPr>
          <a:xfrm>
            <a:off x="426574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8 = 80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18" name="Curved Down Arrow 17">
            <a:extLst>
              <a:ext uri="{FF2B5EF4-FFF2-40B4-BE49-F238E27FC236}">
                <a16:creationId xmlns:a16="http://schemas.microsoft.com/office/drawing/2014/main" xmlns="" id="{4A54BBB9-99AD-4B4B-B01A-9767FE68C997}"/>
              </a:ext>
            </a:extLst>
          </p:cNvPr>
          <p:cNvSpPr/>
          <p:nvPr/>
        </p:nvSpPr>
        <p:spPr>
          <a:xfrm>
            <a:off x="882385" y="4400397"/>
            <a:ext cx="3294750" cy="731520"/>
          </a:xfrm>
          <a:prstGeom prst="curvedDownArrow">
            <a:avLst/>
          </a:prstGeom>
          <a:solidFill>
            <a:srgbClr val="23D1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D12B086-DB60-E344-BBA0-6D659C20BA69}"/>
              </a:ext>
            </a:extLst>
          </p:cNvPr>
          <p:cNvSpPr/>
          <p:nvPr/>
        </p:nvSpPr>
        <p:spPr>
          <a:xfrm>
            <a:off x="3551751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80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9FC873-A05A-5F44-9236-58279BA81815}"/>
              </a:ext>
            </a:extLst>
          </p:cNvPr>
          <p:cNvSpPr/>
          <p:nvPr/>
        </p:nvSpPr>
        <p:spPr>
          <a:xfrm>
            <a:off x="1257197" y="4696174"/>
            <a:ext cx="2443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10 x 8 = 80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395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various informal written multiplication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24 mini doughnuts in a bag.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7 bags.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mini doughnuts are there altogether?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number line to solve the problem.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7E302E-8F4C-214D-B668-8110108DA825}"/>
              </a:ext>
            </a:extLst>
          </p:cNvPr>
          <p:cNvSpPr/>
          <p:nvPr/>
        </p:nvSpPr>
        <p:spPr>
          <a:xfrm>
            <a:off x="838200" y="5171738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A5C1BA1F-5F4C-A243-B99A-02EEBF991117}"/>
              </a:ext>
            </a:extLst>
          </p:cNvPr>
          <p:cNvSpPr/>
          <p:nvPr/>
        </p:nvSpPr>
        <p:spPr>
          <a:xfrm>
            <a:off x="361788" y="5297100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72058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13343</TotalTime>
  <Words>1651</Words>
  <Application>Microsoft Office PowerPoint</Application>
  <PresentationFormat>Custom</PresentationFormat>
  <Paragraphs>379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OpenDyslexicAlta</vt:lpstr>
      <vt:lpstr>Muli</vt:lpstr>
      <vt:lpstr>Wingdings</vt:lpstr>
      <vt:lpstr>OpenDyslexic</vt:lpstr>
      <vt:lpstr>Lato Light</vt:lpstr>
      <vt:lpstr>Calibri</vt:lpstr>
      <vt:lpstr>Lato</vt:lpstr>
      <vt:lpstr>Office Theme</vt:lpstr>
      <vt:lpstr>PowerPoint Presentation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  <vt:lpstr>To be able to use various informal written multiplication methods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655</cp:revision>
  <cp:lastPrinted>2019-06-17T16:19:05Z</cp:lastPrinted>
  <dcterms:created xsi:type="dcterms:W3CDTF">2018-08-06T08:16:18Z</dcterms:created>
  <dcterms:modified xsi:type="dcterms:W3CDTF">2020-07-19T19:35:45Z</dcterms:modified>
</cp:coreProperties>
</file>