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webextensions/taskpanes.xml" ContentType="application/vnd.ms-office.webextensiontaskpanes+xml"/>
  <Override PartName="/ppt/webextensions/webextension1.xml" ContentType="application/vnd.ms-office.webextension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microsoft.com/office/2011/relationships/webextensiontaskpanes" Target="ppt/webextensions/taskpanes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autoCompressPictures="0">
  <p:sldMasterIdLst>
    <p:sldMasterId id="2147483648" r:id="rId1"/>
  </p:sldMasterIdLst>
  <p:notesMasterIdLst>
    <p:notesMasterId r:id="rId25"/>
  </p:notesMasterIdLst>
  <p:handoutMasterIdLst>
    <p:handoutMasterId r:id="rId26"/>
  </p:handoutMasterIdLst>
  <p:sldIdLst>
    <p:sldId id="320" r:id="rId2"/>
    <p:sldId id="321" r:id="rId3"/>
    <p:sldId id="372" r:id="rId4"/>
    <p:sldId id="373" r:id="rId5"/>
    <p:sldId id="374" r:id="rId6"/>
    <p:sldId id="376" r:id="rId7"/>
    <p:sldId id="383" r:id="rId8"/>
    <p:sldId id="387" r:id="rId9"/>
    <p:sldId id="386" r:id="rId10"/>
    <p:sldId id="385" r:id="rId11"/>
    <p:sldId id="384" r:id="rId12"/>
    <p:sldId id="378" r:id="rId13"/>
    <p:sldId id="391" r:id="rId14"/>
    <p:sldId id="390" r:id="rId15"/>
    <p:sldId id="389" r:id="rId16"/>
    <p:sldId id="388" r:id="rId17"/>
    <p:sldId id="379" r:id="rId18"/>
    <p:sldId id="380" r:id="rId19"/>
    <p:sldId id="377" r:id="rId20"/>
    <p:sldId id="393" r:id="rId21"/>
    <p:sldId id="370" r:id="rId22"/>
    <p:sldId id="392" r:id="rId23"/>
    <p:sldId id="381" r:id="rId24"/>
  </p:sldIdLst>
  <p:sldSz cx="12192000" cy="6858000"/>
  <p:notesSz cx="6858000" cy="9144000"/>
  <p:embeddedFontLst>
    <p:embeddedFont>
      <p:font typeface="OpenDyslexicAlta" panose="020B0604020202020204" charset="0"/>
      <p:regular r:id="rId27"/>
      <p:bold r:id="rId28"/>
      <p:italic r:id="rId29"/>
      <p:boldItalic r:id="rId30"/>
    </p:embeddedFont>
    <p:embeddedFont>
      <p:font typeface="Muli" panose="020B0604020202020204" charset="0"/>
      <p:regular r:id="rId31"/>
      <p:bold r:id="rId32"/>
      <p:italic r:id="rId33"/>
      <p:boldItalic r:id="rId34"/>
    </p:embeddedFont>
    <p:embeddedFont>
      <p:font typeface="OpenDyslexic" panose="020B0604020202020204" charset="0"/>
      <p:regular r:id="rId35"/>
      <p:bold r:id="rId36"/>
      <p:italic r:id="rId37"/>
      <p:boldItalic r:id="rId38"/>
    </p:embeddedFont>
    <p:embeddedFont>
      <p:font typeface="Lato Light" panose="020F0302020204030203" pitchFamily="34" charset="0"/>
      <p:regular r:id="rId39"/>
    </p:embeddedFont>
    <p:embeddedFont>
      <p:font typeface="Calibri" panose="020F0502020204030204" pitchFamily="34" charset="0"/>
      <p:regular r:id="rId40"/>
      <p:bold r:id="rId41"/>
      <p:italic r:id="rId42"/>
      <p:boldItalic r:id="rId43"/>
    </p:embeddedFont>
    <p:embeddedFont>
      <p:font typeface="Lato" panose="020F0502020204030203" pitchFamily="34" charset="0"/>
      <p:regular r:id="rId44"/>
      <p:bold r:id="rId45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817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860"/>
    <a:srgbClr val="FFDD57"/>
    <a:srgbClr val="23D160"/>
    <a:srgbClr val="3273DC"/>
    <a:srgbClr val="7957D5"/>
    <a:srgbClr val="209CEE"/>
    <a:srgbClr val="000000"/>
    <a:srgbClr val="121212"/>
    <a:srgbClr val="44A6ED"/>
    <a:srgbClr val="A4BF3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704" autoAdjust="0"/>
    <p:restoredTop sz="87926" autoAdjust="0"/>
  </p:normalViewPr>
  <p:slideViewPr>
    <p:cSldViewPr snapToGrid="0" snapToObjects="1">
      <p:cViewPr varScale="1">
        <p:scale>
          <a:sx n="60" d="100"/>
          <a:sy n="60" d="100"/>
        </p:scale>
        <p:origin x="-1194" y="-96"/>
      </p:cViewPr>
      <p:guideLst>
        <p:guide orient="horz" pos="2160"/>
        <p:guide pos="3817"/>
      </p:guideLst>
    </p:cSldViewPr>
  </p:slideViewPr>
  <p:outlineViewPr>
    <p:cViewPr>
      <p:scale>
        <a:sx n="33" d="100"/>
        <a:sy n="33" d="100"/>
      </p:scale>
      <p:origin x="0" y="-65296"/>
    </p:cViewPr>
  </p:outlineViewPr>
  <p:notesTextViewPr>
    <p:cViewPr>
      <p:scale>
        <a:sx n="65" d="100"/>
        <a:sy n="65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90" d="100"/>
          <a:sy n="90" d="100"/>
        </p:scale>
        <p:origin x="3840" y="1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handoutMaster" Target="handoutMasters/handoutMaster1.xml"/><Relationship Id="rId39" Type="http://schemas.openxmlformats.org/officeDocument/2006/relationships/font" Target="fonts/font13.fntdata"/><Relationship Id="rId21" Type="http://schemas.openxmlformats.org/officeDocument/2006/relationships/slide" Target="slides/slide20.xml"/><Relationship Id="rId34" Type="http://schemas.openxmlformats.org/officeDocument/2006/relationships/font" Target="fonts/font8.fntdata"/><Relationship Id="rId42" Type="http://schemas.openxmlformats.org/officeDocument/2006/relationships/font" Target="fonts/font16.fntdata"/><Relationship Id="rId47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font" Target="fonts/font3.fntdata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font" Target="fonts/font6.fntdata"/><Relationship Id="rId37" Type="http://schemas.openxmlformats.org/officeDocument/2006/relationships/font" Target="fonts/font11.fntdata"/><Relationship Id="rId40" Type="http://schemas.openxmlformats.org/officeDocument/2006/relationships/font" Target="fonts/font14.fntdata"/><Relationship Id="rId45" Type="http://schemas.openxmlformats.org/officeDocument/2006/relationships/font" Target="fonts/font19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font" Target="fonts/font2.fntdata"/><Relationship Id="rId36" Type="http://schemas.openxmlformats.org/officeDocument/2006/relationships/font" Target="fonts/font10.fntdata"/><Relationship Id="rId49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5.fntdata"/><Relationship Id="rId44" Type="http://schemas.openxmlformats.org/officeDocument/2006/relationships/font" Target="fonts/font18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font" Target="fonts/font1.fntdata"/><Relationship Id="rId30" Type="http://schemas.openxmlformats.org/officeDocument/2006/relationships/font" Target="fonts/font4.fntdata"/><Relationship Id="rId35" Type="http://schemas.openxmlformats.org/officeDocument/2006/relationships/font" Target="fonts/font9.fntdata"/><Relationship Id="rId43" Type="http://schemas.openxmlformats.org/officeDocument/2006/relationships/font" Target="fonts/font17.fntdata"/><Relationship Id="rId48" Type="http://schemas.openxmlformats.org/officeDocument/2006/relationships/theme" Target="theme/theme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33" Type="http://schemas.openxmlformats.org/officeDocument/2006/relationships/font" Target="fonts/font7.fntdata"/><Relationship Id="rId38" Type="http://schemas.openxmlformats.org/officeDocument/2006/relationships/font" Target="fonts/font12.fntdata"/><Relationship Id="rId46" Type="http://schemas.openxmlformats.org/officeDocument/2006/relationships/presProps" Target="presProps.xml"/><Relationship Id="rId20" Type="http://schemas.openxmlformats.org/officeDocument/2006/relationships/slide" Target="slides/slide19.xml"/><Relationship Id="rId41" Type="http://schemas.openxmlformats.org/officeDocument/2006/relationships/font" Target="fonts/font15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xmlns="" id="{AC86F298-EB3E-D446-A729-C248AB8A5D7E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F37BEABC-4AC1-4C4F-BDDB-0B8FF7D20C2C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en-GB"/>
              <a:t>10/07/2019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67DF2A76-21C6-4F49-AC41-288B2976B3A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GB"/>
              <a:t>Place Value Lesson 1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B0984667-866C-EF45-A262-122686295C40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BC7A863-B317-0C4D-8D45-833380E6394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03359319"/>
      </p:ext>
    </p:extLst>
  </p:cSld>
  <p:clrMap bg1="lt1" tx1="dk1" bg2="lt2" tx2="dk2" accent1="accent1" accent2="accent2" accent3="accent3" accent4="accent4" accent5="accent5" accent6="accent6" hlink="hlink" folHlink="folHlink"/>
  <p:hf hd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en-GB"/>
              <a:t>10/07/2019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GB"/>
              <a:t>Place Value Lesson 1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7C66A0-413B-D942-BD25-07592977943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85309553"/>
      </p:ext>
    </p:extLst>
  </p:cSld>
  <p:clrMap bg1="lt1" tx1="dk1" bg2="lt2" tx2="dk2" accent1="accent1" accent2="accent2" accent3="accent3" accent4="accent4" accent5="accent5" accent6="accent6" hlink="hlink" folHlink="folHlink"/>
  <p:hf hd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2412842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1098028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3257369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5190358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605946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7056596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8976451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4594876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3306658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8209360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5250661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6733451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841528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7381688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414513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7008657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1443691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552509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8976691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19435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3999" y="2666346"/>
            <a:ext cx="9144000" cy="1870364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50000"/>
              </a:lnSpc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xmlns="" id="{B2F3C88D-BF6E-6D4C-9A25-CACB03AA208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917911" y="6244985"/>
            <a:ext cx="3369375" cy="369332"/>
          </a:xfrm>
        </p:spPr>
        <p:txBody>
          <a:bodyPr anchor="b">
            <a:normAutofit/>
          </a:bodyPr>
          <a:lstStyle>
            <a:lvl1pPr marL="0" indent="0">
              <a:buNone/>
              <a:defRPr sz="1800" b="0" i="0">
                <a:solidFill>
                  <a:schemeClr val="bg1"/>
                </a:solidFill>
                <a:latin typeface="Muli" pitchFamily="2" charset="77"/>
              </a:defRPr>
            </a:lvl1pPr>
          </a:lstStyle>
          <a:p>
            <a:pPr lvl="0"/>
            <a:endParaRPr lang="en-GB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xmlns="" id="{A1D45BA0-7B16-364F-96FA-7CCD74809633}"/>
              </a:ext>
            </a:extLst>
          </p:cNvPr>
          <p:cNvSpPr txBox="1"/>
          <p:nvPr userDrawn="1"/>
        </p:nvSpPr>
        <p:spPr>
          <a:xfrm>
            <a:off x="3283162" y="6261027"/>
            <a:ext cx="717425" cy="338554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en-GB" sz="1600" b="1" i="0" dirty="0">
                <a:solidFill>
                  <a:schemeClr val="bg1"/>
                </a:solidFill>
                <a:latin typeface="Muli" pitchFamily="2" charset="77"/>
              </a:rPr>
              <a:t>Unit:</a:t>
            </a:r>
          </a:p>
        </p:txBody>
      </p:sp>
      <p:sp>
        <p:nvSpPr>
          <p:cNvPr id="16" name="Text Placeholder 13">
            <a:extLst>
              <a:ext uri="{FF2B5EF4-FFF2-40B4-BE49-F238E27FC236}">
                <a16:creationId xmlns:a16="http://schemas.microsoft.com/office/drawing/2014/main" xmlns="" id="{204E8ED3-ED92-2F44-AA0C-C3500973984C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1001412" y="6244985"/>
            <a:ext cx="641969" cy="369332"/>
          </a:xfrm>
        </p:spPr>
        <p:txBody>
          <a:bodyPr anchor="b">
            <a:normAutofit/>
          </a:bodyPr>
          <a:lstStyle>
            <a:lvl1pPr marL="0" indent="0">
              <a:buNone/>
              <a:defRPr sz="1800" b="0" i="0">
                <a:solidFill>
                  <a:schemeClr val="bg1"/>
                </a:solidFill>
                <a:latin typeface="Muli" pitchFamily="2" charset="77"/>
              </a:defRPr>
            </a:lvl1pPr>
          </a:lstStyle>
          <a:p>
            <a:pPr lvl="0"/>
            <a:endParaRPr lang="en-GB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xmlns="" id="{543EE4B3-C0E4-AE42-921D-72A75F2D0332}"/>
              </a:ext>
            </a:extLst>
          </p:cNvPr>
          <p:cNvSpPr txBox="1"/>
          <p:nvPr userDrawn="1"/>
        </p:nvSpPr>
        <p:spPr>
          <a:xfrm>
            <a:off x="10038030" y="6261027"/>
            <a:ext cx="963382" cy="338554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en-GB" sz="1600" b="1" i="0" dirty="0">
                <a:solidFill>
                  <a:schemeClr val="bg1"/>
                </a:solidFill>
                <a:latin typeface="Muli" pitchFamily="2" charset="77"/>
              </a:rPr>
              <a:t>Lesson: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xmlns="" id="{B555FC76-808A-0046-94B4-D7D729C67DD3}"/>
              </a:ext>
            </a:extLst>
          </p:cNvPr>
          <p:cNvSpPr txBox="1"/>
          <p:nvPr userDrawn="1"/>
        </p:nvSpPr>
        <p:spPr>
          <a:xfrm>
            <a:off x="236893" y="6261027"/>
            <a:ext cx="787235" cy="338554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en-GB" sz="1600" b="1" i="0" dirty="0">
                <a:solidFill>
                  <a:schemeClr val="bg1"/>
                </a:solidFill>
                <a:latin typeface="Muli" pitchFamily="2" charset="77"/>
              </a:rPr>
              <a:t>Term: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xmlns="" id="{5F8ED0D7-1D3B-EA40-89A6-FE5BFCF6799A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955020" y="6247672"/>
            <a:ext cx="2213630" cy="366645"/>
          </a:xfrm>
        </p:spPr>
        <p:txBody>
          <a:bodyPr anchor="b">
            <a:noAutofit/>
          </a:bodyPr>
          <a:lstStyle>
            <a:lvl1pPr marL="0" indent="0">
              <a:buNone/>
              <a:defRPr sz="1800">
                <a:solidFill>
                  <a:schemeClr val="bg1"/>
                </a:solidFill>
                <a:latin typeface="Muli" pitchFamily="2" charset="77"/>
              </a:defRPr>
            </a:lvl1pPr>
            <a:lvl2pPr>
              <a:defRPr sz="1800">
                <a:solidFill>
                  <a:schemeClr val="bg1"/>
                </a:solidFill>
                <a:latin typeface="Muli" pitchFamily="2" charset="77"/>
              </a:defRPr>
            </a:lvl2pPr>
            <a:lvl3pPr>
              <a:defRPr sz="1800">
                <a:solidFill>
                  <a:schemeClr val="bg1"/>
                </a:solidFill>
                <a:latin typeface="Muli" pitchFamily="2" charset="77"/>
              </a:defRPr>
            </a:lvl3pPr>
            <a:lvl4pPr>
              <a:defRPr sz="1800">
                <a:solidFill>
                  <a:schemeClr val="bg1"/>
                </a:solidFill>
                <a:latin typeface="Muli" pitchFamily="2" charset="77"/>
              </a:defRPr>
            </a:lvl4pPr>
            <a:lvl5pPr>
              <a:defRPr sz="1800">
                <a:solidFill>
                  <a:schemeClr val="bg1"/>
                </a:solidFill>
                <a:latin typeface="Muli" pitchFamily="2" charset="77"/>
              </a:defRPr>
            </a:lvl5pPr>
          </a:lstStyle>
          <a:p>
            <a:pPr lvl="0"/>
            <a:endParaRPr lang="en-GB" dirty="0"/>
          </a:p>
        </p:txBody>
      </p:sp>
      <p:pic>
        <p:nvPicPr>
          <p:cNvPr id="10" name="Picture 9"/>
          <p:cNvPicPr/>
          <p:nvPr userDrawn="1"/>
        </p:nvPicPr>
        <p:blipFill>
          <a:blip r:embed="rId2"/>
          <a:stretch>
            <a:fillRect/>
          </a:stretch>
        </p:blipFill>
        <p:spPr>
          <a:xfrm>
            <a:off x="3168000" y="928800"/>
            <a:ext cx="5280660" cy="899795"/>
          </a:xfrm>
          <a:prstGeom prst="rect">
            <a:avLst/>
          </a:prstGeom>
          <a:noFill/>
          <a:ln>
            <a:noFill/>
            <a:prstDash/>
          </a:ln>
        </p:spPr>
      </p:pic>
    </p:spTree>
    <p:extLst>
      <p:ext uri="{BB962C8B-B14F-4D97-AF65-F5344CB8AC3E}">
        <p14:creationId xmlns:p14="http://schemas.microsoft.com/office/powerpoint/2010/main" val="19618266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Sample Slides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9D7F810-DEEF-074C-B140-2A2C318EAFD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627646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Sample Slides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9D7F810-DEEF-074C-B140-2A2C318EAFD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8980964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Sample Slides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9D7F810-DEEF-074C-B140-2A2C318EAFD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404423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Sample Slides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9D7F810-DEEF-074C-B140-2A2C318EAFD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775795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Sample Slides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9D7F810-DEEF-074C-B140-2A2C318EAFD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444260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Sample Slides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9D7F810-DEEF-074C-B140-2A2C318EAFD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79260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>
            <a:extLst>
              <a:ext uri="{FF2B5EF4-FFF2-40B4-BE49-F238E27FC236}">
                <a16:creationId xmlns:a16="http://schemas.microsoft.com/office/drawing/2014/main" xmlns="" id="{D22C0101-D23A-5C4E-A28F-EEE925C2BAFE}"/>
              </a:ext>
            </a:extLst>
          </p:cNvPr>
          <p:cNvSpPr/>
          <p:nvPr userDrawn="1"/>
        </p:nvSpPr>
        <p:spPr>
          <a:xfrm>
            <a:off x="152400" y="137160"/>
            <a:ext cx="11887200" cy="6604834"/>
          </a:xfrm>
          <a:prstGeom prst="rect">
            <a:avLst/>
          </a:prstGeom>
          <a:solidFill>
            <a:srgbClr val="FFFFFF">
              <a:alpha val="89804"/>
            </a:srgbClr>
          </a:solidFill>
          <a:ln>
            <a:solidFill>
              <a:schemeClr val="bg1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xmlns="" id="{5BA0AB86-75A7-554E-9835-D9E30F3233C2}"/>
              </a:ext>
            </a:extLst>
          </p:cNvPr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821396605"/>
              </p:ext>
            </p:extLst>
          </p:nvPr>
        </p:nvGraphicFramePr>
        <p:xfrm>
          <a:off x="368075" y="335814"/>
          <a:ext cx="9055100" cy="86783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165034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890066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433917">
                <a:tc>
                  <a:txBody>
                    <a:bodyPr/>
                    <a:lstStyle/>
                    <a:p>
                      <a:endParaRPr lang="en-GB" sz="1400" dirty="0">
                        <a:latin typeface="Lato" panose="020F0502020204030203" pitchFamily="34" charset="77"/>
                      </a:endParaRP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>
                        <a:latin typeface="Lato" panose="020F0502020204030203" pitchFamily="34" charset="77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33917">
                <a:tc>
                  <a:txBody>
                    <a:bodyPr/>
                    <a:lstStyle/>
                    <a:p>
                      <a:r>
                        <a:rPr lang="en-GB" sz="1400" dirty="0">
                          <a:latin typeface="Lato" panose="020F0502020204030203" pitchFamily="34" charset="77"/>
                        </a:rPr>
                        <a:t>Lesson: </a:t>
                      </a: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sp>
        <p:nvSpPr>
          <p:cNvPr id="10" name="Text Placeholder 8">
            <a:extLst>
              <a:ext uri="{FF2B5EF4-FFF2-40B4-BE49-F238E27FC236}">
                <a16:creationId xmlns:a16="http://schemas.microsoft.com/office/drawing/2014/main" xmlns="" id="{D89521DD-EB1B-DB4F-AF92-E0AA49E4BF8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091130" y="805579"/>
            <a:ext cx="427037" cy="362803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latin typeface="Lato" panose="020F0502020204030203" pitchFamily="34" charset="77"/>
              </a:defRPr>
            </a:lvl1pPr>
          </a:lstStyle>
          <a:p>
            <a:pPr lvl="0"/>
            <a:r>
              <a:rPr lang="en-GB" dirty="0"/>
              <a:t>1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xmlns="" id="{7CCCC1F5-259E-4B4B-BD71-985F5006602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63622" y="325965"/>
            <a:ext cx="1154545" cy="419131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latin typeface="Lato" panose="020F0502020204030203" pitchFamily="34" charset="77"/>
              </a:defRPr>
            </a:lvl1pPr>
          </a:lstStyle>
          <a:p>
            <a:pPr lvl="0"/>
            <a:r>
              <a:rPr lang="en-GB" dirty="0"/>
              <a:t>Place Value</a:t>
            </a:r>
          </a:p>
        </p:txBody>
      </p:sp>
      <p:sp>
        <p:nvSpPr>
          <p:cNvPr id="11" name="Text Placeholder 8">
            <a:extLst>
              <a:ext uri="{FF2B5EF4-FFF2-40B4-BE49-F238E27FC236}">
                <a16:creationId xmlns:a16="http://schemas.microsoft.com/office/drawing/2014/main" xmlns="" id="{2B829687-5986-4D4A-9EAC-01CD129F7C40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1518167" y="325967"/>
            <a:ext cx="7900555" cy="867834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latin typeface="Lato" panose="020F0502020204030203" pitchFamily="34" charset="77"/>
              </a:defRPr>
            </a:lvl1pPr>
          </a:lstStyle>
          <a:p>
            <a:pPr lvl="0"/>
            <a:endParaRPr lang="en-GB" dirty="0"/>
          </a:p>
        </p:txBody>
      </p:sp>
      <p:sp>
        <p:nvSpPr>
          <p:cNvPr id="18" name="Content Placeholder 2">
            <a:extLst>
              <a:ext uri="{FF2B5EF4-FFF2-40B4-BE49-F238E27FC236}">
                <a16:creationId xmlns:a16="http://schemas.microsoft.com/office/drawing/2014/main" xmlns="" id="{3A402356-13E0-F64F-AEAF-C92A30D3DD4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6885" y="1468986"/>
            <a:ext cx="11556570" cy="5039298"/>
          </a:xfrm>
        </p:spPr>
        <p:txBody>
          <a:bodyPr/>
          <a:lstStyle>
            <a:lvl1pPr>
              <a:defRPr>
                <a:latin typeface="Muli" pitchFamily="2" charset="77"/>
              </a:defRPr>
            </a:lvl1pPr>
            <a:lvl2pPr>
              <a:defRPr>
                <a:latin typeface="Muli" pitchFamily="2" charset="77"/>
              </a:defRPr>
            </a:lvl2pPr>
            <a:lvl3pPr>
              <a:defRPr>
                <a:latin typeface="Muli" pitchFamily="2" charset="77"/>
              </a:defRPr>
            </a:lvl3pPr>
            <a:lvl4pPr>
              <a:defRPr>
                <a:latin typeface="Muli" pitchFamily="2" charset="77"/>
              </a:defRPr>
            </a:lvl4pPr>
            <a:lvl5pPr>
              <a:defRPr>
                <a:latin typeface="Muli" pitchFamily="2" charset="77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12" name="Picture 11"/>
          <p:cNvPicPr/>
          <p:nvPr userDrawn="1"/>
        </p:nvPicPr>
        <p:blipFill>
          <a:blip r:embed="rId2"/>
          <a:stretch>
            <a:fillRect/>
          </a:stretch>
        </p:blipFill>
        <p:spPr>
          <a:xfrm>
            <a:off x="9720000" y="360000"/>
            <a:ext cx="2159635" cy="1007110"/>
          </a:xfrm>
          <a:prstGeom prst="rect">
            <a:avLst/>
          </a:prstGeom>
          <a:noFill/>
          <a:ln>
            <a:noFill/>
            <a:prstDash/>
          </a:ln>
        </p:spPr>
      </p:pic>
    </p:spTree>
    <p:extLst>
      <p:ext uri="{BB962C8B-B14F-4D97-AF65-F5344CB8AC3E}">
        <p14:creationId xmlns:p14="http://schemas.microsoft.com/office/powerpoint/2010/main" val="5629704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>
            <a:extLst>
              <a:ext uri="{FF2B5EF4-FFF2-40B4-BE49-F238E27FC236}">
                <a16:creationId xmlns:a16="http://schemas.microsoft.com/office/drawing/2014/main" xmlns="" id="{D22C0101-D23A-5C4E-A28F-EEE925C2BAFE}"/>
              </a:ext>
            </a:extLst>
          </p:cNvPr>
          <p:cNvSpPr/>
          <p:nvPr userDrawn="1"/>
        </p:nvSpPr>
        <p:spPr>
          <a:xfrm>
            <a:off x="152400" y="137160"/>
            <a:ext cx="11887200" cy="6604834"/>
          </a:xfrm>
          <a:prstGeom prst="rect">
            <a:avLst/>
          </a:prstGeom>
          <a:solidFill>
            <a:srgbClr val="FFFFFF">
              <a:alpha val="89804"/>
            </a:srgbClr>
          </a:solidFill>
          <a:ln>
            <a:solidFill>
              <a:schemeClr val="bg1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xmlns="" id="{5BA0AB86-75A7-554E-9835-D9E30F3233C2}"/>
              </a:ext>
            </a:extLst>
          </p:cNvPr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2077034169"/>
              </p:ext>
            </p:extLst>
          </p:nvPr>
        </p:nvGraphicFramePr>
        <p:xfrm>
          <a:off x="384117" y="335814"/>
          <a:ext cx="9055100" cy="86783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165034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890066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433917">
                <a:tc>
                  <a:txBody>
                    <a:bodyPr/>
                    <a:lstStyle/>
                    <a:p>
                      <a:endParaRPr lang="en-GB" sz="1400" dirty="0">
                        <a:latin typeface="Lato" panose="020F0502020204030203" pitchFamily="34" charset="77"/>
                      </a:endParaRP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>
                        <a:latin typeface="Lato" panose="020F0502020204030203" pitchFamily="34" charset="77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33917">
                <a:tc>
                  <a:txBody>
                    <a:bodyPr/>
                    <a:lstStyle/>
                    <a:p>
                      <a:r>
                        <a:rPr lang="en-GB" sz="1400" dirty="0">
                          <a:latin typeface="Lato" panose="020F0502020204030203" pitchFamily="34" charset="77"/>
                        </a:rPr>
                        <a:t>Lesson: </a:t>
                      </a: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sp>
        <p:nvSpPr>
          <p:cNvPr id="10" name="Text Placeholder 8">
            <a:extLst>
              <a:ext uri="{FF2B5EF4-FFF2-40B4-BE49-F238E27FC236}">
                <a16:creationId xmlns:a16="http://schemas.microsoft.com/office/drawing/2014/main" xmlns="" id="{D89521DD-EB1B-DB4F-AF92-E0AA49E4BF8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107172" y="805579"/>
            <a:ext cx="427037" cy="362803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latin typeface="Lato" panose="020F0502020204030203" pitchFamily="34" charset="77"/>
              </a:defRPr>
            </a:lvl1pPr>
          </a:lstStyle>
          <a:p>
            <a:pPr lvl="0"/>
            <a:r>
              <a:rPr lang="en-GB" dirty="0"/>
              <a:t>1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xmlns="" id="{7CCCC1F5-259E-4B4B-BD71-985F5006602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79664" y="325965"/>
            <a:ext cx="1154545" cy="419131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latin typeface="Lato" panose="020F0502020204030203" pitchFamily="34" charset="77"/>
              </a:defRPr>
            </a:lvl1pPr>
          </a:lstStyle>
          <a:p>
            <a:pPr lvl="0"/>
            <a:r>
              <a:rPr lang="en-GB" dirty="0"/>
              <a:t>Place Value</a:t>
            </a:r>
          </a:p>
        </p:txBody>
      </p:sp>
      <p:sp>
        <p:nvSpPr>
          <p:cNvPr id="11" name="Text Placeholder 8">
            <a:extLst>
              <a:ext uri="{FF2B5EF4-FFF2-40B4-BE49-F238E27FC236}">
                <a16:creationId xmlns:a16="http://schemas.microsoft.com/office/drawing/2014/main" xmlns="" id="{2B829687-5986-4D4A-9EAC-01CD129F7C40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1534209" y="325967"/>
            <a:ext cx="7900555" cy="867834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latin typeface="Lato" panose="020F0502020204030203" pitchFamily="34" charset="77"/>
              </a:defRPr>
            </a:lvl1pPr>
          </a:lstStyle>
          <a:p>
            <a:pPr lvl="0"/>
            <a:endParaRPr lang="en-GB" dirty="0"/>
          </a:p>
        </p:txBody>
      </p:sp>
      <p:pic>
        <p:nvPicPr>
          <p:cNvPr id="12" name="Picture 11"/>
          <p:cNvPicPr/>
          <p:nvPr userDrawn="1"/>
        </p:nvPicPr>
        <p:blipFill>
          <a:blip r:embed="rId2"/>
          <a:stretch>
            <a:fillRect/>
          </a:stretch>
        </p:blipFill>
        <p:spPr>
          <a:xfrm>
            <a:off x="9720000" y="360000"/>
            <a:ext cx="2159635" cy="1007110"/>
          </a:xfrm>
          <a:prstGeom prst="rect">
            <a:avLst/>
          </a:prstGeom>
          <a:noFill/>
          <a:ln>
            <a:noFill/>
            <a:prstDash/>
          </a:ln>
        </p:spPr>
      </p:pic>
    </p:spTree>
    <p:extLst>
      <p:ext uri="{BB962C8B-B14F-4D97-AF65-F5344CB8AC3E}">
        <p14:creationId xmlns:p14="http://schemas.microsoft.com/office/powerpoint/2010/main" val="27877584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ontent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xmlns="" id="{2CA7A3E8-3E3C-9545-B15C-D2AF00F7E362}"/>
              </a:ext>
            </a:extLst>
          </p:cNvPr>
          <p:cNvSpPr/>
          <p:nvPr userDrawn="1"/>
        </p:nvSpPr>
        <p:spPr>
          <a:xfrm>
            <a:off x="152400" y="137160"/>
            <a:ext cx="11887200" cy="6604834"/>
          </a:xfrm>
          <a:prstGeom prst="rect">
            <a:avLst/>
          </a:prstGeom>
          <a:solidFill>
            <a:srgbClr val="FFFFFF">
              <a:alpha val="89804"/>
            </a:srgbClr>
          </a:solidFill>
          <a:ln>
            <a:solidFill>
              <a:schemeClr val="bg1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8780813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Muli" pitchFamily="2" charset="77"/>
              </a:defRPr>
            </a:lvl1pPr>
            <a:lvl2pPr>
              <a:defRPr>
                <a:latin typeface="Muli" pitchFamily="2" charset="77"/>
              </a:defRPr>
            </a:lvl2pPr>
            <a:lvl3pPr>
              <a:defRPr>
                <a:latin typeface="Muli" pitchFamily="2" charset="77"/>
              </a:defRPr>
            </a:lvl3pPr>
            <a:lvl4pPr>
              <a:defRPr>
                <a:latin typeface="Muli" pitchFamily="2" charset="77"/>
              </a:defRPr>
            </a:lvl4pPr>
            <a:lvl5pPr>
              <a:defRPr>
                <a:latin typeface="Muli" pitchFamily="2" charset="77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Muli" pitchFamily="2" charset="77"/>
              </a:defRPr>
            </a:lvl1pPr>
          </a:lstStyle>
          <a:p>
            <a:r>
              <a:rPr lang="en-GB"/>
              <a:t>Sample Slides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>
            <a:lvl1pPr algn="r">
              <a:defRPr>
                <a:latin typeface="Muli" pitchFamily="2" charset="77"/>
              </a:defRPr>
            </a:lvl1pPr>
          </a:lstStyle>
          <a:p>
            <a:fld id="{29D7F810-DEEF-074C-B140-2A2C318EAFDC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13" name="Picture 12"/>
          <p:cNvPicPr/>
          <p:nvPr userDrawn="1"/>
        </p:nvPicPr>
        <p:blipFill>
          <a:blip r:embed="rId2"/>
          <a:stretch>
            <a:fillRect/>
          </a:stretch>
        </p:blipFill>
        <p:spPr>
          <a:xfrm>
            <a:off x="9720000" y="360000"/>
            <a:ext cx="2159635" cy="1007110"/>
          </a:xfrm>
          <a:prstGeom prst="rect">
            <a:avLst/>
          </a:prstGeom>
          <a:noFill/>
          <a:ln>
            <a:noFill/>
            <a:prstDash/>
          </a:ln>
        </p:spPr>
      </p:pic>
    </p:spTree>
    <p:extLst>
      <p:ext uri="{BB962C8B-B14F-4D97-AF65-F5344CB8AC3E}">
        <p14:creationId xmlns:p14="http://schemas.microsoft.com/office/powerpoint/2010/main" val="39901411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nt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xmlns="" id="{2CA7A3E8-3E3C-9545-B15C-D2AF00F7E362}"/>
              </a:ext>
            </a:extLst>
          </p:cNvPr>
          <p:cNvSpPr/>
          <p:nvPr userDrawn="1"/>
        </p:nvSpPr>
        <p:spPr>
          <a:xfrm>
            <a:off x="152400" y="137160"/>
            <a:ext cx="11887200" cy="6604834"/>
          </a:xfrm>
          <a:prstGeom prst="rect">
            <a:avLst/>
          </a:prstGeom>
          <a:solidFill>
            <a:srgbClr val="FFFFFF">
              <a:alpha val="89804"/>
            </a:srgbClr>
          </a:solidFill>
          <a:ln>
            <a:solidFill>
              <a:schemeClr val="bg1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8780813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Muli" pitchFamily="2" charset="77"/>
              </a:defRPr>
            </a:lvl1pPr>
          </a:lstStyle>
          <a:p>
            <a:r>
              <a:rPr lang="en-GB"/>
              <a:t>Sample Slides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>
            <a:lvl1pPr algn="r">
              <a:defRPr>
                <a:latin typeface="Muli" pitchFamily="2" charset="77"/>
              </a:defRPr>
            </a:lvl1pPr>
          </a:lstStyle>
          <a:p>
            <a:fld id="{29D7F810-DEEF-074C-B140-2A2C318EAFDC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13" name="Picture 12"/>
          <p:cNvPicPr/>
          <p:nvPr userDrawn="1"/>
        </p:nvPicPr>
        <p:blipFill>
          <a:blip r:embed="rId2"/>
          <a:stretch>
            <a:fillRect/>
          </a:stretch>
        </p:blipFill>
        <p:spPr>
          <a:xfrm>
            <a:off x="9720000" y="360000"/>
            <a:ext cx="2159635" cy="1007110"/>
          </a:xfrm>
          <a:prstGeom prst="rect">
            <a:avLst/>
          </a:prstGeom>
          <a:noFill/>
          <a:ln>
            <a:noFill/>
            <a:prstDash/>
          </a:ln>
        </p:spPr>
      </p:pic>
    </p:spTree>
    <p:extLst>
      <p:ext uri="{BB962C8B-B14F-4D97-AF65-F5344CB8AC3E}">
        <p14:creationId xmlns:p14="http://schemas.microsoft.com/office/powerpoint/2010/main" val="27014002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Question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xmlns="" id="{4403F0EC-BACB-B74E-A7F5-23CAB3DFDA3B}"/>
              </a:ext>
            </a:extLst>
          </p:cNvPr>
          <p:cNvSpPr/>
          <p:nvPr userDrawn="1"/>
        </p:nvSpPr>
        <p:spPr>
          <a:xfrm>
            <a:off x="152400" y="137160"/>
            <a:ext cx="11887200" cy="6604834"/>
          </a:xfrm>
          <a:prstGeom prst="rect">
            <a:avLst/>
          </a:prstGeom>
          <a:solidFill>
            <a:srgbClr val="FFFFFF">
              <a:alpha val="89804"/>
            </a:srgbClr>
          </a:solidFill>
          <a:ln>
            <a:solidFill>
              <a:schemeClr val="bg1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431925"/>
            <a:ext cx="10515600" cy="1325563"/>
          </a:xfrm>
        </p:spPr>
        <p:txBody>
          <a:bodyPr/>
          <a:lstStyle>
            <a:lvl1pPr algn="ctr">
              <a:defRPr>
                <a:latin typeface="OpenDyslexicAlta" pitchFamily="2" charset="77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838200" y="3520441"/>
            <a:ext cx="10515600" cy="2656522"/>
          </a:xfrm>
        </p:spPr>
        <p:txBody>
          <a:bodyPr>
            <a:normAutofit/>
          </a:bodyPr>
          <a:lstStyle>
            <a:lvl1pPr marL="0" indent="0">
              <a:buNone/>
              <a:defRPr sz="4200">
                <a:solidFill>
                  <a:srgbClr val="0070C0"/>
                </a:solidFill>
              </a:defRPr>
            </a:lvl1pPr>
            <a:lvl2pPr>
              <a:defRPr>
                <a:solidFill>
                  <a:srgbClr val="0070C0"/>
                </a:solidFill>
              </a:defRPr>
            </a:lvl2pPr>
            <a:lvl3pPr>
              <a:defRPr>
                <a:solidFill>
                  <a:srgbClr val="0070C0"/>
                </a:solidFill>
              </a:defRPr>
            </a:lvl3pPr>
            <a:lvl4pPr>
              <a:defRPr>
                <a:solidFill>
                  <a:srgbClr val="0070C0"/>
                </a:solidFill>
              </a:defRPr>
            </a:lvl4pPr>
            <a:lvl5pPr>
              <a:defRPr>
                <a:solidFill>
                  <a:srgbClr val="0070C0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pic>
        <p:nvPicPr>
          <p:cNvPr id="11" name="Picture 10"/>
          <p:cNvPicPr/>
          <p:nvPr userDrawn="1"/>
        </p:nvPicPr>
        <p:blipFill>
          <a:blip r:embed="rId2"/>
          <a:stretch>
            <a:fillRect/>
          </a:stretch>
        </p:blipFill>
        <p:spPr>
          <a:xfrm>
            <a:off x="9720000" y="360000"/>
            <a:ext cx="2159635" cy="1007110"/>
          </a:xfrm>
          <a:prstGeom prst="rect">
            <a:avLst/>
          </a:prstGeom>
          <a:noFill/>
          <a:ln>
            <a:noFill/>
            <a:prstDash/>
          </a:ln>
        </p:spPr>
      </p:pic>
    </p:spTree>
    <p:extLst>
      <p:ext uri="{BB962C8B-B14F-4D97-AF65-F5344CB8AC3E}">
        <p14:creationId xmlns:p14="http://schemas.microsoft.com/office/powerpoint/2010/main" val="27397449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Sample Slides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9D7F810-DEEF-074C-B140-2A2C318EAFDC}" type="slidenum">
              <a:rPr lang="en-GB" smtClean="0"/>
              <a:t>‹#›</a:t>
            </a:fld>
            <a:endParaRPr lang="en-GB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xmlns="" id="{4A8255E2-8D62-EF46-8A29-C45CCF03D89D}"/>
              </a:ext>
            </a:extLst>
          </p:cNvPr>
          <p:cNvSpPr txBox="1">
            <a:spLocks/>
          </p:cNvSpPr>
          <p:nvPr userDrawn="1"/>
        </p:nvSpPr>
        <p:spPr>
          <a:xfrm>
            <a:off x="838200" y="128546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Muli" pitchFamily="2" charset="77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E6FE96F-DDC5-F246-8640-2EF68EEC1D75}" type="datetime1">
              <a:rPr lang="en-GB" smtClean="0"/>
              <a:pPr/>
              <a:t>19/07/2020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263278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Sample Slides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9D7F810-DEEF-074C-B140-2A2C318EAFD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835371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Sample Slides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9D7F810-DEEF-074C-B140-2A2C318EAFD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23350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7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615976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3" r:id="rId3"/>
    <p:sldLayoutId id="2147483660" r:id="rId4"/>
    <p:sldLayoutId id="2147483664" r:id="rId5"/>
    <p:sldLayoutId id="2147483662" r:id="rId6"/>
    <p:sldLayoutId id="2147483651" r:id="rId7"/>
    <p:sldLayoutId id="2147483652" r:id="rId8"/>
    <p:sldLayoutId id="2147483653" r:id="rId9"/>
    <p:sldLayoutId id="2147483654" r:id="rId10"/>
    <p:sldLayoutId id="2147483655" r:id="rId11"/>
    <p:sldLayoutId id="2147483656" r:id="rId12"/>
    <p:sldLayoutId id="2147483657" r:id="rId13"/>
    <p:sldLayoutId id="2147483658" r:id="rId14"/>
    <p:sldLayoutId id="2147483659" r:id="rId15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0" i="0" kern="1200">
          <a:solidFill>
            <a:schemeClr val="tx1"/>
          </a:solidFill>
          <a:latin typeface="Lato Light" panose="020F0302020204030203" pitchFamily="34" charset="77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OpenDyslexicAlta" pitchFamily="2" charset="77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OpenDyslexicAlta" pitchFamily="2" charset="77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OpenDyslexicAlta" pitchFamily="2" charset="77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OpenDyslexicAlta" pitchFamily="2" charset="77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OpenDyslexicAlta" pitchFamily="2" charset="77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3.tif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3.tiff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1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4">
            <a:extLst>
              <a:ext uri="{FF2B5EF4-FFF2-40B4-BE49-F238E27FC236}">
                <a16:creationId xmlns:a16="http://schemas.microsoft.com/office/drawing/2014/main" xmlns="" id="{FDEECE2B-4F07-3243-A1BF-25C2CD33540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Year 4 </a:t>
            </a:r>
            <a:br>
              <a:rPr lang="en-GB" dirty="0"/>
            </a:br>
            <a:r>
              <a:rPr lang="en-GB" dirty="0"/>
              <a:t>Spring Block 1: Multiplication and Division</a:t>
            </a:r>
          </a:p>
          <a:p>
            <a:r>
              <a:rPr lang="en-GB" dirty="0"/>
              <a:t>Lesson 2: To be able to multiply three numbers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46096D93-4A8A-F349-8E04-EC67E07A6F7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917911" y="6221692"/>
            <a:ext cx="3369375" cy="369332"/>
          </a:xfrm>
        </p:spPr>
        <p:txBody>
          <a:bodyPr>
            <a:normAutofit fontScale="85000" lnSpcReduction="10000"/>
          </a:bodyPr>
          <a:lstStyle/>
          <a:p>
            <a:r>
              <a:rPr lang="en-GB" dirty="0"/>
              <a:t>Block 1 – Multiplication and Division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xmlns="" id="{BE0A8668-F4BF-FD46-97FE-DF79A2E595C7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/>
              <a:t>2</a:t>
            </a:r>
            <a:endParaRPr lang="en-GB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xmlns="" id="{FFFB0E5C-B4F3-0F47-AF95-9A5EE6D06A1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55981" y="1956878"/>
            <a:ext cx="1574800" cy="32893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xmlns="" id="{46C1748E-6744-A341-9185-05FF18F81B2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2735" y="4752914"/>
            <a:ext cx="1689100" cy="124460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xmlns="" id="{EC9A0CFD-E109-4140-B996-30988653C01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383038" y="-288436"/>
            <a:ext cx="1777758" cy="1637842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xmlns="" id="{D6DF2BA4-3A7B-0E4E-95B5-A4D9B2FD080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765730" y="4958851"/>
            <a:ext cx="876300" cy="939800"/>
          </a:xfrm>
          <a:prstGeom prst="rect">
            <a:avLst/>
          </a:prstGeom>
        </p:spPr>
      </p:pic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60C74A61-CF8A-0745-B69B-DD1646654FF2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dirty="0"/>
              <a:t>Spring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AC9EFBDC-A8B5-9549-8D36-873513E4D40C}"/>
              </a:ext>
            </a:extLst>
          </p:cNvPr>
          <p:cNvSpPr txBox="1"/>
          <p:nvPr/>
        </p:nvSpPr>
        <p:spPr>
          <a:xfrm>
            <a:off x="596348" y="653332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F8D65072-FC35-D84F-937B-70E91C6BD3D3}"/>
              </a:ext>
            </a:extLst>
          </p:cNvPr>
          <p:cNvSpPr txBox="1"/>
          <p:nvPr/>
        </p:nvSpPr>
        <p:spPr>
          <a:xfrm>
            <a:off x="9342783" y="3856383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028553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multiply three numbers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/>
              <a:t>Talking Time: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Use mathematical equipment to create arrays to help you solve the following: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457200" indent="-457200">
              <a:buClr>
                <a:srgbClr val="23D160"/>
              </a:buClr>
              <a:buSzPct val="85000"/>
              <a:buFont typeface="+mj-lt"/>
              <a:buAutoNum type="alphaLcParenR"/>
            </a:pPr>
            <a:r>
              <a:rPr lang="en-GB" sz="2200" dirty="0"/>
              <a:t>2 x 3 x 5 </a:t>
            </a:r>
            <a:r>
              <a:rPr lang="en-GB" sz="2200" dirty="0">
                <a:solidFill>
                  <a:srgbClr val="FF3860"/>
                </a:solidFill>
              </a:rPr>
              <a:t>= 6 x 5 = 30</a:t>
            </a:r>
          </a:p>
          <a:p>
            <a:pPr marL="457200" indent="-457200">
              <a:buClr>
                <a:srgbClr val="23D160"/>
              </a:buClr>
              <a:buSzPct val="85000"/>
              <a:buFont typeface="+mj-lt"/>
              <a:buAutoNum type="alphaLcParenR"/>
            </a:pPr>
            <a:endParaRPr lang="en-GB" sz="2200" dirty="0"/>
          </a:p>
          <a:p>
            <a:pPr marL="457200" indent="-457200">
              <a:buClr>
                <a:srgbClr val="23D160"/>
              </a:buClr>
              <a:buSzPct val="85000"/>
              <a:buFont typeface="+mj-lt"/>
              <a:buAutoNum type="alphaLcParenR"/>
            </a:pPr>
            <a:r>
              <a:rPr lang="en-GB" sz="2200" dirty="0"/>
              <a:t>5 x 2 x 4 </a:t>
            </a:r>
            <a:r>
              <a:rPr lang="en-GB" sz="2200" dirty="0">
                <a:solidFill>
                  <a:srgbClr val="FF3860"/>
                </a:solidFill>
              </a:rPr>
              <a:t>= 10 x 4 = 40</a:t>
            </a:r>
            <a:endParaRPr lang="en-GB" sz="2200" dirty="0"/>
          </a:p>
          <a:p>
            <a:pPr marL="457200" indent="-457200">
              <a:buClr>
                <a:srgbClr val="23D160"/>
              </a:buClr>
              <a:buSzPct val="85000"/>
              <a:buFont typeface="+mj-lt"/>
              <a:buAutoNum type="alphaLcParenR"/>
            </a:pPr>
            <a:endParaRPr lang="en-GB" sz="2200" dirty="0"/>
          </a:p>
          <a:p>
            <a:pPr marL="457200" indent="-457200">
              <a:buClr>
                <a:srgbClr val="23D160"/>
              </a:buClr>
              <a:buSzPct val="85000"/>
              <a:buFont typeface="+mj-lt"/>
              <a:buAutoNum type="alphaLcParenR"/>
            </a:pPr>
            <a:r>
              <a:rPr lang="en-GB" sz="2200" dirty="0"/>
              <a:t>2 x 6 x 3 </a:t>
            </a:r>
            <a:r>
              <a:rPr lang="en-GB" sz="2200" dirty="0">
                <a:solidFill>
                  <a:srgbClr val="FF3860"/>
                </a:solidFill>
              </a:rPr>
              <a:t>= 12 x 3 = 36</a:t>
            </a:r>
          </a:p>
          <a:p>
            <a:pPr marL="457200" indent="-457200">
              <a:buClr>
                <a:srgbClr val="23D160"/>
              </a:buClr>
              <a:buSzPct val="85000"/>
              <a:buFont typeface="+mj-lt"/>
              <a:buAutoNum type="alphaLcParenR"/>
            </a:pPr>
            <a:endParaRPr lang="en-GB" sz="2200" dirty="0"/>
          </a:p>
          <a:p>
            <a:pPr marL="457200" indent="-457200">
              <a:buClr>
                <a:srgbClr val="23D160"/>
              </a:buClr>
              <a:buSzPct val="85000"/>
              <a:buFont typeface="+mj-lt"/>
              <a:buAutoNum type="alphaLcParenR"/>
            </a:pPr>
            <a:r>
              <a:rPr lang="en-GB" sz="2200" dirty="0"/>
              <a:t>5 x 6 x 4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xmlns="" id="{04FA8C7C-E0DB-F743-BABE-F3034198428B}"/>
              </a:ext>
            </a:extLst>
          </p:cNvPr>
          <p:cNvSpPr/>
          <p:nvPr/>
        </p:nvSpPr>
        <p:spPr>
          <a:xfrm>
            <a:off x="9131607" y="2367856"/>
            <a:ext cx="906114" cy="915119"/>
          </a:xfrm>
          <a:prstGeom prst="roundRect">
            <a:avLst/>
          </a:prstGeom>
          <a:noFill/>
          <a:ln w="2857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endParaRPr lang="en-US" sz="6000" dirty="0">
              <a:solidFill>
                <a:srgbClr val="FF3860"/>
              </a:solidFill>
              <a:latin typeface="OpenDyslexic" pitchFamily="2" charset="77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37DDE1D4-DC95-A440-9FB3-A53BCDC09DA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64763" y="2774169"/>
            <a:ext cx="4508500" cy="3911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560119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multiply three numbers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/>
              <a:t>Talking Time: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Use mathematical equipment to create arrays to help you solve the following: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457200" indent="-457200">
              <a:buClr>
                <a:srgbClr val="23D160"/>
              </a:buClr>
              <a:buSzPct val="85000"/>
              <a:buFont typeface="+mj-lt"/>
              <a:buAutoNum type="alphaLcParenR"/>
            </a:pPr>
            <a:r>
              <a:rPr lang="en-GB" sz="2200" dirty="0"/>
              <a:t>2 x 3 x 5 </a:t>
            </a:r>
            <a:r>
              <a:rPr lang="en-GB" sz="2200" dirty="0">
                <a:solidFill>
                  <a:srgbClr val="FF3860"/>
                </a:solidFill>
              </a:rPr>
              <a:t>= 6 x 5 = 30</a:t>
            </a:r>
          </a:p>
          <a:p>
            <a:pPr marL="457200" indent="-457200">
              <a:buClr>
                <a:srgbClr val="23D160"/>
              </a:buClr>
              <a:buSzPct val="85000"/>
              <a:buFont typeface="+mj-lt"/>
              <a:buAutoNum type="alphaLcParenR"/>
            </a:pPr>
            <a:endParaRPr lang="en-GB" sz="2200" dirty="0"/>
          </a:p>
          <a:p>
            <a:pPr marL="457200" indent="-457200">
              <a:buClr>
                <a:srgbClr val="23D160"/>
              </a:buClr>
              <a:buSzPct val="85000"/>
              <a:buFont typeface="+mj-lt"/>
              <a:buAutoNum type="alphaLcParenR"/>
            </a:pPr>
            <a:r>
              <a:rPr lang="en-GB" sz="2200" dirty="0"/>
              <a:t>5 x 2 x 4 </a:t>
            </a:r>
            <a:r>
              <a:rPr lang="en-GB" sz="2200" dirty="0">
                <a:solidFill>
                  <a:srgbClr val="FF3860"/>
                </a:solidFill>
              </a:rPr>
              <a:t>= 10 x 4 = 40</a:t>
            </a:r>
            <a:endParaRPr lang="en-GB" sz="2200" dirty="0"/>
          </a:p>
          <a:p>
            <a:pPr marL="457200" indent="-457200">
              <a:buClr>
                <a:srgbClr val="23D160"/>
              </a:buClr>
              <a:buSzPct val="85000"/>
              <a:buFont typeface="+mj-lt"/>
              <a:buAutoNum type="alphaLcParenR"/>
            </a:pPr>
            <a:endParaRPr lang="en-GB" sz="2200" dirty="0"/>
          </a:p>
          <a:p>
            <a:pPr marL="457200" indent="-457200">
              <a:buClr>
                <a:srgbClr val="23D160"/>
              </a:buClr>
              <a:buSzPct val="85000"/>
              <a:buFont typeface="+mj-lt"/>
              <a:buAutoNum type="alphaLcParenR"/>
            </a:pPr>
            <a:r>
              <a:rPr lang="en-GB" sz="2200" dirty="0"/>
              <a:t>2 x 6 x 3 </a:t>
            </a:r>
            <a:r>
              <a:rPr lang="en-GB" sz="2200" dirty="0">
                <a:solidFill>
                  <a:srgbClr val="FF3860"/>
                </a:solidFill>
              </a:rPr>
              <a:t>= 12 x 3 = 36</a:t>
            </a:r>
          </a:p>
          <a:p>
            <a:pPr marL="457200" indent="-457200">
              <a:buClr>
                <a:srgbClr val="23D160"/>
              </a:buClr>
              <a:buSzPct val="85000"/>
              <a:buFont typeface="+mj-lt"/>
              <a:buAutoNum type="alphaLcParenR"/>
            </a:pPr>
            <a:endParaRPr lang="en-GB" sz="2200" dirty="0"/>
          </a:p>
          <a:p>
            <a:pPr marL="457200" indent="-457200">
              <a:buClr>
                <a:srgbClr val="23D160"/>
              </a:buClr>
              <a:buSzPct val="85000"/>
              <a:buFont typeface="+mj-lt"/>
              <a:buAutoNum type="alphaLcParenR"/>
            </a:pPr>
            <a:r>
              <a:rPr lang="en-GB" sz="2200" dirty="0"/>
              <a:t>5 x 6 x 4 </a:t>
            </a:r>
            <a:r>
              <a:rPr lang="en-GB" sz="2200" dirty="0">
                <a:solidFill>
                  <a:srgbClr val="FF3860"/>
                </a:solidFill>
              </a:rPr>
              <a:t>= 30 x 4 = 120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xmlns="" id="{04FA8C7C-E0DB-F743-BABE-F3034198428B}"/>
              </a:ext>
            </a:extLst>
          </p:cNvPr>
          <p:cNvSpPr/>
          <p:nvPr/>
        </p:nvSpPr>
        <p:spPr>
          <a:xfrm>
            <a:off x="9131607" y="2367856"/>
            <a:ext cx="906114" cy="915119"/>
          </a:xfrm>
          <a:prstGeom prst="roundRect">
            <a:avLst/>
          </a:prstGeom>
          <a:noFill/>
          <a:ln w="2857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endParaRPr lang="en-US" sz="6000" dirty="0">
              <a:solidFill>
                <a:srgbClr val="FF3860"/>
              </a:solidFill>
              <a:latin typeface="OpenDyslexic" pitchFamily="2" charset="77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37DDE1D4-DC95-A440-9FB3-A53BCDC09DA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64763" y="2774169"/>
            <a:ext cx="4508500" cy="3911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9663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multiply three numbers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/>
              <a:t>Activity 2: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Use mathematical equipment to create arrays to help you solve the following: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457200" indent="-457200">
              <a:buClr>
                <a:srgbClr val="23D160"/>
              </a:buClr>
              <a:buSzPct val="85000"/>
              <a:buFont typeface="+mj-lt"/>
              <a:buAutoNum type="alphaLcParenR"/>
            </a:pPr>
            <a:r>
              <a:rPr lang="en-GB" sz="2200" dirty="0"/>
              <a:t>4 x 6 x 3</a:t>
            </a:r>
            <a:endParaRPr lang="en-GB" sz="2200" dirty="0">
              <a:solidFill>
                <a:srgbClr val="FF3860"/>
              </a:solidFill>
            </a:endParaRPr>
          </a:p>
          <a:p>
            <a:pPr marL="457200" indent="-457200">
              <a:buClr>
                <a:srgbClr val="23D160"/>
              </a:buClr>
              <a:buSzPct val="85000"/>
              <a:buFont typeface="+mj-lt"/>
              <a:buAutoNum type="alphaLcParenR"/>
            </a:pPr>
            <a:endParaRPr lang="en-GB" sz="2200" dirty="0"/>
          </a:p>
          <a:p>
            <a:pPr marL="457200" indent="-457200">
              <a:buClr>
                <a:srgbClr val="23D160"/>
              </a:buClr>
              <a:buSzPct val="85000"/>
              <a:buFont typeface="+mj-lt"/>
              <a:buAutoNum type="alphaLcParenR"/>
            </a:pPr>
            <a:r>
              <a:rPr lang="en-GB" sz="2200" dirty="0"/>
              <a:t>8 x 6 x 4</a:t>
            </a:r>
          </a:p>
          <a:p>
            <a:pPr marL="457200" indent="-457200">
              <a:buClr>
                <a:srgbClr val="23D160"/>
              </a:buClr>
              <a:buSzPct val="85000"/>
              <a:buFont typeface="+mj-lt"/>
              <a:buAutoNum type="alphaLcParenR"/>
            </a:pPr>
            <a:endParaRPr lang="en-GB" sz="2200" dirty="0">
              <a:solidFill>
                <a:srgbClr val="FF3860"/>
              </a:solidFill>
            </a:endParaRPr>
          </a:p>
          <a:p>
            <a:pPr marL="457200" indent="-457200">
              <a:buClr>
                <a:srgbClr val="23D160"/>
              </a:buClr>
              <a:buSzPct val="85000"/>
              <a:buFont typeface="+mj-lt"/>
              <a:buAutoNum type="alphaLcParenR"/>
            </a:pPr>
            <a:r>
              <a:rPr lang="en-GB" sz="2200" dirty="0"/>
              <a:t>6 x 5 x 8</a:t>
            </a:r>
          </a:p>
          <a:p>
            <a:pPr marL="457200" indent="-457200">
              <a:buClr>
                <a:srgbClr val="23D160"/>
              </a:buClr>
              <a:buSzPct val="85000"/>
              <a:buFont typeface="+mj-lt"/>
              <a:buAutoNum type="alphaLcParenR"/>
            </a:pPr>
            <a:endParaRPr lang="en-GB" sz="2200" dirty="0">
              <a:solidFill>
                <a:srgbClr val="FF3860"/>
              </a:solidFill>
            </a:endParaRPr>
          </a:p>
          <a:p>
            <a:pPr marL="457200" indent="-457200">
              <a:buClr>
                <a:srgbClr val="23D160"/>
              </a:buClr>
              <a:buSzPct val="85000"/>
              <a:buFont typeface="+mj-lt"/>
              <a:buAutoNum type="alphaLcParenR"/>
            </a:pPr>
            <a:r>
              <a:rPr lang="en-GB" sz="2200" dirty="0"/>
              <a:t>7 x 3 x 6</a:t>
            </a:r>
            <a:endParaRPr lang="en-GB" sz="2200" dirty="0">
              <a:solidFill>
                <a:srgbClr val="FF3860"/>
              </a:solidFill>
            </a:endParaRP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xmlns="" id="{04FA8C7C-E0DB-F743-BABE-F3034198428B}"/>
              </a:ext>
            </a:extLst>
          </p:cNvPr>
          <p:cNvSpPr/>
          <p:nvPr/>
        </p:nvSpPr>
        <p:spPr>
          <a:xfrm>
            <a:off x="9131607" y="2367856"/>
            <a:ext cx="906114" cy="915119"/>
          </a:xfrm>
          <a:prstGeom prst="roundRect">
            <a:avLst/>
          </a:prstGeom>
          <a:noFill/>
          <a:ln w="2857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endParaRPr lang="en-US" sz="6000" dirty="0">
              <a:solidFill>
                <a:srgbClr val="FF3860"/>
              </a:solidFill>
              <a:latin typeface="OpenDyslexic" pitchFamily="2" charset="77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37DDE1D4-DC95-A440-9FB3-A53BCDC09DA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64763" y="2774169"/>
            <a:ext cx="4508500" cy="3911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813196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multiply three numbers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/>
              <a:t>Activity 2: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Use mathematical equipment to create arrays to help you solve the following: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457200" indent="-457200">
              <a:buClr>
                <a:srgbClr val="23D160"/>
              </a:buClr>
              <a:buSzPct val="85000"/>
              <a:buFont typeface="+mj-lt"/>
              <a:buAutoNum type="alphaLcParenR"/>
            </a:pPr>
            <a:r>
              <a:rPr lang="en-GB" sz="2200" dirty="0"/>
              <a:t>4 x 6 x 3 </a:t>
            </a:r>
            <a:r>
              <a:rPr lang="en-GB" sz="2200" dirty="0">
                <a:solidFill>
                  <a:srgbClr val="FF3860"/>
                </a:solidFill>
              </a:rPr>
              <a:t>= 24 x 3 = 72</a:t>
            </a:r>
          </a:p>
          <a:p>
            <a:pPr marL="457200" indent="-457200">
              <a:buClr>
                <a:srgbClr val="23D160"/>
              </a:buClr>
              <a:buSzPct val="85000"/>
              <a:buFont typeface="+mj-lt"/>
              <a:buAutoNum type="alphaLcParenR"/>
            </a:pPr>
            <a:endParaRPr lang="en-GB" sz="2200" dirty="0"/>
          </a:p>
          <a:p>
            <a:pPr marL="457200" indent="-457200">
              <a:buClr>
                <a:srgbClr val="23D160"/>
              </a:buClr>
              <a:buSzPct val="85000"/>
              <a:buFont typeface="+mj-lt"/>
              <a:buAutoNum type="alphaLcParenR"/>
            </a:pPr>
            <a:r>
              <a:rPr lang="en-GB" sz="2200" dirty="0"/>
              <a:t>8 x 6 x 4</a:t>
            </a:r>
          </a:p>
          <a:p>
            <a:pPr marL="457200" indent="-457200">
              <a:buClr>
                <a:srgbClr val="23D160"/>
              </a:buClr>
              <a:buSzPct val="85000"/>
              <a:buFont typeface="+mj-lt"/>
              <a:buAutoNum type="alphaLcParenR"/>
            </a:pPr>
            <a:endParaRPr lang="en-GB" sz="2200" dirty="0">
              <a:solidFill>
                <a:srgbClr val="FF3860"/>
              </a:solidFill>
            </a:endParaRPr>
          </a:p>
          <a:p>
            <a:pPr marL="457200" indent="-457200">
              <a:buClr>
                <a:srgbClr val="23D160"/>
              </a:buClr>
              <a:buSzPct val="85000"/>
              <a:buFont typeface="+mj-lt"/>
              <a:buAutoNum type="alphaLcParenR"/>
            </a:pPr>
            <a:r>
              <a:rPr lang="en-GB" sz="2200" dirty="0"/>
              <a:t>6 x 5 x 8</a:t>
            </a:r>
          </a:p>
          <a:p>
            <a:pPr marL="457200" indent="-457200">
              <a:buClr>
                <a:srgbClr val="23D160"/>
              </a:buClr>
              <a:buSzPct val="85000"/>
              <a:buFont typeface="+mj-lt"/>
              <a:buAutoNum type="alphaLcParenR"/>
            </a:pPr>
            <a:endParaRPr lang="en-GB" sz="2200" dirty="0">
              <a:solidFill>
                <a:srgbClr val="FF3860"/>
              </a:solidFill>
            </a:endParaRPr>
          </a:p>
          <a:p>
            <a:pPr marL="457200" indent="-457200">
              <a:buClr>
                <a:srgbClr val="23D160"/>
              </a:buClr>
              <a:buSzPct val="85000"/>
              <a:buFont typeface="+mj-lt"/>
              <a:buAutoNum type="alphaLcParenR"/>
            </a:pPr>
            <a:r>
              <a:rPr lang="en-GB" sz="2200" dirty="0"/>
              <a:t>7 x 3 x 6</a:t>
            </a:r>
            <a:endParaRPr lang="en-GB" sz="2200" dirty="0">
              <a:solidFill>
                <a:srgbClr val="FF3860"/>
              </a:solidFill>
            </a:endParaRP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xmlns="" id="{04FA8C7C-E0DB-F743-BABE-F3034198428B}"/>
              </a:ext>
            </a:extLst>
          </p:cNvPr>
          <p:cNvSpPr/>
          <p:nvPr/>
        </p:nvSpPr>
        <p:spPr>
          <a:xfrm>
            <a:off x="9131607" y="2367856"/>
            <a:ext cx="906114" cy="915119"/>
          </a:xfrm>
          <a:prstGeom prst="roundRect">
            <a:avLst/>
          </a:prstGeom>
          <a:noFill/>
          <a:ln w="2857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endParaRPr lang="en-US" sz="6000" dirty="0">
              <a:solidFill>
                <a:srgbClr val="FF3860"/>
              </a:solidFill>
              <a:latin typeface="OpenDyslexic" pitchFamily="2" charset="77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37DDE1D4-DC95-A440-9FB3-A53BCDC09DA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64763" y="2774169"/>
            <a:ext cx="4508500" cy="3911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876555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multiply three numbers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/>
              <a:t>Activity 2: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Use mathematical equipment to create arrays to help you solve the following: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457200" indent="-457200">
              <a:buClr>
                <a:srgbClr val="23D160"/>
              </a:buClr>
              <a:buSzPct val="85000"/>
              <a:buFont typeface="+mj-lt"/>
              <a:buAutoNum type="alphaLcParenR"/>
            </a:pPr>
            <a:r>
              <a:rPr lang="en-GB" sz="2200" dirty="0"/>
              <a:t>4 x 6 x 3 </a:t>
            </a:r>
            <a:r>
              <a:rPr lang="en-GB" sz="2200" dirty="0">
                <a:solidFill>
                  <a:srgbClr val="FF3860"/>
                </a:solidFill>
              </a:rPr>
              <a:t>= 24 x 3 = 72</a:t>
            </a:r>
          </a:p>
          <a:p>
            <a:pPr marL="457200" indent="-457200">
              <a:buClr>
                <a:srgbClr val="23D160"/>
              </a:buClr>
              <a:buSzPct val="85000"/>
              <a:buFont typeface="+mj-lt"/>
              <a:buAutoNum type="alphaLcParenR"/>
            </a:pPr>
            <a:endParaRPr lang="en-GB" sz="2200" dirty="0"/>
          </a:p>
          <a:p>
            <a:pPr marL="457200" indent="-457200">
              <a:buClr>
                <a:srgbClr val="23D160"/>
              </a:buClr>
              <a:buSzPct val="85000"/>
              <a:buFont typeface="+mj-lt"/>
              <a:buAutoNum type="alphaLcParenR"/>
            </a:pPr>
            <a:r>
              <a:rPr lang="en-GB" sz="2200" dirty="0"/>
              <a:t>8 x 6 x 4 </a:t>
            </a:r>
            <a:r>
              <a:rPr lang="en-GB" sz="2200" dirty="0">
                <a:solidFill>
                  <a:srgbClr val="FF3860"/>
                </a:solidFill>
              </a:rPr>
              <a:t>= 48 x 4 = 192</a:t>
            </a:r>
          </a:p>
          <a:p>
            <a:pPr marL="457200" indent="-457200">
              <a:buClr>
                <a:srgbClr val="23D160"/>
              </a:buClr>
              <a:buSzPct val="85000"/>
              <a:buFont typeface="+mj-lt"/>
              <a:buAutoNum type="alphaLcParenR"/>
            </a:pPr>
            <a:endParaRPr lang="en-GB" sz="2200" dirty="0">
              <a:solidFill>
                <a:srgbClr val="FF3860"/>
              </a:solidFill>
            </a:endParaRPr>
          </a:p>
          <a:p>
            <a:pPr marL="457200" indent="-457200">
              <a:buClr>
                <a:srgbClr val="23D160"/>
              </a:buClr>
              <a:buSzPct val="85000"/>
              <a:buFont typeface="+mj-lt"/>
              <a:buAutoNum type="alphaLcParenR"/>
            </a:pPr>
            <a:r>
              <a:rPr lang="en-GB" sz="2200" dirty="0"/>
              <a:t>6 x 5 x 8</a:t>
            </a:r>
          </a:p>
          <a:p>
            <a:pPr marL="457200" indent="-457200">
              <a:buClr>
                <a:srgbClr val="23D160"/>
              </a:buClr>
              <a:buSzPct val="85000"/>
              <a:buFont typeface="+mj-lt"/>
              <a:buAutoNum type="alphaLcParenR"/>
            </a:pPr>
            <a:endParaRPr lang="en-GB" sz="2200" dirty="0">
              <a:solidFill>
                <a:srgbClr val="FF3860"/>
              </a:solidFill>
            </a:endParaRPr>
          </a:p>
          <a:p>
            <a:pPr marL="457200" indent="-457200">
              <a:buClr>
                <a:srgbClr val="23D160"/>
              </a:buClr>
              <a:buSzPct val="85000"/>
              <a:buFont typeface="+mj-lt"/>
              <a:buAutoNum type="alphaLcParenR"/>
            </a:pPr>
            <a:r>
              <a:rPr lang="en-GB" sz="2200" dirty="0"/>
              <a:t>7 x 3 x 6</a:t>
            </a:r>
            <a:endParaRPr lang="en-GB" sz="2200" dirty="0">
              <a:solidFill>
                <a:srgbClr val="FF3860"/>
              </a:solidFill>
            </a:endParaRP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xmlns="" id="{04FA8C7C-E0DB-F743-BABE-F3034198428B}"/>
              </a:ext>
            </a:extLst>
          </p:cNvPr>
          <p:cNvSpPr/>
          <p:nvPr/>
        </p:nvSpPr>
        <p:spPr>
          <a:xfrm>
            <a:off x="9131607" y="2367856"/>
            <a:ext cx="906114" cy="915119"/>
          </a:xfrm>
          <a:prstGeom prst="roundRect">
            <a:avLst/>
          </a:prstGeom>
          <a:noFill/>
          <a:ln w="2857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endParaRPr lang="en-US" sz="6000" dirty="0">
              <a:solidFill>
                <a:srgbClr val="FF3860"/>
              </a:solidFill>
              <a:latin typeface="OpenDyslexic" pitchFamily="2" charset="77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37DDE1D4-DC95-A440-9FB3-A53BCDC09DA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64763" y="2774169"/>
            <a:ext cx="4508500" cy="3911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201034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multiply three numbers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/>
              <a:t>Activity 2: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Use mathematical equipment to create arrays to help you solve the following: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457200" indent="-457200">
              <a:buClr>
                <a:srgbClr val="23D160"/>
              </a:buClr>
              <a:buSzPct val="85000"/>
              <a:buFont typeface="+mj-lt"/>
              <a:buAutoNum type="alphaLcParenR"/>
            </a:pPr>
            <a:r>
              <a:rPr lang="en-GB" sz="2200" dirty="0"/>
              <a:t>4 x 6 x 3 </a:t>
            </a:r>
            <a:r>
              <a:rPr lang="en-GB" sz="2200" dirty="0">
                <a:solidFill>
                  <a:srgbClr val="FF3860"/>
                </a:solidFill>
              </a:rPr>
              <a:t>= 24 x 3 = 72</a:t>
            </a:r>
          </a:p>
          <a:p>
            <a:pPr marL="457200" indent="-457200">
              <a:buClr>
                <a:srgbClr val="23D160"/>
              </a:buClr>
              <a:buSzPct val="85000"/>
              <a:buFont typeface="+mj-lt"/>
              <a:buAutoNum type="alphaLcParenR"/>
            </a:pPr>
            <a:endParaRPr lang="en-GB" sz="2200" dirty="0"/>
          </a:p>
          <a:p>
            <a:pPr marL="457200" indent="-457200">
              <a:buClr>
                <a:srgbClr val="23D160"/>
              </a:buClr>
              <a:buSzPct val="85000"/>
              <a:buFont typeface="+mj-lt"/>
              <a:buAutoNum type="alphaLcParenR"/>
            </a:pPr>
            <a:r>
              <a:rPr lang="en-GB" sz="2200" dirty="0"/>
              <a:t>8 x 6 x 4 </a:t>
            </a:r>
            <a:r>
              <a:rPr lang="en-GB" sz="2200" dirty="0">
                <a:solidFill>
                  <a:srgbClr val="FF3860"/>
                </a:solidFill>
              </a:rPr>
              <a:t>= 48 x 4 = 192</a:t>
            </a:r>
          </a:p>
          <a:p>
            <a:pPr marL="457200" indent="-457200">
              <a:buClr>
                <a:srgbClr val="23D160"/>
              </a:buClr>
              <a:buSzPct val="85000"/>
              <a:buFont typeface="+mj-lt"/>
              <a:buAutoNum type="alphaLcParenR"/>
            </a:pPr>
            <a:endParaRPr lang="en-GB" sz="2200" dirty="0">
              <a:solidFill>
                <a:srgbClr val="FF3860"/>
              </a:solidFill>
            </a:endParaRPr>
          </a:p>
          <a:p>
            <a:pPr marL="457200" indent="-457200">
              <a:buClr>
                <a:srgbClr val="23D160"/>
              </a:buClr>
              <a:buSzPct val="85000"/>
              <a:buFont typeface="+mj-lt"/>
              <a:buAutoNum type="alphaLcParenR"/>
            </a:pPr>
            <a:r>
              <a:rPr lang="en-GB" sz="2200" dirty="0"/>
              <a:t>6 x 5 x 8 </a:t>
            </a:r>
            <a:r>
              <a:rPr lang="en-GB" sz="2200" dirty="0">
                <a:solidFill>
                  <a:srgbClr val="FF3860"/>
                </a:solidFill>
              </a:rPr>
              <a:t>= 30 x 8 = 240</a:t>
            </a:r>
          </a:p>
          <a:p>
            <a:pPr marL="457200" indent="-457200">
              <a:buClr>
                <a:srgbClr val="23D160"/>
              </a:buClr>
              <a:buSzPct val="85000"/>
              <a:buFont typeface="+mj-lt"/>
              <a:buAutoNum type="alphaLcParenR"/>
            </a:pPr>
            <a:endParaRPr lang="en-GB" sz="2200" dirty="0">
              <a:solidFill>
                <a:srgbClr val="FF3860"/>
              </a:solidFill>
            </a:endParaRPr>
          </a:p>
          <a:p>
            <a:pPr marL="457200" indent="-457200">
              <a:buClr>
                <a:srgbClr val="23D160"/>
              </a:buClr>
              <a:buSzPct val="85000"/>
              <a:buFont typeface="+mj-lt"/>
              <a:buAutoNum type="alphaLcParenR"/>
            </a:pPr>
            <a:r>
              <a:rPr lang="en-GB" sz="2200" dirty="0"/>
              <a:t>7 x 3 x 6</a:t>
            </a:r>
            <a:endParaRPr lang="en-GB" sz="2200" dirty="0">
              <a:solidFill>
                <a:srgbClr val="FF3860"/>
              </a:solidFill>
            </a:endParaRP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xmlns="" id="{04FA8C7C-E0DB-F743-BABE-F3034198428B}"/>
              </a:ext>
            </a:extLst>
          </p:cNvPr>
          <p:cNvSpPr/>
          <p:nvPr/>
        </p:nvSpPr>
        <p:spPr>
          <a:xfrm>
            <a:off x="9131607" y="2367856"/>
            <a:ext cx="906114" cy="915119"/>
          </a:xfrm>
          <a:prstGeom prst="roundRect">
            <a:avLst/>
          </a:prstGeom>
          <a:noFill/>
          <a:ln w="2857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endParaRPr lang="en-US" sz="6000" dirty="0">
              <a:solidFill>
                <a:srgbClr val="FF3860"/>
              </a:solidFill>
              <a:latin typeface="OpenDyslexic" pitchFamily="2" charset="77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37DDE1D4-DC95-A440-9FB3-A53BCDC09DA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64763" y="2774169"/>
            <a:ext cx="4508500" cy="3911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69294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multiply three numbers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/>
              <a:t>Activity 2: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Use mathematical equipment to create arrays to help you solve the following: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457200" indent="-457200">
              <a:buClr>
                <a:srgbClr val="23D160"/>
              </a:buClr>
              <a:buSzPct val="85000"/>
              <a:buFont typeface="+mj-lt"/>
              <a:buAutoNum type="alphaLcParenR"/>
            </a:pPr>
            <a:r>
              <a:rPr lang="en-GB" sz="2200" dirty="0"/>
              <a:t>4 x 6 x 3 </a:t>
            </a:r>
            <a:r>
              <a:rPr lang="en-GB" sz="2200" dirty="0">
                <a:solidFill>
                  <a:srgbClr val="FF3860"/>
                </a:solidFill>
              </a:rPr>
              <a:t>= 24 x 3 = 72</a:t>
            </a:r>
          </a:p>
          <a:p>
            <a:pPr marL="457200" indent="-457200">
              <a:buClr>
                <a:srgbClr val="23D160"/>
              </a:buClr>
              <a:buSzPct val="85000"/>
              <a:buFont typeface="+mj-lt"/>
              <a:buAutoNum type="alphaLcParenR"/>
            </a:pPr>
            <a:endParaRPr lang="en-GB" sz="2200" dirty="0"/>
          </a:p>
          <a:p>
            <a:pPr marL="457200" indent="-457200">
              <a:buClr>
                <a:srgbClr val="23D160"/>
              </a:buClr>
              <a:buSzPct val="85000"/>
              <a:buFont typeface="+mj-lt"/>
              <a:buAutoNum type="alphaLcParenR"/>
            </a:pPr>
            <a:r>
              <a:rPr lang="en-GB" sz="2200" dirty="0"/>
              <a:t>8 x 6 x 4 </a:t>
            </a:r>
            <a:r>
              <a:rPr lang="en-GB" sz="2200" dirty="0">
                <a:solidFill>
                  <a:srgbClr val="FF3860"/>
                </a:solidFill>
              </a:rPr>
              <a:t>= 48 x 4 = 192</a:t>
            </a:r>
          </a:p>
          <a:p>
            <a:pPr marL="457200" indent="-457200">
              <a:buClr>
                <a:srgbClr val="23D160"/>
              </a:buClr>
              <a:buSzPct val="85000"/>
              <a:buFont typeface="+mj-lt"/>
              <a:buAutoNum type="alphaLcParenR"/>
            </a:pPr>
            <a:endParaRPr lang="en-GB" sz="2200" dirty="0">
              <a:solidFill>
                <a:srgbClr val="FF3860"/>
              </a:solidFill>
            </a:endParaRPr>
          </a:p>
          <a:p>
            <a:pPr marL="457200" indent="-457200">
              <a:buClr>
                <a:srgbClr val="23D160"/>
              </a:buClr>
              <a:buSzPct val="85000"/>
              <a:buFont typeface="+mj-lt"/>
              <a:buAutoNum type="alphaLcParenR"/>
            </a:pPr>
            <a:r>
              <a:rPr lang="en-GB" sz="2200" dirty="0"/>
              <a:t>6 x 5 x 8 </a:t>
            </a:r>
            <a:r>
              <a:rPr lang="en-GB" sz="2200" dirty="0">
                <a:solidFill>
                  <a:srgbClr val="FF3860"/>
                </a:solidFill>
              </a:rPr>
              <a:t>= 30 x 8 = 240</a:t>
            </a:r>
          </a:p>
          <a:p>
            <a:pPr marL="457200" indent="-457200">
              <a:buClr>
                <a:srgbClr val="23D160"/>
              </a:buClr>
              <a:buSzPct val="85000"/>
              <a:buFont typeface="+mj-lt"/>
              <a:buAutoNum type="alphaLcParenR"/>
            </a:pPr>
            <a:endParaRPr lang="en-GB" sz="2200" dirty="0">
              <a:solidFill>
                <a:srgbClr val="FF3860"/>
              </a:solidFill>
            </a:endParaRPr>
          </a:p>
          <a:p>
            <a:pPr marL="457200" indent="-457200">
              <a:buClr>
                <a:srgbClr val="23D160"/>
              </a:buClr>
              <a:buSzPct val="85000"/>
              <a:buFont typeface="+mj-lt"/>
              <a:buAutoNum type="alphaLcParenR"/>
            </a:pPr>
            <a:r>
              <a:rPr lang="en-GB" sz="2200" dirty="0"/>
              <a:t>7 x 3 x 6 </a:t>
            </a:r>
            <a:r>
              <a:rPr lang="en-GB" sz="2200" dirty="0">
                <a:solidFill>
                  <a:srgbClr val="FF3860"/>
                </a:solidFill>
              </a:rPr>
              <a:t>= 21 x 6 = 126</a:t>
            </a:r>
          </a:p>
          <a:p>
            <a:pPr marL="457200" indent="-457200">
              <a:buClr>
                <a:srgbClr val="23D160"/>
              </a:buClr>
              <a:buSzPct val="85000"/>
              <a:buFont typeface="+mj-lt"/>
              <a:buAutoNum type="alphaLcParenR"/>
            </a:pPr>
            <a:endParaRPr lang="en-GB" sz="2200" dirty="0">
              <a:solidFill>
                <a:srgbClr val="FF3860"/>
              </a:solidFill>
            </a:endParaRP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xmlns="" id="{04FA8C7C-E0DB-F743-BABE-F3034198428B}"/>
              </a:ext>
            </a:extLst>
          </p:cNvPr>
          <p:cNvSpPr/>
          <p:nvPr/>
        </p:nvSpPr>
        <p:spPr>
          <a:xfrm>
            <a:off x="9131607" y="2367856"/>
            <a:ext cx="906114" cy="915119"/>
          </a:xfrm>
          <a:prstGeom prst="roundRect">
            <a:avLst/>
          </a:prstGeom>
          <a:noFill/>
          <a:ln w="2857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endParaRPr lang="en-US" sz="6000" dirty="0">
              <a:solidFill>
                <a:srgbClr val="FF3860"/>
              </a:solidFill>
              <a:latin typeface="OpenDyslexic" pitchFamily="2" charset="77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37DDE1D4-DC95-A440-9FB3-A53BCDC09DA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64763" y="2774169"/>
            <a:ext cx="4508500" cy="3911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117924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multiply three numbers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Activity 3: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Select three playing cards at random between 3 and 8.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Use the three numbers represented by your three playing cards to create your own multiplying three numbers calculations.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xmlns="" id="{04FA8C7C-E0DB-F743-BABE-F3034198428B}"/>
              </a:ext>
            </a:extLst>
          </p:cNvPr>
          <p:cNvSpPr/>
          <p:nvPr/>
        </p:nvSpPr>
        <p:spPr>
          <a:xfrm>
            <a:off x="9131607" y="2367856"/>
            <a:ext cx="906114" cy="915119"/>
          </a:xfrm>
          <a:prstGeom prst="roundRect">
            <a:avLst/>
          </a:prstGeom>
          <a:noFill/>
          <a:ln w="2857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endParaRPr lang="en-US" sz="6000" dirty="0">
              <a:solidFill>
                <a:srgbClr val="FF3860"/>
              </a:solidFill>
              <a:latin typeface="OpenDyslexic" pitchFamily="2" charset="77"/>
            </a:endParaRP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xmlns="" id="{EE963DF8-C630-DC43-A44E-2CE01CB19BA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60394" y="2769958"/>
            <a:ext cx="5429556" cy="12385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539285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multiply three numbers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GB" dirty="0"/>
              <a:t>Activity 3: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Select three playing cards at random between 3 and 8.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Use the three numbers represented by your three playing cards to create your own multiplying three numbers calculations.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>
                <a:solidFill>
                  <a:srgbClr val="FF3860"/>
                </a:solidFill>
              </a:rPr>
              <a:t>Teacher / peer assessment. </a:t>
            </a:r>
            <a:br>
              <a:rPr lang="en-GB" sz="2200" dirty="0">
                <a:solidFill>
                  <a:srgbClr val="FF3860"/>
                </a:solidFill>
              </a:rPr>
            </a:br>
            <a:r>
              <a:rPr lang="en-GB" sz="2200" u="sng" dirty="0">
                <a:solidFill>
                  <a:srgbClr val="FF3860"/>
                </a:solidFill>
              </a:rPr>
              <a:t>Example</a:t>
            </a:r>
            <a:r>
              <a:rPr lang="en-GB" sz="2200" dirty="0">
                <a:solidFill>
                  <a:srgbClr val="FF3860"/>
                </a:solidFill>
              </a:rPr>
              <a:t>: </a:t>
            </a:r>
            <a:br>
              <a:rPr lang="en-GB" sz="2200" dirty="0">
                <a:solidFill>
                  <a:srgbClr val="FF3860"/>
                </a:solidFill>
              </a:rPr>
            </a:br>
            <a:r>
              <a:rPr lang="en-GB" sz="2200" dirty="0">
                <a:solidFill>
                  <a:srgbClr val="FF3860"/>
                </a:solidFill>
              </a:rPr>
              <a:t>3 x 5 x 8 = 15 x 8 = 120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>
                <a:solidFill>
                  <a:srgbClr val="FF3860"/>
                </a:solidFill>
              </a:rPr>
              <a:t>5 x 8 x 3 = 40 x 3 = 120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>
                <a:solidFill>
                  <a:srgbClr val="FF3860"/>
                </a:solidFill>
              </a:rPr>
              <a:t>3 x 8 x 5 = 24 x 5 = 120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>
              <a:solidFill>
                <a:srgbClr val="FF3860"/>
              </a:solidFill>
            </a:endParaRP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xmlns="" id="{04FA8C7C-E0DB-F743-BABE-F3034198428B}"/>
              </a:ext>
            </a:extLst>
          </p:cNvPr>
          <p:cNvSpPr/>
          <p:nvPr/>
        </p:nvSpPr>
        <p:spPr>
          <a:xfrm>
            <a:off x="9131607" y="2367856"/>
            <a:ext cx="906114" cy="915119"/>
          </a:xfrm>
          <a:prstGeom prst="roundRect">
            <a:avLst/>
          </a:prstGeom>
          <a:noFill/>
          <a:ln w="2857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endParaRPr lang="en-US" sz="6000" dirty="0">
              <a:solidFill>
                <a:srgbClr val="FF3860"/>
              </a:solidFill>
              <a:latin typeface="OpenDyslexic" pitchFamily="2" charset="77"/>
            </a:endParaRP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xmlns="" id="{EE963DF8-C630-DC43-A44E-2CE01CB19BA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60394" y="2769958"/>
            <a:ext cx="5429556" cy="12385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068012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multiply three numbers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Activity 4: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James says, “If you multiply three numbers together and the final product you multiply is odd, the product will be odd.”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Is James’s statement always, sometimes or never true?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Provide examples to support your answer.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</p:spTree>
    <p:extLst>
      <p:ext uri="{BB962C8B-B14F-4D97-AF65-F5344CB8AC3E}">
        <p14:creationId xmlns:p14="http://schemas.microsoft.com/office/powerpoint/2010/main" val="29973235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multiply three numbers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730948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Success criteria:</a:t>
            </a:r>
          </a:p>
          <a:p>
            <a:pPr>
              <a:buClr>
                <a:srgbClr val="23D160"/>
              </a:buClr>
              <a:buSzPct val="85000"/>
              <a:buFont typeface="Wingdings" pitchFamily="2" charset="2"/>
              <a:buChar char="ü"/>
            </a:pPr>
            <a:r>
              <a:rPr lang="en-GB" sz="2200" dirty="0"/>
              <a:t>I can explore the effect changing the order of three factors has on the product of a given multiplication calculation </a:t>
            </a:r>
          </a:p>
          <a:p>
            <a:pPr>
              <a:buClr>
                <a:srgbClr val="23D160"/>
              </a:buClr>
              <a:buSzPct val="85000"/>
              <a:buFont typeface="Wingdings" pitchFamily="2" charset="2"/>
              <a:buChar char="ü"/>
            </a:pPr>
            <a:r>
              <a:rPr lang="en-GB" sz="2200" dirty="0"/>
              <a:t>I can explain my reasoning when exploring the effect changing the order of three factors has on the product of a given multiplication calculation 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349F46F5-B8A3-5848-8248-C9D6349332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198" y="6298060"/>
            <a:ext cx="11473071" cy="365125"/>
          </a:xfrm>
        </p:spPr>
        <p:txBody>
          <a:bodyPr/>
          <a:lstStyle/>
          <a:p>
            <a:r>
              <a:rPr lang="en-GB" sz="1400" dirty="0"/>
              <a:t>Year 4 - Spring Block 1 – Multiplication and Division - Lesson 2 – To be able to multiply three numbers</a:t>
            </a:r>
          </a:p>
        </p:txBody>
      </p:sp>
    </p:spTree>
    <p:extLst>
      <p:ext uri="{BB962C8B-B14F-4D97-AF65-F5344CB8AC3E}">
        <p14:creationId xmlns:p14="http://schemas.microsoft.com/office/powerpoint/2010/main" val="4346887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multiply three numbers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GB" dirty="0"/>
              <a:t>Activity 4: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James says, “If you multiply three numbers together and the final product you multiply is odd, the product will be odd.”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>
                <a:solidFill>
                  <a:srgbClr val="FF3860"/>
                </a:solidFill>
              </a:rPr>
              <a:t>James’ statement is only sometimes true. If you were to multiply together 3, 5 and 7, in whatever order, the third number being odd, the result will be odd. For example, 3 x 7 x 5 = 21 x 5 = 105. Similarly, 7 x 5 x 3 = 35 x 3 = 105…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>
                <a:solidFill>
                  <a:srgbClr val="FF3860"/>
                </a:solidFill>
              </a:rPr>
              <a:t>However, if you were multiplying together 2, 4 and 5, the result will be even. For example, 2 x 4 x 5 = 8 x 5 = 40. Similarly, 4 x 2 x 5 = 8 x 5 = 140.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>
                <a:solidFill>
                  <a:srgbClr val="FF3860"/>
                </a:solidFill>
              </a:rPr>
              <a:t>Also, if you were to multiply together 3, 4 and 7, the result will be even. For example, 3 x 4 x 7 = 12 x 7.= 84. Similarly, 4 x 3 x 7 = 12 x 7 = 84.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>
                <a:solidFill>
                  <a:srgbClr val="FF3860"/>
                </a:solidFill>
              </a:rPr>
              <a:t>So, James statement is only true when all three numbers multiplied together are odd. Otherwise, multiplying last by an odd factor will not give an odd product.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</p:spTree>
    <p:extLst>
      <p:ext uri="{BB962C8B-B14F-4D97-AF65-F5344CB8AC3E}">
        <p14:creationId xmlns:p14="http://schemas.microsoft.com/office/powerpoint/2010/main" val="33098138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multiply three numbers</a:t>
            </a:r>
            <a:endParaRPr lang="en-GB" sz="32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GB" dirty="0">
                <a:solidFill>
                  <a:srgbClr val="3273DC"/>
                </a:solidFill>
              </a:rPr>
              <a:t>Evaluation: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>
              <a:solidFill>
                <a:srgbClr val="3273DC"/>
              </a:solidFill>
            </a:endParaRP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>
              <a:solidFill>
                <a:srgbClr val="3273DC"/>
              </a:solidFill>
            </a:endParaRP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>
              <a:solidFill>
                <a:srgbClr val="3273DC"/>
              </a:solidFill>
            </a:endParaRP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>
              <a:solidFill>
                <a:srgbClr val="3273DC"/>
              </a:solidFill>
            </a:endParaRP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>
              <a:solidFill>
                <a:srgbClr val="3273DC"/>
              </a:solidFill>
            </a:endParaRP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>
              <a:solidFill>
                <a:srgbClr val="3273DC"/>
              </a:solidFill>
            </a:endParaRP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>
              <a:solidFill>
                <a:srgbClr val="3273DC"/>
              </a:solidFill>
            </a:endParaRP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>
                <a:solidFill>
                  <a:srgbClr val="3273DC"/>
                </a:solidFill>
              </a:rPr>
              <a:t>Is </a:t>
            </a:r>
            <a:r>
              <a:rPr lang="en-GB" sz="2200" dirty="0" err="1">
                <a:solidFill>
                  <a:srgbClr val="3273DC"/>
                </a:solidFill>
              </a:rPr>
              <a:t>Astrobee’s</a:t>
            </a:r>
            <a:r>
              <a:rPr lang="en-GB" sz="2200" dirty="0">
                <a:solidFill>
                  <a:srgbClr val="3273DC"/>
                </a:solidFill>
              </a:rPr>
              <a:t> statement true or false?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>
                <a:solidFill>
                  <a:srgbClr val="3273DC"/>
                </a:solidFill>
              </a:rPr>
              <a:t>Explain your answer. </a:t>
            </a:r>
          </a:p>
        </p:txBody>
      </p:sp>
      <p:pic>
        <p:nvPicPr>
          <p:cNvPr id="42" name="Picture 41">
            <a:extLst>
              <a:ext uri="{FF2B5EF4-FFF2-40B4-BE49-F238E27FC236}">
                <a16:creationId xmlns:a16="http://schemas.microsoft.com/office/drawing/2014/main" xmlns="" id="{47AF9CA8-2B63-A647-9102-E3DE4825A22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75859" y="3875882"/>
            <a:ext cx="1689100" cy="1244600"/>
          </a:xfrm>
          <a:prstGeom prst="rect">
            <a:avLst/>
          </a:prstGeom>
        </p:spPr>
      </p:pic>
      <p:pic>
        <p:nvPicPr>
          <p:cNvPr id="43" name="Picture 42">
            <a:extLst>
              <a:ext uri="{FF2B5EF4-FFF2-40B4-BE49-F238E27FC236}">
                <a16:creationId xmlns:a16="http://schemas.microsoft.com/office/drawing/2014/main" xmlns="" id="{65108521-6BAD-A844-9D52-F6BAD7C52BF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20409" y="1690688"/>
            <a:ext cx="4354694" cy="3295052"/>
          </a:xfrm>
          <a:prstGeom prst="rect">
            <a:avLst/>
          </a:prstGeom>
        </p:spPr>
      </p:pic>
      <p:sp>
        <p:nvSpPr>
          <p:cNvPr id="44" name="Rectangle 43">
            <a:extLst>
              <a:ext uri="{FF2B5EF4-FFF2-40B4-BE49-F238E27FC236}">
                <a16:creationId xmlns:a16="http://schemas.microsoft.com/office/drawing/2014/main" xmlns="" id="{81702E8E-89C0-5241-8AF1-8E4334AE5D89}"/>
              </a:ext>
            </a:extLst>
          </p:cNvPr>
          <p:cNvSpPr/>
          <p:nvPr/>
        </p:nvSpPr>
        <p:spPr>
          <a:xfrm>
            <a:off x="2839408" y="2368718"/>
            <a:ext cx="271669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Clr>
                <a:srgbClr val="23D160"/>
              </a:buClr>
              <a:buSzPct val="85000"/>
            </a:pPr>
            <a:r>
              <a:rPr lang="en-GB" sz="2000" dirty="0">
                <a:solidFill>
                  <a:srgbClr val="3273DC"/>
                </a:solidFill>
                <a:latin typeface="OpenDyslexicAlta" pitchFamily="2" charset="77"/>
              </a:rPr>
              <a:t>If you change the order of the three factors you are multiplying, the product will change.</a:t>
            </a:r>
          </a:p>
        </p:txBody>
      </p:sp>
    </p:spTree>
    <p:extLst>
      <p:ext uri="{BB962C8B-B14F-4D97-AF65-F5344CB8AC3E}">
        <p14:creationId xmlns:p14="http://schemas.microsoft.com/office/powerpoint/2010/main" val="271003083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multiply three numbers</a:t>
            </a:r>
            <a:endParaRPr lang="en-GB" sz="32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177941" cy="435133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dirty="0">
                <a:solidFill>
                  <a:srgbClr val="3273DC"/>
                </a:solidFill>
              </a:rPr>
              <a:t>Evaluation: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>
              <a:solidFill>
                <a:srgbClr val="3273DC"/>
              </a:solidFill>
            </a:endParaRP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>
              <a:solidFill>
                <a:srgbClr val="3273DC"/>
              </a:solidFill>
            </a:endParaRP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>
              <a:solidFill>
                <a:srgbClr val="3273DC"/>
              </a:solidFill>
            </a:endParaRP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>
              <a:solidFill>
                <a:srgbClr val="3273DC"/>
              </a:solidFill>
            </a:endParaRP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>
              <a:solidFill>
                <a:srgbClr val="3273DC"/>
              </a:solidFill>
            </a:endParaRP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>
              <a:solidFill>
                <a:srgbClr val="3273DC"/>
              </a:solidFill>
            </a:endParaRP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>
              <a:solidFill>
                <a:srgbClr val="3273DC"/>
              </a:solidFill>
            </a:endParaRP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 err="1">
                <a:solidFill>
                  <a:srgbClr val="FF3860"/>
                </a:solidFill>
              </a:rPr>
              <a:t>Astrobee’s</a:t>
            </a:r>
            <a:r>
              <a:rPr lang="en-GB" sz="2200" dirty="0">
                <a:solidFill>
                  <a:srgbClr val="FF3860"/>
                </a:solidFill>
              </a:rPr>
              <a:t> statement is false. For example, if I multiply together the numbers 3, 5 and 8, the result will be 120 regardless of the order they are multiplied together, because 3 x 5 x 8 = 15 x 8 = 120, 5 x 8 x 3 = 40 x 3 = 120 </a:t>
            </a:r>
            <a:br>
              <a:rPr lang="en-GB" sz="2200" dirty="0">
                <a:solidFill>
                  <a:srgbClr val="FF3860"/>
                </a:solidFill>
              </a:rPr>
            </a:br>
            <a:r>
              <a:rPr lang="en-GB" sz="2200" dirty="0">
                <a:solidFill>
                  <a:srgbClr val="FF3860"/>
                </a:solidFill>
              </a:rPr>
              <a:t>and 3 x 8 x 5 = 24 x 5 = 120.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>
              <a:solidFill>
                <a:srgbClr val="3273DC"/>
              </a:solidFill>
            </a:endParaRPr>
          </a:p>
        </p:txBody>
      </p:sp>
      <p:pic>
        <p:nvPicPr>
          <p:cNvPr id="42" name="Picture 41">
            <a:extLst>
              <a:ext uri="{FF2B5EF4-FFF2-40B4-BE49-F238E27FC236}">
                <a16:creationId xmlns:a16="http://schemas.microsoft.com/office/drawing/2014/main" xmlns="" id="{47AF9CA8-2B63-A647-9102-E3DE4825A22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75859" y="3875882"/>
            <a:ext cx="1689100" cy="1244600"/>
          </a:xfrm>
          <a:prstGeom prst="rect">
            <a:avLst/>
          </a:prstGeom>
        </p:spPr>
      </p:pic>
      <p:pic>
        <p:nvPicPr>
          <p:cNvPr id="43" name="Picture 42">
            <a:extLst>
              <a:ext uri="{FF2B5EF4-FFF2-40B4-BE49-F238E27FC236}">
                <a16:creationId xmlns:a16="http://schemas.microsoft.com/office/drawing/2014/main" xmlns="" id="{65108521-6BAD-A844-9D52-F6BAD7C52BF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20409" y="1690688"/>
            <a:ext cx="4354694" cy="3295052"/>
          </a:xfrm>
          <a:prstGeom prst="rect">
            <a:avLst/>
          </a:prstGeom>
        </p:spPr>
      </p:pic>
      <p:sp>
        <p:nvSpPr>
          <p:cNvPr id="44" name="Rectangle 43">
            <a:extLst>
              <a:ext uri="{FF2B5EF4-FFF2-40B4-BE49-F238E27FC236}">
                <a16:creationId xmlns:a16="http://schemas.microsoft.com/office/drawing/2014/main" xmlns="" id="{81702E8E-89C0-5241-8AF1-8E4334AE5D89}"/>
              </a:ext>
            </a:extLst>
          </p:cNvPr>
          <p:cNvSpPr/>
          <p:nvPr/>
        </p:nvSpPr>
        <p:spPr>
          <a:xfrm>
            <a:off x="2839408" y="2368718"/>
            <a:ext cx="271669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Clr>
                <a:srgbClr val="23D160"/>
              </a:buClr>
              <a:buSzPct val="85000"/>
            </a:pPr>
            <a:r>
              <a:rPr lang="en-GB" sz="2000" dirty="0">
                <a:solidFill>
                  <a:srgbClr val="3273DC"/>
                </a:solidFill>
                <a:latin typeface="OpenDyslexicAlta" pitchFamily="2" charset="77"/>
              </a:rPr>
              <a:t>If you change the order of the three factors you are multiplying, the product will change.</a:t>
            </a:r>
          </a:p>
        </p:txBody>
      </p:sp>
    </p:spTree>
    <p:extLst>
      <p:ext uri="{BB962C8B-B14F-4D97-AF65-F5344CB8AC3E}">
        <p14:creationId xmlns:p14="http://schemas.microsoft.com/office/powerpoint/2010/main" val="60894300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multiply three numbers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730948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Success criteria:</a:t>
            </a:r>
          </a:p>
          <a:p>
            <a:pPr>
              <a:buClr>
                <a:srgbClr val="23D160"/>
              </a:buClr>
              <a:buSzPct val="85000"/>
              <a:buFont typeface="Wingdings" pitchFamily="2" charset="2"/>
              <a:buChar char="ü"/>
            </a:pPr>
            <a:r>
              <a:rPr lang="en-GB" sz="2200" dirty="0"/>
              <a:t>I can explore the effect changing the order of three factors has on the product of a given multiplication calculation </a:t>
            </a:r>
          </a:p>
          <a:p>
            <a:pPr>
              <a:buClr>
                <a:srgbClr val="23D160"/>
              </a:buClr>
              <a:buSzPct val="85000"/>
              <a:buFont typeface="Wingdings" pitchFamily="2" charset="2"/>
              <a:buChar char="ü"/>
            </a:pPr>
            <a:r>
              <a:rPr lang="en-GB" sz="2200" dirty="0"/>
              <a:t>I can explain my reasoning when exploring the effect changing the order of three factors has on the product of a given multiplication calculation 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349F46F5-B8A3-5848-8248-C9D6349332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198" y="6298060"/>
            <a:ext cx="11473071" cy="365125"/>
          </a:xfrm>
        </p:spPr>
        <p:txBody>
          <a:bodyPr/>
          <a:lstStyle/>
          <a:p>
            <a:r>
              <a:rPr lang="en-GB" sz="1400" dirty="0"/>
              <a:t>Year 4 - Spring Block 1 – Multiplication and Division - Lesson 2 – To be able to multiply three numbers</a:t>
            </a:r>
          </a:p>
        </p:txBody>
      </p:sp>
    </p:spTree>
    <p:extLst>
      <p:ext uri="{BB962C8B-B14F-4D97-AF65-F5344CB8AC3E}">
        <p14:creationId xmlns:p14="http://schemas.microsoft.com/office/powerpoint/2010/main" val="406939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multiply three numbers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Starter: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What’s the same? What’s different?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Explain your answer. </a:t>
            </a:r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xmlns="" id="{04FA8C7C-E0DB-F743-BABE-F3034198428B}"/>
              </a:ext>
            </a:extLst>
          </p:cNvPr>
          <p:cNvSpPr/>
          <p:nvPr/>
        </p:nvSpPr>
        <p:spPr>
          <a:xfrm>
            <a:off x="9131607" y="2367856"/>
            <a:ext cx="906114" cy="915119"/>
          </a:xfrm>
          <a:prstGeom prst="roundRect">
            <a:avLst/>
          </a:prstGeom>
          <a:noFill/>
          <a:ln w="2857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endParaRPr lang="en-US" sz="6000" dirty="0">
              <a:solidFill>
                <a:srgbClr val="FF3860"/>
              </a:solidFill>
              <a:latin typeface="OpenDyslexic" pitchFamily="2" charset="77"/>
            </a:endParaRPr>
          </a:p>
        </p:txBody>
      </p:sp>
      <p:sp>
        <p:nvSpPr>
          <p:cNvPr id="19" name="Rounded Rectangle 18">
            <a:extLst>
              <a:ext uri="{FF2B5EF4-FFF2-40B4-BE49-F238E27FC236}">
                <a16:creationId xmlns:a16="http://schemas.microsoft.com/office/drawing/2014/main" xmlns="" id="{7508CCAE-E310-9144-9310-CC488995CEBC}"/>
              </a:ext>
            </a:extLst>
          </p:cNvPr>
          <p:cNvSpPr/>
          <p:nvPr/>
        </p:nvSpPr>
        <p:spPr>
          <a:xfrm>
            <a:off x="838200" y="3554718"/>
            <a:ext cx="2276061" cy="668408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2 x 3 x 4</a:t>
            </a:r>
            <a:endParaRPr lang="en-US" sz="24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20" name="Rounded Rectangle 19">
            <a:extLst>
              <a:ext uri="{FF2B5EF4-FFF2-40B4-BE49-F238E27FC236}">
                <a16:creationId xmlns:a16="http://schemas.microsoft.com/office/drawing/2014/main" xmlns="" id="{42379FBF-0983-1246-ADA7-D82E99B83AB5}"/>
              </a:ext>
            </a:extLst>
          </p:cNvPr>
          <p:cNvSpPr/>
          <p:nvPr/>
        </p:nvSpPr>
        <p:spPr>
          <a:xfrm>
            <a:off x="3589683" y="3554718"/>
            <a:ext cx="2276061" cy="668408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3 x 8</a:t>
            </a:r>
            <a:endParaRPr lang="en-US" sz="24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xmlns="" id="{713FC5D1-9005-A848-A93C-8127AB7F7525}"/>
              </a:ext>
            </a:extLst>
          </p:cNvPr>
          <p:cNvSpPr/>
          <p:nvPr/>
        </p:nvSpPr>
        <p:spPr>
          <a:xfrm>
            <a:off x="6341167" y="3554718"/>
            <a:ext cx="2276061" cy="668408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4 x 6</a:t>
            </a:r>
            <a:endParaRPr lang="en-US" sz="24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22" name="Rounded Rectangle 21">
            <a:extLst>
              <a:ext uri="{FF2B5EF4-FFF2-40B4-BE49-F238E27FC236}">
                <a16:creationId xmlns:a16="http://schemas.microsoft.com/office/drawing/2014/main" xmlns="" id="{972C5534-8F2E-304A-A18D-EA8BD709DEFC}"/>
              </a:ext>
            </a:extLst>
          </p:cNvPr>
          <p:cNvSpPr/>
          <p:nvPr/>
        </p:nvSpPr>
        <p:spPr>
          <a:xfrm>
            <a:off x="9092651" y="3554718"/>
            <a:ext cx="2276061" cy="668408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4 x 2 x 3</a:t>
            </a:r>
            <a:endParaRPr lang="en-US" sz="2400" dirty="0">
              <a:solidFill>
                <a:srgbClr val="FF3860"/>
              </a:solidFill>
              <a:latin typeface="OpenDyslexicAlta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1653908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multiply three numbers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386391" cy="435133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dirty="0"/>
              <a:t>Starter: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What’s the same? What’s different?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>
                <a:solidFill>
                  <a:srgbClr val="FF3860"/>
                </a:solidFill>
              </a:rPr>
              <a:t>Although the factors are different, apart from the furthest left and furthest right number sentences which use the same factors just in a different order, all of the number sentences have the same product, 24, as 2 x 3 x 4 = 24, 3 x 8 = 24, 4 x 6 = 24 and 4 x 2 x 3 = 24. </a:t>
            </a:r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xmlns="" id="{04FA8C7C-E0DB-F743-BABE-F3034198428B}"/>
              </a:ext>
            </a:extLst>
          </p:cNvPr>
          <p:cNvSpPr/>
          <p:nvPr/>
        </p:nvSpPr>
        <p:spPr>
          <a:xfrm>
            <a:off x="9131607" y="2367856"/>
            <a:ext cx="906114" cy="915119"/>
          </a:xfrm>
          <a:prstGeom prst="roundRect">
            <a:avLst/>
          </a:prstGeom>
          <a:noFill/>
          <a:ln w="2857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endParaRPr lang="en-US" sz="6000" dirty="0">
              <a:solidFill>
                <a:srgbClr val="FF3860"/>
              </a:solidFill>
              <a:latin typeface="OpenDyslexic" pitchFamily="2" charset="77"/>
            </a:endParaRPr>
          </a:p>
        </p:txBody>
      </p:sp>
      <p:sp>
        <p:nvSpPr>
          <p:cNvPr id="19" name="Rounded Rectangle 18">
            <a:extLst>
              <a:ext uri="{FF2B5EF4-FFF2-40B4-BE49-F238E27FC236}">
                <a16:creationId xmlns:a16="http://schemas.microsoft.com/office/drawing/2014/main" xmlns="" id="{7508CCAE-E310-9144-9310-CC488995CEBC}"/>
              </a:ext>
            </a:extLst>
          </p:cNvPr>
          <p:cNvSpPr/>
          <p:nvPr/>
        </p:nvSpPr>
        <p:spPr>
          <a:xfrm>
            <a:off x="838200" y="3554718"/>
            <a:ext cx="2276061" cy="668408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2 x 3 x 4</a:t>
            </a:r>
            <a:endParaRPr lang="en-US" sz="24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20" name="Rounded Rectangle 19">
            <a:extLst>
              <a:ext uri="{FF2B5EF4-FFF2-40B4-BE49-F238E27FC236}">
                <a16:creationId xmlns:a16="http://schemas.microsoft.com/office/drawing/2014/main" xmlns="" id="{42379FBF-0983-1246-ADA7-D82E99B83AB5}"/>
              </a:ext>
            </a:extLst>
          </p:cNvPr>
          <p:cNvSpPr/>
          <p:nvPr/>
        </p:nvSpPr>
        <p:spPr>
          <a:xfrm>
            <a:off x="3589683" y="3554718"/>
            <a:ext cx="2276061" cy="668408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3 x 8</a:t>
            </a:r>
            <a:endParaRPr lang="en-US" sz="24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xmlns="" id="{713FC5D1-9005-A848-A93C-8127AB7F7525}"/>
              </a:ext>
            </a:extLst>
          </p:cNvPr>
          <p:cNvSpPr/>
          <p:nvPr/>
        </p:nvSpPr>
        <p:spPr>
          <a:xfrm>
            <a:off x="6341167" y="3554718"/>
            <a:ext cx="2276061" cy="668408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4 x 6</a:t>
            </a:r>
            <a:endParaRPr lang="en-US" sz="24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22" name="Rounded Rectangle 21">
            <a:extLst>
              <a:ext uri="{FF2B5EF4-FFF2-40B4-BE49-F238E27FC236}">
                <a16:creationId xmlns:a16="http://schemas.microsoft.com/office/drawing/2014/main" xmlns="" id="{972C5534-8F2E-304A-A18D-EA8BD709DEFC}"/>
              </a:ext>
            </a:extLst>
          </p:cNvPr>
          <p:cNvSpPr/>
          <p:nvPr/>
        </p:nvSpPr>
        <p:spPr>
          <a:xfrm>
            <a:off x="9092651" y="3554718"/>
            <a:ext cx="2276061" cy="668408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4 x 2 x 3</a:t>
            </a:r>
            <a:endParaRPr lang="en-US" sz="2400" dirty="0">
              <a:solidFill>
                <a:srgbClr val="FF3860"/>
              </a:solidFill>
              <a:latin typeface="OpenDyslexicAlta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630301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multiply three numbers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Activity 1: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Referring to the representations, complete the calculations below.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xmlns="" id="{04FA8C7C-E0DB-F743-BABE-F3034198428B}"/>
              </a:ext>
            </a:extLst>
          </p:cNvPr>
          <p:cNvSpPr/>
          <p:nvPr/>
        </p:nvSpPr>
        <p:spPr>
          <a:xfrm>
            <a:off x="9131607" y="2367856"/>
            <a:ext cx="906114" cy="915119"/>
          </a:xfrm>
          <a:prstGeom prst="roundRect">
            <a:avLst/>
          </a:prstGeom>
          <a:noFill/>
          <a:ln w="2857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endParaRPr lang="en-US" sz="6000" dirty="0">
              <a:solidFill>
                <a:srgbClr val="FF3860"/>
              </a:solidFill>
              <a:latin typeface="OpenDyslexic" pitchFamily="2" charset="77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DCC4E227-F384-D741-81D1-AC3DE48BE15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7870" y="3273834"/>
            <a:ext cx="5535640" cy="2256417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xmlns="" id="{292ECBD5-D10C-1B45-B357-0C30F2321D4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17890" y="3251887"/>
            <a:ext cx="5648823" cy="22564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58648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multiply three numbers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Activity 1: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Referring to the representations, complete the calculations below.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xmlns="" id="{04FA8C7C-E0DB-F743-BABE-F3034198428B}"/>
              </a:ext>
            </a:extLst>
          </p:cNvPr>
          <p:cNvSpPr/>
          <p:nvPr/>
        </p:nvSpPr>
        <p:spPr>
          <a:xfrm>
            <a:off x="9131607" y="2367856"/>
            <a:ext cx="906114" cy="915119"/>
          </a:xfrm>
          <a:prstGeom prst="roundRect">
            <a:avLst/>
          </a:prstGeom>
          <a:noFill/>
          <a:ln w="2857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endParaRPr lang="en-US" sz="6000" dirty="0">
              <a:solidFill>
                <a:srgbClr val="FF3860"/>
              </a:solidFill>
              <a:latin typeface="OpenDyslexic" pitchFamily="2" charset="77"/>
            </a:endParaRPr>
          </a:p>
        </p:txBody>
      </p:sp>
      <p:pic>
        <p:nvPicPr>
          <p:cNvPr id="78" name="Picture 77">
            <a:extLst>
              <a:ext uri="{FF2B5EF4-FFF2-40B4-BE49-F238E27FC236}">
                <a16:creationId xmlns:a16="http://schemas.microsoft.com/office/drawing/2014/main" xmlns="" id="{A70D379C-F9DF-1D48-8EDC-218E7F09E2B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7870" y="3200774"/>
            <a:ext cx="5714876" cy="2329477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xmlns="" id="{43FF7DF6-C3CA-614D-9180-B28EBD496D2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98828" y="3199984"/>
            <a:ext cx="5714876" cy="23375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759766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multiply three numbers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/>
              <a:t>Talking Time: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Use mathematical equipment to create arrays to help you solve the following: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457200" indent="-457200">
              <a:buClr>
                <a:srgbClr val="23D160"/>
              </a:buClr>
              <a:buSzPct val="85000"/>
              <a:buFont typeface="+mj-lt"/>
              <a:buAutoNum type="alphaLcParenR"/>
            </a:pPr>
            <a:r>
              <a:rPr lang="en-GB" sz="2200" dirty="0"/>
              <a:t>2 x 3 x 5</a:t>
            </a:r>
          </a:p>
          <a:p>
            <a:pPr marL="457200" indent="-457200">
              <a:buClr>
                <a:srgbClr val="23D160"/>
              </a:buClr>
              <a:buSzPct val="85000"/>
              <a:buFont typeface="+mj-lt"/>
              <a:buAutoNum type="alphaLcParenR"/>
            </a:pPr>
            <a:endParaRPr lang="en-GB" sz="2200" dirty="0"/>
          </a:p>
          <a:p>
            <a:pPr marL="457200" indent="-457200">
              <a:buClr>
                <a:srgbClr val="23D160"/>
              </a:buClr>
              <a:buSzPct val="85000"/>
              <a:buFont typeface="+mj-lt"/>
              <a:buAutoNum type="alphaLcParenR"/>
            </a:pPr>
            <a:r>
              <a:rPr lang="en-GB" sz="2200" dirty="0"/>
              <a:t>5 x 2 x 4</a:t>
            </a:r>
          </a:p>
          <a:p>
            <a:pPr marL="457200" indent="-457200">
              <a:buClr>
                <a:srgbClr val="23D160"/>
              </a:buClr>
              <a:buSzPct val="85000"/>
              <a:buFont typeface="+mj-lt"/>
              <a:buAutoNum type="alphaLcParenR"/>
            </a:pPr>
            <a:endParaRPr lang="en-GB" sz="2200" dirty="0"/>
          </a:p>
          <a:p>
            <a:pPr marL="457200" indent="-457200">
              <a:buClr>
                <a:srgbClr val="23D160"/>
              </a:buClr>
              <a:buSzPct val="85000"/>
              <a:buFont typeface="+mj-lt"/>
              <a:buAutoNum type="alphaLcParenR"/>
            </a:pPr>
            <a:r>
              <a:rPr lang="en-GB" sz="2200" dirty="0"/>
              <a:t>2 x 6 x 3</a:t>
            </a:r>
          </a:p>
          <a:p>
            <a:pPr marL="457200" indent="-457200">
              <a:buClr>
                <a:srgbClr val="23D160"/>
              </a:buClr>
              <a:buSzPct val="85000"/>
              <a:buFont typeface="+mj-lt"/>
              <a:buAutoNum type="alphaLcParenR"/>
            </a:pPr>
            <a:endParaRPr lang="en-GB" sz="2200" dirty="0"/>
          </a:p>
          <a:p>
            <a:pPr marL="457200" indent="-457200">
              <a:buClr>
                <a:srgbClr val="23D160"/>
              </a:buClr>
              <a:buSzPct val="85000"/>
              <a:buFont typeface="+mj-lt"/>
              <a:buAutoNum type="alphaLcParenR"/>
            </a:pPr>
            <a:r>
              <a:rPr lang="en-GB" sz="2200" dirty="0"/>
              <a:t>5 x 6 x 4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xmlns="" id="{04FA8C7C-E0DB-F743-BABE-F3034198428B}"/>
              </a:ext>
            </a:extLst>
          </p:cNvPr>
          <p:cNvSpPr/>
          <p:nvPr/>
        </p:nvSpPr>
        <p:spPr>
          <a:xfrm>
            <a:off x="9131607" y="2367856"/>
            <a:ext cx="906114" cy="915119"/>
          </a:xfrm>
          <a:prstGeom prst="roundRect">
            <a:avLst/>
          </a:prstGeom>
          <a:noFill/>
          <a:ln w="2857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endParaRPr lang="en-US" sz="6000" dirty="0">
              <a:solidFill>
                <a:srgbClr val="FF3860"/>
              </a:solidFill>
              <a:latin typeface="OpenDyslexic" pitchFamily="2" charset="77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37DDE1D4-DC95-A440-9FB3-A53BCDC09DA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64763" y="2774169"/>
            <a:ext cx="4508500" cy="3911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532952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multiply three numbers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/>
              <a:t>Talking Time: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Use mathematical equipment to create arrays to help you solve the following: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457200" indent="-457200">
              <a:buClr>
                <a:srgbClr val="23D160"/>
              </a:buClr>
              <a:buSzPct val="85000"/>
              <a:buFont typeface="+mj-lt"/>
              <a:buAutoNum type="alphaLcParenR"/>
            </a:pPr>
            <a:r>
              <a:rPr lang="en-GB" sz="2200" dirty="0"/>
              <a:t>2 x 3 x 5 </a:t>
            </a:r>
            <a:r>
              <a:rPr lang="en-GB" sz="2200" dirty="0">
                <a:solidFill>
                  <a:srgbClr val="FF3860"/>
                </a:solidFill>
              </a:rPr>
              <a:t>= 6 x 5 = 30</a:t>
            </a:r>
          </a:p>
          <a:p>
            <a:pPr marL="457200" indent="-457200">
              <a:buClr>
                <a:srgbClr val="23D160"/>
              </a:buClr>
              <a:buSzPct val="85000"/>
              <a:buFont typeface="+mj-lt"/>
              <a:buAutoNum type="alphaLcParenR"/>
            </a:pPr>
            <a:endParaRPr lang="en-GB" sz="2200" dirty="0"/>
          </a:p>
          <a:p>
            <a:pPr marL="457200" indent="-457200">
              <a:buClr>
                <a:srgbClr val="23D160"/>
              </a:buClr>
              <a:buSzPct val="85000"/>
              <a:buFont typeface="+mj-lt"/>
              <a:buAutoNum type="alphaLcParenR"/>
            </a:pPr>
            <a:r>
              <a:rPr lang="en-GB" sz="2200" dirty="0"/>
              <a:t>5 x 2 x 4</a:t>
            </a:r>
          </a:p>
          <a:p>
            <a:pPr marL="457200" indent="-457200">
              <a:buClr>
                <a:srgbClr val="23D160"/>
              </a:buClr>
              <a:buSzPct val="85000"/>
              <a:buFont typeface="+mj-lt"/>
              <a:buAutoNum type="alphaLcParenR"/>
            </a:pPr>
            <a:endParaRPr lang="en-GB" sz="2200" dirty="0"/>
          </a:p>
          <a:p>
            <a:pPr marL="457200" indent="-457200">
              <a:buClr>
                <a:srgbClr val="23D160"/>
              </a:buClr>
              <a:buSzPct val="85000"/>
              <a:buFont typeface="+mj-lt"/>
              <a:buAutoNum type="alphaLcParenR"/>
            </a:pPr>
            <a:r>
              <a:rPr lang="en-GB" sz="2200" dirty="0"/>
              <a:t>2 x 6 x 3</a:t>
            </a:r>
          </a:p>
          <a:p>
            <a:pPr marL="457200" indent="-457200">
              <a:buClr>
                <a:srgbClr val="23D160"/>
              </a:buClr>
              <a:buSzPct val="85000"/>
              <a:buFont typeface="+mj-lt"/>
              <a:buAutoNum type="alphaLcParenR"/>
            </a:pPr>
            <a:endParaRPr lang="en-GB" sz="2200" dirty="0"/>
          </a:p>
          <a:p>
            <a:pPr marL="457200" indent="-457200">
              <a:buClr>
                <a:srgbClr val="23D160"/>
              </a:buClr>
              <a:buSzPct val="85000"/>
              <a:buFont typeface="+mj-lt"/>
              <a:buAutoNum type="alphaLcParenR"/>
            </a:pPr>
            <a:r>
              <a:rPr lang="en-GB" sz="2200" dirty="0"/>
              <a:t>5 x 6 x 4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xmlns="" id="{04FA8C7C-E0DB-F743-BABE-F3034198428B}"/>
              </a:ext>
            </a:extLst>
          </p:cNvPr>
          <p:cNvSpPr/>
          <p:nvPr/>
        </p:nvSpPr>
        <p:spPr>
          <a:xfrm>
            <a:off x="9131607" y="2367856"/>
            <a:ext cx="906114" cy="915119"/>
          </a:xfrm>
          <a:prstGeom prst="roundRect">
            <a:avLst/>
          </a:prstGeom>
          <a:noFill/>
          <a:ln w="2857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endParaRPr lang="en-US" sz="6000" dirty="0">
              <a:solidFill>
                <a:srgbClr val="FF3860"/>
              </a:solidFill>
              <a:latin typeface="OpenDyslexic" pitchFamily="2" charset="77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37DDE1D4-DC95-A440-9FB3-A53BCDC09DA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64763" y="2774169"/>
            <a:ext cx="4508500" cy="3911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980970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multiply three numbers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/>
              <a:t>Talking Time: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Use mathematical equipment to create arrays to help you solve the following: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457200" indent="-457200">
              <a:buClr>
                <a:srgbClr val="23D160"/>
              </a:buClr>
              <a:buSzPct val="85000"/>
              <a:buFont typeface="+mj-lt"/>
              <a:buAutoNum type="alphaLcParenR"/>
            </a:pPr>
            <a:r>
              <a:rPr lang="en-GB" sz="2200" dirty="0"/>
              <a:t>2 x 3 x 5 </a:t>
            </a:r>
            <a:r>
              <a:rPr lang="en-GB" sz="2200" dirty="0">
                <a:solidFill>
                  <a:srgbClr val="FF3860"/>
                </a:solidFill>
              </a:rPr>
              <a:t>= 6 x 5 = 30</a:t>
            </a:r>
          </a:p>
          <a:p>
            <a:pPr marL="457200" indent="-457200">
              <a:buClr>
                <a:srgbClr val="23D160"/>
              </a:buClr>
              <a:buSzPct val="85000"/>
              <a:buFont typeface="+mj-lt"/>
              <a:buAutoNum type="alphaLcParenR"/>
            </a:pPr>
            <a:endParaRPr lang="en-GB" sz="2200" dirty="0"/>
          </a:p>
          <a:p>
            <a:pPr marL="457200" indent="-457200">
              <a:buClr>
                <a:srgbClr val="23D160"/>
              </a:buClr>
              <a:buSzPct val="85000"/>
              <a:buFont typeface="+mj-lt"/>
              <a:buAutoNum type="alphaLcParenR"/>
            </a:pPr>
            <a:r>
              <a:rPr lang="en-GB" sz="2200" dirty="0"/>
              <a:t>5 x 2 x 4 </a:t>
            </a:r>
            <a:r>
              <a:rPr lang="en-GB" sz="2200" dirty="0">
                <a:solidFill>
                  <a:srgbClr val="FF3860"/>
                </a:solidFill>
              </a:rPr>
              <a:t>= 10 x 4 = 40</a:t>
            </a:r>
            <a:endParaRPr lang="en-GB" sz="2200" dirty="0"/>
          </a:p>
          <a:p>
            <a:pPr marL="457200" indent="-457200">
              <a:buClr>
                <a:srgbClr val="23D160"/>
              </a:buClr>
              <a:buSzPct val="85000"/>
              <a:buFont typeface="+mj-lt"/>
              <a:buAutoNum type="alphaLcParenR"/>
            </a:pPr>
            <a:endParaRPr lang="en-GB" sz="2200" dirty="0"/>
          </a:p>
          <a:p>
            <a:pPr marL="457200" indent="-457200">
              <a:buClr>
                <a:srgbClr val="23D160"/>
              </a:buClr>
              <a:buSzPct val="85000"/>
              <a:buFont typeface="+mj-lt"/>
              <a:buAutoNum type="alphaLcParenR"/>
            </a:pPr>
            <a:r>
              <a:rPr lang="en-GB" sz="2200" dirty="0"/>
              <a:t>2 x 6 x 3</a:t>
            </a:r>
          </a:p>
          <a:p>
            <a:pPr marL="457200" indent="-457200">
              <a:buClr>
                <a:srgbClr val="23D160"/>
              </a:buClr>
              <a:buSzPct val="85000"/>
              <a:buFont typeface="+mj-lt"/>
              <a:buAutoNum type="alphaLcParenR"/>
            </a:pPr>
            <a:endParaRPr lang="en-GB" sz="2200" dirty="0"/>
          </a:p>
          <a:p>
            <a:pPr marL="457200" indent="-457200">
              <a:buClr>
                <a:srgbClr val="23D160"/>
              </a:buClr>
              <a:buSzPct val="85000"/>
              <a:buFont typeface="+mj-lt"/>
              <a:buAutoNum type="alphaLcParenR"/>
            </a:pPr>
            <a:r>
              <a:rPr lang="en-GB" sz="2200" dirty="0"/>
              <a:t>5 x 6 x 4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xmlns="" id="{04FA8C7C-E0DB-F743-BABE-F3034198428B}"/>
              </a:ext>
            </a:extLst>
          </p:cNvPr>
          <p:cNvSpPr/>
          <p:nvPr/>
        </p:nvSpPr>
        <p:spPr>
          <a:xfrm>
            <a:off x="9131607" y="2367856"/>
            <a:ext cx="906114" cy="915119"/>
          </a:xfrm>
          <a:prstGeom prst="roundRect">
            <a:avLst/>
          </a:prstGeom>
          <a:noFill/>
          <a:ln w="2857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endParaRPr lang="en-US" sz="6000" dirty="0">
              <a:solidFill>
                <a:srgbClr val="FF3860"/>
              </a:solidFill>
              <a:latin typeface="OpenDyslexic" pitchFamily="2" charset="77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37DDE1D4-DC95-A440-9FB3-A53BCDC09DA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64763" y="2774169"/>
            <a:ext cx="4508500" cy="3911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65417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Maths Shed" id="{5DF74AD8-8BDD-4844-8C46-FFB9DBA0E41D}" vid="{0802D904-F1CF-8847-94FE-D7F26B26A319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webextensions/_rels/taskpanes.xml.rels><?xml version="1.0" encoding="UTF-8" standalone="yes"?>
<Relationships xmlns="http://schemas.openxmlformats.org/package/2006/relationships"><Relationship Id="rId1" Type="http://schemas.microsoft.com/office/2011/relationships/webextension" Target="webextension1.xml"/></Relationships>
</file>

<file path=ppt/webextensions/taskpanes.xml><?xml version="1.0" encoding="utf-8"?>
<wetp:taskpanes xmlns:wetp="http://schemas.microsoft.com/office/webextensions/taskpanes/2010/11">
  <wetp:taskpane dockstate="right" visibility="0" width="350" row="0">
    <wetp:webextensionref xmlns:r="http://schemas.openxmlformats.org/officeDocument/2006/relationships" r:id="rId1"/>
  </wetp:taskpane>
</wetp:taskpanes>
</file>

<file path=ppt/webextensions/webextension1.xml><?xml version="1.0" encoding="utf-8"?>
<we:webextension xmlns:we="http://schemas.microsoft.com/office/webextensions/webextension/2010/11" id="{E0FFBD23-49EF-F148-9BF8-7DB3477A79E2}">
  <we:reference id="wa104380121" version="2.0.0.0" store="en-GB" storeType="OMEX"/>
  <we:alternateReferences>
    <we:reference id="wa104380121" version="2.0.0.0" store="wa104380121" storeType="OMEX"/>
  </we:alternateReferences>
  <we:properties/>
  <we:bindings/>
  <we:snapshot xmlns:r="http://schemas.openxmlformats.org/officeDocument/2006/relationships"/>
</we:webextension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13131</TotalTime>
  <Words>1494</Words>
  <Application>Microsoft Office PowerPoint</Application>
  <PresentationFormat>Custom</PresentationFormat>
  <Paragraphs>286</Paragraphs>
  <Slides>23</Slides>
  <Notes>20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32" baseType="lpstr">
      <vt:lpstr>Arial</vt:lpstr>
      <vt:lpstr>OpenDyslexicAlta</vt:lpstr>
      <vt:lpstr>Muli</vt:lpstr>
      <vt:lpstr>Wingdings</vt:lpstr>
      <vt:lpstr>OpenDyslexic</vt:lpstr>
      <vt:lpstr>Lato Light</vt:lpstr>
      <vt:lpstr>Calibri</vt:lpstr>
      <vt:lpstr>Lato</vt:lpstr>
      <vt:lpstr>Office Theme</vt:lpstr>
      <vt:lpstr>PowerPoint Presentation</vt:lpstr>
      <vt:lpstr>To be able to multiply three numbers</vt:lpstr>
      <vt:lpstr>To be able to multiply three numbers</vt:lpstr>
      <vt:lpstr>To be able to multiply three numbers</vt:lpstr>
      <vt:lpstr>To be able to multiply three numbers</vt:lpstr>
      <vt:lpstr>To be able to multiply three numbers</vt:lpstr>
      <vt:lpstr>To be able to multiply three numbers</vt:lpstr>
      <vt:lpstr>To be able to multiply three numbers</vt:lpstr>
      <vt:lpstr>To be able to multiply three numbers</vt:lpstr>
      <vt:lpstr>To be able to multiply three numbers</vt:lpstr>
      <vt:lpstr>To be able to multiply three numbers</vt:lpstr>
      <vt:lpstr>To be able to multiply three numbers</vt:lpstr>
      <vt:lpstr>To be able to multiply three numbers</vt:lpstr>
      <vt:lpstr>To be able to multiply three numbers</vt:lpstr>
      <vt:lpstr>To be able to multiply three numbers</vt:lpstr>
      <vt:lpstr>To be able to multiply three numbers</vt:lpstr>
      <vt:lpstr>To be able to multiply three numbers</vt:lpstr>
      <vt:lpstr>To be able to multiply three numbers</vt:lpstr>
      <vt:lpstr>To be able to multiply three numbers</vt:lpstr>
      <vt:lpstr>To be able to multiply three numbers</vt:lpstr>
      <vt:lpstr>To be able to multiply three numbers</vt:lpstr>
      <vt:lpstr>To be able to multiply three numbers</vt:lpstr>
      <vt:lpstr>To be able to multiply three numbers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Spelling Shed 🐝</dc:title>
  <dc:creator>Rob Smith</dc:creator>
  <cp:lastModifiedBy>Susan</cp:lastModifiedBy>
  <cp:revision>626</cp:revision>
  <cp:lastPrinted>2019-06-17T16:19:05Z</cp:lastPrinted>
  <dcterms:created xsi:type="dcterms:W3CDTF">2018-08-06T08:16:18Z</dcterms:created>
  <dcterms:modified xsi:type="dcterms:W3CDTF">2020-07-19T19:30:04Z</dcterms:modified>
</cp:coreProperties>
</file>