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20" r:id="rId2"/>
    <p:sldId id="321" r:id="rId3"/>
    <p:sldId id="372" r:id="rId4"/>
    <p:sldId id="373" r:id="rId5"/>
    <p:sldId id="374" r:id="rId6"/>
    <p:sldId id="376" r:id="rId7"/>
    <p:sldId id="377" r:id="rId8"/>
    <p:sldId id="380" r:id="rId9"/>
    <p:sldId id="382" r:id="rId10"/>
    <p:sldId id="381" r:id="rId11"/>
    <p:sldId id="385" r:id="rId12"/>
    <p:sldId id="387" r:id="rId13"/>
    <p:sldId id="386" r:id="rId14"/>
    <p:sldId id="379" r:id="rId15"/>
    <p:sldId id="378" r:id="rId16"/>
    <p:sldId id="383" r:id="rId17"/>
    <p:sldId id="391" r:id="rId18"/>
    <p:sldId id="393" r:id="rId19"/>
    <p:sldId id="392" r:id="rId20"/>
    <p:sldId id="394" r:id="rId21"/>
    <p:sldId id="396" r:id="rId22"/>
    <p:sldId id="395" r:id="rId23"/>
    <p:sldId id="388" r:id="rId24"/>
    <p:sldId id="390" r:id="rId25"/>
    <p:sldId id="389" r:id="rId26"/>
    <p:sldId id="397" r:id="rId27"/>
    <p:sldId id="399" r:id="rId28"/>
    <p:sldId id="398" r:id="rId29"/>
    <p:sldId id="400" r:id="rId30"/>
    <p:sldId id="401" r:id="rId31"/>
    <p:sldId id="405" r:id="rId32"/>
    <p:sldId id="406" r:id="rId33"/>
    <p:sldId id="402" r:id="rId34"/>
    <p:sldId id="403" r:id="rId35"/>
    <p:sldId id="416" r:id="rId36"/>
    <p:sldId id="420" r:id="rId37"/>
    <p:sldId id="419" r:id="rId38"/>
    <p:sldId id="418" r:id="rId39"/>
    <p:sldId id="417" r:id="rId40"/>
    <p:sldId id="407" r:id="rId41"/>
    <p:sldId id="413" r:id="rId42"/>
    <p:sldId id="412" r:id="rId43"/>
    <p:sldId id="411" r:id="rId44"/>
    <p:sldId id="410" r:id="rId45"/>
    <p:sldId id="409" r:id="rId46"/>
    <p:sldId id="408" r:id="rId47"/>
    <p:sldId id="414" r:id="rId48"/>
    <p:sldId id="415" r:id="rId49"/>
    <p:sldId id="423" r:id="rId50"/>
    <p:sldId id="424" r:id="rId51"/>
    <p:sldId id="425" r:id="rId52"/>
    <p:sldId id="426" r:id="rId53"/>
    <p:sldId id="370" r:id="rId54"/>
    <p:sldId id="421" r:id="rId55"/>
    <p:sldId id="422" r:id="rId56"/>
  </p:sldIdLst>
  <p:sldSz cx="12192000" cy="6858000"/>
  <p:notesSz cx="6858000" cy="9144000"/>
  <p:embeddedFontLst>
    <p:embeddedFont>
      <p:font typeface="OpenDyslexicAlta" panose="020B0604020202020204" charset="0"/>
      <p:regular r:id="rId59"/>
      <p:bold r:id="rId60"/>
      <p:italic r:id="rId61"/>
      <p:boldItalic r:id="rId62"/>
    </p:embeddedFont>
    <p:embeddedFont>
      <p:font typeface="OpenDyslexic" panose="020B0604020202020204" charset="0"/>
      <p:regular r:id="rId63"/>
      <p:bold r:id="rId64"/>
      <p:italic r:id="rId65"/>
      <p:boldItalic r:id="rId66"/>
    </p:embeddedFon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Lato Light" panose="020F0302020204030203" pitchFamily="34" charset="0"/>
      <p:regular r:id="rId71"/>
    </p:embeddedFont>
    <p:embeddedFont>
      <p:font typeface="Muli" panose="020B0604020202020204" charset="0"/>
      <p:regular r:id="rId72"/>
      <p:bold r:id="rId73"/>
      <p:italic r:id="rId74"/>
      <p:boldItalic r:id="rId75"/>
    </p:embeddedFont>
    <p:embeddedFont>
      <p:font typeface="Lato" panose="020F0502020204030203" pitchFamily="34" charset="0"/>
      <p:regular r:id="rId76"/>
      <p:bold r:id="rId7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23D160"/>
    <a:srgbClr val="3273DC"/>
    <a:srgbClr val="7957D5"/>
    <a:srgbClr val="209CEE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87959" autoAdjust="0"/>
  </p:normalViewPr>
  <p:slideViewPr>
    <p:cSldViewPr snapToGrid="0" snapToObjects="1">
      <p:cViewPr varScale="1">
        <p:scale>
          <a:sx n="60" d="100"/>
          <a:sy n="60" d="100"/>
        </p:scale>
        <p:origin x="-1050" y="-9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65" d="100"/>
        <a:sy n="6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74" Type="http://schemas.openxmlformats.org/officeDocument/2006/relationships/font" Target="fonts/font16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77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4.fntdata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font" Target="fonts/font12.fntdata"/><Relationship Id="rId75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73" Type="http://schemas.openxmlformats.org/officeDocument/2006/relationships/font" Target="fonts/font15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8.fntdata"/><Relationship Id="rId7" Type="http://schemas.openxmlformats.org/officeDocument/2006/relationships/slide" Target="slides/slide6.xml"/><Relationship Id="rId71" Type="http://schemas.openxmlformats.org/officeDocument/2006/relationships/font" Target="fonts/font1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128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306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393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798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174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45309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3043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9859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0045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45158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670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7553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275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8988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3663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9179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32509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1651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1357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0622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1824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118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049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2241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8041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2239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4707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7559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4889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9647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9325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89993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542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54274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798872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11402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76106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02990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778795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54226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920232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9869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12266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8341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63665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8005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0661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444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8065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937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114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453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4" name="Picture 13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14/07/2020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tif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Year 3 </a:t>
            </a:r>
            <a:br>
              <a:rPr lang="en-GB" dirty="0"/>
            </a:br>
            <a:r>
              <a:rPr lang="en-GB" dirty="0"/>
              <a:t>Spring Block 1: Multiplication and Division</a:t>
            </a:r>
          </a:p>
          <a:p>
            <a:r>
              <a:rPr lang="en-GB" dirty="0"/>
              <a:t>Lesson 2: To be able to solve related calculations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Block 1 – Multiplication and Division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200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8AAF34E-352F-5149-8E18-E7C9E90EF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841092"/>
            <a:ext cx="522273" cy="54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E1477AF6-0633-414C-ADC4-6BCAABB52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841092"/>
            <a:ext cx="522273" cy="54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2C5F70E-17A1-7C4A-843F-210560350E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841092"/>
            <a:ext cx="522273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550E6F5-7E7D-AD45-A213-E1F0C9355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841092"/>
            <a:ext cx="522273" cy="54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3830DDF-0E03-864B-B062-9E31CDB796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403143"/>
            <a:ext cx="522273" cy="54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46EC4FC0-3E12-4A4C-9587-34D982C38E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403143"/>
            <a:ext cx="522273" cy="54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BCF461ED-041A-7F46-A229-88B4CF79EE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403143"/>
            <a:ext cx="522273" cy="54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E5FF9E48-0B82-434D-9C3F-4DF9E2BE01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403143"/>
            <a:ext cx="522273" cy="54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5A09260D-C1CD-CB40-A048-48A4783A4E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935629"/>
            <a:ext cx="522273" cy="54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D13285EB-5AC0-6146-B61B-413E491A53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935629"/>
            <a:ext cx="522273" cy="54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xmlns="" id="{4EC76654-82F3-9646-8149-0C1C5032CD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935629"/>
            <a:ext cx="522273" cy="54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5722F3C3-0D90-F546-887B-C73FC2DB2C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935629"/>
            <a:ext cx="522273" cy="54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8ECBC53-6BC6-A84E-979A-8BCD1CAAB6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3841092"/>
            <a:ext cx="530455" cy="54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1B73FDE3-8FA4-6C41-9943-4F846CE17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3841092"/>
            <a:ext cx="530455" cy="54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5B1A3A2-869E-0F4C-8C4A-59C2348B6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3841092"/>
            <a:ext cx="530455" cy="54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A24235D1-85BC-5C47-BDDD-FA81D1B9A9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3841092"/>
            <a:ext cx="530455" cy="54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E83C263F-7941-1547-A59F-460FB0F14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4403143"/>
            <a:ext cx="530455" cy="54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F7421DBF-838C-474A-91E7-D1E0460D86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4403143"/>
            <a:ext cx="530455" cy="54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941B66D7-53E2-DD4B-9B1C-3CCF2F4396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4403143"/>
            <a:ext cx="530455" cy="54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07691475-D671-ED4D-921B-3A3023B371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4403143"/>
            <a:ext cx="530455" cy="54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60D1F61E-E648-8542-8220-7311EEBA4B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4132" y="4950657"/>
            <a:ext cx="530455" cy="54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4349D2F4-375D-0E4C-8503-D41F7C057B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587" y="4950657"/>
            <a:ext cx="530455" cy="54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77090B3C-BE69-CF40-96A4-18089C8D28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042" y="4950657"/>
            <a:ext cx="530455" cy="54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8E3C68C4-04F2-F749-9168-8E8C4C4E15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5497" y="4950657"/>
            <a:ext cx="53045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065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6836C8E-22C3-E145-BA0B-1393A1F2E7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2742975"/>
            <a:ext cx="53045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A840895-6E7C-2C40-9C13-91CD39233B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2742975"/>
            <a:ext cx="522273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AE5DC07-B690-2749-B174-15DA360AC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305026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49543BE-C5EA-8547-96A6-3E1A2EC8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15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150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7805506-1322-AF47-8384-63F444BAAA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841092"/>
            <a:ext cx="522273" cy="540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8AAF34E-352F-5149-8E18-E7C9E90EF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841092"/>
            <a:ext cx="522273" cy="54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E1477AF6-0633-414C-ADC4-6BCAABB52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841092"/>
            <a:ext cx="522273" cy="54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2C5F70E-17A1-7C4A-843F-210560350E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841092"/>
            <a:ext cx="522273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550E6F5-7E7D-AD45-A213-E1F0C9355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841092"/>
            <a:ext cx="522273" cy="54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8ECBC53-6BC6-A84E-979A-8BCD1CAAB6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3841092"/>
            <a:ext cx="530455" cy="54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1B73FDE3-8FA4-6C41-9943-4F846CE17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3841092"/>
            <a:ext cx="530455" cy="54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5B1A3A2-869E-0F4C-8C4A-59C2348B6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3841092"/>
            <a:ext cx="530455" cy="54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A24235D1-85BC-5C47-BDDD-FA81D1B9A9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3841092"/>
            <a:ext cx="530455" cy="54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FBDFF89F-1D2A-014A-B892-902B4FA0FD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713" y="3841092"/>
            <a:ext cx="53045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162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6836C8E-22C3-E145-BA0B-1393A1F2E7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2742975"/>
            <a:ext cx="53045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A840895-6E7C-2C40-9C13-91CD39233B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2742975"/>
            <a:ext cx="522273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AE5DC07-B690-2749-B174-15DA360AC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305026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49543BE-C5EA-8547-96A6-3E1A2EC8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15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150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7805506-1322-AF47-8384-63F444BAAA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841092"/>
            <a:ext cx="522273" cy="540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8AAF34E-352F-5149-8E18-E7C9E90EF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841092"/>
            <a:ext cx="522273" cy="54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E1477AF6-0633-414C-ADC4-6BCAABB52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841092"/>
            <a:ext cx="522273" cy="54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2C5F70E-17A1-7C4A-843F-210560350E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841092"/>
            <a:ext cx="522273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550E6F5-7E7D-AD45-A213-E1F0C9355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841092"/>
            <a:ext cx="522273" cy="54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8ECBC53-6BC6-A84E-979A-8BCD1CAAB6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3841092"/>
            <a:ext cx="530455" cy="54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1B73FDE3-8FA4-6C41-9943-4F846CE17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3841092"/>
            <a:ext cx="530455" cy="54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5B1A3A2-869E-0F4C-8C4A-59C2348B6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3841092"/>
            <a:ext cx="530455" cy="54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A24235D1-85BC-5C47-BDDD-FA81D1B9A9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3841092"/>
            <a:ext cx="530455" cy="54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FBDFF89F-1D2A-014A-B892-902B4FA0FD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713" y="3841092"/>
            <a:ext cx="53045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81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6836C8E-22C3-E145-BA0B-1393A1F2E7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2742975"/>
            <a:ext cx="53045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A840895-6E7C-2C40-9C13-91CD39233B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2742975"/>
            <a:ext cx="522273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AE5DC07-B690-2749-B174-15DA360AC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305026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49543BE-C5EA-8547-96A6-3E1A2EC8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15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150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7805506-1322-AF47-8384-63F444BAAA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841092"/>
            <a:ext cx="522273" cy="540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8AAF34E-352F-5149-8E18-E7C9E90EF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841092"/>
            <a:ext cx="522273" cy="54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E1477AF6-0633-414C-ADC4-6BCAABB52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841092"/>
            <a:ext cx="522273" cy="54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2C5F70E-17A1-7C4A-843F-210560350E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841092"/>
            <a:ext cx="522273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550E6F5-7E7D-AD45-A213-E1F0C9355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841092"/>
            <a:ext cx="522273" cy="54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8ECBC53-6BC6-A84E-979A-8BCD1CAAB6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3841092"/>
            <a:ext cx="530455" cy="54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1B73FDE3-8FA4-6C41-9943-4F846CE17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3841092"/>
            <a:ext cx="530455" cy="54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5B1A3A2-869E-0F4C-8C4A-59C2348B6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3841092"/>
            <a:ext cx="530455" cy="54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A24235D1-85BC-5C47-BDDD-FA81D1B9A9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3841092"/>
            <a:ext cx="530455" cy="54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FBDFF89F-1D2A-014A-B892-902B4FA0FD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713" y="3841092"/>
            <a:ext cx="53045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094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6836C8E-22C3-E145-BA0B-1393A1F2E7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2742975"/>
            <a:ext cx="53045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A840895-6E7C-2C40-9C13-91CD39233B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2742975"/>
            <a:ext cx="522273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AE5DC07-B690-2749-B174-15DA360AC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305026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49543BE-C5EA-8547-96A6-3E1A2EC8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25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250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7805506-1322-AF47-8384-63F444BAAA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841092"/>
            <a:ext cx="522273" cy="540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8AAF34E-352F-5149-8E18-E7C9E90EF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841092"/>
            <a:ext cx="522273" cy="54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E1477AF6-0633-414C-ADC4-6BCAABB52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841092"/>
            <a:ext cx="522273" cy="54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2C5F70E-17A1-7C4A-843F-210560350E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841092"/>
            <a:ext cx="522273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550E6F5-7E7D-AD45-A213-E1F0C9355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841092"/>
            <a:ext cx="522273" cy="54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DC64B4A5-F4E0-464F-894A-9F7A22CAFA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4403143"/>
            <a:ext cx="522273" cy="54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3830DDF-0E03-864B-B062-9E31CDB796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403143"/>
            <a:ext cx="522273" cy="54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46EC4FC0-3E12-4A4C-9587-34D982C38E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403143"/>
            <a:ext cx="522273" cy="54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BCF461ED-041A-7F46-A229-88B4CF79EE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403143"/>
            <a:ext cx="522273" cy="54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E5FF9E48-0B82-434D-9C3F-4DF9E2BE01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403143"/>
            <a:ext cx="522273" cy="54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070E64FC-A8B7-5641-92D9-027CD28C9D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4935629"/>
            <a:ext cx="522273" cy="54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5A09260D-C1CD-CB40-A048-48A4783A4E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935629"/>
            <a:ext cx="522273" cy="54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D13285EB-5AC0-6146-B61B-413E491A53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935629"/>
            <a:ext cx="522273" cy="54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xmlns="" id="{4EC76654-82F3-9646-8149-0C1C5032CD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935629"/>
            <a:ext cx="522273" cy="54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5722F3C3-0D90-F546-887B-C73FC2DB2C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935629"/>
            <a:ext cx="522273" cy="54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8ECBC53-6BC6-A84E-979A-8BCD1CAAB6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3841092"/>
            <a:ext cx="530455" cy="54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1B73FDE3-8FA4-6C41-9943-4F846CE17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3841092"/>
            <a:ext cx="530455" cy="54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5B1A3A2-869E-0F4C-8C4A-59C2348B6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3841092"/>
            <a:ext cx="530455" cy="54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A24235D1-85BC-5C47-BDDD-FA81D1B9A9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3841092"/>
            <a:ext cx="530455" cy="54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FBDFF89F-1D2A-014A-B892-902B4FA0FD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713" y="3841092"/>
            <a:ext cx="530455" cy="54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E83C263F-7941-1547-A59F-460FB0F14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4403143"/>
            <a:ext cx="530455" cy="54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F7421DBF-838C-474A-91E7-D1E0460D86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4403143"/>
            <a:ext cx="530455" cy="54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941B66D7-53E2-DD4B-9B1C-3CCF2F4396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4403143"/>
            <a:ext cx="530455" cy="54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07691475-D671-ED4D-921B-3A3023B371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4403143"/>
            <a:ext cx="530455" cy="54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62A43D3B-4BA7-D647-B285-03CA5E4E0E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713" y="4403143"/>
            <a:ext cx="530455" cy="54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60D1F61E-E648-8542-8220-7311EEBA4B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4132" y="4950657"/>
            <a:ext cx="530455" cy="54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4349D2F4-375D-0E4C-8503-D41F7C057B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587" y="4950657"/>
            <a:ext cx="530455" cy="54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77090B3C-BE69-CF40-96A4-18089C8D28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042" y="4950657"/>
            <a:ext cx="530455" cy="54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8E3C68C4-04F2-F749-9168-8E8C4C4E15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5497" y="4950657"/>
            <a:ext cx="530455" cy="54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8799D5DB-6BD2-0647-A35B-88C8232B9D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5952" y="4950657"/>
            <a:ext cx="53045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92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6836C8E-22C3-E145-BA0B-1393A1F2E7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2742975"/>
            <a:ext cx="53045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A840895-6E7C-2C40-9C13-91CD39233B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2742975"/>
            <a:ext cx="522273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AE5DC07-B690-2749-B174-15DA360AC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305026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49543BE-C5EA-8547-96A6-3E1A2EC8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25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250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7805506-1322-AF47-8384-63F444BAAA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841092"/>
            <a:ext cx="522273" cy="540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8AAF34E-352F-5149-8E18-E7C9E90EF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841092"/>
            <a:ext cx="522273" cy="54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E1477AF6-0633-414C-ADC4-6BCAABB52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841092"/>
            <a:ext cx="522273" cy="54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2C5F70E-17A1-7C4A-843F-210560350E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841092"/>
            <a:ext cx="522273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550E6F5-7E7D-AD45-A213-E1F0C9355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841092"/>
            <a:ext cx="522273" cy="54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DC64B4A5-F4E0-464F-894A-9F7A22CAFA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4403143"/>
            <a:ext cx="522273" cy="54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3830DDF-0E03-864B-B062-9E31CDB796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403143"/>
            <a:ext cx="522273" cy="54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46EC4FC0-3E12-4A4C-9587-34D982C38E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403143"/>
            <a:ext cx="522273" cy="54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BCF461ED-041A-7F46-A229-88B4CF79EE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403143"/>
            <a:ext cx="522273" cy="54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E5FF9E48-0B82-434D-9C3F-4DF9E2BE01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403143"/>
            <a:ext cx="522273" cy="54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070E64FC-A8B7-5641-92D9-027CD28C9D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4935629"/>
            <a:ext cx="522273" cy="54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5A09260D-C1CD-CB40-A048-48A4783A4E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935629"/>
            <a:ext cx="522273" cy="54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D13285EB-5AC0-6146-B61B-413E491A53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935629"/>
            <a:ext cx="522273" cy="54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xmlns="" id="{4EC76654-82F3-9646-8149-0C1C5032CD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935629"/>
            <a:ext cx="522273" cy="54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5722F3C3-0D90-F546-887B-C73FC2DB2C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935629"/>
            <a:ext cx="522273" cy="54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8ECBC53-6BC6-A84E-979A-8BCD1CAAB6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3841092"/>
            <a:ext cx="530455" cy="54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1B73FDE3-8FA4-6C41-9943-4F846CE17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3841092"/>
            <a:ext cx="530455" cy="54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5B1A3A2-869E-0F4C-8C4A-59C2348B6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3841092"/>
            <a:ext cx="530455" cy="54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A24235D1-85BC-5C47-BDDD-FA81D1B9A9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3841092"/>
            <a:ext cx="530455" cy="54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FBDFF89F-1D2A-014A-B892-902B4FA0FD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713" y="3841092"/>
            <a:ext cx="530455" cy="54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E83C263F-7941-1547-A59F-460FB0F14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4403143"/>
            <a:ext cx="530455" cy="54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F7421DBF-838C-474A-91E7-D1E0460D86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4403143"/>
            <a:ext cx="530455" cy="54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941B66D7-53E2-DD4B-9B1C-3CCF2F4396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4403143"/>
            <a:ext cx="530455" cy="54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07691475-D671-ED4D-921B-3A3023B371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4403143"/>
            <a:ext cx="530455" cy="54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62A43D3B-4BA7-D647-B285-03CA5E4E0E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713" y="4403143"/>
            <a:ext cx="530455" cy="54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60D1F61E-E648-8542-8220-7311EEBA4B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4132" y="4950657"/>
            <a:ext cx="530455" cy="54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4349D2F4-375D-0E4C-8503-D41F7C057B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587" y="4950657"/>
            <a:ext cx="530455" cy="54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77090B3C-BE69-CF40-96A4-18089C8D28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042" y="4950657"/>
            <a:ext cx="530455" cy="54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8E3C68C4-04F2-F749-9168-8E8C4C4E15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5497" y="4950657"/>
            <a:ext cx="530455" cy="54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8799D5DB-6BD2-0647-A35B-88C8232B9D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5952" y="4950657"/>
            <a:ext cx="53045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183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6836C8E-22C3-E145-BA0B-1393A1F2E7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2742975"/>
            <a:ext cx="53045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A840895-6E7C-2C40-9C13-91CD39233B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2742975"/>
            <a:ext cx="522273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AE5DC07-B690-2749-B174-15DA360AC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305026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49543BE-C5EA-8547-96A6-3E1A2EC8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25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250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67805506-1322-AF47-8384-63F444BAAA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841092"/>
            <a:ext cx="522273" cy="540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8AAF34E-352F-5149-8E18-E7C9E90EF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841092"/>
            <a:ext cx="522273" cy="54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E1477AF6-0633-414C-ADC4-6BCAABB52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841092"/>
            <a:ext cx="522273" cy="54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2C5F70E-17A1-7C4A-843F-210560350E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841092"/>
            <a:ext cx="522273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550E6F5-7E7D-AD45-A213-E1F0C9355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841092"/>
            <a:ext cx="522273" cy="54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DC64B4A5-F4E0-464F-894A-9F7A22CAFA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4403143"/>
            <a:ext cx="522273" cy="54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3830DDF-0E03-864B-B062-9E31CDB796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403143"/>
            <a:ext cx="522273" cy="54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46EC4FC0-3E12-4A4C-9587-34D982C38E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403143"/>
            <a:ext cx="522273" cy="54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BCF461ED-041A-7F46-A229-88B4CF79EE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403143"/>
            <a:ext cx="522273" cy="54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E5FF9E48-0B82-434D-9C3F-4DF9E2BE01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403143"/>
            <a:ext cx="522273" cy="54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070E64FC-A8B7-5641-92D9-027CD28C9D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4935629"/>
            <a:ext cx="522273" cy="54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5A09260D-C1CD-CB40-A048-48A4783A4E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935629"/>
            <a:ext cx="522273" cy="54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D13285EB-5AC0-6146-B61B-413E491A53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935629"/>
            <a:ext cx="522273" cy="54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xmlns="" id="{4EC76654-82F3-9646-8149-0C1C5032CD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935629"/>
            <a:ext cx="522273" cy="54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5722F3C3-0D90-F546-887B-C73FC2DB2C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935629"/>
            <a:ext cx="522273" cy="54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8ECBC53-6BC6-A84E-979A-8BCD1CAAB6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3841092"/>
            <a:ext cx="530455" cy="54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1B73FDE3-8FA4-6C41-9943-4F846CE17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3841092"/>
            <a:ext cx="530455" cy="54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5B1A3A2-869E-0F4C-8C4A-59C2348B6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3841092"/>
            <a:ext cx="530455" cy="54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A24235D1-85BC-5C47-BDDD-FA81D1B9A9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3841092"/>
            <a:ext cx="530455" cy="54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FBDFF89F-1D2A-014A-B892-902B4FA0FD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713" y="3841092"/>
            <a:ext cx="530455" cy="54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E83C263F-7941-1547-A59F-460FB0F14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4403143"/>
            <a:ext cx="530455" cy="54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F7421DBF-838C-474A-91E7-D1E0460D86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4403143"/>
            <a:ext cx="530455" cy="54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941B66D7-53E2-DD4B-9B1C-3CCF2F4396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4403143"/>
            <a:ext cx="530455" cy="54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07691475-D671-ED4D-921B-3A3023B371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4403143"/>
            <a:ext cx="530455" cy="54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62A43D3B-4BA7-D647-B285-03CA5E4E0E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713" y="4403143"/>
            <a:ext cx="530455" cy="54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60D1F61E-E648-8542-8220-7311EEBA4B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4132" y="4950657"/>
            <a:ext cx="530455" cy="54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4349D2F4-375D-0E4C-8503-D41F7C057B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587" y="4950657"/>
            <a:ext cx="530455" cy="54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77090B3C-BE69-CF40-96A4-18089C8D28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042" y="4950657"/>
            <a:ext cx="530455" cy="54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8E3C68C4-04F2-F749-9168-8E8C4C4E15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5497" y="4950657"/>
            <a:ext cx="530455" cy="54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8799D5DB-6BD2-0647-A35B-88C8232B9D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5952" y="4950657"/>
            <a:ext cx="53045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17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80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7353E97-43F8-F849-B66C-B0AE64BB71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81227">
            <a:off x="820971" y="2549486"/>
            <a:ext cx="1771242" cy="85044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FFF37F0-E51A-F649-9206-8DC836DAAB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43415">
            <a:off x="996563" y="2221777"/>
            <a:ext cx="1771242" cy="85044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2A52871-DDF4-324A-BEF1-0D8788F3F8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038287">
            <a:off x="2667010" y="2227553"/>
            <a:ext cx="1771242" cy="85044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EFEAB2E-914A-7649-B8EF-A907087CC4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190490">
            <a:off x="3156273" y="2551635"/>
            <a:ext cx="1771242" cy="85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91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80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8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7353E97-43F8-F849-B66C-B0AE64BB71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81227">
            <a:off x="820971" y="2549486"/>
            <a:ext cx="1771242" cy="85044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FFF37F0-E51A-F649-9206-8DC836DAAB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43415">
            <a:off x="996563" y="2221777"/>
            <a:ext cx="1771242" cy="85044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2A52871-DDF4-324A-BEF1-0D8788F3F8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038287">
            <a:off x="2667010" y="2227553"/>
            <a:ext cx="1771242" cy="85044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EFEAB2E-914A-7649-B8EF-A907087CC4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190490">
            <a:off x="3156273" y="2551635"/>
            <a:ext cx="1771242" cy="85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184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80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8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7353E97-43F8-F849-B66C-B0AE64BB71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81227">
            <a:off x="820971" y="2549486"/>
            <a:ext cx="1771242" cy="85044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FFF37F0-E51A-F649-9206-8DC836DAAB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43415">
            <a:off x="996563" y="2221777"/>
            <a:ext cx="1771242" cy="85044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2A52871-DDF4-324A-BEF1-0D8788F3F8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038287">
            <a:off x="2667010" y="2227553"/>
            <a:ext cx="1771242" cy="85044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EFEAB2E-914A-7649-B8EF-A907087CC4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190490">
            <a:off x="3156273" y="2551635"/>
            <a:ext cx="1771242" cy="85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26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multiplication facts to solve related multiplication calculations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my knowledge of multiplication facts to solve related multiplication and division calculations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/>
              <a:t>Year 3 - Spring Block 1 – Multiplication and Division - Lesson 2 – To be able to solve related calculations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40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D9348C1-8D88-4B4D-A53E-A8C00A5B0B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62168">
            <a:off x="937310" y="2460432"/>
            <a:ext cx="1789517" cy="8607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0D0468FA-3529-184C-9282-064FD6E0C1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609831">
            <a:off x="1793233" y="2344174"/>
            <a:ext cx="1789517" cy="86070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BFA29C72-70B2-694A-8B90-C3064EC55E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336953">
            <a:off x="2658369" y="2344173"/>
            <a:ext cx="1789517" cy="86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598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40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D9348C1-8D88-4B4D-A53E-A8C00A5B0B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62168">
            <a:off x="937310" y="2460432"/>
            <a:ext cx="1789517" cy="8607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0D0468FA-3529-184C-9282-064FD6E0C1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609831">
            <a:off x="1793233" y="2344174"/>
            <a:ext cx="1789517" cy="86070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BFA29C72-70B2-694A-8B90-C3064EC55E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336953">
            <a:off x="2658369" y="2344173"/>
            <a:ext cx="1789517" cy="86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243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40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D9348C1-8D88-4B4D-A53E-A8C00A5B0B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62168">
            <a:off x="937310" y="2460432"/>
            <a:ext cx="1789517" cy="8607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0D0468FA-3529-184C-9282-064FD6E0C1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609831">
            <a:off x="1793233" y="2344174"/>
            <a:ext cx="1789517" cy="86070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BFA29C72-70B2-694A-8B90-C3064EC55E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336953">
            <a:off x="2658369" y="2344173"/>
            <a:ext cx="1789517" cy="86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8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150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15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090DFD85-5C35-0341-BD03-E4A5840749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0205">
            <a:off x="850006" y="2557775"/>
            <a:ext cx="1815528" cy="871704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909FDD94-D399-9B49-9D50-0E7B305D52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1521427" y="2693558"/>
            <a:ext cx="1815528" cy="87170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xmlns="" id="{7CFEE20A-0088-1B49-A4F9-0CF982D14E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81204">
            <a:off x="3392361" y="2456890"/>
            <a:ext cx="1815528" cy="87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772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150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15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090DFD85-5C35-0341-BD03-E4A5840749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0205">
            <a:off x="850006" y="2557775"/>
            <a:ext cx="1815528" cy="871704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909FDD94-D399-9B49-9D50-0E7B305D52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1521427" y="2693558"/>
            <a:ext cx="1815528" cy="87170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xmlns="" id="{7CFEE20A-0088-1B49-A4F9-0CF982D14E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81204">
            <a:off x="3392361" y="2456890"/>
            <a:ext cx="1815528" cy="87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0751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150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15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090DFD85-5C35-0341-BD03-E4A5840749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0205">
            <a:off x="850006" y="2557775"/>
            <a:ext cx="1815528" cy="871704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909FDD94-D399-9B49-9D50-0E7B305D52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1521427" y="2693558"/>
            <a:ext cx="1815528" cy="87170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xmlns="" id="{7CFEE20A-0088-1B49-A4F9-0CF982D14E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81204">
            <a:off x="3392361" y="2456890"/>
            <a:ext cx="1815528" cy="87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64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350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35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090DFD85-5C35-0341-BD03-E4A5840749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0205">
            <a:off x="850006" y="2557775"/>
            <a:ext cx="1815528" cy="871704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909FDD94-D399-9B49-9D50-0E7B305D52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1521427" y="2693558"/>
            <a:ext cx="1815528" cy="87170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xmlns="" id="{7CFEE20A-0088-1B49-A4F9-0CF982D14E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81204">
            <a:off x="3392361" y="2456890"/>
            <a:ext cx="1815528" cy="8717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E58325A-A2DA-DC46-965E-4DA8806980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0205">
            <a:off x="4930459" y="2606701"/>
            <a:ext cx="1815528" cy="8717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2C199BD9-4042-A44A-83B8-EEC1A100EB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5601880" y="2742484"/>
            <a:ext cx="1815528" cy="8717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92ED940-73B5-4642-9385-6B68E9570F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81204">
            <a:off x="7472814" y="2505816"/>
            <a:ext cx="1815528" cy="8717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8AEA26-C74A-E345-9994-0E7B509CA0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8275153" y="2779339"/>
            <a:ext cx="1815528" cy="87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117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350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35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090DFD85-5C35-0341-BD03-E4A5840749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0205">
            <a:off x="850006" y="2557775"/>
            <a:ext cx="1815528" cy="871704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909FDD94-D399-9B49-9D50-0E7B305D52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1521427" y="2693558"/>
            <a:ext cx="1815528" cy="87170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xmlns="" id="{7CFEE20A-0088-1B49-A4F9-0CF982D14E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81204">
            <a:off x="3392361" y="2456890"/>
            <a:ext cx="1815528" cy="8717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E58325A-A2DA-DC46-965E-4DA8806980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0205">
            <a:off x="4930459" y="2606701"/>
            <a:ext cx="1815528" cy="8717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2C199BD9-4042-A44A-83B8-EEC1A100EB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5601880" y="2742484"/>
            <a:ext cx="1815528" cy="8717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92ED940-73B5-4642-9385-6B68E9570F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81204">
            <a:off x="7472814" y="2505816"/>
            <a:ext cx="1815528" cy="8717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8AEA26-C74A-E345-9994-0E7B509CA0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8275153" y="2779339"/>
            <a:ext cx="1815528" cy="87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578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Numicon shapes below represent (complete the number sentence below).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each circle was filled by a 10 place value counter, what would the number sentence be now?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9089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9122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9155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918890" y="571976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922189" y="571976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350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9089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9122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9155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918890" y="3849053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922189" y="3849053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35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090DFD85-5C35-0341-BD03-E4A5840749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0205">
            <a:off x="850006" y="2557775"/>
            <a:ext cx="1815528" cy="871704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909FDD94-D399-9B49-9D50-0E7B305D52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1521427" y="2693558"/>
            <a:ext cx="1815528" cy="87170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xmlns="" id="{7CFEE20A-0088-1B49-A4F9-0CF982D14E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81204">
            <a:off x="3392361" y="2456890"/>
            <a:ext cx="1815528" cy="8717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E58325A-A2DA-DC46-965E-4DA8806980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80205">
            <a:off x="4930459" y="2606701"/>
            <a:ext cx="1815528" cy="8717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2C199BD9-4042-A44A-83B8-EEC1A100EB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5601880" y="2742484"/>
            <a:ext cx="1815528" cy="8717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92ED940-73B5-4642-9385-6B68E9570F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81204">
            <a:off x="7472814" y="2505816"/>
            <a:ext cx="1815528" cy="8717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8AEA26-C74A-E345-9994-0E7B509CA0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36375">
            <a:off x="8275153" y="2779339"/>
            <a:ext cx="1815528" cy="87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735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40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3288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same? What’s different?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136D2B0-5FC8-524F-A29B-88B6886A38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93" y="2995277"/>
            <a:ext cx="884091" cy="90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8DA0EB4-BDAB-3646-9F66-02AA4A0FCD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884" y="2995277"/>
            <a:ext cx="884091" cy="9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3A213C4-6554-4F49-9DBB-78D95E71F5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5975" y="2995277"/>
            <a:ext cx="884091" cy="90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066" y="2995277"/>
            <a:ext cx="884091" cy="90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252E70FE-A77B-ED48-B8B0-A04A3739F8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93" y="3895277"/>
            <a:ext cx="884091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E09344E-F4F4-1A49-9F96-C3BCA3C649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884" y="3895277"/>
            <a:ext cx="884091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A36FEEF-2FA1-7141-B08E-766F3C4D9A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5975" y="3895277"/>
            <a:ext cx="884091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7FADD08-55F2-B647-B9F8-7E9B34591B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066" y="3895277"/>
            <a:ext cx="884091" cy="9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CA39DFB-4E2A-2847-A126-09A064D03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0117" y="2995277"/>
            <a:ext cx="870455" cy="9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1CB6273-F935-4B49-A969-CB71B884B0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0116" y="3895277"/>
            <a:ext cx="870455" cy="9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8B4C2BA-402F-374B-9A12-FB13401095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6026" y="2995277"/>
            <a:ext cx="870455" cy="9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B2974F7-BE19-D24B-88A9-01E763CE5D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6025" y="3895277"/>
            <a:ext cx="870455" cy="90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FD6AAF46-0DCE-594D-9C2D-4F9AF452D3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1933" y="2995277"/>
            <a:ext cx="870455" cy="90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A5F29757-3906-C649-B113-97A72D2D5A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1932" y="3895277"/>
            <a:ext cx="870455" cy="90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817AAF5-1A41-7245-A4B0-12BDF5479A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7839" y="2995277"/>
            <a:ext cx="870455" cy="9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08D46468-2D81-E541-AF48-38E14A072A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7838" y="3895277"/>
            <a:ext cx="870455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08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40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743828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100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349612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100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7590318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3838226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2819166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C7B346D-98BD-5C46-B82B-61BCDBFD9794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5B69B5E4-0EEF-C645-92BE-810F7D2488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09932"/>
              </p:ext>
            </p:extLst>
          </p:nvPr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 = 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30 = 120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 ÷ 4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120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66914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C7B346D-98BD-5C46-B82B-61BCDBFD9794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5B69B5E4-0EEF-C645-92BE-810F7D2488C4}"/>
              </a:ext>
            </a:extLst>
          </p:cNvPr>
          <p:cNvGraphicFramePr>
            <a:graphicFrameLocks noGrp="1"/>
          </p:cNvGraphicFramePr>
          <p:nvPr/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 = 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30 = 120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 ÷ 4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120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44071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C7B346D-98BD-5C46-B82B-61BCDBFD9794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5B69B5E4-0EEF-C645-92BE-810F7D2488C4}"/>
              </a:ext>
            </a:extLst>
          </p:cNvPr>
          <p:cNvGraphicFramePr>
            <a:graphicFrameLocks noGrp="1"/>
          </p:cNvGraphicFramePr>
          <p:nvPr/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 = 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30 = 120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 ÷ 4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120 ÷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323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C7B346D-98BD-5C46-B82B-61BCDBFD9794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5B69B5E4-0EEF-C645-92BE-810F7D2488C4}"/>
              </a:ext>
            </a:extLst>
          </p:cNvPr>
          <p:cNvGraphicFramePr>
            <a:graphicFrameLocks noGrp="1"/>
          </p:cNvGraphicFramePr>
          <p:nvPr/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 = 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30 = 120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 ÷ 4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120 ÷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12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02151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C7B346D-98BD-5C46-B82B-61BCDBFD9794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5B69B5E4-0EEF-C645-92BE-810F7D2488C4}"/>
              </a:ext>
            </a:extLst>
          </p:cNvPr>
          <p:cNvGraphicFramePr>
            <a:graphicFrameLocks noGrp="1"/>
          </p:cNvGraphicFramePr>
          <p:nvPr/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 = 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30 = 120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 ÷ 4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120 ÷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12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120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606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0301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same? What’s different?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Both arrays show eight counters in total as two rows of four counters (or four columns of two counters). However, the yellow counters are worth a total of 80 as each counter is worth 10. Whereas the green counters are worth a total of 8 as each counter is worth 1.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136D2B0-5FC8-524F-A29B-88B6886A38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93" y="2995277"/>
            <a:ext cx="884091" cy="90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8DA0EB4-BDAB-3646-9F66-02AA4A0FCD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884" y="2995277"/>
            <a:ext cx="884091" cy="9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3A213C4-6554-4F49-9DBB-78D95E71F5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5975" y="2995277"/>
            <a:ext cx="884091" cy="90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066" y="2995277"/>
            <a:ext cx="884091" cy="90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252E70FE-A77B-ED48-B8B0-A04A3739F8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93" y="3895277"/>
            <a:ext cx="884091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E09344E-F4F4-1A49-9F96-C3BCA3C649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884" y="3895277"/>
            <a:ext cx="884091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A36FEEF-2FA1-7141-B08E-766F3C4D9A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5975" y="3895277"/>
            <a:ext cx="884091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7FADD08-55F2-B647-B9F8-7E9B34591B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066" y="3895277"/>
            <a:ext cx="884091" cy="9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CA39DFB-4E2A-2847-A126-09A064D03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0117" y="2995277"/>
            <a:ext cx="870455" cy="9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1CB6273-F935-4B49-A969-CB71B884B0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0116" y="3895277"/>
            <a:ext cx="870455" cy="9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8B4C2BA-402F-374B-9A12-FB13401095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6026" y="2995277"/>
            <a:ext cx="870455" cy="9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B2974F7-BE19-D24B-88A9-01E763CE5D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6025" y="3895277"/>
            <a:ext cx="870455" cy="90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FD6AAF46-0DCE-594D-9C2D-4F9AF452D3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1933" y="2995277"/>
            <a:ext cx="870455" cy="90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A5F29757-3906-C649-B113-97A72D2D5A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1932" y="3895277"/>
            <a:ext cx="870455" cy="90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817AAF5-1A41-7245-A4B0-12BDF5479A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7839" y="2995277"/>
            <a:ext cx="870455" cy="9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08D46468-2D81-E541-AF48-38E14A072A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7838" y="3895277"/>
            <a:ext cx="870455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162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200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8287641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4638991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559B1352-B509-3E4C-926F-085471723F61}"/>
              </a:ext>
            </a:extLst>
          </p:cNvPr>
          <p:cNvGraphicFramePr>
            <a:graphicFrameLocks noGrp="1"/>
          </p:cNvGraphicFramePr>
          <p:nvPr/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 = 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50 = 200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 ÷ 4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200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EADC1B-0D16-0E49-8BEE-672F2FEB6CB9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21490834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559B1352-B509-3E4C-926F-085471723F61}"/>
              </a:ext>
            </a:extLst>
          </p:cNvPr>
          <p:cNvGraphicFramePr>
            <a:graphicFrameLocks noGrp="1"/>
          </p:cNvGraphicFramePr>
          <p:nvPr/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 = 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50 = 200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 ÷ 4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200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EADC1B-0D16-0E49-8BEE-672F2FEB6CB9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14420853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559B1352-B509-3E4C-926F-085471723F61}"/>
              </a:ext>
            </a:extLst>
          </p:cNvPr>
          <p:cNvGraphicFramePr>
            <a:graphicFrameLocks noGrp="1"/>
          </p:cNvGraphicFramePr>
          <p:nvPr/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 = 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50 = 200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 ÷ 4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200 ÷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50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EADC1B-0D16-0E49-8BEE-672F2FEB6CB9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13727353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559B1352-B509-3E4C-926F-085471723F61}"/>
              </a:ext>
            </a:extLst>
          </p:cNvPr>
          <p:cNvGraphicFramePr>
            <a:graphicFrameLocks noGrp="1"/>
          </p:cNvGraphicFramePr>
          <p:nvPr/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 = 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50 = 200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 ÷ 4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200 ÷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50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20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EADC1B-0D16-0E49-8BEE-672F2FEB6CB9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16361160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200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559B1352-B509-3E4C-926F-085471723F61}"/>
              </a:ext>
            </a:extLst>
          </p:cNvPr>
          <p:cNvGraphicFramePr>
            <a:graphicFrameLocks noGrp="1"/>
          </p:cNvGraphicFramePr>
          <p:nvPr/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 = 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4 x 50 = 200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 ÷ 4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200 ÷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50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20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200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50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EADC1B-0D16-0E49-8BEE-672F2FEB6CB9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33760527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30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180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18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559B1352-B509-3E4C-926F-085471723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625646"/>
              </p:ext>
            </p:extLst>
          </p:nvPr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6 x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x 30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18 ÷ 3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180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6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__</a:t>
                      </a:r>
                      <a:endParaRPr lang="en-US" sz="2400" u="sng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EADC1B-0D16-0E49-8BEE-672F2FEB6CB9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33765121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then we know that: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8200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8233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8266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829991" y="4517628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833290" y="4517628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180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755A8EFF-7653-A34D-9632-E3B8F437DCBD}"/>
              </a:ext>
            </a:extLst>
          </p:cNvPr>
          <p:cNvSpPr/>
          <p:nvPr/>
        </p:nvSpPr>
        <p:spPr>
          <a:xfrm>
            <a:off x="8200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97CC177-C44B-AB46-A720-03D07A63348F}"/>
              </a:ext>
            </a:extLst>
          </p:cNvPr>
          <p:cNvSpPr/>
          <p:nvPr/>
        </p:nvSpPr>
        <p:spPr>
          <a:xfrm>
            <a:off x="18233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BD073131-5120-C043-B46D-4E4CBC9094B3}"/>
              </a:ext>
            </a:extLst>
          </p:cNvPr>
          <p:cNvSpPr/>
          <p:nvPr/>
        </p:nvSpPr>
        <p:spPr>
          <a:xfrm>
            <a:off x="28266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72E4F1B8-5D53-6942-9952-CBD54EA62635}"/>
              </a:ext>
            </a:extLst>
          </p:cNvPr>
          <p:cNvSpPr/>
          <p:nvPr/>
        </p:nvSpPr>
        <p:spPr>
          <a:xfrm>
            <a:off x="3829991" y="285829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21970C80-3B81-C244-8BF0-BE127D9408C9}"/>
              </a:ext>
            </a:extLst>
          </p:cNvPr>
          <p:cNvSpPr/>
          <p:nvPr/>
        </p:nvSpPr>
        <p:spPr>
          <a:xfrm>
            <a:off x="4833290" y="285829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18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559B1352-B509-3E4C-926F-085471723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968154"/>
              </p:ext>
            </p:extLst>
          </p:nvPr>
        </p:nvGraphicFramePr>
        <p:xfrm>
          <a:off x="6560819" y="3401377"/>
          <a:ext cx="530827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4136">
                  <a:extLst>
                    <a:ext uri="{9D8B030D-6E8A-4147-A177-3AD203B41FA5}">
                      <a16:colId xmlns:a16="http://schemas.microsoft.com/office/drawing/2014/main" xmlns="" val="3307554799"/>
                    </a:ext>
                  </a:extLst>
                </a:gridCol>
                <a:gridCol w="2654136">
                  <a:extLst>
                    <a:ext uri="{9D8B030D-6E8A-4147-A177-3AD203B41FA5}">
                      <a16:colId xmlns:a16="http://schemas.microsoft.com/office/drawing/2014/main" xmlns="" val="2205191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6 x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18</a:t>
                      </a:r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6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x 30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180</a:t>
                      </a:r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35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18 ÷ 3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180 ÷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6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91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18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6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180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÷ </a:t>
                      </a:r>
                      <a:r>
                        <a:rPr lang="en-US" sz="2400" u="none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30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 = </a:t>
                      </a:r>
                      <a:r>
                        <a:rPr lang="en-US" sz="2400" u="sng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920089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2EADC1B-0D16-0E49-8BEE-672F2FEB6CB9}"/>
              </a:ext>
            </a:extLst>
          </p:cNvPr>
          <p:cNvSpPr/>
          <p:nvPr/>
        </p:nvSpPr>
        <p:spPr>
          <a:xfrm>
            <a:off x="6504940" y="2641411"/>
            <a:ext cx="541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u="sng" dirty="0">
                <a:latin typeface="OpenDyslexicAlta" pitchFamily="2" charset="77"/>
              </a:rPr>
              <a:t>Now, complete the table below:</a:t>
            </a: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12913363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Ahmed says, “I know that when multiplying 5 by 6 the total will be ten times smaller than the total for 50 x 6, because 5 is ten times smaller than 50.”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Do you agree?</a:t>
            </a:r>
            <a:br>
              <a:rPr lang="en-GB" sz="2200" dirty="0"/>
            </a:br>
            <a:r>
              <a:rPr lang="en-GB" sz="2200" dirty="0"/>
              <a:t>Can you think of other examples where this does or doesn’t work?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210209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6836C8E-22C3-E145-BA0B-1393A1F2E7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2742975"/>
            <a:ext cx="53045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A840895-6E7C-2C40-9C13-91CD39233B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2742975"/>
            <a:ext cx="522273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AE5DC07-B690-2749-B174-15DA360AC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305026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49543BE-C5EA-8547-96A6-3E1A2EC8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3180428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Ahmed says, “I know that when multiplying 5 by 6 the total will be ten times smaller than the total for 50 x 6, because 5 is ten times smaller than 50.”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I agree – 5 x 6 = 30 which is ten times smaller than 50 x 6 = 300, because 5 x 10 = 50, so 5 is ten times smaller than 50. Otherwise expressed as 50 ÷ 10 = 5.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/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It would also be true if we were thinking about (for example) 3 x 4 and 40 x 3.    3 x 4 = 12 and 40 x 3 = 120 (ten times greater than 3 x 4, as 4 is ten times smaller than 40). 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3965812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has been making vases. She has made 360 vases in total. </a:t>
            </a:r>
            <a:br>
              <a:rPr lang="en-GB" sz="2200" dirty="0"/>
            </a:br>
            <a:r>
              <a:rPr lang="en-GB" sz="2200" dirty="0"/>
              <a:t>She wants to send all of her vases to a different country. </a:t>
            </a:r>
            <a:br>
              <a:rPr lang="en-GB" sz="2200" dirty="0"/>
            </a:br>
            <a:r>
              <a:rPr lang="en-GB" sz="2200" dirty="0"/>
              <a:t>She wants all the boxes she uses to be filled each time.</a:t>
            </a:r>
            <a:br>
              <a:rPr lang="en-GB" sz="2200" dirty="0"/>
            </a:br>
            <a:r>
              <a:rPr lang="en-GB" sz="2200" dirty="0"/>
              <a:t>Each of the box types show how many vases each will hold. </a:t>
            </a:r>
            <a:br>
              <a:rPr lang="en-GB" sz="2200" dirty="0"/>
            </a:br>
            <a:r>
              <a:rPr lang="en-GB" sz="2200" dirty="0"/>
              <a:t>She can order more than one of the same type of box </a:t>
            </a:r>
            <a:br>
              <a:rPr lang="en-GB" sz="2200" dirty="0"/>
            </a:br>
            <a:r>
              <a:rPr lang="en-GB" sz="2200" dirty="0"/>
              <a:t>Which of the types of boxes below should she not use?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111201E-7860-BC43-BB40-C94E221D3C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549968"/>
            <a:ext cx="5253990" cy="262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072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3752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has been making vases. She has made 360 vases in total. </a:t>
            </a:r>
            <a:br>
              <a:rPr lang="en-GB" sz="2200" dirty="0"/>
            </a:br>
            <a:r>
              <a:rPr lang="en-GB" sz="2200" dirty="0"/>
              <a:t>She wants to send all of her vases to a different country. </a:t>
            </a:r>
            <a:br>
              <a:rPr lang="en-GB" sz="2200" dirty="0"/>
            </a:br>
            <a:r>
              <a:rPr lang="en-GB" sz="2200" dirty="0"/>
              <a:t>She wants all the boxes she uses to be filled each time.</a:t>
            </a:r>
            <a:br>
              <a:rPr lang="en-GB" sz="2200" dirty="0"/>
            </a:br>
            <a:r>
              <a:rPr lang="en-GB" sz="2200" dirty="0"/>
              <a:t>Each of the box types show how many vases each will hold. </a:t>
            </a:r>
            <a:br>
              <a:rPr lang="en-GB" sz="2200" dirty="0"/>
            </a:br>
            <a:r>
              <a:rPr lang="en-GB" sz="2200" dirty="0"/>
              <a:t>She can order more than one of the same type of box </a:t>
            </a:r>
            <a:br>
              <a:rPr lang="en-GB" sz="2200" dirty="0"/>
            </a:br>
            <a:r>
              <a:rPr lang="en-GB" sz="2200" dirty="0"/>
              <a:t>Which of the types of boxes below should she not use?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/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She shouldn’t use Box C as she will have vases left over, whereas 360 ÷ 10 = 36, 360 ÷ 30 = 12 and 360 ÷ 60 = 6. The closest with C is 50 x 7 = 350 </a:t>
            </a:r>
            <a:r>
              <a:rPr lang="en-GB" sz="2200" u="sng" dirty="0">
                <a:solidFill>
                  <a:srgbClr val="FF3860"/>
                </a:solidFill>
              </a:rPr>
              <a:t>not</a:t>
            </a:r>
            <a:r>
              <a:rPr lang="en-GB" sz="2200" dirty="0">
                <a:solidFill>
                  <a:srgbClr val="FF3860"/>
                </a:solidFill>
              </a:rPr>
              <a:t> 360!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111201E-7860-BC43-BB40-C94E221D3C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549968"/>
            <a:ext cx="5253990" cy="262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242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Is </a:t>
            </a:r>
            <a:r>
              <a:rPr lang="en-GB" sz="2200" dirty="0" err="1">
                <a:solidFill>
                  <a:srgbClr val="3273DC"/>
                </a:solidFill>
              </a:rPr>
              <a:t>Astrobee’s</a:t>
            </a:r>
            <a:r>
              <a:rPr lang="en-GB" sz="2200" dirty="0">
                <a:solidFill>
                  <a:srgbClr val="3273DC"/>
                </a:solidFill>
              </a:rPr>
              <a:t> statement true or false?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81702E8E-89C0-5241-8AF1-8E4334AE5D89}"/>
              </a:ext>
            </a:extLst>
          </p:cNvPr>
          <p:cNvSpPr/>
          <p:nvPr/>
        </p:nvSpPr>
        <p:spPr>
          <a:xfrm>
            <a:off x="2612948" y="2860219"/>
            <a:ext cx="3169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4 x 60 = 6 x 40</a:t>
            </a:r>
          </a:p>
        </p:txBody>
      </p:sp>
    </p:spTree>
    <p:extLst>
      <p:ext uri="{BB962C8B-B14F-4D97-AF65-F5344CB8AC3E}">
        <p14:creationId xmlns:p14="http://schemas.microsoft.com/office/powerpoint/2010/main" val="27100308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Astrobee’s</a:t>
            </a:r>
            <a:r>
              <a:rPr lang="en-GB" sz="2200" dirty="0">
                <a:solidFill>
                  <a:srgbClr val="FF3860"/>
                </a:solidFill>
              </a:rPr>
              <a:t> statement is true. I know that 4 x 6 = 24 and that 4 x 60 or 6 x 40 will be ten times greater, so they both equal 240. The arrays above demonstrate </a:t>
            </a:r>
            <a:r>
              <a:rPr lang="en-GB" sz="2200" dirty="0" err="1">
                <a:solidFill>
                  <a:srgbClr val="FF3860"/>
                </a:solidFill>
              </a:rPr>
              <a:t>Astrobee’s</a:t>
            </a:r>
            <a:r>
              <a:rPr lang="en-GB" sz="2200" dirty="0">
                <a:solidFill>
                  <a:srgbClr val="FF3860"/>
                </a:solidFill>
              </a:rPr>
              <a:t> two calculations, as both arrays are the same, just oriented differently, it proves that 4 x 60 = 6 x 40.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81702E8E-89C0-5241-8AF1-8E4334AE5D89}"/>
              </a:ext>
            </a:extLst>
          </p:cNvPr>
          <p:cNvSpPr/>
          <p:nvPr/>
        </p:nvSpPr>
        <p:spPr>
          <a:xfrm>
            <a:off x="2612948" y="2860219"/>
            <a:ext cx="3169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4 x 60 = 6 x 40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6A21C0-F83C-954E-A434-BF2669148E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1110" y="2310477"/>
            <a:ext cx="3895090" cy="223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260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multiplication facts to solve related multiplication calculations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my knowledge of multiplication facts to solve related multiplication and division calculations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/>
              <a:t>Year 3 - Spring Block 1 – Multiplication and Division - Lesson 2 – To be able to solve related calculations</a:t>
            </a:r>
          </a:p>
        </p:txBody>
      </p:sp>
    </p:spTree>
    <p:extLst>
      <p:ext uri="{BB962C8B-B14F-4D97-AF65-F5344CB8AC3E}">
        <p14:creationId xmlns:p14="http://schemas.microsoft.com/office/powerpoint/2010/main" val="3034662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6836C8E-22C3-E145-BA0B-1393A1F2E7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2742975"/>
            <a:ext cx="53045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A840895-6E7C-2C40-9C13-91CD39233B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2742975"/>
            <a:ext cx="522273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AE5DC07-B690-2749-B174-15DA360AC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305026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49543BE-C5EA-8547-96A6-3E1A2EC8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168160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6836C8E-22C3-E145-BA0B-1393A1F2E7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2742975"/>
            <a:ext cx="53045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CA840895-6E7C-2C40-9C13-91CD39233B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2742975"/>
            <a:ext cx="522273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AE5DC07-B690-2749-B174-15DA360AC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394" y="3305026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49543BE-C5EA-8547-96A6-3E1A2EC8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266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3860"/>
                </a:solidFill>
                <a:latin typeface="OpenDyslexicAlta" pitchFamily="2" charset="77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1016388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200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8AAF34E-352F-5149-8E18-E7C9E90EF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841092"/>
            <a:ext cx="522273" cy="54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E1477AF6-0633-414C-ADC4-6BCAABB52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841092"/>
            <a:ext cx="522273" cy="54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2C5F70E-17A1-7C4A-843F-210560350E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841092"/>
            <a:ext cx="522273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550E6F5-7E7D-AD45-A213-E1F0C9355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841092"/>
            <a:ext cx="522273" cy="54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3830DDF-0E03-864B-B062-9E31CDB796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403143"/>
            <a:ext cx="522273" cy="54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46EC4FC0-3E12-4A4C-9587-34D982C38E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403143"/>
            <a:ext cx="522273" cy="54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BCF461ED-041A-7F46-A229-88B4CF79EE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403143"/>
            <a:ext cx="522273" cy="54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E5FF9E48-0B82-434D-9C3F-4DF9E2BE01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403143"/>
            <a:ext cx="522273" cy="54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5A09260D-C1CD-CB40-A048-48A4783A4E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935629"/>
            <a:ext cx="522273" cy="54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D13285EB-5AC0-6146-B61B-413E491A53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935629"/>
            <a:ext cx="522273" cy="54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xmlns="" id="{4EC76654-82F3-9646-8149-0C1C5032CD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935629"/>
            <a:ext cx="522273" cy="54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5722F3C3-0D90-F546-887B-C73FC2DB2C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935629"/>
            <a:ext cx="522273" cy="54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8ECBC53-6BC6-A84E-979A-8BCD1CAAB6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3841092"/>
            <a:ext cx="530455" cy="54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1B73FDE3-8FA4-6C41-9943-4F846CE17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3841092"/>
            <a:ext cx="530455" cy="54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5B1A3A2-869E-0F4C-8C4A-59C2348B6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3841092"/>
            <a:ext cx="530455" cy="54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A24235D1-85BC-5C47-BDDD-FA81D1B9A9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3841092"/>
            <a:ext cx="530455" cy="54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E83C263F-7941-1547-A59F-460FB0F14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4403143"/>
            <a:ext cx="530455" cy="54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F7421DBF-838C-474A-91E7-D1E0460D86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4403143"/>
            <a:ext cx="530455" cy="54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941B66D7-53E2-DD4B-9B1C-3CCF2F4396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4403143"/>
            <a:ext cx="530455" cy="54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07691475-D671-ED4D-921B-3A3023B371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4403143"/>
            <a:ext cx="530455" cy="54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60D1F61E-E648-8542-8220-7311EEBA4B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4132" y="4950657"/>
            <a:ext cx="530455" cy="54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4349D2F4-375D-0E4C-8503-D41F7C057B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587" y="4950657"/>
            <a:ext cx="530455" cy="54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77090B3C-BE69-CF40-96A4-18089C8D28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042" y="4950657"/>
            <a:ext cx="530455" cy="54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8E3C68C4-04F2-F749-9168-8E8C4C4E15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5497" y="4950657"/>
            <a:ext cx="53045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630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solve related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multiplication sentences beneath the representations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27AE50-5DE8-9F4C-A2D4-A498B180E8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2742975"/>
            <a:ext cx="53045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447342B-C4F5-594F-9E89-FA0B7664A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2742975"/>
            <a:ext cx="53045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6B1D4FF-A641-1642-A8A1-D37C24225C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2742975"/>
            <a:ext cx="530455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69069F7-9012-CF46-8EA4-2F1FDC397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2742975"/>
            <a:ext cx="530455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55064C0-9C25-2442-9414-D4A622F614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2742975"/>
            <a:ext cx="522273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F08A255-64A2-5947-9B9E-39905D85C7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2742975"/>
            <a:ext cx="522273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620B198B-2434-F443-AD2C-3BB1AE6107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2742975"/>
            <a:ext cx="522273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2C36F9A-8590-ED4F-8F25-23B2ECFEF4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2742975"/>
            <a:ext cx="522273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C1092B5-1167-C34D-B7C7-0A892EE102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305026"/>
            <a:ext cx="522273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4C59468-64EA-E24E-949D-612912E50E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305026"/>
            <a:ext cx="522273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D2D85B6-06F8-4D43-ADC3-C9B037AF08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305026"/>
            <a:ext cx="522273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C469D1D-9AEB-7B46-B507-5A6AD3C06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305026"/>
            <a:ext cx="522273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9BEF6DA-4A93-6A47-9C44-A34C711BF9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446" y="3305026"/>
            <a:ext cx="530455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701B3F9-113C-F849-A756-492ED02D71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901" y="3305026"/>
            <a:ext cx="53045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C0C066-8EE1-F549-97DC-3E242AB4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356" y="3305026"/>
            <a:ext cx="53045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BEFC02B-EFCB-D342-8914-AA7F04A9F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811" y="3305026"/>
            <a:ext cx="530455" cy="540000"/>
          </a:xfrm>
          <a:prstGeom prst="rect">
            <a:avLst/>
          </a:prstGeom>
        </p:spPr>
      </p:pic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1ED29F72-1897-B645-9024-0EBB857ED46C}"/>
              </a:ext>
            </a:extLst>
          </p:cNvPr>
          <p:cNvSpPr/>
          <p:nvPr/>
        </p:nvSpPr>
        <p:spPr>
          <a:xfrm>
            <a:off x="2556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6D2B8B8C-0880-8945-B9CB-368F1207FD99}"/>
              </a:ext>
            </a:extLst>
          </p:cNvPr>
          <p:cNvSpPr/>
          <p:nvPr/>
        </p:nvSpPr>
        <p:spPr>
          <a:xfrm>
            <a:off x="12589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1D68953E-B8D7-8944-B615-4E469DEFD8AB}"/>
              </a:ext>
            </a:extLst>
          </p:cNvPr>
          <p:cNvSpPr/>
          <p:nvPr/>
        </p:nvSpPr>
        <p:spPr>
          <a:xfrm>
            <a:off x="22622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C86ABD91-FB31-8A46-835C-A52A57550E0D}"/>
              </a:ext>
            </a:extLst>
          </p:cNvPr>
          <p:cNvSpPr/>
          <p:nvPr/>
        </p:nvSpPr>
        <p:spPr>
          <a:xfrm>
            <a:off x="3265501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8D21034-550D-1D4A-B7AB-CD78D08CCB45}"/>
              </a:ext>
            </a:extLst>
          </p:cNvPr>
          <p:cNvSpPr/>
          <p:nvPr/>
        </p:nvSpPr>
        <p:spPr>
          <a:xfrm>
            <a:off x="4268800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4B611D74-AD03-7B40-AB50-F3692F71EFAE}"/>
              </a:ext>
            </a:extLst>
          </p:cNvPr>
          <p:cNvSpPr/>
          <p:nvPr/>
        </p:nvSpPr>
        <p:spPr>
          <a:xfrm>
            <a:off x="66430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EEF02A4B-2F6F-C44E-A5D5-8B116D152908}"/>
              </a:ext>
            </a:extLst>
          </p:cNvPr>
          <p:cNvSpPr/>
          <p:nvPr/>
        </p:nvSpPr>
        <p:spPr>
          <a:xfrm>
            <a:off x="76463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x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134B751-96EA-5548-8AD0-D2C0894FFD8E}"/>
              </a:ext>
            </a:extLst>
          </p:cNvPr>
          <p:cNvSpPr/>
          <p:nvPr/>
        </p:nvSpPr>
        <p:spPr>
          <a:xfrm>
            <a:off x="86496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50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02A7EA09-6384-D34D-850E-6006657C1379}"/>
              </a:ext>
            </a:extLst>
          </p:cNvPr>
          <p:cNvSpPr/>
          <p:nvPr/>
        </p:nvSpPr>
        <p:spPr>
          <a:xfrm>
            <a:off x="9652939" y="5787534"/>
            <a:ext cx="914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5CA37E4-8C8A-5842-A549-057A6D989C0D}"/>
              </a:ext>
            </a:extLst>
          </p:cNvPr>
          <p:cNvSpPr/>
          <p:nvPr/>
        </p:nvSpPr>
        <p:spPr>
          <a:xfrm>
            <a:off x="10656238" y="5787534"/>
            <a:ext cx="1173811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OpenDyslexicAlta" pitchFamily="2" charset="77"/>
              </a:rPr>
              <a:t>200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F8AAF34E-352F-5149-8E18-E7C9E90EF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3841092"/>
            <a:ext cx="522273" cy="54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E1477AF6-0633-414C-ADC4-6BCAABB52D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3841092"/>
            <a:ext cx="522273" cy="54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62C5F70E-17A1-7C4A-843F-210560350E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3841092"/>
            <a:ext cx="522273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550E6F5-7E7D-AD45-A213-E1F0C9355C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3841092"/>
            <a:ext cx="522273" cy="54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3830DDF-0E03-864B-B062-9E31CDB796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403143"/>
            <a:ext cx="522273" cy="54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46EC4FC0-3E12-4A4C-9587-34D982C38E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403143"/>
            <a:ext cx="522273" cy="54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BCF461ED-041A-7F46-A229-88B4CF79EE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403143"/>
            <a:ext cx="522273" cy="54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E5FF9E48-0B82-434D-9C3F-4DF9E2BE01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403143"/>
            <a:ext cx="522273" cy="54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xmlns="" id="{5A09260D-C1CD-CB40-A048-48A4783A4E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939" y="4935629"/>
            <a:ext cx="522273" cy="54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xmlns="" id="{D13285EB-5AC0-6146-B61B-413E491A53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774" y="4935629"/>
            <a:ext cx="522273" cy="54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xmlns="" id="{4EC76654-82F3-9646-8149-0C1C5032CD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409" y="4935629"/>
            <a:ext cx="522273" cy="54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5722F3C3-0D90-F546-887B-C73FC2DB2C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34" y="4935629"/>
            <a:ext cx="522273" cy="54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8ECBC53-6BC6-A84E-979A-8BCD1CAAB6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3841092"/>
            <a:ext cx="530455" cy="54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1B73FDE3-8FA4-6C41-9943-4F846CE17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3841092"/>
            <a:ext cx="530455" cy="54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5B1A3A2-869E-0F4C-8C4A-59C2348B65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3841092"/>
            <a:ext cx="530455" cy="54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A24235D1-85BC-5C47-BDDD-FA81D1B9A9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3841092"/>
            <a:ext cx="530455" cy="54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E83C263F-7941-1547-A59F-460FB0F14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893" y="4403143"/>
            <a:ext cx="530455" cy="54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F7421DBF-838C-474A-91E7-D1E0460D86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6348" y="4403143"/>
            <a:ext cx="530455" cy="54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941B66D7-53E2-DD4B-9B1C-3CCF2F4396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6803" y="4403143"/>
            <a:ext cx="530455" cy="54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07691475-D671-ED4D-921B-3A3023B371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258" y="4403143"/>
            <a:ext cx="530455" cy="54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60D1F61E-E648-8542-8220-7311EEBA4B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4132" y="4950657"/>
            <a:ext cx="530455" cy="54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4349D2F4-375D-0E4C-8503-D41F7C057B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587" y="4950657"/>
            <a:ext cx="530455" cy="54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77090B3C-BE69-CF40-96A4-18089C8D28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042" y="4950657"/>
            <a:ext cx="530455" cy="54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8E3C68C4-04F2-F749-9168-8E8C4C4E15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5497" y="4950657"/>
            <a:ext cx="53045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33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13073</TotalTime>
  <Words>2853</Words>
  <Application>Microsoft Office PowerPoint</Application>
  <PresentationFormat>Custom</PresentationFormat>
  <Paragraphs>1138</Paragraphs>
  <Slides>55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4" baseType="lpstr">
      <vt:lpstr>Arial</vt:lpstr>
      <vt:lpstr>OpenDyslexicAlta</vt:lpstr>
      <vt:lpstr>Wingdings</vt:lpstr>
      <vt:lpstr>OpenDyslexic</vt:lpstr>
      <vt:lpstr>Calibri</vt:lpstr>
      <vt:lpstr>Lato Light</vt:lpstr>
      <vt:lpstr>Muli</vt:lpstr>
      <vt:lpstr>Lato</vt:lpstr>
      <vt:lpstr>Office Theme</vt:lpstr>
      <vt:lpstr>PowerPoint Presentation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  <vt:lpstr>To be able to solve related calculations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617</cp:revision>
  <cp:lastPrinted>2019-06-17T16:19:05Z</cp:lastPrinted>
  <dcterms:created xsi:type="dcterms:W3CDTF">2018-08-06T08:16:18Z</dcterms:created>
  <dcterms:modified xsi:type="dcterms:W3CDTF">2020-07-14T18:03:40Z</dcterms:modified>
</cp:coreProperties>
</file>