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webextensions/taskpanes.xml" ContentType="application/vnd.ms-office.webextensiontaskpanes+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45"/>
  </p:notesMasterIdLst>
  <p:handoutMasterIdLst>
    <p:handoutMasterId r:id="rId46"/>
  </p:handoutMasterIdLst>
  <p:sldIdLst>
    <p:sldId id="320" r:id="rId2"/>
    <p:sldId id="321" r:id="rId3"/>
    <p:sldId id="372" r:id="rId4"/>
    <p:sldId id="409" r:id="rId5"/>
    <p:sldId id="422" r:id="rId6"/>
    <p:sldId id="423" r:id="rId7"/>
    <p:sldId id="418" r:id="rId8"/>
    <p:sldId id="419" r:id="rId9"/>
    <p:sldId id="410" r:id="rId10"/>
    <p:sldId id="417" r:id="rId11"/>
    <p:sldId id="420" r:id="rId12"/>
    <p:sldId id="421" r:id="rId13"/>
    <p:sldId id="424" r:id="rId14"/>
    <p:sldId id="425" r:id="rId15"/>
    <p:sldId id="428" r:id="rId16"/>
    <p:sldId id="429" r:id="rId17"/>
    <p:sldId id="430" r:id="rId18"/>
    <p:sldId id="431" r:id="rId19"/>
    <p:sldId id="389" r:id="rId20"/>
    <p:sldId id="392" r:id="rId21"/>
    <p:sldId id="391" r:id="rId22"/>
    <p:sldId id="390" r:id="rId23"/>
    <p:sldId id="393" r:id="rId24"/>
    <p:sldId id="394" r:id="rId25"/>
    <p:sldId id="434" r:id="rId26"/>
    <p:sldId id="435" r:id="rId27"/>
    <p:sldId id="436" r:id="rId28"/>
    <p:sldId id="437" r:id="rId29"/>
    <p:sldId id="432" r:id="rId30"/>
    <p:sldId id="433" r:id="rId31"/>
    <p:sldId id="426" r:id="rId32"/>
    <p:sldId id="427" r:id="rId33"/>
    <p:sldId id="440" r:id="rId34"/>
    <p:sldId id="443" r:id="rId35"/>
    <p:sldId id="442" r:id="rId36"/>
    <p:sldId id="441" r:id="rId37"/>
    <p:sldId id="438" r:id="rId38"/>
    <p:sldId id="439" r:id="rId39"/>
    <p:sldId id="444" r:id="rId40"/>
    <p:sldId id="445" r:id="rId41"/>
    <p:sldId id="406" r:id="rId42"/>
    <p:sldId id="407" r:id="rId43"/>
    <p:sldId id="408" r:id="rId44"/>
  </p:sldIdLst>
  <p:sldSz cx="12192000" cy="6858000"/>
  <p:notesSz cx="6858000" cy="9144000"/>
  <p:embeddedFontLst>
    <p:embeddedFont>
      <p:font typeface="Lato Light" panose="020F0302020204030203" pitchFamily="34" charset="0"/>
      <p:regular r:id="rId47"/>
    </p:embeddedFont>
    <p:embeddedFont>
      <p:font typeface="Calibri" panose="020F0502020204030204" pitchFamily="34" charset="0"/>
      <p:regular r:id="rId48"/>
      <p:bold r:id="rId49"/>
      <p:italic r:id="rId50"/>
      <p:boldItalic r:id="rId51"/>
    </p:embeddedFont>
    <p:embeddedFont>
      <p:font typeface="Muli" panose="020B0604020202020204" charset="0"/>
      <p:regular r:id="rId52"/>
      <p:bold r:id="rId53"/>
      <p:italic r:id="rId54"/>
      <p:boldItalic r:id="rId55"/>
    </p:embeddedFont>
    <p:embeddedFont>
      <p:font typeface="Lato" panose="020F0502020204030203" pitchFamily="34" charset="0"/>
      <p:regular r:id="rId56"/>
      <p:bold r:id="rId57"/>
    </p:embeddedFont>
    <p:embeddedFont>
      <p:font typeface="OpenDyslexicAlta" panose="020B0604020202020204" charset="0"/>
      <p:regular r:id="rId58"/>
      <p:bold r:id="rId59"/>
      <p:italic r:id="rId60"/>
      <p:boldItalic r:id="rId61"/>
    </p:embeddedFont>
    <p:embeddedFont>
      <p:font typeface="OpenDyslexic" panose="020B0604020202020204" charset="0"/>
      <p:regular r:id="rId62"/>
      <p:bold r:id="rId63"/>
      <p:italic r:id="rId64"/>
      <p:boldItalic r:id="rId6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17"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860"/>
    <a:srgbClr val="FFDD57"/>
    <a:srgbClr val="23D160"/>
    <a:srgbClr val="3273DC"/>
    <a:srgbClr val="7957D5"/>
    <a:srgbClr val="209CEE"/>
    <a:srgbClr val="000000"/>
    <a:srgbClr val="121212"/>
    <a:srgbClr val="44A6ED"/>
    <a:srgbClr val="A4B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29" autoAdjust="0"/>
    <p:restoredTop sz="87926" autoAdjust="0"/>
  </p:normalViewPr>
  <p:slideViewPr>
    <p:cSldViewPr snapToGrid="0" snapToObjects="1">
      <p:cViewPr varScale="1">
        <p:scale>
          <a:sx n="60" d="100"/>
          <a:sy n="60" d="100"/>
        </p:scale>
        <p:origin x="-876" y="-96"/>
      </p:cViewPr>
      <p:guideLst>
        <p:guide orient="horz" pos="2160"/>
        <p:guide pos="3817"/>
      </p:guideLst>
    </p:cSldViewPr>
  </p:slideViewPr>
  <p:outlineViewPr>
    <p:cViewPr>
      <p:scale>
        <a:sx n="33" d="100"/>
        <a:sy n="33" d="100"/>
      </p:scale>
      <p:origin x="0" y="-65296"/>
    </p:cViewPr>
  </p:outlineViewPr>
  <p:notesTextViewPr>
    <p:cViewPr>
      <p:scale>
        <a:sx n="65" d="100"/>
        <a:sy n="65" d="100"/>
      </p:scale>
      <p:origin x="0" y="0"/>
    </p:cViewPr>
  </p:notesTextViewPr>
  <p:sorterViewPr>
    <p:cViewPr>
      <p:scale>
        <a:sx n="66" d="100"/>
        <a:sy n="66" d="100"/>
      </p:scale>
      <p:origin x="0" y="0"/>
    </p:cViewPr>
  </p:sorterViewPr>
  <p:notesViewPr>
    <p:cSldViewPr snapToGrid="0" snapToObjects="1">
      <p:cViewPr varScale="1">
        <p:scale>
          <a:sx n="90" d="100"/>
          <a:sy n="90" d="100"/>
        </p:scale>
        <p:origin x="3840"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1.fntdata"/><Relationship Id="rId63" Type="http://schemas.openxmlformats.org/officeDocument/2006/relationships/font" Target="fonts/font17.fntdata"/><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7.fntdata"/><Relationship Id="rId58" Type="http://schemas.openxmlformats.org/officeDocument/2006/relationships/font" Target="fonts/font12.fntdata"/><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15.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font" Target="fonts/font10.fntdata"/><Relationship Id="rId64" Type="http://schemas.openxmlformats.org/officeDocument/2006/relationships/font" Target="fonts/font18.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59" Type="http://schemas.openxmlformats.org/officeDocument/2006/relationships/font" Target="fonts/font13.fntdata"/><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8.fntdata"/><Relationship Id="rId62"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font" Target="fonts/font1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6.fntdata"/><Relationship Id="rId60" Type="http://schemas.openxmlformats.org/officeDocument/2006/relationships/font" Target="fonts/font14.fntdata"/><Relationship Id="rId65" Type="http://schemas.openxmlformats.org/officeDocument/2006/relationships/font" Target="fonts/font19.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4.fntdata"/><Relationship Id="rId55"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AC86F298-EB3E-D446-A729-C248AB8A5D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xmlns="" id="{F37BEABC-4AC1-4C4F-BDDB-0B8FF7D20C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Footer Placeholder 3">
            <a:extLst>
              <a:ext uri="{FF2B5EF4-FFF2-40B4-BE49-F238E27FC236}">
                <a16:creationId xmlns:a16="http://schemas.microsoft.com/office/drawing/2014/main" xmlns="" id="{67DF2A76-21C6-4F49-AC41-288B2976B3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5" name="Slide Number Placeholder 4">
            <a:extLst>
              <a:ext uri="{FF2B5EF4-FFF2-40B4-BE49-F238E27FC236}">
                <a16:creationId xmlns:a16="http://schemas.microsoft.com/office/drawing/2014/main" xmlns="" id="{B0984667-866C-EF45-A262-122686295C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C7A863-B317-0C4D-8D45-833380E63946}" type="slidenum">
              <a:rPr lang="en-GB" smtClean="0"/>
              <a:t>‹#›</a:t>
            </a:fld>
            <a:endParaRPr lang="en-GB"/>
          </a:p>
        </p:txBody>
      </p:sp>
    </p:spTree>
    <p:extLst>
      <p:ext uri="{BB962C8B-B14F-4D97-AF65-F5344CB8AC3E}">
        <p14:creationId xmlns:p14="http://schemas.microsoft.com/office/powerpoint/2010/main" val="420335931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7C66A0-413B-D942-BD25-075929779430}" type="slidenum">
              <a:rPr lang="en-GB" smtClean="0"/>
              <a:t>‹#›</a:t>
            </a:fld>
            <a:endParaRPr lang="en-GB"/>
          </a:p>
        </p:txBody>
      </p:sp>
    </p:spTree>
    <p:extLst>
      <p:ext uri="{BB962C8B-B14F-4D97-AF65-F5344CB8AC3E}">
        <p14:creationId xmlns:p14="http://schemas.microsoft.com/office/powerpoint/2010/main" val="785309553"/>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a:t>
            </a:fld>
            <a:endParaRPr lang="en-GB"/>
          </a:p>
        </p:txBody>
      </p:sp>
    </p:spTree>
    <p:extLst>
      <p:ext uri="{BB962C8B-B14F-4D97-AF65-F5344CB8AC3E}">
        <p14:creationId xmlns:p14="http://schemas.microsoft.com/office/powerpoint/2010/main" val="3524128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12</a:t>
            </a:fld>
            <a:endParaRPr lang="en-GB"/>
          </a:p>
        </p:txBody>
      </p:sp>
    </p:spTree>
    <p:extLst>
      <p:ext uri="{BB962C8B-B14F-4D97-AF65-F5344CB8AC3E}">
        <p14:creationId xmlns:p14="http://schemas.microsoft.com/office/powerpoint/2010/main" val="1790488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13</a:t>
            </a:fld>
            <a:endParaRPr lang="en-GB"/>
          </a:p>
        </p:txBody>
      </p:sp>
    </p:spTree>
    <p:extLst>
      <p:ext uri="{BB962C8B-B14F-4D97-AF65-F5344CB8AC3E}">
        <p14:creationId xmlns:p14="http://schemas.microsoft.com/office/powerpoint/2010/main" val="18186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14</a:t>
            </a:fld>
            <a:endParaRPr lang="en-GB"/>
          </a:p>
        </p:txBody>
      </p:sp>
    </p:spTree>
    <p:extLst>
      <p:ext uri="{BB962C8B-B14F-4D97-AF65-F5344CB8AC3E}">
        <p14:creationId xmlns:p14="http://schemas.microsoft.com/office/powerpoint/2010/main" val="13364063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15</a:t>
            </a:fld>
            <a:endParaRPr lang="en-GB"/>
          </a:p>
        </p:txBody>
      </p:sp>
    </p:spTree>
    <p:extLst>
      <p:ext uri="{BB962C8B-B14F-4D97-AF65-F5344CB8AC3E}">
        <p14:creationId xmlns:p14="http://schemas.microsoft.com/office/powerpoint/2010/main" val="1035529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16</a:t>
            </a:fld>
            <a:endParaRPr lang="en-GB"/>
          </a:p>
        </p:txBody>
      </p:sp>
    </p:spTree>
    <p:extLst>
      <p:ext uri="{BB962C8B-B14F-4D97-AF65-F5344CB8AC3E}">
        <p14:creationId xmlns:p14="http://schemas.microsoft.com/office/powerpoint/2010/main" val="2236311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17</a:t>
            </a:fld>
            <a:endParaRPr lang="en-GB"/>
          </a:p>
        </p:txBody>
      </p:sp>
    </p:spTree>
    <p:extLst>
      <p:ext uri="{BB962C8B-B14F-4D97-AF65-F5344CB8AC3E}">
        <p14:creationId xmlns:p14="http://schemas.microsoft.com/office/powerpoint/2010/main" val="2750419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18</a:t>
            </a:fld>
            <a:endParaRPr lang="en-GB"/>
          </a:p>
        </p:txBody>
      </p:sp>
    </p:spTree>
    <p:extLst>
      <p:ext uri="{BB962C8B-B14F-4D97-AF65-F5344CB8AC3E}">
        <p14:creationId xmlns:p14="http://schemas.microsoft.com/office/powerpoint/2010/main" val="363941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19</a:t>
            </a:fld>
            <a:endParaRPr lang="en-GB"/>
          </a:p>
        </p:txBody>
      </p:sp>
    </p:spTree>
    <p:extLst>
      <p:ext uri="{BB962C8B-B14F-4D97-AF65-F5344CB8AC3E}">
        <p14:creationId xmlns:p14="http://schemas.microsoft.com/office/powerpoint/2010/main" val="36418132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20</a:t>
            </a:fld>
            <a:endParaRPr lang="en-GB"/>
          </a:p>
        </p:txBody>
      </p:sp>
    </p:spTree>
    <p:extLst>
      <p:ext uri="{BB962C8B-B14F-4D97-AF65-F5344CB8AC3E}">
        <p14:creationId xmlns:p14="http://schemas.microsoft.com/office/powerpoint/2010/main" val="3770941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21</a:t>
            </a:fld>
            <a:endParaRPr lang="en-GB"/>
          </a:p>
        </p:txBody>
      </p:sp>
    </p:spTree>
    <p:extLst>
      <p:ext uri="{BB962C8B-B14F-4D97-AF65-F5344CB8AC3E}">
        <p14:creationId xmlns:p14="http://schemas.microsoft.com/office/powerpoint/2010/main" val="699932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a:t>
            </a:fld>
            <a:endParaRPr lang="en-GB"/>
          </a:p>
        </p:txBody>
      </p:sp>
    </p:spTree>
    <p:extLst>
      <p:ext uri="{BB962C8B-B14F-4D97-AF65-F5344CB8AC3E}">
        <p14:creationId xmlns:p14="http://schemas.microsoft.com/office/powerpoint/2010/main" val="1445644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22</a:t>
            </a:fld>
            <a:endParaRPr lang="en-GB"/>
          </a:p>
        </p:txBody>
      </p:sp>
    </p:spTree>
    <p:extLst>
      <p:ext uri="{BB962C8B-B14F-4D97-AF65-F5344CB8AC3E}">
        <p14:creationId xmlns:p14="http://schemas.microsoft.com/office/powerpoint/2010/main" val="1079311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23</a:t>
            </a:fld>
            <a:endParaRPr lang="en-GB"/>
          </a:p>
        </p:txBody>
      </p:sp>
    </p:spTree>
    <p:extLst>
      <p:ext uri="{BB962C8B-B14F-4D97-AF65-F5344CB8AC3E}">
        <p14:creationId xmlns:p14="http://schemas.microsoft.com/office/powerpoint/2010/main" val="2056447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24</a:t>
            </a:fld>
            <a:endParaRPr lang="en-GB"/>
          </a:p>
        </p:txBody>
      </p:sp>
    </p:spTree>
    <p:extLst>
      <p:ext uri="{BB962C8B-B14F-4D97-AF65-F5344CB8AC3E}">
        <p14:creationId xmlns:p14="http://schemas.microsoft.com/office/powerpoint/2010/main" val="13343505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25</a:t>
            </a:fld>
            <a:endParaRPr lang="en-GB"/>
          </a:p>
        </p:txBody>
      </p:sp>
    </p:spTree>
    <p:extLst>
      <p:ext uri="{BB962C8B-B14F-4D97-AF65-F5344CB8AC3E}">
        <p14:creationId xmlns:p14="http://schemas.microsoft.com/office/powerpoint/2010/main" val="2866294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26</a:t>
            </a:fld>
            <a:endParaRPr lang="en-GB"/>
          </a:p>
        </p:txBody>
      </p:sp>
    </p:spTree>
    <p:extLst>
      <p:ext uri="{BB962C8B-B14F-4D97-AF65-F5344CB8AC3E}">
        <p14:creationId xmlns:p14="http://schemas.microsoft.com/office/powerpoint/2010/main" val="21446394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27</a:t>
            </a:fld>
            <a:endParaRPr lang="en-GB"/>
          </a:p>
        </p:txBody>
      </p:sp>
    </p:spTree>
    <p:extLst>
      <p:ext uri="{BB962C8B-B14F-4D97-AF65-F5344CB8AC3E}">
        <p14:creationId xmlns:p14="http://schemas.microsoft.com/office/powerpoint/2010/main" val="33248537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28</a:t>
            </a:fld>
            <a:endParaRPr lang="en-GB"/>
          </a:p>
        </p:txBody>
      </p:sp>
    </p:spTree>
    <p:extLst>
      <p:ext uri="{BB962C8B-B14F-4D97-AF65-F5344CB8AC3E}">
        <p14:creationId xmlns:p14="http://schemas.microsoft.com/office/powerpoint/2010/main" val="5025133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29</a:t>
            </a:fld>
            <a:endParaRPr lang="en-GB"/>
          </a:p>
        </p:txBody>
      </p:sp>
    </p:spTree>
    <p:extLst>
      <p:ext uri="{BB962C8B-B14F-4D97-AF65-F5344CB8AC3E}">
        <p14:creationId xmlns:p14="http://schemas.microsoft.com/office/powerpoint/2010/main" val="36531656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30</a:t>
            </a:fld>
            <a:endParaRPr lang="en-GB"/>
          </a:p>
        </p:txBody>
      </p:sp>
    </p:spTree>
    <p:extLst>
      <p:ext uri="{BB962C8B-B14F-4D97-AF65-F5344CB8AC3E}">
        <p14:creationId xmlns:p14="http://schemas.microsoft.com/office/powerpoint/2010/main" val="17955725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31</a:t>
            </a:fld>
            <a:endParaRPr lang="en-GB"/>
          </a:p>
        </p:txBody>
      </p:sp>
    </p:spTree>
    <p:extLst>
      <p:ext uri="{BB962C8B-B14F-4D97-AF65-F5344CB8AC3E}">
        <p14:creationId xmlns:p14="http://schemas.microsoft.com/office/powerpoint/2010/main" val="2808054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a:t>
            </a:fld>
            <a:endParaRPr lang="en-GB"/>
          </a:p>
        </p:txBody>
      </p:sp>
    </p:spTree>
    <p:extLst>
      <p:ext uri="{BB962C8B-B14F-4D97-AF65-F5344CB8AC3E}">
        <p14:creationId xmlns:p14="http://schemas.microsoft.com/office/powerpoint/2010/main" val="23181480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32</a:t>
            </a:fld>
            <a:endParaRPr lang="en-GB"/>
          </a:p>
        </p:txBody>
      </p:sp>
    </p:spTree>
    <p:extLst>
      <p:ext uri="{BB962C8B-B14F-4D97-AF65-F5344CB8AC3E}">
        <p14:creationId xmlns:p14="http://schemas.microsoft.com/office/powerpoint/2010/main" val="1607564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33</a:t>
            </a:fld>
            <a:endParaRPr lang="en-GB"/>
          </a:p>
        </p:txBody>
      </p:sp>
    </p:spTree>
    <p:extLst>
      <p:ext uri="{BB962C8B-B14F-4D97-AF65-F5344CB8AC3E}">
        <p14:creationId xmlns:p14="http://schemas.microsoft.com/office/powerpoint/2010/main" val="3529383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34</a:t>
            </a:fld>
            <a:endParaRPr lang="en-GB"/>
          </a:p>
        </p:txBody>
      </p:sp>
    </p:spTree>
    <p:extLst>
      <p:ext uri="{BB962C8B-B14F-4D97-AF65-F5344CB8AC3E}">
        <p14:creationId xmlns:p14="http://schemas.microsoft.com/office/powerpoint/2010/main" val="1702483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35</a:t>
            </a:fld>
            <a:endParaRPr lang="en-GB"/>
          </a:p>
        </p:txBody>
      </p:sp>
    </p:spTree>
    <p:extLst>
      <p:ext uri="{BB962C8B-B14F-4D97-AF65-F5344CB8AC3E}">
        <p14:creationId xmlns:p14="http://schemas.microsoft.com/office/powerpoint/2010/main" val="7798014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36</a:t>
            </a:fld>
            <a:endParaRPr lang="en-GB"/>
          </a:p>
        </p:txBody>
      </p:sp>
    </p:spTree>
    <p:extLst>
      <p:ext uri="{BB962C8B-B14F-4D97-AF65-F5344CB8AC3E}">
        <p14:creationId xmlns:p14="http://schemas.microsoft.com/office/powerpoint/2010/main" val="8358390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37</a:t>
            </a:fld>
            <a:endParaRPr lang="en-GB"/>
          </a:p>
        </p:txBody>
      </p:sp>
    </p:spTree>
    <p:extLst>
      <p:ext uri="{BB962C8B-B14F-4D97-AF65-F5344CB8AC3E}">
        <p14:creationId xmlns:p14="http://schemas.microsoft.com/office/powerpoint/2010/main" val="38607422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38</a:t>
            </a:fld>
            <a:endParaRPr lang="en-GB"/>
          </a:p>
        </p:txBody>
      </p:sp>
    </p:spTree>
    <p:extLst>
      <p:ext uri="{BB962C8B-B14F-4D97-AF65-F5344CB8AC3E}">
        <p14:creationId xmlns:p14="http://schemas.microsoft.com/office/powerpoint/2010/main" val="36616851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39</a:t>
            </a:fld>
            <a:endParaRPr lang="en-GB"/>
          </a:p>
        </p:txBody>
      </p:sp>
    </p:spTree>
    <p:extLst>
      <p:ext uri="{BB962C8B-B14F-4D97-AF65-F5344CB8AC3E}">
        <p14:creationId xmlns:p14="http://schemas.microsoft.com/office/powerpoint/2010/main" val="25151966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40</a:t>
            </a:fld>
            <a:endParaRPr lang="en-GB"/>
          </a:p>
        </p:txBody>
      </p:sp>
    </p:spTree>
    <p:extLst>
      <p:ext uri="{BB962C8B-B14F-4D97-AF65-F5344CB8AC3E}">
        <p14:creationId xmlns:p14="http://schemas.microsoft.com/office/powerpoint/2010/main" val="10534463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41</a:t>
            </a:fld>
            <a:endParaRPr lang="en-GB"/>
          </a:p>
        </p:txBody>
      </p:sp>
    </p:spTree>
    <p:extLst>
      <p:ext uri="{BB962C8B-B14F-4D97-AF65-F5344CB8AC3E}">
        <p14:creationId xmlns:p14="http://schemas.microsoft.com/office/powerpoint/2010/main" val="1842686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a:t>
            </a:fld>
            <a:endParaRPr lang="en-GB"/>
          </a:p>
        </p:txBody>
      </p:sp>
    </p:spTree>
    <p:extLst>
      <p:ext uri="{BB962C8B-B14F-4D97-AF65-F5344CB8AC3E}">
        <p14:creationId xmlns:p14="http://schemas.microsoft.com/office/powerpoint/2010/main" val="32609494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42</a:t>
            </a:fld>
            <a:endParaRPr lang="en-GB"/>
          </a:p>
        </p:txBody>
      </p:sp>
    </p:spTree>
    <p:extLst>
      <p:ext uri="{BB962C8B-B14F-4D97-AF65-F5344CB8AC3E}">
        <p14:creationId xmlns:p14="http://schemas.microsoft.com/office/powerpoint/2010/main" val="1547136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a:t>
            </a:fld>
            <a:endParaRPr lang="en-GB"/>
          </a:p>
        </p:txBody>
      </p:sp>
    </p:spTree>
    <p:extLst>
      <p:ext uri="{BB962C8B-B14F-4D97-AF65-F5344CB8AC3E}">
        <p14:creationId xmlns:p14="http://schemas.microsoft.com/office/powerpoint/2010/main" val="3332058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8</a:t>
            </a:fld>
            <a:endParaRPr lang="en-GB"/>
          </a:p>
        </p:txBody>
      </p:sp>
    </p:spTree>
    <p:extLst>
      <p:ext uri="{BB962C8B-B14F-4D97-AF65-F5344CB8AC3E}">
        <p14:creationId xmlns:p14="http://schemas.microsoft.com/office/powerpoint/2010/main" val="2303408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9</a:t>
            </a:fld>
            <a:endParaRPr lang="en-GB"/>
          </a:p>
        </p:txBody>
      </p:sp>
    </p:spTree>
    <p:extLst>
      <p:ext uri="{BB962C8B-B14F-4D97-AF65-F5344CB8AC3E}">
        <p14:creationId xmlns:p14="http://schemas.microsoft.com/office/powerpoint/2010/main" val="1178633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10</a:t>
            </a:fld>
            <a:endParaRPr lang="en-GB"/>
          </a:p>
        </p:txBody>
      </p:sp>
    </p:spTree>
    <p:extLst>
      <p:ext uri="{BB962C8B-B14F-4D97-AF65-F5344CB8AC3E}">
        <p14:creationId xmlns:p14="http://schemas.microsoft.com/office/powerpoint/2010/main" val="2462060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11</a:t>
            </a:fld>
            <a:endParaRPr lang="en-GB"/>
          </a:p>
        </p:txBody>
      </p:sp>
    </p:spTree>
    <p:extLst>
      <p:ext uri="{BB962C8B-B14F-4D97-AF65-F5344CB8AC3E}">
        <p14:creationId xmlns:p14="http://schemas.microsoft.com/office/powerpoint/2010/main" val="1864335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3999" y="2666346"/>
            <a:ext cx="9144000" cy="1870364"/>
          </a:xfrm>
        </p:spPr>
        <p:txBody>
          <a:bodyPr anchor="ctr">
            <a:normAutofit/>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4" name="Text Placeholder 13">
            <a:extLst>
              <a:ext uri="{FF2B5EF4-FFF2-40B4-BE49-F238E27FC236}">
                <a16:creationId xmlns:a16="http://schemas.microsoft.com/office/drawing/2014/main" xmlns="" id="{B2F3C88D-BF6E-6D4C-9A25-CACB03AA208B}"/>
              </a:ext>
            </a:extLst>
          </p:cNvPr>
          <p:cNvSpPr>
            <a:spLocks noGrp="1"/>
          </p:cNvSpPr>
          <p:nvPr>
            <p:ph type="body" sz="quarter" idx="13"/>
          </p:nvPr>
        </p:nvSpPr>
        <p:spPr>
          <a:xfrm>
            <a:off x="3917911" y="6244985"/>
            <a:ext cx="3369375"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5" name="TextBox 14">
            <a:extLst>
              <a:ext uri="{FF2B5EF4-FFF2-40B4-BE49-F238E27FC236}">
                <a16:creationId xmlns:a16="http://schemas.microsoft.com/office/drawing/2014/main" xmlns="" id="{A1D45BA0-7B16-364F-96FA-7CCD74809633}"/>
              </a:ext>
            </a:extLst>
          </p:cNvPr>
          <p:cNvSpPr txBox="1"/>
          <p:nvPr userDrawn="1"/>
        </p:nvSpPr>
        <p:spPr>
          <a:xfrm>
            <a:off x="3283162" y="6261027"/>
            <a:ext cx="717425" cy="338554"/>
          </a:xfrm>
          <a:prstGeom prst="rect">
            <a:avLst/>
          </a:prstGeom>
          <a:noFill/>
        </p:spPr>
        <p:txBody>
          <a:bodyPr wrap="square" rtlCol="0" anchor="b">
            <a:spAutoFit/>
          </a:bodyPr>
          <a:lstStyle/>
          <a:p>
            <a:r>
              <a:rPr lang="en-GB" sz="1600" b="1" i="0" dirty="0">
                <a:solidFill>
                  <a:schemeClr val="bg1"/>
                </a:solidFill>
                <a:latin typeface="Muli" pitchFamily="2" charset="77"/>
              </a:rPr>
              <a:t>Unit:</a:t>
            </a:r>
          </a:p>
        </p:txBody>
      </p:sp>
      <p:sp>
        <p:nvSpPr>
          <p:cNvPr id="16" name="Text Placeholder 13">
            <a:extLst>
              <a:ext uri="{FF2B5EF4-FFF2-40B4-BE49-F238E27FC236}">
                <a16:creationId xmlns:a16="http://schemas.microsoft.com/office/drawing/2014/main" xmlns="" id="{204E8ED3-ED92-2F44-AA0C-C3500973984C}"/>
              </a:ext>
            </a:extLst>
          </p:cNvPr>
          <p:cNvSpPr>
            <a:spLocks noGrp="1"/>
          </p:cNvSpPr>
          <p:nvPr>
            <p:ph type="body" sz="quarter" idx="14"/>
          </p:nvPr>
        </p:nvSpPr>
        <p:spPr>
          <a:xfrm>
            <a:off x="11001412" y="6244985"/>
            <a:ext cx="641969"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7" name="TextBox 16">
            <a:extLst>
              <a:ext uri="{FF2B5EF4-FFF2-40B4-BE49-F238E27FC236}">
                <a16:creationId xmlns:a16="http://schemas.microsoft.com/office/drawing/2014/main" xmlns="" id="{543EE4B3-C0E4-AE42-921D-72A75F2D0332}"/>
              </a:ext>
            </a:extLst>
          </p:cNvPr>
          <p:cNvSpPr txBox="1"/>
          <p:nvPr userDrawn="1"/>
        </p:nvSpPr>
        <p:spPr>
          <a:xfrm>
            <a:off x="10038030" y="6261027"/>
            <a:ext cx="963382" cy="338554"/>
          </a:xfrm>
          <a:prstGeom prst="rect">
            <a:avLst/>
          </a:prstGeom>
          <a:noFill/>
        </p:spPr>
        <p:txBody>
          <a:bodyPr wrap="square" rtlCol="0" anchor="b">
            <a:spAutoFit/>
          </a:bodyPr>
          <a:lstStyle/>
          <a:p>
            <a:r>
              <a:rPr lang="en-GB" sz="1600" b="1" i="0" dirty="0">
                <a:solidFill>
                  <a:schemeClr val="bg1"/>
                </a:solidFill>
                <a:latin typeface="Muli" pitchFamily="2" charset="77"/>
              </a:rPr>
              <a:t>Lesson:</a:t>
            </a:r>
          </a:p>
        </p:txBody>
      </p:sp>
      <p:sp>
        <p:nvSpPr>
          <p:cNvPr id="19" name="TextBox 18">
            <a:extLst>
              <a:ext uri="{FF2B5EF4-FFF2-40B4-BE49-F238E27FC236}">
                <a16:creationId xmlns:a16="http://schemas.microsoft.com/office/drawing/2014/main" xmlns="" id="{B555FC76-808A-0046-94B4-D7D729C67DD3}"/>
              </a:ext>
            </a:extLst>
          </p:cNvPr>
          <p:cNvSpPr txBox="1"/>
          <p:nvPr userDrawn="1"/>
        </p:nvSpPr>
        <p:spPr>
          <a:xfrm>
            <a:off x="236893" y="6261027"/>
            <a:ext cx="787235" cy="338554"/>
          </a:xfrm>
          <a:prstGeom prst="rect">
            <a:avLst/>
          </a:prstGeom>
          <a:noFill/>
        </p:spPr>
        <p:txBody>
          <a:bodyPr wrap="square" rtlCol="0" anchor="b">
            <a:spAutoFit/>
          </a:bodyPr>
          <a:lstStyle/>
          <a:p>
            <a:r>
              <a:rPr lang="en-GB" sz="1600" b="1" i="0" dirty="0">
                <a:solidFill>
                  <a:schemeClr val="bg1"/>
                </a:solidFill>
                <a:latin typeface="Muli" pitchFamily="2" charset="77"/>
              </a:rPr>
              <a:t>Term:</a:t>
            </a:r>
          </a:p>
        </p:txBody>
      </p:sp>
      <p:sp>
        <p:nvSpPr>
          <p:cNvPr id="13" name="Text Placeholder 12">
            <a:extLst>
              <a:ext uri="{FF2B5EF4-FFF2-40B4-BE49-F238E27FC236}">
                <a16:creationId xmlns:a16="http://schemas.microsoft.com/office/drawing/2014/main" xmlns="" id="{5F8ED0D7-1D3B-EA40-89A6-FE5BFCF6799A}"/>
              </a:ext>
            </a:extLst>
          </p:cNvPr>
          <p:cNvSpPr>
            <a:spLocks noGrp="1"/>
          </p:cNvSpPr>
          <p:nvPr>
            <p:ph type="body" sz="quarter" idx="15"/>
          </p:nvPr>
        </p:nvSpPr>
        <p:spPr>
          <a:xfrm>
            <a:off x="955020" y="6247672"/>
            <a:ext cx="2213630" cy="366645"/>
          </a:xfrm>
        </p:spPr>
        <p:txBody>
          <a:bodyPr anchor="b">
            <a:noAutofit/>
          </a:bodyPr>
          <a:lstStyle>
            <a:lvl1pPr marL="0" indent="0">
              <a:buNone/>
              <a:defRPr sz="1800">
                <a:solidFill>
                  <a:schemeClr val="bg1"/>
                </a:solidFill>
                <a:latin typeface="Muli" pitchFamily="2" charset="77"/>
              </a:defRPr>
            </a:lvl1pPr>
            <a:lvl2pPr>
              <a:defRPr sz="1800">
                <a:solidFill>
                  <a:schemeClr val="bg1"/>
                </a:solidFill>
                <a:latin typeface="Muli" pitchFamily="2" charset="77"/>
              </a:defRPr>
            </a:lvl2pPr>
            <a:lvl3pPr>
              <a:defRPr sz="1800">
                <a:solidFill>
                  <a:schemeClr val="bg1"/>
                </a:solidFill>
                <a:latin typeface="Muli" pitchFamily="2" charset="77"/>
              </a:defRPr>
            </a:lvl3pPr>
            <a:lvl4pPr>
              <a:defRPr sz="1800">
                <a:solidFill>
                  <a:schemeClr val="bg1"/>
                </a:solidFill>
                <a:latin typeface="Muli" pitchFamily="2" charset="77"/>
              </a:defRPr>
            </a:lvl4pPr>
            <a:lvl5pPr>
              <a:defRPr sz="1800">
                <a:solidFill>
                  <a:schemeClr val="bg1"/>
                </a:solidFill>
                <a:latin typeface="Muli" pitchFamily="2" charset="77"/>
              </a:defRPr>
            </a:lvl5pPr>
          </a:lstStyle>
          <a:p>
            <a:pPr lvl="0"/>
            <a:endParaRPr lang="en-GB" dirty="0"/>
          </a:p>
        </p:txBody>
      </p:sp>
      <p:pic>
        <p:nvPicPr>
          <p:cNvPr id="10" name="Picture 9"/>
          <p:cNvPicPr/>
          <p:nvPr userDrawn="1"/>
        </p:nvPicPr>
        <p:blipFill>
          <a:blip r:embed="rId2"/>
          <a:stretch>
            <a:fillRect/>
          </a:stretch>
        </p:blipFill>
        <p:spPr>
          <a:xfrm>
            <a:off x="3168000" y="928800"/>
            <a:ext cx="5280660" cy="899795"/>
          </a:xfrm>
          <a:prstGeom prst="rect">
            <a:avLst/>
          </a:prstGeom>
          <a:noFill/>
          <a:ln>
            <a:noFill/>
            <a:prstDash/>
          </a:ln>
        </p:spPr>
      </p:pic>
    </p:spTree>
    <p:extLst>
      <p:ext uri="{BB962C8B-B14F-4D97-AF65-F5344CB8AC3E}">
        <p14:creationId xmlns:p14="http://schemas.microsoft.com/office/powerpoint/2010/main" val="196182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96276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689809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51404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007757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84442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10792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821396605"/>
              </p:ext>
            </p:extLst>
          </p:nvPr>
        </p:nvGraphicFramePr>
        <p:xfrm>
          <a:off x="368075"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091130"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63622"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18167"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sp>
        <p:nvSpPr>
          <p:cNvPr id="18" name="Content Placeholder 2">
            <a:extLst>
              <a:ext uri="{FF2B5EF4-FFF2-40B4-BE49-F238E27FC236}">
                <a16:creationId xmlns:a16="http://schemas.microsoft.com/office/drawing/2014/main" xmlns="" id="{3A402356-13E0-F64F-AEAF-C92A30D3DD4E}"/>
              </a:ext>
            </a:extLst>
          </p:cNvPr>
          <p:cNvSpPr>
            <a:spLocks noGrp="1"/>
          </p:cNvSpPr>
          <p:nvPr>
            <p:ph idx="1"/>
          </p:nvPr>
        </p:nvSpPr>
        <p:spPr>
          <a:xfrm>
            <a:off x="336885" y="1468986"/>
            <a:ext cx="11556570" cy="5039298"/>
          </a:xfrm>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562970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2077034169"/>
              </p:ext>
            </p:extLst>
          </p:nvPr>
        </p:nvGraphicFramePr>
        <p:xfrm>
          <a:off x="384117"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107172"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79664"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34209"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87758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3990141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0140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Question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403F0EC-BACB-B74E-A7F5-23CAB3DFDA3B}"/>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1431925"/>
            <a:ext cx="10515600" cy="1325563"/>
          </a:xfrm>
        </p:spPr>
        <p:txBody>
          <a:bodyPr/>
          <a:lstStyle>
            <a:lvl1pPr algn="ctr">
              <a:defRPr>
                <a:latin typeface="OpenDyslexicAlta" pitchFamily="2" charset="77"/>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838200" y="3520441"/>
            <a:ext cx="10515600" cy="2656522"/>
          </a:xfrm>
        </p:spPr>
        <p:txBody>
          <a:bodyPr>
            <a:normAutofit/>
          </a:bodyPr>
          <a:lstStyle>
            <a:lvl1pPr marL="0" indent="0">
              <a:buNone/>
              <a:defRPr sz="4200">
                <a:solidFill>
                  <a:srgbClr val="0070C0"/>
                </a:solidFill>
              </a:defRPr>
            </a:lvl1pPr>
            <a:lvl2pPr>
              <a:defRPr>
                <a:solidFill>
                  <a:srgbClr val="0070C0"/>
                </a:solidFill>
              </a:defRPr>
            </a:lvl2pPr>
            <a:lvl3pPr>
              <a:defRPr>
                <a:solidFill>
                  <a:srgbClr val="0070C0"/>
                </a:solidFill>
              </a:defRPr>
            </a:lvl3pPr>
            <a:lvl4pPr>
              <a:defRPr>
                <a:solidFill>
                  <a:srgbClr val="0070C0"/>
                </a:solidFill>
              </a:defRPr>
            </a:lvl4pPr>
            <a:lvl5pPr>
              <a:defRPr>
                <a:solidFill>
                  <a:srgbClr val="0070C0"/>
                </a:solidFill>
              </a:defRPr>
            </a:lvl5pPr>
          </a:lstStyle>
          <a:p>
            <a:pPr lvl="0"/>
            <a:r>
              <a:rPr lang="en-US" dirty="0"/>
              <a:t>Click to edit Master text styles</a:t>
            </a:r>
          </a:p>
        </p:txBody>
      </p:sp>
      <p:pic>
        <p:nvPicPr>
          <p:cNvPr id="11" name="Picture 10"/>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39744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
        <p:nvSpPr>
          <p:cNvPr id="7" name="Date Placeholder 3">
            <a:extLst>
              <a:ext uri="{FF2B5EF4-FFF2-40B4-BE49-F238E27FC236}">
                <a16:creationId xmlns:a16="http://schemas.microsoft.com/office/drawing/2014/main" xmlns="" id="{4A8255E2-8D62-EF46-8A29-C45CCF03D89D}"/>
              </a:ext>
            </a:extLst>
          </p:cNvPr>
          <p:cNvSpPr txBox="1">
            <a:spLocks/>
          </p:cNvSpPr>
          <p:nvPr userDrawn="1"/>
        </p:nvSpPr>
        <p:spPr>
          <a:xfrm>
            <a:off x="838200" y="128546"/>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ul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E6FE96F-DDC5-F246-8640-2EF68EEC1D75}" type="datetime1">
              <a:rPr lang="en-GB" smtClean="0"/>
              <a:pPr/>
              <a:t>13/07/2020</a:t>
            </a:fld>
            <a:endParaRPr lang="en-GB" dirty="0"/>
          </a:p>
        </p:txBody>
      </p:sp>
    </p:spTree>
    <p:extLst>
      <p:ext uri="{BB962C8B-B14F-4D97-AF65-F5344CB8AC3E}">
        <p14:creationId xmlns:p14="http://schemas.microsoft.com/office/powerpoint/2010/main" val="926327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683537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211233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159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0" r:id="rId4"/>
    <p:sldLayoutId id="2147483664"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p:txStyles>
    <p:title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OpenDyslexicAlta" pitchFamily="2" charset="77"/>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OpenDyslexicAlta" pitchFamily="2" charset="77"/>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OpenDyslexicAlta" pitchFamily="2" charset="77"/>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tif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tiff"/><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16.tiff"/></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tif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FDEECE2B-4F07-3243-A1BF-25C2CD33540E}"/>
              </a:ext>
            </a:extLst>
          </p:cNvPr>
          <p:cNvSpPr>
            <a:spLocks noGrp="1"/>
          </p:cNvSpPr>
          <p:nvPr>
            <p:ph type="subTitle" idx="1"/>
          </p:nvPr>
        </p:nvSpPr>
        <p:spPr/>
        <p:txBody>
          <a:bodyPr>
            <a:normAutofit/>
          </a:bodyPr>
          <a:lstStyle/>
          <a:p>
            <a:r>
              <a:rPr lang="en-GB" dirty="0"/>
              <a:t>Year 2 </a:t>
            </a:r>
            <a:br>
              <a:rPr lang="en-GB" dirty="0"/>
            </a:br>
            <a:r>
              <a:rPr lang="en-GB" dirty="0"/>
              <a:t>Autumn Block 4: Multiplication and Division</a:t>
            </a:r>
          </a:p>
          <a:p>
            <a:r>
              <a:rPr lang="en-GB" dirty="0"/>
              <a:t>Lesson 4: To be able to use the multiplication symbol</a:t>
            </a:r>
          </a:p>
        </p:txBody>
      </p:sp>
      <p:sp>
        <p:nvSpPr>
          <p:cNvPr id="3" name="Text Placeholder 2">
            <a:extLst>
              <a:ext uri="{FF2B5EF4-FFF2-40B4-BE49-F238E27FC236}">
                <a16:creationId xmlns:a16="http://schemas.microsoft.com/office/drawing/2014/main" xmlns="" id="{46096D93-4A8A-F349-8E04-EC67E07A6F7B}"/>
              </a:ext>
            </a:extLst>
          </p:cNvPr>
          <p:cNvSpPr>
            <a:spLocks noGrp="1"/>
          </p:cNvSpPr>
          <p:nvPr>
            <p:ph type="body" sz="quarter" idx="13"/>
          </p:nvPr>
        </p:nvSpPr>
        <p:spPr>
          <a:xfrm>
            <a:off x="3917911" y="6221692"/>
            <a:ext cx="3369375" cy="369332"/>
          </a:xfrm>
        </p:spPr>
        <p:txBody>
          <a:bodyPr>
            <a:normAutofit fontScale="85000" lnSpcReduction="10000"/>
          </a:bodyPr>
          <a:lstStyle/>
          <a:p>
            <a:r>
              <a:rPr lang="en-GB" dirty="0"/>
              <a:t>Block 4 – Multiplication and Division</a:t>
            </a:r>
          </a:p>
        </p:txBody>
      </p:sp>
      <p:sp>
        <p:nvSpPr>
          <p:cNvPr id="6" name="Text Placeholder 5">
            <a:extLst>
              <a:ext uri="{FF2B5EF4-FFF2-40B4-BE49-F238E27FC236}">
                <a16:creationId xmlns:a16="http://schemas.microsoft.com/office/drawing/2014/main" xmlns="" id="{BE0A8668-F4BF-FD46-97FE-DF79A2E595C7}"/>
              </a:ext>
            </a:extLst>
          </p:cNvPr>
          <p:cNvSpPr>
            <a:spLocks noGrp="1"/>
          </p:cNvSpPr>
          <p:nvPr>
            <p:ph type="body" sz="quarter" idx="14"/>
          </p:nvPr>
        </p:nvSpPr>
        <p:spPr/>
        <p:txBody>
          <a:bodyPr/>
          <a:lstStyle/>
          <a:p>
            <a:r>
              <a:rPr lang="en-GB" dirty="0"/>
              <a:t>4</a:t>
            </a:r>
          </a:p>
        </p:txBody>
      </p:sp>
      <p:pic>
        <p:nvPicPr>
          <p:cNvPr id="11" name="Picture 10">
            <a:extLst>
              <a:ext uri="{FF2B5EF4-FFF2-40B4-BE49-F238E27FC236}">
                <a16:creationId xmlns:a16="http://schemas.microsoft.com/office/drawing/2014/main" xmlns="" id="{FFFB0E5C-B4F3-0F47-AF95-9A5EE6D06A15}"/>
              </a:ext>
            </a:extLst>
          </p:cNvPr>
          <p:cNvPicPr>
            <a:picLocks noChangeAspect="1"/>
          </p:cNvPicPr>
          <p:nvPr/>
        </p:nvPicPr>
        <p:blipFill>
          <a:blip r:embed="rId2"/>
          <a:stretch>
            <a:fillRect/>
          </a:stretch>
        </p:blipFill>
        <p:spPr>
          <a:xfrm>
            <a:off x="10855981" y="1956878"/>
            <a:ext cx="1574800" cy="3289300"/>
          </a:xfrm>
          <a:prstGeom prst="rect">
            <a:avLst/>
          </a:prstGeom>
        </p:spPr>
      </p:pic>
      <p:pic>
        <p:nvPicPr>
          <p:cNvPr id="13" name="Picture 12">
            <a:extLst>
              <a:ext uri="{FF2B5EF4-FFF2-40B4-BE49-F238E27FC236}">
                <a16:creationId xmlns:a16="http://schemas.microsoft.com/office/drawing/2014/main" xmlns="" id="{46C1748E-6744-A341-9185-05FF18F81B25}"/>
              </a:ext>
            </a:extLst>
          </p:cNvPr>
          <p:cNvPicPr>
            <a:picLocks noChangeAspect="1"/>
          </p:cNvPicPr>
          <p:nvPr/>
        </p:nvPicPr>
        <p:blipFill>
          <a:blip r:embed="rId3"/>
          <a:stretch>
            <a:fillRect/>
          </a:stretch>
        </p:blipFill>
        <p:spPr>
          <a:xfrm>
            <a:off x="372735" y="4752914"/>
            <a:ext cx="1689100" cy="1244600"/>
          </a:xfrm>
          <a:prstGeom prst="rect">
            <a:avLst/>
          </a:prstGeom>
        </p:spPr>
      </p:pic>
      <p:pic>
        <p:nvPicPr>
          <p:cNvPr id="19" name="Picture 18">
            <a:extLst>
              <a:ext uri="{FF2B5EF4-FFF2-40B4-BE49-F238E27FC236}">
                <a16:creationId xmlns:a16="http://schemas.microsoft.com/office/drawing/2014/main" xmlns="" id="{EC9A0CFD-E109-4140-B996-30988653C01A}"/>
              </a:ext>
            </a:extLst>
          </p:cNvPr>
          <p:cNvPicPr>
            <a:picLocks noChangeAspect="1"/>
          </p:cNvPicPr>
          <p:nvPr/>
        </p:nvPicPr>
        <p:blipFill>
          <a:blip r:embed="rId4"/>
          <a:stretch>
            <a:fillRect/>
          </a:stretch>
        </p:blipFill>
        <p:spPr>
          <a:xfrm>
            <a:off x="-383038" y="-288436"/>
            <a:ext cx="1777758" cy="1637842"/>
          </a:xfrm>
          <a:prstGeom prst="rect">
            <a:avLst/>
          </a:prstGeom>
        </p:spPr>
      </p:pic>
      <p:pic>
        <p:nvPicPr>
          <p:cNvPr id="21" name="Picture 20">
            <a:extLst>
              <a:ext uri="{FF2B5EF4-FFF2-40B4-BE49-F238E27FC236}">
                <a16:creationId xmlns:a16="http://schemas.microsoft.com/office/drawing/2014/main" xmlns="" id="{D6DF2BA4-3A7B-0E4E-95B5-A4D9B2FD0805}"/>
              </a:ext>
            </a:extLst>
          </p:cNvPr>
          <p:cNvPicPr>
            <a:picLocks noChangeAspect="1"/>
          </p:cNvPicPr>
          <p:nvPr/>
        </p:nvPicPr>
        <p:blipFill>
          <a:blip r:embed="rId5"/>
          <a:stretch>
            <a:fillRect/>
          </a:stretch>
        </p:blipFill>
        <p:spPr>
          <a:xfrm>
            <a:off x="7765730" y="4958851"/>
            <a:ext cx="876300" cy="939800"/>
          </a:xfrm>
          <a:prstGeom prst="rect">
            <a:avLst/>
          </a:prstGeom>
        </p:spPr>
      </p:pic>
      <p:sp>
        <p:nvSpPr>
          <p:cNvPr id="4" name="Text Placeholder 3">
            <a:extLst>
              <a:ext uri="{FF2B5EF4-FFF2-40B4-BE49-F238E27FC236}">
                <a16:creationId xmlns:a16="http://schemas.microsoft.com/office/drawing/2014/main" xmlns="" id="{60C74A61-CF8A-0745-B69B-DD1646654FF2}"/>
              </a:ext>
            </a:extLst>
          </p:cNvPr>
          <p:cNvSpPr>
            <a:spLocks noGrp="1"/>
          </p:cNvSpPr>
          <p:nvPr>
            <p:ph type="body" sz="quarter" idx="15"/>
          </p:nvPr>
        </p:nvSpPr>
        <p:spPr/>
        <p:txBody>
          <a:bodyPr/>
          <a:lstStyle/>
          <a:p>
            <a:r>
              <a:rPr lang="en-US" dirty="0"/>
              <a:t>Autumn</a:t>
            </a:r>
          </a:p>
        </p:txBody>
      </p:sp>
      <p:sp>
        <p:nvSpPr>
          <p:cNvPr id="8" name="TextBox 7">
            <a:extLst>
              <a:ext uri="{FF2B5EF4-FFF2-40B4-BE49-F238E27FC236}">
                <a16:creationId xmlns:a16="http://schemas.microsoft.com/office/drawing/2014/main" xmlns="" id="{AC9EFBDC-A8B5-9549-8D36-873513E4D40C}"/>
              </a:ext>
            </a:extLst>
          </p:cNvPr>
          <p:cNvSpPr txBox="1"/>
          <p:nvPr/>
        </p:nvSpPr>
        <p:spPr>
          <a:xfrm>
            <a:off x="596348" y="6533322"/>
            <a:ext cx="184731" cy="369332"/>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xmlns="" id="{F8D65072-FC35-D84F-937B-70E91C6BD3D3}"/>
              </a:ext>
            </a:extLst>
          </p:cNvPr>
          <p:cNvSpPr txBox="1"/>
          <p:nvPr/>
        </p:nvSpPr>
        <p:spPr>
          <a:xfrm>
            <a:off x="9342783" y="385638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40285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a:stretch>
            <a:fillRect/>
          </a:stretch>
        </p:blipFill>
        <p:spPr>
          <a:xfrm>
            <a:off x="5395782" y="1848816"/>
            <a:ext cx="825225" cy="840075"/>
          </a:xfrm>
          <a:prstGeom prst="rect">
            <a:avLst/>
          </a:prstGeom>
        </p:spPr>
      </p:pic>
      <p:pic>
        <p:nvPicPr>
          <p:cNvPr id="23" name="Picture 22">
            <a:extLst>
              <a:ext uri="{FF2B5EF4-FFF2-40B4-BE49-F238E27FC236}">
                <a16:creationId xmlns:a16="http://schemas.microsoft.com/office/drawing/2014/main" xmlns="" id="{F6AD17E5-811D-2543-AAF1-753024CA67EF}"/>
              </a:ext>
            </a:extLst>
          </p:cNvPr>
          <p:cNvPicPr>
            <a:picLocks noChangeAspect="1"/>
          </p:cNvPicPr>
          <p:nvPr/>
        </p:nvPicPr>
        <p:blipFill>
          <a:blip r:embed="rId3"/>
          <a:stretch>
            <a:fillRect/>
          </a:stretch>
        </p:blipFill>
        <p:spPr>
          <a:xfrm>
            <a:off x="6643558" y="1848815"/>
            <a:ext cx="825225" cy="840075"/>
          </a:xfrm>
          <a:prstGeom prst="rect">
            <a:avLst/>
          </a:prstGeom>
        </p:spPr>
      </p:pic>
      <p:pic>
        <p:nvPicPr>
          <p:cNvPr id="24" name="Picture 23">
            <a:extLst>
              <a:ext uri="{FF2B5EF4-FFF2-40B4-BE49-F238E27FC236}">
                <a16:creationId xmlns:a16="http://schemas.microsoft.com/office/drawing/2014/main" xmlns="" id="{DF539F59-8993-CA4F-912F-B1EA1FFBC1AF}"/>
              </a:ext>
            </a:extLst>
          </p:cNvPr>
          <p:cNvPicPr>
            <a:picLocks noChangeAspect="1"/>
          </p:cNvPicPr>
          <p:nvPr/>
        </p:nvPicPr>
        <p:blipFill>
          <a:blip r:embed="rId3"/>
          <a:stretch>
            <a:fillRect/>
          </a:stretch>
        </p:blipFill>
        <p:spPr>
          <a:xfrm>
            <a:off x="5395781" y="3158971"/>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a:stretch>
            <a:fillRect/>
          </a:stretch>
        </p:blipFill>
        <p:spPr>
          <a:xfrm>
            <a:off x="6643557" y="3135780"/>
            <a:ext cx="825225" cy="840075"/>
          </a:xfrm>
          <a:prstGeom prst="rect">
            <a:avLst/>
          </a:prstGeom>
        </p:spPr>
      </p:pic>
      <p:pic>
        <p:nvPicPr>
          <p:cNvPr id="26" name="Picture 25">
            <a:extLst>
              <a:ext uri="{FF2B5EF4-FFF2-40B4-BE49-F238E27FC236}">
                <a16:creationId xmlns:a16="http://schemas.microsoft.com/office/drawing/2014/main" xmlns="" id="{3B7E46A1-A7D8-9E46-A61F-A7F032BE47B9}"/>
              </a:ext>
            </a:extLst>
          </p:cNvPr>
          <p:cNvPicPr>
            <a:picLocks noChangeAspect="1"/>
          </p:cNvPicPr>
          <p:nvPr/>
        </p:nvPicPr>
        <p:blipFill>
          <a:blip r:embed="rId3"/>
          <a:stretch>
            <a:fillRect/>
          </a:stretch>
        </p:blipFill>
        <p:spPr>
          <a:xfrm>
            <a:off x="5981056" y="2492296"/>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a:stretch>
            <a:fillRect/>
          </a:stretch>
        </p:blipFill>
        <p:spPr>
          <a:xfrm>
            <a:off x="7525740" y="1858940"/>
            <a:ext cx="825225" cy="840075"/>
          </a:xfrm>
          <a:prstGeom prst="rect">
            <a:avLst/>
          </a:prstGeom>
        </p:spPr>
      </p:pic>
      <p:pic>
        <p:nvPicPr>
          <p:cNvPr id="28" name="Picture 27">
            <a:extLst>
              <a:ext uri="{FF2B5EF4-FFF2-40B4-BE49-F238E27FC236}">
                <a16:creationId xmlns:a16="http://schemas.microsoft.com/office/drawing/2014/main" xmlns="" id="{8215B91D-9B48-4748-B426-BE7649BBBA76}"/>
              </a:ext>
            </a:extLst>
          </p:cNvPr>
          <p:cNvPicPr>
            <a:picLocks noChangeAspect="1"/>
          </p:cNvPicPr>
          <p:nvPr/>
        </p:nvPicPr>
        <p:blipFill>
          <a:blip r:embed="rId3"/>
          <a:stretch>
            <a:fillRect/>
          </a:stretch>
        </p:blipFill>
        <p:spPr>
          <a:xfrm>
            <a:off x="8773516" y="1858939"/>
            <a:ext cx="825225" cy="840075"/>
          </a:xfrm>
          <a:prstGeom prst="rect">
            <a:avLst/>
          </a:prstGeom>
        </p:spPr>
      </p:pic>
      <p:pic>
        <p:nvPicPr>
          <p:cNvPr id="29" name="Picture 28">
            <a:extLst>
              <a:ext uri="{FF2B5EF4-FFF2-40B4-BE49-F238E27FC236}">
                <a16:creationId xmlns:a16="http://schemas.microsoft.com/office/drawing/2014/main" xmlns="" id="{15A6241D-16D3-114A-B075-B0C0D26640CA}"/>
              </a:ext>
            </a:extLst>
          </p:cNvPr>
          <p:cNvPicPr>
            <a:picLocks noChangeAspect="1"/>
          </p:cNvPicPr>
          <p:nvPr/>
        </p:nvPicPr>
        <p:blipFill>
          <a:blip r:embed="rId3"/>
          <a:stretch>
            <a:fillRect/>
          </a:stretch>
        </p:blipFill>
        <p:spPr>
          <a:xfrm>
            <a:off x="7525739" y="3169095"/>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a:stretch>
            <a:fillRect/>
          </a:stretch>
        </p:blipFill>
        <p:spPr>
          <a:xfrm>
            <a:off x="8773515" y="3145904"/>
            <a:ext cx="825225" cy="840075"/>
          </a:xfrm>
          <a:prstGeom prst="rect">
            <a:avLst/>
          </a:prstGeom>
        </p:spPr>
      </p:pic>
      <p:pic>
        <p:nvPicPr>
          <p:cNvPr id="31" name="Picture 30">
            <a:extLst>
              <a:ext uri="{FF2B5EF4-FFF2-40B4-BE49-F238E27FC236}">
                <a16:creationId xmlns:a16="http://schemas.microsoft.com/office/drawing/2014/main" xmlns="" id="{EFA7A7A6-5A92-C64C-A09B-2220C1357C5E}"/>
              </a:ext>
            </a:extLst>
          </p:cNvPr>
          <p:cNvPicPr>
            <a:picLocks noChangeAspect="1"/>
          </p:cNvPicPr>
          <p:nvPr/>
        </p:nvPicPr>
        <p:blipFill>
          <a:blip r:embed="rId3"/>
          <a:stretch>
            <a:fillRect/>
          </a:stretch>
        </p:blipFill>
        <p:spPr>
          <a:xfrm>
            <a:off x="8111014" y="2502420"/>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a:stretch>
            <a:fillRect/>
          </a:stretch>
        </p:blipFill>
        <p:spPr>
          <a:xfrm>
            <a:off x="9685237" y="1861772"/>
            <a:ext cx="825225" cy="840075"/>
          </a:xfrm>
          <a:prstGeom prst="rect">
            <a:avLst/>
          </a:prstGeom>
        </p:spPr>
      </p:pic>
      <p:pic>
        <p:nvPicPr>
          <p:cNvPr id="33" name="Picture 32">
            <a:extLst>
              <a:ext uri="{FF2B5EF4-FFF2-40B4-BE49-F238E27FC236}">
                <a16:creationId xmlns:a16="http://schemas.microsoft.com/office/drawing/2014/main" xmlns="" id="{D6A03BF6-1AA2-6842-BAE9-491D8329D7E9}"/>
              </a:ext>
            </a:extLst>
          </p:cNvPr>
          <p:cNvPicPr>
            <a:picLocks noChangeAspect="1"/>
          </p:cNvPicPr>
          <p:nvPr/>
        </p:nvPicPr>
        <p:blipFill>
          <a:blip r:embed="rId3"/>
          <a:stretch>
            <a:fillRect/>
          </a:stretch>
        </p:blipFill>
        <p:spPr>
          <a:xfrm>
            <a:off x="10933013" y="1861771"/>
            <a:ext cx="825225" cy="840075"/>
          </a:xfrm>
          <a:prstGeom prst="rect">
            <a:avLst/>
          </a:prstGeom>
        </p:spPr>
      </p:pic>
      <p:pic>
        <p:nvPicPr>
          <p:cNvPr id="34" name="Picture 33">
            <a:extLst>
              <a:ext uri="{FF2B5EF4-FFF2-40B4-BE49-F238E27FC236}">
                <a16:creationId xmlns:a16="http://schemas.microsoft.com/office/drawing/2014/main" xmlns="" id="{22D48011-78E6-144E-9F8F-39E62F577C80}"/>
              </a:ext>
            </a:extLst>
          </p:cNvPr>
          <p:cNvPicPr>
            <a:picLocks noChangeAspect="1"/>
          </p:cNvPicPr>
          <p:nvPr/>
        </p:nvPicPr>
        <p:blipFill>
          <a:blip r:embed="rId3"/>
          <a:stretch>
            <a:fillRect/>
          </a:stretch>
        </p:blipFill>
        <p:spPr>
          <a:xfrm>
            <a:off x="9685236" y="3171927"/>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a:stretch>
            <a:fillRect/>
          </a:stretch>
        </p:blipFill>
        <p:spPr>
          <a:xfrm>
            <a:off x="10933012" y="3148736"/>
            <a:ext cx="825225" cy="840075"/>
          </a:xfrm>
          <a:prstGeom prst="rect">
            <a:avLst/>
          </a:prstGeom>
        </p:spPr>
      </p:pic>
      <p:pic>
        <p:nvPicPr>
          <p:cNvPr id="36" name="Picture 35">
            <a:extLst>
              <a:ext uri="{FF2B5EF4-FFF2-40B4-BE49-F238E27FC236}">
                <a16:creationId xmlns:a16="http://schemas.microsoft.com/office/drawing/2014/main" xmlns="" id="{487B0E16-6B96-B946-A09B-F59477EB641D}"/>
              </a:ext>
            </a:extLst>
          </p:cNvPr>
          <p:cNvPicPr>
            <a:picLocks noChangeAspect="1"/>
          </p:cNvPicPr>
          <p:nvPr/>
        </p:nvPicPr>
        <p:blipFill>
          <a:blip r:embed="rId3"/>
          <a:stretch>
            <a:fillRect/>
          </a:stretch>
        </p:blipFill>
        <p:spPr>
          <a:xfrm>
            <a:off x="10270511" y="2505252"/>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21502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counters in each group.</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three </a:t>
            </a: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s.</a:t>
            </a:r>
          </a:p>
          <a:p>
            <a:pPr algn="ct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5</a:t>
            </a:r>
            <a:r>
              <a:rPr lang="en-GB" sz="2400" dirty="0">
                <a:solidFill>
                  <a:srgbClr val="FF3860"/>
                </a:solidFill>
                <a:latin typeface="OpenDyslexicAlta" pitchFamily="2" charset="77"/>
              </a:rPr>
              <a:t> </a:t>
            </a:r>
            <a:r>
              <a:rPr lang="en-GB" sz="2400" dirty="0">
                <a:solidFill>
                  <a:schemeClr val="tx1"/>
                </a:solidFill>
                <a:latin typeface="OpenDyslexicAlta" pitchFamily="2" charset="77"/>
              </a:rPr>
              <a:t>+ </a:t>
            </a: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 15</a:t>
            </a: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 15</a:t>
            </a:r>
          </a:p>
          <a:p>
            <a:pPr algn="ctr"/>
            <a:endParaRPr lang="en-GB" sz="2400" dirty="0">
              <a:solidFill>
                <a:schemeClr val="tx1"/>
              </a:solidFill>
              <a:latin typeface="OpenDyslexicAlta" pitchFamily="2" charset="77"/>
            </a:endParaRPr>
          </a:p>
        </p:txBody>
      </p:sp>
    </p:spTree>
    <p:extLst>
      <p:ext uri="{BB962C8B-B14F-4D97-AF65-F5344CB8AC3E}">
        <p14:creationId xmlns:p14="http://schemas.microsoft.com/office/powerpoint/2010/main" val="441086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a:stretch>
            <a:fillRect/>
          </a:stretch>
        </p:blipFill>
        <p:spPr>
          <a:xfrm>
            <a:off x="5395782" y="1848816"/>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a:stretch>
            <a:fillRect/>
          </a:stretch>
        </p:blipFill>
        <p:spPr>
          <a:xfrm>
            <a:off x="6643557" y="3135780"/>
            <a:ext cx="825225" cy="840075"/>
          </a:xfrm>
          <a:prstGeom prst="rect">
            <a:avLst/>
          </a:prstGeom>
        </p:spPr>
      </p:pic>
      <p:pic>
        <p:nvPicPr>
          <p:cNvPr id="26" name="Picture 25">
            <a:extLst>
              <a:ext uri="{FF2B5EF4-FFF2-40B4-BE49-F238E27FC236}">
                <a16:creationId xmlns:a16="http://schemas.microsoft.com/office/drawing/2014/main" xmlns="" id="{3B7E46A1-A7D8-9E46-A61F-A7F032BE47B9}"/>
              </a:ext>
            </a:extLst>
          </p:cNvPr>
          <p:cNvPicPr>
            <a:picLocks noChangeAspect="1"/>
          </p:cNvPicPr>
          <p:nvPr/>
        </p:nvPicPr>
        <p:blipFill>
          <a:blip r:embed="rId3"/>
          <a:stretch>
            <a:fillRect/>
          </a:stretch>
        </p:blipFill>
        <p:spPr>
          <a:xfrm>
            <a:off x="5981056" y="2492296"/>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a:stretch>
            <a:fillRect/>
          </a:stretch>
        </p:blipFill>
        <p:spPr>
          <a:xfrm>
            <a:off x="7525740" y="1858940"/>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a:stretch>
            <a:fillRect/>
          </a:stretch>
        </p:blipFill>
        <p:spPr>
          <a:xfrm>
            <a:off x="8773515" y="3145904"/>
            <a:ext cx="825225" cy="840075"/>
          </a:xfrm>
          <a:prstGeom prst="rect">
            <a:avLst/>
          </a:prstGeom>
        </p:spPr>
      </p:pic>
      <p:pic>
        <p:nvPicPr>
          <p:cNvPr id="31" name="Picture 30">
            <a:extLst>
              <a:ext uri="{FF2B5EF4-FFF2-40B4-BE49-F238E27FC236}">
                <a16:creationId xmlns:a16="http://schemas.microsoft.com/office/drawing/2014/main" xmlns="" id="{EFA7A7A6-5A92-C64C-A09B-2220C1357C5E}"/>
              </a:ext>
            </a:extLst>
          </p:cNvPr>
          <p:cNvPicPr>
            <a:picLocks noChangeAspect="1"/>
          </p:cNvPicPr>
          <p:nvPr/>
        </p:nvPicPr>
        <p:blipFill>
          <a:blip r:embed="rId3"/>
          <a:stretch>
            <a:fillRect/>
          </a:stretch>
        </p:blipFill>
        <p:spPr>
          <a:xfrm>
            <a:off x="8111014" y="2502420"/>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a:stretch>
            <a:fillRect/>
          </a:stretch>
        </p:blipFill>
        <p:spPr>
          <a:xfrm>
            <a:off x="9685237" y="1861772"/>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a:stretch>
            <a:fillRect/>
          </a:stretch>
        </p:blipFill>
        <p:spPr>
          <a:xfrm>
            <a:off x="10933012" y="3148736"/>
            <a:ext cx="825225" cy="840075"/>
          </a:xfrm>
          <a:prstGeom prst="rect">
            <a:avLst/>
          </a:prstGeom>
        </p:spPr>
      </p:pic>
      <p:pic>
        <p:nvPicPr>
          <p:cNvPr id="36" name="Picture 35">
            <a:extLst>
              <a:ext uri="{FF2B5EF4-FFF2-40B4-BE49-F238E27FC236}">
                <a16:creationId xmlns:a16="http://schemas.microsoft.com/office/drawing/2014/main" xmlns="" id="{487B0E16-6B96-B946-A09B-F59477EB641D}"/>
              </a:ext>
            </a:extLst>
          </p:cNvPr>
          <p:cNvPicPr>
            <a:picLocks noChangeAspect="1"/>
          </p:cNvPicPr>
          <p:nvPr/>
        </p:nvPicPr>
        <p:blipFill>
          <a:blip r:embed="rId3"/>
          <a:stretch>
            <a:fillRect/>
          </a:stretch>
        </p:blipFill>
        <p:spPr>
          <a:xfrm>
            <a:off x="10270511" y="2505252"/>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21502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three _s.</a:t>
            </a:r>
          </a:p>
          <a:p>
            <a:pPr algn="ctr"/>
            <a:r>
              <a:rPr lang="en-GB" sz="2400" dirty="0">
                <a:solidFill>
                  <a:schemeClr val="tx1"/>
                </a:solidFill>
                <a:latin typeface="OpenDyslexicAlta" pitchFamily="2" charset="77"/>
              </a:rPr>
              <a:t>_ + _ + _ = 9</a:t>
            </a:r>
          </a:p>
          <a:p>
            <a:pPr algn="ctr"/>
            <a:r>
              <a:rPr lang="en-GB" sz="2400" dirty="0">
                <a:solidFill>
                  <a:schemeClr val="tx1"/>
                </a:solidFill>
                <a:latin typeface="OpenDyslexicAlta" pitchFamily="2" charset="77"/>
              </a:rPr>
              <a:t>_ × _ = 9</a:t>
            </a:r>
          </a:p>
        </p:txBody>
      </p:sp>
    </p:spTree>
    <p:extLst>
      <p:ext uri="{BB962C8B-B14F-4D97-AF65-F5344CB8AC3E}">
        <p14:creationId xmlns:p14="http://schemas.microsoft.com/office/powerpoint/2010/main" val="1858093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a:stretch>
            <a:fillRect/>
          </a:stretch>
        </p:blipFill>
        <p:spPr>
          <a:xfrm>
            <a:off x="5395782" y="1848816"/>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a:stretch>
            <a:fillRect/>
          </a:stretch>
        </p:blipFill>
        <p:spPr>
          <a:xfrm>
            <a:off x="6643557" y="3135780"/>
            <a:ext cx="825225" cy="840075"/>
          </a:xfrm>
          <a:prstGeom prst="rect">
            <a:avLst/>
          </a:prstGeom>
        </p:spPr>
      </p:pic>
      <p:pic>
        <p:nvPicPr>
          <p:cNvPr id="26" name="Picture 25">
            <a:extLst>
              <a:ext uri="{FF2B5EF4-FFF2-40B4-BE49-F238E27FC236}">
                <a16:creationId xmlns:a16="http://schemas.microsoft.com/office/drawing/2014/main" xmlns="" id="{3B7E46A1-A7D8-9E46-A61F-A7F032BE47B9}"/>
              </a:ext>
            </a:extLst>
          </p:cNvPr>
          <p:cNvPicPr>
            <a:picLocks noChangeAspect="1"/>
          </p:cNvPicPr>
          <p:nvPr/>
        </p:nvPicPr>
        <p:blipFill>
          <a:blip r:embed="rId3"/>
          <a:stretch>
            <a:fillRect/>
          </a:stretch>
        </p:blipFill>
        <p:spPr>
          <a:xfrm>
            <a:off x="5981056" y="2492296"/>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a:stretch>
            <a:fillRect/>
          </a:stretch>
        </p:blipFill>
        <p:spPr>
          <a:xfrm>
            <a:off x="7525740" y="1858940"/>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a:stretch>
            <a:fillRect/>
          </a:stretch>
        </p:blipFill>
        <p:spPr>
          <a:xfrm>
            <a:off x="8773515" y="3145904"/>
            <a:ext cx="825225" cy="840075"/>
          </a:xfrm>
          <a:prstGeom prst="rect">
            <a:avLst/>
          </a:prstGeom>
        </p:spPr>
      </p:pic>
      <p:pic>
        <p:nvPicPr>
          <p:cNvPr id="31" name="Picture 30">
            <a:extLst>
              <a:ext uri="{FF2B5EF4-FFF2-40B4-BE49-F238E27FC236}">
                <a16:creationId xmlns:a16="http://schemas.microsoft.com/office/drawing/2014/main" xmlns="" id="{EFA7A7A6-5A92-C64C-A09B-2220C1357C5E}"/>
              </a:ext>
            </a:extLst>
          </p:cNvPr>
          <p:cNvPicPr>
            <a:picLocks noChangeAspect="1"/>
          </p:cNvPicPr>
          <p:nvPr/>
        </p:nvPicPr>
        <p:blipFill>
          <a:blip r:embed="rId3"/>
          <a:stretch>
            <a:fillRect/>
          </a:stretch>
        </p:blipFill>
        <p:spPr>
          <a:xfrm>
            <a:off x="8111014" y="2502420"/>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a:stretch>
            <a:fillRect/>
          </a:stretch>
        </p:blipFill>
        <p:spPr>
          <a:xfrm>
            <a:off x="9685237" y="1861772"/>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a:stretch>
            <a:fillRect/>
          </a:stretch>
        </p:blipFill>
        <p:spPr>
          <a:xfrm>
            <a:off x="10933012" y="3148736"/>
            <a:ext cx="825225" cy="840075"/>
          </a:xfrm>
          <a:prstGeom prst="rect">
            <a:avLst/>
          </a:prstGeom>
        </p:spPr>
      </p:pic>
      <p:pic>
        <p:nvPicPr>
          <p:cNvPr id="36" name="Picture 35">
            <a:extLst>
              <a:ext uri="{FF2B5EF4-FFF2-40B4-BE49-F238E27FC236}">
                <a16:creationId xmlns:a16="http://schemas.microsoft.com/office/drawing/2014/main" xmlns="" id="{487B0E16-6B96-B946-A09B-F59477EB641D}"/>
              </a:ext>
            </a:extLst>
          </p:cNvPr>
          <p:cNvPicPr>
            <a:picLocks noChangeAspect="1"/>
          </p:cNvPicPr>
          <p:nvPr/>
        </p:nvPicPr>
        <p:blipFill>
          <a:blip r:embed="rId3"/>
          <a:stretch>
            <a:fillRect/>
          </a:stretch>
        </p:blipFill>
        <p:spPr>
          <a:xfrm>
            <a:off x="10270511" y="2505252"/>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21502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counters in each group.</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three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s.</a:t>
            </a: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3</a:t>
            </a:r>
            <a:r>
              <a:rPr lang="en-GB" sz="2400" dirty="0">
                <a:solidFill>
                  <a:srgbClr val="FF3860"/>
                </a:solidFill>
                <a:latin typeface="OpenDyslexicAlta" pitchFamily="2" charset="77"/>
              </a:rPr>
              <a:t> </a:t>
            </a:r>
            <a:r>
              <a:rPr lang="en-GB" sz="2400" dirty="0">
                <a:solidFill>
                  <a:schemeClr val="tx1"/>
                </a:solidFill>
                <a:latin typeface="OpenDyslexicAlta" pitchFamily="2" charset="77"/>
              </a:rPr>
              <a:t>+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9</a:t>
            </a: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9</a:t>
            </a:r>
          </a:p>
          <a:p>
            <a:pPr algn="ctr"/>
            <a:endParaRPr lang="en-GB" sz="2400" dirty="0">
              <a:solidFill>
                <a:schemeClr val="tx1"/>
              </a:solidFill>
              <a:latin typeface="OpenDyslexicAlta" pitchFamily="2" charset="77"/>
            </a:endParaRPr>
          </a:p>
        </p:txBody>
      </p:sp>
    </p:spTree>
    <p:extLst>
      <p:ext uri="{BB962C8B-B14F-4D97-AF65-F5344CB8AC3E}">
        <p14:creationId xmlns:p14="http://schemas.microsoft.com/office/powerpoint/2010/main" val="18597784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21502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three _s.</a:t>
            </a:r>
          </a:p>
          <a:p>
            <a:pPr algn="ctr"/>
            <a:r>
              <a:rPr lang="en-GB" sz="2400" dirty="0">
                <a:solidFill>
                  <a:schemeClr val="tx1"/>
                </a:solidFill>
                <a:latin typeface="OpenDyslexicAlta" pitchFamily="2" charset="77"/>
              </a:rPr>
              <a:t>_ + _ + _ = 18</a:t>
            </a:r>
          </a:p>
          <a:p>
            <a:pPr algn="ctr"/>
            <a:r>
              <a:rPr lang="en-GB" sz="2400" dirty="0">
                <a:solidFill>
                  <a:schemeClr val="tx1"/>
                </a:solidFill>
                <a:latin typeface="OpenDyslexicAlta" pitchFamily="2" charset="77"/>
              </a:rPr>
              <a:t>_ × _ = 18</a:t>
            </a:r>
          </a:p>
        </p:txBody>
      </p:sp>
      <p:pic>
        <p:nvPicPr>
          <p:cNvPr id="17" name="Picture 16">
            <a:extLst>
              <a:ext uri="{FF2B5EF4-FFF2-40B4-BE49-F238E27FC236}">
                <a16:creationId xmlns:a16="http://schemas.microsoft.com/office/drawing/2014/main" xmlns="" id="{F7BDCE9D-9A08-4D48-A78D-C4C2C1C66DC3}"/>
              </a:ext>
            </a:extLst>
          </p:cNvPr>
          <p:cNvPicPr>
            <a:picLocks noChangeAspect="1"/>
          </p:cNvPicPr>
          <p:nvPr/>
        </p:nvPicPr>
        <p:blipFill>
          <a:blip r:embed="rId3"/>
          <a:stretch>
            <a:fillRect/>
          </a:stretch>
        </p:blipFill>
        <p:spPr>
          <a:xfrm>
            <a:off x="5645539" y="1860631"/>
            <a:ext cx="735548" cy="748784"/>
          </a:xfrm>
          <a:prstGeom prst="rect">
            <a:avLst/>
          </a:prstGeom>
        </p:spPr>
      </p:pic>
      <p:pic>
        <p:nvPicPr>
          <p:cNvPr id="18" name="Picture 17">
            <a:extLst>
              <a:ext uri="{FF2B5EF4-FFF2-40B4-BE49-F238E27FC236}">
                <a16:creationId xmlns:a16="http://schemas.microsoft.com/office/drawing/2014/main" xmlns="" id="{6544C92D-D360-2C45-876E-E9F65B59299B}"/>
              </a:ext>
            </a:extLst>
          </p:cNvPr>
          <p:cNvPicPr>
            <a:picLocks noChangeAspect="1"/>
          </p:cNvPicPr>
          <p:nvPr/>
        </p:nvPicPr>
        <p:blipFill>
          <a:blip r:embed="rId3"/>
          <a:stretch>
            <a:fillRect/>
          </a:stretch>
        </p:blipFill>
        <p:spPr>
          <a:xfrm>
            <a:off x="5645539" y="3238885"/>
            <a:ext cx="735548" cy="748784"/>
          </a:xfrm>
          <a:prstGeom prst="rect">
            <a:avLst/>
          </a:prstGeom>
        </p:spPr>
      </p:pic>
      <p:pic>
        <p:nvPicPr>
          <p:cNvPr id="23" name="Picture 22">
            <a:extLst>
              <a:ext uri="{FF2B5EF4-FFF2-40B4-BE49-F238E27FC236}">
                <a16:creationId xmlns:a16="http://schemas.microsoft.com/office/drawing/2014/main" xmlns="" id="{3C5858EA-07D2-754E-A9E9-80A9631951B7}"/>
              </a:ext>
            </a:extLst>
          </p:cNvPr>
          <p:cNvPicPr>
            <a:picLocks noChangeAspect="1"/>
          </p:cNvPicPr>
          <p:nvPr/>
        </p:nvPicPr>
        <p:blipFill>
          <a:blip r:embed="rId3"/>
          <a:stretch>
            <a:fillRect/>
          </a:stretch>
        </p:blipFill>
        <p:spPr>
          <a:xfrm>
            <a:off x="5645539" y="2549758"/>
            <a:ext cx="735548" cy="748784"/>
          </a:xfrm>
          <a:prstGeom prst="rect">
            <a:avLst/>
          </a:prstGeom>
        </p:spPr>
      </p:pic>
      <p:pic>
        <p:nvPicPr>
          <p:cNvPr id="24" name="Picture 23">
            <a:extLst>
              <a:ext uri="{FF2B5EF4-FFF2-40B4-BE49-F238E27FC236}">
                <a16:creationId xmlns:a16="http://schemas.microsoft.com/office/drawing/2014/main" xmlns="" id="{1FA3498C-9702-644A-8303-60B926324C9D}"/>
              </a:ext>
            </a:extLst>
          </p:cNvPr>
          <p:cNvPicPr>
            <a:picLocks noChangeAspect="1"/>
          </p:cNvPicPr>
          <p:nvPr/>
        </p:nvPicPr>
        <p:blipFill>
          <a:blip r:embed="rId3"/>
          <a:stretch>
            <a:fillRect/>
          </a:stretch>
        </p:blipFill>
        <p:spPr>
          <a:xfrm>
            <a:off x="6406249" y="1837439"/>
            <a:ext cx="735548" cy="748784"/>
          </a:xfrm>
          <a:prstGeom prst="rect">
            <a:avLst/>
          </a:prstGeom>
        </p:spPr>
      </p:pic>
      <p:pic>
        <p:nvPicPr>
          <p:cNvPr id="28" name="Picture 27">
            <a:extLst>
              <a:ext uri="{FF2B5EF4-FFF2-40B4-BE49-F238E27FC236}">
                <a16:creationId xmlns:a16="http://schemas.microsoft.com/office/drawing/2014/main" xmlns="" id="{9183A9C2-273B-E241-95B1-FB329379C8A5}"/>
              </a:ext>
            </a:extLst>
          </p:cNvPr>
          <p:cNvPicPr>
            <a:picLocks noChangeAspect="1"/>
          </p:cNvPicPr>
          <p:nvPr/>
        </p:nvPicPr>
        <p:blipFill>
          <a:blip r:embed="rId3"/>
          <a:stretch>
            <a:fillRect/>
          </a:stretch>
        </p:blipFill>
        <p:spPr>
          <a:xfrm>
            <a:off x="6406249" y="3215693"/>
            <a:ext cx="735548" cy="748784"/>
          </a:xfrm>
          <a:prstGeom prst="rect">
            <a:avLst/>
          </a:prstGeom>
        </p:spPr>
      </p:pic>
      <p:pic>
        <p:nvPicPr>
          <p:cNvPr id="29" name="Picture 28">
            <a:extLst>
              <a:ext uri="{FF2B5EF4-FFF2-40B4-BE49-F238E27FC236}">
                <a16:creationId xmlns:a16="http://schemas.microsoft.com/office/drawing/2014/main" xmlns="" id="{20E90029-6803-5D4D-AC5C-6230CEDBC25D}"/>
              </a:ext>
            </a:extLst>
          </p:cNvPr>
          <p:cNvPicPr>
            <a:picLocks noChangeAspect="1"/>
          </p:cNvPicPr>
          <p:nvPr/>
        </p:nvPicPr>
        <p:blipFill>
          <a:blip r:embed="rId3"/>
          <a:stretch>
            <a:fillRect/>
          </a:stretch>
        </p:blipFill>
        <p:spPr>
          <a:xfrm>
            <a:off x="6406249" y="2526566"/>
            <a:ext cx="735548" cy="748784"/>
          </a:xfrm>
          <a:prstGeom prst="rect">
            <a:avLst/>
          </a:prstGeom>
        </p:spPr>
      </p:pic>
      <p:pic>
        <p:nvPicPr>
          <p:cNvPr id="33" name="Picture 32">
            <a:extLst>
              <a:ext uri="{FF2B5EF4-FFF2-40B4-BE49-F238E27FC236}">
                <a16:creationId xmlns:a16="http://schemas.microsoft.com/office/drawing/2014/main" xmlns="" id="{BB017D9D-7967-D247-B9EB-E3A14B498014}"/>
              </a:ext>
            </a:extLst>
          </p:cNvPr>
          <p:cNvPicPr>
            <a:picLocks noChangeAspect="1"/>
          </p:cNvPicPr>
          <p:nvPr/>
        </p:nvPicPr>
        <p:blipFill>
          <a:blip r:embed="rId3"/>
          <a:stretch>
            <a:fillRect/>
          </a:stretch>
        </p:blipFill>
        <p:spPr>
          <a:xfrm>
            <a:off x="7770607" y="1848817"/>
            <a:ext cx="735548" cy="748784"/>
          </a:xfrm>
          <a:prstGeom prst="rect">
            <a:avLst/>
          </a:prstGeom>
        </p:spPr>
      </p:pic>
      <p:pic>
        <p:nvPicPr>
          <p:cNvPr id="34" name="Picture 33">
            <a:extLst>
              <a:ext uri="{FF2B5EF4-FFF2-40B4-BE49-F238E27FC236}">
                <a16:creationId xmlns:a16="http://schemas.microsoft.com/office/drawing/2014/main" xmlns="" id="{65D04CBA-36D5-544B-A835-E8739B6694E4}"/>
              </a:ext>
            </a:extLst>
          </p:cNvPr>
          <p:cNvPicPr>
            <a:picLocks noChangeAspect="1"/>
          </p:cNvPicPr>
          <p:nvPr/>
        </p:nvPicPr>
        <p:blipFill>
          <a:blip r:embed="rId3"/>
          <a:stretch>
            <a:fillRect/>
          </a:stretch>
        </p:blipFill>
        <p:spPr>
          <a:xfrm>
            <a:off x="7770607" y="3227071"/>
            <a:ext cx="735548" cy="748784"/>
          </a:xfrm>
          <a:prstGeom prst="rect">
            <a:avLst/>
          </a:prstGeom>
        </p:spPr>
      </p:pic>
      <p:pic>
        <p:nvPicPr>
          <p:cNvPr id="38" name="Picture 37">
            <a:extLst>
              <a:ext uri="{FF2B5EF4-FFF2-40B4-BE49-F238E27FC236}">
                <a16:creationId xmlns:a16="http://schemas.microsoft.com/office/drawing/2014/main" xmlns="" id="{88917041-9A9A-B847-91A6-02D398731647}"/>
              </a:ext>
            </a:extLst>
          </p:cNvPr>
          <p:cNvPicPr>
            <a:picLocks noChangeAspect="1"/>
          </p:cNvPicPr>
          <p:nvPr/>
        </p:nvPicPr>
        <p:blipFill>
          <a:blip r:embed="rId3"/>
          <a:stretch>
            <a:fillRect/>
          </a:stretch>
        </p:blipFill>
        <p:spPr>
          <a:xfrm>
            <a:off x="7770607" y="2537944"/>
            <a:ext cx="735548" cy="748784"/>
          </a:xfrm>
          <a:prstGeom prst="rect">
            <a:avLst/>
          </a:prstGeom>
        </p:spPr>
      </p:pic>
      <p:pic>
        <p:nvPicPr>
          <p:cNvPr id="39" name="Picture 38">
            <a:extLst>
              <a:ext uri="{FF2B5EF4-FFF2-40B4-BE49-F238E27FC236}">
                <a16:creationId xmlns:a16="http://schemas.microsoft.com/office/drawing/2014/main" xmlns="" id="{674C9C50-8FCF-A04C-A486-5BE094216D54}"/>
              </a:ext>
            </a:extLst>
          </p:cNvPr>
          <p:cNvPicPr>
            <a:picLocks noChangeAspect="1"/>
          </p:cNvPicPr>
          <p:nvPr/>
        </p:nvPicPr>
        <p:blipFill>
          <a:blip r:embed="rId3"/>
          <a:stretch>
            <a:fillRect/>
          </a:stretch>
        </p:blipFill>
        <p:spPr>
          <a:xfrm>
            <a:off x="8531317" y="1825625"/>
            <a:ext cx="735548" cy="748784"/>
          </a:xfrm>
          <a:prstGeom prst="rect">
            <a:avLst/>
          </a:prstGeom>
        </p:spPr>
      </p:pic>
      <p:pic>
        <p:nvPicPr>
          <p:cNvPr id="40" name="Picture 39">
            <a:extLst>
              <a:ext uri="{FF2B5EF4-FFF2-40B4-BE49-F238E27FC236}">
                <a16:creationId xmlns:a16="http://schemas.microsoft.com/office/drawing/2014/main" xmlns="" id="{852A11D3-DB3F-0645-9235-D17DCB7F04E2}"/>
              </a:ext>
            </a:extLst>
          </p:cNvPr>
          <p:cNvPicPr>
            <a:picLocks noChangeAspect="1"/>
          </p:cNvPicPr>
          <p:nvPr/>
        </p:nvPicPr>
        <p:blipFill>
          <a:blip r:embed="rId3"/>
          <a:stretch>
            <a:fillRect/>
          </a:stretch>
        </p:blipFill>
        <p:spPr>
          <a:xfrm>
            <a:off x="8531317" y="3203879"/>
            <a:ext cx="735548" cy="748784"/>
          </a:xfrm>
          <a:prstGeom prst="rect">
            <a:avLst/>
          </a:prstGeom>
        </p:spPr>
      </p:pic>
      <p:pic>
        <p:nvPicPr>
          <p:cNvPr id="41" name="Picture 40">
            <a:extLst>
              <a:ext uri="{FF2B5EF4-FFF2-40B4-BE49-F238E27FC236}">
                <a16:creationId xmlns:a16="http://schemas.microsoft.com/office/drawing/2014/main" xmlns="" id="{D1B68156-9655-2349-B0BB-767957BA314F}"/>
              </a:ext>
            </a:extLst>
          </p:cNvPr>
          <p:cNvPicPr>
            <a:picLocks noChangeAspect="1"/>
          </p:cNvPicPr>
          <p:nvPr/>
        </p:nvPicPr>
        <p:blipFill>
          <a:blip r:embed="rId3"/>
          <a:stretch>
            <a:fillRect/>
          </a:stretch>
        </p:blipFill>
        <p:spPr>
          <a:xfrm>
            <a:off x="8531317" y="2514752"/>
            <a:ext cx="735548" cy="748784"/>
          </a:xfrm>
          <a:prstGeom prst="rect">
            <a:avLst/>
          </a:prstGeom>
        </p:spPr>
      </p:pic>
      <p:pic>
        <p:nvPicPr>
          <p:cNvPr id="42" name="Picture 41">
            <a:extLst>
              <a:ext uri="{FF2B5EF4-FFF2-40B4-BE49-F238E27FC236}">
                <a16:creationId xmlns:a16="http://schemas.microsoft.com/office/drawing/2014/main" xmlns="" id="{95A74E66-2DF5-5C49-9E7C-AF6CBEFFCE7C}"/>
              </a:ext>
            </a:extLst>
          </p:cNvPr>
          <p:cNvPicPr>
            <a:picLocks noChangeAspect="1"/>
          </p:cNvPicPr>
          <p:nvPr/>
        </p:nvPicPr>
        <p:blipFill>
          <a:blip r:embed="rId3"/>
          <a:stretch>
            <a:fillRect/>
          </a:stretch>
        </p:blipFill>
        <p:spPr>
          <a:xfrm>
            <a:off x="9882704" y="1848817"/>
            <a:ext cx="735548" cy="748784"/>
          </a:xfrm>
          <a:prstGeom prst="rect">
            <a:avLst/>
          </a:prstGeom>
        </p:spPr>
      </p:pic>
      <p:pic>
        <p:nvPicPr>
          <p:cNvPr id="43" name="Picture 42">
            <a:extLst>
              <a:ext uri="{FF2B5EF4-FFF2-40B4-BE49-F238E27FC236}">
                <a16:creationId xmlns:a16="http://schemas.microsoft.com/office/drawing/2014/main" xmlns="" id="{CED27777-3685-3A4A-9A62-F55FDE33179B}"/>
              </a:ext>
            </a:extLst>
          </p:cNvPr>
          <p:cNvPicPr>
            <a:picLocks noChangeAspect="1"/>
          </p:cNvPicPr>
          <p:nvPr/>
        </p:nvPicPr>
        <p:blipFill>
          <a:blip r:embed="rId3"/>
          <a:stretch>
            <a:fillRect/>
          </a:stretch>
        </p:blipFill>
        <p:spPr>
          <a:xfrm>
            <a:off x="9882704" y="3227071"/>
            <a:ext cx="735548" cy="748784"/>
          </a:xfrm>
          <a:prstGeom prst="rect">
            <a:avLst/>
          </a:prstGeom>
        </p:spPr>
      </p:pic>
      <p:pic>
        <p:nvPicPr>
          <p:cNvPr id="44" name="Picture 43">
            <a:extLst>
              <a:ext uri="{FF2B5EF4-FFF2-40B4-BE49-F238E27FC236}">
                <a16:creationId xmlns:a16="http://schemas.microsoft.com/office/drawing/2014/main" xmlns="" id="{A2DD768B-DFB5-594F-A106-D2300FD1A5CC}"/>
              </a:ext>
            </a:extLst>
          </p:cNvPr>
          <p:cNvPicPr>
            <a:picLocks noChangeAspect="1"/>
          </p:cNvPicPr>
          <p:nvPr/>
        </p:nvPicPr>
        <p:blipFill>
          <a:blip r:embed="rId3"/>
          <a:stretch>
            <a:fillRect/>
          </a:stretch>
        </p:blipFill>
        <p:spPr>
          <a:xfrm>
            <a:off x="9882704" y="2537944"/>
            <a:ext cx="735548" cy="748784"/>
          </a:xfrm>
          <a:prstGeom prst="rect">
            <a:avLst/>
          </a:prstGeom>
        </p:spPr>
      </p:pic>
      <p:pic>
        <p:nvPicPr>
          <p:cNvPr id="45" name="Picture 44">
            <a:extLst>
              <a:ext uri="{FF2B5EF4-FFF2-40B4-BE49-F238E27FC236}">
                <a16:creationId xmlns:a16="http://schemas.microsoft.com/office/drawing/2014/main" xmlns="" id="{10B1EFCD-266C-7047-8F60-5E1145BC8F4F}"/>
              </a:ext>
            </a:extLst>
          </p:cNvPr>
          <p:cNvPicPr>
            <a:picLocks noChangeAspect="1"/>
          </p:cNvPicPr>
          <p:nvPr/>
        </p:nvPicPr>
        <p:blipFill>
          <a:blip r:embed="rId3"/>
          <a:stretch>
            <a:fillRect/>
          </a:stretch>
        </p:blipFill>
        <p:spPr>
          <a:xfrm>
            <a:off x="10643414" y="1825625"/>
            <a:ext cx="735548" cy="748784"/>
          </a:xfrm>
          <a:prstGeom prst="rect">
            <a:avLst/>
          </a:prstGeom>
        </p:spPr>
      </p:pic>
      <p:pic>
        <p:nvPicPr>
          <p:cNvPr id="46" name="Picture 45">
            <a:extLst>
              <a:ext uri="{FF2B5EF4-FFF2-40B4-BE49-F238E27FC236}">
                <a16:creationId xmlns:a16="http://schemas.microsoft.com/office/drawing/2014/main" xmlns="" id="{BC38D461-2D6D-734F-A904-274751CB1F62}"/>
              </a:ext>
            </a:extLst>
          </p:cNvPr>
          <p:cNvPicPr>
            <a:picLocks noChangeAspect="1"/>
          </p:cNvPicPr>
          <p:nvPr/>
        </p:nvPicPr>
        <p:blipFill>
          <a:blip r:embed="rId3"/>
          <a:stretch>
            <a:fillRect/>
          </a:stretch>
        </p:blipFill>
        <p:spPr>
          <a:xfrm>
            <a:off x="10643414" y="3203879"/>
            <a:ext cx="735548" cy="748784"/>
          </a:xfrm>
          <a:prstGeom prst="rect">
            <a:avLst/>
          </a:prstGeom>
        </p:spPr>
      </p:pic>
      <p:pic>
        <p:nvPicPr>
          <p:cNvPr id="47" name="Picture 46">
            <a:extLst>
              <a:ext uri="{FF2B5EF4-FFF2-40B4-BE49-F238E27FC236}">
                <a16:creationId xmlns:a16="http://schemas.microsoft.com/office/drawing/2014/main" xmlns="" id="{016C7F47-08FA-EA4A-AD41-59EDBA2D0E70}"/>
              </a:ext>
            </a:extLst>
          </p:cNvPr>
          <p:cNvPicPr>
            <a:picLocks noChangeAspect="1"/>
          </p:cNvPicPr>
          <p:nvPr/>
        </p:nvPicPr>
        <p:blipFill>
          <a:blip r:embed="rId3"/>
          <a:stretch>
            <a:fillRect/>
          </a:stretch>
        </p:blipFill>
        <p:spPr>
          <a:xfrm>
            <a:off x="10643414" y="2514752"/>
            <a:ext cx="735548" cy="748784"/>
          </a:xfrm>
          <a:prstGeom prst="rect">
            <a:avLst/>
          </a:prstGeom>
        </p:spPr>
      </p:pic>
    </p:spTree>
    <p:extLst>
      <p:ext uri="{BB962C8B-B14F-4D97-AF65-F5344CB8AC3E}">
        <p14:creationId xmlns:p14="http://schemas.microsoft.com/office/powerpoint/2010/main" val="4033837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21502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6</a:t>
            </a:r>
            <a:r>
              <a:rPr lang="en-GB" sz="2400" dirty="0">
                <a:solidFill>
                  <a:schemeClr val="tx1"/>
                </a:solidFill>
                <a:latin typeface="OpenDyslexicAlta" pitchFamily="2" charset="77"/>
              </a:rPr>
              <a:t> counters in each group.</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three </a:t>
            </a:r>
            <a:r>
              <a:rPr lang="en-GB" sz="2400" u="sng" dirty="0">
                <a:solidFill>
                  <a:srgbClr val="FF3860"/>
                </a:solidFill>
                <a:latin typeface="OpenDyslexicAlta" pitchFamily="2" charset="77"/>
              </a:rPr>
              <a:t>6</a:t>
            </a:r>
            <a:r>
              <a:rPr lang="en-GB" sz="2400" dirty="0">
                <a:solidFill>
                  <a:schemeClr val="tx1"/>
                </a:solidFill>
                <a:latin typeface="OpenDyslexicAlta" pitchFamily="2" charset="77"/>
              </a:rPr>
              <a:t>s.</a:t>
            </a:r>
          </a:p>
          <a:p>
            <a:pPr algn="ctr"/>
            <a:r>
              <a:rPr lang="en-GB" sz="2400" u="sng" dirty="0">
                <a:solidFill>
                  <a:srgbClr val="FF3860"/>
                </a:solidFill>
                <a:latin typeface="OpenDyslexicAlta" pitchFamily="2" charset="77"/>
              </a:rPr>
              <a:t>6</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6</a:t>
            </a:r>
            <a:r>
              <a:rPr lang="en-GB" sz="2400" dirty="0">
                <a:solidFill>
                  <a:srgbClr val="FF3860"/>
                </a:solidFill>
                <a:latin typeface="OpenDyslexicAlta" pitchFamily="2" charset="77"/>
              </a:rPr>
              <a:t> </a:t>
            </a:r>
            <a:r>
              <a:rPr lang="en-GB" sz="2400" dirty="0">
                <a:solidFill>
                  <a:schemeClr val="tx1"/>
                </a:solidFill>
                <a:latin typeface="OpenDyslexicAlta" pitchFamily="2" charset="77"/>
              </a:rPr>
              <a:t>+ </a:t>
            </a:r>
            <a:r>
              <a:rPr lang="en-GB" sz="2400" u="sng" dirty="0">
                <a:solidFill>
                  <a:srgbClr val="FF3860"/>
                </a:solidFill>
                <a:latin typeface="OpenDyslexicAlta" pitchFamily="2" charset="77"/>
              </a:rPr>
              <a:t>6</a:t>
            </a:r>
            <a:r>
              <a:rPr lang="en-GB" sz="2400" dirty="0">
                <a:solidFill>
                  <a:schemeClr val="tx1"/>
                </a:solidFill>
                <a:latin typeface="OpenDyslexicAlta" pitchFamily="2" charset="77"/>
              </a:rPr>
              <a:t> = 18</a:t>
            </a: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6</a:t>
            </a:r>
            <a:r>
              <a:rPr lang="en-GB" sz="2400" dirty="0">
                <a:solidFill>
                  <a:schemeClr val="tx1"/>
                </a:solidFill>
                <a:latin typeface="OpenDyslexicAlta" pitchFamily="2" charset="77"/>
              </a:rPr>
              <a:t> = 18</a:t>
            </a:r>
          </a:p>
          <a:p>
            <a:pPr algn="ctr"/>
            <a:endParaRPr lang="en-GB" sz="2400" dirty="0">
              <a:solidFill>
                <a:schemeClr val="tx1"/>
              </a:solidFill>
              <a:latin typeface="OpenDyslexicAlta" pitchFamily="2" charset="77"/>
            </a:endParaRPr>
          </a:p>
        </p:txBody>
      </p:sp>
      <p:sp>
        <p:nvSpPr>
          <p:cNvPr id="17" name="Rectangle 16">
            <a:extLst>
              <a:ext uri="{FF2B5EF4-FFF2-40B4-BE49-F238E27FC236}">
                <a16:creationId xmlns:a16="http://schemas.microsoft.com/office/drawing/2014/main" xmlns="" id="{34B685D1-B2AD-AE40-A33F-7CD0908F1D44}"/>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xmlns="" id="{988AA5C9-A232-A040-B0BD-E850DC6314B2}"/>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xmlns="" id="{B2965BB6-34FA-4A4F-BCCA-89A15030A901}"/>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xmlns="" id="{9A78E0E1-E4A5-7A4C-B0DD-D9F4F6C36846}"/>
              </a:ext>
            </a:extLst>
          </p:cNvPr>
          <p:cNvPicPr>
            <a:picLocks noChangeAspect="1"/>
          </p:cNvPicPr>
          <p:nvPr/>
        </p:nvPicPr>
        <p:blipFill>
          <a:blip r:embed="rId3"/>
          <a:stretch>
            <a:fillRect/>
          </a:stretch>
        </p:blipFill>
        <p:spPr>
          <a:xfrm>
            <a:off x="5645539" y="1860631"/>
            <a:ext cx="735548" cy="748784"/>
          </a:xfrm>
          <a:prstGeom prst="rect">
            <a:avLst/>
          </a:prstGeom>
        </p:spPr>
      </p:pic>
      <p:pic>
        <p:nvPicPr>
          <p:cNvPr id="28" name="Picture 27">
            <a:extLst>
              <a:ext uri="{FF2B5EF4-FFF2-40B4-BE49-F238E27FC236}">
                <a16:creationId xmlns:a16="http://schemas.microsoft.com/office/drawing/2014/main" xmlns="" id="{F4830E0F-938B-E74D-BE88-EB94D284D206}"/>
              </a:ext>
            </a:extLst>
          </p:cNvPr>
          <p:cNvPicPr>
            <a:picLocks noChangeAspect="1"/>
          </p:cNvPicPr>
          <p:nvPr/>
        </p:nvPicPr>
        <p:blipFill>
          <a:blip r:embed="rId3"/>
          <a:stretch>
            <a:fillRect/>
          </a:stretch>
        </p:blipFill>
        <p:spPr>
          <a:xfrm>
            <a:off x="5645539" y="3238885"/>
            <a:ext cx="735548" cy="748784"/>
          </a:xfrm>
          <a:prstGeom prst="rect">
            <a:avLst/>
          </a:prstGeom>
        </p:spPr>
      </p:pic>
      <p:pic>
        <p:nvPicPr>
          <p:cNvPr id="29" name="Picture 28">
            <a:extLst>
              <a:ext uri="{FF2B5EF4-FFF2-40B4-BE49-F238E27FC236}">
                <a16:creationId xmlns:a16="http://schemas.microsoft.com/office/drawing/2014/main" xmlns="" id="{B23471B0-50CD-C448-988F-C3A06FC1C90D}"/>
              </a:ext>
            </a:extLst>
          </p:cNvPr>
          <p:cNvPicPr>
            <a:picLocks noChangeAspect="1"/>
          </p:cNvPicPr>
          <p:nvPr/>
        </p:nvPicPr>
        <p:blipFill>
          <a:blip r:embed="rId3"/>
          <a:stretch>
            <a:fillRect/>
          </a:stretch>
        </p:blipFill>
        <p:spPr>
          <a:xfrm>
            <a:off x="5645539" y="2549758"/>
            <a:ext cx="735548" cy="748784"/>
          </a:xfrm>
          <a:prstGeom prst="rect">
            <a:avLst/>
          </a:prstGeom>
        </p:spPr>
      </p:pic>
      <p:pic>
        <p:nvPicPr>
          <p:cNvPr id="33" name="Picture 32">
            <a:extLst>
              <a:ext uri="{FF2B5EF4-FFF2-40B4-BE49-F238E27FC236}">
                <a16:creationId xmlns:a16="http://schemas.microsoft.com/office/drawing/2014/main" xmlns="" id="{41043A33-67BB-D542-A161-A2BD17201695}"/>
              </a:ext>
            </a:extLst>
          </p:cNvPr>
          <p:cNvPicPr>
            <a:picLocks noChangeAspect="1"/>
          </p:cNvPicPr>
          <p:nvPr/>
        </p:nvPicPr>
        <p:blipFill>
          <a:blip r:embed="rId3"/>
          <a:stretch>
            <a:fillRect/>
          </a:stretch>
        </p:blipFill>
        <p:spPr>
          <a:xfrm>
            <a:off x="6406249" y="1837439"/>
            <a:ext cx="735548" cy="748784"/>
          </a:xfrm>
          <a:prstGeom prst="rect">
            <a:avLst/>
          </a:prstGeom>
        </p:spPr>
      </p:pic>
      <p:pic>
        <p:nvPicPr>
          <p:cNvPr id="34" name="Picture 33">
            <a:extLst>
              <a:ext uri="{FF2B5EF4-FFF2-40B4-BE49-F238E27FC236}">
                <a16:creationId xmlns:a16="http://schemas.microsoft.com/office/drawing/2014/main" xmlns="" id="{55D3657E-72EA-5A42-9BA6-0C09508C4DF9}"/>
              </a:ext>
            </a:extLst>
          </p:cNvPr>
          <p:cNvPicPr>
            <a:picLocks noChangeAspect="1"/>
          </p:cNvPicPr>
          <p:nvPr/>
        </p:nvPicPr>
        <p:blipFill>
          <a:blip r:embed="rId3"/>
          <a:stretch>
            <a:fillRect/>
          </a:stretch>
        </p:blipFill>
        <p:spPr>
          <a:xfrm>
            <a:off x="6406249" y="3215693"/>
            <a:ext cx="735548" cy="748784"/>
          </a:xfrm>
          <a:prstGeom prst="rect">
            <a:avLst/>
          </a:prstGeom>
        </p:spPr>
      </p:pic>
      <p:pic>
        <p:nvPicPr>
          <p:cNvPr id="38" name="Picture 37">
            <a:extLst>
              <a:ext uri="{FF2B5EF4-FFF2-40B4-BE49-F238E27FC236}">
                <a16:creationId xmlns:a16="http://schemas.microsoft.com/office/drawing/2014/main" xmlns="" id="{D4538D7B-1DE5-CF49-8455-F3A2BADA80DF}"/>
              </a:ext>
            </a:extLst>
          </p:cNvPr>
          <p:cNvPicPr>
            <a:picLocks noChangeAspect="1"/>
          </p:cNvPicPr>
          <p:nvPr/>
        </p:nvPicPr>
        <p:blipFill>
          <a:blip r:embed="rId3"/>
          <a:stretch>
            <a:fillRect/>
          </a:stretch>
        </p:blipFill>
        <p:spPr>
          <a:xfrm>
            <a:off x="6406249" y="2526566"/>
            <a:ext cx="735548" cy="748784"/>
          </a:xfrm>
          <a:prstGeom prst="rect">
            <a:avLst/>
          </a:prstGeom>
        </p:spPr>
      </p:pic>
      <p:pic>
        <p:nvPicPr>
          <p:cNvPr id="39" name="Picture 38">
            <a:extLst>
              <a:ext uri="{FF2B5EF4-FFF2-40B4-BE49-F238E27FC236}">
                <a16:creationId xmlns:a16="http://schemas.microsoft.com/office/drawing/2014/main" xmlns="" id="{66C590A6-0943-464B-BF9B-69D4C8F59DFF}"/>
              </a:ext>
            </a:extLst>
          </p:cNvPr>
          <p:cNvPicPr>
            <a:picLocks noChangeAspect="1"/>
          </p:cNvPicPr>
          <p:nvPr/>
        </p:nvPicPr>
        <p:blipFill>
          <a:blip r:embed="rId3"/>
          <a:stretch>
            <a:fillRect/>
          </a:stretch>
        </p:blipFill>
        <p:spPr>
          <a:xfrm>
            <a:off x="7770607" y="1848817"/>
            <a:ext cx="735548" cy="748784"/>
          </a:xfrm>
          <a:prstGeom prst="rect">
            <a:avLst/>
          </a:prstGeom>
        </p:spPr>
      </p:pic>
      <p:pic>
        <p:nvPicPr>
          <p:cNvPr id="40" name="Picture 39">
            <a:extLst>
              <a:ext uri="{FF2B5EF4-FFF2-40B4-BE49-F238E27FC236}">
                <a16:creationId xmlns:a16="http://schemas.microsoft.com/office/drawing/2014/main" xmlns="" id="{DBF3D231-09D0-2B41-B6E3-871F1C72ADCD}"/>
              </a:ext>
            </a:extLst>
          </p:cNvPr>
          <p:cNvPicPr>
            <a:picLocks noChangeAspect="1"/>
          </p:cNvPicPr>
          <p:nvPr/>
        </p:nvPicPr>
        <p:blipFill>
          <a:blip r:embed="rId3"/>
          <a:stretch>
            <a:fillRect/>
          </a:stretch>
        </p:blipFill>
        <p:spPr>
          <a:xfrm>
            <a:off x="7770607" y="3227071"/>
            <a:ext cx="735548" cy="748784"/>
          </a:xfrm>
          <a:prstGeom prst="rect">
            <a:avLst/>
          </a:prstGeom>
        </p:spPr>
      </p:pic>
      <p:pic>
        <p:nvPicPr>
          <p:cNvPr id="41" name="Picture 40">
            <a:extLst>
              <a:ext uri="{FF2B5EF4-FFF2-40B4-BE49-F238E27FC236}">
                <a16:creationId xmlns:a16="http://schemas.microsoft.com/office/drawing/2014/main" xmlns="" id="{B84EE491-F2A1-8E46-A7A8-AFA5E5E16B83}"/>
              </a:ext>
            </a:extLst>
          </p:cNvPr>
          <p:cNvPicPr>
            <a:picLocks noChangeAspect="1"/>
          </p:cNvPicPr>
          <p:nvPr/>
        </p:nvPicPr>
        <p:blipFill>
          <a:blip r:embed="rId3"/>
          <a:stretch>
            <a:fillRect/>
          </a:stretch>
        </p:blipFill>
        <p:spPr>
          <a:xfrm>
            <a:off x="7770607" y="2537944"/>
            <a:ext cx="735548" cy="748784"/>
          </a:xfrm>
          <a:prstGeom prst="rect">
            <a:avLst/>
          </a:prstGeom>
        </p:spPr>
      </p:pic>
      <p:pic>
        <p:nvPicPr>
          <p:cNvPr id="42" name="Picture 41">
            <a:extLst>
              <a:ext uri="{FF2B5EF4-FFF2-40B4-BE49-F238E27FC236}">
                <a16:creationId xmlns:a16="http://schemas.microsoft.com/office/drawing/2014/main" xmlns="" id="{6969A9EC-9267-D242-9BB7-EAEB869CF365}"/>
              </a:ext>
            </a:extLst>
          </p:cNvPr>
          <p:cNvPicPr>
            <a:picLocks noChangeAspect="1"/>
          </p:cNvPicPr>
          <p:nvPr/>
        </p:nvPicPr>
        <p:blipFill>
          <a:blip r:embed="rId3"/>
          <a:stretch>
            <a:fillRect/>
          </a:stretch>
        </p:blipFill>
        <p:spPr>
          <a:xfrm>
            <a:off x="8531317" y="1825625"/>
            <a:ext cx="735548" cy="748784"/>
          </a:xfrm>
          <a:prstGeom prst="rect">
            <a:avLst/>
          </a:prstGeom>
        </p:spPr>
      </p:pic>
      <p:pic>
        <p:nvPicPr>
          <p:cNvPr id="43" name="Picture 42">
            <a:extLst>
              <a:ext uri="{FF2B5EF4-FFF2-40B4-BE49-F238E27FC236}">
                <a16:creationId xmlns:a16="http://schemas.microsoft.com/office/drawing/2014/main" xmlns="" id="{DD6396DB-C35D-9643-926F-4443F4BAC717}"/>
              </a:ext>
            </a:extLst>
          </p:cNvPr>
          <p:cNvPicPr>
            <a:picLocks noChangeAspect="1"/>
          </p:cNvPicPr>
          <p:nvPr/>
        </p:nvPicPr>
        <p:blipFill>
          <a:blip r:embed="rId3"/>
          <a:stretch>
            <a:fillRect/>
          </a:stretch>
        </p:blipFill>
        <p:spPr>
          <a:xfrm>
            <a:off x="8531317" y="3203879"/>
            <a:ext cx="735548" cy="748784"/>
          </a:xfrm>
          <a:prstGeom prst="rect">
            <a:avLst/>
          </a:prstGeom>
        </p:spPr>
      </p:pic>
      <p:pic>
        <p:nvPicPr>
          <p:cNvPr id="44" name="Picture 43">
            <a:extLst>
              <a:ext uri="{FF2B5EF4-FFF2-40B4-BE49-F238E27FC236}">
                <a16:creationId xmlns:a16="http://schemas.microsoft.com/office/drawing/2014/main" xmlns="" id="{47E85267-1273-C940-87AC-6AACBF804829}"/>
              </a:ext>
            </a:extLst>
          </p:cNvPr>
          <p:cNvPicPr>
            <a:picLocks noChangeAspect="1"/>
          </p:cNvPicPr>
          <p:nvPr/>
        </p:nvPicPr>
        <p:blipFill>
          <a:blip r:embed="rId3"/>
          <a:stretch>
            <a:fillRect/>
          </a:stretch>
        </p:blipFill>
        <p:spPr>
          <a:xfrm>
            <a:off x="8531317" y="2514752"/>
            <a:ext cx="735548" cy="748784"/>
          </a:xfrm>
          <a:prstGeom prst="rect">
            <a:avLst/>
          </a:prstGeom>
        </p:spPr>
      </p:pic>
      <p:pic>
        <p:nvPicPr>
          <p:cNvPr id="45" name="Picture 44">
            <a:extLst>
              <a:ext uri="{FF2B5EF4-FFF2-40B4-BE49-F238E27FC236}">
                <a16:creationId xmlns:a16="http://schemas.microsoft.com/office/drawing/2014/main" xmlns="" id="{9BD7DB4A-43E5-644D-ACFA-16BBC72604B3}"/>
              </a:ext>
            </a:extLst>
          </p:cNvPr>
          <p:cNvPicPr>
            <a:picLocks noChangeAspect="1"/>
          </p:cNvPicPr>
          <p:nvPr/>
        </p:nvPicPr>
        <p:blipFill>
          <a:blip r:embed="rId3"/>
          <a:stretch>
            <a:fillRect/>
          </a:stretch>
        </p:blipFill>
        <p:spPr>
          <a:xfrm>
            <a:off x="9882704" y="1848817"/>
            <a:ext cx="735548" cy="748784"/>
          </a:xfrm>
          <a:prstGeom prst="rect">
            <a:avLst/>
          </a:prstGeom>
        </p:spPr>
      </p:pic>
      <p:pic>
        <p:nvPicPr>
          <p:cNvPr id="46" name="Picture 45">
            <a:extLst>
              <a:ext uri="{FF2B5EF4-FFF2-40B4-BE49-F238E27FC236}">
                <a16:creationId xmlns:a16="http://schemas.microsoft.com/office/drawing/2014/main" xmlns="" id="{FF84C344-DF16-554E-A012-54BB90CB1E7F}"/>
              </a:ext>
            </a:extLst>
          </p:cNvPr>
          <p:cNvPicPr>
            <a:picLocks noChangeAspect="1"/>
          </p:cNvPicPr>
          <p:nvPr/>
        </p:nvPicPr>
        <p:blipFill>
          <a:blip r:embed="rId3"/>
          <a:stretch>
            <a:fillRect/>
          </a:stretch>
        </p:blipFill>
        <p:spPr>
          <a:xfrm>
            <a:off x="9882704" y="3227071"/>
            <a:ext cx="735548" cy="748784"/>
          </a:xfrm>
          <a:prstGeom prst="rect">
            <a:avLst/>
          </a:prstGeom>
        </p:spPr>
      </p:pic>
      <p:pic>
        <p:nvPicPr>
          <p:cNvPr id="47" name="Picture 46">
            <a:extLst>
              <a:ext uri="{FF2B5EF4-FFF2-40B4-BE49-F238E27FC236}">
                <a16:creationId xmlns:a16="http://schemas.microsoft.com/office/drawing/2014/main" xmlns="" id="{737FFCD4-D107-3D4B-8339-2702235CDB14}"/>
              </a:ext>
            </a:extLst>
          </p:cNvPr>
          <p:cNvPicPr>
            <a:picLocks noChangeAspect="1"/>
          </p:cNvPicPr>
          <p:nvPr/>
        </p:nvPicPr>
        <p:blipFill>
          <a:blip r:embed="rId3"/>
          <a:stretch>
            <a:fillRect/>
          </a:stretch>
        </p:blipFill>
        <p:spPr>
          <a:xfrm>
            <a:off x="9882704" y="2537944"/>
            <a:ext cx="735548" cy="748784"/>
          </a:xfrm>
          <a:prstGeom prst="rect">
            <a:avLst/>
          </a:prstGeom>
        </p:spPr>
      </p:pic>
      <p:pic>
        <p:nvPicPr>
          <p:cNvPr id="48" name="Picture 47">
            <a:extLst>
              <a:ext uri="{FF2B5EF4-FFF2-40B4-BE49-F238E27FC236}">
                <a16:creationId xmlns:a16="http://schemas.microsoft.com/office/drawing/2014/main" xmlns="" id="{8681DA50-8FC7-284D-BD51-29230EC9D1E7}"/>
              </a:ext>
            </a:extLst>
          </p:cNvPr>
          <p:cNvPicPr>
            <a:picLocks noChangeAspect="1"/>
          </p:cNvPicPr>
          <p:nvPr/>
        </p:nvPicPr>
        <p:blipFill>
          <a:blip r:embed="rId3"/>
          <a:stretch>
            <a:fillRect/>
          </a:stretch>
        </p:blipFill>
        <p:spPr>
          <a:xfrm>
            <a:off x="10643414" y="1825625"/>
            <a:ext cx="735548" cy="748784"/>
          </a:xfrm>
          <a:prstGeom prst="rect">
            <a:avLst/>
          </a:prstGeom>
        </p:spPr>
      </p:pic>
      <p:pic>
        <p:nvPicPr>
          <p:cNvPr id="49" name="Picture 48">
            <a:extLst>
              <a:ext uri="{FF2B5EF4-FFF2-40B4-BE49-F238E27FC236}">
                <a16:creationId xmlns:a16="http://schemas.microsoft.com/office/drawing/2014/main" xmlns="" id="{0210E326-3059-634B-BDDD-BCE8D17BBF59}"/>
              </a:ext>
            </a:extLst>
          </p:cNvPr>
          <p:cNvPicPr>
            <a:picLocks noChangeAspect="1"/>
          </p:cNvPicPr>
          <p:nvPr/>
        </p:nvPicPr>
        <p:blipFill>
          <a:blip r:embed="rId3"/>
          <a:stretch>
            <a:fillRect/>
          </a:stretch>
        </p:blipFill>
        <p:spPr>
          <a:xfrm>
            <a:off x="10643414" y="3203879"/>
            <a:ext cx="735548" cy="748784"/>
          </a:xfrm>
          <a:prstGeom prst="rect">
            <a:avLst/>
          </a:prstGeom>
        </p:spPr>
      </p:pic>
      <p:pic>
        <p:nvPicPr>
          <p:cNvPr id="50" name="Picture 49">
            <a:extLst>
              <a:ext uri="{FF2B5EF4-FFF2-40B4-BE49-F238E27FC236}">
                <a16:creationId xmlns:a16="http://schemas.microsoft.com/office/drawing/2014/main" xmlns="" id="{43C74CAD-78B1-2E4A-9331-CBBB14311567}"/>
              </a:ext>
            </a:extLst>
          </p:cNvPr>
          <p:cNvPicPr>
            <a:picLocks noChangeAspect="1"/>
          </p:cNvPicPr>
          <p:nvPr/>
        </p:nvPicPr>
        <p:blipFill>
          <a:blip r:embed="rId3"/>
          <a:stretch>
            <a:fillRect/>
          </a:stretch>
        </p:blipFill>
        <p:spPr>
          <a:xfrm>
            <a:off x="10643414" y="2514752"/>
            <a:ext cx="735548" cy="748784"/>
          </a:xfrm>
          <a:prstGeom prst="rect">
            <a:avLst/>
          </a:prstGeom>
        </p:spPr>
      </p:pic>
    </p:spTree>
    <p:extLst>
      <p:ext uri="{BB962C8B-B14F-4D97-AF65-F5344CB8AC3E}">
        <p14:creationId xmlns:p14="http://schemas.microsoft.com/office/powerpoint/2010/main" val="841653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chemeClr val="bg1"/>
                          </a:solidFill>
                          <a:latin typeface="OpenDyslexicAlta" pitchFamily="2" charset="77"/>
                        </a:rPr>
                        <a:t>2 + 2 + 2 + 2 = 8</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chemeClr val="bg1"/>
                          </a:solidFill>
                          <a:latin typeface="OpenDyslexicAlta" pitchFamily="2" charset="77"/>
                        </a:rPr>
                        <a:t>four</a:t>
                      </a:r>
                      <a:r>
                        <a:rPr lang="en-US" sz="2000" dirty="0">
                          <a:latin typeface="OpenDyslexicAlta" pitchFamily="2" charset="77"/>
                        </a:rPr>
                        <a:t> equal groups with </a:t>
                      </a:r>
                      <a:r>
                        <a:rPr lang="en-US" sz="2000" u="sng" dirty="0">
                          <a:solidFill>
                            <a:schemeClr val="bg1"/>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chemeClr val="bg1"/>
                          </a:solidFill>
                          <a:latin typeface="OpenDyslexicAlta" pitchFamily="2" charset="77"/>
                        </a:rPr>
                        <a:t>eight</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Multiply it</a:t>
                      </a:r>
                    </a:p>
                    <a:p>
                      <a:endParaRPr lang="en-US" sz="2400" dirty="0">
                        <a:latin typeface="OpenDyslexicAlta" pitchFamily="2" charset="77"/>
                      </a:endParaRPr>
                    </a:p>
                    <a:p>
                      <a:pPr algn="ctr"/>
                      <a:r>
                        <a:rPr lang="en-US" sz="2400" dirty="0">
                          <a:solidFill>
                            <a:schemeClr val="bg1"/>
                          </a:solidFill>
                          <a:latin typeface="OpenDyslexicAlta" pitchFamily="2" charset="77"/>
                        </a:rPr>
                        <a:t>4 x 2 = 8</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6" name="Picture 5">
            <a:extLst>
              <a:ext uri="{FF2B5EF4-FFF2-40B4-BE49-F238E27FC236}">
                <a16:creationId xmlns:a16="http://schemas.microsoft.com/office/drawing/2014/main" xmlns="" id="{C1D2B9DD-86CC-8F40-8430-D940BDA420D7}"/>
              </a:ext>
            </a:extLst>
          </p:cNvPr>
          <p:cNvPicPr>
            <a:picLocks noChangeAspect="1"/>
          </p:cNvPicPr>
          <p:nvPr/>
        </p:nvPicPr>
        <p:blipFill>
          <a:blip r:embed="rId3"/>
          <a:stretch>
            <a:fillRect/>
          </a:stretch>
        </p:blipFill>
        <p:spPr>
          <a:xfrm>
            <a:off x="2616540" y="2936511"/>
            <a:ext cx="887708" cy="915119"/>
          </a:xfrm>
          <a:prstGeom prst="rect">
            <a:avLst/>
          </a:prstGeom>
        </p:spPr>
      </p:pic>
      <p:pic>
        <p:nvPicPr>
          <p:cNvPr id="7" name="Picture 6">
            <a:extLst>
              <a:ext uri="{FF2B5EF4-FFF2-40B4-BE49-F238E27FC236}">
                <a16:creationId xmlns:a16="http://schemas.microsoft.com/office/drawing/2014/main" xmlns="" id="{6E33F010-0423-C74F-9B68-B21B01041D6B}"/>
              </a:ext>
            </a:extLst>
          </p:cNvPr>
          <p:cNvPicPr>
            <a:picLocks noChangeAspect="1"/>
          </p:cNvPicPr>
          <p:nvPr/>
        </p:nvPicPr>
        <p:blipFill>
          <a:blip r:embed="rId3"/>
          <a:stretch>
            <a:fillRect/>
          </a:stretch>
        </p:blipFill>
        <p:spPr>
          <a:xfrm>
            <a:off x="3145059" y="2936511"/>
            <a:ext cx="887708" cy="915119"/>
          </a:xfrm>
          <a:prstGeom prst="rect">
            <a:avLst/>
          </a:prstGeom>
        </p:spPr>
      </p:pic>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a:stretch>
            <a:fillRect/>
          </a:stretch>
        </p:blipFill>
        <p:spPr>
          <a:xfrm>
            <a:off x="4456384" y="3851630"/>
            <a:ext cx="887708" cy="915119"/>
          </a:xfrm>
          <a:prstGeom prst="rect">
            <a:avLst/>
          </a:prstGeom>
        </p:spPr>
      </p:pic>
    </p:spTree>
    <p:extLst>
      <p:ext uri="{BB962C8B-B14F-4D97-AF65-F5344CB8AC3E}">
        <p14:creationId xmlns:p14="http://schemas.microsoft.com/office/powerpoint/2010/main" val="36329439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chemeClr val="bg1"/>
                          </a:solidFill>
                          <a:latin typeface="OpenDyslexicAlta" pitchFamily="2" charset="77"/>
                        </a:rPr>
                        <a:t>2 + 2 + 2 + 2 = 8</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three</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six</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Multiply it</a:t>
                      </a:r>
                    </a:p>
                    <a:p>
                      <a:endParaRPr lang="en-US" sz="2400" dirty="0">
                        <a:latin typeface="OpenDyslexicAlta" pitchFamily="2" charset="77"/>
                      </a:endParaRPr>
                    </a:p>
                    <a:p>
                      <a:pPr algn="ctr"/>
                      <a:r>
                        <a:rPr lang="en-US" sz="2400" dirty="0">
                          <a:solidFill>
                            <a:schemeClr val="bg1"/>
                          </a:solidFill>
                          <a:latin typeface="OpenDyslexicAlta" pitchFamily="2" charset="77"/>
                        </a:rPr>
                        <a:t>4 x 2 = 8</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a:stretch>
            <a:fillRect/>
          </a:stretch>
        </p:blipFill>
        <p:spPr>
          <a:xfrm>
            <a:off x="4456384" y="3851630"/>
            <a:ext cx="887708" cy="915119"/>
          </a:xfrm>
          <a:prstGeom prst="rect">
            <a:avLst/>
          </a:prstGeom>
        </p:spPr>
      </p:pic>
      <p:pic>
        <p:nvPicPr>
          <p:cNvPr id="14" name="Picture 13">
            <a:extLst>
              <a:ext uri="{FF2B5EF4-FFF2-40B4-BE49-F238E27FC236}">
                <a16:creationId xmlns:a16="http://schemas.microsoft.com/office/drawing/2014/main" xmlns="" id="{87E8911A-C9E7-7F42-84E8-04BA8057D68C}"/>
              </a:ext>
            </a:extLst>
          </p:cNvPr>
          <p:cNvPicPr>
            <a:picLocks noChangeAspect="1"/>
          </p:cNvPicPr>
          <p:nvPr/>
        </p:nvPicPr>
        <p:blipFill>
          <a:blip r:embed="rId3"/>
          <a:stretch>
            <a:fillRect/>
          </a:stretch>
        </p:blipFill>
        <p:spPr>
          <a:xfrm>
            <a:off x="2616540" y="2936511"/>
            <a:ext cx="887708" cy="915119"/>
          </a:xfrm>
          <a:prstGeom prst="rect">
            <a:avLst/>
          </a:prstGeom>
        </p:spPr>
      </p:pic>
      <p:pic>
        <p:nvPicPr>
          <p:cNvPr id="15" name="Picture 14">
            <a:extLst>
              <a:ext uri="{FF2B5EF4-FFF2-40B4-BE49-F238E27FC236}">
                <a16:creationId xmlns:a16="http://schemas.microsoft.com/office/drawing/2014/main" xmlns="" id="{F029D3A1-1E66-624B-84FD-1BA9ED14A3BD}"/>
              </a:ext>
            </a:extLst>
          </p:cNvPr>
          <p:cNvPicPr>
            <a:picLocks noChangeAspect="1"/>
          </p:cNvPicPr>
          <p:nvPr/>
        </p:nvPicPr>
        <p:blipFill>
          <a:blip r:embed="rId3"/>
          <a:stretch>
            <a:fillRect/>
          </a:stretch>
        </p:blipFill>
        <p:spPr>
          <a:xfrm>
            <a:off x="3145059" y="2936511"/>
            <a:ext cx="887708" cy="915119"/>
          </a:xfrm>
          <a:prstGeom prst="rect">
            <a:avLst/>
          </a:prstGeom>
        </p:spPr>
      </p:pic>
    </p:spTree>
    <p:extLst>
      <p:ext uri="{BB962C8B-B14F-4D97-AF65-F5344CB8AC3E}">
        <p14:creationId xmlns:p14="http://schemas.microsoft.com/office/powerpoint/2010/main" val="1439515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rgbClr val="FF3860"/>
                          </a:solidFill>
                          <a:latin typeface="OpenDyslexicAlta" pitchFamily="2" charset="77"/>
                        </a:rPr>
                        <a:t>2 + 2 + 2 = 6</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three</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six</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Multiply it</a:t>
                      </a:r>
                    </a:p>
                    <a:p>
                      <a:endParaRPr lang="en-US" sz="2400" dirty="0">
                        <a:latin typeface="OpenDyslexicAlta" pitchFamily="2" charset="77"/>
                      </a:endParaRPr>
                    </a:p>
                    <a:p>
                      <a:pPr algn="ctr"/>
                      <a:r>
                        <a:rPr lang="en-US" sz="2400" dirty="0">
                          <a:solidFill>
                            <a:schemeClr val="bg1"/>
                          </a:solidFill>
                          <a:latin typeface="OpenDyslexicAlta" pitchFamily="2" charset="77"/>
                        </a:rPr>
                        <a:t>4 x 2 = 8</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a:stretch>
            <a:fillRect/>
          </a:stretch>
        </p:blipFill>
        <p:spPr>
          <a:xfrm>
            <a:off x="4456384" y="3851630"/>
            <a:ext cx="887708" cy="915119"/>
          </a:xfrm>
          <a:prstGeom prst="rect">
            <a:avLst/>
          </a:prstGeom>
        </p:spPr>
      </p:pic>
      <p:pic>
        <p:nvPicPr>
          <p:cNvPr id="14" name="Picture 13">
            <a:extLst>
              <a:ext uri="{FF2B5EF4-FFF2-40B4-BE49-F238E27FC236}">
                <a16:creationId xmlns:a16="http://schemas.microsoft.com/office/drawing/2014/main" xmlns="" id="{D08B118E-EE1C-9E45-B19D-505E33318E47}"/>
              </a:ext>
            </a:extLst>
          </p:cNvPr>
          <p:cNvPicPr>
            <a:picLocks noChangeAspect="1"/>
          </p:cNvPicPr>
          <p:nvPr/>
        </p:nvPicPr>
        <p:blipFill>
          <a:blip r:embed="rId3"/>
          <a:stretch>
            <a:fillRect/>
          </a:stretch>
        </p:blipFill>
        <p:spPr>
          <a:xfrm>
            <a:off x="2616540" y="2936511"/>
            <a:ext cx="887708" cy="915119"/>
          </a:xfrm>
          <a:prstGeom prst="rect">
            <a:avLst/>
          </a:prstGeom>
        </p:spPr>
      </p:pic>
      <p:pic>
        <p:nvPicPr>
          <p:cNvPr id="15" name="Picture 14">
            <a:extLst>
              <a:ext uri="{FF2B5EF4-FFF2-40B4-BE49-F238E27FC236}">
                <a16:creationId xmlns:a16="http://schemas.microsoft.com/office/drawing/2014/main" xmlns="" id="{9F475E83-2391-334C-8BE5-A3C37B321EB1}"/>
              </a:ext>
            </a:extLst>
          </p:cNvPr>
          <p:cNvPicPr>
            <a:picLocks noChangeAspect="1"/>
          </p:cNvPicPr>
          <p:nvPr/>
        </p:nvPicPr>
        <p:blipFill>
          <a:blip r:embed="rId3"/>
          <a:stretch>
            <a:fillRect/>
          </a:stretch>
        </p:blipFill>
        <p:spPr>
          <a:xfrm>
            <a:off x="3145059" y="2936511"/>
            <a:ext cx="887708" cy="915119"/>
          </a:xfrm>
          <a:prstGeom prst="rect">
            <a:avLst/>
          </a:prstGeom>
        </p:spPr>
      </p:pic>
    </p:spTree>
    <p:extLst>
      <p:ext uri="{BB962C8B-B14F-4D97-AF65-F5344CB8AC3E}">
        <p14:creationId xmlns:p14="http://schemas.microsoft.com/office/powerpoint/2010/main" val="3974218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rgbClr val="FF3860"/>
                          </a:solidFill>
                          <a:latin typeface="OpenDyslexicAlta" pitchFamily="2" charset="77"/>
                        </a:rPr>
                        <a:t>2 + 2 + 2 = 6</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three</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six</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Multiply it</a:t>
                      </a:r>
                    </a:p>
                    <a:p>
                      <a:endParaRPr lang="en-US" sz="2400" dirty="0">
                        <a:latin typeface="OpenDyslexicAlta" pitchFamily="2" charset="77"/>
                      </a:endParaRPr>
                    </a:p>
                    <a:p>
                      <a:pPr algn="ctr"/>
                      <a:r>
                        <a:rPr lang="en-US" sz="2400" dirty="0">
                          <a:solidFill>
                            <a:srgbClr val="FF3860"/>
                          </a:solidFill>
                          <a:latin typeface="OpenDyslexicAlta" pitchFamily="2" charset="77"/>
                        </a:rPr>
                        <a:t>3 x 2 = 6</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a:stretch>
            <a:fillRect/>
          </a:stretch>
        </p:blipFill>
        <p:spPr>
          <a:xfrm>
            <a:off x="4456384" y="3851630"/>
            <a:ext cx="887708" cy="915119"/>
          </a:xfrm>
          <a:prstGeom prst="rect">
            <a:avLst/>
          </a:prstGeom>
        </p:spPr>
      </p:pic>
      <p:pic>
        <p:nvPicPr>
          <p:cNvPr id="14" name="Picture 13">
            <a:extLst>
              <a:ext uri="{FF2B5EF4-FFF2-40B4-BE49-F238E27FC236}">
                <a16:creationId xmlns:a16="http://schemas.microsoft.com/office/drawing/2014/main" xmlns="" id="{D7438C9E-727B-3347-B8D6-616030C93154}"/>
              </a:ext>
            </a:extLst>
          </p:cNvPr>
          <p:cNvPicPr>
            <a:picLocks noChangeAspect="1"/>
          </p:cNvPicPr>
          <p:nvPr/>
        </p:nvPicPr>
        <p:blipFill>
          <a:blip r:embed="rId3"/>
          <a:stretch>
            <a:fillRect/>
          </a:stretch>
        </p:blipFill>
        <p:spPr>
          <a:xfrm>
            <a:off x="2616540" y="2936511"/>
            <a:ext cx="887708" cy="915119"/>
          </a:xfrm>
          <a:prstGeom prst="rect">
            <a:avLst/>
          </a:prstGeom>
        </p:spPr>
      </p:pic>
      <p:pic>
        <p:nvPicPr>
          <p:cNvPr id="15" name="Picture 14">
            <a:extLst>
              <a:ext uri="{FF2B5EF4-FFF2-40B4-BE49-F238E27FC236}">
                <a16:creationId xmlns:a16="http://schemas.microsoft.com/office/drawing/2014/main" xmlns="" id="{CC9B54BB-D6D4-C64B-8FEF-EA070077EDE4}"/>
              </a:ext>
            </a:extLst>
          </p:cNvPr>
          <p:cNvPicPr>
            <a:picLocks noChangeAspect="1"/>
          </p:cNvPicPr>
          <p:nvPr/>
        </p:nvPicPr>
        <p:blipFill>
          <a:blip r:embed="rId3"/>
          <a:stretch>
            <a:fillRect/>
          </a:stretch>
        </p:blipFill>
        <p:spPr>
          <a:xfrm>
            <a:off x="3145059" y="2936511"/>
            <a:ext cx="887708" cy="915119"/>
          </a:xfrm>
          <a:prstGeom prst="rect">
            <a:avLst/>
          </a:prstGeom>
        </p:spPr>
      </p:pic>
    </p:spTree>
    <p:extLst>
      <p:ext uri="{BB962C8B-B14F-4D97-AF65-F5344CB8AC3E}">
        <p14:creationId xmlns:p14="http://schemas.microsoft.com/office/powerpoint/2010/main" val="2121936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chemeClr val="bg1"/>
                          </a:solidFill>
                          <a:latin typeface="OpenDyslexicAlta" pitchFamily="2" charset="77"/>
                        </a:rPr>
                        <a:t>2 + 2 + 2 + 2 = 8</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chemeClr val="bg1"/>
                          </a:solidFill>
                          <a:latin typeface="OpenDyslexicAlta" pitchFamily="2" charset="77"/>
                        </a:rPr>
                        <a:t>four</a:t>
                      </a:r>
                      <a:r>
                        <a:rPr lang="en-US" sz="2000" dirty="0">
                          <a:latin typeface="OpenDyslexicAlta" pitchFamily="2" charset="77"/>
                        </a:rPr>
                        <a:t> equal groups with </a:t>
                      </a:r>
                      <a:r>
                        <a:rPr lang="en-US" sz="2000" u="sng" dirty="0">
                          <a:solidFill>
                            <a:schemeClr val="bg1"/>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chemeClr val="bg1"/>
                          </a:solidFill>
                          <a:latin typeface="OpenDyslexicAlta" pitchFamily="2" charset="77"/>
                        </a:rPr>
                        <a:t>eight</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Multiply it</a:t>
                      </a:r>
                    </a:p>
                    <a:p>
                      <a:endParaRPr lang="en-US" sz="2400" dirty="0">
                        <a:latin typeface="OpenDyslexicAlta" pitchFamily="2" charset="77"/>
                      </a:endParaRPr>
                    </a:p>
                    <a:p>
                      <a:pPr algn="ctr"/>
                      <a:r>
                        <a:rPr lang="en-US" sz="2400" dirty="0">
                          <a:solidFill>
                            <a:schemeClr val="bg1"/>
                          </a:solidFill>
                          <a:latin typeface="OpenDyslexicAlta" pitchFamily="2" charset="77"/>
                        </a:rPr>
                        <a:t>4 x 2 = 8</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6" name="Picture 5">
            <a:extLst>
              <a:ext uri="{FF2B5EF4-FFF2-40B4-BE49-F238E27FC236}">
                <a16:creationId xmlns:a16="http://schemas.microsoft.com/office/drawing/2014/main" xmlns="" id="{C1D2B9DD-86CC-8F40-8430-D940BDA420D7}"/>
              </a:ext>
            </a:extLst>
          </p:cNvPr>
          <p:cNvPicPr>
            <a:picLocks noChangeAspect="1"/>
          </p:cNvPicPr>
          <p:nvPr/>
        </p:nvPicPr>
        <p:blipFill>
          <a:blip r:embed="rId3"/>
          <a:stretch>
            <a:fillRect/>
          </a:stretch>
        </p:blipFill>
        <p:spPr>
          <a:xfrm>
            <a:off x="1231065" y="2903708"/>
            <a:ext cx="887708" cy="915119"/>
          </a:xfrm>
          <a:prstGeom prst="rect">
            <a:avLst/>
          </a:prstGeom>
        </p:spPr>
      </p:pic>
      <p:pic>
        <p:nvPicPr>
          <p:cNvPr id="7" name="Picture 6">
            <a:extLst>
              <a:ext uri="{FF2B5EF4-FFF2-40B4-BE49-F238E27FC236}">
                <a16:creationId xmlns:a16="http://schemas.microsoft.com/office/drawing/2014/main" xmlns="" id="{6E33F010-0423-C74F-9B68-B21B01041D6B}"/>
              </a:ext>
            </a:extLst>
          </p:cNvPr>
          <p:cNvPicPr>
            <a:picLocks noChangeAspect="1"/>
          </p:cNvPicPr>
          <p:nvPr/>
        </p:nvPicPr>
        <p:blipFill>
          <a:blip r:embed="rId3"/>
          <a:stretch>
            <a:fillRect/>
          </a:stretch>
        </p:blipFill>
        <p:spPr>
          <a:xfrm>
            <a:off x="1759584" y="2903708"/>
            <a:ext cx="887708" cy="915119"/>
          </a:xfrm>
          <a:prstGeom prst="rect">
            <a:avLst/>
          </a:prstGeom>
        </p:spPr>
      </p:pic>
      <p:pic>
        <p:nvPicPr>
          <p:cNvPr id="9" name="Picture 8">
            <a:extLst>
              <a:ext uri="{FF2B5EF4-FFF2-40B4-BE49-F238E27FC236}">
                <a16:creationId xmlns:a16="http://schemas.microsoft.com/office/drawing/2014/main" xmlns="" id="{FD5FC9D4-2C3A-C543-AB8B-569C96495A40}"/>
              </a:ext>
            </a:extLst>
          </p:cNvPr>
          <p:cNvPicPr>
            <a:picLocks noChangeAspect="1"/>
          </p:cNvPicPr>
          <p:nvPr/>
        </p:nvPicPr>
        <p:blipFill>
          <a:blip r:embed="rId3"/>
          <a:stretch>
            <a:fillRect/>
          </a:stretch>
        </p:blipFill>
        <p:spPr>
          <a:xfrm>
            <a:off x="3927865" y="2903708"/>
            <a:ext cx="887708" cy="915119"/>
          </a:xfrm>
          <a:prstGeom prst="rect">
            <a:avLst/>
          </a:prstGeom>
        </p:spPr>
      </p:pic>
      <p:pic>
        <p:nvPicPr>
          <p:cNvPr id="10" name="Picture 9">
            <a:extLst>
              <a:ext uri="{FF2B5EF4-FFF2-40B4-BE49-F238E27FC236}">
                <a16:creationId xmlns:a16="http://schemas.microsoft.com/office/drawing/2014/main" xmlns="" id="{D66412D6-5B79-4B41-A622-15C22C197971}"/>
              </a:ext>
            </a:extLst>
          </p:cNvPr>
          <p:cNvPicPr>
            <a:picLocks noChangeAspect="1"/>
          </p:cNvPicPr>
          <p:nvPr/>
        </p:nvPicPr>
        <p:blipFill>
          <a:blip r:embed="rId3"/>
          <a:stretch>
            <a:fillRect/>
          </a:stretch>
        </p:blipFill>
        <p:spPr>
          <a:xfrm>
            <a:off x="4456384" y="2903708"/>
            <a:ext cx="887708" cy="915119"/>
          </a:xfrm>
          <a:prstGeom prst="rect">
            <a:avLst/>
          </a:prstGeom>
        </p:spPr>
      </p:pic>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a:stretch>
            <a:fillRect/>
          </a:stretch>
        </p:blipFill>
        <p:spPr>
          <a:xfrm>
            <a:off x="4456384" y="3851630"/>
            <a:ext cx="887708" cy="915119"/>
          </a:xfrm>
          <a:prstGeom prst="rect">
            <a:avLst/>
          </a:prstGeom>
        </p:spPr>
      </p:pic>
    </p:spTree>
    <p:extLst>
      <p:ext uri="{BB962C8B-B14F-4D97-AF65-F5344CB8AC3E}">
        <p14:creationId xmlns:p14="http://schemas.microsoft.com/office/powerpoint/2010/main" val="516382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use the multiplication symbol, using concrete and pictorial representations to support and express my understanding</a:t>
            </a:r>
          </a:p>
          <a:p>
            <a:pPr>
              <a:buClr>
                <a:srgbClr val="23D160"/>
              </a:buClr>
              <a:buSzPct val="85000"/>
              <a:buFont typeface="Wingdings" pitchFamily="2" charset="2"/>
              <a:buChar char="ü"/>
            </a:pPr>
            <a:r>
              <a:rPr lang="en-GB" sz="2200" dirty="0"/>
              <a:t>I can explain my reasoning when using the multiplication symbol, and when using concrete and pictorial representations to support and express my understanding</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2 - Autumn Block 4 – Multiplication and Division - Lesson 4 – To be able to use the multiplication symbol</a:t>
            </a:r>
          </a:p>
        </p:txBody>
      </p:sp>
    </p:spTree>
    <p:extLst>
      <p:ext uri="{BB962C8B-B14F-4D97-AF65-F5344CB8AC3E}">
        <p14:creationId xmlns:p14="http://schemas.microsoft.com/office/powerpoint/2010/main" val="4346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chemeClr val="bg1"/>
                          </a:solidFill>
                          <a:latin typeface="OpenDyslexicAlta" pitchFamily="2" charset="77"/>
                        </a:rPr>
                        <a:t>2 + 2 + 2 + 2 = 8</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four</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eight</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Multiply it</a:t>
                      </a:r>
                    </a:p>
                    <a:p>
                      <a:endParaRPr lang="en-US" sz="2400" dirty="0">
                        <a:latin typeface="OpenDyslexicAlta" pitchFamily="2" charset="77"/>
                      </a:endParaRPr>
                    </a:p>
                    <a:p>
                      <a:pPr algn="ctr"/>
                      <a:r>
                        <a:rPr lang="en-US" sz="2400" dirty="0">
                          <a:solidFill>
                            <a:schemeClr val="bg1"/>
                          </a:solidFill>
                          <a:latin typeface="OpenDyslexicAlta" pitchFamily="2" charset="77"/>
                        </a:rPr>
                        <a:t>4 x 2 = 8</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6" name="Picture 5">
            <a:extLst>
              <a:ext uri="{FF2B5EF4-FFF2-40B4-BE49-F238E27FC236}">
                <a16:creationId xmlns:a16="http://schemas.microsoft.com/office/drawing/2014/main" xmlns="" id="{C1D2B9DD-86CC-8F40-8430-D940BDA420D7}"/>
              </a:ext>
            </a:extLst>
          </p:cNvPr>
          <p:cNvPicPr>
            <a:picLocks noChangeAspect="1"/>
          </p:cNvPicPr>
          <p:nvPr/>
        </p:nvPicPr>
        <p:blipFill>
          <a:blip r:embed="rId3"/>
          <a:stretch>
            <a:fillRect/>
          </a:stretch>
        </p:blipFill>
        <p:spPr>
          <a:xfrm>
            <a:off x="1231065" y="2903708"/>
            <a:ext cx="887708" cy="915119"/>
          </a:xfrm>
          <a:prstGeom prst="rect">
            <a:avLst/>
          </a:prstGeom>
        </p:spPr>
      </p:pic>
      <p:pic>
        <p:nvPicPr>
          <p:cNvPr id="7" name="Picture 6">
            <a:extLst>
              <a:ext uri="{FF2B5EF4-FFF2-40B4-BE49-F238E27FC236}">
                <a16:creationId xmlns:a16="http://schemas.microsoft.com/office/drawing/2014/main" xmlns="" id="{6E33F010-0423-C74F-9B68-B21B01041D6B}"/>
              </a:ext>
            </a:extLst>
          </p:cNvPr>
          <p:cNvPicPr>
            <a:picLocks noChangeAspect="1"/>
          </p:cNvPicPr>
          <p:nvPr/>
        </p:nvPicPr>
        <p:blipFill>
          <a:blip r:embed="rId3"/>
          <a:stretch>
            <a:fillRect/>
          </a:stretch>
        </p:blipFill>
        <p:spPr>
          <a:xfrm>
            <a:off x="1759584" y="2903708"/>
            <a:ext cx="887708" cy="915119"/>
          </a:xfrm>
          <a:prstGeom prst="rect">
            <a:avLst/>
          </a:prstGeom>
        </p:spPr>
      </p:pic>
      <p:pic>
        <p:nvPicPr>
          <p:cNvPr id="9" name="Picture 8">
            <a:extLst>
              <a:ext uri="{FF2B5EF4-FFF2-40B4-BE49-F238E27FC236}">
                <a16:creationId xmlns:a16="http://schemas.microsoft.com/office/drawing/2014/main" xmlns="" id="{FD5FC9D4-2C3A-C543-AB8B-569C96495A40}"/>
              </a:ext>
            </a:extLst>
          </p:cNvPr>
          <p:cNvPicPr>
            <a:picLocks noChangeAspect="1"/>
          </p:cNvPicPr>
          <p:nvPr/>
        </p:nvPicPr>
        <p:blipFill>
          <a:blip r:embed="rId3"/>
          <a:stretch>
            <a:fillRect/>
          </a:stretch>
        </p:blipFill>
        <p:spPr>
          <a:xfrm>
            <a:off x="3927865" y="2903708"/>
            <a:ext cx="887708" cy="915119"/>
          </a:xfrm>
          <a:prstGeom prst="rect">
            <a:avLst/>
          </a:prstGeom>
        </p:spPr>
      </p:pic>
      <p:pic>
        <p:nvPicPr>
          <p:cNvPr id="10" name="Picture 9">
            <a:extLst>
              <a:ext uri="{FF2B5EF4-FFF2-40B4-BE49-F238E27FC236}">
                <a16:creationId xmlns:a16="http://schemas.microsoft.com/office/drawing/2014/main" xmlns="" id="{D66412D6-5B79-4B41-A622-15C22C197971}"/>
              </a:ext>
            </a:extLst>
          </p:cNvPr>
          <p:cNvPicPr>
            <a:picLocks noChangeAspect="1"/>
          </p:cNvPicPr>
          <p:nvPr/>
        </p:nvPicPr>
        <p:blipFill>
          <a:blip r:embed="rId3"/>
          <a:stretch>
            <a:fillRect/>
          </a:stretch>
        </p:blipFill>
        <p:spPr>
          <a:xfrm>
            <a:off x="4456384" y="2903708"/>
            <a:ext cx="887708" cy="915119"/>
          </a:xfrm>
          <a:prstGeom prst="rect">
            <a:avLst/>
          </a:prstGeom>
        </p:spPr>
      </p:pic>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a:stretch>
            <a:fillRect/>
          </a:stretch>
        </p:blipFill>
        <p:spPr>
          <a:xfrm>
            <a:off x="4456384" y="3851630"/>
            <a:ext cx="887708" cy="915119"/>
          </a:xfrm>
          <a:prstGeom prst="rect">
            <a:avLst/>
          </a:prstGeom>
        </p:spPr>
      </p:pic>
    </p:spTree>
    <p:extLst>
      <p:ext uri="{BB962C8B-B14F-4D97-AF65-F5344CB8AC3E}">
        <p14:creationId xmlns:p14="http://schemas.microsoft.com/office/powerpoint/2010/main" val="2738047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rgbClr val="FF3860"/>
                          </a:solidFill>
                          <a:latin typeface="OpenDyslexicAlta" pitchFamily="2" charset="77"/>
                        </a:rPr>
                        <a:t>2 + 2 + 2 + 2 = 8</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four</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eight</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Multiply it</a:t>
                      </a:r>
                    </a:p>
                    <a:p>
                      <a:endParaRPr lang="en-US" sz="2400" dirty="0">
                        <a:latin typeface="OpenDyslexicAlta" pitchFamily="2" charset="77"/>
                      </a:endParaRPr>
                    </a:p>
                    <a:p>
                      <a:pPr algn="ctr"/>
                      <a:r>
                        <a:rPr lang="en-US" sz="2400" dirty="0">
                          <a:solidFill>
                            <a:schemeClr val="bg1"/>
                          </a:solidFill>
                          <a:latin typeface="OpenDyslexicAlta" pitchFamily="2" charset="77"/>
                        </a:rPr>
                        <a:t>4 x 2 = 8</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6" name="Picture 5">
            <a:extLst>
              <a:ext uri="{FF2B5EF4-FFF2-40B4-BE49-F238E27FC236}">
                <a16:creationId xmlns:a16="http://schemas.microsoft.com/office/drawing/2014/main" xmlns="" id="{C1D2B9DD-86CC-8F40-8430-D940BDA420D7}"/>
              </a:ext>
            </a:extLst>
          </p:cNvPr>
          <p:cNvPicPr>
            <a:picLocks noChangeAspect="1"/>
          </p:cNvPicPr>
          <p:nvPr/>
        </p:nvPicPr>
        <p:blipFill>
          <a:blip r:embed="rId3"/>
          <a:stretch>
            <a:fillRect/>
          </a:stretch>
        </p:blipFill>
        <p:spPr>
          <a:xfrm>
            <a:off x="1231065" y="2903708"/>
            <a:ext cx="887708" cy="915119"/>
          </a:xfrm>
          <a:prstGeom prst="rect">
            <a:avLst/>
          </a:prstGeom>
        </p:spPr>
      </p:pic>
      <p:pic>
        <p:nvPicPr>
          <p:cNvPr id="7" name="Picture 6">
            <a:extLst>
              <a:ext uri="{FF2B5EF4-FFF2-40B4-BE49-F238E27FC236}">
                <a16:creationId xmlns:a16="http://schemas.microsoft.com/office/drawing/2014/main" xmlns="" id="{6E33F010-0423-C74F-9B68-B21B01041D6B}"/>
              </a:ext>
            </a:extLst>
          </p:cNvPr>
          <p:cNvPicPr>
            <a:picLocks noChangeAspect="1"/>
          </p:cNvPicPr>
          <p:nvPr/>
        </p:nvPicPr>
        <p:blipFill>
          <a:blip r:embed="rId3"/>
          <a:stretch>
            <a:fillRect/>
          </a:stretch>
        </p:blipFill>
        <p:spPr>
          <a:xfrm>
            <a:off x="1759584" y="2903708"/>
            <a:ext cx="887708" cy="915119"/>
          </a:xfrm>
          <a:prstGeom prst="rect">
            <a:avLst/>
          </a:prstGeom>
        </p:spPr>
      </p:pic>
      <p:pic>
        <p:nvPicPr>
          <p:cNvPr id="9" name="Picture 8">
            <a:extLst>
              <a:ext uri="{FF2B5EF4-FFF2-40B4-BE49-F238E27FC236}">
                <a16:creationId xmlns:a16="http://schemas.microsoft.com/office/drawing/2014/main" xmlns="" id="{FD5FC9D4-2C3A-C543-AB8B-569C96495A40}"/>
              </a:ext>
            </a:extLst>
          </p:cNvPr>
          <p:cNvPicPr>
            <a:picLocks noChangeAspect="1"/>
          </p:cNvPicPr>
          <p:nvPr/>
        </p:nvPicPr>
        <p:blipFill>
          <a:blip r:embed="rId3"/>
          <a:stretch>
            <a:fillRect/>
          </a:stretch>
        </p:blipFill>
        <p:spPr>
          <a:xfrm>
            <a:off x="3927865" y="2903708"/>
            <a:ext cx="887708" cy="915119"/>
          </a:xfrm>
          <a:prstGeom prst="rect">
            <a:avLst/>
          </a:prstGeom>
        </p:spPr>
      </p:pic>
      <p:pic>
        <p:nvPicPr>
          <p:cNvPr id="10" name="Picture 9">
            <a:extLst>
              <a:ext uri="{FF2B5EF4-FFF2-40B4-BE49-F238E27FC236}">
                <a16:creationId xmlns:a16="http://schemas.microsoft.com/office/drawing/2014/main" xmlns="" id="{D66412D6-5B79-4B41-A622-15C22C197971}"/>
              </a:ext>
            </a:extLst>
          </p:cNvPr>
          <p:cNvPicPr>
            <a:picLocks noChangeAspect="1"/>
          </p:cNvPicPr>
          <p:nvPr/>
        </p:nvPicPr>
        <p:blipFill>
          <a:blip r:embed="rId3"/>
          <a:stretch>
            <a:fillRect/>
          </a:stretch>
        </p:blipFill>
        <p:spPr>
          <a:xfrm>
            <a:off x="4456384" y="2903708"/>
            <a:ext cx="887708" cy="915119"/>
          </a:xfrm>
          <a:prstGeom prst="rect">
            <a:avLst/>
          </a:prstGeom>
        </p:spPr>
      </p:pic>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a:stretch>
            <a:fillRect/>
          </a:stretch>
        </p:blipFill>
        <p:spPr>
          <a:xfrm>
            <a:off x="4456384" y="3851630"/>
            <a:ext cx="887708" cy="915119"/>
          </a:xfrm>
          <a:prstGeom prst="rect">
            <a:avLst/>
          </a:prstGeom>
        </p:spPr>
      </p:pic>
    </p:spTree>
    <p:extLst>
      <p:ext uri="{BB962C8B-B14F-4D97-AF65-F5344CB8AC3E}">
        <p14:creationId xmlns:p14="http://schemas.microsoft.com/office/powerpoint/2010/main" val="417807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rgbClr val="FF3860"/>
                          </a:solidFill>
                          <a:latin typeface="OpenDyslexicAlta" pitchFamily="2" charset="77"/>
                        </a:rPr>
                        <a:t>2 + 2 + 2 + 2 = 8</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four</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eight</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Multiply it</a:t>
                      </a:r>
                    </a:p>
                    <a:p>
                      <a:endParaRPr lang="en-US" sz="2400" dirty="0">
                        <a:latin typeface="OpenDyslexicAlta" pitchFamily="2" charset="77"/>
                      </a:endParaRPr>
                    </a:p>
                    <a:p>
                      <a:pPr algn="ctr"/>
                      <a:r>
                        <a:rPr lang="en-US" sz="2400" dirty="0">
                          <a:solidFill>
                            <a:srgbClr val="FF3860"/>
                          </a:solidFill>
                          <a:latin typeface="OpenDyslexicAlta" pitchFamily="2" charset="77"/>
                        </a:rPr>
                        <a:t>4 x 2 = 8</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6" name="Picture 5">
            <a:extLst>
              <a:ext uri="{FF2B5EF4-FFF2-40B4-BE49-F238E27FC236}">
                <a16:creationId xmlns:a16="http://schemas.microsoft.com/office/drawing/2014/main" xmlns="" id="{C1D2B9DD-86CC-8F40-8430-D940BDA420D7}"/>
              </a:ext>
            </a:extLst>
          </p:cNvPr>
          <p:cNvPicPr>
            <a:picLocks noChangeAspect="1"/>
          </p:cNvPicPr>
          <p:nvPr/>
        </p:nvPicPr>
        <p:blipFill>
          <a:blip r:embed="rId3"/>
          <a:stretch>
            <a:fillRect/>
          </a:stretch>
        </p:blipFill>
        <p:spPr>
          <a:xfrm>
            <a:off x="1231065" y="2903708"/>
            <a:ext cx="887708" cy="915119"/>
          </a:xfrm>
          <a:prstGeom prst="rect">
            <a:avLst/>
          </a:prstGeom>
        </p:spPr>
      </p:pic>
      <p:pic>
        <p:nvPicPr>
          <p:cNvPr id="7" name="Picture 6">
            <a:extLst>
              <a:ext uri="{FF2B5EF4-FFF2-40B4-BE49-F238E27FC236}">
                <a16:creationId xmlns:a16="http://schemas.microsoft.com/office/drawing/2014/main" xmlns="" id="{6E33F010-0423-C74F-9B68-B21B01041D6B}"/>
              </a:ext>
            </a:extLst>
          </p:cNvPr>
          <p:cNvPicPr>
            <a:picLocks noChangeAspect="1"/>
          </p:cNvPicPr>
          <p:nvPr/>
        </p:nvPicPr>
        <p:blipFill>
          <a:blip r:embed="rId3"/>
          <a:stretch>
            <a:fillRect/>
          </a:stretch>
        </p:blipFill>
        <p:spPr>
          <a:xfrm>
            <a:off x="1759584" y="2903708"/>
            <a:ext cx="887708" cy="915119"/>
          </a:xfrm>
          <a:prstGeom prst="rect">
            <a:avLst/>
          </a:prstGeom>
        </p:spPr>
      </p:pic>
      <p:pic>
        <p:nvPicPr>
          <p:cNvPr id="9" name="Picture 8">
            <a:extLst>
              <a:ext uri="{FF2B5EF4-FFF2-40B4-BE49-F238E27FC236}">
                <a16:creationId xmlns:a16="http://schemas.microsoft.com/office/drawing/2014/main" xmlns="" id="{FD5FC9D4-2C3A-C543-AB8B-569C96495A40}"/>
              </a:ext>
            </a:extLst>
          </p:cNvPr>
          <p:cNvPicPr>
            <a:picLocks noChangeAspect="1"/>
          </p:cNvPicPr>
          <p:nvPr/>
        </p:nvPicPr>
        <p:blipFill>
          <a:blip r:embed="rId3"/>
          <a:stretch>
            <a:fillRect/>
          </a:stretch>
        </p:blipFill>
        <p:spPr>
          <a:xfrm>
            <a:off x="3927865" y="2903708"/>
            <a:ext cx="887708" cy="915119"/>
          </a:xfrm>
          <a:prstGeom prst="rect">
            <a:avLst/>
          </a:prstGeom>
        </p:spPr>
      </p:pic>
      <p:pic>
        <p:nvPicPr>
          <p:cNvPr id="10" name="Picture 9">
            <a:extLst>
              <a:ext uri="{FF2B5EF4-FFF2-40B4-BE49-F238E27FC236}">
                <a16:creationId xmlns:a16="http://schemas.microsoft.com/office/drawing/2014/main" xmlns="" id="{D66412D6-5B79-4B41-A622-15C22C197971}"/>
              </a:ext>
            </a:extLst>
          </p:cNvPr>
          <p:cNvPicPr>
            <a:picLocks noChangeAspect="1"/>
          </p:cNvPicPr>
          <p:nvPr/>
        </p:nvPicPr>
        <p:blipFill>
          <a:blip r:embed="rId3"/>
          <a:stretch>
            <a:fillRect/>
          </a:stretch>
        </p:blipFill>
        <p:spPr>
          <a:xfrm>
            <a:off x="4456384" y="2903708"/>
            <a:ext cx="887708" cy="915119"/>
          </a:xfrm>
          <a:prstGeom prst="rect">
            <a:avLst/>
          </a:prstGeom>
        </p:spPr>
      </p:pic>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a:stretch>
            <a:fillRect/>
          </a:stretch>
        </p:blipFill>
        <p:spPr>
          <a:xfrm>
            <a:off x="4456384" y="3851630"/>
            <a:ext cx="887708" cy="915119"/>
          </a:xfrm>
          <a:prstGeom prst="rect">
            <a:avLst/>
          </a:prstGeom>
        </p:spPr>
      </p:pic>
    </p:spTree>
    <p:extLst>
      <p:ext uri="{BB962C8B-B14F-4D97-AF65-F5344CB8AC3E}">
        <p14:creationId xmlns:p14="http://schemas.microsoft.com/office/powerpoint/2010/main" val="6927472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chemeClr val="bg1"/>
                          </a:solidFill>
                          <a:latin typeface="OpenDyslexicAlta" pitchFamily="2" charset="77"/>
                        </a:rPr>
                        <a:t>four</a:t>
                      </a:r>
                      <a:r>
                        <a:rPr lang="en-US" sz="2000" dirty="0">
                          <a:latin typeface="OpenDyslexicAlta" pitchFamily="2" charset="77"/>
                        </a:rPr>
                        <a:t> equal groups with </a:t>
                      </a:r>
                      <a:r>
                        <a:rPr lang="en-US" sz="2000" u="sng" dirty="0">
                          <a:solidFill>
                            <a:schemeClr val="bg1"/>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chemeClr val="bg1"/>
                          </a:solidFill>
                          <a:latin typeface="OpenDyslexicAlta" pitchFamily="2" charset="77"/>
                        </a:rPr>
                        <a:t>eight</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Multiply it</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6" name="Picture 5">
            <a:extLst>
              <a:ext uri="{FF2B5EF4-FFF2-40B4-BE49-F238E27FC236}">
                <a16:creationId xmlns:a16="http://schemas.microsoft.com/office/drawing/2014/main" xmlns="" id="{C1D2B9DD-86CC-8F40-8430-D940BDA420D7}"/>
              </a:ext>
            </a:extLst>
          </p:cNvPr>
          <p:cNvPicPr>
            <a:picLocks noChangeAspect="1"/>
          </p:cNvPicPr>
          <p:nvPr/>
        </p:nvPicPr>
        <p:blipFill>
          <a:blip r:embed="rId3"/>
          <a:stretch>
            <a:fillRect/>
          </a:stretch>
        </p:blipFill>
        <p:spPr>
          <a:xfrm>
            <a:off x="814408" y="2834909"/>
            <a:ext cx="887708" cy="915119"/>
          </a:xfrm>
          <a:prstGeom prst="rect">
            <a:avLst/>
          </a:prstGeom>
        </p:spPr>
      </p:pic>
      <p:pic>
        <p:nvPicPr>
          <p:cNvPr id="7" name="Picture 6">
            <a:extLst>
              <a:ext uri="{FF2B5EF4-FFF2-40B4-BE49-F238E27FC236}">
                <a16:creationId xmlns:a16="http://schemas.microsoft.com/office/drawing/2014/main" xmlns="" id="{6E33F010-0423-C74F-9B68-B21B01041D6B}"/>
              </a:ext>
            </a:extLst>
          </p:cNvPr>
          <p:cNvPicPr>
            <a:picLocks noChangeAspect="1"/>
          </p:cNvPicPr>
          <p:nvPr/>
        </p:nvPicPr>
        <p:blipFill>
          <a:blip r:embed="rId3"/>
          <a:stretch>
            <a:fillRect/>
          </a:stretch>
        </p:blipFill>
        <p:spPr>
          <a:xfrm>
            <a:off x="1342927" y="2834909"/>
            <a:ext cx="887708" cy="915119"/>
          </a:xfrm>
          <a:prstGeom prst="rect">
            <a:avLst/>
          </a:prstGeom>
        </p:spPr>
      </p:pic>
      <p:pic>
        <p:nvPicPr>
          <p:cNvPr id="9" name="Picture 8">
            <a:extLst>
              <a:ext uri="{FF2B5EF4-FFF2-40B4-BE49-F238E27FC236}">
                <a16:creationId xmlns:a16="http://schemas.microsoft.com/office/drawing/2014/main" xmlns="" id="{FD5FC9D4-2C3A-C543-AB8B-569C96495A40}"/>
              </a:ext>
            </a:extLst>
          </p:cNvPr>
          <p:cNvPicPr>
            <a:picLocks noChangeAspect="1"/>
          </p:cNvPicPr>
          <p:nvPr/>
        </p:nvPicPr>
        <p:blipFill>
          <a:blip r:embed="rId3"/>
          <a:stretch>
            <a:fillRect/>
          </a:stretch>
        </p:blipFill>
        <p:spPr>
          <a:xfrm>
            <a:off x="2112103" y="2825415"/>
            <a:ext cx="887708" cy="915119"/>
          </a:xfrm>
          <a:prstGeom prst="rect">
            <a:avLst/>
          </a:prstGeom>
        </p:spPr>
      </p:pic>
      <p:pic>
        <p:nvPicPr>
          <p:cNvPr id="10" name="Picture 9">
            <a:extLst>
              <a:ext uri="{FF2B5EF4-FFF2-40B4-BE49-F238E27FC236}">
                <a16:creationId xmlns:a16="http://schemas.microsoft.com/office/drawing/2014/main" xmlns="" id="{D66412D6-5B79-4B41-A622-15C22C197971}"/>
              </a:ext>
            </a:extLst>
          </p:cNvPr>
          <p:cNvPicPr>
            <a:picLocks noChangeAspect="1"/>
          </p:cNvPicPr>
          <p:nvPr/>
        </p:nvPicPr>
        <p:blipFill>
          <a:blip r:embed="rId3"/>
          <a:stretch>
            <a:fillRect/>
          </a:stretch>
        </p:blipFill>
        <p:spPr>
          <a:xfrm>
            <a:off x="2640622" y="2825415"/>
            <a:ext cx="887708" cy="915119"/>
          </a:xfrm>
          <a:prstGeom prst="rect">
            <a:avLst/>
          </a:prstGeom>
        </p:spPr>
      </p:pic>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a:stretch>
            <a:fillRect/>
          </a:stretch>
        </p:blipFill>
        <p:spPr>
          <a:xfrm>
            <a:off x="829405" y="3825205"/>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a:stretch>
            <a:fillRect/>
          </a:stretch>
        </p:blipFill>
        <p:spPr>
          <a:xfrm>
            <a:off x="1357924" y="3825205"/>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a:stretch>
            <a:fillRect/>
          </a:stretch>
        </p:blipFill>
        <p:spPr>
          <a:xfrm>
            <a:off x="3415469" y="3815711"/>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a:stretch>
            <a:fillRect/>
          </a:stretch>
        </p:blipFill>
        <p:spPr>
          <a:xfrm>
            <a:off x="3943988" y="3815711"/>
            <a:ext cx="887708" cy="915119"/>
          </a:xfrm>
          <a:prstGeom prst="rect">
            <a:avLst/>
          </a:prstGeom>
        </p:spPr>
      </p:pic>
      <p:pic>
        <p:nvPicPr>
          <p:cNvPr id="14" name="Picture 13">
            <a:extLst>
              <a:ext uri="{FF2B5EF4-FFF2-40B4-BE49-F238E27FC236}">
                <a16:creationId xmlns:a16="http://schemas.microsoft.com/office/drawing/2014/main" xmlns="" id="{D31F7977-44A0-AB4D-8CFF-09737E147C15}"/>
              </a:ext>
            </a:extLst>
          </p:cNvPr>
          <p:cNvPicPr>
            <a:picLocks noChangeAspect="1"/>
          </p:cNvPicPr>
          <p:nvPr/>
        </p:nvPicPr>
        <p:blipFill>
          <a:blip r:embed="rId3"/>
          <a:stretch>
            <a:fillRect/>
          </a:stretch>
        </p:blipFill>
        <p:spPr>
          <a:xfrm>
            <a:off x="3415469" y="2834909"/>
            <a:ext cx="887708" cy="915119"/>
          </a:xfrm>
          <a:prstGeom prst="rect">
            <a:avLst/>
          </a:prstGeom>
        </p:spPr>
      </p:pic>
      <p:pic>
        <p:nvPicPr>
          <p:cNvPr id="15" name="Picture 14">
            <a:extLst>
              <a:ext uri="{FF2B5EF4-FFF2-40B4-BE49-F238E27FC236}">
                <a16:creationId xmlns:a16="http://schemas.microsoft.com/office/drawing/2014/main" xmlns="" id="{0B8CC4AD-86A7-504A-B0D3-92A79B5E15F1}"/>
              </a:ext>
            </a:extLst>
          </p:cNvPr>
          <p:cNvPicPr>
            <a:picLocks noChangeAspect="1"/>
          </p:cNvPicPr>
          <p:nvPr/>
        </p:nvPicPr>
        <p:blipFill>
          <a:blip r:embed="rId3"/>
          <a:stretch>
            <a:fillRect/>
          </a:stretch>
        </p:blipFill>
        <p:spPr>
          <a:xfrm>
            <a:off x="3943988" y="2834909"/>
            <a:ext cx="887708" cy="915119"/>
          </a:xfrm>
          <a:prstGeom prst="rect">
            <a:avLst/>
          </a:prstGeom>
        </p:spPr>
      </p:pic>
      <p:pic>
        <p:nvPicPr>
          <p:cNvPr id="22" name="Picture 21">
            <a:extLst>
              <a:ext uri="{FF2B5EF4-FFF2-40B4-BE49-F238E27FC236}">
                <a16:creationId xmlns:a16="http://schemas.microsoft.com/office/drawing/2014/main" xmlns="" id="{E382A113-DFAF-D44F-8CE7-94D639F6D6DA}"/>
              </a:ext>
            </a:extLst>
          </p:cNvPr>
          <p:cNvPicPr>
            <a:picLocks noChangeAspect="1"/>
          </p:cNvPicPr>
          <p:nvPr/>
        </p:nvPicPr>
        <p:blipFill>
          <a:blip r:embed="rId3"/>
          <a:stretch>
            <a:fillRect/>
          </a:stretch>
        </p:blipFill>
        <p:spPr>
          <a:xfrm>
            <a:off x="2112103" y="3815711"/>
            <a:ext cx="887708" cy="915119"/>
          </a:xfrm>
          <a:prstGeom prst="rect">
            <a:avLst/>
          </a:prstGeom>
        </p:spPr>
      </p:pic>
      <p:pic>
        <p:nvPicPr>
          <p:cNvPr id="23" name="Picture 22">
            <a:extLst>
              <a:ext uri="{FF2B5EF4-FFF2-40B4-BE49-F238E27FC236}">
                <a16:creationId xmlns:a16="http://schemas.microsoft.com/office/drawing/2014/main" xmlns="" id="{43A47A96-8E43-A24B-952D-609183FB7A22}"/>
              </a:ext>
            </a:extLst>
          </p:cNvPr>
          <p:cNvPicPr>
            <a:picLocks noChangeAspect="1"/>
          </p:cNvPicPr>
          <p:nvPr/>
        </p:nvPicPr>
        <p:blipFill>
          <a:blip r:embed="rId3"/>
          <a:stretch>
            <a:fillRect/>
          </a:stretch>
        </p:blipFill>
        <p:spPr>
          <a:xfrm>
            <a:off x="2640622" y="3815711"/>
            <a:ext cx="887708" cy="915119"/>
          </a:xfrm>
          <a:prstGeom prst="rect">
            <a:avLst/>
          </a:prstGeom>
        </p:spPr>
      </p:pic>
      <p:pic>
        <p:nvPicPr>
          <p:cNvPr id="24" name="Picture 23">
            <a:extLst>
              <a:ext uri="{FF2B5EF4-FFF2-40B4-BE49-F238E27FC236}">
                <a16:creationId xmlns:a16="http://schemas.microsoft.com/office/drawing/2014/main" xmlns="" id="{5ADB6411-D33A-CF43-96F4-50F98038C713}"/>
              </a:ext>
            </a:extLst>
          </p:cNvPr>
          <p:cNvPicPr>
            <a:picLocks noChangeAspect="1"/>
          </p:cNvPicPr>
          <p:nvPr/>
        </p:nvPicPr>
        <p:blipFill>
          <a:blip r:embed="rId3"/>
          <a:stretch>
            <a:fillRect/>
          </a:stretch>
        </p:blipFill>
        <p:spPr>
          <a:xfrm>
            <a:off x="4748311" y="3806217"/>
            <a:ext cx="887708" cy="915119"/>
          </a:xfrm>
          <a:prstGeom prst="rect">
            <a:avLst/>
          </a:prstGeom>
        </p:spPr>
      </p:pic>
      <p:pic>
        <p:nvPicPr>
          <p:cNvPr id="25" name="Picture 24">
            <a:extLst>
              <a:ext uri="{FF2B5EF4-FFF2-40B4-BE49-F238E27FC236}">
                <a16:creationId xmlns:a16="http://schemas.microsoft.com/office/drawing/2014/main" xmlns="" id="{A1225A1B-F30D-6048-A9CB-2862BC9ECAB3}"/>
              </a:ext>
            </a:extLst>
          </p:cNvPr>
          <p:cNvPicPr>
            <a:picLocks noChangeAspect="1"/>
          </p:cNvPicPr>
          <p:nvPr/>
        </p:nvPicPr>
        <p:blipFill>
          <a:blip r:embed="rId3"/>
          <a:stretch>
            <a:fillRect/>
          </a:stretch>
        </p:blipFill>
        <p:spPr>
          <a:xfrm>
            <a:off x="5276830" y="3806217"/>
            <a:ext cx="887708" cy="915119"/>
          </a:xfrm>
          <a:prstGeom prst="rect">
            <a:avLst/>
          </a:prstGeom>
        </p:spPr>
      </p:pic>
      <p:pic>
        <p:nvPicPr>
          <p:cNvPr id="26" name="Picture 25">
            <a:extLst>
              <a:ext uri="{FF2B5EF4-FFF2-40B4-BE49-F238E27FC236}">
                <a16:creationId xmlns:a16="http://schemas.microsoft.com/office/drawing/2014/main" xmlns="" id="{092CCAE9-E409-6145-909F-3C23288BD6AD}"/>
              </a:ext>
            </a:extLst>
          </p:cNvPr>
          <p:cNvPicPr>
            <a:picLocks noChangeAspect="1"/>
          </p:cNvPicPr>
          <p:nvPr/>
        </p:nvPicPr>
        <p:blipFill>
          <a:blip r:embed="rId3"/>
          <a:stretch>
            <a:fillRect/>
          </a:stretch>
        </p:blipFill>
        <p:spPr>
          <a:xfrm>
            <a:off x="4748311" y="2825415"/>
            <a:ext cx="887708" cy="915119"/>
          </a:xfrm>
          <a:prstGeom prst="rect">
            <a:avLst/>
          </a:prstGeom>
        </p:spPr>
      </p:pic>
      <p:pic>
        <p:nvPicPr>
          <p:cNvPr id="27" name="Picture 26">
            <a:extLst>
              <a:ext uri="{FF2B5EF4-FFF2-40B4-BE49-F238E27FC236}">
                <a16:creationId xmlns:a16="http://schemas.microsoft.com/office/drawing/2014/main" xmlns="" id="{FFAA8550-2012-7D46-8AD1-3DD1F01D79E6}"/>
              </a:ext>
            </a:extLst>
          </p:cNvPr>
          <p:cNvPicPr>
            <a:picLocks noChangeAspect="1"/>
          </p:cNvPicPr>
          <p:nvPr/>
        </p:nvPicPr>
        <p:blipFill>
          <a:blip r:embed="rId3"/>
          <a:stretch>
            <a:fillRect/>
          </a:stretch>
        </p:blipFill>
        <p:spPr>
          <a:xfrm>
            <a:off x="5276830" y="2825415"/>
            <a:ext cx="887708" cy="915119"/>
          </a:xfrm>
          <a:prstGeom prst="rect">
            <a:avLst/>
          </a:prstGeom>
        </p:spPr>
      </p:pic>
    </p:spTree>
    <p:extLst>
      <p:ext uri="{BB962C8B-B14F-4D97-AF65-F5344CB8AC3E}">
        <p14:creationId xmlns:p14="http://schemas.microsoft.com/office/powerpoint/2010/main" val="2702023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extLst>
              <p:ext uri="{D42A27DB-BD31-4B8C-83A1-F6EECF244321}">
                <p14:modId xmlns:p14="http://schemas.microsoft.com/office/powerpoint/2010/main" val="240478046"/>
              </p:ext>
            </p:extLst>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rgbClr val="FF3860"/>
                          </a:solidFill>
                          <a:latin typeface="OpenDyslexicAlta" pitchFamily="2" charset="77"/>
                        </a:rPr>
                        <a:t>2 + 2 + 2 + 2 + 2 + 2 + 2 + 2 = 16</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eight</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sixteen</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Multiply it</a:t>
                      </a:r>
                    </a:p>
                    <a:p>
                      <a:endParaRPr lang="en-US" sz="2400" dirty="0">
                        <a:latin typeface="OpenDyslexicAlta" pitchFamily="2" charset="77"/>
                      </a:endParaRPr>
                    </a:p>
                    <a:p>
                      <a:pPr algn="ctr"/>
                      <a:r>
                        <a:rPr lang="en-US" sz="2400" dirty="0">
                          <a:solidFill>
                            <a:srgbClr val="FF3860"/>
                          </a:solidFill>
                          <a:latin typeface="OpenDyslexicAlta" pitchFamily="2" charset="77"/>
                        </a:rPr>
                        <a:t>8 x 2 = 16</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24" name="Picture 23">
            <a:extLst>
              <a:ext uri="{FF2B5EF4-FFF2-40B4-BE49-F238E27FC236}">
                <a16:creationId xmlns:a16="http://schemas.microsoft.com/office/drawing/2014/main" xmlns="" id="{842E2392-934E-AD48-A883-4CD29587EC93}"/>
              </a:ext>
            </a:extLst>
          </p:cNvPr>
          <p:cNvPicPr>
            <a:picLocks noChangeAspect="1"/>
          </p:cNvPicPr>
          <p:nvPr/>
        </p:nvPicPr>
        <p:blipFill>
          <a:blip r:embed="rId3"/>
          <a:stretch>
            <a:fillRect/>
          </a:stretch>
        </p:blipFill>
        <p:spPr>
          <a:xfrm>
            <a:off x="814408" y="2834909"/>
            <a:ext cx="887708" cy="915119"/>
          </a:xfrm>
          <a:prstGeom prst="rect">
            <a:avLst/>
          </a:prstGeom>
        </p:spPr>
      </p:pic>
      <p:pic>
        <p:nvPicPr>
          <p:cNvPr id="25" name="Picture 24">
            <a:extLst>
              <a:ext uri="{FF2B5EF4-FFF2-40B4-BE49-F238E27FC236}">
                <a16:creationId xmlns:a16="http://schemas.microsoft.com/office/drawing/2014/main" xmlns="" id="{316C526E-1F7F-8F42-B0C1-1DE2BF09DF5A}"/>
              </a:ext>
            </a:extLst>
          </p:cNvPr>
          <p:cNvPicPr>
            <a:picLocks noChangeAspect="1"/>
          </p:cNvPicPr>
          <p:nvPr/>
        </p:nvPicPr>
        <p:blipFill>
          <a:blip r:embed="rId3"/>
          <a:stretch>
            <a:fillRect/>
          </a:stretch>
        </p:blipFill>
        <p:spPr>
          <a:xfrm>
            <a:off x="1342927" y="2834909"/>
            <a:ext cx="887708" cy="915119"/>
          </a:xfrm>
          <a:prstGeom prst="rect">
            <a:avLst/>
          </a:prstGeom>
        </p:spPr>
      </p:pic>
      <p:pic>
        <p:nvPicPr>
          <p:cNvPr id="26" name="Picture 25">
            <a:extLst>
              <a:ext uri="{FF2B5EF4-FFF2-40B4-BE49-F238E27FC236}">
                <a16:creationId xmlns:a16="http://schemas.microsoft.com/office/drawing/2014/main" xmlns="" id="{CB3EAD75-D5AF-5B45-9BE7-5F9F9E296318}"/>
              </a:ext>
            </a:extLst>
          </p:cNvPr>
          <p:cNvPicPr>
            <a:picLocks noChangeAspect="1"/>
          </p:cNvPicPr>
          <p:nvPr/>
        </p:nvPicPr>
        <p:blipFill>
          <a:blip r:embed="rId3"/>
          <a:stretch>
            <a:fillRect/>
          </a:stretch>
        </p:blipFill>
        <p:spPr>
          <a:xfrm>
            <a:off x="2112103" y="2825415"/>
            <a:ext cx="887708" cy="915119"/>
          </a:xfrm>
          <a:prstGeom prst="rect">
            <a:avLst/>
          </a:prstGeom>
        </p:spPr>
      </p:pic>
      <p:pic>
        <p:nvPicPr>
          <p:cNvPr id="27" name="Picture 26">
            <a:extLst>
              <a:ext uri="{FF2B5EF4-FFF2-40B4-BE49-F238E27FC236}">
                <a16:creationId xmlns:a16="http://schemas.microsoft.com/office/drawing/2014/main" xmlns="" id="{259AC246-9322-D64E-B3C9-764D60B9ACC2}"/>
              </a:ext>
            </a:extLst>
          </p:cNvPr>
          <p:cNvPicPr>
            <a:picLocks noChangeAspect="1"/>
          </p:cNvPicPr>
          <p:nvPr/>
        </p:nvPicPr>
        <p:blipFill>
          <a:blip r:embed="rId3"/>
          <a:stretch>
            <a:fillRect/>
          </a:stretch>
        </p:blipFill>
        <p:spPr>
          <a:xfrm>
            <a:off x="2640622" y="2825415"/>
            <a:ext cx="887708" cy="915119"/>
          </a:xfrm>
          <a:prstGeom prst="rect">
            <a:avLst/>
          </a:prstGeom>
        </p:spPr>
      </p:pic>
      <p:pic>
        <p:nvPicPr>
          <p:cNvPr id="28" name="Picture 27">
            <a:extLst>
              <a:ext uri="{FF2B5EF4-FFF2-40B4-BE49-F238E27FC236}">
                <a16:creationId xmlns:a16="http://schemas.microsoft.com/office/drawing/2014/main" xmlns="" id="{6CC415CE-FF61-9F4B-9F08-ECD99848B6D1}"/>
              </a:ext>
            </a:extLst>
          </p:cNvPr>
          <p:cNvPicPr>
            <a:picLocks noChangeAspect="1"/>
          </p:cNvPicPr>
          <p:nvPr/>
        </p:nvPicPr>
        <p:blipFill>
          <a:blip r:embed="rId3"/>
          <a:stretch>
            <a:fillRect/>
          </a:stretch>
        </p:blipFill>
        <p:spPr>
          <a:xfrm>
            <a:off x="829405" y="3825205"/>
            <a:ext cx="887708" cy="915119"/>
          </a:xfrm>
          <a:prstGeom prst="rect">
            <a:avLst/>
          </a:prstGeom>
        </p:spPr>
      </p:pic>
      <p:pic>
        <p:nvPicPr>
          <p:cNvPr id="29" name="Picture 28">
            <a:extLst>
              <a:ext uri="{FF2B5EF4-FFF2-40B4-BE49-F238E27FC236}">
                <a16:creationId xmlns:a16="http://schemas.microsoft.com/office/drawing/2014/main" xmlns="" id="{2A28777D-DEF5-2248-97C2-EB748AE41EC6}"/>
              </a:ext>
            </a:extLst>
          </p:cNvPr>
          <p:cNvPicPr>
            <a:picLocks noChangeAspect="1"/>
          </p:cNvPicPr>
          <p:nvPr/>
        </p:nvPicPr>
        <p:blipFill>
          <a:blip r:embed="rId3"/>
          <a:stretch>
            <a:fillRect/>
          </a:stretch>
        </p:blipFill>
        <p:spPr>
          <a:xfrm>
            <a:off x="1357924" y="3825205"/>
            <a:ext cx="887708" cy="915119"/>
          </a:xfrm>
          <a:prstGeom prst="rect">
            <a:avLst/>
          </a:prstGeom>
        </p:spPr>
      </p:pic>
      <p:pic>
        <p:nvPicPr>
          <p:cNvPr id="30" name="Picture 29">
            <a:extLst>
              <a:ext uri="{FF2B5EF4-FFF2-40B4-BE49-F238E27FC236}">
                <a16:creationId xmlns:a16="http://schemas.microsoft.com/office/drawing/2014/main" xmlns="" id="{DB780F26-DD71-DB4B-88D3-C7D56BA2B81A}"/>
              </a:ext>
            </a:extLst>
          </p:cNvPr>
          <p:cNvPicPr>
            <a:picLocks noChangeAspect="1"/>
          </p:cNvPicPr>
          <p:nvPr/>
        </p:nvPicPr>
        <p:blipFill>
          <a:blip r:embed="rId3"/>
          <a:stretch>
            <a:fillRect/>
          </a:stretch>
        </p:blipFill>
        <p:spPr>
          <a:xfrm>
            <a:off x="3415469" y="3815711"/>
            <a:ext cx="887708" cy="915119"/>
          </a:xfrm>
          <a:prstGeom prst="rect">
            <a:avLst/>
          </a:prstGeom>
        </p:spPr>
      </p:pic>
      <p:pic>
        <p:nvPicPr>
          <p:cNvPr id="31" name="Picture 30">
            <a:extLst>
              <a:ext uri="{FF2B5EF4-FFF2-40B4-BE49-F238E27FC236}">
                <a16:creationId xmlns:a16="http://schemas.microsoft.com/office/drawing/2014/main" xmlns="" id="{EF708AFC-2CC5-FD47-BDCA-E2EBE3430C1D}"/>
              </a:ext>
            </a:extLst>
          </p:cNvPr>
          <p:cNvPicPr>
            <a:picLocks noChangeAspect="1"/>
          </p:cNvPicPr>
          <p:nvPr/>
        </p:nvPicPr>
        <p:blipFill>
          <a:blip r:embed="rId3"/>
          <a:stretch>
            <a:fillRect/>
          </a:stretch>
        </p:blipFill>
        <p:spPr>
          <a:xfrm>
            <a:off x="3943988" y="3815711"/>
            <a:ext cx="887708" cy="915119"/>
          </a:xfrm>
          <a:prstGeom prst="rect">
            <a:avLst/>
          </a:prstGeom>
        </p:spPr>
      </p:pic>
      <p:pic>
        <p:nvPicPr>
          <p:cNvPr id="32" name="Picture 31">
            <a:extLst>
              <a:ext uri="{FF2B5EF4-FFF2-40B4-BE49-F238E27FC236}">
                <a16:creationId xmlns:a16="http://schemas.microsoft.com/office/drawing/2014/main" xmlns="" id="{B264A174-E157-E546-AE82-55D3AF819C3E}"/>
              </a:ext>
            </a:extLst>
          </p:cNvPr>
          <p:cNvPicPr>
            <a:picLocks noChangeAspect="1"/>
          </p:cNvPicPr>
          <p:nvPr/>
        </p:nvPicPr>
        <p:blipFill>
          <a:blip r:embed="rId3"/>
          <a:stretch>
            <a:fillRect/>
          </a:stretch>
        </p:blipFill>
        <p:spPr>
          <a:xfrm>
            <a:off x="3415469" y="2834909"/>
            <a:ext cx="887708" cy="915119"/>
          </a:xfrm>
          <a:prstGeom prst="rect">
            <a:avLst/>
          </a:prstGeom>
        </p:spPr>
      </p:pic>
      <p:pic>
        <p:nvPicPr>
          <p:cNvPr id="33" name="Picture 32">
            <a:extLst>
              <a:ext uri="{FF2B5EF4-FFF2-40B4-BE49-F238E27FC236}">
                <a16:creationId xmlns:a16="http://schemas.microsoft.com/office/drawing/2014/main" xmlns="" id="{27F672EB-E620-A94F-B731-7A41301C7A77}"/>
              </a:ext>
            </a:extLst>
          </p:cNvPr>
          <p:cNvPicPr>
            <a:picLocks noChangeAspect="1"/>
          </p:cNvPicPr>
          <p:nvPr/>
        </p:nvPicPr>
        <p:blipFill>
          <a:blip r:embed="rId3"/>
          <a:stretch>
            <a:fillRect/>
          </a:stretch>
        </p:blipFill>
        <p:spPr>
          <a:xfrm>
            <a:off x="3943988" y="2834909"/>
            <a:ext cx="887708" cy="915119"/>
          </a:xfrm>
          <a:prstGeom prst="rect">
            <a:avLst/>
          </a:prstGeom>
        </p:spPr>
      </p:pic>
      <p:pic>
        <p:nvPicPr>
          <p:cNvPr id="34" name="Picture 33">
            <a:extLst>
              <a:ext uri="{FF2B5EF4-FFF2-40B4-BE49-F238E27FC236}">
                <a16:creationId xmlns:a16="http://schemas.microsoft.com/office/drawing/2014/main" xmlns="" id="{2BE8EE49-6AD0-994E-AFF2-E9E7AB622CED}"/>
              </a:ext>
            </a:extLst>
          </p:cNvPr>
          <p:cNvPicPr>
            <a:picLocks noChangeAspect="1"/>
          </p:cNvPicPr>
          <p:nvPr/>
        </p:nvPicPr>
        <p:blipFill>
          <a:blip r:embed="rId3"/>
          <a:stretch>
            <a:fillRect/>
          </a:stretch>
        </p:blipFill>
        <p:spPr>
          <a:xfrm>
            <a:off x="2112103" y="3815711"/>
            <a:ext cx="887708" cy="915119"/>
          </a:xfrm>
          <a:prstGeom prst="rect">
            <a:avLst/>
          </a:prstGeom>
        </p:spPr>
      </p:pic>
      <p:pic>
        <p:nvPicPr>
          <p:cNvPr id="35" name="Picture 34">
            <a:extLst>
              <a:ext uri="{FF2B5EF4-FFF2-40B4-BE49-F238E27FC236}">
                <a16:creationId xmlns:a16="http://schemas.microsoft.com/office/drawing/2014/main" xmlns="" id="{F1EB7A79-E9E7-5A4F-A598-F04905F11363}"/>
              </a:ext>
            </a:extLst>
          </p:cNvPr>
          <p:cNvPicPr>
            <a:picLocks noChangeAspect="1"/>
          </p:cNvPicPr>
          <p:nvPr/>
        </p:nvPicPr>
        <p:blipFill>
          <a:blip r:embed="rId3"/>
          <a:stretch>
            <a:fillRect/>
          </a:stretch>
        </p:blipFill>
        <p:spPr>
          <a:xfrm>
            <a:off x="2640622" y="3815711"/>
            <a:ext cx="887708" cy="915119"/>
          </a:xfrm>
          <a:prstGeom prst="rect">
            <a:avLst/>
          </a:prstGeom>
        </p:spPr>
      </p:pic>
      <p:pic>
        <p:nvPicPr>
          <p:cNvPr id="36" name="Picture 35">
            <a:extLst>
              <a:ext uri="{FF2B5EF4-FFF2-40B4-BE49-F238E27FC236}">
                <a16:creationId xmlns:a16="http://schemas.microsoft.com/office/drawing/2014/main" xmlns="" id="{C6AA7BB5-72B9-894E-85B0-E792A2AE50BF}"/>
              </a:ext>
            </a:extLst>
          </p:cNvPr>
          <p:cNvPicPr>
            <a:picLocks noChangeAspect="1"/>
          </p:cNvPicPr>
          <p:nvPr/>
        </p:nvPicPr>
        <p:blipFill>
          <a:blip r:embed="rId3"/>
          <a:stretch>
            <a:fillRect/>
          </a:stretch>
        </p:blipFill>
        <p:spPr>
          <a:xfrm>
            <a:off x="4748311" y="3806217"/>
            <a:ext cx="887708" cy="915119"/>
          </a:xfrm>
          <a:prstGeom prst="rect">
            <a:avLst/>
          </a:prstGeom>
        </p:spPr>
      </p:pic>
      <p:pic>
        <p:nvPicPr>
          <p:cNvPr id="37" name="Picture 36">
            <a:extLst>
              <a:ext uri="{FF2B5EF4-FFF2-40B4-BE49-F238E27FC236}">
                <a16:creationId xmlns:a16="http://schemas.microsoft.com/office/drawing/2014/main" xmlns="" id="{64A84B40-2597-A543-847F-4F319DC61507}"/>
              </a:ext>
            </a:extLst>
          </p:cNvPr>
          <p:cNvPicPr>
            <a:picLocks noChangeAspect="1"/>
          </p:cNvPicPr>
          <p:nvPr/>
        </p:nvPicPr>
        <p:blipFill>
          <a:blip r:embed="rId3"/>
          <a:stretch>
            <a:fillRect/>
          </a:stretch>
        </p:blipFill>
        <p:spPr>
          <a:xfrm>
            <a:off x="5276830" y="3806217"/>
            <a:ext cx="887708" cy="915119"/>
          </a:xfrm>
          <a:prstGeom prst="rect">
            <a:avLst/>
          </a:prstGeom>
        </p:spPr>
      </p:pic>
      <p:pic>
        <p:nvPicPr>
          <p:cNvPr id="38" name="Picture 37">
            <a:extLst>
              <a:ext uri="{FF2B5EF4-FFF2-40B4-BE49-F238E27FC236}">
                <a16:creationId xmlns:a16="http://schemas.microsoft.com/office/drawing/2014/main" xmlns="" id="{60D254F1-827A-0944-BF95-5B3D0ADE8D4D}"/>
              </a:ext>
            </a:extLst>
          </p:cNvPr>
          <p:cNvPicPr>
            <a:picLocks noChangeAspect="1"/>
          </p:cNvPicPr>
          <p:nvPr/>
        </p:nvPicPr>
        <p:blipFill>
          <a:blip r:embed="rId3"/>
          <a:stretch>
            <a:fillRect/>
          </a:stretch>
        </p:blipFill>
        <p:spPr>
          <a:xfrm>
            <a:off x="4748311" y="2825415"/>
            <a:ext cx="887708" cy="915119"/>
          </a:xfrm>
          <a:prstGeom prst="rect">
            <a:avLst/>
          </a:prstGeom>
        </p:spPr>
      </p:pic>
      <p:pic>
        <p:nvPicPr>
          <p:cNvPr id="39" name="Picture 38">
            <a:extLst>
              <a:ext uri="{FF2B5EF4-FFF2-40B4-BE49-F238E27FC236}">
                <a16:creationId xmlns:a16="http://schemas.microsoft.com/office/drawing/2014/main" xmlns="" id="{29B2CE35-62AD-3B4A-BC62-83B66B7AE267}"/>
              </a:ext>
            </a:extLst>
          </p:cNvPr>
          <p:cNvPicPr>
            <a:picLocks noChangeAspect="1"/>
          </p:cNvPicPr>
          <p:nvPr/>
        </p:nvPicPr>
        <p:blipFill>
          <a:blip r:embed="rId3"/>
          <a:stretch>
            <a:fillRect/>
          </a:stretch>
        </p:blipFill>
        <p:spPr>
          <a:xfrm>
            <a:off x="5276830" y="2825415"/>
            <a:ext cx="887708" cy="915119"/>
          </a:xfrm>
          <a:prstGeom prst="rect">
            <a:avLst/>
          </a:prstGeom>
        </p:spPr>
      </p:pic>
    </p:spTree>
    <p:extLst>
      <p:ext uri="{BB962C8B-B14F-4D97-AF65-F5344CB8AC3E}">
        <p14:creationId xmlns:p14="http://schemas.microsoft.com/office/powerpoint/2010/main" val="957569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Talking Time:</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extLst>
              <p:ext uri="{D42A27DB-BD31-4B8C-83A1-F6EECF244321}">
                <p14:modId xmlns:p14="http://schemas.microsoft.com/office/powerpoint/2010/main" val="2754972445"/>
              </p:ext>
            </p:extLst>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dirty="0">
                          <a:solidFill>
                            <a:schemeClr val="tx1"/>
                          </a:solidFill>
                          <a:latin typeface="OpenDyslexicAlta" pitchFamily="2" charset="77"/>
                        </a:rPr>
                        <a:t>addition </a:t>
                      </a:r>
                    </a:p>
                  </a:txBody>
                  <a:tcPr anchor="ctr">
                    <a:solidFill>
                      <a:srgbClr val="FFDD57"/>
                    </a:solidFill>
                  </a:tcPr>
                </a:tc>
                <a:tc>
                  <a:txBody>
                    <a:bodyPr/>
                    <a:lstStyle/>
                    <a:p>
                      <a:pPr algn="ctr"/>
                      <a:r>
                        <a:rPr lang="en-US" sz="2400" dirty="0">
                          <a:solidFill>
                            <a:schemeClr val="tx1"/>
                          </a:solidFill>
                          <a:latin typeface="OpenDyslexicAlta" pitchFamily="2" charset="77"/>
                        </a:rPr>
                        <a:t>multiplication</a:t>
                      </a:r>
                    </a:p>
                  </a:txBody>
                  <a:tcPr anchor="ctr">
                    <a:solidFill>
                      <a:srgbClr val="FFDD57"/>
                    </a:solidFill>
                  </a:tcPr>
                </a:tc>
                <a:tc>
                  <a:txBody>
                    <a:bodyPr/>
                    <a:lstStyle/>
                    <a:p>
                      <a:pPr algn="ctr"/>
                      <a:r>
                        <a:rPr lang="en-US" sz="2400" dirty="0">
                          <a:solidFill>
                            <a:schemeClr val="tx1"/>
                          </a:solidFill>
                          <a:latin typeface="OpenDyslexicAlta" pitchFamily="2" charset="77"/>
                        </a:rPr>
                        <a:t>number story</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OpenDyslexicAlta" pitchFamily="2" charset="77"/>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OpenDyslexicAlta" pitchFamily="2" charset="77"/>
                        </a:rPr>
                        <a:t>2 + 2 + 2 </a:t>
                      </a: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Yasmin scored 2 baskets in three basketball games. </a:t>
                      </a:r>
                      <a:br>
                        <a:rPr lang="en-US" sz="2000" dirty="0">
                          <a:solidFill>
                            <a:schemeClr val="tx1"/>
                          </a:solidFill>
                          <a:latin typeface="OpenDyslexicAlta" pitchFamily="2" charset="77"/>
                        </a:rPr>
                      </a:br>
                      <a:r>
                        <a:rPr lang="en-US" sz="2000" dirty="0">
                          <a:solidFill>
                            <a:schemeClr val="tx1"/>
                          </a:solidFill>
                          <a:latin typeface="OpenDyslexicAlta" pitchFamily="2" charset="77"/>
                        </a:rPr>
                        <a:t>She scored 6 baskets in total.</a:t>
                      </a: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3 x 10</a:t>
                      </a: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OpenDyslexicAlta" pitchFamily="2" charset="77"/>
                        </a:rPr>
                        <a:t>Jamal won £10 at three different dance competitions. In total, he has won £30 at dance competitions recently. </a:t>
                      </a: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Each of Sally’s four friends gave her two presents at her birthday part. </a:t>
                      </a:r>
                      <a:br>
                        <a:rPr lang="en-US" sz="2000" dirty="0">
                          <a:solidFill>
                            <a:schemeClr val="tx1"/>
                          </a:solidFill>
                          <a:latin typeface="OpenDyslexicAlta" pitchFamily="2" charset="77"/>
                        </a:rPr>
                      </a:br>
                      <a:r>
                        <a:rPr lang="en-US" sz="2000" dirty="0">
                          <a:solidFill>
                            <a:schemeClr val="tx1"/>
                          </a:solidFill>
                          <a:latin typeface="OpenDyslexicAlta" pitchFamily="2" charset="77"/>
                        </a:rPr>
                        <a:t>Sally received 8 presents.</a:t>
                      </a:r>
                    </a:p>
                  </a:txBody>
                  <a:tcPr anchor="ctr">
                    <a:solidFill>
                      <a:schemeClr val="bg1"/>
                    </a:solidFill>
                  </a:tcPr>
                </a:tc>
                <a:extLst>
                  <a:ext uri="{0D108BD9-81ED-4DB2-BD59-A6C34878D82A}">
                    <a16:rowId xmlns:a16="http://schemas.microsoft.com/office/drawing/2014/main" xmlns="" val="912541013"/>
                  </a:ext>
                </a:extLst>
              </a:tr>
            </a:tbl>
          </a:graphicData>
        </a:graphic>
      </p:graphicFrame>
    </p:spTree>
    <p:extLst>
      <p:ext uri="{BB962C8B-B14F-4D97-AF65-F5344CB8AC3E}">
        <p14:creationId xmlns:p14="http://schemas.microsoft.com/office/powerpoint/2010/main" val="16263542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Talking Time:</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extLst>
              <p:ext uri="{D42A27DB-BD31-4B8C-83A1-F6EECF244321}">
                <p14:modId xmlns:p14="http://schemas.microsoft.com/office/powerpoint/2010/main" val="3618651608"/>
              </p:ext>
            </p:extLst>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dirty="0">
                          <a:solidFill>
                            <a:schemeClr val="tx1"/>
                          </a:solidFill>
                          <a:latin typeface="OpenDyslexicAlta" pitchFamily="2" charset="77"/>
                        </a:rPr>
                        <a:t>addition </a:t>
                      </a:r>
                    </a:p>
                  </a:txBody>
                  <a:tcPr anchor="ctr">
                    <a:solidFill>
                      <a:srgbClr val="FFDD57"/>
                    </a:solidFill>
                  </a:tcPr>
                </a:tc>
                <a:tc>
                  <a:txBody>
                    <a:bodyPr/>
                    <a:lstStyle/>
                    <a:p>
                      <a:pPr algn="ctr"/>
                      <a:r>
                        <a:rPr lang="en-US" sz="2400" dirty="0">
                          <a:solidFill>
                            <a:schemeClr val="tx1"/>
                          </a:solidFill>
                          <a:latin typeface="OpenDyslexicAlta" pitchFamily="2" charset="77"/>
                        </a:rPr>
                        <a:t>multiplication</a:t>
                      </a:r>
                    </a:p>
                  </a:txBody>
                  <a:tcPr anchor="ctr">
                    <a:solidFill>
                      <a:srgbClr val="FFDD57"/>
                    </a:solidFill>
                  </a:tcPr>
                </a:tc>
                <a:tc>
                  <a:txBody>
                    <a:bodyPr/>
                    <a:lstStyle/>
                    <a:p>
                      <a:pPr algn="ctr"/>
                      <a:r>
                        <a:rPr lang="en-US" sz="2400" dirty="0">
                          <a:solidFill>
                            <a:schemeClr val="tx1"/>
                          </a:solidFill>
                          <a:latin typeface="OpenDyslexicAlta" pitchFamily="2" charset="77"/>
                        </a:rPr>
                        <a:t>number story</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OpenDyslexicAlta" pitchFamily="2" charset="77"/>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OpenDyslexicAlta" pitchFamily="2" charset="77"/>
                        </a:rPr>
                        <a:t>2 + 2 + 2 </a:t>
                      </a: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r>
                        <a:rPr lang="en-US" sz="2000" dirty="0">
                          <a:solidFill>
                            <a:srgbClr val="FF3860"/>
                          </a:solidFill>
                          <a:latin typeface="OpenDyslexicAlta" pitchFamily="2" charset="77"/>
                        </a:rPr>
                        <a:t>3 x 2</a:t>
                      </a:r>
                    </a:p>
                  </a:txBody>
                  <a:tcPr anchor="ctr">
                    <a:solidFill>
                      <a:schemeClr val="bg1"/>
                    </a:solidFill>
                  </a:tcPr>
                </a:tc>
                <a:tc>
                  <a:txBody>
                    <a:bodyPr/>
                    <a:lstStyle/>
                    <a:p>
                      <a:pPr algn="ctr"/>
                      <a:r>
                        <a:rPr lang="en-US" sz="2000" dirty="0">
                          <a:solidFill>
                            <a:schemeClr val="tx1"/>
                          </a:solidFill>
                          <a:latin typeface="OpenDyslexicAlta" pitchFamily="2" charset="77"/>
                        </a:rPr>
                        <a:t>Yasmin scored 2 baskets in three basketball games. </a:t>
                      </a:r>
                      <a:br>
                        <a:rPr lang="en-US" sz="2000" dirty="0">
                          <a:solidFill>
                            <a:schemeClr val="tx1"/>
                          </a:solidFill>
                          <a:latin typeface="OpenDyslexicAlta" pitchFamily="2" charset="77"/>
                        </a:rPr>
                      </a:br>
                      <a:r>
                        <a:rPr lang="en-US" sz="2000" dirty="0">
                          <a:solidFill>
                            <a:schemeClr val="tx1"/>
                          </a:solidFill>
                          <a:latin typeface="OpenDyslexicAlta" pitchFamily="2" charset="77"/>
                        </a:rPr>
                        <a:t>She scored 6 baskets in total.</a:t>
                      </a: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3 x 10</a:t>
                      </a: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OpenDyslexicAlta" pitchFamily="2" charset="77"/>
                        </a:rPr>
                        <a:t>Jamal won £10 at three different dance competitions. In total, he has won £30 at dance competitions recently. </a:t>
                      </a: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Each of Sally’s four friends gave her two presents at her birthday part. </a:t>
                      </a:r>
                      <a:br>
                        <a:rPr lang="en-US" sz="2000" dirty="0">
                          <a:solidFill>
                            <a:schemeClr val="tx1"/>
                          </a:solidFill>
                          <a:latin typeface="OpenDyslexicAlta" pitchFamily="2" charset="77"/>
                        </a:rPr>
                      </a:br>
                      <a:r>
                        <a:rPr lang="en-US" sz="2000" dirty="0">
                          <a:solidFill>
                            <a:schemeClr val="tx1"/>
                          </a:solidFill>
                          <a:latin typeface="OpenDyslexicAlta" pitchFamily="2" charset="77"/>
                        </a:rPr>
                        <a:t>Sally received 8 presents.</a:t>
                      </a:r>
                    </a:p>
                  </a:txBody>
                  <a:tcPr anchor="ctr">
                    <a:solidFill>
                      <a:schemeClr val="bg1"/>
                    </a:solidFill>
                  </a:tcPr>
                </a:tc>
                <a:extLst>
                  <a:ext uri="{0D108BD9-81ED-4DB2-BD59-A6C34878D82A}">
                    <a16:rowId xmlns:a16="http://schemas.microsoft.com/office/drawing/2014/main" xmlns="" val="912541013"/>
                  </a:ext>
                </a:extLst>
              </a:tr>
            </a:tbl>
          </a:graphicData>
        </a:graphic>
      </p:graphicFrame>
    </p:spTree>
    <p:extLst>
      <p:ext uri="{BB962C8B-B14F-4D97-AF65-F5344CB8AC3E}">
        <p14:creationId xmlns:p14="http://schemas.microsoft.com/office/powerpoint/2010/main" val="11140253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Talking Time:</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extLst>
              <p:ext uri="{D42A27DB-BD31-4B8C-83A1-F6EECF244321}">
                <p14:modId xmlns:p14="http://schemas.microsoft.com/office/powerpoint/2010/main" val="2201914905"/>
              </p:ext>
            </p:extLst>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dirty="0">
                          <a:solidFill>
                            <a:schemeClr val="tx1"/>
                          </a:solidFill>
                          <a:latin typeface="OpenDyslexicAlta" pitchFamily="2" charset="77"/>
                        </a:rPr>
                        <a:t>addition </a:t>
                      </a:r>
                    </a:p>
                  </a:txBody>
                  <a:tcPr anchor="ctr">
                    <a:solidFill>
                      <a:srgbClr val="FFDD57"/>
                    </a:solidFill>
                  </a:tcPr>
                </a:tc>
                <a:tc>
                  <a:txBody>
                    <a:bodyPr/>
                    <a:lstStyle/>
                    <a:p>
                      <a:pPr algn="ctr"/>
                      <a:r>
                        <a:rPr lang="en-US" sz="2400" dirty="0">
                          <a:solidFill>
                            <a:schemeClr val="tx1"/>
                          </a:solidFill>
                          <a:latin typeface="OpenDyslexicAlta" pitchFamily="2" charset="77"/>
                        </a:rPr>
                        <a:t>multiplication</a:t>
                      </a:r>
                    </a:p>
                  </a:txBody>
                  <a:tcPr anchor="ctr">
                    <a:solidFill>
                      <a:srgbClr val="FFDD57"/>
                    </a:solidFill>
                  </a:tcPr>
                </a:tc>
                <a:tc>
                  <a:txBody>
                    <a:bodyPr/>
                    <a:lstStyle/>
                    <a:p>
                      <a:pPr algn="ctr"/>
                      <a:r>
                        <a:rPr lang="en-US" sz="2400" dirty="0">
                          <a:solidFill>
                            <a:schemeClr val="tx1"/>
                          </a:solidFill>
                          <a:latin typeface="OpenDyslexicAlta" pitchFamily="2" charset="77"/>
                        </a:rPr>
                        <a:t>number story</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OpenDyslexicAlta" pitchFamily="2" charset="77"/>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OpenDyslexicAlta" pitchFamily="2" charset="77"/>
                        </a:rPr>
                        <a:t>2 + 2 + 2 </a:t>
                      </a: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r>
                        <a:rPr lang="en-US" sz="2000" dirty="0">
                          <a:solidFill>
                            <a:srgbClr val="FF3860"/>
                          </a:solidFill>
                          <a:latin typeface="OpenDyslexicAlta" pitchFamily="2" charset="77"/>
                        </a:rPr>
                        <a:t>3 x 2</a:t>
                      </a:r>
                    </a:p>
                  </a:txBody>
                  <a:tcPr anchor="ctr">
                    <a:solidFill>
                      <a:schemeClr val="bg1"/>
                    </a:solidFill>
                  </a:tcPr>
                </a:tc>
                <a:tc>
                  <a:txBody>
                    <a:bodyPr/>
                    <a:lstStyle/>
                    <a:p>
                      <a:pPr algn="ctr"/>
                      <a:r>
                        <a:rPr lang="en-US" sz="2000" dirty="0">
                          <a:solidFill>
                            <a:schemeClr val="tx1"/>
                          </a:solidFill>
                          <a:latin typeface="OpenDyslexicAlta" pitchFamily="2" charset="77"/>
                        </a:rPr>
                        <a:t>Yasmin scored 2 baskets in three basketball games. </a:t>
                      </a:r>
                      <a:br>
                        <a:rPr lang="en-US" sz="2000" dirty="0">
                          <a:solidFill>
                            <a:schemeClr val="tx1"/>
                          </a:solidFill>
                          <a:latin typeface="OpenDyslexicAlta" pitchFamily="2" charset="77"/>
                        </a:rPr>
                      </a:br>
                      <a:r>
                        <a:rPr lang="en-US" sz="2000" dirty="0">
                          <a:solidFill>
                            <a:schemeClr val="tx1"/>
                          </a:solidFill>
                          <a:latin typeface="OpenDyslexicAlta" pitchFamily="2" charset="77"/>
                        </a:rPr>
                        <a:t>She scored 6 baskets in total.</a:t>
                      </a: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r>
                        <a:rPr lang="en-US" sz="2000" dirty="0">
                          <a:solidFill>
                            <a:srgbClr val="FF3860"/>
                          </a:solidFill>
                          <a:latin typeface="OpenDyslexicAlta" pitchFamily="2" charset="77"/>
                        </a:rPr>
                        <a:t>10 + 10 + 10</a:t>
                      </a:r>
                    </a:p>
                  </a:txBody>
                  <a:tcPr anchor="ctr">
                    <a:solidFill>
                      <a:schemeClr val="bg1"/>
                    </a:solidFill>
                  </a:tcPr>
                </a:tc>
                <a:tc>
                  <a:txBody>
                    <a:bodyPr/>
                    <a:lstStyle/>
                    <a:p>
                      <a:pPr algn="ctr"/>
                      <a:r>
                        <a:rPr lang="en-US" sz="2000" dirty="0">
                          <a:solidFill>
                            <a:schemeClr val="tx1"/>
                          </a:solidFill>
                          <a:latin typeface="OpenDyslexicAlta" pitchFamily="2" charset="77"/>
                        </a:rPr>
                        <a:t>3 x 10</a:t>
                      </a: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rgbClr val="FF3860"/>
                          </a:solidFill>
                          <a:latin typeface="OpenDyslexicAlta" pitchFamily="2" charset="77"/>
                        </a:rPr>
                        <a:t>Jamal won £10 at three different dance competitions. In total, he has won £30 at dance competitions recently. </a:t>
                      </a: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Each of Sally’s four friends gave her two presents at her birthday part. </a:t>
                      </a:r>
                      <a:br>
                        <a:rPr lang="en-US" sz="2000" dirty="0">
                          <a:solidFill>
                            <a:schemeClr val="tx1"/>
                          </a:solidFill>
                          <a:latin typeface="OpenDyslexicAlta" pitchFamily="2" charset="77"/>
                        </a:rPr>
                      </a:br>
                      <a:r>
                        <a:rPr lang="en-US" sz="2000" dirty="0">
                          <a:solidFill>
                            <a:schemeClr val="tx1"/>
                          </a:solidFill>
                          <a:latin typeface="OpenDyslexicAlta" pitchFamily="2" charset="77"/>
                        </a:rPr>
                        <a:t>Sally received 8 presents.</a:t>
                      </a:r>
                    </a:p>
                  </a:txBody>
                  <a:tcPr anchor="ctr">
                    <a:solidFill>
                      <a:schemeClr val="bg1"/>
                    </a:solidFill>
                  </a:tcPr>
                </a:tc>
                <a:extLst>
                  <a:ext uri="{0D108BD9-81ED-4DB2-BD59-A6C34878D82A}">
                    <a16:rowId xmlns:a16="http://schemas.microsoft.com/office/drawing/2014/main" xmlns="" val="912541013"/>
                  </a:ext>
                </a:extLst>
              </a:tr>
            </a:tbl>
          </a:graphicData>
        </a:graphic>
      </p:graphicFrame>
    </p:spTree>
    <p:extLst>
      <p:ext uri="{BB962C8B-B14F-4D97-AF65-F5344CB8AC3E}">
        <p14:creationId xmlns:p14="http://schemas.microsoft.com/office/powerpoint/2010/main" val="19489427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Talking Time:</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extLst>
              <p:ext uri="{D42A27DB-BD31-4B8C-83A1-F6EECF244321}">
                <p14:modId xmlns:p14="http://schemas.microsoft.com/office/powerpoint/2010/main" val="1399190829"/>
              </p:ext>
            </p:extLst>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dirty="0">
                          <a:solidFill>
                            <a:schemeClr val="tx1"/>
                          </a:solidFill>
                          <a:latin typeface="OpenDyslexicAlta" pitchFamily="2" charset="77"/>
                        </a:rPr>
                        <a:t>addition </a:t>
                      </a:r>
                    </a:p>
                  </a:txBody>
                  <a:tcPr anchor="ctr">
                    <a:solidFill>
                      <a:srgbClr val="FFDD57"/>
                    </a:solidFill>
                  </a:tcPr>
                </a:tc>
                <a:tc>
                  <a:txBody>
                    <a:bodyPr/>
                    <a:lstStyle/>
                    <a:p>
                      <a:pPr algn="ctr"/>
                      <a:r>
                        <a:rPr lang="en-US" sz="2400" dirty="0">
                          <a:solidFill>
                            <a:schemeClr val="tx1"/>
                          </a:solidFill>
                          <a:latin typeface="OpenDyslexicAlta" pitchFamily="2" charset="77"/>
                        </a:rPr>
                        <a:t>multiplication</a:t>
                      </a:r>
                    </a:p>
                  </a:txBody>
                  <a:tcPr anchor="ctr">
                    <a:solidFill>
                      <a:srgbClr val="FFDD57"/>
                    </a:solidFill>
                  </a:tcPr>
                </a:tc>
                <a:tc>
                  <a:txBody>
                    <a:bodyPr/>
                    <a:lstStyle/>
                    <a:p>
                      <a:pPr algn="ctr"/>
                      <a:r>
                        <a:rPr lang="en-US" sz="2400" dirty="0">
                          <a:solidFill>
                            <a:schemeClr val="tx1"/>
                          </a:solidFill>
                          <a:latin typeface="OpenDyslexicAlta" pitchFamily="2" charset="77"/>
                        </a:rPr>
                        <a:t>number story</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OpenDyslexicAlta" pitchFamily="2" charset="77"/>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OpenDyslexicAlta" pitchFamily="2" charset="77"/>
                        </a:rPr>
                        <a:t>2 + 2 + 2 </a:t>
                      </a: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r>
                        <a:rPr lang="en-US" sz="2000" dirty="0">
                          <a:solidFill>
                            <a:srgbClr val="FF3860"/>
                          </a:solidFill>
                          <a:latin typeface="OpenDyslexicAlta" pitchFamily="2" charset="77"/>
                        </a:rPr>
                        <a:t>3 x 2</a:t>
                      </a:r>
                    </a:p>
                  </a:txBody>
                  <a:tcPr anchor="ctr">
                    <a:solidFill>
                      <a:schemeClr val="bg1"/>
                    </a:solidFill>
                  </a:tcPr>
                </a:tc>
                <a:tc>
                  <a:txBody>
                    <a:bodyPr/>
                    <a:lstStyle/>
                    <a:p>
                      <a:pPr algn="ctr"/>
                      <a:r>
                        <a:rPr lang="en-US" sz="2000" dirty="0">
                          <a:solidFill>
                            <a:schemeClr val="tx1"/>
                          </a:solidFill>
                          <a:latin typeface="OpenDyslexicAlta" pitchFamily="2" charset="77"/>
                        </a:rPr>
                        <a:t>Yasmin scored 2 baskets in three basketball games. </a:t>
                      </a:r>
                      <a:br>
                        <a:rPr lang="en-US" sz="2000" dirty="0">
                          <a:solidFill>
                            <a:schemeClr val="tx1"/>
                          </a:solidFill>
                          <a:latin typeface="OpenDyslexicAlta" pitchFamily="2" charset="77"/>
                        </a:rPr>
                      </a:br>
                      <a:r>
                        <a:rPr lang="en-US" sz="2000" dirty="0">
                          <a:solidFill>
                            <a:schemeClr val="tx1"/>
                          </a:solidFill>
                          <a:latin typeface="OpenDyslexicAlta" pitchFamily="2" charset="77"/>
                        </a:rPr>
                        <a:t>She scored 6 baskets in total.</a:t>
                      </a: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r>
                        <a:rPr lang="en-US" sz="2000" dirty="0">
                          <a:solidFill>
                            <a:srgbClr val="FF3860"/>
                          </a:solidFill>
                          <a:latin typeface="OpenDyslexicAlta" pitchFamily="2" charset="77"/>
                        </a:rPr>
                        <a:t>10 + 10 + 10</a:t>
                      </a:r>
                    </a:p>
                  </a:txBody>
                  <a:tcPr anchor="ctr">
                    <a:solidFill>
                      <a:schemeClr val="bg1"/>
                    </a:solidFill>
                  </a:tcPr>
                </a:tc>
                <a:tc>
                  <a:txBody>
                    <a:bodyPr/>
                    <a:lstStyle/>
                    <a:p>
                      <a:pPr algn="ctr"/>
                      <a:r>
                        <a:rPr lang="en-US" sz="2000" dirty="0">
                          <a:solidFill>
                            <a:schemeClr val="tx1"/>
                          </a:solidFill>
                          <a:latin typeface="OpenDyslexicAlta" pitchFamily="2" charset="77"/>
                        </a:rPr>
                        <a:t>3 x 10</a:t>
                      </a: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rgbClr val="FF3860"/>
                          </a:solidFill>
                          <a:latin typeface="OpenDyslexicAlta" pitchFamily="2" charset="77"/>
                        </a:rPr>
                        <a:t>Jamal won £10 at three different dance competitions. In total, he has won £30 at dance competitions recently. </a:t>
                      </a: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r>
                        <a:rPr lang="en-US" sz="2000" dirty="0">
                          <a:solidFill>
                            <a:srgbClr val="FF3860"/>
                          </a:solidFill>
                          <a:latin typeface="OpenDyslexicAlta" pitchFamily="2" charset="77"/>
                        </a:rPr>
                        <a:t>2 + 2 + 2 + 2</a:t>
                      </a:r>
                    </a:p>
                  </a:txBody>
                  <a:tcPr anchor="ctr">
                    <a:solidFill>
                      <a:schemeClr val="bg1"/>
                    </a:solidFill>
                  </a:tcPr>
                </a:tc>
                <a:tc>
                  <a:txBody>
                    <a:bodyPr/>
                    <a:lstStyle/>
                    <a:p>
                      <a:pPr algn="ctr"/>
                      <a:r>
                        <a:rPr lang="en-US" sz="2000" dirty="0">
                          <a:solidFill>
                            <a:srgbClr val="FF3860"/>
                          </a:solidFill>
                          <a:latin typeface="OpenDyslexicAlta" pitchFamily="2" charset="77"/>
                        </a:rPr>
                        <a:t>4 x 2</a:t>
                      </a:r>
                    </a:p>
                  </a:txBody>
                  <a:tcPr anchor="ctr">
                    <a:solidFill>
                      <a:schemeClr val="bg1"/>
                    </a:solidFill>
                  </a:tcPr>
                </a:tc>
                <a:tc>
                  <a:txBody>
                    <a:bodyPr/>
                    <a:lstStyle/>
                    <a:p>
                      <a:pPr algn="ctr"/>
                      <a:r>
                        <a:rPr lang="en-US" sz="2000" dirty="0">
                          <a:solidFill>
                            <a:schemeClr val="tx1"/>
                          </a:solidFill>
                          <a:latin typeface="OpenDyslexicAlta" pitchFamily="2" charset="77"/>
                        </a:rPr>
                        <a:t>Each of Sally’s four friends gave her two presents at her birthday part. </a:t>
                      </a:r>
                      <a:br>
                        <a:rPr lang="en-US" sz="2000" dirty="0">
                          <a:solidFill>
                            <a:schemeClr val="tx1"/>
                          </a:solidFill>
                          <a:latin typeface="OpenDyslexicAlta" pitchFamily="2" charset="77"/>
                        </a:rPr>
                      </a:br>
                      <a:r>
                        <a:rPr lang="en-US" sz="2000" dirty="0">
                          <a:solidFill>
                            <a:schemeClr val="tx1"/>
                          </a:solidFill>
                          <a:latin typeface="OpenDyslexicAlta" pitchFamily="2" charset="77"/>
                        </a:rPr>
                        <a:t>Sally received 8 presents.</a:t>
                      </a:r>
                    </a:p>
                  </a:txBody>
                  <a:tcPr anchor="ctr">
                    <a:solidFill>
                      <a:schemeClr val="bg1"/>
                    </a:solidFill>
                  </a:tcPr>
                </a:tc>
                <a:extLst>
                  <a:ext uri="{0D108BD9-81ED-4DB2-BD59-A6C34878D82A}">
                    <a16:rowId xmlns:a16="http://schemas.microsoft.com/office/drawing/2014/main" xmlns="" val="912541013"/>
                  </a:ext>
                </a:extLst>
              </a:tr>
            </a:tbl>
          </a:graphicData>
        </a:graphic>
      </p:graphicFrame>
    </p:spTree>
    <p:extLst>
      <p:ext uri="{BB962C8B-B14F-4D97-AF65-F5344CB8AC3E}">
        <p14:creationId xmlns:p14="http://schemas.microsoft.com/office/powerpoint/2010/main" val="29545242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Activity 3:</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extLst>
              <p:ext uri="{D42A27DB-BD31-4B8C-83A1-F6EECF244321}">
                <p14:modId xmlns:p14="http://schemas.microsoft.com/office/powerpoint/2010/main" val="1319944256"/>
              </p:ext>
            </p:extLst>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dirty="0">
                          <a:solidFill>
                            <a:schemeClr val="tx1"/>
                          </a:solidFill>
                          <a:latin typeface="OpenDyslexicAlta" pitchFamily="2" charset="77"/>
                        </a:rPr>
                        <a:t>addition </a:t>
                      </a:r>
                    </a:p>
                  </a:txBody>
                  <a:tcPr anchor="ctr">
                    <a:solidFill>
                      <a:srgbClr val="FFDD57"/>
                    </a:solidFill>
                  </a:tcPr>
                </a:tc>
                <a:tc>
                  <a:txBody>
                    <a:bodyPr/>
                    <a:lstStyle/>
                    <a:p>
                      <a:pPr algn="ctr"/>
                      <a:r>
                        <a:rPr lang="en-US" sz="2400" dirty="0">
                          <a:solidFill>
                            <a:schemeClr val="tx1"/>
                          </a:solidFill>
                          <a:latin typeface="OpenDyslexicAlta" pitchFamily="2" charset="77"/>
                        </a:rPr>
                        <a:t>multiplication</a:t>
                      </a:r>
                    </a:p>
                  </a:txBody>
                  <a:tcPr anchor="ctr">
                    <a:solidFill>
                      <a:srgbClr val="FFDD57"/>
                    </a:solidFill>
                  </a:tcPr>
                </a:tc>
                <a:tc>
                  <a:txBody>
                    <a:bodyPr/>
                    <a:lstStyle/>
                    <a:p>
                      <a:pPr algn="ctr"/>
                      <a:r>
                        <a:rPr lang="en-US" sz="2400" dirty="0">
                          <a:solidFill>
                            <a:schemeClr val="tx1"/>
                          </a:solidFill>
                          <a:latin typeface="OpenDyslexicAlta" pitchFamily="2" charset="77"/>
                        </a:rPr>
                        <a:t>number story</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OpenDyslexicAlta" pitchFamily="2" charset="77"/>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OpenDyslexicAlta" pitchFamily="2" charset="77"/>
                        </a:rPr>
                        <a:t>5 + 5 + 5 </a:t>
                      </a: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Yasmin scored 5 baskets in three basketball games. She scored 15 baskets in total.</a:t>
                      </a: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4 x 10</a:t>
                      </a: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OpenDyslexicAlta" pitchFamily="2" charset="77"/>
                        </a:rPr>
                        <a:t>Jamal won £10 at four different dance competitions. In total, he has won £40 at dance competitions recently. </a:t>
                      </a: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Each of Sally’s five friends gave her two presents at her birthday part. </a:t>
                      </a:r>
                      <a:br>
                        <a:rPr lang="en-US" sz="2000" dirty="0">
                          <a:solidFill>
                            <a:schemeClr val="tx1"/>
                          </a:solidFill>
                          <a:latin typeface="OpenDyslexicAlta" pitchFamily="2" charset="77"/>
                        </a:rPr>
                      </a:br>
                      <a:r>
                        <a:rPr lang="en-US" sz="2000" dirty="0">
                          <a:solidFill>
                            <a:schemeClr val="tx1"/>
                          </a:solidFill>
                          <a:latin typeface="OpenDyslexicAlta" pitchFamily="2" charset="77"/>
                        </a:rPr>
                        <a:t>Sally received 10 presents.</a:t>
                      </a:r>
                    </a:p>
                  </a:txBody>
                  <a:tcPr anchor="ctr">
                    <a:solidFill>
                      <a:schemeClr val="bg1"/>
                    </a:solidFill>
                  </a:tcPr>
                </a:tc>
                <a:extLst>
                  <a:ext uri="{0D108BD9-81ED-4DB2-BD59-A6C34878D82A}">
                    <a16:rowId xmlns:a16="http://schemas.microsoft.com/office/drawing/2014/main" xmlns="" val="912541013"/>
                  </a:ext>
                </a:extLst>
              </a:tr>
            </a:tbl>
          </a:graphicData>
        </a:graphic>
      </p:graphicFrame>
    </p:spTree>
    <p:extLst>
      <p:ext uri="{BB962C8B-B14F-4D97-AF65-F5344CB8AC3E}">
        <p14:creationId xmlns:p14="http://schemas.microsoft.com/office/powerpoint/2010/main" val="2792946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Starter:</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your answer.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10" name="Picture 9">
            <a:extLst>
              <a:ext uri="{FF2B5EF4-FFF2-40B4-BE49-F238E27FC236}">
                <a16:creationId xmlns:a16="http://schemas.microsoft.com/office/drawing/2014/main" xmlns="" id="{4DF6DE10-DB93-AA40-A21A-70F9A9806C51}"/>
              </a:ext>
            </a:extLst>
          </p:cNvPr>
          <p:cNvPicPr>
            <a:picLocks noChangeAspect="1"/>
          </p:cNvPicPr>
          <p:nvPr/>
        </p:nvPicPr>
        <p:blipFill>
          <a:blip r:embed="rId3"/>
          <a:stretch>
            <a:fillRect/>
          </a:stretch>
        </p:blipFill>
        <p:spPr>
          <a:xfrm>
            <a:off x="3089614" y="2825415"/>
            <a:ext cx="2160000" cy="2160000"/>
          </a:xfrm>
          <a:prstGeom prst="rect">
            <a:avLst/>
          </a:prstGeom>
        </p:spPr>
      </p:pic>
      <p:pic>
        <p:nvPicPr>
          <p:cNvPr id="11" name="Picture 10">
            <a:extLst>
              <a:ext uri="{FF2B5EF4-FFF2-40B4-BE49-F238E27FC236}">
                <a16:creationId xmlns:a16="http://schemas.microsoft.com/office/drawing/2014/main" xmlns="" id="{D638BD4B-2418-354E-98C3-599ACEDFBEE5}"/>
              </a:ext>
            </a:extLst>
          </p:cNvPr>
          <p:cNvPicPr>
            <a:picLocks noChangeAspect="1"/>
          </p:cNvPicPr>
          <p:nvPr/>
        </p:nvPicPr>
        <p:blipFill>
          <a:blip r:embed="rId4"/>
          <a:stretch>
            <a:fillRect/>
          </a:stretch>
        </p:blipFill>
        <p:spPr>
          <a:xfrm>
            <a:off x="4753361" y="2825415"/>
            <a:ext cx="2160000" cy="2160000"/>
          </a:xfrm>
          <a:prstGeom prst="rect">
            <a:avLst/>
          </a:prstGeom>
        </p:spPr>
      </p:pic>
      <p:pic>
        <p:nvPicPr>
          <p:cNvPr id="13" name="Picture 12">
            <a:extLst>
              <a:ext uri="{FF2B5EF4-FFF2-40B4-BE49-F238E27FC236}">
                <a16:creationId xmlns:a16="http://schemas.microsoft.com/office/drawing/2014/main" xmlns="" id="{81ADEC80-42D8-7641-8F73-64414FF22D1B}"/>
              </a:ext>
            </a:extLst>
          </p:cNvPr>
          <p:cNvPicPr>
            <a:picLocks noChangeAspect="1"/>
          </p:cNvPicPr>
          <p:nvPr/>
        </p:nvPicPr>
        <p:blipFill>
          <a:blip r:embed="rId5"/>
          <a:stretch>
            <a:fillRect/>
          </a:stretch>
        </p:blipFill>
        <p:spPr>
          <a:xfrm>
            <a:off x="7420188" y="2985782"/>
            <a:ext cx="723298" cy="719440"/>
          </a:xfrm>
          <a:prstGeom prst="rect">
            <a:avLst/>
          </a:prstGeom>
        </p:spPr>
      </p:pic>
      <p:pic>
        <p:nvPicPr>
          <p:cNvPr id="14" name="Picture 13">
            <a:extLst>
              <a:ext uri="{FF2B5EF4-FFF2-40B4-BE49-F238E27FC236}">
                <a16:creationId xmlns:a16="http://schemas.microsoft.com/office/drawing/2014/main" xmlns="" id="{A949CAF7-3AAC-9B4D-BF5F-BA4E27DE54C3}"/>
              </a:ext>
            </a:extLst>
          </p:cNvPr>
          <p:cNvPicPr>
            <a:picLocks noChangeAspect="1"/>
          </p:cNvPicPr>
          <p:nvPr/>
        </p:nvPicPr>
        <p:blipFill>
          <a:blip r:embed="rId5"/>
          <a:stretch>
            <a:fillRect/>
          </a:stretch>
        </p:blipFill>
        <p:spPr>
          <a:xfrm>
            <a:off x="8663910" y="2985782"/>
            <a:ext cx="723298" cy="719440"/>
          </a:xfrm>
          <a:prstGeom prst="rect">
            <a:avLst/>
          </a:prstGeom>
        </p:spPr>
      </p:pic>
      <p:pic>
        <p:nvPicPr>
          <p:cNvPr id="15" name="Picture 14">
            <a:extLst>
              <a:ext uri="{FF2B5EF4-FFF2-40B4-BE49-F238E27FC236}">
                <a16:creationId xmlns:a16="http://schemas.microsoft.com/office/drawing/2014/main" xmlns="" id="{44E0C57E-2E14-154B-968B-0530C40962A1}"/>
              </a:ext>
            </a:extLst>
          </p:cNvPr>
          <p:cNvPicPr>
            <a:picLocks noChangeAspect="1"/>
          </p:cNvPicPr>
          <p:nvPr/>
        </p:nvPicPr>
        <p:blipFill>
          <a:blip r:embed="rId5"/>
          <a:stretch>
            <a:fillRect/>
          </a:stretch>
        </p:blipFill>
        <p:spPr>
          <a:xfrm>
            <a:off x="8042049" y="3603708"/>
            <a:ext cx="723298" cy="719440"/>
          </a:xfrm>
          <a:prstGeom prst="rect">
            <a:avLst/>
          </a:prstGeom>
        </p:spPr>
      </p:pic>
      <p:pic>
        <p:nvPicPr>
          <p:cNvPr id="16" name="Picture 15">
            <a:extLst>
              <a:ext uri="{FF2B5EF4-FFF2-40B4-BE49-F238E27FC236}">
                <a16:creationId xmlns:a16="http://schemas.microsoft.com/office/drawing/2014/main" xmlns="" id="{FE6041E8-1BC7-D842-9C8C-0B877421C7D8}"/>
              </a:ext>
            </a:extLst>
          </p:cNvPr>
          <p:cNvPicPr>
            <a:picLocks noChangeAspect="1"/>
          </p:cNvPicPr>
          <p:nvPr/>
        </p:nvPicPr>
        <p:blipFill>
          <a:blip r:embed="rId5"/>
          <a:stretch>
            <a:fillRect/>
          </a:stretch>
        </p:blipFill>
        <p:spPr>
          <a:xfrm>
            <a:off x="7433357" y="4194338"/>
            <a:ext cx="723298" cy="719440"/>
          </a:xfrm>
          <a:prstGeom prst="rect">
            <a:avLst/>
          </a:prstGeom>
        </p:spPr>
      </p:pic>
      <p:pic>
        <p:nvPicPr>
          <p:cNvPr id="17" name="Picture 16">
            <a:extLst>
              <a:ext uri="{FF2B5EF4-FFF2-40B4-BE49-F238E27FC236}">
                <a16:creationId xmlns:a16="http://schemas.microsoft.com/office/drawing/2014/main" xmlns="" id="{33970E9D-C8A7-E849-8281-4249BEC69FB1}"/>
              </a:ext>
            </a:extLst>
          </p:cNvPr>
          <p:cNvPicPr>
            <a:picLocks noChangeAspect="1"/>
          </p:cNvPicPr>
          <p:nvPr/>
        </p:nvPicPr>
        <p:blipFill>
          <a:blip r:embed="rId5"/>
          <a:stretch>
            <a:fillRect/>
          </a:stretch>
        </p:blipFill>
        <p:spPr>
          <a:xfrm>
            <a:off x="8677079" y="4194338"/>
            <a:ext cx="723298" cy="719440"/>
          </a:xfrm>
          <a:prstGeom prst="rect">
            <a:avLst/>
          </a:prstGeom>
        </p:spPr>
      </p:pic>
      <p:pic>
        <p:nvPicPr>
          <p:cNvPr id="18" name="Picture 17">
            <a:extLst>
              <a:ext uri="{FF2B5EF4-FFF2-40B4-BE49-F238E27FC236}">
                <a16:creationId xmlns:a16="http://schemas.microsoft.com/office/drawing/2014/main" xmlns="" id="{71CE9436-DB9D-F547-8D2E-8B37B9408AD0}"/>
              </a:ext>
            </a:extLst>
          </p:cNvPr>
          <p:cNvPicPr>
            <a:picLocks noChangeAspect="1"/>
          </p:cNvPicPr>
          <p:nvPr/>
        </p:nvPicPr>
        <p:blipFill>
          <a:blip r:embed="rId6"/>
          <a:stretch>
            <a:fillRect/>
          </a:stretch>
        </p:blipFill>
        <p:spPr>
          <a:xfrm rot="16200000">
            <a:off x="9270229" y="3249102"/>
            <a:ext cx="2249353" cy="1080000"/>
          </a:xfrm>
          <a:prstGeom prst="rect">
            <a:avLst/>
          </a:prstGeom>
        </p:spPr>
      </p:pic>
      <p:pic>
        <p:nvPicPr>
          <p:cNvPr id="20" name="Picture 19">
            <a:extLst>
              <a:ext uri="{FF2B5EF4-FFF2-40B4-BE49-F238E27FC236}">
                <a16:creationId xmlns:a16="http://schemas.microsoft.com/office/drawing/2014/main" xmlns="" id="{72C4EA4B-956E-0743-BE69-8E9C12C46D5D}"/>
              </a:ext>
            </a:extLst>
          </p:cNvPr>
          <p:cNvPicPr>
            <a:picLocks noChangeAspect="1"/>
          </p:cNvPicPr>
          <p:nvPr/>
        </p:nvPicPr>
        <p:blipFill>
          <a:blip r:embed="rId6"/>
          <a:stretch>
            <a:fillRect/>
          </a:stretch>
        </p:blipFill>
        <p:spPr>
          <a:xfrm rot="16200000">
            <a:off x="10310985" y="3270916"/>
            <a:ext cx="2249353" cy="1080000"/>
          </a:xfrm>
          <a:prstGeom prst="rect">
            <a:avLst/>
          </a:prstGeom>
        </p:spPr>
      </p:pic>
      <p:pic>
        <p:nvPicPr>
          <p:cNvPr id="21" name="Picture 20">
            <a:extLst>
              <a:ext uri="{FF2B5EF4-FFF2-40B4-BE49-F238E27FC236}">
                <a16:creationId xmlns:a16="http://schemas.microsoft.com/office/drawing/2014/main" xmlns="" id="{666FDBEE-0B62-8444-B595-FD913C32C63E}"/>
              </a:ext>
            </a:extLst>
          </p:cNvPr>
          <p:cNvPicPr>
            <a:picLocks noChangeAspect="1"/>
          </p:cNvPicPr>
          <p:nvPr/>
        </p:nvPicPr>
        <p:blipFill>
          <a:blip r:embed="rId6"/>
          <a:stretch>
            <a:fillRect/>
          </a:stretch>
        </p:blipFill>
        <p:spPr>
          <a:xfrm rot="16200000">
            <a:off x="9887693" y="2146239"/>
            <a:ext cx="2249353" cy="1080000"/>
          </a:xfrm>
          <a:prstGeom prst="rect">
            <a:avLst/>
          </a:prstGeom>
        </p:spPr>
      </p:pic>
      <p:pic>
        <p:nvPicPr>
          <p:cNvPr id="22" name="Picture 21">
            <a:extLst>
              <a:ext uri="{FF2B5EF4-FFF2-40B4-BE49-F238E27FC236}">
                <a16:creationId xmlns:a16="http://schemas.microsoft.com/office/drawing/2014/main" xmlns="" id="{28278ABA-97FE-F643-925F-8598B3EAD5F6}"/>
              </a:ext>
            </a:extLst>
          </p:cNvPr>
          <p:cNvPicPr>
            <a:picLocks noChangeAspect="1"/>
          </p:cNvPicPr>
          <p:nvPr/>
        </p:nvPicPr>
        <p:blipFill>
          <a:blip r:embed="rId7"/>
          <a:stretch>
            <a:fillRect/>
          </a:stretch>
        </p:blipFill>
        <p:spPr>
          <a:xfrm>
            <a:off x="786939" y="3275329"/>
            <a:ext cx="2172569" cy="1638449"/>
          </a:xfrm>
          <a:prstGeom prst="rect">
            <a:avLst/>
          </a:prstGeom>
        </p:spPr>
      </p:pic>
    </p:spTree>
    <p:extLst>
      <p:ext uri="{BB962C8B-B14F-4D97-AF65-F5344CB8AC3E}">
        <p14:creationId xmlns:p14="http://schemas.microsoft.com/office/powerpoint/2010/main" val="1653908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Activity 3:</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dirty="0">
                          <a:solidFill>
                            <a:schemeClr val="tx1"/>
                          </a:solidFill>
                          <a:latin typeface="OpenDyslexicAlta" pitchFamily="2" charset="77"/>
                        </a:rPr>
                        <a:t>addition </a:t>
                      </a:r>
                    </a:p>
                  </a:txBody>
                  <a:tcPr anchor="ctr">
                    <a:solidFill>
                      <a:srgbClr val="FFDD57"/>
                    </a:solidFill>
                  </a:tcPr>
                </a:tc>
                <a:tc>
                  <a:txBody>
                    <a:bodyPr/>
                    <a:lstStyle/>
                    <a:p>
                      <a:pPr algn="ctr"/>
                      <a:r>
                        <a:rPr lang="en-US" sz="2400" dirty="0">
                          <a:solidFill>
                            <a:schemeClr val="tx1"/>
                          </a:solidFill>
                          <a:latin typeface="OpenDyslexicAlta" pitchFamily="2" charset="77"/>
                        </a:rPr>
                        <a:t>multiplication</a:t>
                      </a:r>
                    </a:p>
                  </a:txBody>
                  <a:tcPr anchor="ctr">
                    <a:solidFill>
                      <a:srgbClr val="FFDD57"/>
                    </a:solidFill>
                  </a:tcPr>
                </a:tc>
                <a:tc>
                  <a:txBody>
                    <a:bodyPr/>
                    <a:lstStyle/>
                    <a:p>
                      <a:pPr algn="ctr"/>
                      <a:r>
                        <a:rPr lang="en-US" sz="2400" dirty="0">
                          <a:solidFill>
                            <a:schemeClr val="tx1"/>
                          </a:solidFill>
                          <a:latin typeface="OpenDyslexicAlta" pitchFamily="2" charset="77"/>
                        </a:rPr>
                        <a:t>number story</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OpenDyslexicAlta" pitchFamily="2" charset="77"/>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OpenDyslexicAlta" pitchFamily="2" charset="77"/>
                        </a:rPr>
                        <a:t>5 + 5 + 5 </a:t>
                      </a: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r>
                        <a:rPr lang="en-US" sz="2000" dirty="0">
                          <a:solidFill>
                            <a:srgbClr val="FF3860"/>
                          </a:solidFill>
                          <a:latin typeface="OpenDyslexicAlta" pitchFamily="2" charset="77"/>
                        </a:rPr>
                        <a:t>3 x 5</a:t>
                      </a:r>
                    </a:p>
                  </a:txBody>
                  <a:tcPr anchor="ctr">
                    <a:solidFill>
                      <a:schemeClr val="bg1"/>
                    </a:solidFill>
                  </a:tcPr>
                </a:tc>
                <a:tc>
                  <a:txBody>
                    <a:bodyPr/>
                    <a:lstStyle/>
                    <a:p>
                      <a:pPr algn="ctr"/>
                      <a:r>
                        <a:rPr lang="en-US" sz="2000" dirty="0">
                          <a:solidFill>
                            <a:schemeClr val="tx1"/>
                          </a:solidFill>
                          <a:latin typeface="OpenDyslexicAlta" pitchFamily="2" charset="77"/>
                        </a:rPr>
                        <a:t>Yasmin scored 5 baskets in three basketball games. She scored 15 baskets in total.</a:t>
                      </a: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r>
                        <a:rPr lang="en-US" sz="2000" dirty="0">
                          <a:solidFill>
                            <a:srgbClr val="FF3860"/>
                          </a:solidFill>
                          <a:latin typeface="OpenDyslexicAlta" pitchFamily="2" charset="77"/>
                        </a:rPr>
                        <a:t>10 + 10 + 10 + 10</a:t>
                      </a:r>
                    </a:p>
                  </a:txBody>
                  <a:tcPr anchor="ctr">
                    <a:solidFill>
                      <a:schemeClr val="bg1"/>
                    </a:solidFill>
                  </a:tcPr>
                </a:tc>
                <a:tc>
                  <a:txBody>
                    <a:bodyPr/>
                    <a:lstStyle/>
                    <a:p>
                      <a:pPr algn="ctr"/>
                      <a:r>
                        <a:rPr lang="en-US" sz="2000" dirty="0">
                          <a:solidFill>
                            <a:schemeClr val="tx1"/>
                          </a:solidFill>
                          <a:latin typeface="OpenDyslexicAlta" pitchFamily="2" charset="77"/>
                        </a:rPr>
                        <a:t>4 x 10</a:t>
                      </a: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rgbClr val="FF3860"/>
                          </a:solidFill>
                          <a:latin typeface="OpenDyslexicAlta" pitchFamily="2" charset="77"/>
                        </a:rPr>
                        <a:t>Jamal won £10 at four different dance competitions. In total, he has won £40 at dance competitions recently. </a:t>
                      </a: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r>
                        <a:rPr lang="en-US" sz="2000" dirty="0">
                          <a:solidFill>
                            <a:srgbClr val="FF3860"/>
                          </a:solidFill>
                          <a:latin typeface="OpenDyslexicAlta" pitchFamily="2" charset="77"/>
                        </a:rPr>
                        <a:t>2 + 2 + 2 + 2 + 2</a:t>
                      </a:r>
                    </a:p>
                  </a:txBody>
                  <a:tcPr anchor="ctr">
                    <a:solidFill>
                      <a:schemeClr val="bg1"/>
                    </a:solidFill>
                  </a:tcPr>
                </a:tc>
                <a:tc>
                  <a:txBody>
                    <a:bodyPr/>
                    <a:lstStyle/>
                    <a:p>
                      <a:pPr algn="ctr"/>
                      <a:r>
                        <a:rPr lang="en-US" sz="2000" dirty="0">
                          <a:solidFill>
                            <a:srgbClr val="FF3860"/>
                          </a:solidFill>
                          <a:latin typeface="OpenDyslexicAlta" pitchFamily="2" charset="77"/>
                        </a:rPr>
                        <a:t>5 x 2 </a:t>
                      </a:r>
                    </a:p>
                  </a:txBody>
                  <a:tcPr anchor="ctr">
                    <a:solidFill>
                      <a:schemeClr val="bg1"/>
                    </a:solidFill>
                  </a:tcPr>
                </a:tc>
                <a:tc>
                  <a:txBody>
                    <a:bodyPr/>
                    <a:lstStyle/>
                    <a:p>
                      <a:pPr algn="ctr"/>
                      <a:r>
                        <a:rPr lang="en-US" sz="2000" dirty="0">
                          <a:solidFill>
                            <a:schemeClr val="tx1"/>
                          </a:solidFill>
                          <a:latin typeface="OpenDyslexicAlta" pitchFamily="2" charset="77"/>
                        </a:rPr>
                        <a:t>Each of Sally’s five friends gave her two presents at her birthday part. </a:t>
                      </a:r>
                      <a:br>
                        <a:rPr lang="en-US" sz="2000" dirty="0">
                          <a:solidFill>
                            <a:schemeClr val="tx1"/>
                          </a:solidFill>
                          <a:latin typeface="OpenDyslexicAlta" pitchFamily="2" charset="77"/>
                        </a:rPr>
                      </a:br>
                      <a:r>
                        <a:rPr lang="en-US" sz="2000" dirty="0">
                          <a:solidFill>
                            <a:schemeClr val="tx1"/>
                          </a:solidFill>
                          <a:latin typeface="OpenDyslexicAlta" pitchFamily="2" charset="77"/>
                        </a:rPr>
                        <a:t>Sally received 10 presents.</a:t>
                      </a:r>
                    </a:p>
                  </a:txBody>
                  <a:tcPr anchor="ctr">
                    <a:solidFill>
                      <a:schemeClr val="bg1"/>
                    </a:solidFill>
                  </a:tcPr>
                </a:tc>
                <a:extLst>
                  <a:ext uri="{0D108BD9-81ED-4DB2-BD59-A6C34878D82A}">
                    <a16:rowId xmlns:a16="http://schemas.microsoft.com/office/drawing/2014/main" xmlns="" val="912541013"/>
                  </a:ext>
                </a:extLst>
              </a:tr>
            </a:tbl>
          </a:graphicData>
        </a:graphic>
      </p:graphicFrame>
    </p:spTree>
    <p:extLst>
      <p:ext uri="{BB962C8B-B14F-4D97-AF65-F5344CB8AC3E}">
        <p14:creationId xmlns:p14="http://schemas.microsoft.com/office/powerpoint/2010/main" val="42875338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Write as many repeated addition and multiplication number sentences as you can giving a total of 12 each time. </a:t>
            </a:r>
          </a:p>
          <a:p>
            <a:pPr marL="0" indent="0">
              <a:buClr>
                <a:srgbClr val="23D160"/>
              </a:buClr>
              <a:buSzPct val="85000"/>
              <a:buNone/>
            </a:pPr>
            <a:endParaRPr lang="en-GB" sz="2200" dirty="0"/>
          </a:p>
        </p:txBody>
      </p:sp>
    </p:spTree>
    <p:extLst>
      <p:ext uri="{BB962C8B-B14F-4D97-AF65-F5344CB8AC3E}">
        <p14:creationId xmlns:p14="http://schemas.microsoft.com/office/powerpoint/2010/main" val="40115980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Write as many repeated addition and multiplication number sentences as you can giving a total of 12 each time. </a:t>
            </a:r>
          </a:p>
          <a:p>
            <a:pPr marL="0" indent="0">
              <a:buClr>
                <a:srgbClr val="23D160"/>
              </a:buClr>
              <a:buSzPct val="85000"/>
              <a:buNone/>
            </a:pPr>
            <a:endParaRPr lang="en-GB" sz="2200" dirty="0"/>
          </a:p>
          <a:p>
            <a:pPr marL="0" indent="0">
              <a:buClr>
                <a:srgbClr val="23D160"/>
              </a:buClr>
              <a:buSzPct val="85000"/>
              <a:buNone/>
            </a:pPr>
            <a:r>
              <a:rPr lang="en-GB" sz="2200" b="1" dirty="0">
                <a:solidFill>
                  <a:srgbClr val="FF3860"/>
                </a:solidFill>
              </a:rPr>
              <a:t>Example responses:</a:t>
            </a:r>
          </a:p>
          <a:p>
            <a:pPr>
              <a:buClr>
                <a:srgbClr val="23D160"/>
              </a:buClr>
              <a:buSzPct val="85000"/>
            </a:pPr>
            <a:r>
              <a:rPr lang="en-GB" sz="2200" dirty="0">
                <a:solidFill>
                  <a:srgbClr val="FF3860"/>
                </a:solidFill>
              </a:rPr>
              <a:t>1 + 1 + 1 + 1 + 1 + 1 + 1 + 1 + 1 + 1 + 1 + 1 = 12 or 12 x 1 = 12 or 1 x 12 = 12</a:t>
            </a:r>
          </a:p>
          <a:p>
            <a:pPr>
              <a:buClr>
                <a:srgbClr val="23D160"/>
              </a:buClr>
              <a:buSzPct val="85000"/>
            </a:pPr>
            <a:r>
              <a:rPr lang="en-GB" sz="2200" dirty="0">
                <a:solidFill>
                  <a:srgbClr val="FF3860"/>
                </a:solidFill>
              </a:rPr>
              <a:t>2 + 2 + 2 + 2 + 2 + 2 = 12 or 6 x 2 = 12 </a:t>
            </a:r>
          </a:p>
          <a:p>
            <a:pPr>
              <a:buClr>
                <a:srgbClr val="23D160"/>
              </a:buClr>
              <a:buSzPct val="85000"/>
            </a:pPr>
            <a:r>
              <a:rPr lang="en-GB" sz="2200" dirty="0">
                <a:solidFill>
                  <a:srgbClr val="FF3860"/>
                </a:solidFill>
              </a:rPr>
              <a:t>3 + 3 + 3 + 3 = 12 or 4 x 3 = 12 </a:t>
            </a:r>
          </a:p>
          <a:p>
            <a:pPr>
              <a:buClr>
                <a:srgbClr val="23D160"/>
              </a:buClr>
              <a:buSzPct val="85000"/>
            </a:pPr>
            <a:r>
              <a:rPr lang="en-GB" sz="2200" dirty="0">
                <a:solidFill>
                  <a:srgbClr val="FF3860"/>
                </a:solidFill>
              </a:rPr>
              <a:t>4 + 4 + 4 = 12 or 3 x 4 = 12 </a:t>
            </a:r>
          </a:p>
          <a:p>
            <a:pPr>
              <a:buClr>
                <a:srgbClr val="23D160"/>
              </a:buClr>
              <a:buSzPct val="85000"/>
            </a:pPr>
            <a:r>
              <a:rPr lang="en-GB" sz="2200" dirty="0">
                <a:solidFill>
                  <a:srgbClr val="FF3860"/>
                </a:solidFill>
              </a:rPr>
              <a:t>6 + 6 = 12 or 2 x 6 = 12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Tree>
    <p:extLst>
      <p:ext uri="{BB962C8B-B14F-4D97-AF65-F5344CB8AC3E}">
        <p14:creationId xmlns:p14="http://schemas.microsoft.com/office/powerpoint/2010/main" val="29257477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7" name="Rectangle 6">
            <a:extLst>
              <a:ext uri="{FF2B5EF4-FFF2-40B4-BE49-F238E27FC236}">
                <a16:creationId xmlns:a16="http://schemas.microsoft.com/office/drawing/2014/main" xmlns="" id="{E6A88772-11C9-AC42-8C87-0DE017420AE5}"/>
              </a:ext>
            </a:extLst>
          </p:cNvPr>
          <p:cNvSpPr/>
          <p:nvPr/>
        </p:nvSpPr>
        <p:spPr>
          <a:xfrm>
            <a:off x="317288" y="2911595"/>
            <a:ext cx="4742004" cy="1200329"/>
          </a:xfrm>
          <a:prstGeom prst="rect">
            <a:avLst/>
          </a:prstGeom>
        </p:spPr>
        <p:txBody>
          <a:bodyPr wrap="none">
            <a:spAutoFit/>
          </a:bodyPr>
          <a:lstStyle/>
          <a:p>
            <a:pPr algn="ctr"/>
            <a:r>
              <a:rPr lang="en-US" sz="7200" dirty="0">
                <a:latin typeface="OpenDyslexicAlta" pitchFamily="2" charset="77"/>
              </a:rPr>
              <a:t>5 + 5 + 5</a:t>
            </a:r>
          </a:p>
        </p:txBody>
      </p:sp>
      <p:sp>
        <p:nvSpPr>
          <p:cNvPr id="8" name="Rectangle 7">
            <a:extLst>
              <a:ext uri="{FF2B5EF4-FFF2-40B4-BE49-F238E27FC236}">
                <a16:creationId xmlns:a16="http://schemas.microsoft.com/office/drawing/2014/main" xmlns="" id="{B86C3EA6-83C0-E04F-893B-14CCC373F1C8}"/>
              </a:ext>
            </a:extLst>
          </p:cNvPr>
          <p:cNvSpPr/>
          <p:nvPr/>
        </p:nvSpPr>
        <p:spPr>
          <a:xfrm>
            <a:off x="1303672" y="4163549"/>
            <a:ext cx="2760692" cy="1200329"/>
          </a:xfrm>
          <a:prstGeom prst="rect">
            <a:avLst/>
          </a:prstGeom>
        </p:spPr>
        <p:txBody>
          <a:bodyPr wrap="none">
            <a:spAutoFit/>
          </a:bodyPr>
          <a:lstStyle/>
          <a:p>
            <a:pPr algn="ctr"/>
            <a:r>
              <a:rPr lang="en-US" sz="7200" dirty="0">
                <a:latin typeface="OpenDyslexicAlta" pitchFamily="2" charset="77"/>
              </a:rPr>
              <a:t>2 + 2</a:t>
            </a:r>
          </a:p>
        </p:txBody>
      </p:sp>
      <p:sp>
        <p:nvSpPr>
          <p:cNvPr id="9" name="Rectangle 8">
            <a:extLst>
              <a:ext uri="{FF2B5EF4-FFF2-40B4-BE49-F238E27FC236}">
                <a16:creationId xmlns:a16="http://schemas.microsoft.com/office/drawing/2014/main" xmlns="" id="{303AADC9-8F4D-8644-B544-12EC166995E1}"/>
              </a:ext>
            </a:extLst>
          </p:cNvPr>
          <p:cNvSpPr/>
          <p:nvPr/>
        </p:nvSpPr>
        <p:spPr>
          <a:xfrm>
            <a:off x="7845604" y="2915327"/>
            <a:ext cx="2690160" cy="1200329"/>
          </a:xfrm>
          <a:prstGeom prst="rect">
            <a:avLst/>
          </a:prstGeom>
        </p:spPr>
        <p:txBody>
          <a:bodyPr wrap="none">
            <a:spAutoFit/>
          </a:bodyPr>
          <a:lstStyle/>
          <a:p>
            <a:pPr algn="ctr"/>
            <a:r>
              <a:rPr lang="en-US" sz="7200" dirty="0">
                <a:latin typeface="OpenDyslexicAlta" pitchFamily="2" charset="77"/>
              </a:rPr>
              <a:t>2 x 2</a:t>
            </a:r>
          </a:p>
        </p:txBody>
      </p:sp>
      <p:sp>
        <p:nvSpPr>
          <p:cNvPr id="10" name="Rectangle 9">
            <a:extLst>
              <a:ext uri="{FF2B5EF4-FFF2-40B4-BE49-F238E27FC236}">
                <a16:creationId xmlns:a16="http://schemas.microsoft.com/office/drawing/2014/main" xmlns="" id="{229DC4A2-716F-1E4F-BB28-53C44C966DBC}"/>
              </a:ext>
            </a:extLst>
          </p:cNvPr>
          <p:cNvSpPr/>
          <p:nvPr/>
        </p:nvSpPr>
        <p:spPr>
          <a:xfrm>
            <a:off x="7824635" y="4163548"/>
            <a:ext cx="2682145" cy="1200329"/>
          </a:xfrm>
          <a:prstGeom prst="rect">
            <a:avLst/>
          </a:prstGeom>
        </p:spPr>
        <p:txBody>
          <a:bodyPr wrap="none">
            <a:spAutoFit/>
          </a:bodyPr>
          <a:lstStyle/>
          <a:p>
            <a:pPr algn="ctr"/>
            <a:r>
              <a:rPr lang="en-US" sz="7200" dirty="0">
                <a:latin typeface="OpenDyslexicAlta" pitchFamily="2" charset="77"/>
              </a:rPr>
              <a:t>2 x 2</a:t>
            </a:r>
          </a:p>
        </p:txBody>
      </p:sp>
      <p:sp>
        <p:nvSpPr>
          <p:cNvPr id="11" name="Rectangle 10">
            <a:extLst>
              <a:ext uri="{FF2B5EF4-FFF2-40B4-BE49-F238E27FC236}">
                <a16:creationId xmlns:a16="http://schemas.microsoft.com/office/drawing/2014/main" xmlns="" id="{DA10E836-515A-E140-A3A7-2E60B4DB8DC3}"/>
              </a:ext>
            </a:extLst>
          </p:cNvPr>
          <p:cNvSpPr/>
          <p:nvPr/>
        </p:nvSpPr>
        <p:spPr>
          <a:xfrm>
            <a:off x="1325022" y="5549516"/>
            <a:ext cx="2648482" cy="1200329"/>
          </a:xfrm>
          <a:prstGeom prst="rect">
            <a:avLst/>
          </a:prstGeom>
        </p:spPr>
        <p:txBody>
          <a:bodyPr wrap="none">
            <a:spAutoFit/>
          </a:bodyPr>
          <a:lstStyle/>
          <a:p>
            <a:pPr algn="ctr"/>
            <a:r>
              <a:rPr lang="en-US" sz="7200" dirty="0">
                <a:latin typeface="OpenDyslexicAlta" pitchFamily="2" charset="77"/>
              </a:rPr>
              <a:t>1 x 2</a:t>
            </a:r>
          </a:p>
        </p:txBody>
      </p:sp>
      <p:sp>
        <p:nvSpPr>
          <p:cNvPr id="12" name="Rectangle 11">
            <a:extLst>
              <a:ext uri="{FF2B5EF4-FFF2-40B4-BE49-F238E27FC236}">
                <a16:creationId xmlns:a16="http://schemas.microsoft.com/office/drawing/2014/main" xmlns="" id="{26031075-B27D-644F-8B45-719F12C8117A}"/>
              </a:ext>
            </a:extLst>
          </p:cNvPr>
          <p:cNvSpPr/>
          <p:nvPr/>
        </p:nvSpPr>
        <p:spPr>
          <a:xfrm>
            <a:off x="7795109" y="5576798"/>
            <a:ext cx="2744662" cy="1200329"/>
          </a:xfrm>
          <a:prstGeom prst="rect">
            <a:avLst/>
          </a:prstGeom>
        </p:spPr>
        <p:txBody>
          <a:bodyPr wrap="none">
            <a:spAutoFit/>
          </a:bodyPr>
          <a:lstStyle/>
          <a:p>
            <a:pPr algn="ctr"/>
            <a:r>
              <a:rPr lang="en-US" sz="7200" dirty="0">
                <a:latin typeface="OpenDyslexicAlta" pitchFamily="2" charset="77"/>
              </a:rPr>
              <a:t>2 + 2</a:t>
            </a:r>
          </a:p>
        </p:txBody>
      </p:sp>
    </p:spTree>
    <p:extLst>
      <p:ext uri="{BB962C8B-B14F-4D97-AF65-F5344CB8AC3E}">
        <p14:creationId xmlns:p14="http://schemas.microsoft.com/office/powerpoint/2010/main" val="22546582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7" name="Rectangle 6">
            <a:extLst>
              <a:ext uri="{FF2B5EF4-FFF2-40B4-BE49-F238E27FC236}">
                <a16:creationId xmlns:a16="http://schemas.microsoft.com/office/drawing/2014/main" xmlns="" id="{E6A88772-11C9-AC42-8C87-0DE017420AE5}"/>
              </a:ext>
            </a:extLst>
          </p:cNvPr>
          <p:cNvSpPr/>
          <p:nvPr/>
        </p:nvSpPr>
        <p:spPr>
          <a:xfrm>
            <a:off x="317288" y="2911595"/>
            <a:ext cx="4742004" cy="1200329"/>
          </a:xfrm>
          <a:prstGeom prst="rect">
            <a:avLst/>
          </a:prstGeom>
        </p:spPr>
        <p:txBody>
          <a:bodyPr wrap="none">
            <a:spAutoFit/>
          </a:bodyPr>
          <a:lstStyle/>
          <a:p>
            <a:pPr algn="ctr"/>
            <a:r>
              <a:rPr lang="en-US" sz="7200" dirty="0">
                <a:latin typeface="OpenDyslexicAlta" pitchFamily="2" charset="77"/>
              </a:rPr>
              <a:t>5 + 5 + 5</a:t>
            </a:r>
          </a:p>
        </p:txBody>
      </p:sp>
      <p:sp>
        <p:nvSpPr>
          <p:cNvPr id="8" name="Rectangle 7">
            <a:extLst>
              <a:ext uri="{FF2B5EF4-FFF2-40B4-BE49-F238E27FC236}">
                <a16:creationId xmlns:a16="http://schemas.microsoft.com/office/drawing/2014/main" xmlns="" id="{B86C3EA6-83C0-E04F-893B-14CCC373F1C8}"/>
              </a:ext>
            </a:extLst>
          </p:cNvPr>
          <p:cNvSpPr/>
          <p:nvPr/>
        </p:nvSpPr>
        <p:spPr>
          <a:xfrm>
            <a:off x="1303672" y="4163549"/>
            <a:ext cx="2760692" cy="1200329"/>
          </a:xfrm>
          <a:prstGeom prst="rect">
            <a:avLst/>
          </a:prstGeom>
        </p:spPr>
        <p:txBody>
          <a:bodyPr wrap="none">
            <a:spAutoFit/>
          </a:bodyPr>
          <a:lstStyle/>
          <a:p>
            <a:pPr algn="ctr"/>
            <a:r>
              <a:rPr lang="en-US" sz="7200" dirty="0">
                <a:latin typeface="OpenDyslexicAlta" pitchFamily="2" charset="77"/>
              </a:rPr>
              <a:t>2 + 2</a:t>
            </a:r>
          </a:p>
        </p:txBody>
      </p:sp>
      <p:sp>
        <p:nvSpPr>
          <p:cNvPr id="9" name="Rectangle 8">
            <a:extLst>
              <a:ext uri="{FF2B5EF4-FFF2-40B4-BE49-F238E27FC236}">
                <a16:creationId xmlns:a16="http://schemas.microsoft.com/office/drawing/2014/main" xmlns="" id="{303AADC9-8F4D-8644-B544-12EC166995E1}"/>
              </a:ext>
            </a:extLst>
          </p:cNvPr>
          <p:cNvSpPr/>
          <p:nvPr/>
        </p:nvSpPr>
        <p:spPr>
          <a:xfrm>
            <a:off x="7845604" y="2915327"/>
            <a:ext cx="2690160" cy="1200329"/>
          </a:xfrm>
          <a:prstGeom prst="rect">
            <a:avLst/>
          </a:prstGeom>
        </p:spPr>
        <p:txBody>
          <a:bodyPr wrap="none">
            <a:spAutoFit/>
          </a:bodyPr>
          <a:lstStyle/>
          <a:p>
            <a:pPr algn="ctr"/>
            <a:r>
              <a:rPr lang="en-US" sz="7200" dirty="0">
                <a:latin typeface="OpenDyslexicAlta" pitchFamily="2" charset="77"/>
              </a:rPr>
              <a:t>2 x 2</a:t>
            </a:r>
          </a:p>
        </p:txBody>
      </p:sp>
      <p:sp>
        <p:nvSpPr>
          <p:cNvPr id="10" name="Rectangle 9">
            <a:extLst>
              <a:ext uri="{FF2B5EF4-FFF2-40B4-BE49-F238E27FC236}">
                <a16:creationId xmlns:a16="http://schemas.microsoft.com/office/drawing/2014/main" xmlns="" id="{229DC4A2-716F-1E4F-BB28-53C44C966DBC}"/>
              </a:ext>
            </a:extLst>
          </p:cNvPr>
          <p:cNvSpPr/>
          <p:nvPr/>
        </p:nvSpPr>
        <p:spPr>
          <a:xfrm>
            <a:off x="7824635" y="4163548"/>
            <a:ext cx="2682145" cy="1200329"/>
          </a:xfrm>
          <a:prstGeom prst="rect">
            <a:avLst/>
          </a:prstGeom>
        </p:spPr>
        <p:txBody>
          <a:bodyPr wrap="none">
            <a:spAutoFit/>
          </a:bodyPr>
          <a:lstStyle/>
          <a:p>
            <a:pPr algn="ctr"/>
            <a:r>
              <a:rPr lang="en-US" sz="7200" dirty="0">
                <a:latin typeface="OpenDyslexicAlta" pitchFamily="2" charset="77"/>
              </a:rPr>
              <a:t>2 x 2</a:t>
            </a:r>
          </a:p>
        </p:txBody>
      </p:sp>
      <p:sp>
        <p:nvSpPr>
          <p:cNvPr id="11" name="Rectangle 10">
            <a:extLst>
              <a:ext uri="{FF2B5EF4-FFF2-40B4-BE49-F238E27FC236}">
                <a16:creationId xmlns:a16="http://schemas.microsoft.com/office/drawing/2014/main" xmlns="" id="{DA10E836-515A-E140-A3A7-2E60B4DB8DC3}"/>
              </a:ext>
            </a:extLst>
          </p:cNvPr>
          <p:cNvSpPr/>
          <p:nvPr/>
        </p:nvSpPr>
        <p:spPr>
          <a:xfrm>
            <a:off x="1325022" y="5549516"/>
            <a:ext cx="2648482" cy="1200329"/>
          </a:xfrm>
          <a:prstGeom prst="rect">
            <a:avLst/>
          </a:prstGeom>
        </p:spPr>
        <p:txBody>
          <a:bodyPr wrap="none">
            <a:spAutoFit/>
          </a:bodyPr>
          <a:lstStyle/>
          <a:p>
            <a:pPr algn="ctr"/>
            <a:r>
              <a:rPr lang="en-US" sz="7200" dirty="0">
                <a:latin typeface="OpenDyslexicAlta" pitchFamily="2" charset="77"/>
              </a:rPr>
              <a:t>1 x 2</a:t>
            </a:r>
          </a:p>
        </p:txBody>
      </p:sp>
      <p:sp>
        <p:nvSpPr>
          <p:cNvPr id="12" name="Rectangle 11">
            <a:extLst>
              <a:ext uri="{FF2B5EF4-FFF2-40B4-BE49-F238E27FC236}">
                <a16:creationId xmlns:a16="http://schemas.microsoft.com/office/drawing/2014/main" xmlns="" id="{26031075-B27D-644F-8B45-719F12C8117A}"/>
              </a:ext>
            </a:extLst>
          </p:cNvPr>
          <p:cNvSpPr/>
          <p:nvPr/>
        </p:nvSpPr>
        <p:spPr>
          <a:xfrm>
            <a:off x="7795109" y="5576798"/>
            <a:ext cx="2744662" cy="1200329"/>
          </a:xfrm>
          <a:prstGeom prst="rect">
            <a:avLst/>
          </a:prstGeom>
        </p:spPr>
        <p:txBody>
          <a:bodyPr wrap="none">
            <a:spAutoFit/>
          </a:bodyPr>
          <a:lstStyle/>
          <a:p>
            <a:pPr algn="ctr"/>
            <a:r>
              <a:rPr lang="en-US" sz="7200" dirty="0">
                <a:latin typeface="OpenDyslexicAlta" pitchFamily="2" charset="77"/>
              </a:rPr>
              <a:t>2 + 2</a:t>
            </a:r>
          </a:p>
        </p:txBody>
      </p:sp>
      <p:sp>
        <p:nvSpPr>
          <p:cNvPr id="14" name="Rectangle 13">
            <a:extLst>
              <a:ext uri="{FF2B5EF4-FFF2-40B4-BE49-F238E27FC236}">
                <a16:creationId xmlns:a16="http://schemas.microsoft.com/office/drawing/2014/main" xmlns="" id="{19F7CADE-F12D-9340-B38B-9D251C1DA30C}"/>
              </a:ext>
            </a:extLst>
          </p:cNvPr>
          <p:cNvSpPr/>
          <p:nvPr/>
        </p:nvSpPr>
        <p:spPr>
          <a:xfrm>
            <a:off x="5631939" y="2911595"/>
            <a:ext cx="922047" cy="1200329"/>
          </a:xfrm>
          <a:prstGeom prst="rect">
            <a:avLst/>
          </a:prstGeom>
        </p:spPr>
        <p:txBody>
          <a:bodyPr wrap="none">
            <a:spAutoFit/>
          </a:bodyPr>
          <a:lstStyle/>
          <a:p>
            <a:r>
              <a:rPr lang="en-US" sz="7200" dirty="0">
                <a:solidFill>
                  <a:srgbClr val="FF3860"/>
                </a:solidFill>
                <a:latin typeface="OpenDyslexic" pitchFamily="2" charset="77"/>
              </a:rPr>
              <a:t>&gt;</a:t>
            </a:r>
            <a:endParaRPr lang="en-US" sz="700" dirty="0">
              <a:solidFill>
                <a:srgbClr val="FF3860"/>
              </a:solidFill>
            </a:endParaRPr>
          </a:p>
        </p:txBody>
      </p:sp>
      <p:sp>
        <p:nvSpPr>
          <p:cNvPr id="15" name="Rectangle 14">
            <a:extLst>
              <a:ext uri="{FF2B5EF4-FFF2-40B4-BE49-F238E27FC236}">
                <a16:creationId xmlns:a16="http://schemas.microsoft.com/office/drawing/2014/main" xmlns="" id="{333703B3-225F-2347-BD54-E874792A2FFB}"/>
              </a:ext>
            </a:extLst>
          </p:cNvPr>
          <p:cNvSpPr/>
          <p:nvPr/>
        </p:nvSpPr>
        <p:spPr>
          <a:xfrm>
            <a:off x="5631939" y="4183219"/>
            <a:ext cx="184731" cy="200055"/>
          </a:xfrm>
          <a:prstGeom prst="rect">
            <a:avLst/>
          </a:prstGeom>
        </p:spPr>
        <p:txBody>
          <a:bodyPr wrap="none">
            <a:spAutoFit/>
          </a:bodyPr>
          <a:lstStyle/>
          <a:p>
            <a:endParaRPr lang="en-US" sz="700" dirty="0">
              <a:solidFill>
                <a:srgbClr val="FF3860"/>
              </a:solidFill>
            </a:endParaRPr>
          </a:p>
        </p:txBody>
      </p:sp>
    </p:spTree>
    <p:extLst>
      <p:ext uri="{BB962C8B-B14F-4D97-AF65-F5344CB8AC3E}">
        <p14:creationId xmlns:p14="http://schemas.microsoft.com/office/powerpoint/2010/main" val="2046750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7" name="Rectangle 6">
            <a:extLst>
              <a:ext uri="{FF2B5EF4-FFF2-40B4-BE49-F238E27FC236}">
                <a16:creationId xmlns:a16="http://schemas.microsoft.com/office/drawing/2014/main" xmlns="" id="{E6A88772-11C9-AC42-8C87-0DE017420AE5}"/>
              </a:ext>
            </a:extLst>
          </p:cNvPr>
          <p:cNvSpPr/>
          <p:nvPr/>
        </p:nvSpPr>
        <p:spPr>
          <a:xfrm>
            <a:off x="317288" y="2911595"/>
            <a:ext cx="4742004" cy="1200329"/>
          </a:xfrm>
          <a:prstGeom prst="rect">
            <a:avLst/>
          </a:prstGeom>
        </p:spPr>
        <p:txBody>
          <a:bodyPr wrap="none">
            <a:spAutoFit/>
          </a:bodyPr>
          <a:lstStyle/>
          <a:p>
            <a:pPr algn="ctr"/>
            <a:r>
              <a:rPr lang="en-US" sz="7200" dirty="0">
                <a:latin typeface="OpenDyslexicAlta" pitchFamily="2" charset="77"/>
              </a:rPr>
              <a:t>5 + 5 + 5</a:t>
            </a:r>
          </a:p>
        </p:txBody>
      </p:sp>
      <p:sp>
        <p:nvSpPr>
          <p:cNvPr id="8" name="Rectangle 7">
            <a:extLst>
              <a:ext uri="{FF2B5EF4-FFF2-40B4-BE49-F238E27FC236}">
                <a16:creationId xmlns:a16="http://schemas.microsoft.com/office/drawing/2014/main" xmlns="" id="{B86C3EA6-83C0-E04F-893B-14CCC373F1C8}"/>
              </a:ext>
            </a:extLst>
          </p:cNvPr>
          <p:cNvSpPr/>
          <p:nvPr/>
        </p:nvSpPr>
        <p:spPr>
          <a:xfrm>
            <a:off x="1303672" y="4163549"/>
            <a:ext cx="2760692" cy="1200329"/>
          </a:xfrm>
          <a:prstGeom prst="rect">
            <a:avLst/>
          </a:prstGeom>
        </p:spPr>
        <p:txBody>
          <a:bodyPr wrap="none">
            <a:spAutoFit/>
          </a:bodyPr>
          <a:lstStyle/>
          <a:p>
            <a:pPr algn="ctr"/>
            <a:r>
              <a:rPr lang="en-US" sz="7200" dirty="0">
                <a:latin typeface="OpenDyslexicAlta" pitchFamily="2" charset="77"/>
              </a:rPr>
              <a:t>2 + 2</a:t>
            </a:r>
          </a:p>
        </p:txBody>
      </p:sp>
      <p:sp>
        <p:nvSpPr>
          <p:cNvPr id="9" name="Rectangle 8">
            <a:extLst>
              <a:ext uri="{FF2B5EF4-FFF2-40B4-BE49-F238E27FC236}">
                <a16:creationId xmlns:a16="http://schemas.microsoft.com/office/drawing/2014/main" xmlns="" id="{303AADC9-8F4D-8644-B544-12EC166995E1}"/>
              </a:ext>
            </a:extLst>
          </p:cNvPr>
          <p:cNvSpPr/>
          <p:nvPr/>
        </p:nvSpPr>
        <p:spPr>
          <a:xfrm>
            <a:off x="7845604" y="2915327"/>
            <a:ext cx="2690160" cy="1200329"/>
          </a:xfrm>
          <a:prstGeom prst="rect">
            <a:avLst/>
          </a:prstGeom>
        </p:spPr>
        <p:txBody>
          <a:bodyPr wrap="none">
            <a:spAutoFit/>
          </a:bodyPr>
          <a:lstStyle/>
          <a:p>
            <a:pPr algn="ctr"/>
            <a:r>
              <a:rPr lang="en-US" sz="7200" dirty="0">
                <a:latin typeface="OpenDyslexicAlta" pitchFamily="2" charset="77"/>
              </a:rPr>
              <a:t>2 x 2</a:t>
            </a:r>
          </a:p>
        </p:txBody>
      </p:sp>
      <p:sp>
        <p:nvSpPr>
          <p:cNvPr id="10" name="Rectangle 9">
            <a:extLst>
              <a:ext uri="{FF2B5EF4-FFF2-40B4-BE49-F238E27FC236}">
                <a16:creationId xmlns:a16="http://schemas.microsoft.com/office/drawing/2014/main" xmlns="" id="{229DC4A2-716F-1E4F-BB28-53C44C966DBC}"/>
              </a:ext>
            </a:extLst>
          </p:cNvPr>
          <p:cNvSpPr/>
          <p:nvPr/>
        </p:nvSpPr>
        <p:spPr>
          <a:xfrm>
            <a:off x="7824635" y="4163548"/>
            <a:ext cx="2682145" cy="1200329"/>
          </a:xfrm>
          <a:prstGeom prst="rect">
            <a:avLst/>
          </a:prstGeom>
        </p:spPr>
        <p:txBody>
          <a:bodyPr wrap="none">
            <a:spAutoFit/>
          </a:bodyPr>
          <a:lstStyle/>
          <a:p>
            <a:pPr algn="ctr"/>
            <a:r>
              <a:rPr lang="en-US" sz="7200" dirty="0">
                <a:latin typeface="OpenDyslexicAlta" pitchFamily="2" charset="77"/>
              </a:rPr>
              <a:t>2 x 2</a:t>
            </a:r>
          </a:p>
        </p:txBody>
      </p:sp>
      <p:sp>
        <p:nvSpPr>
          <p:cNvPr id="11" name="Rectangle 10">
            <a:extLst>
              <a:ext uri="{FF2B5EF4-FFF2-40B4-BE49-F238E27FC236}">
                <a16:creationId xmlns:a16="http://schemas.microsoft.com/office/drawing/2014/main" xmlns="" id="{DA10E836-515A-E140-A3A7-2E60B4DB8DC3}"/>
              </a:ext>
            </a:extLst>
          </p:cNvPr>
          <p:cNvSpPr/>
          <p:nvPr/>
        </p:nvSpPr>
        <p:spPr>
          <a:xfrm>
            <a:off x="1325022" y="5549516"/>
            <a:ext cx="2648482" cy="1200329"/>
          </a:xfrm>
          <a:prstGeom prst="rect">
            <a:avLst/>
          </a:prstGeom>
        </p:spPr>
        <p:txBody>
          <a:bodyPr wrap="none">
            <a:spAutoFit/>
          </a:bodyPr>
          <a:lstStyle/>
          <a:p>
            <a:pPr algn="ctr"/>
            <a:r>
              <a:rPr lang="en-US" sz="7200" dirty="0">
                <a:latin typeface="OpenDyslexicAlta" pitchFamily="2" charset="77"/>
              </a:rPr>
              <a:t>1 x 2</a:t>
            </a:r>
          </a:p>
        </p:txBody>
      </p:sp>
      <p:sp>
        <p:nvSpPr>
          <p:cNvPr id="12" name="Rectangle 11">
            <a:extLst>
              <a:ext uri="{FF2B5EF4-FFF2-40B4-BE49-F238E27FC236}">
                <a16:creationId xmlns:a16="http://schemas.microsoft.com/office/drawing/2014/main" xmlns="" id="{26031075-B27D-644F-8B45-719F12C8117A}"/>
              </a:ext>
            </a:extLst>
          </p:cNvPr>
          <p:cNvSpPr/>
          <p:nvPr/>
        </p:nvSpPr>
        <p:spPr>
          <a:xfrm>
            <a:off x="7795109" y="5576798"/>
            <a:ext cx="2744662" cy="1200329"/>
          </a:xfrm>
          <a:prstGeom prst="rect">
            <a:avLst/>
          </a:prstGeom>
        </p:spPr>
        <p:txBody>
          <a:bodyPr wrap="none">
            <a:spAutoFit/>
          </a:bodyPr>
          <a:lstStyle/>
          <a:p>
            <a:pPr algn="ctr"/>
            <a:r>
              <a:rPr lang="en-US" sz="7200" dirty="0">
                <a:latin typeface="OpenDyslexicAlta" pitchFamily="2" charset="77"/>
              </a:rPr>
              <a:t>2 + 2</a:t>
            </a:r>
          </a:p>
        </p:txBody>
      </p:sp>
      <p:sp>
        <p:nvSpPr>
          <p:cNvPr id="13" name="Rectangle 12">
            <a:extLst>
              <a:ext uri="{FF2B5EF4-FFF2-40B4-BE49-F238E27FC236}">
                <a16:creationId xmlns:a16="http://schemas.microsoft.com/office/drawing/2014/main" xmlns="" id="{30F79F30-32AD-7547-97A0-4239DECA8F4F}"/>
              </a:ext>
            </a:extLst>
          </p:cNvPr>
          <p:cNvSpPr/>
          <p:nvPr/>
        </p:nvSpPr>
        <p:spPr>
          <a:xfrm>
            <a:off x="5634976" y="5519264"/>
            <a:ext cx="184731" cy="200055"/>
          </a:xfrm>
          <a:prstGeom prst="rect">
            <a:avLst/>
          </a:prstGeom>
        </p:spPr>
        <p:txBody>
          <a:bodyPr wrap="none">
            <a:spAutoFit/>
          </a:bodyPr>
          <a:lstStyle/>
          <a:p>
            <a:endParaRPr lang="en-US" sz="700" dirty="0">
              <a:solidFill>
                <a:srgbClr val="FF3860"/>
              </a:solidFill>
            </a:endParaRPr>
          </a:p>
        </p:txBody>
      </p:sp>
      <p:sp>
        <p:nvSpPr>
          <p:cNvPr id="14" name="Rectangle 13">
            <a:extLst>
              <a:ext uri="{FF2B5EF4-FFF2-40B4-BE49-F238E27FC236}">
                <a16:creationId xmlns:a16="http://schemas.microsoft.com/office/drawing/2014/main" xmlns="" id="{19F7CADE-F12D-9340-B38B-9D251C1DA30C}"/>
              </a:ext>
            </a:extLst>
          </p:cNvPr>
          <p:cNvSpPr/>
          <p:nvPr/>
        </p:nvSpPr>
        <p:spPr>
          <a:xfrm>
            <a:off x="5631939" y="2911595"/>
            <a:ext cx="922047" cy="1200329"/>
          </a:xfrm>
          <a:prstGeom prst="rect">
            <a:avLst/>
          </a:prstGeom>
        </p:spPr>
        <p:txBody>
          <a:bodyPr wrap="none">
            <a:spAutoFit/>
          </a:bodyPr>
          <a:lstStyle/>
          <a:p>
            <a:r>
              <a:rPr lang="en-US" sz="7200" dirty="0">
                <a:solidFill>
                  <a:srgbClr val="FF3860"/>
                </a:solidFill>
                <a:latin typeface="OpenDyslexic" pitchFamily="2" charset="77"/>
              </a:rPr>
              <a:t>&gt;</a:t>
            </a:r>
            <a:endParaRPr lang="en-US" sz="700" dirty="0">
              <a:solidFill>
                <a:srgbClr val="FF3860"/>
              </a:solidFill>
            </a:endParaRPr>
          </a:p>
        </p:txBody>
      </p:sp>
      <p:sp>
        <p:nvSpPr>
          <p:cNvPr id="15" name="Rectangle 14">
            <a:extLst>
              <a:ext uri="{FF2B5EF4-FFF2-40B4-BE49-F238E27FC236}">
                <a16:creationId xmlns:a16="http://schemas.microsoft.com/office/drawing/2014/main" xmlns="" id="{333703B3-225F-2347-BD54-E874792A2FFB}"/>
              </a:ext>
            </a:extLst>
          </p:cNvPr>
          <p:cNvSpPr/>
          <p:nvPr/>
        </p:nvSpPr>
        <p:spPr>
          <a:xfrm>
            <a:off x="5631939" y="4183219"/>
            <a:ext cx="922047" cy="1200329"/>
          </a:xfrm>
          <a:prstGeom prst="rect">
            <a:avLst/>
          </a:prstGeom>
        </p:spPr>
        <p:txBody>
          <a:bodyPr wrap="none">
            <a:spAutoFit/>
          </a:bodyPr>
          <a:lstStyle/>
          <a:p>
            <a:r>
              <a:rPr lang="en-US" sz="7200" dirty="0">
                <a:solidFill>
                  <a:srgbClr val="FF3860"/>
                </a:solidFill>
                <a:latin typeface="OpenDyslexic" pitchFamily="2" charset="77"/>
              </a:rPr>
              <a:t>=</a:t>
            </a:r>
            <a:endParaRPr lang="en-US" sz="700" dirty="0">
              <a:solidFill>
                <a:srgbClr val="FF3860"/>
              </a:solidFill>
            </a:endParaRPr>
          </a:p>
        </p:txBody>
      </p:sp>
    </p:spTree>
    <p:extLst>
      <p:ext uri="{BB962C8B-B14F-4D97-AF65-F5344CB8AC3E}">
        <p14:creationId xmlns:p14="http://schemas.microsoft.com/office/powerpoint/2010/main" val="26427822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7" name="Rectangle 6">
            <a:extLst>
              <a:ext uri="{FF2B5EF4-FFF2-40B4-BE49-F238E27FC236}">
                <a16:creationId xmlns:a16="http://schemas.microsoft.com/office/drawing/2014/main" xmlns="" id="{E6A88772-11C9-AC42-8C87-0DE017420AE5}"/>
              </a:ext>
            </a:extLst>
          </p:cNvPr>
          <p:cNvSpPr/>
          <p:nvPr/>
        </p:nvSpPr>
        <p:spPr>
          <a:xfrm>
            <a:off x="317288" y="2911595"/>
            <a:ext cx="4742004" cy="1200329"/>
          </a:xfrm>
          <a:prstGeom prst="rect">
            <a:avLst/>
          </a:prstGeom>
        </p:spPr>
        <p:txBody>
          <a:bodyPr wrap="none">
            <a:spAutoFit/>
          </a:bodyPr>
          <a:lstStyle/>
          <a:p>
            <a:pPr algn="ctr"/>
            <a:r>
              <a:rPr lang="en-US" sz="7200" dirty="0">
                <a:latin typeface="OpenDyslexicAlta" pitchFamily="2" charset="77"/>
              </a:rPr>
              <a:t>5 + 5 + 5</a:t>
            </a:r>
          </a:p>
        </p:txBody>
      </p:sp>
      <p:sp>
        <p:nvSpPr>
          <p:cNvPr id="8" name="Rectangle 7">
            <a:extLst>
              <a:ext uri="{FF2B5EF4-FFF2-40B4-BE49-F238E27FC236}">
                <a16:creationId xmlns:a16="http://schemas.microsoft.com/office/drawing/2014/main" xmlns="" id="{B86C3EA6-83C0-E04F-893B-14CCC373F1C8}"/>
              </a:ext>
            </a:extLst>
          </p:cNvPr>
          <p:cNvSpPr/>
          <p:nvPr/>
        </p:nvSpPr>
        <p:spPr>
          <a:xfrm>
            <a:off x="1303672" y="4163549"/>
            <a:ext cx="2760692" cy="1200329"/>
          </a:xfrm>
          <a:prstGeom prst="rect">
            <a:avLst/>
          </a:prstGeom>
        </p:spPr>
        <p:txBody>
          <a:bodyPr wrap="none">
            <a:spAutoFit/>
          </a:bodyPr>
          <a:lstStyle/>
          <a:p>
            <a:pPr algn="ctr"/>
            <a:r>
              <a:rPr lang="en-US" sz="7200" dirty="0">
                <a:latin typeface="OpenDyslexicAlta" pitchFamily="2" charset="77"/>
              </a:rPr>
              <a:t>2 + 2</a:t>
            </a:r>
          </a:p>
        </p:txBody>
      </p:sp>
      <p:sp>
        <p:nvSpPr>
          <p:cNvPr id="9" name="Rectangle 8">
            <a:extLst>
              <a:ext uri="{FF2B5EF4-FFF2-40B4-BE49-F238E27FC236}">
                <a16:creationId xmlns:a16="http://schemas.microsoft.com/office/drawing/2014/main" xmlns="" id="{303AADC9-8F4D-8644-B544-12EC166995E1}"/>
              </a:ext>
            </a:extLst>
          </p:cNvPr>
          <p:cNvSpPr/>
          <p:nvPr/>
        </p:nvSpPr>
        <p:spPr>
          <a:xfrm>
            <a:off x="7845604" y="2915327"/>
            <a:ext cx="2690160" cy="1200329"/>
          </a:xfrm>
          <a:prstGeom prst="rect">
            <a:avLst/>
          </a:prstGeom>
        </p:spPr>
        <p:txBody>
          <a:bodyPr wrap="none">
            <a:spAutoFit/>
          </a:bodyPr>
          <a:lstStyle/>
          <a:p>
            <a:pPr algn="ctr"/>
            <a:r>
              <a:rPr lang="en-US" sz="7200" dirty="0">
                <a:latin typeface="OpenDyslexicAlta" pitchFamily="2" charset="77"/>
              </a:rPr>
              <a:t>2 x 2</a:t>
            </a:r>
          </a:p>
        </p:txBody>
      </p:sp>
      <p:sp>
        <p:nvSpPr>
          <p:cNvPr id="10" name="Rectangle 9">
            <a:extLst>
              <a:ext uri="{FF2B5EF4-FFF2-40B4-BE49-F238E27FC236}">
                <a16:creationId xmlns:a16="http://schemas.microsoft.com/office/drawing/2014/main" xmlns="" id="{229DC4A2-716F-1E4F-BB28-53C44C966DBC}"/>
              </a:ext>
            </a:extLst>
          </p:cNvPr>
          <p:cNvSpPr/>
          <p:nvPr/>
        </p:nvSpPr>
        <p:spPr>
          <a:xfrm>
            <a:off x="7824635" y="4163548"/>
            <a:ext cx="2682145" cy="1200329"/>
          </a:xfrm>
          <a:prstGeom prst="rect">
            <a:avLst/>
          </a:prstGeom>
        </p:spPr>
        <p:txBody>
          <a:bodyPr wrap="none">
            <a:spAutoFit/>
          </a:bodyPr>
          <a:lstStyle/>
          <a:p>
            <a:pPr algn="ctr"/>
            <a:r>
              <a:rPr lang="en-US" sz="7200" dirty="0">
                <a:latin typeface="OpenDyslexicAlta" pitchFamily="2" charset="77"/>
              </a:rPr>
              <a:t>2 x 2</a:t>
            </a:r>
          </a:p>
        </p:txBody>
      </p:sp>
      <p:sp>
        <p:nvSpPr>
          <p:cNvPr id="11" name="Rectangle 10">
            <a:extLst>
              <a:ext uri="{FF2B5EF4-FFF2-40B4-BE49-F238E27FC236}">
                <a16:creationId xmlns:a16="http://schemas.microsoft.com/office/drawing/2014/main" xmlns="" id="{DA10E836-515A-E140-A3A7-2E60B4DB8DC3}"/>
              </a:ext>
            </a:extLst>
          </p:cNvPr>
          <p:cNvSpPr/>
          <p:nvPr/>
        </p:nvSpPr>
        <p:spPr>
          <a:xfrm>
            <a:off x="1325022" y="5549516"/>
            <a:ext cx="2648482" cy="1200329"/>
          </a:xfrm>
          <a:prstGeom prst="rect">
            <a:avLst/>
          </a:prstGeom>
        </p:spPr>
        <p:txBody>
          <a:bodyPr wrap="none">
            <a:spAutoFit/>
          </a:bodyPr>
          <a:lstStyle/>
          <a:p>
            <a:pPr algn="ctr"/>
            <a:r>
              <a:rPr lang="en-US" sz="7200" dirty="0">
                <a:latin typeface="OpenDyslexicAlta" pitchFamily="2" charset="77"/>
              </a:rPr>
              <a:t>1 x 2</a:t>
            </a:r>
          </a:p>
        </p:txBody>
      </p:sp>
      <p:sp>
        <p:nvSpPr>
          <p:cNvPr id="12" name="Rectangle 11">
            <a:extLst>
              <a:ext uri="{FF2B5EF4-FFF2-40B4-BE49-F238E27FC236}">
                <a16:creationId xmlns:a16="http://schemas.microsoft.com/office/drawing/2014/main" xmlns="" id="{26031075-B27D-644F-8B45-719F12C8117A}"/>
              </a:ext>
            </a:extLst>
          </p:cNvPr>
          <p:cNvSpPr/>
          <p:nvPr/>
        </p:nvSpPr>
        <p:spPr>
          <a:xfrm>
            <a:off x="7795109" y="5576798"/>
            <a:ext cx="2744662" cy="1200329"/>
          </a:xfrm>
          <a:prstGeom prst="rect">
            <a:avLst/>
          </a:prstGeom>
        </p:spPr>
        <p:txBody>
          <a:bodyPr wrap="none">
            <a:spAutoFit/>
          </a:bodyPr>
          <a:lstStyle/>
          <a:p>
            <a:pPr algn="ctr"/>
            <a:r>
              <a:rPr lang="en-US" sz="7200" dirty="0">
                <a:latin typeface="OpenDyslexicAlta" pitchFamily="2" charset="77"/>
              </a:rPr>
              <a:t>2 + 2</a:t>
            </a:r>
          </a:p>
        </p:txBody>
      </p:sp>
      <p:sp>
        <p:nvSpPr>
          <p:cNvPr id="13" name="Rectangle 12">
            <a:extLst>
              <a:ext uri="{FF2B5EF4-FFF2-40B4-BE49-F238E27FC236}">
                <a16:creationId xmlns:a16="http://schemas.microsoft.com/office/drawing/2014/main" xmlns="" id="{30F79F30-32AD-7547-97A0-4239DECA8F4F}"/>
              </a:ext>
            </a:extLst>
          </p:cNvPr>
          <p:cNvSpPr/>
          <p:nvPr/>
        </p:nvSpPr>
        <p:spPr>
          <a:xfrm>
            <a:off x="5634976" y="5519264"/>
            <a:ext cx="922047" cy="1200329"/>
          </a:xfrm>
          <a:prstGeom prst="rect">
            <a:avLst/>
          </a:prstGeom>
        </p:spPr>
        <p:txBody>
          <a:bodyPr wrap="none">
            <a:spAutoFit/>
          </a:bodyPr>
          <a:lstStyle/>
          <a:p>
            <a:r>
              <a:rPr lang="en-US" sz="7200" dirty="0">
                <a:solidFill>
                  <a:srgbClr val="FF3860"/>
                </a:solidFill>
                <a:latin typeface="OpenDyslexic" pitchFamily="2" charset="77"/>
              </a:rPr>
              <a:t>&lt;</a:t>
            </a:r>
            <a:endParaRPr lang="en-US" sz="700" dirty="0">
              <a:solidFill>
                <a:srgbClr val="FF3860"/>
              </a:solidFill>
            </a:endParaRPr>
          </a:p>
        </p:txBody>
      </p:sp>
      <p:sp>
        <p:nvSpPr>
          <p:cNvPr id="14" name="Rectangle 13">
            <a:extLst>
              <a:ext uri="{FF2B5EF4-FFF2-40B4-BE49-F238E27FC236}">
                <a16:creationId xmlns:a16="http://schemas.microsoft.com/office/drawing/2014/main" xmlns="" id="{19F7CADE-F12D-9340-B38B-9D251C1DA30C}"/>
              </a:ext>
            </a:extLst>
          </p:cNvPr>
          <p:cNvSpPr/>
          <p:nvPr/>
        </p:nvSpPr>
        <p:spPr>
          <a:xfrm>
            <a:off x="5631939" y="2911595"/>
            <a:ext cx="922047" cy="1200329"/>
          </a:xfrm>
          <a:prstGeom prst="rect">
            <a:avLst/>
          </a:prstGeom>
        </p:spPr>
        <p:txBody>
          <a:bodyPr wrap="none">
            <a:spAutoFit/>
          </a:bodyPr>
          <a:lstStyle/>
          <a:p>
            <a:r>
              <a:rPr lang="en-US" sz="7200" dirty="0">
                <a:solidFill>
                  <a:srgbClr val="FF3860"/>
                </a:solidFill>
                <a:latin typeface="OpenDyslexic" pitchFamily="2" charset="77"/>
              </a:rPr>
              <a:t>&gt;</a:t>
            </a:r>
            <a:endParaRPr lang="en-US" sz="700" dirty="0">
              <a:solidFill>
                <a:srgbClr val="FF3860"/>
              </a:solidFill>
            </a:endParaRPr>
          </a:p>
        </p:txBody>
      </p:sp>
      <p:sp>
        <p:nvSpPr>
          <p:cNvPr id="15" name="Rectangle 14">
            <a:extLst>
              <a:ext uri="{FF2B5EF4-FFF2-40B4-BE49-F238E27FC236}">
                <a16:creationId xmlns:a16="http://schemas.microsoft.com/office/drawing/2014/main" xmlns="" id="{333703B3-225F-2347-BD54-E874792A2FFB}"/>
              </a:ext>
            </a:extLst>
          </p:cNvPr>
          <p:cNvSpPr/>
          <p:nvPr/>
        </p:nvSpPr>
        <p:spPr>
          <a:xfrm>
            <a:off x="5631939" y="4183219"/>
            <a:ext cx="922047" cy="1200329"/>
          </a:xfrm>
          <a:prstGeom prst="rect">
            <a:avLst/>
          </a:prstGeom>
        </p:spPr>
        <p:txBody>
          <a:bodyPr wrap="none">
            <a:spAutoFit/>
          </a:bodyPr>
          <a:lstStyle/>
          <a:p>
            <a:r>
              <a:rPr lang="en-US" sz="7200" dirty="0">
                <a:solidFill>
                  <a:srgbClr val="FF3860"/>
                </a:solidFill>
                <a:latin typeface="OpenDyslexic" pitchFamily="2" charset="77"/>
              </a:rPr>
              <a:t>=</a:t>
            </a:r>
            <a:endParaRPr lang="en-US" sz="700" dirty="0">
              <a:solidFill>
                <a:srgbClr val="FF3860"/>
              </a:solidFill>
            </a:endParaRPr>
          </a:p>
        </p:txBody>
      </p:sp>
    </p:spTree>
    <p:extLst>
      <p:ext uri="{BB962C8B-B14F-4D97-AF65-F5344CB8AC3E}">
        <p14:creationId xmlns:p14="http://schemas.microsoft.com/office/powerpoint/2010/main" val="21075891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5:</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7" name="Rectangle 6">
            <a:extLst>
              <a:ext uri="{FF2B5EF4-FFF2-40B4-BE49-F238E27FC236}">
                <a16:creationId xmlns:a16="http://schemas.microsoft.com/office/drawing/2014/main" xmlns="" id="{E6A88772-11C9-AC42-8C87-0DE017420AE5}"/>
              </a:ext>
            </a:extLst>
          </p:cNvPr>
          <p:cNvSpPr/>
          <p:nvPr/>
        </p:nvSpPr>
        <p:spPr>
          <a:xfrm>
            <a:off x="317288" y="2911595"/>
            <a:ext cx="4742004" cy="1200329"/>
          </a:xfrm>
          <a:prstGeom prst="rect">
            <a:avLst/>
          </a:prstGeom>
        </p:spPr>
        <p:txBody>
          <a:bodyPr wrap="none">
            <a:spAutoFit/>
          </a:bodyPr>
          <a:lstStyle/>
          <a:p>
            <a:pPr algn="ctr"/>
            <a:r>
              <a:rPr lang="en-US" sz="7200" dirty="0">
                <a:latin typeface="OpenDyslexicAlta" pitchFamily="2" charset="77"/>
              </a:rPr>
              <a:t>2 + 2 + 2</a:t>
            </a:r>
          </a:p>
        </p:txBody>
      </p:sp>
      <p:sp>
        <p:nvSpPr>
          <p:cNvPr id="8" name="Rectangle 7">
            <a:extLst>
              <a:ext uri="{FF2B5EF4-FFF2-40B4-BE49-F238E27FC236}">
                <a16:creationId xmlns:a16="http://schemas.microsoft.com/office/drawing/2014/main" xmlns="" id="{B86C3EA6-83C0-E04F-893B-14CCC373F1C8}"/>
              </a:ext>
            </a:extLst>
          </p:cNvPr>
          <p:cNvSpPr/>
          <p:nvPr/>
        </p:nvSpPr>
        <p:spPr>
          <a:xfrm>
            <a:off x="1303672" y="4163549"/>
            <a:ext cx="2760692" cy="1200329"/>
          </a:xfrm>
          <a:prstGeom prst="rect">
            <a:avLst/>
          </a:prstGeom>
        </p:spPr>
        <p:txBody>
          <a:bodyPr wrap="none">
            <a:spAutoFit/>
          </a:bodyPr>
          <a:lstStyle/>
          <a:p>
            <a:pPr algn="ctr"/>
            <a:r>
              <a:rPr lang="en-US" sz="7200" dirty="0">
                <a:latin typeface="OpenDyslexicAlta" pitchFamily="2" charset="77"/>
              </a:rPr>
              <a:t>5 + 5</a:t>
            </a:r>
          </a:p>
        </p:txBody>
      </p:sp>
      <p:sp>
        <p:nvSpPr>
          <p:cNvPr id="9" name="Rectangle 8">
            <a:extLst>
              <a:ext uri="{FF2B5EF4-FFF2-40B4-BE49-F238E27FC236}">
                <a16:creationId xmlns:a16="http://schemas.microsoft.com/office/drawing/2014/main" xmlns="" id="{303AADC9-8F4D-8644-B544-12EC166995E1}"/>
              </a:ext>
            </a:extLst>
          </p:cNvPr>
          <p:cNvSpPr/>
          <p:nvPr/>
        </p:nvSpPr>
        <p:spPr>
          <a:xfrm>
            <a:off x="7849611" y="2915327"/>
            <a:ext cx="2682146" cy="1200329"/>
          </a:xfrm>
          <a:prstGeom prst="rect">
            <a:avLst/>
          </a:prstGeom>
        </p:spPr>
        <p:txBody>
          <a:bodyPr wrap="none">
            <a:spAutoFit/>
          </a:bodyPr>
          <a:lstStyle/>
          <a:p>
            <a:pPr algn="ctr"/>
            <a:r>
              <a:rPr lang="en-US" sz="7200" dirty="0">
                <a:latin typeface="OpenDyslexicAlta" pitchFamily="2" charset="77"/>
              </a:rPr>
              <a:t>5 x 2</a:t>
            </a:r>
          </a:p>
        </p:txBody>
      </p:sp>
      <p:sp>
        <p:nvSpPr>
          <p:cNvPr id="10" name="Rectangle 9">
            <a:extLst>
              <a:ext uri="{FF2B5EF4-FFF2-40B4-BE49-F238E27FC236}">
                <a16:creationId xmlns:a16="http://schemas.microsoft.com/office/drawing/2014/main" xmlns="" id="{229DC4A2-716F-1E4F-BB28-53C44C966DBC}"/>
              </a:ext>
            </a:extLst>
          </p:cNvPr>
          <p:cNvSpPr/>
          <p:nvPr/>
        </p:nvSpPr>
        <p:spPr>
          <a:xfrm>
            <a:off x="7824635" y="4163548"/>
            <a:ext cx="2682145" cy="1200329"/>
          </a:xfrm>
          <a:prstGeom prst="rect">
            <a:avLst/>
          </a:prstGeom>
        </p:spPr>
        <p:txBody>
          <a:bodyPr wrap="none">
            <a:spAutoFit/>
          </a:bodyPr>
          <a:lstStyle/>
          <a:p>
            <a:pPr algn="ctr"/>
            <a:r>
              <a:rPr lang="en-US" sz="7200" dirty="0">
                <a:latin typeface="OpenDyslexicAlta" pitchFamily="2" charset="77"/>
              </a:rPr>
              <a:t>2 x 5</a:t>
            </a:r>
          </a:p>
        </p:txBody>
      </p:sp>
      <p:sp>
        <p:nvSpPr>
          <p:cNvPr id="11" name="Rectangle 10">
            <a:extLst>
              <a:ext uri="{FF2B5EF4-FFF2-40B4-BE49-F238E27FC236}">
                <a16:creationId xmlns:a16="http://schemas.microsoft.com/office/drawing/2014/main" xmlns="" id="{DA10E836-515A-E140-A3A7-2E60B4DB8DC3}"/>
              </a:ext>
            </a:extLst>
          </p:cNvPr>
          <p:cNvSpPr/>
          <p:nvPr/>
        </p:nvSpPr>
        <p:spPr>
          <a:xfrm>
            <a:off x="703057" y="5549516"/>
            <a:ext cx="3892412" cy="1200329"/>
          </a:xfrm>
          <a:prstGeom prst="rect">
            <a:avLst/>
          </a:prstGeom>
        </p:spPr>
        <p:txBody>
          <a:bodyPr wrap="none">
            <a:spAutoFit/>
          </a:bodyPr>
          <a:lstStyle/>
          <a:p>
            <a:pPr algn="ctr"/>
            <a:r>
              <a:rPr lang="en-US" sz="7200" dirty="0">
                <a:latin typeface="OpenDyslexicAlta" pitchFamily="2" charset="77"/>
              </a:rPr>
              <a:t>10 + 10</a:t>
            </a:r>
          </a:p>
        </p:txBody>
      </p:sp>
      <p:sp>
        <p:nvSpPr>
          <p:cNvPr id="12" name="Rectangle 11">
            <a:extLst>
              <a:ext uri="{FF2B5EF4-FFF2-40B4-BE49-F238E27FC236}">
                <a16:creationId xmlns:a16="http://schemas.microsoft.com/office/drawing/2014/main" xmlns="" id="{26031075-B27D-644F-8B45-719F12C8117A}"/>
              </a:ext>
            </a:extLst>
          </p:cNvPr>
          <p:cNvSpPr/>
          <p:nvPr/>
        </p:nvSpPr>
        <p:spPr>
          <a:xfrm>
            <a:off x="7826366" y="5576798"/>
            <a:ext cx="2682146" cy="1200329"/>
          </a:xfrm>
          <a:prstGeom prst="rect">
            <a:avLst/>
          </a:prstGeom>
        </p:spPr>
        <p:txBody>
          <a:bodyPr wrap="none">
            <a:spAutoFit/>
          </a:bodyPr>
          <a:lstStyle/>
          <a:p>
            <a:pPr algn="ctr"/>
            <a:r>
              <a:rPr lang="en-US" sz="7200" dirty="0">
                <a:latin typeface="OpenDyslexicAlta" pitchFamily="2" charset="77"/>
              </a:rPr>
              <a:t>5 x 2</a:t>
            </a:r>
          </a:p>
        </p:txBody>
      </p:sp>
    </p:spTree>
    <p:extLst>
      <p:ext uri="{BB962C8B-B14F-4D97-AF65-F5344CB8AC3E}">
        <p14:creationId xmlns:p14="http://schemas.microsoft.com/office/powerpoint/2010/main" val="38359976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5:</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7" name="Rectangle 6">
            <a:extLst>
              <a:ext uri="{FF2B5EF4-FFF2-40B4-BE49-F238E27FC236}">
                <a16:creationId xmlns:a16="http://schemas.microsoft.com/office/drawing/2014/main" xmlns="" id="{E6A88772-11C9-AC42-8C87-0DE017420AE5}"/>
              </a:ext>
            </a:extLst>
          </p:cNvPr>
          <p:cNvSpPr/>
          <p:nvPr/>
        </p:nvSpPr>
        <p:spPr>
          <a:xfrm>
            <a:off x="317288" y="2911595"/>
            <a:ext cx="4742004" cy="1200329"/>
          </a:xfrm>
          <a:prstGeom prst="rect">
            <a:avLst/>
          </a:prstGeom>
        </p:spPr>
        <p:txBody>
          <a:bodyPr wrap="none">
            <a:spAutoFit/>
          </a:bodyPr>
          <a:lstStyle/>
          <a:p>
            <a:pPr algn="ctr"/>
            <a:r>
              <a:rPr lang="en-US" sz="7200" dirty="0">
                <a:latin typeface="OpenDyslexicAlta" pitchFamily="2" charset="77"/>
              </a:rPr>
              <a:t>2 + 2 + 2</a:t>
            </a:r>
          </a:p>
        </p:txBody>
      </p:sp>
      <p:sp>
        <p:nvSpPr>
          <p:cNvPr id="8" name="Rectangle 7">
            <a:extLst>
              <a:ext uri="{FF2B5EF4-FFF2-40B4-BE49-F238E27FC236}">
                <a16:creationId xmlns:a16="http://schemas.microsoft.com/office/drawing/2014/main" xmlns="" id="{B86C3EA6-83C0-E04F-893B-14CCC373F1C8}"/>
              </a:ext>
            </a:extLst>
          </p:cNvPr>
          <p:cNvSpPr/>
          <p:nvPr/>
        </p:nvSpPr>
        <p:spPr>
          <a:xfrm>
            <a:off x="1303672" y="4163549"/>
            <a:ext cx="2760692" cy="1200329"/>
          </a:xfrm>
          <a:prstGeom prst="rect">
            <a:avLst/>
          </a:prstGeom>
        </p:spPr>
        <p:txBody>
          <a:bodyPr wrap="none">
            <a:spAutoFit/>
          </a:bodyPr>
          <a:lstStyle/>
          <a:p>
            <a:pPr algn="ctr"/>
            <a:r>
              <a:rPr lang="en-US" sz="7200" dirty="0">
                <a:latin typeface="OpenDyslexicAlta" pitchFamily="2" charset="77"/>
              </a:rPr>
              <a:t>5 + 5</a:t>
            </a:r>
          </a:p>
        </p:txBody>
      </p:sp>
      <p:sp>
        <p:nvSpPr>
          <p:cNvPr id="9" name="Rectangle 8">
            <a:extLst>
              <a:ext uri="{FF2B5EF4-FFF2-40B4-BE49-F238E27FC236}">
                <a16:creationId xmlns:a16="http://schemas.microsoft.com/office/drawing/2014/main" xmlns="" id="{303AADC9-8F4D-8644-B544-12EC166995E1}"/>
              </a:ext>
            </a:extLst>
          </p:cNvPr>
          <p:cNvSpPr/>
          <p:nvPr/>
        </p:nvSpPr>
        <p:spPr>
          <a:xfrm>
            <a:off x="7849611" y="2915327"/>
            <a:ext cx="2682146" cy="1200329"/>
          </a:xfrm>
          <a:prstGeom prst="rect">
            <a:avLst/>
          </a:prstGeom>
        </p:spPr>
        <p:txBody>
          <a:bodyPr wrap="none">
            <a:spAutoFit/>
          </a:bodyPr>
          <a:lstStyle/>
          <a:p>
            <a:pPr algn="ctr"/>
            <a:r>
              <a:rPr lang="en-US" sz="7200" dirty="0">
                <a:latin typeface="OpenDyslexicAlta" pitchFamily="2" charset="77"/>
              </a:rPr>
              <a:t>5 x 2</a:t>
            </a:r>
          </a:p>
        </p:txBody>
      </p:sp>
      <p:sp>
        <p:nvSpPr>
          <p:cNvPr id="10" name="Rectangle 9">
            <a:extLst>
              <a:ext uri="{FF2B5EF4-FFF2-40B4-BE49-F238E27FC236}">
                <a16:creationId xmlns:a16="http://schemas.microsoft.com/office/drawing/2014/main" xmlns="" id="{229DC4A2-716F-1E4F-BB28-53C44C966DBC}"/>
              </a:ext>
            </a:extLst>
          </p:cNvPr>
          <p:cNvSpPr/>
          <p:nvPr/>
        </p:nvSpPr>
        <p:spPr>
          <a:xfrm>
            <a:off x="7824635" y="4163548"/>
            <a:ext cx="2682145" cy="1200329"/>
          </a:xfrm>
          <a:prstGeom prst="rect">
            <a:avLst/>
          </a:prstGeom>
        </p:spPr>
        <p:txBody>
          <a:bodyPr wrap="none">
            <a:spAutoFit/>
          </a:bodyPr>
          <a:lstStyle/>
          <a:p>
            <a:pPr algn="ctr"/>
            <a:r>
              <a:rPr lang="en-US" sz="7200" dirty="0">
                <a:latin typeface="OpenDyslexicAlta" pitchFamily="2" charset="77"/>
              </a:rPr>
              <a:t>2 x 5</a:t>
            </a:r>
          </a:p>
        </p:txBody>
      </p:sp>
      <p:sp>
        <p:nvSpPr>
          <p:cNvPr id="11" name="Rectangle 10">
            <a:extLst>
              <a:ext uri="{FF2B5EF4-FFF2-40B4-BE49-F238E27FC236}">
                <a16:creationId xmlns:a16="http://schemas.microsoft.com/office/drawing/2014/main" xmlns="" id="{DA10E836-515A-E140-A3A7-2E60B4DB8DC3}"/>
              </a:ext>
            </a:extLst>
          </p:cNvPr>
          <p:cNvSpPr/>
          <p:nvPr/>
        </p:nvSpPr>
        <p:spPr>
          <a:xfrm>
            <a:off x="703057" y="5549516"/>
            <a:ext cx="3892412" cy="1200329"/>
          </a:xfrm>
          <a:prstGeom prst="rect">
            <a:avLst/>
          </a:prstGeom>
        </p:spPr>
        <p:txBody>
          <a:bodyPr wrap="none">
            <a:spAutoFit/>
          </a:bodyPr>
          <a:lstStyle/>
          <a:p>
            <a:pPr algn="ctr"/>
            <a:r>
              <a:rPr lang="en-US" sz="7200" dirty="0">
                <a:latin typeface="OpenDyslexicAlta" pitchFamily="2" charset="77"/>
              </a:rPr>
              <a:t>10 + 10</a:t>
            </a:r>
          </a:p>
        </p:txBody>
      </p:sp>
      <p:sp>
        <p:nvSpPr>
          <p:cNvPr id="12" name="Rectangle 11">
            <a:extLst>
              <a:ext uri="{FF2B5EF4-FFF2-40B4-BE49-F238E27FC236}">
                <a16:creationId xmlns:a16="http://schemas.microsoft.com/office/drawing/2014/main" xmlns="" id="{26031075-B27D-644F-8B45-719F12C8117A}"/>
              </a:ext>
            </a:extLst>
          </p:cNvPr>
          <p:cNvSpPr/>
          <p:nvPr/>
        </p:nvSpPr>
        <p:spPr>
          <a:xfrm>
            <a:off x="7826366" y="5576798"/>
            <a:ext cx="2682146" cy="1200329"/>
          </a:xfrm>
          <a:prstGeom prst="rect">
            <a:avLst/>
          </a:prstGeom>
        </p:spPr>
        <p:txBody>
          <a:bodyPr wrap="none">
            <a:spAutoFit/>
          </a:bodyPr>
          <a:lstStyle/>
          <a:p>
            <a:pPr algn="ctr"/>
            <a:r>
              <a:rPr lang="en-US" sz="7200" dirty="0">
                <a:latin typeface="OpenDyslexicAlta" pitchFamily="2" charset="77"/>
              </a:rPr>
              <a:t>5 x 2</a:t>
            </a:r>
          </a:p>
        </p:txBody>
      </p:sp>
      <p:sp>
        <p:nvSpPr>
          <p:cNvPr id="13" name="Rectangle 12">
            <a:extLst>
              <a:ext uri="{FF2B5EF4-FFF2-40B4-BE49-F238E27FC236}">
                <a16:creationId xmlns:a16="http://schemas.microsoft.com/office/drawing/2014/main" xmlns="" id="{30F79F30-32AD-7547-97A0-4239DECA8F4F}"/>
              </a:ext>
            </a:extLst>
          </p:cNvPr>
          <p:cNvSpPr/>
          <p:nvPr/>
        </p:nvSpPr>
        <p:spPr>
          <a:xfrm>
            <a:off x="5634976" y="5519264"/>
            <a:ext cx="922047" cy="1200329"/>
          </a:xfrm>
          <a:prstGeom prst="rect">
            <a:avLst/>
          </a:prstGeom>
        </p:spPr>
        <p:txBody>
          <a:bodyPr wrap="none">
            <a:spAutoFit/>
          </a:bodyPr>
          <a:lstStyle/>
          <a:p>
            <a:r>
              <a:rPr lang="en-US" sz="7200" dirty="0">
                <a:solidFill>
                  <a:srgbClr val="FF3860"/>
                </a:solidFill>
                <a:latin typeface="OpenDyslexic" pitchFamily="2" charset="77"/>
              </a:rPr>
              <a:t>&gt;</a:t>
            </a:r>
            <a:endParaRPr lang="en-US" sz="700" dirty="0">
              <a:solidFill>
                <a:srgbClr val="FF3860"/>
              </a:solidFill>
            </a:endParaRPr>
          </a:p>
        </p:txBody>
      </p:sp>
      <p:sp>
        <p:nvSpPr>
          <p:cNvPr id="14" name="Rectangle 13">
            <a:extLst>
              <a:ext uri="{FF2B5EF4-FFF2-40B4-BE49-F238E27FC236}">
                <a16:creationId xmlns:a16="http://schemas.microsoft.com/office/drawing/2014/main" xmlns="" id="{19F7CADE-F12D-9340-B38B-9D251C1DA30C}"/>
              </a:ext>
            </a:extLst>
          </p:cNvPr>
          <p:cNvSpPr/>
          <p:nvPr/>
        </p:nvSpPr>
        <p:spPr>
          <a:xfrm>
            <a:off x="5631939" y="2911595"/>
            <a:ext cx="922047" cy="1200329"/>
          </a:xfrm>
          <a:prstGeom prst="rect">
            <a:avLst/>
          </a:prstGeom>
        </p:spPr>
        <p:txBody>
          <a:bodyPr wrap="none">
            <a:spAutoFit/>
          </a:bodyPr>
          <a:lstStyle/>
          <a:p>
            <a:r>
              <a:rPr lang="en-US" sz="7200" dirty="0">
                <a:solidFill>
                  <a:srgbClr val="FF3860"/>
                </a:solidFill>
                <a:latin typeface="OpenDyslexic" pitchFamily="2" charset="77"/>
              </a:rPr>
              <a:t>&lt;</a:t>
            </a:r>
            <a:endParaRPr lang="en-US" sz="700" dirty="0">
              <a:solidFill>
                <a:srgbClr val="FF3860"/>
              </a:solidFill>
            </a:endParaRPr>
          </a:p>
        </p:txBody>
      </p:sp>
      <p:sp>
        <p:nvSpPr>
          <p:cNvPr id="15" name="Rectangle 14">
            <a:extLst>
              <a:ext uri="{FF2B5EF4-FFF2-40B4-BE49-F238E27FC236}">
                <a16:creationId xmlns:a16="http://schemas.microsoft.com/office/drawing/2014/main" xmlns="" id="{333703B3-225F-2347-BD54-E874792A2FFB}"/>
              </a:ext>
            </a:extLst>
          </p:cNvPr>
          <p:cNvSpPr/>
          <p:nvPr/>
        </p:nvSpPr>
        <p:spPr>
          <a:xfrm>
            <a:off x="5631939" y="4183219"/>
            <a:ext cx="922047" cy="1200329"/>
          </a:xfrm>
          <a:prstGeom prst="rect">
            <a:avLst/>
          </a:prstGeom>
        </p:spPr>
        <p:txBody>
          <a:bodyPr wrap="none">
            <a:spAutoFit/>
          </a:bodyPr>
          <a:lstStyle/>
          <a:p>
            <a:r>
              <a:rPr lang="en-US" sz="7200" dirty="0">
                <a:solidFill>
                  <a:srgbClr val="FF3860"/>
                </a:solidFill>
                <a:latin typeface="OpenDyslexic" pitchFamily="2" charset="77"/>
              </a:rPr>
              <a:t>=</a:t>
            </a:r>
            <a:endParaRPr lang="en-US" sz="700" dirty="0">
              <a:solidFill>
                <a:srgbClr val="FF3860"/>
              </a:solidFill>
            </a:endParaRPr>
          </a:p>
        </p:txBody>
      </p:sp>
    </p:spTree>
    <p:extLst>
      <p:ext uri="{BB962C8B-B14F-4D97-AF65-F5344CB8AC3E}">
        <p14:creationId xmlns:p14="http://schemas.microsoft.com/office/powerpoint/2010/main" val="36493810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6:</a:t>
            </a:r>
          </a:p>
          <a:p>
            <a:pPr marL="0" indent="0">
              <a:buClr>
                <a:srgbClr val="23D160"/>
              </a:buClr>
              <a:buSzPct val="85000"/>
              <a:buNone/>
            </a:pPr>
            <a:r>
              <a:rPr lang="en-GB" sz="2200" dirty="0"/>
              <a:t>Think of as many repeated addition and multiplication number sentences as you can to complete the statement below. </a:t>
            </a:r>
          </a:p>
          <a:p>
            <a:pPr marL="0" indent="0">
              <a:buClr>
                <a:srgbClr val="23D160"/>
              </a:buClr>
              <a:buSzPct val="85000"/>
              <a:buNone/>
            </a:pPr>
            <a:endParaRPr lang="en-GB" sz="2200" dirty="0"/>
          </a:p>
        </p:txBody>
      </p:sp>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sp>
        <p:nvSpPr>
          <p:cNvPr id="8" name="Rectangle 7">
            <a:extLst>
              <a:ext uri="{FF2B5EF4-FFF2-40B4-BE49-F238E27FC236}">
                <a16:creationId xmlns:a16="http://schemas.microsoft.com/office/drawing/2014/main" xmlns="" id="{B86C3EA6-83C0-E04F-893B-14CCC373F1C8}"/>
              </a:ext>
            </a:extLst>
          </p:cNvPr>
          <p:cNvSpPr/>
          <p:nvPr/>
        </p:nvSpPr>
        <p:spPr>
          <a:xfrm>
            <a:off x="1258788" y="4163549"/>
            <a:ext cx="2850460" cy="1200329"/>
          </a:xfrm>
          <a:prstGeom prst="rect">
            <a:avLst/>
          </a:prstGeom>
        </p:spPr>
        <p:txBody>
          <a:bodyPr wrap="none">
            <a:spAutoFit/>
          </a:bodyPr>
          <a:lstStyle/>
          <a:p>
            <a:pPr algn="ctr"/>
            <a:r>
              <a:rPr lang="en-US" sz="7200" dirty="0">
                <a:latin typeface="OpenDyslexicAlta" pitchFamily="2" charset="77"/>
              </a:rPr>
              <a:t>8 + 8</a:t>
            </a:r>
          </a:p>
        </p:txBody>
      </p:sp>
      <p:sp>
        <p:nvSpPr>
          <p:cNvPr id="10" name="Rectangle 9">
            <a:extLst>
              <a:ext uri="{FF2B5EF4-FFF2-40B4-BE49-F238E27FC236}">
                <a16:creationId xmlns:a16="http://schemas.microsoft.com/office/drawing/2014/main" xmlns="" id="{229DC4A2-716F-1E4F-BB28-53C44C966DBC}"/>
              </a:ext>
            </a:extLst>
          </p:cNvPr>
          <p:cNvSpPr/>
          <p:nvPr/>
        </p:nvSpPr>
        <p:spPr>
          <a:xfrm>
            <a:off x="7463161" y="4163548"/>
            <a:ext cx="3405098" cy="1200329"/>
          </a:xfrm>
          <a:prstGeom prst="rect">
            <a:avLst/>
          </a:prstGeom>
        </p:spPr>
        <p:txBody>
          <a:bodyPr wrap="none">
            <a:spAutoFit/>
          </a:bodyPr>
          <a:lstStyle/>
          <a:p>
            <a:pPr algn="ctr"/>
            <a:r>
              <a:rPr lang="en-US" sz="7200" dirty="0">
                <a:latin typeface="Calibri" panose="020F0502020204030204" pitchFamily="34" charset="0"/>
                <a:cs typeface="Calibri" panose="020F0502020204030204" pitchFamily="34" charset="0"/>
              </a:rPr>
              <a:t>_______</a:t>
            </a:r>
          </a:p>
        </p:txBody>
      </p:sp>
      <p:sp>
        <p:nvSpPr>
          <p:cNvPr id="15" name="Rectangle 14">
            <a:extLst>
              <a:ext uri="{FF2B5EF4-FFF2-40B4-BE49-F238E27FC236}">
                <a16:creationId xmlns:a16="http://schemas.microsoft.com/office/drawing/2014/main" xmlns="" id="{333703B3-225F-2347-BD54-E874792A2FFB}"/>
              </a:ext>
            </a:extLst>
          </p:cNvPr>
          <p:cNvSpPr/>
          <p:nvPr/>
        </p:nvSpPr>
        <p:spPr>
          <a:xfrm>
            <a:off x="5631939" y="4183219"/>
            <a:ext cx="922047" cy="1200329"/>
          </a:xfrm>
          <a:prstGeom prst="rect">
            <a:avLst/>
          </a:prstGeom>
        </p:spPr>
        <p:txBody>
          <a:bodyPr wrap="none">
            <a:spAutoFit/>
          </a:bodyPr>
          <a:lstStyle/>
          <a:p>
            <a:r>
              <a:rPr lang="en-US" sz="7200" dirty="0">
                <a:latin typeface="OpenDyslexic" pitchFamily="2" charset="77"/>
              </a:rPr>
              <a:t>=</a:t>
            </a:r>
            <a:endParaRPr lang="en-US" sz="700" dirty="0"/>
          </a:p>
        </p:txBody>
      </p:sp>
    </p:spTree>
    <p:extLst>
      <p:ext uri="{BB962C8B-B14F-4D97-AF65-F5344CB8AC3E}">
        <p14:creationId xmlns:p14="http://schemas.microsoft.com/office/powerpoint/2010/main" val="1670603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Starter:</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Numicon Shape representation doesn’t belong as it shows three equal groups of three, which totals nine, whereas the other representations each have totals of ten. The straws show one equal group of ten straws, the hands show two equal groups of five, and the coins show five lots of 2p totalling 10p.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10" name="Picture 9">
            <a:extLst>
              <a:ext uri="{FF2B5EF4-FFF2-40B4-BE49-F238E27FC236}">
                <a16:creationId xmlns:a16="http://schemas.microsoft.com/office/drawing/2014/main" xmlns="" id="{4DF6DE10-DB93-AA40-A21A-70F9A9806C51}"/>
              </a:ext>
            </a:extLst>
          </p:cNvPr>
          <p:cNvPicPr>
            <a:picLocks noChangeAspect="1"/>
          </p:cNvPicPr>
          <p:nvPr/>
        </p:nvPicPr>
        <p:blipFill>
          <a:blip r:embed="rId3"/>
          <a:stretch>
            <a:fillRect/>
          </a:stretch>
        </p:blipFill>
        <p:spPr>
          <a:xfrm>
            <a:off x="3089614" y="2825415"/>
            <a:ext cx="2160000" cy="2160000"/>
          </a:xfrm>
          <a:prstGeom prst="rect">
            <a:avLst/>
          </a:prstGeom>
        </p:spPr>
      </p:pic>
      <p:pic>
        <p:nvPicPr>
          <p:cNvPr id="11" name="Picture 10">
            <a:extLst>
              <a:ext uri="{FF2B5EF4-FFF2-40B4-BE49-F238E27FC236}">
                <a16:creationId xmlns:a16="http://schemas.microsoft.com/office/drawing/2014/main" xmlns="" id="{D638BD4B-2418-354E-98C3-599ACEDFBEE5}"/>
              </a:ext>
            </a:extLst>
          </p:cNvPr>
          <p:cNvPicPr>
            <a:picLocks noChangeAspect="1"/>
          </p:cNvPicPr>
          <p:nvPr/>
        </p:nvPicPr>
        <p:blipFill>
          <a:blip r:embed="rId4"/>
          <a:stretch>
            <a:fillRect/>
          </a:stretch>
        </p:blipFill>
        <p:spPr>
          <a:xfrm>
            <a:off x="4753361" y="2825415"/>
            <a:ext cx="2160000" cy="2160000"/>
          </a:xfrm>
          <a:prstGeom prst="rect">
            <a:avLst/>
          </a:prstGeom>
        </p:spPr>
      </p:pic>
      <p:pic>
        <p:nvPicPr>
          <p:cNvPr id="13" name="Picture 12">
            <a:extLst>
              <a:ext uri="{FF2B5EF4-FFF2-40B4-BE49-F238E27FC236}">
                <a16:creationId xmlns:a16="http://schemas.microsoft.com/office/drawing/2014/main" xmlns="" id="{81ADEC80-42D8-7641-8F73-64414FF22D1B}"/>
              </a:ext>
            </a:extLst>
          </p:cNvPr>
          <p:cNvPicPr>
            <a:picLocks noChangeAspect="1"/>
          </p:cNvPicPr>
          <p:nvPr/>
        </p:nvPicPr>
        <p:blipFill>
          <a:blip r:embed="rId5"/>
          <a:stretch>
            <a:fillRect/>
          </a:stretch>
        </p:blipFill>
        <p:spPr>
          <a:xfrm>
            <a:off x="7420188" y="2985782"/>
            <a:ext cx="723298" cy="719440"/>
          </a:xfrm>
          <a:prstGeom prst="rect">
            <a:avLst/>
          </a:prstGeom>
        </p:spPr>
      </p:pic>
      <p:pic>
        <p:nvPicPr>
          <p:cNvPr id="14" name="Picture 13">
            <a:extLst>
              <a:ext uri="{FF2B5EF4-FFF2-40B4-BE49-F238E27FC236}">
                <a16:creationId xmlns:a16="http://schemas.microsoft.com/office/drawing/2014/main" xmlns="" id="{A949CAF7-3AAC-9B4D-BF5F-BA4E27DE54C3}"/>
              </a:ext>
            </a:extLst>
          </p:cNvPr>
          <p:cNvPicPr>
            <a:picLocks noChangeAspect="1"/>
          </p:cNvPicPr>
          <p:nvPr/>
        </p:nvPicPr>
        <p:blipFill>
          <a:blip r:embed="rId5"/>
          <a:stretch>
            <a:fillRect/>
          </a:stretch>
        </p:blipFill>
        <p:spPr>
          <a:xfrm>
            <a:off x="8663910" y="2985782"/>
            <a:ext cx="723298" cy="719440"/>
          </a:xfrm>
          <a:prstGeom prst="rect">
            <a:avLst/>
          </a:prstGeom>
        </p:spPr>
      </p:pic>
      <p:pic>
        <p:nvPicPr>
          <p:cNvPr id="15" name="Picture 14">
            <a:extLst>
              <a:ext uri="{FF2B5EF4-FFF2-40B4-BE49-F238E27FC236}">
                <a16:creationId xmlns:a16="http://schemas.microsoft.com/office/drawing/2014/main" xmlns="" id="{44E0C57E-2E14-154B-968B-0530C40962A1}"/>
              </a:ext>
            </a:extLst>
          </p:cNvPr>
          <p:cNvPicPr>
            <a:picLocks noChangeAspect="1"/>
          </p:cNvPicPr>
          <p:nvPr/>
        </p:nvPicPr>
        <p:blipFill>
          <a:blip r:embed="rId5"/>
          <a:stretch>
            <a:fillRect/>
          </a:stretch>
        </p:blipFill>
        <p:spPr>
          <a:xfrm>
            <a:off x="8042049" y="3603708"/>
            <a:ext cx="723298" cy="719440"/>
          </a:xfrm>
          <a:prstGeom prst="rect">
            <a:avLst/>
          </a:prstGeom>
        </p:spPr>
      </p:pic>
      <p:pic>
        <p:nvPicPr>
          <p:cNvPr id="16" name="Picture 15">
            <a:extLst>
              <a:ext uri="{FF2B5EF4-FFF2-40B4-BE49-F238E27FC236}">
                <a16:creationId xmlns:a16="http://schemas.microsoft.com/office/drawing/2014/main" xmlns="" id="{FE6041E8-1BC7-D842-9C8C-0B877421C7D8}"/>
              </a:ext>
            </a:extLst>
          </p:cNvPr>
          <p:cNvPicPr>
            <a:picLocks noChangeAspect="1"/>
          </p:cNvPicPr>
          <p:nvPr/>
        </p:nvPicPr>
        <p:blipFill>
          <a:blip r:embed="rId5"/>
          <a:stretch>
            <a:fillRect/>
          </a:stretch>
        </p:blipFill>
        <p:spPr>
          <a:xfrm>
            <a:off x="7433357" y="4194338"/>
            <a:ext cx="723298" cy="719440"/>
          </a:xfrm>
          <a:prstGeom prst="rect">
            <a:avLst/>
          </a:prstGeom>
        </p:spPr>
      </p:pic>
      <p:pic>
        <p:nvPicPr>
          <p:cNvPr id="17" name="Picture 16">
            <a:extLst>
              <a:ext uri="{FF2B5EF4-FFF2-40B4-BE49-F238E27FC236}">
                <a16:creationId xmlns:a16="http://schemas.microsoft.com/office/drawing/2014/main" xmlns="" id="{33970E9D-C8A7-E849-8281-4249BEC69FB1}"/>
              </a:ext>
            </a:extLst>
          </p:cNvPr>
          <p:cNvPicPr>
            <a:picLocks noChangeAspect="1"/>
          </p:cNvPicPr>
          <p:nvPr/>
        </p:nvPicPr>
        <p:blipFill>
          <a:blip r:embed="rId5"/>
          <a:stretch>
            <a:fillRect/>
          </a:stretch>
        </p:blipFill>
        <p:spPr>
          <a:xfrm>
            <a:off x="8677079" y="4194338"/>
            <a:ext cx="723298" cy="719440"/>
          </a:xfrm>
          <a:prstGeom prst="rect">
            <a:avLst/>
          </a:prstGeom>
        </p:spPr>
      </p:pic>
      <p:pic>
        <p:nvPicPr>
          <p:cNvPr id="18" name="Picture 17">
            <a:extLst>
              <a:ext uri="{FF2B5EF4-FFF2-40B4-BE49-F238E27FC236}">
                <a16:creationId xmlns:a16="http://schemas.microsoft.com/office/drawing/2014/main" xmlns="" id="{71CE9436-DB9D-F547-8D2E-8B37B9408AD0}"/>
              </a:ext>
            </a:extLst>
          </p:cNvPr>
          <p:cNvPicPr>
            <a:picLocks noChangeAspect="1"/>
          </p:cNvPicPr>
          <p:nvPr/>
        </p:nvPicPr>
        <p:blipFill>
          <a:blip r:embed="rId6"/>
          <a:stretch>
            <a:fillRect/>
          </a:stretch>
        </p:blipFill>
        <p:spPr>
          <a:xfrm rot="16200000">
            <a:off x="9270229" y="3249102"/>
            <a:ext cx="2249353" cy="1080000"/>
          </a:xfrm>
          <a:prstGeom prst="rect">
            <a:avLst/>
          </a:prstGeom>
        </p:spPr>
      </p:pic>
      <p:pic>
        <p:nvPicPr>
          <p:cNvPr id="20" name="Picture 19">
            <a:extLst>
              <a:ext uri="{FF2B5EF4-FFF2-40B4-BE49-F238E27FC236}">
                <a16:creationId xmlns:a16="http://schemas.microsoft.com/office/drawing/2014/main" xmlns="" id="{72C4EA4B-956E-0743-BE69-8E9C12C46D5D}"/>
              </a:ext>
            </a:extLst>
          </p:cNvPr>
          <p:cNvPicPr>
            <a:picLocks noChangeAspect="1"/>
          </p:cNvPicPr>
          <p:nvPr/>
        </p:nvPicPr>
        <p:blipFill>
          <a:blip r:embed="rId6"/>
          <a:stretch>
            <a:fillRect/>
          </a:stretch>
        </p:blipFill>
        <p:spPr>
          <a:xfrm rot="16200000">
            <a:off x="10310985" y="3270916"/>
            <a:ext cx="2249353" cy="1080000"/>
          </a:xfrm>
          <a:prstGeom prst="rect">
            <a:avLst/>
          </a:prstGeom>
        </p:spPr>
      </p:pic>
      <p:pic>
        <p:nvPicPr>
          <p:cNvPr id="21" name="Picture 20">
            <a:extLst>
              <a:ext uri="{FF2B5EF4-FFF2-40B4-BE49-F238E27FC236}">
                <a16:creationId xmlns:a16="http://schemas.microsoft.com/office/drawing/2014/main" xmlns="" id="{666FDBEE-0B62-8444-B595-FD913C32C63E}"/>
              </a:ext>
            </a:extLst>
          </p:cNvPr>
          <p:cNvPicPr>
            <a:picLocks noChangeAspect="1"/>
          </p:cNvPicPr>
          <p:nvPr/>
        </p:nvPicPr>
        <p:blipFill>
          <a:blip r:embed="rId6"/>
          <a:stretch>
            <a:fillRect/>
          </a:stretch>
        </p:blipFill>
        <p:spPr>
          <a:xfrm rot="16200000">
            <a:off x="9887693" y="2146239"/>
            <a:ext cx="2249353" cy="1080000"/>
          </a:xfrm>
          <a:prstGeom prst="rect">
            <a:avLst/>
          </a:prstGeom>
        </p:spPr>
      </p:pic>
      <p:pic>
        <p:nvPicPr>
          <p:cNvPr id="22" name="Picture 21">
            <a:extLst>
              <a:ext uri="{FF2B5EF4-FFF2-40B4-BE49-F238E27FC236}">
                <a16:creationId xmlns:a16="http://schemas.microsoft.com/office/drawing/2014/main" xmlns="" id="{28278ABA-97FE-F643-925F-8598B3EAD5F6}"/>
              </a:ext>
            </a:extLst>
          </p:cNvPr>
          <p:cNvPicPr>
            <a:picLocks noChangeAspect="1"/>
          </p:cNvPicPr>
          <p:nvPr/>
        </p:nvPicPr>
        <p:blipFill>
          <a:blip r:embed="rId7"/>
          <a:stretch>
            <a:fillRect/>
          </a:stretch>
        </p:blipFill>
        <p:spPr>
          <a:xfrm>
            <a:off x="786939" y="3275329"/>
            <a:ext cx="2172569" cy="1638449"/>
          </a:xfrm>
          <a:prstGeom prst="rect">
            <a:avLst/>
          </a:prstGeom>
        </p:spPr>
      </p:pic>
    </p:spTree>
    <p:extLst>
      <p:ext uri="{BB962C8B-B14F-4D97-AF65-F5344CB8AC3E}">
        <p14:creationId xmlns:p14="http://schemas.microsoft.com/office/powerpoint/2010/main" val="36495097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6:</a:t>
            </a:r>
          </a:p>
          <a:p>
            <a:pPr marL="0" indent="0">
              <a:buClr>
                <a:srgbClr val="23D160"/>
              </a:buClr>
              <a:buSzPct val="85000"/>
              <a:buNone/>
            </a:pPr>
            <a:r>
              <a:rPr lang="en-GB" sz="2200" dirty="0"/>
              <a:t>Think of as many repeated addition and multiplication number sentences as you can to complete the statement below.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Multiple solutions including: 2 x 8, 4 + 4 + 4 + 4, 4 x 4, 8 x 2, 1 x 16, 16 x 1…</a:t>
            </a:r>
          </a:p>
        </p:txBody>
      </p:sp>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sp>
        <p:nvSpPr>
          <p:cNvPr id="8" name="Rectangle 7">
            <a:extLst>
              <a:ext uri="{FF2B5EF4-FFF2-40B4-BE49-F238E27FC236}">
                <a16:creationId xmlns:a16="http://schemas.microsoft.com/office/drawing/2014/main" xmlns="" id="{B86C3EA6-83C0-E04F-893B-14CCC373F1C8}"/>
              </a:ext>
            </a:extLst>
          </p:cNvPr>
          <p:cNvSpPr/>
          <p:nvPr/>
        </p:nvSpPr>
        <p:spPr>
          <a:xfrm>
            <a:off x="1258788" y="4163549"/>
            <a:ext cx="2850460" cy="1200329"/>
          </a:xfrm>
          <a:prstGeom prst="rect">
            <a:avLst/>
          </a:prstGeom>
        </p:spPr>
        <p:txBody>
          <a:bodyPr wrap="none">
            <a:spAutoFit/>
          </a:bodyPr>
          <a:lstStyle/>
          <a:p>
            <a:pPr algn="ctr"/>
            <a:r>
              <a:rPr lang="en-US" sz="7200" dirty="0">
                <a:latin typeface="OpenDyslexicAlta" pitchFamily="2" charset="77"/>
              </a:rPr>
              <a:t>8 + 8</a:t>
            </a:r>
          </a:p>
        </p:txBody>
      </p:sp>
      <p:sp>
        <p:nvSpPr>
          <p:cNvPr id="10" name="Rectangle 9">
            <a:extLst>
              <a:ext uri="{FF2B5EF4-FFF2-40B4-BE49-F238E27FC236}">
                <a16:creationId xmlns:a16="http://schemas.microsoft.com/office/drawing/2014/main" xmlns="" id="{229DC4A2-716F-1E4F-BB28-53C44C966DBC}"/>
              </a:ext>
            </a:extLst>
          </p:cNvPr>
          <p:cNvSpPr/>
          <p:nvPr/>
        </p:nvSpPr>
        <p:spPr>
          <a:xfrm>
            <a:off x="7463161" y="4163548"/>
            <a:ext cx="3405098" cy="1200329"/>
          </a:xfrm>
          <a:prstGeom prst="rect">
            <a:avLst/>
          </a:prstGeom>
        </p:spPr>
        <p:txBody>
          <a:bodyPr wrap="none">
            <a:spAutoFit/>
          </a:bodyPr>
          <a:lstStyle/>
          <a:p>
            <a:pPr algn="ctr"/>
            <a:r>
              <a:rPr lang="en-US" sz="7200" dirty="0">
                <a:latin typeface="Calibri" panose="020F0502020204030204" pitchFamily="34" charset="0"/>
                <a:cs typeface="Calibri" panose="020F0502020204030204" pitchFamily="34" charset="0"/>
              </a:rPr>
              <a:t>_______</a:t>
            </a:r>
          </a:p>
        </p:txBody>
      </p:sp>
      <p:sp>
        <p:nvSpPr>
          <p:cNvPr id="15" name="Rectangle 14">
            <a:extLst>
              <a:ext uri="{FF2B5EF4-FFF2-40B4-BE49-F238E27FC236}">
                <a16:creationId xmlns:a16="http://schemas.microsoft.com/office/drawing/2014/main" xmlns="" id="{333703B3-225F-2347-BD54-E874792A2FFB}"/>
              </a:ext>
            </a:extLst>
          </p:cNvPr>
          <p:cNvSpPr/>
          <p:nvPr/>
        </p:nvSpPr>
        <p:spPr>
          <a:xfrm>
            <a:off x="5631939" y="4183219"/>
            <a:ext cx="922047" cy="1200329"/>
          </a:xfrm>
          <a:prstGeom prst="rect">
            <a:avLst/>
          </a:prstGeom>
        </p:spPr>
        <p:txBody>
          <a:bodyPr wrap="none">
            <a:spAutoFit/>
          </a:bodyPr>
          <a:lstStyle/>
          <a:p>
            <a:r>
              <a:rPr lang="en-US" sz="7200" dirty="0">
                <a:latin typeface="OpenDyslexic" pitchFamily="2" charset="77"/>
              </a:rPr>
              <a:t>=</a:t>
            </a:r>
            <a:endParaRPr lang="en-US" sz="700" dirty="0"/>
          </a:p>
        </p:txBody>
      </p:sp>
    </p:spTree>
    <p:extLst>
      <p:ext uri="{BB962C8B-B14F-4D97-AF65-F5344CB8AC3E}">
        <p14:creationId xmlns:p14="http://schemas.microsoft.com/office/powerpoint/2010/main" val="261098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3273DC"/>
                </a:solidFill>
              </a:rPr>
              <a:t>Do you agree?</a:t>
            </a:r>
          </a:p>
          <a:p>
            <a:pPr marL="0" indent="0">
              <a:buClr>
                <a:srgbClr val="23D160"/>
              </a:buClr>
              <a:buSzPct val="85000"/>
              <a:buNone/>
            </a:pPr>
            <a:r>
              <a:rPr lang="en-GB" sz="2200" dirty="0">
                <a:solidFill>
                  <a:srgbClr val="3273DC"/>
                </a:solidFill>
              </a:rPr>
              <a:t>Use sketches or mathematical equipment to explain your answer. </a:t>
            </a: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612948" y="2725282"/>
            <a:ext cx="3169615" cy="1015663"/>
          </a:xfrm>
          <a:prstGeom prst="rect">
            <a:avLst/>
          </a:prstGeom>
        </p:spPr>
        <p:txBody>
          <a:bodyPr wrap="square">
            <a:spAutoFit/>
          </a:bodyPr>
          <a:lstStyle/>
          <a:p>
            <a:pPr algn="ctr">
              <a:buClr>
                <a:srgbClr val="23D160"/>
              </a:buClr>
              <a:buSzPct val="85000"/>
            </a:pPr>
            <a:r>
              <a:rPr lang="en-GB" sz="2000" dirty="0">
                <a:solidFill>
                  <a:srgbClr val="3273DC"/>
                </a:solidFill>
                <a:latin typeface="OpenDyslexic" pitchFamily="2" charset="77"/>
              </a:rPr>
              <a:t>3 + 3 </a:t>
            </a:r>
          </a:p>
          <a:p>
            <a:pPr algn="ctr">
              <a:buClr>
                <a:srgbClr val="23D160"/>
              </a:buClr>
              <a:buSzPct val="85000"/>
            </a:pPr>
            <a:r>
              <a:rPr lang="en-GB" sz="2000" dirty="0">
                <a:solidFill>
                  <a:srgbClr val="3273DC"/>
                </a:solidFill>
                <a:latin typeface="OpenDyslexic" pitchFamily="2" charset="77"/>
              </a:rPr>
              <a:t>has the same total as </a:t>
            </a:r>
            <a:br>
              <a:rPr lang="en-GB" sz="2000" dirty="0">
                <a:solidFill>
                  <a:srgbClr val="3273DC"/>
                </a:solidFill>
                <a:latin typeface="OpenDyslexic" pitchFamily="2" charset="77"/>
              </a:rPr>
            </a:br>
            <a:r>
              <a:rPr lang="en-GB" sz="2000" dirty="0">
                <a:solidFill>
                  <a:srgbClr val="3273DC"/>
                </a:solidFill>
                <a:latin typeface="OpenDyslexic" pitchFamily="2" charset="77"/>
              </a:rPr>
              <a:t>3 × 3</a:t>
            </a:r>
          </a:p>
        </p:txBody>
      </p:sp>
    </p:spTree>
    <p:extLst>
      <p:ext uri="{BB962C8B-B14F-4D97-AF65-F5344CB8AC3E}">
        <p14:creationId xmlns:p14="http://schemas.microsoft.com/office/powerpoint/2010/main" val="29880894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FF3860"/>
                </a:solidFill>
              </a:rPr>
              <a:t>No, I do not agree. 3 + 3 = 6, but 3 </a:t>
            </a:r>
            <a:r>
              <a:rPr lang="en-GB" sz="2200" dirty="0">
                <a:solidFill>
                  <a:srgbClr val="FF3860"/>
                </a:solidFill>
                <a:cs typeface="Calibri" panose="020F0502020204030204" pitchFamily="34" charset="0"/>
              </a:rPr>
              <a:t>× 3 is the same as 3 + 3 + 3 = 9. </a:t>
            </a:r>
          </a:p>
          <a:p>
            <a:pPr marL="0" indent="0">
              <a:buClr>
                <a:srgbClr val="23D160"/>
              </a:buClr>
              <a:buSzPct val="85000"/>
              <a:buNone/>
            </a:pPr>
            <a:r>
              <a:rPr lang="en-GB" sz="2200" dirty="0">
                <a:solidFill>
                  <a:srgbClr val="FF3860"/>
                </a:solidFill>
                <a:cs typeface="Calibri" panose="020F0502020204030204" pitchFamily="34" charset="0"/>
              </a:rPr>
              <a:t>I have shown both above using number bead strings. </a:t>
            </a:r>
            <a:endParaRPr lang="en-GB" sz="2200" dirty="0">
              <a:solidFill>
                <a:srgbClr val="FF3860"/>
              </a:solidFill>
            </a:endParaRP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612948" y="2725282"/>
            <a:ext cx="3169615" cy="1015663"/>
          </a:xfrm>
          <a:prstGeom prst="rect">
            <a:avLst/>
          </a:prstGeom>
        </p:spPr>
        <p:txBody>
          <a:bodyPr wrap="square">
            <a:spAutoFit/>
          </a:bodyPr>
          <a:lstStyle/>
          <a:p>
            <a:pPr algn="ctr">
              <a:buClr>
                <a:srgbClr val="23D160"/>
              </a:buClr>
              <a:buSzPct val="85000"/>
            </a:pPr>
            <a:r>
              <a:rPr lang="en-GB" sz="2000" dirty="0">
                <a:solidFill>
                  <a:srgbClr val="3273DC"/>
                </a:solidFill>
                <a:latin typeface="OpenDyslexic" pitchFamily="2" charset="77"/>
              </a:rPr>
              <a:t>3 + 3 </a:t>
            </a:r>
          </a:p>
          <a:p>
            <a:pPr algn="ctr">
              <a:buClr>
                <a:srgbClr val="23D160"/>
              </a:buClr>
              <a:buSzPct val="85000"/>
            </a:pPr>
            <a:r>
              <a:rPr lang="en-GB" sz="2000" dirty="0">
                <a:solidFill>
                  <a:srgbClr val="3273DC"/>
                </a:solidFill>
                <a:latin typeface="OpenDyslexic" pitchFamily="2" charset="77"/>
              </a:rPr>
              <a:t>has the same total as </a:t>
            </a:r>
            <a:br>
              <a:rPr lang="en-GB" sz="2000" dirty="0">
                <a:solidFill>
                  <a:srgbClr val="3273DC"/>
                </a:solidFill>
                <a:latin typeface="OpenDyslexic" pitchFamily="2" charset="77"/>
              </a:rPr>
            </a:br>
            <a:r>
              <a:rPr lang="en-GB" sz="2000" dirty="0">
                <a:solidFill>
                  <a:srgbClr val="3273DC"/>
                </a:solidFill>
                <a:latin typeface="OpenDyslexic" pitchFamily="2" charset="77"/>
              </a:rPr>
              <a:t>3 × 3</a:t>
            </a:r>
          </a:p>
        </p:txBody>
      </p:sp>
      <p:pic>
        <p:nvPicPr>
          <p:cNvPr id="5" name="Picture 4">
            <a:extLst>
              <a:ext uri="{FF2B5EF4-FFF2-40B4-BE49-F238E27FC236}">
                <a16:creationId xmlns:a16="http://schemas.microsoft.com/office/drawing/2014/main" xmlns="" id="{29DCFDA1-C114-AB44-AAE3-A0A7820B16AE}"/>
              </a:ext>
            </a:extLst>
          </p:cNvPr>
          <p:cNvPicPr>
            <a:picLocks noChangeAspect="1"/>
          </p:cNvPicPr>
          <p:nvPr/>
        </p:nvPicPr>
        <p:blipFill>
          <a:blip r:embed="rId5"/>
          <a:stretch>
            <a:fillRect/>
          </a:stretch>
        </p:blipFill>
        <p:spPr>
          <a:xfrm>
            <a:off x="6375103" y="3740945"/>
            <a:ext cx="5406290" cy="720311"/>
          </a:xfrm>
          <a:prstGeom prst="rect">
            <a:avLst/>
          </a:prstGeom>
        </p:spPr>
      </p:pic>
      <p:pic>
        <p:nvPicPr>
          <p:cNvPr id="6" name="Picture 5">
            <a:extLst>
              <a:ext uri="{FF2B5EF4-FFF2-40B4-BE49-F238E27FC236}">
                <a16:creationId xmlns:a16="http://schemas.microsoft.com/office/drawing/2014/main" xmlns="" id="{5BACE99A-5489-6C41-957C-40B415CC777E}"/>
              </a:ext>
            </a:extLst>
          </p:cNvPr>
          <p:cNvPicPr>
            <a:picLocks noChangeAspect="1"/>
          </p:cNvPicPr>
          <p:nvPr/>
        </p:nvPicPr>
        <p:blipFill>
          <a:blip r:embed="rId6"/>
          <a:stretch>
            <a:fillRect/>
          </a:stretch>
        </p:blipFill>
        <p:spPr>
          <a:xfrm>
            <a:off x="6409439" y="2295940"/>
            <a:ext cx="5406290" cy="720311"/>
          </a:xfrm>
          <a:prstGeom prst="rect">
            <a:avLst/>
          </a:prstGeom>
        </p:spPr>
      </p:pic>
      <p:sp>
        <p:nvSpPr>
          <p:cNvPr id="27" name="Rectangle 26">
            <a:extLst>
              <a:ext uri="{FF2B5EF4-FFF2-40B4-BE49-F238E27FC236}">
                <a16:creationId xmlns:a16="http://schemas.microsoft.com/office/drawing/2014/main" xmlns="" id="{6FBDBB75-9BB4-E14D-861F-CD4700EB298B}"/>
              </a:ext>
            </a:extLst>
          </p:cNvPr>
          <p:cNvSpPr/>
          <p:nvPr/>
        </p:nvSpPr>
        <p:spPr>
          <a:xfrm>
            <a:off x="8262832" y="3375175"/>
            <a:ext cx="1699504" cy="461665"/>
          </a:xfrm>
          <a:prstGeom prst="rect">
            <a:avLst/>
          </a:prstGeom>
        </p:spPr>
        <p:txBody>
          <a:bodyPr wrap="none">
            <a:spAutoFit/>
          </a:bodyPr>
          <a:lstStyle/>
          <a:p>
            <a:r>
              <a:rPr lang="en-GB" sz="2400" dirty="0">
                <a:solidFill>
                  <a:srgbClr val="FF3860"/>
                </a:solidFill>
                <a:latin typeface="OpenDyslexic" pitchFamily="2" charset="77"/>
              </a:rPr>
              <a:t>3 × 3 = 9</a:t>
            </a:r>
            <a:endParaRPr lang="en-US" sz="2400" dirty="0">
              <a:solidFill>
                <a:srgbClr val="FF3860"/>
              </a:solidFill>
            </a:endParaRPr>
          </a:p>
        </p:txBody>
      </p:sp>
      <p:sp>
        <p:nvSpPr>
          <p:cNvPr id="78" name="Rectangle 77">
            <a:extLst>
              <a:ext uri="{FF2B5EF4-FFF2-40B4-BE49-F238E27FC236}">
                <a16:creationId xmlns:a16="http://schemas.microsoft.com/office/drawing/2014/main" xmlns="" id="{2248D1E9-A5CA-2143-BDBD-2AE73C4AD22C}"/>
              </a:ext>
            </a:extLst>
          </p:cNvPr>
          <p:cNvSpPr/>
          <p:nvPr/>
        </p:nvSpPr>
        <p:spPr>
          <a:xfrm>
            <a:off x="8262832" y="1928457"/>
            <a:ext cx="1725152" cy="461665"/>
          </a:xfrm>
          <a:prstGeom prst="rect">
            <a:avLst/>
          </a:prstGeom>
        </p:spPr>
        <p:txBody>
          <a:bodyPr wrap="none">
            <a:spAutoFit/>
          </a:bodyPr>
          <a:lstStyle/>
          <a:p>
            <a:r>
              <a:rPr lang="en-GB" sz="2400" dirty="0">
                <a:solidFill>
                  <a:srgbClr val="FF3860"/>
                </a:solidFill>
                <a:latin typeface="OpenDyslexic" pitchFamily="2" charset="77"/>
              </a:rPr>
              <a:t>3 + 3 = 6</a:t>
            </a:r>
            <a:endParaRPr lang="en-US" sz="2400" dirty="0">
              <a:solidFill>
                <a:srgbClr val="FF3860"/>
              </a:solidFill>
            </a:endParaRPr>
          </a:p>
        </p:txBody>
      </p:sp>
    </p:spTree>
    <p:extLst>
      <p:ext uri="{BB962C8B-B14F-4D97-AF65-F5344CB8AC3E}">
        <p14:creationId xmlns:p14="http://schemas.microsoft.com/office/powerpoint/2010/main" val="40392475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use the multiplication symbol, using concrete and pictorial representations to support and express my understanding</a:t>
            </a:r>
          </a:p>
          <a:p>
            <a:pPr>
              <a:buClr>
                <a:srgbClr val="23D160"/>
              </a:buClr>
              <a:buSzPct val="85000"/>
              <a:buFont typeface="Wingdings" pitchFamily="2" charset="2"/>
              <a:buChar char="ü"/>
            </a:pPr>
            <a:r>
              <a:rPr lang="en-GB" sz="2200" dirty="0"/>
              <a:t>I can explain my reasoning when using the multiplication symbol, and when using concrete and pictorial representations to support and express my understanding</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2 - Autumn Block 4 – Multiplication and Division - Lesson 4 – To be able to use the multiplication symbol</a:t>
            </a:r>
          </a:p>
        </p:txBody>
      </p:sp>
    </p:spTree>
    <p:extLst>
      <p:ext uri="{BB962C8B-B14F-4D97-AF65-F5344CB8AC3E}">
        <p14:creationId xmlns:p14="http://schemas.microsoft.com/office/powerpoint/2010/main" val="11663541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a:stretch>
            <a:fillRect/>
          </a:stretch>
        </p:blipFill>
        <p:spPr>
          <a:xfrm>
            <a:off x="5395782" y="1848816"/>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a:stretch>
            <a:fillRect/>
          </a:stretch>
        </p:blipFill>
        <p:spPr>
          <a:xfrm>
            <a:off x="6643557" y="3135780"/>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a:stretch>
            <a:fillRect/>
          </a:stretch>
        </p:blipFill>
        <p:spPr>
          <a:xfrm>
            <a:off x="7525740" y="1858940"/>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a:stretch>
            <a:fillRect/>
          </a:stretch>
        </p:blipFill>
        <p:spPr>
          <a:xfrm>
            <a:off x="8773515" y="3145904"/>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a:stretch>
            <a:fillRect/>
          </a:stretch>
        </p:blipFill>
        <p:spPr>
          <a:xfrm>
            <a:off x="9685237" y="1861772"/>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a:stretch>
            <a:fillRect/>
          </a:stretch>
        </p:blipFill>
        <p:spPr>
          <a:xfrm>
            <a:off x="10933012" y="3148736"/>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21502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three _s.</a:t>
            </a:r>
          </a:p>
          <a:p>
            <a:pPr algn="ctr"/>
            <a:r>
              <a:rPr lang="en-GB" sz="2400" dirty="0">
                <a:solidFill>
                  <a:schemeClr val="tx1"/>
                </a:solidFill>
                <a:latin typeface="OpenDyslexicAlta" pitchFamily="2" charset="77"/>
              </a:rPr>
              <a:t>_ + _ + _ = 6</a:t>
            </a:r>
          </a:p>
          <a:p>
            <a:pPr algn="ctr"/>
            <a:r>
              <a:rPr lang="en-GB" sz="2400" dirty="0">
                <a:solidFill>
                  <a:schemeClr val="tx1"/>
                </a:solidFill>
                <a:latin typeface="OpenDyslexicAlta" pitchFamily="2" charset="77"/>
              </a:rPr>
              <a:t>_ × _ = 6</a:t>
            </a:r>
          </a:p>
        </p:txBody>
      </p:sp>
    </p:spTree>
    <p:extLst>
      <p:ext uri="{BB962C8B-B14F-4D97-AF65-F5344CB8AC3E}">
        <p14:creationId xmlns:p14="http://schemas.microsoft.com/office/powerpoint/2010/main" val="3235936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a:stretch>
            <a:fillRect/>
          </a:stretch>
        </p:blipFill>
        <p:spPr>
          <a:xfrm>
            <a:off x="5395782" y="1848816"/>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a:stretch>
            <a:fillRect/>
          </a:stretch>
        </p:blipFill>
        <p:spPr>
          <a:xfrm>
            <a:off x="6643557" y="3135780"/>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a:stretch>
            <a:fillRect/>
          </a:stretch>
        </p:blipFill>
        <p:spPr>
          <a:xfrm>
            <a:off x="7525740" y="1858940"/>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a:stretch>
            <a:fillRect/>
          </a:stretch>
        </p:blipFill>
        <p:spPr>
          <a:xfrm>
            <a:off x="8773515" y="3145904"/>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a:stretch>
            <a:fillRect/>
          </a:stretch>
        </p:blipFill>
        <p:spPr>
          <a:xfrm>
            <a:off x="9685237" y="1861772"/>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a:stretch>
            <a:fillRect/>
          </a:stretch>
        </p:blipFill>
        <p:spPr>
          <a:xfrm>
            <a:off x="10933012" y="3148736"/>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21502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counters in each group.</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three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s.</a:t>
            </a:r>
          </a:p>
          <a:p>
            <a:pPr algn="ct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2</a:t>
            </a:r>
            <a:r>
              <a:rPr lang="en-GB" sz="2400" dirty="0">
                <a:solidFill>
                  <a:srgbClr val="FF3860"/>
                </a:solidFill>
                <a:latin typeface="OpenDyslexicAlta" pitchFamily="2" charset="77"/>
              </a:rPr>
              <a:t> </a:t>
            </a:r>
            <a:r>
              <a:rPr lang="en-GB" sz="2400" dirty="0">
                <a:solidFill>
                  <a:schemeClr val="tx1"/>
                </a:solidFill>
                <a:latin typeface="OpenDyslexicAlta" pitchFamily="2" charset="77"/>
              </a:rPr>
              <a:t>+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 6</a:t>
            </a: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 6</a:t>
            </a:r>
          </a:p>
          <a:p>
            <a:pPr algn="ctr"/>
            <a:endParaRPr lang="en-GB" sz="2400" dirty="0">
              <a:solidFill>
                <a:schemeClr val="tx1"/>
              </a:solidFill>
              <a:latin typeface="OpenDyslexicAlta" pitchFamily="2" charset="77"/>
            </a:endParaRPr>
          </a:p>
        </p:txBody>
      </p:sp>
    </p:spTree>
    <p:extLst>
      <p:ext uri="{BB962C8B-B14F-4D97-AF65-F5344CB8AC3E}">
        <p14:creationId xmlns:p14="http://schemas.microsoft.com/office/powerpoint/2010/main" val="3725784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a:stretch>
            <a:fillRect/>
          </a:stretch>
        </p:blipFill>
        <p:spPr>
          <a:xfrm>
            <a:off x="5395782" y="1848816"/>
            <a:ext cx="825225" cy="840075"/>
          </a:xfrm>
          <a:prstGeom prst="rect">
            <a:avLst/>
          </a:prstGeom>
        </p:spPr>
      </p:pic>
      <p:pic>
        <p:nvPicPr>
          <p:cNvPr id="23" name="Picture 22">
            <a:extLst>
              <a:ext uri="{FF2B5EF4-FFF2-40B4-BE49-F238E27FC236}">
                <a16:creationId xmlns:a16="http://schemas.microsoft.com/office/drawing/2014/main" xmlns="" id="{F6AD17E5-811D-2543-AAF1-753024CA67EF}"/>
              </a:ext>
            </a:extLst>
          </p:cNvPr>
          <p:cNvPicPr>
            <a:picLocks noChangeAspect="1"/>
          </p:cNvPicPr>
          <p:nvPr/>
        </p:nvPicPr>
        <p:blipFill>
          <a:blip r:embed="rId3"/>
          <a:stretch>
            <a:fillRect/>
          </a:stretch>
        </p:blipFill>
        <p:spPr>
          <a:xfrm>
            <a:off x="6643558" y="1848815"/>
            <a:ext cx="825225" cy="840075"/>
          </a:xfrm>
          <a:prstGeom prst="rect">
            <a:avLst/>
          </a:prstGeom>
        </p:spPr>
      </p:pic>
      <p:pic>
        <p:nvPicPr>
          <p:cNvPr id="24" name="Picture 23">
            <a:extLst>
              <a:ext uri="{FF2B5EF4-FFF2-40B4-BE49-F238E27FC236}">
                <a16:creationId xmlns:a16="http://schemas.microsoft.com/office/drawing/2014/main" xmlns="" id="{DF539F59-8993-CA4F-912F-B1EA1FFBC1AF}"/>
              </a:ext>
            </a:extLst>
          </p:cNvPr>
          <p:cNvPicPr>
            <a:picLocks noChangeAspect="1"/>
          </p:cNvPicPr>
          <p:nvPr/>
        </p:nvPicPr>
        <p:blipFill>
          <a:blip r:embed="rId3"/>
          <a:stretch>
            <a:fillRect/>
          </a:stretch>
        </p:blipFill>
        <p:spPr>
          <a:xfrm>
            <a:off x="5395781" y="3158971"/>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a:stretch>
            <a:fillRect/>
          </a:stretch>
        </p:blipFill>
        <p:spPr>
          <a:xfrm>
            <a:off x="6643557" y="3135780"/>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a:stretch>
            <a:fillRect/>
          </a:stretch>
        </p:blipFill>
        <p:spPr>
          <a:xfrm>
            <a:off x="7525740" y="1858940"/>
            <a:ext cx="825225" cy="840075"/>
          </a:xfrm>
          <a:prstGeom prst="rect">
            <a:avLst/>
          </a:prstGeom>
        </p:spPr>
      </p:pic>
      <p:pic>
        <p:nvPicPr>
          <p:cNvPr id="28" name="Picture 27">
            <a:extLst>
              <a:ext uri="{FF2B5EF4-FFF2-40B4-BE49-F238E27FC236}">
                <a16:creationId xmlns:a16="http://schemas.microsoft.com/office/drawing/2014/main" xmlns="" id="{8215B91D-9B48-4748-B426-BE7649BBBA76}"/>
              </a:ext>
            </a:extLst>
          </p:cNvPr>
          <p:cNvPicPr>
            <a:picLocks noChangeAspect="1"/>
          </p:cNvPicPr>
          <p:nvPr/>
        </p:nvPicPr>
        <p:blipFill>
          <a:blip r:embed="rId3"/>
          <a:stretch>
            <a:fillRect/>
          </a:stretch>
        </p:blipFill>
        <p:spPr>
          <a:xfrm>
            <a:off x="8773516" y="1858939"/>
            <a:ext cx="825225" cy="840075"/>
          </a:xfrm>
          <a:prstGeom prst="rect">
            <a:avLst/>
          </a:prstGeom>
        </p:spPr>
      </p:pic>
      <p:pic>
        <p:nvPicPr>
          <p:cNvPr id="29" name="Picture 28">
            <a:extLst>
              <a:ext uri="{FF2B5EF4-FFF2-40B4-BE49-F238E27FC236}">
                <a16:creationId xmlns:a16="http://schemas.microsoft.com/office/drawing/2014/main" xmlns="" id="{15A6241D-16D3-114A-B075-B0C0D26640CA}"/>
              </a:ext>
            </a:extLst>
          </p:cNvPr>
          <p:cNvPicPr>
            <a:picLocks noChangeAspect="1"/>
          </p:cNvPicPr>
          <p:nvPr/>
        </p:nvPicPr>
        <p:blipFill>
          <a:blip r:embed="rId3"/>
          <a:stretch>
            <a:fillRect/>
          </a:stretch>
        </p:blipFill>
        <p:spPr>
          <a:xfrm>
            <a:off x="7525739" y="3169095"/>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a:stretch>
            <a:fillRect/>
          </a:stretch>
        </p:blipFill>
        <p:spPr>
          <a:xfrm>
            <a:off x="8773515" y="3145904"/>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a:stretch>
            <a:fillRect/>
          </a:stretch>
        </p:blipFill>
        <p:spPr>
          <a:xfrm>
            <a:off x="9685237" y="1861772"/>
            <a:ext cx="825225" cy="840075"/>
          </a:xfrm>
          <a:prstGeom prst="rect">
            <a:avLst/>
          </a:prstGeom>
        </p:spPr>
      </p:pic>
      <p:pic>
        <p:nvPicPr>
          <p:cNvPr id="33" name="Picture 32">
            <a:extLst>
              <a:ext uri="{FF2B5EF4-FFF2-40B4-BE49-F238E27FC236}">
                <a16:creationId xmlns:a16="http://schemas.microsoft.com/office/drawing/2014/main" xmlns="" id="{D6A03BF6-1AA2-6842-BAE9-491D8329D7E9}"/>
              </a:ext>
            </a:extLst>
          </p:cNvPr>
          <p:cNvPicPr>
            <a:picLocks noChangeAspect="1"/>
          </p:cNvPicPr>
          <p:nvPr/>
        </p:nvPicPr>
        <p:blipFill>
          <a:blip r:embed="rId3"/>
          <a:stretch>
            <a:fillRect/>
          </a:stretch>
        </p:blipFill>
        <p:spPr>
          <a:xfrm>
            <a:off x="10933013" y="1861771"/>
            <a:ext cx="825225" cy="840075"/>
          </a:xfrm>
          <a:prstGeom prst="rect">
            <a:avLst/>
          </a:prstGeom>
        </p:spPr>
      </p:pic>
      <p:pic>
        <p:nvPicPr>
          <p:cNvPr id="34" name="Picture 33">
            <a:extLst>
              <a:ext uri="{FF2B5EF4-FFF2-40B4-BE49-F238E27FC236}">
                <a16:creationId xmlns:a16="http://schemas.microsoft.com/office/drawing/2014/main" xmlns="" id="{22D48011-78E6-144E-9F8F-39E62F577C80}"/>
              </a:ext>
            </a:extLst>
          </p:cNvPr>
          <p:cNvPicPr>
            <a:picLocks noChangeAspect="1"/>
          </p:cNvPicPr>
          <p:nvPr/>
        </p:nvPicPr>
        <p:blipFill>
          <a:blip r:embed="rId3"/>
          <a:stretch>
            <a:fillRect/>
          </a:stretch>
        </p:blipFill>
        <p:spPr>
          <a:xfrm>
            <a:off x="9685236" y="3171927"/>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a:stretch>
            <a:fillRect/>
          </a:stretch>
        </p:blipFill>
        <p:spPr>
          <a:xfrm>
            <a:off x="10933012" y="3148736"/>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21502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three _s.</a:t>
            </a:r>
          </a:p>
          <a:p>
            <a:pPr algn="ctr"/>
            <a:r>
              <a:rPr lang="en-GB" sz="2400" dirty="0">
                <a:solidFill>
                  <a:schemeClr val="tx1"/>
                </a:solidFill>
                <a:latin typeface="OpenDyslexicAlta" pitchFamily="2" charset="77"/>
              </a:rPr>
              <a:t>_ + _ + _ = 12</a:t>
            </a:r>
          </a:p>
          <a:p>
            <a:pPr algn="ctr"/>
            <a:r>
              <a:rPr lang="en-GB" sz="2400" dirty="0">
                <a:solidFill>
                  <a:schemeClr val="tx1"/>
                </a:solidFill>
                <a:latin typeface="OpenDyslexicAlta" pitchFamily="2" charset="77"/>
              </a:rPr>
              <a:t>_ × _ = 12</a:t>
            </a:r>
          </a:p>
        </p:txBody>
      </p:sp>
    </p:spTree>
    <p:extLst>
      <p:ext uri="{BB962C8B-B14F-4D97-AF65-F5344CB8AC3E}">
        <p14:creationId xmlns:p14="http://schemas.microsoft.com/office/powerpoint/2010/main" val="1785034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a:stretch>
            <a:fillRect/>
          </a:stretch>
        </p:blipFill>
        <p:spPr>
          <a:xfrm>
            <a:off x="5395782" y="1848816"/>
            <a:ext cx="825225" cy="840075"/>
          </a:xfrm>
          <a:prstGeom prst="rect">
            <a:avLst/>
          </a:prstGeom>
        </p:spPr>
      </p:pic>
      <p:pic>
        <p:nvPicPr>
          <p:cNvPr id="23" name="Picture 22">
            <a:extLst>
              <a:ext uri="{FF2B5EF4-FFF2-40B4-BE49-F238E27FC236}">
                <a16:creationId xmlns:a16="http://schemas.microsoft.com/office/drawing/2014/main" xmlns="" id="{F6AD17E5-811D-2543-AAF1-753024CA67EF}"/>
              </a:ext>
            </a:extLst>
          </p:cNvPr>
          <p:cNvPicPr>
            <a:picLocks noChangeAspect="1"/>
          </p:cNvPicPr>
          <p:nvPr/>
        </p:nvPicPr>
        <p:blipFill>
          <a:blip r:embed="rId3"/>
          <a:stretch>
            <a:fillRect/>
          </a:stretch>
        </p:blipFill>
        <p:spPr>
          <a:xfrm>
            <a:off x="6643558" y="1848815"/>
            <a:ext cx="825225" cy="840075"/>
          </a:xfrm>
          <a:prstGeom prst="rect">
            <a:avLst/>
          </a:prstGeom>
        </p:spPr>
      </p:pic>
      <p:pic>
        <p:nvPicPr>
          <p:cNvPr id="24" name="Picture 23">
            <a:extLst>
              <a:ext uri="{FF2B5EF4-FFF2-40B4-BE49-F238E27FC236}">
                <a16:creationId xmlns:a16="http://schemas.microsoft.com/office/drawing/2014/main" xmlns="" id="{DF539F59-8993-CA4F-912F-B1EA1FFBC1AF}"/>
              </a:ext>
            </a:extLst>
          </p:cNvPr>
          <p:cNvPicPr>
            <a:picLocks noChangeAspect="1"/>
          </p:cNvPicPr>
          <p:nvPr/>
        </p:nvPicPr>
        <p:blipFill>
          <a:blip r:embed="rId3"/>
          <a:stretch>
            <a:fillRect/>
          </a:stretch>
        </p:blipFill>
        <p:spPr>
          <a:xfrm>
            <a:off x="5395781" y="3158971"/>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a:stretch>
            <a:fillRect/>
          </a:stretch>
        </p:blipFill>
        <p:spPr>
          <a:xfrm>
            <a:off x="6643557" y="3135780"/>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a:stretch>
            <a:fillRect/>
          </a:stretch>
        </p:blipFill>
        <p:spPr>
          <a:xfrm>
            <a:off x="7525740" y="1858940"/>
            <a:ext cx="825225" cy="840075"/>
          </a:xfrm>
          <a:prstGeom prst="rect">
            <a:avLst/>
          </a:prstGeom>
        </p:spPr>
      </p:pic>
      <p:pic>
        <p:nvPicPr>
          <p:cNvPr id="28" name="Picture 27">
            <a:extLst>
              <a:ext uri="{FF2B5EF4-FFF2-40B4-BE49-F238E27FC236}">
                <a16:creationId xmlns:a16="http://schemas.microsoft.com/office/drawing/2014/main" xmlns="" id="{8215B91D-9B48-4748-B426-BE7649BBBA76}"/>
              </a:ext>
            </a:extLst>
          </p:cNvPr>
          <p:cNvPicPr>
            <a:picLocks noChangeAspect="1"/>
          </p:cNvPicPr>
          <p:nvPr/>
        </p:nvPicPr>
        <p:blipFill>
          <a:blip r:embed="rId3"/>
          <a:stretch>
            <a:fillRect/>
          </a:stretch>
        </p:blipFill>
        <p:spPr>
          <a:xfrm>
            <a:off x="8773516" y="1858939"/>
            <a:ext cx="825225" cy="840075"/>
          </a:xfrm>
          <a:prstGeom prst="rect">
            <a:avLst/>
          </a:prstGeom>
        </p:spPr>
      </p:pic>
      <p:pic>
        <p:nvPicPr>
          <p:cNvPr id="29" name="Picture 28">
            <a:extLst>
              <a:ext uri="{FF2B5EF4-FFF2-40B4-BE49-F238E27FC236}">
                <a16:creationId xmlns:a16="http://schemas.microsoft.com/office/drawing/2014/main" xmlns="" id="{15A6241D-16D3-114A-B075-B0C0D26640CA}"/>
              </a:ext>
            </a:extLst>
          </p:cNvPr>
          <p:cNvPicPr>
            <a:picLocks noChangeAspect="1"/>
          </p:cNvPicPr>
          <p:nvPr/>
        </p:nvPicPr>
        <p:blipFill>
          <a:blip r:embed="rId3"/>
          <a:stretch>
            <a:fillRect/>
          </a:stretch>
        </p:blipFill>
        <p:spPr>
          <a:xfrm>
            <a:off x="7525739" y="3169095"/>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a:stretch>
            <a:fillRect/>
          </a:stretch>
        </p:blipFill>
        <p:spPr>
          <a:xfrm>
            <a:off x="8773515" y="3145904"/>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a:stretch>
            <a:fillRect/>
          </a:stretch>
        </p:blipFill>
        <p:spPr>
          <a:xfrm>
            <a:off x="9685237" y="1861772"/>
            <a:ext cx="825225" cy="840075"/>
          </a:xfrm>
          <a:prstGeom prst="rect">
            <a:avLst/>
          </a:prstGeom>
        </p:spPr>
      </p:pic>
      <p:pic>
        <p:nvPicPr>
          <p:cNvPr id="33" name="Picture 32">
            <a:extLst>
              <a:ext uri="{FF2B5EF4-FFF2-40B4-BE49-F238E27FC236}">
                <a16:creationId xmlns:a16="http://schemas.microsoft.com/office/drawing/2014/main" xmlns="" id="{D6A03BF6-1AA2-6842-BAE9-491D8329D7E9}"/>
              </a:ext>
            </a:extLst>
          </p:cNvPr>
          <p:cNvPicPr>
            <a:picLocks noChangeAspect="1"/>
          </p:cNvPicPr>
          <p:nvPr/>
        </p:nvPicPr>
        <p:blipFill>
          <a:blip r:embed="rId3"/>
          <a:stretch>
            <a:fillRect/>
          </a:stretch>
        </p:blipFill>
        <p:spPr>
          <a:xfrm>
            <a:off x="10933013" y="1861771"/>
            <a:ext cx="825225" cy="840075"/>
          </a:xfrm>
          <a:prstGeom prst="rect">
            <a:avLst/>
          </a:prstGeom>
        </p:spPr>
      </p:pic>
      <p:pic>
        <p:nvPicPr>
          <p:cNvPr id="34" name="Picture 33">
            <a:extLst>
              <a:ext uri="{FF2B5EF4-FFF2-40B4-BE49-F238E27FC236}">
                <a16:creationId xmlns:a16="http://schemas.microsoft.com/office/drawing/2014/main" xmlns="" id="{22D48011-78E6-144E-9F8F-39E62F577C80}"/>
              </a:ext>
            </a:extLst>
          </p:cNvPr>
          <p:cNvPicPr>
            <a:picLocks noChangeAspect="1"/>
          </p:cNvPicPr>
          <p:nvPr/>
        </p:nvPicPr>
        <p:blipFill>
          <a:blip r:embed="rId3"/>
          <a:stretch>
            <a:fillRect/>
          </a:stretch>
        </p:blipFill>
        <p:spPr>
          <a:xfrm>
            <a:off x="9685236" y="3171927"/>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a:stretch>
            <a:fillRect/>
          </a:stretch>
        </p:blipFill>
        <p:spPr>
          <a:xfrm>
            <a:off x="10933012" y="3148736"/>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21502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counters in each group.</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three </a:t>
            </a: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s.</a:t>
            </a:r>
          </a:p>
          <a:p>
            <a:pPr algn="ct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4</a:t>
            </a:r>
            <a:r>
              <a:rPr lang="en-GB" sz="2400" dirty="0">
                <a:solidFill>
                  <a:srgbClr val="FF3860"/>
                </a:solidFill>
                <a:latin typeface="OpenDyslexicAlta" pitchFamily="2" charset="77"/>
              </a:rPr>
              <a:t> </a:t>
            </a:r>
            <a:r>
              <a:rPr lang="en-GB" sz="2400" dirty="0">
                <a:solidFill>
                  <a:schemeClr val="tx1"/>
                </a:solidFill>
                <a:latin typeface="OpenDyslexicAlta" pitchFamily="2" charset="77"/>
              </a:rPr>
              <a:t>+ </a:t>
            </a: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 12</a:t>
            </a: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 12</a:t>
            </a:r>
          </a:p>
          <a:p>
            <a:pPr algn="ctr"/>
            <a:endParaRPr lang="en-GB" sz="2400" dirty="0">
              <a:solidFill>
                <a:schemeClr val="tx1"/>
              </a:solidFill>
              <a:latin typeface="OpenDyslexicAlta" pitchFamily="2" charset="77"/>
            </a:endParaRPr>
          </a:p>
        </p:txBody>
      </p:sp>
    </p:spTree>
    <p:extLst>
      <p:ext uri="{BB962C8B-B14F-4D97-AF65-F5344CB8AC3E}">
        <p14:creationId xmlns:p14="http://schemas.microsoft.com/office/powerpoint/2010/main" val="2039169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the multiplication symbol</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a:stretch>
            <a:fillRect/>
          </a:stretch>
        </p:blipFill>
        <p:spPr>
          <a:xfrm>
            <a:off x="5395782" y="1848816"/>
            <a:ext cx="825225" cy="840075"/>
          </a:xfrm>
          <a:prstGeom prst="rect">
            <a:avLst/>
          </a:prstGeom>
        </p:spPr>
      </p:pic>
      <p:pic>
        <p:nvPicPr>
          <p:cNvPr id="23" name="Picture 22">
            <a:extLst>
              <a:ext uri="{FF2B5EF4-FFF2-40B4-BE49-F238E27FC236}">
                <a16:creationId xmlns:a16="http://schemas.microsoft.com/office/drawing/2014/main" xmlns="" id="{F6AD17E5-811D-2543-AAF1-753024CA67EF}"/>
              </a:ext>
            </a:extLst>
          </p:cNvPr>
          <p:cNvPicPr>
            <a:picLocks noChangeAspect="1"/>
          </p:cNvPicPr>
          <p:nvPr/>
        </p:nvPicPr>
        <p:blipFill>
          <a:blip r:embed="rId3"/>
          <a:stretch>
            <a:fillRect/>
          </a:stretch>
        </p:blipFill>
        <p:spPr>
          <a:xfrm>
            <a:off x="6643558" y="1848815"/>
            <a:ext cx="825225" cy="840075"/>
          </a:xfrm>
          <a:prstGeom prst="rect">
            <a:avLst/>
          </a:prstGeom>
        </p:spPr>
      </p:pic>
      <p:pic>
        <p:nvPicPr>
          <p:cNvPr id="24" name="Picture 23">
            <a:extLst>
              <a:ext uri="{FF2B5EF4-FFF2-40B4-BE49-F238E27FC236}">
                <a16:creationId xmlns:a16="http://schemas.microsoft.com/office/drawing/2014/main" xmlns="" id="{DF539F59-8993-CA4F-912F-B1EA1FFBC1AF}"/>
              </a:ext>
            </a:extLst>
          </p:cNvPr>
          <p:cNvPicPr>
            <a:picLocks noChangeAspect="1"/>
          </p:cNvPicPr>
          <p:nvPr/>
        </p:nvPicPr>
        <p:blipFill>
          <a:blip r:embed="rId3"/>
          <a:stretch>
            <a:fillRect/>
          </a:stretch>
        </p:blipFill>
        <p:spPr>
          <a:xfrm>
            <a:off x="5395781" y="3158971"/>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a:stretch>
            <a:fillRect/>
          </a:stretch>
        </p:blipFill>
        <p:spPr>
          <a:xfrm>
            <a:off x="6643557" y="3135780"/>
            <a:ext cx="825225" cy="840075"/>
          </a:xfrm>
          <a:prstGeom prst="rect">
            <a:avLst/>
          </a:prstGeom>
        </p:spPr>
      </p:pic>
      <p:pic>
        <p:nvPicPr>
          <p:cNvPr id="26" name="Picture 25">
            <a:extLst>
              <a:ext uri="{FF2B5EF4-FFF2-40B4-BE49-F238E27FC236}">
                <a16:creationId xmlns:a16="http://schemas.microsoft.com/office/drawing/2014/main" xmlns="" id="{3B7E46A1-A7D8-9E46-A61F-A7F032BE47B9}"/>
              </a:ext>
            </a:extLst>
          </p:cNvPr>
          <p:cNvPicPr>
            <a:picLocks noChangeAspect="1"/>
          </p:cNvPicPr>
          <p:nvPr/>
        </p:nvPicPr>
        <p:blipFill>
          <a:blip r:embed="rId3"/>
          <a:stretch>
            <a:fillRect/>
          </a:stretch>
        </p:blipFill>
        <p:spPr>
          <a:xfrm>
            <a:off x="5981056" y="2492296"/>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a:stretch>
            <a:fillRect/>
          </a:stretch>
        </p:blipFill>
        <p:spPr>
          <a:xfrm>
            <a:off x="7525740" y="1858940"/>
            <a:ext cx="825225" cy="840075"/>
          </a:xfrm>
          <a:prstGeom prst="rect">
            <a:avLst/>
          </a:prstGeom>
        </p:spPr>
      </p:pic>
      <p:pic>
        <p:nvPicPr>
          <p:cNvPr id="28" name="Picture 27">
            <a:extLst>
              <a:ext uri="{FF2B5EF4-FFF2-40B4-BE49-F238E27FC236}">
                <a16:creationId xmlns:a16="http://schemas.microsoft.com/office/drawing/2014/main" xmlns="" id="{8215B91D-9B48-4748-B426-BE7649BBBA76}"/>
              </a:ext>
            </a:extLst>
          </p:cNvPr>
          <p:cNvPicPr>
            <a:picLocks noChangeAspect="1"/>
          </p:cNvPicPr>
          <p:nvPr/>
        </p:nvPicPr>
        <p:blipFill>
          <a:blip r:embed="rId3"/>
          <a:stretch>
            <a:fillRect/>
          </a:stretch>
        </p:blipFill>
        <p:spPr>
          <a:xfrm>
            <a:off x="8773516" y="1858939"/>
            <a:ext cx="825225" cy="840075"/>
          </a:xfrm>
          <a:prstGeom prst="rect">
            <a:avLst/>
          </a:prstGeom>
        </p:spPr>
      </p:pic>
      <p:pic>
        <p:nvPicPr>
          <p:cNvPr id="29" name="Picture 28">
            <a:extLst>
              <a:ext uri="{FF2B5EF4-FFF2-40B4-BE49-F238E27FC236}">
                <a16:creationId xmlns:a16="http://schemas.microsoft.com/office/drawing/2014/main" xmlns="" id="{15A6241D-16D3-114A-B075-B0C0D26640CA}"/>
              </a:ext>
            </a:extLst>
          </p:cNvPr>
          <p:cNvPicPr>
            <a:picLocks noChangeAspect="1"/>
          </p:cNvPicPr>
          <p:nvPr/>
        </p:nvPicPr>
        <p:blipFill>
          <a:blip r:embed="rId3"/>
          <a:stretch>
            <a:fillRect/>
          </a:stretch>
        </p:blipFill>
        <p:spPr>
          <a:xfrm>
            <a:off x="7525739" y="3169095"/>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a:stretch>
            <a:fillRect/>
          </a:stretch>
        </p:blipFill>
        <p:spPr>
          <a:xfrm>
            <a:off x="8773515" y="3145904"/>
            <a:ext cx="825225" cy="840075"/>
          </a:xfrm>
          <a:prstGeom prst="rect">
            <a:avLst/>
          </a:prstGeom>
        </p:spPr>
      </p:pic>
      <p:pic>
        <p:nvPicPr>
          <p:cNvPr id="31" name="Picture 30">
            <a:extLst>
              <a:ext uri="{FF2B5EF4-FFF2-40B4-BE49-F238E27FC236}">
                <a16:creationId xmlns:a16="http://schemas.microsoft.com/office/drawing/2014/main" xmlns="" id="{EFA7A7A6-5A92-C64C-A09B-2220C1357C5E}"/>
              </a:ext>
            </a:extLst>
          </p:cNvPr>
          <p:cNvPicPr>
            <a:picLocks noChangeAspect="1"/>
          </p:cNvPicPr>
          <p:nvPr/>
        </p:nvPicPr>
        <p:blipFill>
          <a:blip r:embed="rId3"/>
          <a:stretch>
            <a:fillRect/>
          </a:stretch>
        </p:blipFill>
        <p:spPr>
          <a:xfrm>
            <a:off x="8111014" y="2502420"/>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a:stretch>
            <a:fillRect/>
          </a:stretch>
        </p:blipFill>
        <p:spPr>
          <a:xfrm>
            <a:off x="9685237" y="1861772"/>
            <a:ext cx="825225" cy="840075"/>
          </a:xfrm>
          <a:prstGeom prst="rect">
            <a:avLst/>
          </a:prstGeom>
        </p:spPr>
      </p:pic>
      <p:pic>
        <p:nvPicPr>
          <p:cNvPr id="33" name="Picture 32">
            <a:extLst>
              <a:ext uri="{FF2B5EF4-FFF2-40B4-BE49-F238E27FC236}">
                <a16:creationId xmlns:a16="http://schemas.microsoft.com/office/drawing/2014/main" xmlns="" id="{D6A03BF6-1AA2-6842-BAE9-491D8329D7E9}"/>
              </a:ext>
            </a:extLst>
          </p:cNvPr>
          <p:cNvPicPr>
            <a:picLocks noChangeAspect="1"/>
          </p:cNvPicPr>
          <p:nvPr/>
        </p:nvPicPr>
        <p:blipFill>
          <a:blip r:embed="rId3"/>
          <a:stretch>
            <a:fillRect/>
          </a:stretch>
        </p:blipFill>
        <p:spPr>
          <a:xfrm>
            <a:off x="10933013" y="1861771"/>
            <a:ext cx="825225" cy="840075"/>
          </a:xfrm>
          <a:prstGeom prst="rect">
            <a:avLst/>
          </a:prstGeom>
        </p:spPr>
      </p:pic>
      <p:pic>
        <p:nvPicPr>
          <p:cNvPr id="34" name="Picture 33">
            <a:extLst>
              <a:ext uri="{FF2B5EF4-FFF2-40B4-BE49-F238E27FC236}">
                <a16:creationId xmlns:a16="http://schemas.microsoft.com/office/drawing/2014/main" xmlns="" id="{22D48011-78E6-144E-9F8F-39E62F577C80}"/>
              </a:ext>
            </a:extLst>
          </p:cNvPr>
          <p:cNvPicPr>
            <a:picLocks noChangeAspect="1"/>
          </p:cNvPicPr>
          <p:nvPr/>
        </p:nvPicPr>
        <p:blipFill>
          <a:blip r:embed="rId3"/>
          <a:stretch>
            <a:fillRect/>
          </a:stretch>
        </p:blipFill>
        <p:spPr>
          <a:xfrm>
            <a:off x="9685236" y="3171927"/>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a:stretch>
            <a:fillRect/>
          </a:stretch>
        </p:blipFill>
        <p:spPr>
          <a:xfrm>
            <a:off x="10933012" y="3148736"/>
            <a:ext cx="825225" cy="840075"/>
          </a:xfrm>
          <a:prstGeom prst="rect">
            <a:avLst/>
          </a:prstGeom>
        </p:spPr>
      </p:pic>
      <p:pic>
        <p:nvPicPr>
          <p:cNvPr id="36" name="Picture 35">
            <a:extLst>
              <a:ext uri="{FF2B5EF4-FFF2-40B4-BE49-F238E27FC236}">
                <a16:creationId xmlns:a16="http://schemas.microsoft.com/office/drawing/2014/main" xmlns="" id="{487B0E16-6B96-B946-A09B-F59477EB641D}"/>
              </a:ext>
            </a:extLst>
          </p:cNvPr>
          <p:cNvPicPr>
            <a:picLocks noChangeAspect="1"/>
          </p:cNvPicPr>
          <p:nvPr/>
        </p:nvPicPr>
        <p:blipFill>
          <a:blip r:embed="rId3"/>
          <a:stretch>
            <a:fillRect/>
          </a:stretch>
        </p:blipFill>
        <p:spPr>
          <a:xfrm>
            <a:off x="10270511" y="2505252"/>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21502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three _s.</a:t>
            </a:r>
          </a:p>
          <a:p>
            <a:pPr algn="ctr"/>
            <a:r>
              <a:rPr lang="en-GB" sz="2400" dirty="0">
                <a:solidFill>
                  <a:schemeClr val="tx1"/>
                </a:solidFill>
                <a:latin typeface="OpenDyslexicAlta" pitchFamily="2" charset="77"/>
              </a:rPr>
              <a:t>_ + _ + _ = 15</a:t>
            </a:r>
          </a:p>
          <a:p>
            <a:pPr algn="ctr"/>
            <a:r>
              <a:rPr lang="en-GB" sz="2400" dirty="0">
                <a:solidFill>
                  <a:schemeClr val="tx1"/>
                </a:solidFill>
                <a:latin typeface="OpenDyslexicAlta" pitchFamily="2" charset="77"/>
              </a:rPr>
              <a:t>_ × _ = 15</a:t>
            </a:r>
          </a:p>
        </p:txBody>
      </p:sp>
    </p:spTree>
    <p:extLst>
      <p:ext uri="{BB962C8B-B14F-4D97-AF65-F5344CB8AC3E}">
        <p14:creationId xmlns:p14="http://schemas.microsoft.com/office/powerpoint/2010/main" val="38066688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aths Shed" id="{5DF74AD8-8BDD-4844-8C46-FFB9DBA0E41D}" vid="{0802D904-F1CF-8847-94FE-D7F26B26A3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0FFBD23-49EF-F148-9BF8-7DB3477A79E2}">
  <we:reference id="wa104380121" version="2.0.0.0" store="en-GB" storeType="OMEX"/>
  <we:alternateReferences>
    <we:reference id="wa104380121" version="2.0.0.0" store="wa10438012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12885</TotalTime>
  <Words>2587</Words>
  <Application>Microsoft Office PowerPoint</Application>
  <PresentationFormat>Custom</PresentationFormat>
  <Paragraphs>580</Paragraphs>
  <Slides>43</Slides>
  <Notes>40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43</vt:i4>
      </vt:variant>
    </vt:vector>
  </HeadingPairs>
  <TitlesOfParts>
    <vt:vector size="52" baseType="lpstr">
      <vt:lpstr>Arial</vt:lpstr>
      <vt:lpstr>Wingdings</vt:lpstr>
      <vt:lpstr>Lato Light</vt:lpstr>
      <vt:lpstr>Calibri</vt:lpstr>
      <vt:lpstr>Muli</vt:lpstr>
      <vt:lpstr>Lato</vt:lpstr>
      <vt:lpstr>OpenDyslexicAlta</vt:lpstr>
      <vt:lpstr>OpenDyslexic</vt:lpstr>
      <vt:lpstr>Office Theme</vt:lpstr>
      <vt:lpstr>PowerPoint Presentation</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lpstr>To be able to use the multiplication symbol</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Spelling Shed 🐝</dc:title>
  <dc:creator>Rob Smith</dc:creator>
  <cp:lastModifiedBy>Susan</cp:lastModifiedBy>
  <cp:revision>589</cp:revision>
  <cp:lastPrinted>2019-06-17T16:19:05Z</cp:lastPrinted>
  <dcterms:created xsi:type="dcterms:W3CDTF">2018-08-06T08:16:18Z</dcterms:created>
  <dcterms:modified xsi:type="dcterms:W3CDTF">2020-07-13T18:49:20Z</dcterms:modified>
</cp:coreProperties>
</file>