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7"/>
  </p:notesMasterIdLst>
  <p:handoutMasterIdLst>
    <p:handoutMasterId r:id="rId28"/>
  </p:handoutMasterIdLst>
  <p:sldIdLst>
    <p:sldId id="320" r:id="rId2"/>
    <p:sldId id="321" r:id="rId3"/>
    <p:sldId id="372" r:id="rId4"/>
    <p:sldId id="373" r:id="rId5"/>
    <p:sldId id="374" r:id="rId6"/>
    <p:sldId id="375" r:id="rId7"/>
    <p:sldId id="376" r:id="rId8"/>
    <p:sldId id="377" r:id="rId9"/>
    <p:sldId id="378" r:id="rId10"/>
    <p:sldId id="379" r:id="rId11"/>
    <p:sldId id="381" r:id="rId12"/>
    <p:sldId id="382" r:id="rId13"/>
    <p:sldId id="383" r:id="rId14"/>
    <p:sldId id="384" r:id="rId15"/>
    <p:sldId id="385" r:id="rId16"/>
    <p:sldId id="386" r:id="rId17"/>
    <p:sldId id="387" r:id="rId18"/>
    <p:sldId id="388" r:id="rId19"/>
    <p:sldId id="397" r:id="rId20"/>
    <p:sldId id="396" r:id="rId21"/>
    <p:sldId id="398" r:id="rId22"/>
    <p:sldId id="399" r:id="rId23"/>
    <p:sldId id="370" r:id="rId24"/>
    <p:sldId id="400" r:id="rId25"/>
    <p:sldId id="401" r:id="rId26"/>
  </p:sldIdLst>
  <p:sldSz cx="12192000" cy="6858000"/>
  <p:notesSz cx="6858000" cy="9144000"/>
  <p:embeddedFontLst>
    <p:embeddedFont>
      <p:font typeface="Lato Light" panose="020F0302020204030203" pitchFamily="34" charset="0"/>
      <p:regular r:id="rId29"/>
    </p:embeddedFont>
    <p:embeddedFont>
      <p:font typeface="Calibri" panose="020F0502020204030204" pitchFamily="34" charset="0"/>
      <p:regular r:id="rId30"/>
      <p:bold r:id="rId31"/>
      <p:italic r:id="rId32"/>
      <p:boldItalic r:id="rId33"/>
    </p:embeddedFont>
    <p:embeddedFont>
      <p:font typeface="Muli" panose="020B0604020202020204" charset="0"/>
      <p:regular r:id="rId34"/>
      <p:bold r:id="rId35"/>
      <p:italic r:id="rId36"/>
      <p:boldItalic r:id="rId37"/>
    </p:embeddedFont>
    <p:embeddedFont>
      <p:font typeface="Lato" panose="020F0502020204030203" pitchFamily="34" charset="0"/>
      <p:regular r:id="rId38"/>
      <p:bold r:id="rId39"/>
    </p:embeddedFont>
    <p:embeddedFont>
      <p:font typeface="OpenDyslexicAlta" panose="020B0604020202020204" charset="0"/>
      <p:regular r:id="rId40"/>
      <p:bold r:id="rId41"/>
      <p:italic r:id="rId42"/>
      <p:boldItalic r:id="rId43"/>
    </p:embeddedFont>
    <p:embeddedFont>
      <p:font typeface="OpenDyslexic" panose="020B0604020202020204"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06" autoAdjust="0"/>
    <p:restoredTop sz="87959" autoAdjust="0"/>
  </p:normalViewPr>
  <p:slideViewPr>
    <p:cSldViewPr snapToGrid="0" snapToObjects="1">
      <p:cViewPr>
        <p:scale>
          <a:sx n="70" d="100"/>
          <a:sy n="70" d="100"/>
        </p:scale>
        <p:origin x="-570" y="-96"/>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9.xml"/><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3524128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908194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3660257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2787337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391573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1206241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2069890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3547466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2129774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2333191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432338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3681433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2616691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11525066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3388884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2328336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2110350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3947989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2706079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96908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16355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28656947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13/07/2020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tiff"/><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5.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tiff"/><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tiff"/><Relationship Id="rId4" Type="http://schemas.openxmlformats.org/officeDocument/2006/relationships/image" Target="../media/image27.tiff"/></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8.tiff"/><Relationship Id="rId4" Type="http://schemas.openxmlformats.org/officeDocument/2006/relationships/image" Target="../media/image27.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tiff"/></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tif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a:bodyPr>
          <a:lstStyle/>
          <a:p>
            <a:r>
              <a:rPr lang="en-GB" dirty="0"/>
              <a:t>Year 2 </a:t>
            </a:r>
            <a:br>
              <a:rPr lang="en-GB" dirty="0"/>
            </a:br>
            <a:r>
              <a:rPr lang="en-GB" dirty="0"/>
              <a:t>Autumn Block 4: Multiplication and Division</a:t>
            </a:r>
          </a:p>
          <a:p>
            <a:r>
              <a:rPr lang="en-GB" dirty="0"/>
              <a:t>Lesson 2: To be able to make equal groups</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2</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The hands below show six equal groups of 5.</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 ways, including six 5p coins or six £5 noes, six boxes with each containing 5 counters, six Numicon Shape pieces each representing 5... </a:t>
            </a:r>
          </a:p>
        </p:txBody>
      </p:sp>
      <p:pic>
        <p:nvPicPr>
          <p:cNvPr id="4" name="Picture 3">
            <a:extLst>
              <a:ext uri="{FF2B5EF4-FFF2-40B4-BE49-F238E27FC236}">
                <a16:creationId xmlns:a16="http://schemas.microsoft.com/office/drawing/2014/main" xmlns="" id="{BB598E69-D8A0-5D4E-951C-80241CAB870A}"/>
              </a:ext>
            </a:extLst>
          </p:cNvPr>
          <p:cNvPicPr>
            <a:picLocks noChangeAspect="1"/>
          </p:cNvPicPr>
          <p:nvPr/>
        </p:nvPicPr>
        <p:blipFill>
          <a:blip r:embed="rId3"/>
          <a:stretch>
            <a:fillRect/>
          </a:stretch>
        </p:blipFill>
        <p:spPr>
          <a:xfrm>
            <a:off x="689113" y="3054671"/>
            <a:ext cx="10813774" cy="1893246"/>
          </a:xfrm>
          <a:prstGeom prst="rect">
            <a:avLst/>
          </a:prstGeom>
        </p:spPr>
      </p:pic>
    </p:spTree>
    <p:extLst>
      <p:ext uri="{BB962C8B-B14F-4D97-AF65-F5344CB8AC3E}">
        <p14:creationId xmlns:p14="http://schemas.microsoft.com/office/powerpoint/2010/main" val="121632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2:</a:t>
            </a:r>
          </a:p>
          <a:p>
            <a:pPr marL="0" indent="0">
              <a:buNone/>
            </a:pPr>
            <a:r>
              <a:rPr lang="en-GB" sz="2200" dirty="0"/>
              <a:t>How many ways can you demonstrate:</a:t>
            </a:r>
          </a:p>
          <a:p>
            <a:pPr marL="457200" indent="-457200">
              <a:buFont typeface="+mj-lt"/>
              <a:buAutoNum type="alphaLcParenR"/>
            </a:pPr>
            <a:r>
              <a:rPr lang="en-GB" sz="2200" dirty="0"/>
              <a:t>three equal groups of two?</a:t>
            </a:r>
          </a:p>
          <a:p>
            <a:pPr marL="457200" indent="-457200">
              <a:buFont typeface="+mj-lt"/>
              <a:buAutoNum type="alphaLcParenR"/>
            </a:pPr>
            <a:endParaRPr lang="en-GB" sz="2200" dirty="0"/>
          </a:p>
          <a:p>
            <a:pPr marL="457200" indent="-457200">
              <a:buFont typeface="+mj-lt"/>
              <a:buAutoNum type="alphaLcParenR"/>
            </a:pPr>
            <a:r>
              <a:rPr lang="en-GB" sz="2200" dirty="0"/>
              <a:t>four equal groups of five?</a:t>
            </a:r>
          </a:p>
          <a:p>
            <a:pPr marL="457200" indent="-457200">
              <a:buFont typeface="+mj-lt"/>
              <a:buAutoNum type="alphaLcParenR"/>
            </a:pPr>
            <a:endParaRPr lang="en-GB" sz="2200" dirty="0"/>
          </a:p>
          <a:p>
            <a:pPr marL="457200" indent="-457200">
              <a:buFont typeface="+mj-lt"/>
              <a:buAutoNum type="alphaLcParenR"/>
            </a:pPr>
            <a:r>
              <a:rPr lang="en-GB" sz="2200" dirty="0"/>
              <a:t>four equal groups of ten?</a:t>
            </a:r>
          </a:p>
          <a:p>
            <a:pPr marL="457200" indent="-457200">
              <a:buFont typeface="+mj-lt"/>
              <a:buAutoNum type="alphaLcParenR"/>
            </a:pPr>
            <a:endParaRPr lang="en-GB" sz="2200" dirty="0"/>
          </a:p>
          <a:p>
            <a:pPr marL="457200" indent="-457200">
              <a:buFont typeface="+mj-lt"/>
              <a:buAutoNum type="alphaLcParenR"/>
            </a:pPr>
            <a:r>
              <a:rPr lang="en-GB" sz="2200" dirty="0"/>
              <a:t>five equal groups of three?</a:t>
            </a:r>
          </a:p>
          <a:p>
            <a:pPr marL="0" indent="0">
              <a:buNone/>
            </a:pPr>
            <a:endParaRPr lang="en-GB" sz="2200" dirty="0"/>
          </a:p>
          <a:p>
            <a:pPr marL="0" indent="0">
              <a:buNone/>
            </a:pPr>
            <a:r>
              <a:rPr lang="en-GB" sz="2200" dirty="0"/>
              <a:t>Use mathematical equipment, then sketch your representations.</a:t>
            </a:r>
          </a:p>
        </p:txBody>
      </p:sp>
    </p:spTree>
    <p:extLst>
      <p:ext uri="{BB962C8B-B14F-4D97-AF65-F5344CB8AC3E}">
        <p14:creationId xmlns:p14="http://schemas.microsoft.com/office/powerpoint/2010/main" val="3821510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2:</a:t>
            </a:r>
          </a:p>
          <a:p>
            <a:pPr marL="0" indent="0">
              <a:buNone/>
            </a:pPr>
            <a:r>
              <a:rPr lang="en-GB" sz="2200" dirty="0"/>
              <a:t>How many ways can you demonstrate:</a:t>
            </a:r>
          </a:p>
          <a:p>
            <a:pPr marL="457200" indent="-457200">
              <a:buFont typeface="+mj-lt"/>
              <a:buAutoNum type="alphaLcParenR"/>
            </a:pPr>
            <a:r>
              <a:rPr lang="en-GB" sz="2200" dirty="0"/>
              <a:t>three equal groups of two?</a:t>
            </a:r>
          </a:p>
          <a:p>
            <a:pPr marL="457200" indent="-457200">
              <a:buFont typeface="+mj-lt"/>
              <a:buAutoNum type="alphaLcParenR"/>
            </a:pPr>
            <a:endParaRPr lang="en-GB" sz="2200" dirty="0"/>
          </a:p>
          <a:p>
            <a:pPr marL="457200" indent="-457200">
              <a:buFont typeface="+mj-lt"/>
              <a:buAutoNum type="alphaLcParenR"/>
            </a:pPr>
            <a:r>
              <a:rPr lang="en-GB" sz="2200" dirty="0"/>
              <a:t>four equal groups of five?</a:t>
            </a:r>
          </a:p>
          <a:p>
            <a:pPr marL="457200" indent="-457200">
              <a:buFont typeface="+mj-lt"/>
              <a:buAutoNum type="alphaLcParenR"/>
            </a:pPr>
            <a:endParaRPr lang="en-GB" sz="2200" dirty="0"/>
          </a:p>
          <a:p>
            <a:pPr marL="457200" indent="-457200">
              <a:buFont typeface="+mj-lt"/>
              <a:buAutoNum type="alphaLcParenR"/>
            </a:pPr>
            <a:r>
              <a:rPr lang="en-GB" sz="2200" dirty="0"/>
              <a:t>four equal groups of ten?</a:t>
            </a:r>
          </a:p>
          <a:p>
            <a:pPr marL="457200" indent="-457200">
              <a:buFont typeface="+mj-lt"/>
              <a:buAutoNum type="alphaLcParenR"/>
            </a:pPr>
            <a:endParaRPr lang="en-GB" sz="2200" dirty="0"/>
          </a:p>
          <a:p>
            <a:pPr marL="457200" indent="-457200">
              <a:buFont typeface="+mj-lt"/>
              <a:buAutoNum type="alphaLcParenR"/>
            </a:pPr>
            <a:r>
              <a:rPr lang="en-GB" sz="2200" dirty="0"/>
              <a:t>five equal groups of three?</a:t>
            </a:r>
          </a:p>
          <a:p>
            <a:pPr marL="457200" indent="-457200">
              <a:buFont typeface="+mj-lt"/>
              <a:buAutoNum type="alphaLcParenR"/>
            </a:pPr>
            <a:endParaRPr lang="en-GB" sz="2200" dirty="0"/>
          </a:p>
          <a:p>
            <a:pPr marL="0" indent="0">
              <a:buNone/>
            </a:pPr>
            <a:r>
              <a:rPr lang="en-GB" sz="2200" b="1" dirty="0">
                <a:solidFill>
                  <a:srgbClr val="FF3860"/>
                </a:solidFill>
              </a:rPr>
              <a:t>Teacher assessment – examples provided for c) </a:t>
            </a:r>
          </a:p>
        </p:txBody>
      </p:sp>
      <p:pic>
        <p:nvPicPr>
          <p:cNvPr id="8" name="Picture 7">
            <a:extLst>
              <a:ext uri="{FF2B5EF4-FFF2-40B4-BE49-F238E27FC236}">
                <a16:creationId xmlns:a16="http://schemas.microsoft.com/office/drawing/2014/main" xmlns="" id="{95B1AE5E-0983-6E4F-8E5D-3889874C94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31123" y="5636963"/>
            <a:ext cx="1060909" cy="1080000"/>
          </a:xfrm>
          <a:prstGeom prst="rect">
            <a:avLst/>
          </a:prstGeom>
        </p:spPr>
      </p:pic>
      <p:pic>
        <p:nvPicPr>
          <p:cNvPr id="9" name="Picture 8">
            <a:extLst>
              <a:ext uri="{FF2B5EF4-FFF2-40B4-BE49-F238E27FC236}">
                <a16:creationId xmlns:a16="http://schemas.microsoft.com/office/drawing/2014/main" xmlns="" id="{D3A94592-B8DC-C445-A64D-13AF205F5C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94485" y="5611909"/>
            <a:ext cx="1060909" cy="1080000"/>
          </a:xfrm>
          <a:prstGeom prst="rect">
            <a:avLst/>
          </a:prstGeom>
        </p:spPr>
      </p:pic>
      <p:pic>
        <p:nvPicPr>
          <p:cNvPr id="10" name="Picture 9">
            <a:extLst>
              <a:ext uri="{FF2B5EF4-FFF2-40B4-BE49-F238E27FC236}">
                <a16:creationId xmlns:a16="http://schemas.microsoft.com/office/drawing/2014/main" xmlns="" id="{42643205-5440-9547-A99C-7193C452AC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60300" y="5611909"/>
            <a:ext cx="1060909" cy="1080000"/>
          </a:xfrm>
          <a:prstGeom prst="rect">
            <a:avLst/>
          </a:prstGeom>
        </p:spPr>
      </p:pic>
      <p:pic>
        <p:nvPicPr>
          <p:cNvPr id="11" name="Picture 10">
            <a:extLst>
              <a:ext uri="{FF2B5EF4-FFF2-40B4-BE49-F238E27FC236}">
                <a16:creationId xmlns:a16="http://schemas.microsoft.com/office/drawing/2014/main" xmlns="" id="{E715F8D3-C792-DB4F-8494-E44DF4B613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26115" y="5611909"/>
            <a:ext cx="1060909" cy="1080000"/>
          </a:xfrm>
          <a:prstGeom prst="rect">
            <a:avLst/>
          </a:prstGeom>
        </p:spPr>
      </p:pic>
      <p:pic>
        <p:nvPicPr>
          <p:cNvPr id="12" name="Picture 11">
            <a:extLst>
              <a:ext uri="{FF2B5EF4-FFF2-40B4-BE49-F238E27FC236}">
                <a16:creationId xmlns:a16="http://schemas.microsoft.com/office/drawing/2014/main" xmlns="" id="{F87DBB3F-B761-064E-86F1-694E0B0787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7052862" y="4093393"/>
            <a:ext cx="1992221" cy="959982"/>
          </a:xfrm>
          <a:prstGeom prst="rect">
            <a:avLst/>
          </a:prstGeom>
        </p:spPr>
      </p:pic>
      <p:pic>
        <p:nvPicPr>
          <p:cNvPr id="17" name="Picture 16">
            <a:extLst>
              <a:ext uri="{FF2B5EF4-FFF2-40B4-BE49-F238E27FC236}">
                <a16:creationId xmlns:a16="http://schemas.microsoft.com/office/drawing/2014/main" xmlns="" id="{CF157C4F-D8E8-7F4D-A573-AEE65AE0AFF1}"/>
              </a:ext>
            </a:extLst>
          </p:cNvPr>
          <p:cNvPicPr>
            <a:picLocks noChangeAspect="1"/>
          </p:cNvPicPr>
          <p:nvPr/>
        </p:nvPicPr>
        <p:blipFill>
          <a:blip r:embed="rId5"/>
          <a:stretch>
            <a:fillRect/>
          </a:stretch>
        </p:blipFill>
        <p:spPr>
          <a:xfrm>
            <a:off x="7389277" y="1128744"/>
            <a:ext cx="4365401" cy="2527337"/>
          </a:xfrm>
          <a:prstGeom prst="rect">
            <a:avLst/>
          </a:prstGeom>
        </p:spPr>
      </p:pic>
      <p:pic>
        <p:nvPicPr>
          <p:cNvPr id="18" name="Picture 17">
            <a:extLst>
              <a:ext uri="{FF2B5EF4-FFF2-40B4-BE49-F238E27FC236}">
                <a16:creationId xmlns:a16="http://schemas.microsoft.com/office/drawing/2014/main" xmlns="" id="{E8B0648D-7C95-1C4C-B0FC-D01159373E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8192548" y="4093393"/>
            <a:ext cx="1992221" cy="959982"/>
          </a:xfrm>
          <a:prstGeom prst="rect">
            <a:avLst/>
          </a:prstGeom>
        </p:spPr>
      </p:pic>
      <p:pic>
        <p:nvPicPr>
          <p:cNvPr id="19" name="Picture 18">
            <a:extLst>
              <a:ext uri="{FF2B5EF4-FFF2-40B4-BE49-F238E27FC236}">
                <a16:creationId xmlns:a16="http://schemas.microsoft.com/office/drawing/2014/main" xmlns="" id="{50F1B979-9613-4F40-AD59-8DDC936C30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9261380" y="4068339"/>
            <a:ext cx="1992221" cy="959982"/>
          </a:xfrm>
          <a:prstGeom prst="rect">
            <a:avLst/>
          </a:prstGeom>
        </p:spPr>
      </p:pic>
      <p:pic>
        <p:nvPicPr>
          <p:cNvPr id="20" name="Picture 19">
            <a:extLst>
              <a:ext uri="{FF2B5EF4-FFF2-40B4-BE49-F238E27FC236}">
                <a16:creationId xmlns:a16="http://schemas.microsoft.com/office/drawing/2014/main" xmlns="" id="{602DDD1D-AD02-1B44-A79E-6525E5FCA4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10401066" y="4068339"/>
            <a:ext cx="1992221" cy="959982"/>
          </a:xfrm>
          <a:prstGeom prst="rect">
            <a:avLst/>
          </a:prstGeom>
        </p:spPr>
      </p:pic>
    </p:spTree>
    <p:extLst>
      <p:ext uri="{BB962C8B-B14F-4D97-AF65-F5344CB8AC3E}">
        <p14:creationId xmlns:p14="http://schemas.microsoft.com/office/powerpoint/2010/main" val="3454289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needs to change below to show five equal groups of two?</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9412374E-423A-C944-903C-76FB14CFC8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53525" y="2888999"/>
            <a:ext cx="2249353" cy="1080000"/>
          </a:xfrm>
          <a:prstGeom prst="rect">
            <a:avLst/>
          </a:prstGeom>
        </p:spPr>
      </p:pic>
      <p:pic>
        <p:nvPicPr>
          <p:cNvPr id="6" name="Picture 5">
            <a:extLst>
              <a:ext uri="{FF2B5EF4-FFF2-40B4-BE49-F238E27FC236}">
                <a16:creationId xmlns:a16="http://schemas.microsoft.com/office/drawing/2014/main" xmlns="" id="{ECCAF8BC-475D-5E45-936B-B84AB1F10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221474" y="2889000"/>
            <a:ext cx="2249353" cy="1080000"/>
          </a:xfrm>
          <a:prstGeom prst="rect">
            <a:avLst/>
          </a:prstGeom>
        </p:spPr>
      </p:pic>
      <p:pic>
        <p:nvPicPr>
          <p:cNvPr id="7" name="Picture 6">
            <a:extLst>
              <a:ext uri="{FF2B5EF4-FFF2-40B4-BE49-F238E27FC236}">
                <a16:creationId xmlns:a16="http://schemas.microsoft.com/office/drawing/2014/main" xmlns="" id="{46D7A246-9A67-C04D-BBF5-3AC5EABE6A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189424" y="2888999"/>
            <a:ext cx="2249353" cy="1080000"/>
          </a:xfrm>
          <a:prstGeom prst="rect">
            <a:avLst/>
          </a:prstGeom>
        </p:spPr>
      </p:pic>
    </p:spTree>
    <p:extLst>
      <p:ext uri="{BB962C8B-B14F-4D97-AF65-F5344CB8AC3E}">
        <p14:creationId xmlns:p14="http://schemas.microsoft.com/office/powerpoint/2010/main" val="593613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needs to change below to show five equal groups of two?</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Two more lots of two needed to be added. </a:t>
            </a:r>
          </a:p>
        </p:txBody>
      </p:sp>
      <p:pic>
        <p:nvPicPr>
          <p:cNvPr id="5" name="Picture 4">
            <a:extLst>
              <a:ext uri="{FF2B5EF4-FFF2-40B4-BE49-F238E27FC236}">
                <a16:creationId xmlns:a16="http://schemas.microsoft.com/office/drawing/2014/main" xmlns="" id="{9412374E-423A-C944-903C-76FB14CFC8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53525" y="2888999"/>
            <a:ext cx="2249353" cy="1080000"/>
          </a:xfrm>
          <a:prstGeom prst="rect">
            <a:avLst/>
          </a:prstGeom>
        </p:spPr>
      </p:pic>
      <p:pic>
        <p:nvPicPr>
          <p:cNvPr id="6" name="Picture 5">
            <a:extLst>
              <a:ext uri="{FF2B5EF4-FFF2-40B4-BE49-F238E27FC236}">
                <a16:creationId xmlns:a16="http://schemas.microsoft.com/office/drawing/2014/main" xmlns="" id="{ECCAF8BC-475D-5E45-936B-B84AB1F10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221474" y="2889000"/>
            <a:ext cx="2249353" cy="1080000"/>
          </a:xfrm>
          <a:prstGeom prst="rect">
            <a:avLst/>
          </a:prstGeom>
        </p:spPr>
      </p:pic>
      <p:pic>
        <p:nvPicPr>
          <p:cNvPr id="7" name="Picture 6">
            <a:extLst>
              <a:ext uri="{FF2B5EF4-FFF2-40B4-BE49-F238E27FC236}">
                <a16:creationId xmlns:a16="http://schemas.microsoft.com/office/drawing/2014/main" xmlns="" id="{46D7A246-9A67-C04D-BBF5-3AC5EABE6A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189424" y="2888999"/>
            <a:ext cx="2249353" cy="1080000"/>
          </a:xfrm>
          <a:prstGeom prst="rect">
            <a:avLst/>
          </a:prstGeom>
        </p:spPr>
      </p:pic>
      <p:pic>
        <p:nvPicPr>
          <p:cNvPr id="8" name="Picture 7">
            <a:extLst>
              <a:ext uri="{FF2B5EF4-FFF2-40B4-BE49-F238E27FC236}">
                <a16:creationId xmlns:a16="http://schemas.microsoft.com/office/drawing/2014/main" xmlns="" id="{101C1D13-09B1-424E-8E35-534E23BF18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157373" y="2888999"/>
            <a:ext cx="2249353" cy="1080000"/>
          </a:xfrm>
          <a:prstGeom prst="rect">
            <a:avLst/>
          </a:prstGeom>
        </p:spPr>
      </p:pic>
      <p:pic>
        <p:nvPicPr>
          <p:cNvPr id="9" name="Picture 8">
            <a:extLst>
              <a:ext uri="{FF2B5EF4-FFF2-40B4-BE49-F238E27FC236}">
                <a16:creationId xmlns:a16="http://schemas.microsoft.com/office/drawing/2014/main" xmlns="" id="{4EF21041-A081-3849-B173-870E3E5EA7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8125322" y="2915452"/>
            <a:ext cx="2249353" cy="1080000"/>
          </a:xfrm>
          <a:prstGeom prst="rect">
            <a:avLst/>
          </a:prstGeom>
        </p:spPr>
      </p:pic>
    </p:spTree>
    <p:extLst>
      <p:ext uri="{BB962C8B-B14F-4D97-AF65-F5344CB8AC3E}">
        <p14:creationId xmlns:p14="http://schemas.microsoft.com/office/powerpoint/2010/main" val="1085675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needs to change below to show four equal groups of three?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10" name="Picture 9">
            <a:extLst>
              <a:ext uri="{FF2B5EF4-FFF2-40B4-BE49-F238E27FC236}">
                <a16:creationId xmlns:a16="http://schemas.microsoft.com/office/drawing/2014/main" xmlns="" id="{BD29F86A-76E4-6C4F-A5FD-F19ED60C26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7" y="4373216"/>
            <a:ext cx="830149" cy="855783"/>
          </a:xfrm>
          <a:prstGeom prst="rect">
            <a:avLst/>
          </a:prstGeom>
        </p:spPr>
      </p:pic>
      <p:pic>
        <p:nvPicPr>
          <p:cNvPr id="11" name="Picture 10">
            <a:extLst>
              <a:ext uri="{FF2B5EF4-FFF2-40B4-BE49-F238E27FC236}">
                <a16:creationId xmlns:a16="http://schemas.microsoft.com/office/drawing/2014/main" xmlns="" id="{B716B7CE-C0A4-9D45-B076-74464CEC2A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7" y="3877856"/>
            <a:ext cx="830149" cy="855783"/>
          </a:xfrm>
          <a:prstGeom prst="rect">
            <a:avLst/>
          </a:prstGeom>
        </p:spPr>
      </p:pic>
      <p:pic>
        <p:nvPicPr>
          <p:cNvPr id="12" name="Picture 11">
            <a:extLst>
              <a:ext uri="{FF2B5EF4-FFF2-40B4-BE49-F238E27FC236}">
                <a16:creationId xmlns:a16="http://schemas.microsoft.com/office/drawing/2014/main" xmlns="" id="{9F3C174A-D60C-0645-985F-4162119F08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6" y="3382496"/>
            <a:ext cx="830149" cy="855783"/>
          </a:xfrm>
          <a:prstGeom prst="rect">
            <a:avLst/>
          </a:prstGeom>
        </p:spPr>
      </p:pic>
      <p:pic>
        <p:nvPicPr>
          <p:cNvPr id="13" name="Picture 12">
            <a:extLst>
              <a:ext uri="{FF2B5EF4-FFF2-40B4-BE49-F238E27FC236}">
                <a16:creationId xmlns:a16="http://schemas.microsoft.com/office/drawing/2014/main" xmlns="" id="{CE0ADD99-C8A9-AD48-B928-00F4322A61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1" y="4373216"/>
            <a:ext cx="830149" cy="855783"/>
          </a:xfrm>
          <a:prstGeom prst="rect">
            <a:avLst/>
          </a:prstGeom>
        </p:spPr>
      </p:pic>
      <p:pic>
        <p:nvPicPr>
          <p:cNvPr id="14" name="Picture 13">
            <a:extLst>
              <a:ext uri="{FF2B5EF4-FFF2-40B4-BE49-F238E27FC236}">
                <a16:creationId xmlns:a16="http://schemas.microsoft.com/office/drawing/2014/main" xmlns="" id="{8FB3AED5-E771-FC48-B8CD-816BB93634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1" y="3877856"/>
            <a:ext cx="830149" cy="855783"/>
          </a:xfrm>
          <a:prstGeom prst="rect">
            <a:avLst/>
          </a:prstGeom>
        </p:spPr>
      </p:pic>
      <p:pic>
        <p:nvPicPr>
          <p:cNvPr id="15" name="Picture 14">
            <a:extLst>
              <a:ext uri="{FF2B5EF4-FFF2-40B4-BE49-F238E27FC236}">
                <a16:creationId xmlns:a16="http://schemas.microsoft.com/office/drawing/2014/main" xmlns="" id="{9BA00DB1-FD7E-1348-9E06-3B2CD8E5C0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0" y="3382496"/>
            <a:ext cx="830149" cy="855783"/>
          </a:xfrm>
          <a:prstGeom prst="rect">
            <a:avLst/>
          </a:prstGeom>
        </p:spPr>
      </p:pic>
      <p:pic>
        <p:nvPicPr>
          <p:cNvPr id="16" name="Picture 15">
            <a:extLst>
              <a:ext uri="{FF2B5EF4-FFF2-40B4-BE49-F238E27FC236}">
                <a16:creationId xmlns:a16="http://schemas.microsoft.com/office/drawing/2014/main" xmlns="" id="{B9D71530-C30A-C041-B742-BC5CFCAF83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4" y="4373216"/>
            <a:ext cx="830149" cy="855783"/>
          </a:xfrm>
          <a:prstGeom prst="rect">
            <a:avLst/>
          </a:prstGeom>
        </p:spPr>
      </p:pic>
      <p:pic>
        <p:nvPicPr>
          <p:cNvPr id="17" name="Picture 16">
            <a:extLst>
              <a:ext uri="{FF2B5EF4-FFF2-40B4-BE49-F238E27FC236}">
                <a16:creationId xmlns:a16="http://schemas.microsoft.com/office/drawing/2014/main" xmlns="" id="{34F8F755-C5B0-0542-B1C6-795FB75088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4" y="3877856"/>
            <a:ext cx="830149" cy="855783"/>
          </a:xfrm>
          <a:prstGeom prst="rect">
            <a:avLst/>
          </a:prstGeom>
        </p:spPr>
      </p:pic>
      <p:pic>
        <p:nvPicPr>
          <p:cNvPr id="18" name="Picture 17">
            <a:extLst>
              <a:ext uri="{FF2B5EF4-FFF2-40B4-BE49-F238E27FC236}">
                <a16:creationId xmlns:a16="http://schemas.microsoft.com/office/drawing/2014/main" xmlns="" id="{83A93CB8-CA2A-564E-A0C6-3B799782B8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3" y="3382496"/>
            <a:ext cx="830149" cy="855783"/>
          </a:xfrm>
          <a:prstGeom prst="rect">
            <a:avLst/>
          </a:prstGeom>
        </p:spPr>
      </p:pic>
      <p:pic>
        <p:nvPicPr>
          <p:cNvPr id="19" name="Picture 18">
            <a:extLst>
              <a:ext uri="{FF2B5EF4-FFF2-40B4-BE49-F238E27FC236}">
                <a16:creationId xmlns:a16="http://schemas.microsoft.com/office/drawing/2014/main" xmlns="" id="{4C9CAEFE-0D3A-7E45-84A8-791A839063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9" y="4373216"/>
            <a:ext cx="830149" cy="855783"/>
          </a:xfrm>
          <a:prstGeom prst="rect">
            <a:avLst/>
          </a:prstGeom>
        </p:spPr>
      </p:pic>
      <p:pic>
        <p:nvPicPr>
          <p:cNvPr id="20" name="Picture 19">
            <a:extLst>
              <a:ext uri="{FF2B5EF4-FFF2-40B4-BE49-F238E27FC236}">
                <a16:creationId xmlns:a16="http://schemas.microsoft.com/office/drawing/2014/main" xmlns="" id="{E2C214A1-1B1F-E140-8A24-6A4877A053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9" y="3877856"/>
            <a:ext cx="830149" cy="855783"/>
          </a:xfrm>
          <a:prstGeom prst="rect">
            <a:avLst/>
          </a:prstGeom>
        </p:spPr>
      </p:pic>
      <p:pic>
        <p:nvPicPr>
          <p:cNvPr id="21" name="Picture 20">
            <a:extLst>
              <a:ext uri="{FF2B5EF4-FFF2-40B4-BE49-F238E27FC236}">
                <a16:creationId xmlns:a16="http://schemas.microsoft.com/office/drawing/2014/main" xmlns="" id="{DC31D0BF-9733-7D4A-80E6-4666789D2B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8" y="3382496"/>
            <a:ext cx="830149" cy="855783"/>
          </a:xfrm>
          <a:prstGeom prst="rect">
            <a:avLst/>
          </a:prstGeom>
        </p:spPr>
      </p:pic>
      <p:pic>
        <p:nvPicPr>
          <p:cNvPr id="22" name="Picture 21">
            <a:extLst>
              <a:ext uri="{FF2B5EF4-FFF2-40B4-BE49-F238E27FC236}">
                <a16:creationId xmlns:a16="http://schemas.microsoft.com/office/drawing/2014/main" xmlns="" id="{4B9246F7-8800-3340-BAE4-CE9C5919FE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9702" y="4373216"/>
            <a:ext cx="830149" cy="855783"/>
          </a:xfrm>
          <a:prstGeom prst="rect">
            <a:avLst/>
          </a:prstGeom>
        </p:spPr>
      </p:pic>
      <p:pic>
        <p:nvPicPr>
          <p:cNvPr id="23" name="Picture 22">
            <a:extLst>
              <a:ext uri="{FF2B5EF4-FFF2-40B4-BE49-F238E27FC236}">
                <a16:creationId xmlns:a16="http://schemas.microsoft.com/office/drawing/2014/main" xmlns="" id="{F8E06EA4-1CE4-9648-AF8E-5DA0587C7E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9702" y="3877856"/>
            <a:ext cx="830149" cy="855783"/>
          </a:xfrm>
          <a:prstGeom prst="rect">
            <a:avLst/>
          </a:prstGeom>
        </p:spPr>
      </p:pic>
      <p:pic>
        <p:nvPicPr>
          <p:cNvPr id="24" name="Picture 23">
            <a:extLst>
              <a:ext uri="{FF2B5EF4-FFF2-40B4-BE49-F238E27FC236}">
                <a16:creationId xmlns:a16="http://schemas.microsoft.com/office/drawing/2014/main" xmlns="" id="{2EE23D9A-A2E9-BE44-BA77-1587B612A4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9701" y="3382496"/>
            <a:ext cx="830149" cy="855783"/>
          </a:xfrm>
          <a:prstGeom prst="rect">
            <a:avLst/>
          </a:prstGeom>
        </p:spPr>
      </p:pic>
    </p:spTree>
    <p:extLst>
      <p:ext uri="{BB962C8B-B14F-4D97-AF65-F5344CB8AC3E}">
        <p14:creationId xmlns:p14="http://schemas.microsoft.com/office/powerpoint/2010/main" val="496301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needs to change below to show four equal groups of three?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One group of three was removed. </a:t>
            </a:r>
          </a:p>
        </p:txBody>
      </p:sp>
      <p:pic>
        <p:nvPicPr>
          <p:cNvPr id="10" name="Picture 9">
            <a:extLst>
              <a:ext uri="{FF2B5EF4-FFF2-40B4-BE49-F238E27FC236}">
                <a16:creationId xmlns:a16="http://schemas.microsoft.com/office/drawing/2014/main" xmlns="" id="{BD29F86A-76E4-6C4F-A5FD-F19ED60C26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7" y="4373216"/>
            <a:ext cx="830149" cy="855783"/>
          </a:xfrm>
          <a:prstGeom prst="rect">
            <a:avLst/>
          </a:prstGeom>
        </p:spPr>
      </p:pic>
      <p:pic>
        <p:nvPicPr>
          <p:cNvPr id="11" name="Picture 10">
            <a:extLst>
              <a:ext uri="{FF2B5EF4-FFF2-40B4-BE49-F238E27FC236}">
                <a16:creationId xmlns:a16="http://schemas.microsoft.com/office/drawing/2014/main" xmlns="" id="{B716B7CE-C0A4-9D45-B076-74464CEC2A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7" y="3877856"/>
            <a:ext cx="830149" cy="855783"/>
          </a:xfrm>
          <a:prstGeom prst="rect">
            <a:avLst/>
          </a:prstGeom>
        </p:spPr>
      </p:pic>
      <p:pic>
        <p:nvPicPr>
          <p:cNvPr id="12" name="Picture 11">
            <a:extLst>
              <a:ext uri="{FF2B5EF4-FFF2-40B4-BE49-F238E27FC236}">
                <a16:creationId xmlns:a16="http://schemas.microsoft.com/office/drawing/2014/main" xmlns="" id="{9F3C174A-D60C-0645-985F-4162119F08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756" y="3382496"/>
            <a:ext cx="830149" cy="855783"/>
          </a:xfrm>
          <a:prstGeom prst="rect">
            <a:avLst/>
          </a:prstGeom>
        </p:spPr>
      </p:pic>
      <p:pic>
        <p:nvPicPr>
          <p:cNvPr id="13" name="Picture 12">
            <a:extLst>
              <a:ext uri="{FF2B5EF4-FFF2-40B4-BE49-F238E27FC236}">
                <a16:creationId xmlns:a16="http://schemas.microsoft.com/office/drawing/2014/main" xmlns="" id="{CE0ADD99-C8A9-AD48-B928-00F4322A61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1" y="4373216"/>
            <a:ext cx="830149" cy="855783"/>
          </a:xfrm>
          <a:prstGeom prst="rect">
            <a:avLst/>
          </a:prstGeom>
        </p:spPr>
      </p:pic>
      <p:pic>
        <p:nvPicPr>
          <p:cNvPr id="14" name="Picture 13">
            <a:extLst>
              <a:ext uri="{FF2B5EF4-FFF2-40B4-BE49-F238E27FC236}">
                <a16:creationId xmlns:a16="http://schemas.microsoft.com/office/drawing/2014/main" xmlns="" id="{8FB3AED5-E771-FC48-B8CD-816BB93634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1" y="3877856"/>
            <a:ext cx="830149" cy="855783"/>
          </a:xfrm>
          <a:prstGeom prst="rect">
            <a:avLst/>
          </a:prstGeom>
        </p:spPr>
      </p:pic>
      <p:pic>
        <p:nvPicPr>
          <p:cNvPr id="15" name="Picture 14">
            <a:extLst>
              <a:ext uri="{FF2B5EF4-FFF2-40B4-BE49-F238E27FC236}">
                <a16:creationId xmlns:a16="http://schemas.microsoft.com/office/drawing/2014/main" xmlns="" id="{9BA00DB1-FD7E-1348-9E06-3B2CD8E5C0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660" y="3382496"/>
            <a:ext cx="830149" cy="855783"/>
          </a:xfrm>
          <a:prstGeom prst="rect">
            <a:avLst/>
          </a:prstGeom>
        </p:spPr>
      </p:pic>
      <p:pic>
        <p:nvPicPr>
          <p:cNvPr id="16" name="Picture 15">
            <a:extLst>
              <a:ext uri="{FF2B5EF4-FFF2-40B4-BE49-F238E27FC236}">
                <a16:creationId xmlns:a16="http://schemas.microsoft.com/office/drawing/2014/main" xmlns="" id="{B9D71530-C30A-C041-B742-BC5CFCAF83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4" y="4373216"/>
            <a:ext cx="830149" cy="855783"/>
          </a:xfrm>
          <a:prstGeom prst="rect">
            <a:avLst/>
          </a:prstGeom>
        </p:spPr>
      </p:pic>
      <p:pic>
        <p:nvPicPr>
          <p:cNvPr id="17" name="Picture 16">
            <a:extLst>
              <a:ext uri="{FF2B5EF4-FFF2-40B4-BE49-F238E27FC236}">
                <a16:creationId xmlns:a16="http://schemas.microsoft.com/office/drawing/2014/main" xmlns="" id="{34F8F755-C5B0-0542-B1C6-795FB75088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4" y="3877856"/>
            <a:ext cx="830149" cy="855783"/>
          </a:xfrm>
          <a:prstGeom prst="rect">
            <a:avLst/>
          </a:prstGeom>
        </p:spPr>
      </p:pic>
      <p:pic>
        <p:nvPicPr>
          <p:cNvPr id="18" name="Picture 17">
            <a:extLst>
              <a:ext uri="{FF2B5EF4-FFF2-40B4-BE49-F238E27FC236}">
                <a16:creationId xmlns:a16="http://schemas.microsoft.com/office/drawing/2014/main" xmlns="" id="{83A93CB8-CA2A-564E-A0C6-3B799782B8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5673" y="3382496"/>
            <a:ext cx="830149" cy="855783"/>
          </a:xfrm>
          <a:prstGeom prst="rect">
            <a:avLst/>
          </a:prstGeom>
        </p:spPr>
      </p:pic>
      <p:pic>
        <p:nvPicPr>
          <p:cNvPr id="19" name="Picture 18">
            <a:extLst>
              <a:ext uri="{FF2B5EF4-FFF2-40B4-BE49-F238E27FC236}">
                <a16:creationId xmlns:a16="http://schemas.microsoft.com/office/drawing/2014/main" xmlns="" id="{4C9CAEFE-0D3A-7E45-84A8-791A839063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9" y="4373216"/>
            <a:ext cx="830149" cy="855783"/>
          </a:xfrm>
          <a:prstGeom prst="rect">
            <a:avLst/>
          </a:prstGeom>
        </p:spPr>
      </p:pic>
      <p:pic>
        <p:nvPicPr>
          <p:cNvPr id="20" name="Picture 19">
            <a:extLst>
              <a:ext uri="{FF2B5EF4-FFF2-40B4-BE49-F238E27FC236}">
                <a16:creationId xmlns:a16="http://schemas.microsoft.com/office/drawing/2014/main" xmlns="" id="{E2C214A1-1B1F-E140-8A24-6A4877A053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9" y="3877856"/>
            <a:ext cx="830149" cy="855783"/>
          </a:xfrm>
          <a:prstGeom prst="rect">
            <a:avLst/>
          </a:prstGeom>
        </p:spPr>
      </p:pic>
      <p:pic>
        <p:nvPicPr>
          <p:cNvPr id="21" name="Picture 20">
            <a:extLst>
              <a:ext uri="{FF2B5EF4-FFF2-40B4-BE49-F238E27FC236}">
                <a16:creationId xmlns:a16="http://schemas.microsoft.com/office/drawing/2014/main" xmlns="" id="{DC31D0BF-9733-7D4A-80E6-4666789D2B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7688" y="3382496"/>
            <a:ext cx="830149" cy="855783"/>
          </a:xfrm>
          <a:prstGeom prst="rect">
            <a:avLst/>
          </a:prstGeom>
        </p:spPr>
      </p:pic>
    </p:spTree>
    <p:extLst>
      <p:ext uri="{BB962C8B-B14F-4D97-AF65-F5344CB8AC3E}">
        <p14:creationId xmlns:p14="http://schemas.microsoft.com/office/powerpoint/2010/main" val="4104181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What needs to change below to show five equal groups of four?</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How else could you show five equal groups of four?</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46D7A246-9A67-C04D-BBF5-3AC5EABE6A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189424" y="2888999"/>
            <a:ext cx="2249353" cy="1080000"/>
          </a:xfrm>
          <a:prstGeom prst="rect">
            <a:avLst/>
          </a:prstGeom>
        </p:spPr>
      </p:pic>
      <p:pic>
        <p:nvPicPr>
          <p:cNvPr id="18" name="Picture 17">
            <a:extLst>
              <a:ext uri="{FF2B5EF4-FFF2-40B4-BE49-F238E27FC236}">
                <a16:creationId xmlns:a16="http://schemas.microsoft.com/office/drawing/2014/main" xmlns="" id="{950CBAD4-29B4-1C41-B16E-E37EAE92A9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452" y="3513382"/>
            <a:ext cx="2245467" cy="1080000"/>
          </a:xfrm>
          <a:prstGeom prst="rect">
            <a:avLst/>
          </a:prstGeom>
        </p:spPr>
      </p:pic>
      <p:pic>
        <p:nvPicPr>
          <p:cNvPr id="19" name="Picture 18">
            <a:extLst>
              <a:ext uri="{FF2B5EF4-FFF2-40B4-BE49-F238E27FC236}">
                <a16:creationId xmlns:a16="http://schemas.microsoft.com/office/drawing/2014/main" xmlns="" id="{D0DF778B-2942-154F-9FDE-1C8D52ACD3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6145" y="3555604"/>
            <a:ext cx="2245467" cy="1080000"/>
          </a:xfrm>
          <a:prstGeom prst="rect">
            <a:avLst/>
          </a:prstGeom>
        </p:spPr>
      </p:pic>
      <p:pic>
        <p:nvPicPr>
          <p:cNvPr id="20" name="Picture 19">
            <a:extLst>
              <a:ext uri="{FF2B5EF4-FFF2-40B4-BE49-F238E27FC236}">
                <a16:creationId xmlns:a16="http://schemas.microsoft.com/office/drawing/2014/main" xmlns="" id="{C7A7A5A8-ACB8-B14A-B01D-F931259FFC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48668" y="3529100"/>
            <a:ext cx="2245467" cy="1080000"/>
          </a:xfrm>
          <a:prstGeom prst="rect">
            <a:avLst/>
          </a:prstGeom>
        </p:spPr>
      </p:pic>
      <p:pic>
        <p:nvPicPr>
          <p:cNvPr id="21" name="Picture 20">
            <a:extLst>
              <a:ext uri="{FF2B5EF4-FFF2-40B4-BE49-F238E27FC236}">
                <a16:creationId xmlns:a16="http://schemas.microsoft.com/office/drawing/2014/main" xmlns="" id="{4508CA47-331C-AC4C-A1D1-5473DDACAA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23246" y="3555604"/>
            <a:ext cx="2245467" cy="1080000"/>
          </a:xfrm>
          <a:prstGeom prst="rect">
            <a:avLst/>
          </a:prstGeom>
        </p:spPr>
      </p:pic>
    </p:spTree>
    <p:extLst>
      <p:ext uri="{BB962C8B-B14F-4D97-AF65-F5344CB8AC3E}">
        <p14:creationId xmlns:p14="http://schemas.microsoft.com/office/powerpoint/2010/main" val="618165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3:</a:t>
            </a:r>
          </a:p>
          <a:p>
            <a:pPr marL="0" indent="0">
              <a:buClr>
                <a:srgbClr val="23D160"/>
              </a:buClr>
              <a:buSzPct val="85000"/>
              <a:buNone/>
            </a:pPr>
            <a:r>
              <a:rPr lang="en-GB" sz="2200" dirty="0"/>
              <a:t>What needs to change below to show five equal groups of four?</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two shape needed to be replaced by a piece equal to the other four pieces, a 4 piece to make five lots of 4.</a:t>
            </a:r>
          </a:p>
          <a:p>
            <a:pPr marL="0" indent="0">
              <a:buClr>
                <a:srgbClr val="23D160"/>
              </a:buClr>
              <a:buSzPct val="85000"/>
              <a:buNone/>
            </a:pPr>
            <a:r>
              <a:rPr lang="en-GB" sz="2200" dirty="0">
                <a:solidFill>
                  <a:srgbClr val="FF3860"/>
                </a:solidFill>
              </a:rPr>
              <a:t>Five equal groups of four could be shown as five bundles of four straws, or five multilink cube towers of 4 cubes, or five hands showing four fingers, or five boxes each with four counters in them… </a:t>
            </a:r>
          </a:p>
        </p:txBody>
      </p:sp>
      <p:pic>
        <p:nvPicPr>
          <p:cNvPr id="7" name="Picture 6">
            <a:extLst>
              <a:ext uri="{FF2B5EF4-FFF2-40B4-BE49-F238E27FC236}">
                <a16:creationId xmlns:a16="http://schemas.microsoft.com/office/drawing/2014/main" xmlns="" id="{46D7A246-9A67-C04D-BBF5-3AC5EABE6A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189424" y="2888999"/>
            <a:ext cx="2249353" cy="1080000"/>
          </a:xfrm>
          <a:prstGeom prst="rect">
            <a:avLst/>
          </a:prstGeom>
        </p:spPr>
      </p:pic>
      <p:pic>
        <p:nvPicPr>
          <p:cNvPr id="10" name="Picture 9">
            <a:extLst>
              <a:ext uri="{FF2B5EF4-FFF2-40B4-BE49-F238E27FC236}">
                <a16:creationId xmlns:a16="http://schemas.microsoft.com/office/drawing/2014/main" xmlns="" id="{2ACAD324-A730-CA41-BB74-DA11D1A948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452" y="3513382"/>
            <a:ext cx="2245467" cy="1080000"/>
          </a:xfrm>
          <a:prstGeom prst="rect">
            <a:avLst/>
          </a:prstGeom>
        </p:spPr>
      </p:pic>
      <p:pic>
        <p:nvPicPr>
          <p:cNvPr id="11" name="Picture 10">
            <a:extLst>
              <a:ext uri="{FF2B5EF4-FFF2-40B4-BE49-F238E27FC236}">
                <a16:creationId xmlns:a16="http://schemas.microsoft.com/office/drawing/2014/main" xmlns="" id="{3C825142-768A-C54F-89DE-54F08EADD5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06145" y="3555604"/>
            <a:ext cx="2245467" cy="1080000"/>
          </a:xfrm>
          <a:prstGeom prst="rect">
            <a:avLst/>
          </a:prstGeom>
        </p:spPr>
      </p:pic>
      <p:pic>
        <p:nvPicPr>
          <p:cNvPr id="12" name="Picture 11">
            <a:extLst>
              <a:ext uri="{FF2B5EF4-FFF2-40B4-BE49-F238E27FC236}">
                <a16:creationId xmlns:a16="http://schemas.microsoft.com/office/drawing/2014/main" xmlns="" id="{9993D634-A93C-D147-AFB9-5F0A3C3C75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80723" y="3513382"/>
            <a:ext cx="2245467" cy="1080000"/>
          </a:xfrm>
          <a:prstGeom prst="rect">
            <a:avLst/>
          </a:prstGeom>
        </p:spPr>
      </p:pic>
      <p:pic>
        <p:nvPicPr>
          <p:cNvPr id="13" name="Picture 12">
            <a:extLst>
              <a:ext uri="{FF2B5EF4-FFF2-40B4-BE49-F238E27FC236}">
                <a16:creationId xmlns:a16="http://schemas.microsoft.com/office/drawing/2014/main" xmlns="" id="{57C9804B-62FC-1B4D-9F3D-0F85CE0886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48668" y="3529100"/>
            <a:ext cx="2245467" cy="1080000"/>
          </a:xfrm>
          <a:prstGeom prst="rect">
            <a:avLst/>
          </a:prstGeom>
        </p:spPr>
      </p:pic>
      <p:pic>
        <p:nvPicPr>
          <p:cNvPr id="18" name="Picture 17">
            <a:extLst>
              <a:ext uri="{FF2B5EF4-FFF2-40B4-BE49-F238E27FC236}">
                <a16:creationId xmlns:a16="http://schemas.microsoft.com/office/drawing/2014/main" xmlns="" id="{E7EF3938-9586-394F-9C12-1DF8F4290F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23246" y="3555604"/>
            <a:ext cx="2245467" cy="1080000"/>
          </a:xfrm>
          <a:prstGeom prst="rect">
            <a:avLst/>
          </a:prstGeom>
        </p:spPr>
      </p:pic>
    </p:spTree>
    <p:extLst>
      <p:ext uri="{BB962C8B-B14F-4D97-AF65-F5344CB8AC3E}">
        <p14:creationId xmlns:p14="http://schemas.microsoft.com/office/powerpoint/2010/main" val="2823165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Match the groups together.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4" name="Rectangle 23">
            <a:extLst>
              <a:ext uri="{FF2B5EF4-FFF2-40B4-BE49-F238E27FC236}">
                <a16:creationId xmlns:a16="http://schemas.microsoft.com/office/drawing/2014/main" xmlns="" id="{F4D071E8-106E-7D4E-94FE-730F15DD01A0}"/>
              </a:ext>
            </a:extLst>
          </p:cNvPr>
          <p:cNvSpPr/>
          <p:nvPr/>
        </p:nvSpPr>
        <p:spPr>
          <a:xfrm>
            <a:off x="1005681"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A95EF615-4B34-DC4A-9DAE-C190304B4E00}"/>
              </a:ext>
            </a:extLst>
          </p:cNvPr>
          <p:cNvSpPr/>
          <p:nvPr/>
        </p:nvSpPr>
        <p:spPr>
          <a:xfrm>
            <a:off x="1005681"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4227F18B-84A7-C74E-9F80-FD7758C25B3B}"/>
              </a:ext>
            </a:extLst>
          </p:cNvPr>
          <p:cNvSpPr/>
          <p:nvPr/>
        </p:nvSpPr>
        <p:spPr>
          <a:xfrm>
            <a:off x="1005681"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C1597D6D-563E-0E4E-87D8-6BDF7C7358D3}"/>
              </a:ext>
            </a:extLst>
          </p:cNvPr>
          <p:cNvSpPr/>
          <p:nvPr/>
        </p:nvSpPr>
        <p:spPr>
          <a:xfrm>
            <a:off x="5068644"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xmlns="" id="{1558C433-953E-1140-93AF-22F227F27D51}"/>
              </a:ext>
            </a:extLst>
          </p:cNvPr>
          <p:cNvSpPr/>
          <p:nvPr/>
        </p:nvSpPr>
        <p:spPr>
          <a:xfrm>
            <a:off x="5068644"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xmlns="" id="{05241355-A496-3445-A550-7EE13070F1E2}"/>
              </a:ext>
            </a:extLst>
          </p:cNvPr>
          <p:cNvSpPr/>
          <p:nvPr/>
        </p:nvSpPr>
        <p:spPr>
          <a:xfrm>
            <a:off x="5068644"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xmlns="" id="{CBEAA3EB-0240-2247-A59C-189408CC0610}"/>
              </a:ext>
            </a:extLst>
          </p:cNvPr>
          <p:cNvSpPr/>
          <p:nvPr/>
        </p:nvSpPr>
        <p:spPr>
          <a:xfrm>
            <a:off x="9878108"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three</a:t>
            </a:r>
          </a:p>
          <a:p>
            <a:pPr algn="ctr"/>
            <a:r>
              <a:rPr lang="en-US" sz="2400" dirty="0">
                <a:solidFill>
                  <a:schemeClr val="tx1"/>
                </a:solidFill>
                <a:latin typeface="OpenDyslexicAlta" pitchFamily="2" charset="77"/>
              </a:rPr>
              <a:t>5s</a:t>
            </a:r>
          </a:p>
        </p:txBody>
      </p:sp>
      <p:sp>
        <p:nvSpPr>
          <p:cNvPr id="31" name="Rectangle 30">
            <a:extLst>
              <a:ext uri="{FF2B5EF4-FFF2-40B4-BE49-F238E27FC236}">
                <a16:creationId xmlns:a16="http://schemas.microsoft.com/office/drawing/2014/main" xmlns="" id="{652B56AB-F126-5344-8327-9FAD1482B4A3}"/>
              </a:ext>
            </a:extLst>
          </p:cNvPr>
          <p:cNvSpPr/>
          <p:nvPr/>
        </p:nvSpPr>
        <p:spPr>
          <a:xfrm>
            <a:off x="9878108"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three</a:t>
            </a:r>
          </a:p>
          <a:p>
            <a:pPr algn="ctr"/>
            <a:r>
              <a:rPr lang="en-US" sz="2400" dirty="0">
                <a:solidFill>
                  <a:schemeClr val="tx1"/>
                </a:solidFill>
                <a:latin typeface="OpenDyslexicAlta" pitchFamily="2" charset="77"/>
              </a:rPr>
              <a:t>2s </a:t>
            </a:r>
          </a:p>
        </p:txBody>
      </p:sp>
      <p:sp>
        <p:nvSpPr>
          <p:cNvPr id="32" name="Rectangle 31">
            <a:extLst>
              <a:ext uri="{FF2B5EF4-FFF2-40B4-BE49-F238E27FC236}">
                <a16:creationId xmlns:a16="http://schemas.microsoft.com/office/drawing/2014/main" xmlns="" id="{7376A6DA-EDAA-7548-8419-4F0C2EF6937D}"/>
              </a:ext>
            </a:extLst>
          </p:cNvPr>
          <p:cNvSpPr/>
          <p:nvPr/>
        </p:nvSpPr>
        <p:spPr>
          <a:xfrm>
            <a:off x="9878108"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two 10s</a:t>
            </a:r>
          </a:p>
        </p:txBody>
      </p:sp>
      <p:pic>
        <p:nvPicPr>
          <p:cNvPr id="41" name="Picture 40">
            <a:extLst>
              <a:ext uri="{FF2B5EF4-FFF2-40B4-BE49-F238E27FC236}">
                <a16:creationId xmlns:a16="http://schemas.microsoft.com/office/drawing/2014/main" xmlns="" id="{08E743CD-8906-AC46-B148-FB03F6A699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9862" y="4181300"/>
            <a:ext cx="916670" cy="476461"/>
          </a:xfrm>
          <a:prstGeom prst="rect">
            <a:avLst/>
          </a:prstGeom>
        </p:spPr>
      </p:pic>
      <p:pic>
        <p:nvPicPr>
          <p:cNvPr id="42" name="Picture 41">
            <a:extLst>
              <a:ext uri="{FF2B5EF4-FFF2-40B4-BE49-F238E27FC236}">
                <a16:creationId xmlns:a16="http://schemas.microsoft.com/office/drawing/2014/main" xmlns="" id="{C7E61F99-BA9E-6F4C-9A88-E7E9D056B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3069" y="4419530"/>
            <a:ext cx="916670" cy="476461"/>
          </a:xfrm>
          <a:prstGeom prst="rect">
            <a:avLst/>
          </a:prstGeom>
        </p:spPr>
      </p:pic>
      <p:pic>
        <p:nvPicPr>
          <p:cNvPr id="43" name="Picture 42">
            <a:extLst>
              <a:ext uri="{FF2B5EF4-FFF2-40B4-BE49-F238E27FC236}">
                <a16:creationId xmlns:a16="http://schemas.microsoft.com/office/drawing/2014/main" xmlns="" id="{2C12D9A9-DC26-3049-83C1-7D86C1D17C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9862" y="4764311"/>
            <a:ext cx="916670" cy="476461"/>
          </a:xfrm>
          <a:prstGeom prst="rect">
            <a:avLst/>
          </a:prstGeom>
        </p:spPr>
      </p:pic>
      <p:pic>
        <p:nvPicPr>
          <p:cNvPr id="5" name="Picture 4">
            <a:extLst>
              <a:ext uri="{FF2B5EF4-FFF2-40B4-BE49-F238E27FC236}">
                <a16:creationId xmlns:a16="http://schemas.microsoft.com/office/drawing/2014/main" xmlns="" id="{9AE48F7A-005B-6542-B1D3-F9A9AF627D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4583" y="5534110"/>
            <a:ext cx="1206162" cy="382441"/>
          </a:xfrm>
          <a:prstGeom prst="rect">
            <a:avLst/>
          </a:prstGeom>
        </p:spPr>
      </p:pic>
      <p:pic>
        <p:nvPicPr>
          <p:cNvPr id="62" name="Picture 61">
            <a:extLst>
              <a:ext uri="{FF2B5EF4-FFF2-40B4-BE49-F238E27FC236}">
                <a16:creationId xmlns:a16="http://schemas.microsoft.com/office/drawing/2014/main" xmlns="" id="{5B87DE86-E5D0-B041-973E-B5B80095EA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4583" y="5874624"/>
            <a:ext cx="1206162" cy="382441"/>
          </a:xfrm>
          <a:prstGeom prst="rect">
            <a:avLst/>
          </a:prstGeom>
        </p:spPr>
      </p:pic>
      <p:pic>
        <p:nvPicPr>
          <p:cNvPr id="63" name="Picture 62">
            <a:extLst>
              <a:ext uri="{FF2B5EF4-FFF2-40B4-BE49-F238E27FC236}">
                <a16:creationId xmlns:a16="http://schemas.microsoft.com/office/drawing/2014/main" xmlns="" id="{ED17CE27-8A28-214B-86F5-FF864E5AF9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4583" y="6228190"/>
            <a:ext cx="1206162" cy="382441"/>
          </a:xfrm>
          <a:prstGeom prst="rect">
            <a:avLst/>
          </a:prstGeom>
        </p:spPr>
      </p:pic>
      <p:pic>
        <p:nvPicPr>
          <p:cNvPr id="54" name="Picture 53">
            <a:extLst>
              <a:ext uri="{FF2B5EF4-FFF2-40B4-BE49-F238E27FC236}">
                <a16:creationId xmlns:a16="http://schemas.microsoft.com/office/drawing/2014/main" xmlns="" id="{768AAB0C-15AE-FE4E-AFF3-E94E3BCB5F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6340" y="4166993"/>
            <a:ext cx="643232" cy="331512"/>
          </a:xfrm>
          <a:prstGeom prst="rect">
            <a:avLst/>
          </a:prstGeom>
        </p:spPr>
      </p:pic>
      <p:pic>
        <p:nvPicPr>
          <p:cNvPr id="55" name="Picture 54">
            <a:extLst>
              <a:ext uri="{FF2B5EF4-FFF2-40B4-BE49-F238E27FC236}">
                <a16:creationId xmlns:a16="http://schemas.microsoft.com/office/drawing/2014/main" xmlns="" id="{3B37C82B-6471-7140-976E-FF5E5937B2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12633" y="4527192"/>
            <a:ext cx="643232" cy="331512"/>
          </a:xfrm>
          <a:prstGeom prst="rect">
            <a:avLst/>
          </a:prstGeom>
        </p:spPr>
      </p:pic>
      <p:pic>
        <p:nvPicPr>
          <p:cNvPr id="56" name="Picture 55">
            <a:extLst>
              <a:ext uri="{FF2B5EF4-FFF2-40B4-BE49-F238E27FC236}">
                <a16:creationId xmlns:a16="http://schemas.microsoft.com/office/drawing/2014/main" xmlns="" id="{CC3EDA84-5760-3C4D-9294-8774EF7089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26048" y="4900523"/>
            <a:ext cx="643232" cy="331512"/>
          </a:xfrm>
          <a:prstGeom prst="rect">
            <a:avLst/>
          </a:prstGeom>
        </p:spPr>
      </p:pic>
      <p:pic>
        <p:nvPicPr>
          <p:cNvPr id="57" name="Picture 56">
            <a:extLst>
              <a:ext uri="{FF2B5EF4-FFF2-40B4-BE49-F238E27FC236}">
                <a16:creationId xmlns:a16="http://schemas.microsoft.com/office/drawing/2014/main" xmlns="" id="{EFE9AC44-A197-CA44-B0FC-A0AD8B4CF9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3688" y="2825415"/>
            <a:ext cx="599175" cy="595980"/>
          </a:xfrm>
          <a:prstGeom prst="rect">
            <a:avLst/>
          </a:prstGeom>
        </p:spPr>
      </p:pic>
      <p:pic>
        <p:nvPicPr>
          <p:cNvPr id="58" name="Picture 57">
            <a:extLst>
              <a:ext uri="{FF2B5EF4-FFF2-40B4-BE49-F238E27FC236}">
                <a16:creationId xmlns:a16="http://schemas.microsoft.com/office/drawing/2014/main" xmlns="" id="{FD6DE117-B2AB-EE4D-A2D2-9C7D59F811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32901" y="3282975"/>
            <a:ext cx="599175" cy="595980"/>
          </a:xfrm>
          <a:prstGeom prst="rect">
            <a:avLst/>
          </a:prstGeom>
        </p:spPr>
      </p:pic>
      <p:pic>
        <p:nvPicPr>
          <p:cNvPr id="59" name="Picture 58">
            <a:extLst>
              <a:ext uri="{FF2B5EF4-FFF2-40B4-BE49-F238E27FC236}">
                <a16:creationId xmlns:a16="http://schemas.microsoft.com/office/drawing/2014/main" xmlns="" id="{DA919983-43E3-CD47-8B5F-40E779D6AA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83294" y="3061677"/>
            <a:ext cx="599175" cy="595980"/>
          </a:xfrm>
          <a:prstGeom prst="rect">
            <a:avLst/>
          </a:prstGeom>
        </p:spPr>
      </p:pic>
      <p:pic>
        <p:nvPicPr>
          <p:cNvPr id="34" name="Picture 33">
            <a:extLst>
              <a:ext uri="{FF2B5EF4-FFF2-40B4-BE49-F238E27FC236}">
                <a16:creationId xmlns:a16="http://schemas.microsoft.com/office/drawing/2014/main" xmlns="" id="{376A1D1A-E75F-3B45-B365-5864CD4556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75030" y="2808910"/>
            <a:ext cx="627182" cy="623837"/>
          </a:xfrm>
          <a:prstGeom prst="rect">
            <a:avLst/>
          </a:prstGeom>
        </p:spPr>
      </p:pic>
      <p:pic>
        <p:nvPicPr>
          <p:cNvPr id="35" name="Picture 34">
            <a:extLst>
              <a:ext uri="{FF2B5EF4-FFF2-40B4-BE49-F238E27FC236}">
                <a16:creationId xmlns:a16="http://schemas.microsoft.com/office/drawing/2014/main" xmlns="" id="{2480CA1A-C839-FF40-A21A-14A642C16F9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2626" y="3269046"/>
            <a:ext cx="627182" cy="623837"/>
          </a:xfrm>
          <a:prstGeom prst="rect">
            <a:avLst/>
          </a:prstGeom>
        </p:spPr>
      </p:pic>
      <p:pic>
        <p:nvPicPr>
          <p:cNvPr id="44" name="Picture 43">
            <a:extLst>
              <a:ext uri="{FF2B5EF4-FFF2-40B4-BE49-F238E27FC236}">
                <a16:creationId xmlns:a16="http://schemas.microsoft.com/office/drawing/2014/main" xmlns="" id="{991CB1B4-588D-7C4C-A32A-E7A2B05F26F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967793" y="5881690"/>
            <a:ext cx="786342" cy="377553"/>
          </a:xfrm>
          <a:prstGeom prst="rect">
            <a:avLst/>
          </a:prstGeom>
        </p:spPr>
      </p:pic>
      <p:pic>
        <p:nvPicPr>
          <p:cNvPr id="45" name="Picture 44">
            <a:extLst>
              <a:ext uri="{FF2B5EF4-FFF2-40B4-BE49-F238E27FC236}">
                <a16:creationId xmlns:a16="http://schemas.microsoft.com/office/drawing/2014/main" xmlns="" id="{F4CF0B8F-EBBE-2544-871B-49FAFCC603C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1324051" y="5881690"/>
            <a:ext cx="786342" cy="377553"/>
          </a:xfrm>
          <a:prstGeom prst="rect">
            <a:avLst/>
          </a:prstGeom>
        </p:spPr>
      </p:pic>
    </p:spTree>
    <p:extLst>
      <p:ext uri="{BB962C8B-B14F-4D97-AF65-F5344CB8AC3E}">
        <p14:creationId xmlns:p14="http://schemas.microsoft.com/office/powerpoint/2010/main" val="1026927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make equal groups to demonstrate my understanding of the word </a:t>
            </a:r>
            <a:r>
              <a:rPr lang="en-GB" sz="2200" i="1" dirty="0"/>
              <a:t>equal</a:t>
            </a:r>
            <a:endParaRPr lang="en-GB" sz="2200" dirty="0"/>
          </a:p>
          <a:p>
            <a:pPr lvl="0">
              <a:buClr>
                <a:srgbClr val="23D160"/>
              </a:buClr>
              <a:buSzPct val="85000"/>
              <a:buFont typeface="Wingdings" pitchFamily="2" charset="2"/>
              <a:buChar char="ü"/>
            </a:pPr>
            <a:r>
              <a:rPr lang="en-GB" sz="2200" dirty="0"/>
              <a:t>I can explain my reasoning when making equal groups to demonstrate my understanding of the word </a:t>
            </a:r>
            <a:r>
              <a:rPr lang="en-GB" sz="2200" i="1" dirty="0"/>
              <a:t>equal</a:t>
            </a: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2 – To be able to make equal groups</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Match the groups together.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4" name="Rectangle 23">
            <a:extLst>
              <a:ext uri="{FF2B5EF4-FFF2-40B4-BE49-F238E27FC236}">
                <a16:creationId xmlns:a16="http://schemas.microsoft.com/office/drawing/2014/main" xmlns="" id="{F4D071E8-106E-7D4E-94FE-730F15DD01A0}"/>
              </a:ext>
            </a:extLst>
          </p:cNvPr>
          <p:cNvSpPr/>
          <p:nvPr/>
        </p:nvSpPr>
        <p:spPr>
          <a:xfrm>
            <a:off x="1005681"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xmlns="" id="{A95EF615-4B34-DC4A-9DAE-C190304B4E00}"/>
              </a:ext>
            </a:extLst>
          </p:cNvPr>
          <p:cNvSpPr/>
          <p:nvPr/>
        </p:nvSpPr>
        <p:spPr>
          <a:xfrm>
            <a:off x="1005681"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4227F18B-84A7-C74E-9F80-FD7758C25B3B}"/>
              </a:ext>
            </a:extLst>
          </p:cNvPr>
          <p:cNvSpPr/>
          <p:nvPr/>
        </p:nvSpPr>
        <p:spPr>
          <a:xfrm>
            <a:off x="1005681"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C1597D6D-563E-0E4E-87D8-6BDF7C7358D3}"/>
              </a:ext>
            </a:extLst>
          </p:cNvPr>
          <p:cNvSpPr/>
          <p:nvPr/>
        </p:nvSpPr>
        <p:spPr>
          <a:xfrm>
            <a:off x="5068644"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xmlns="" id="{1558C433-953E-1140-93AF-22F227F27D51}"/>
              </a:ext>
            </a:extLst>
          </p:cNvPr>
          <p:cNvSpPr/>
          <p:nvPr/>
        </p:nvSpPr>
        <p:spPr>
          <a:xfrm>
            <a:off x="5068644"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xmlns="" id="{05241355-A496-3445-A550-7EE13070F1E2}"/>
              </a:ext>
            </a:extLst>
          </p:cNvPr>
          <p:cNvSpPr/>
          <p:nvPr/>
        </p:nvSpPr>
        <p:spPr>
          <a:xfrm>
            <a:off x="5068644"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xmlns="" id="{CBEAA3EB-0240-2247-A59C-189408CC0610}"/>
              </a:ext>
            </a:extLst>
          </p:cNvPr>
          <p:cNvSpPr/>
          <p:nvPr/>
        </p:nvSpPr>
        <p:spPr>
          <a:xfrm>
            <a:off x="9878108" y="2780899"/>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three</a:t>
            </a:r>
          </a:p>
          <a:p>
            <a:pPr algn="ctr"/>
            <a:r>
              <a:rPr lang="en-US" sz="2400" dirty="0">
                <a:solidFill>
                  <a:schemeClr val="tx1"/>
                </a:solidFill>
                <a:latin typeface="OpenDyslexicAlta" pitchFamily="2" charset="77"/>
              </a:rPr>
              <a:t>5s</a:t>
            </a:r>
          </a:p>
        </p:txBody>
      </p:sp>
      <p:sp>
        <p:nvSpPr>
          <p:cNvPr id="31" name="Rectangle 30">
            <a:extLst>
              <a:ext uri="{FF2B5EF4-FFF2-40B4-BE49-F238E27FC236}">
                <a16:creationId xmlns:a16="http://schemas.microsoft.com/office/drawing/2014/main" xmlns="" id="{652B56AB-F126-5344-8327-9FAD1482B4A3}"/>
              </a:ext>
            </a:extLst>
          </p:cNvPr>
          <p:cNvSpPr/>
          <p:nvPr/>
        </p:nvSpPr>
        <p:spPr>
          <a:xfrm>
            <a:off x="9878108" y="4120306"/>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three</a:t>
            </a:r>
          </a:p>
          <a:p>
            <a:pPr algn="ctr"/>
            <a:r>
              <a:rPr lang="en-US" sz="2400" dirty="0">
                <a:solidFill>
                  <a:schemeClr val="tx1"/>
                </a:solidFill>
                <a:latin typeface="OpenDyslexicAlta" pitchFamily="2" charset="77"/>
              </a:rPr>
              <a:t>2s </a:t>
            </a:r>
          </a:p>
        </p:txBody>
      </p:sp>
      <p:sp>
        <p:nvSpPr>
          <p:cNvPr id="32" name="Rectangle 31">
            <a:extLst>
              <a:ext uri="{FF2B5EF4-FFF2-40B4-BE49-F238E27FC236}">
                <a16:creationId xmlns:a16="http://schemas.microsoft.com/office/drawing/2014/main" xmlns="" id="{7376A6DA-EDAA-7548-8419-4F0C2EF6937D}"/>
              </a:ext>
            </a:extLst>
          </p:cNvPr>
          <p:cNvSpPr/>
          <p:nvPr/>
        </p:nvSpPr>
        <p:spPr>
          <a:xfrm>
            <a:off x="9878108" y="5491447"/>
            <a:ext cx="1158040" cy="115804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OpenDyslexicAlta" pitchFamily="2" charset="77"/>
              </a:rPr>
              <a:t>two 10s</a:t>
            </a:r>
          </a:p>
        </p:txBody>
      </p:sp>
      <p:pic>
        <p:nvPicPr>
          <p:cNvPr id="33" name="Picture 32">
            <a:extLst>
              <a:ext uri="{FF2B5EF4-FFF2-40B4-BE49-F238E27FC236}">
                <a16:creationId xmlns:a16="http://schemas.microsoft.com/office/drawing/2014/main" xmlns="" id="{DA7AA6A4-EE40-7948-8B24-9A1F159AE4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967793" y="5881690"/>
            <a:ext cx="786342" cy="377553"/>
          </a:xfrm>
          <a:prstGeom prst="rect">
            <a:avLst/>
          </a:prstGeom>
        </p:spPr>
      </p:pic>
      <p:pic>
        <p:nvPicPr>
          <p:cNvPr id="36" name="Picture 35">
            <a:extLst>
              <a:ext uri="{FF2B5EF4-FFF2-40B4-BE49-F238E27FC236}">
                <a16:creationId xmlns:a16="http://schemas.microsoft.com/office/drawing/2014/main" xmlns="" id="{D8DE7A62-15A6-5647-A258-0B9998F64D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324051" y="5881690"/>
            <a:ext cx="786342" cy="377553"/>
          </a:xfrm>
          <a:prstGeom prst="rect">
            <a:avLst/>
          </a:prstGeom>
        </p:spPr>
      </p:pic>
      <p:pic>
        <p:nvPicPr>
          <p:cNvPr id="39" name="Picture 38">
            <a:extLst>
              <a:ext uri="{FF2B5EF4-FFF2-40B4-BE49-F238E27FC236}">
                <a16:creationId xmlns:a16="http://schemas.microsoft.com/office/drawing/2014/main" xmlns="" id="{58585AB1-8E65-634A-AF67-B73664D3C1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5030" y="2808910"/>
            <a:ext cx="627182" cy="623837"/>
          </a:xfrm>
          <a:prstGeom prst="rect">
            <a:avLst/>
          </a:prstGeom>
        </p:spPr>
      </p:pic>
      <p:pic>
        <p:nvPicPr>
          <p:cNvPr id="40" name="Picture 39">
            <a:extLst>
              <a:ext uri="{FF2B5EF4-FFF2-40B4-BE49-F238E27FC236}">
                <a16:creationId xmlns:a16="http://schemas.microsoft.com/office/drawing/2014/main" xmlns="" id="{FE577C13-57B3-994E-9D6D-17E165851B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2626" y="3269046"/>
            <a:ext cx="627182" cy="623837"/>
          </a:xfrm>
          <a:prstGeom prst="rect">
            <a:avLst/>
          </a:prstGeom>
        </p:spPr>
      </p:pic>
      <p:pic>
        <p:nvPicPr>
          <p:cNvPr id="41" name="Picture 40">
            <a:extLst>
              <a:ext uri="{FF2B5EF4-FFF2-40B4-BE49-F238E27FC236}">
                <a16:creationId xmlns:a16="http://schemas.microsoft.com/office/drawing/2014/main" xmlns="" id="{08E743CD-8906-AC46-B148-FB03F6A699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9862" y="4181300"/>
            <a:ext cx="916670" cy="476461"/>
          </a:xfrm>
          <a:prstGeom prst="rect">
            <a:avLst/>
          </a:prstGeom>
        </p:spPr>
      </p:pic>
      <p:pic>
        <p:nvPicPr>
          <p:cNvPr id="42" name="Picture 41">
            <a:extLst>
              <a:ext uri="{FF2B5EF4-FFF2-40B4-BE49-F238E27FC236}">
                <a16:creationId xmlns:a16="http://schemas.microsoft.com/office/drawing/2014/main" xmlns="" id="{C7E61F99-BA9E-6F4C-9A88-E7E9D056B0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93069" y="4419530"/>
            <a:ext cx="916670" cy="476461"/>
          </a:xfrm>
          <a:prstGeom prst="rect">
            <a:avLst/>
          </a:prstGeom>
        </p:spPr>
      </p:pic>
      <p:pic>
        <p:nvPicPr>
          <p:cNvPr id="43" name="Picture 42">
            <a:extLst>
              <a:ext uri="{FF2B5EF4-FFF2-40B4-BE49-F238E27FC236}">
                <a16:creationId xmlns:a16="http://schemas.microsoft.com/office/drawing/2014/main" xmlns="" id="{2C12D9A9-DC26-3049-83C1-7D86C1D17C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9862" y="4764311"/>
            <a:ext cx="916670" cy="476461"/>
          </a:xfrm>
          <a:prstGeom prst="rect">
            <a:avLst/>
          </a:prstGeom>
        </p:spPr>
      </p:pic>
      <p:pic>
        <p:nvPicPr>
          <p:cNvPr id="5" name="Picture 4">
            <a:extLst>
              <a:ext uri="{FF2B5EF4-FFF2-40B4-BE49-F238E27FC236}">
                <a16:creationId xmlns:a16="http://schemas.microsoft.com/office/drawing/2014/main" xmlns="" id="{9AE48F7A-005B-6542-B1D3-F9A9AF627D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44583" y="5534110"/>
            <a:ext cx="1206162" cy="382441"/>
          </a:xfrm>
          <a:prstGeom prst="rect">
            <a:avLst/>
          </a:prstGeom>
        </p:spPr>
      </p:pic>
      <p:pic>
        <p:nvPicPr>
          <p:cNvPr id="62" name="Picture 61">
            <a:extLst>
              <a:ext uri="{FF2B5EF4-FFF2-40B4-BE49-F238E27FC236}">
                <a16:creationId xmlns:a16="http://schemas.microsoft.com/office/drawing/2014/main" xmlns="" id="{5B87DE86-E5D0-B041-973E-B5B80095EA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44583" y="5874624"/>
            <a:ext cx="1206162" cy="382441"/>
          </a:xfrm>
          <a:prstGeom prst="rect">
            <a:avLst/>
          </a:prstGeom>
        </p:spPr>
      </p:pic>
      <p:pic>
        <p:nvPicPr>
          <p:cNvPr id="63" name="Picture 62">
            <a:extLst>
              <a:ext uri="{FF2B5EF4-FFF2-40B4-BE49-F238E27FC236}">
                <a16:creationId xmlns:a16="http://schemas.microsoft.com/office/drawing/2014/main" xmlns="" id="{ED17CE27-8A28-214B-86F5-FF864E5AF9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44583" y="6228190"/>
            <a:ext cx="1206162" cy="382441"/>
          </a:xfrm>
          <a:prstGeom prst="rect">
            <a:avLst/>
          </a:prstGeom>
        </p:spPr>
      </p:pic>
      <p:cxnSp>
        <p:nvCxnSpPr>
          <p:cNvPr id="6" name="Straight Connector 5">
            <a:extLst>
              <a:ext uri="{FF2B5EF4-FFF2-40B4-BE49-F238E27FC236}">
                <a16:creationId xmlns:a16="http://schemas.microsoft.com/office/drawing/2014/main" xmlns="" id="{C9B10A75-A03E-2F48-A1FD-9D6DD5DCC545}"/>
              </a:ext>
            </a:extLst>
          </p:cNvPr>
          <p:cNvCxnSpPr>
            <a:cxnSpLocks/>
            <a:stCxn id="24" idx="3"/>
          </p:cNvCxnSpPr>
          <p:nvPr/>
        </p:nvCxnSpPr>
        <p:spPr>
          <a:xfrm>
            <a:off x="2163721" y="3359919"/>
            <a:ext cx="2880862" cy="1404392"/>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5B6009AC-D6C3-4940-AE2B-9DD5EA2C6B64}"/>
              </a:ext>
            </a:extLst>
          </p:cNvPr>
          <p:cNvCxnSpPr>
            <a:cxnSpLocks/>
            <a:endCxn id="31" idx="1"/>
          </p:cNvCxnSpPr>
          <p:nvPr/>
        </p:nvCxnSpPr>
        <p:spPr>
          <a:xfrm>
            <a:off x="6250745" y="4699326"/>
            <a:ext cx="3627363" cy="0"/>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DB373590-B3DE-474A-B21E-2372244B60B5}"/>
              </a:ext>
            </a:extLst>
          </p:cNvPr>
          <p:cNvCxnSpPr>
            <a:cxnSpLocks/>
            <a:stCxn id="25" idx="3"/>
            <a:endCxn id="62" idx="1"/>
          </p:cNvCxnSpPr>
          <p:nvPr/>
        </p:nvCxnSpPr>
        <p:spPr>
          <a:xfrm>
            <a:off x="2163721" y="4699326"/>
            <a:ext cx="2880862" cy="1366519"/>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503AF4CD-6086-114F-959E-ECB2E0FE89FF}"/>
              </a:ext>
            </a:extLst>
          </p:cNvPr>
          <p:cNvCxnSpPr>
            <a:cxnSpLocks/>
            <a:stCxn id="26" idx="3"/>
            <a:endCxn id="27" idx="1"/>
          </p:cNvCxnSpPr>
          <p:nvPr/>
        </p:nvCxnSpPr>
        <p:spPr>
          <a:xfrm flipV="1">
            <a:off x="2163721" y="3359919"/>
            <a:ext cx="2904923" cy="2710548"/>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4C7B22D6-9D70-3945-A385-2224557222BB}"/>
              </a:ext>
            </a:extLst>
          </p:cNvPr>
          <p:cNvCxnSpPr>
            <a:cxnSpLocks/>
            <a:stCxn id="27" idx="3"/>
            <a:endCxn id="32" idx="1"/>
          </p:cNvCxnSpPr>
          <p:nvPr/>
        </p:nvCxnSpPr>
        <p:spPr>
          <a:xfrm>
            <a:off x="6226684" y="3359919"/>
            <a:ext cx="3651424" cy="2710548"/>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xmlns="" id="{9C77D23E-191C-574A-80FC-BF9B6ABEE1F3}"/>
              </a:ext>
            </a:extLst>
          </p:cNvPr>
          <p:cNvCxnSpPr>
            <a:cxnSpLocks/>
            <a:stCxn id="62" idx="3"/>
            <a:endCxn id="30" idx="1"/>
          </p:cNvCxnSpPr>
          <p:nvPr/>
        </p:nvCxnSpPr>
        <p:spPr>
          <a:xfrm flipV="1">
            <a:off x="6250745" y="3359919"/>
            <a:ext cx="3627363" cy="2705926"/>
          </a:xfrm>
          <a:prstGeom prst="line">
            <a:avLst/>
          </a:prstGeom>
          <a:ln w="28575">
            <a:solidFill>
              <a:srgbClr val="FF3860"/>
            </a:solidFill>
          </a:ln>
        </p:spPr>
        <p:style>
          <a:lnRef idx="1">
            <a:schemeClr val="accent1"/>
          </a:lnRef>
          <a:fillRef idx="0">
            <a:schemeClr val="accent1"/>
          </a:fillRef>
          <a:effectRef idx="0">
            <a:schemeClr val="accent1"/>
          </a:effectRef>
          <a:fontRef idx="minor">
            <a:schemeClr val="tx1"/>
          </a:fontRef>
        </p:style>
      </p:cxnSp>
      <p:pic>
        <p:nvPicPr>
          <p:cNvPr id="55" name="Picture 54">
            <a:extLst>
              <a:ext uri="{FF2B5EF4-FFF2-40B4-BE49-F238E27FC236}">
                <a16:creationId xmlns:a16="http://schemas.microsoft.com/office/drawing/2014/main" xmlns="" id="{DCC4CFDE-5295-F84B-B9CD-2BAAE005E4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3688" y="2825415"/>
            <a:ext cx="599175" cy="595980"/>
          </a:xfrm>
          <a:prstGeom prst="rect">
            <a:avLst/>
          </a:prstGeom>
        </p:spPr>
      </p:pic>
      <p:pic>
        <p:nvPicPr>
          <p:cNvPr id="56" name="Picture 55">
            <a:extLst>
              <a:ext uri="{FF2B5EF4-FFF2-40B4-BE49-F238E27FC236}">
                <a16:creationId xmlns:a16="http://schemas.microsoft.com/office/drawing/2014/main" xmlns="" id="{0ECCCA68-441C-E641-A9EE-6D89413588E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2901" y="3282975"/>
            <a:ext cx="599175" cy="595980"/>
          </a:xfrm>
          <a:prstGeom prst="rect">
            <a:avLst/>
          </a:prstGeom>
        </p:spPr>
      </p:pic>
      <p:pic>
        <p:nvPicPr>
          <p:cNvPr id="57" name="Picture 56">
            <a:extLst>
              <a:ext uri="{FF2B5EF4-FFF2-40B4-BE49-F238E27FC236}">
                <a16:creationId xmlns:a16="http://schemas.microsoft.com/office/drawing/2014/main" xmlns="" id="{7218166A-BB5D-B146-8B6A-B50BB6FCC2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83294" y="3061677"/>
            <a:ext cx="599175" cy="595980"/>
          </a:xfrm>
          <a:prstGeom prst="rect">
            <a:avLst/>
          </a:prstGeom>
        </p:spPr>
      </p:pic>
      <p:pic>
        <p:nvPicPr>
          <p:cNvPr id="58" name="Picture 57">
            <a:extLst>
              <a:ext uri="{FF2B5EF4-FFF2-40B4-BE49-F238E27FC236}">
                <a16:creationId xmlns:a16="http://schemas.microsoft.com/office/drawing/2014/main" xmlns="" id="{399ACAD0-A271-D64C-88E5-A459B3E294F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06340" y="4166993"/>
            <a:ext cx="643232" cy="331512"/>
          </a:xfrm>
          <a:prstGeom prst="rect">
            <a:avLst/>
          </a:prstGeom>
        </p:spPr>
      </p:pic>
      <p:pic>
        <p:nvPicPr>
          <p:cNvPr id="59" name="Picture 58">
            <a:extLst>
              <a:ext uri="{FF2B5EF4-FFF2-40B4-BE49-F238E27FC236}">
                <a16:creationId xmlns:a16="http://schemas.microsoft.com/office/drawing/2014/main" xmlns="" id="{F34E2FFE-4B83-8B46-9EF3-219BABB6809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12633" y="4527192"/>
            <a:ext cx="643232" cy="331512"/>
          </a:xfrm>
          <a:prstGeom prst="rect">
            <a:avLst/>
          </a:prstGeom>
        </p:spPr>
      </p:pic>
      <p:pic>
        <p:nvPicPr>
          <p:cNvPr id="60" name="Picture 59">
            <a:extLst>
              <a:ext uri="{FF2B5EF4-FFF2-40B4-BE49-F238E27FC236}">
                <a16:creationId xmlns:a16="http://schemas.microsoft.com/office/drawing/2014/main" xmlns="" id="{3C2B0A89-B386-6144-9424-4042158CF6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26048" y="4900523"/>
            <a:ext cx="643232" cy="331512"/>
          </a:xfrm>
          <a:prstGeom prst="rect">
            <a:avLst/>
          </a:prstGeom>
        </p:spPr>
      </p:pic>
    </p:spTree>
    <p:extLst>
      <p:ext uri="{BB962C8B-B14F-4D97-AF65-F5344CB8AC3E}">
        <p14:creationId xmlns:p14="http://schemas.microsoft.com/office/powerpoint/2010/main" val="1538167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How could the groups below be made equal?</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Can you think of more than one way?</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4EBEB933-5D47-B941-909E-4310C151488B}"/>
              </a:ext>
            </a:extLst>
          </p:cNvPr>
          <p:cNvPicPr>
            <a:picLocks noChangeAspect="1"/>
          </p:cNvPicPr>
          <p:nvPr/>
        </p:nvPicPr>
        <p:blipFill>
          <a:blip r:embed="rId3"/>
          <a:stretch>
            <a:fillRect/>
          </a:stretch>
        </p:blipFill>
        <p:spPr>
          <a:xfrm>
            <a:off x="4322200" y="3136900"/>
            <a:ext cx="3547600" cy="1355587"/>
          </a:xfrm>
          <a:prstGeom prst="rect">
            <a:avLst/>
          </a:prstGeom>
        </p:spPr>
      </p:pic>
    </p:spTree>
    <p:extLst>
      <p:ext uri="{BB962C8B-B14F-4D97-AF65-F5344CB8AC3E}">
        <p14:creationId xmlns:p14="http://schemas.microsoft.com/office/powerpoint/2010/main" val="9867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Activity 5:</a:t>
            </a:r>
          </a:p>
          <a:p>
            <a:pPr marL="0" indent="0">
              <a:buClr>
                <a:srgbClr val="23D160"/>
              </a:buClr>
              <a:buSzPct val="85000"/>
              <a:buNone/>
            </a:pPr>
            <a:r>
              <a:rPr lang="en-GB" sz="2200" dirty="0"/>
              <a:t>How could the groups below be made equal?</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quickest way to make the two groups above equal would be by bringing one counter from the left-hand box into the right-hand box to make two equal groups of 5. Otherwise, you could make five boxes with two counters in each, one box with ten counters or ten boxes with one counter in each box. </a:t>
            </a:r>
          </a:p>
          <a:p>
            <a:pPr marL="0" indent="0">
              <a:buClr>
                <a:srgbClr val="23D160"/>
              </a:buClr>
              <a:buSzPct val="85000"/>
              <a:buNone/>
            </a:pPr>
            <a:endParaRPr lang="en-GB" sz="2200" dirty="0"/>
          </a:p>
        </p:txBody>
      </p:sp>
      <p:pic>
        <p:nvPicPr>
          <p:cNvPr id="4" name="Picture 3">
            <a:extLst>
              <a:ext uri="{FF2B5EF4-FFF2-40B4-BE49-F238E27FC236}">
                <a16:creationId xmlns:a16="http://schemas.microsoft.com/office/drawing/2014/main" xmlns="" id="{4EBEB933-5D47-B941-909E-4310C151488B}"/>
              </a:ext>
            </a:extLst>
          </p:cNvPr>
          <p:cNvPicPr>
            <a:picLocks noChangeAspect="1"/>
          </p:cNvPicPr>
          <p:nvPr/>
        </p:nvPicPr>
        <p:blipFill>
          <a:blip r:embed="rId3"/>
          <a:stretch>
            <a:fillRect/>
          </a:stretch>
        </p:blipFill>
        <p:spPr>
          <a:xfrm>
            <a:off x="4322200" y="3136900"/>
            <a:ext cx="3547600" cy="1355587"/>
          </a:xfrm>
          <a:prstGeom prst="rect">
            <a:avLst/>
          </a:prstGeom>
        </p:spPr>
      </p:pic>
    </p:spTree>
    <p:extLst>
      <p:ext uri="{BB962C8B-B14F-4D97-AF65-F5344CB8AC3E}">
        <p14:creationId xmlns:p14="http://schemas.microsoft.com/office/powerpoint/2010/main" val="2025625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522606"/>
            <a:ext cx="3169615" cy="1631216"/>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have used multilink cubes to show the equal groupings of the apples on the plates.</a:t>
            </a:r>
          </a:p>
        </p:txBody>
      </p:sp>
      <p:pic>
        <p:nvPicPr>
          <p:cNvPr id="5" name="Picture 4">
            <a:extLst>
              <a:ext uri="{FF2B5EF4-FFF2-40B4-BE49-F238E27FC236}">
                <a16:creationId xmlns:a16="http://schemas.microsoft.com/office/drawing/2014/main" xmlns="" id="{9D8B672B-0935-8A4F-9C8B-1C1FB52FF8A0}"/>
              </a:ext>
            </a:extLst>
          </p:cNvPr>
          <p:cNvPicPr>
            <a:picLocks noChangeAspect="1"/>
          </p:cNvPicPr>
          <p:nvPr/>
        </p:nvPicPr>
        <p:blipFill>
          <a:blip r:embed="rId5"/>
          <a:stretch>
            <a:fillRect/>
          </a:stretch>
        </p:blipFill>
        <p:spPr>
          <a:xfrm>
            <a:off x="5613252" y="743118"/>
            <a:ext cx="6502400" cy="3251200"/>
          </a:xfrm>
          <a:prstGeom prst="rect">
            <a:avLst/>
          </a:prstGeom>
        </p:spPr>
      </p:pic>
      <p:pic>
        <p:nvPicPr>
          <p:cNvPr id="6" name="Picture 5">
            <a:extLst>
              <a:ext uri="{FF2B5EF4-FFF2-40B4-BE49-F238E27FC236}">
                <a16:creationId xmlns:a16="http://schemas.microsoft.com/office/drawing/2014/main" xmlns="" id="{1454C4A3-546E-454E-9ED6-3922422817F2}"/>
              </a:ext>
            </a:extLst>
          </p:cNvPr>
          <p:cNvPicPr>
            <a:picLocks noChangeAspect="1"/>
          </p:cNvPicPr>
          <p:nvPr/>
        </p:nvPicPr>
        <p:blipFill>
          <a:blip r:embed="rId6"/>
          <a:stretch>
            <a:fillRect/>
          </a:stretch>
        </p:blipFill>
        <p:spPr>
          <a:xfrm>
            <a:off x="6375102" y="3334901"/>
            <a:ext cx="4737100" cy="1244600"/>
          </a:xfrm>
          <a:prstGeom prst="rect">
            <a:avLst/>
          </a:prstGeom>
        </p:spPr>
      </p:pic>
    </p:spTree>
    <p:extLst>
      <p:ext uri="{BB962C8B-B14F-4D97-AF65-F5344CB8AC3E}">
        <p14:creationId xmlns:p14="http://schemas.microsoft.com/office/powerpoint/2010/main" val="27100308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FF3860"/>
                </a:solidFill>
              </a:rPr>
              <a:t>I do not agree – if </a:t>
            </a:r>
            <a:r>
              <a:rPr lang="en-GB" sz="2200" dirty="0" err="1">
                <a:solidFill>
                  <a:srgbClr val="FF3860"/>
                </a:solidFill>
              </a:rPr>
              <a:t>Astrobee</a:t>
            </a:r>
            <a:r>
              <a:rPr lang="en-GB" sz="2200" dirty="0">
                <a:solidFill>
                  <a:srgbClr val="FF3860"/>
                </a:solidFill>
              </a:rPr>
              <a:t> is using a cube to represent each apple, then it should look like the red representation – three equal towers made three </a:t>
            </a:r>
            <a:br>
              <a:rPr lang="en-GB" sz="2200" dirty="0">
                <a:solidFill>
                  <a:srgbClr val="FF3860"/>
                </a:solidFill>
              </a:rPr>
            </a:br>
            <a:r>
              <a:rPr lang="en-GB" sz="2200" dirty="0">
                <a:solidFill>
                  <a:srgbClr val="FF3860"/>
                </a:solidFill>
              </a:rPr>
              <a:t>cubes tall, one cube for each of the 3 apples on each of the 3 plates.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522606"/>
            <a:ext cx="3169615" cy="1631216"/>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have used multilink cubes to show the equal groupings of the apples on the plates.</a:t>
            </a:r>
          </a:p>
        </p:txBody>
      </p:sp>
      <p:pic>
        <p:nvPicPr>
          <p:cNvPr id="5" name="Picture 4">
            <a:extLst>
              <a:ext uri="{FF2B5EF4-FFF2-40B4-BE49-F238E27FC236}">
                <a16:creationId xmlns:a16="http://schemas.microsoft.com/office/drawing/2014/main" xmlns="" id="{9D8B672B-0935-8A4F-9C8B-1C1FB52FF8A0}"/>
              </a:ext>
            </a:extLst>
          </p:cNvPr>
          <p:cNvPicPr>
            <a:picLocks noChangeAspect="1"/>
          </p:cNvPicPr>
          <p:nvPr/>
        </p:nvPicPr>
        <p:blipFill>
          <a:blip r:embed="rId5"/>
          <a:stretch>
            <a:fillRect/>
          </a:stretch>
        </p:blipFill>
        <p:spPr>
          <a:xfrm>
            <a:off x="5613252" y="743118"/>
            <a:ext cx="6502400" cy="3251200"/>
          </a:xfrm>
          <a:prstGeom prst="rect">
            <a:avLst/>
          </a:prstGeom>
        </p:spPr>
      </p:pic>
      <p:pic>
        <p:nvPicPr>
          <p:cNvPr id="4" name="Picture 3">
            <a:extLst>
              <a:ext uri="{FF2B5EF4-FFF2-40B4-BE49-F238E27FC236}">
                <a16:creationId xmlns:a16="http://schemas.microsoft.com/office/drawing/2014/main" xmlns="" id="{9FCA2481-B6D6-254F-BE20-F0F65251587E}"/>
              </a:ext>
            </a:extLst>
          </p:cNvPr>
          <p:cNvPicPr>
            <a:picLocks noChangeAspect="1"/>
          </p:cNvPicPr>
          <p:nvPr/>
        </p:nvPicPr>
        <p:blipFill>
          <a:blip r:embed="rId6"/>
          <a:stretch>
            <a:fillRect/>
          </a:stretch>
        </p:blipFill>
        <p:spPr>
          <a:xfrm>
            <a:off x="10482722" y="5663106"/>
            <a:ext cx="1457485" cy="1027714"/>
          </a:xfrm>
          <a:prstGeom prst="rect">
            <a:avLst/>
          </a:prstGeom>
        </p:spPr>
      </p:pic>
      <p:pic>
        <p:nvPicPr>
          <p:cNvPr id="27" name="Picture 26">
            <a:extLst>
              <a:ext uri="{FF2B5EF4-FFF2-40B4-BE49-F238E27FC236}">
                <a16:creationId xmlns:a16="http://schemas.microsoft.com/office/drawing/2014/main" xmlns="" id="{A96708FE-6BA2-9249-9986-E6607695900D}"/>
              </a:ext>
            </a:extLst>
          </p:cNvPr>
          <p:cNvPicPr>
            <a:picLocks noChangeAspect="1"/>
          </p:cNvPicPr>
          <p:nvPr/>
        </p:nvPicPr>
        <p:blipFill>
          <a:blip r:embed="rId7"/>
          <a:stretch>
            <a:fillRect/>
          </a:stretch>
        </p:blipFill>
        <p:spPr>
          <a:xfrm>
            <a:off x="6375102" y="3334901"/>
            <a:ext cx="4737100" cy="1244600"/>
          </a:xfrm>
          <a:prstGeom prst="rect">
            <a:avLst/>
          </a:prstGeom>
        </p:spPr>
      </p:pic>
    </p:spTree>
    <p:extLst>
      <p:ext uri="{BB962C8B-B14F-4D97-AF65-F5344CB8AC3E}">
        <p14:creationId xmlns:p14="http://schemas.microsoft.com/office/powerpoint/2010/main" val="1092046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make equal groups to demonstrate my understanding of the word </a:t>
            </a:r>
            <a:r>
              <a:rPr lang="en-GB" sz="2200" i="1" dirty="0"/>
              <a:t>equal</a:t>
            </a:r>
            <a:endParaRPr lang="en-GB" sz="2200" dirty="0"/>
          </a:p>
          <a:p>
            <a:pPr lvl="0">
              <a:buClr>
                <a:srgbClr val="23D160"/>
              </a:buClr>
              <a:buSzPct val="85000"/>
              <a:buFont typeface="Wingdings" pitchFamily="2" charset="2"/>
              <a:buChar char="ü"/>
            </a:pPr>
            <a:r>
              <a:rPr lang="en-GB" sz="2200" dirty="0"/>
              <a:t>I can explain my reasoning when making equal groups to demonstrate my understanding of the word </a:t>
            </a:r>
            <a:r>
              <a:rPr lang="en-GB" sz="2200" i="1" dirty="0"/>
              <a:t>equal</a:t>
            </a: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2 – To be able to make equal groups</a:t>
            </a:r>
          </a:p>
        </p:txBody>
      </p:sp>
    </p:spTree>
    <p:extLst>
      <p:ext uri="{BB962C8B-B14F-4D97-AF65-F5344CB8AC3E}">
        <p14:creationId xmlns:p14="http://schemas.microsoft.com/office/powerpoint/2010/main" val="2456901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9" name="Rounded Rectangle 8">
            <a:extLst>
              <a:ext uri="{FF2B5EF4-FFF2-40B4-BE49-F238E27FC236}">
                <a16:creationId xmlns:a16="http://schemas.microsoft.com/office/drawing/2014/main" xmlns="" id="{6727B817-1D40-8647-ABD3-93A928E98A86}"/>
              </a:ext>
            </a:extLst>
          </p:cNvPr>
          <p:cNvSpPr/>
          <p:nvPr/>
        </p:nvSpPr>
        <p:spPr>
          <a:xfrm>
            <a:off x="8248363"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0" name="Rounded Rectangle 9">
            <a:extLst>
              <a:ext uri="{FF2B5EF4-FFF2-40B4-BE49-F238E27FC236}">
                <a16:creationId xmlns:a16="http://schemas.microsoft.com/office/drawing/2014/main" xmlns="" id="{E27F6AC8-E509-074F-BD65-87204BE39F3D}"/>
              </a:ext>
            </a:extLst>
          </p:cNvPr>
          <p:cNvSpPr/>
          <p:nvPr/>
        </p:nvSpPr>
        <p:spPr>
          <a:xfrm>
            <a:off x="10037721"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23" name="Picture 22">
            <a:extLst>
              <a:ext uri="{FF2B5EF4-FFF2-40B4-BE49-F238E27FC236}">
                <a16:creationId xmlns:a16="http://schemas.microsoft.com/office/drawing/2014/main" xmlns="" id="{6D2785F5-8420-1F46-967C-5418CC29F9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2815060"/>
            <a:ext cx="1233319" cy="641326"/>
          </a:xfrm>
          <a:prstGeom prst="rect">
            <a:avLst/>
          </a:prstGeom>
        </p:spPr>
      </p:pic>
      <p:pic>
        <p:nvPicPr>
          <p:cNvPr id="24" name="Picture 23">
            <a:extLst>
              <a:ext uri="{FF2B5EF4-FFF2-40B4-BE49-F238E27FC236}">
                <a16:creationId xmlns:a16="http://schemas.microsoft.com/office/drawing/2014/main" xmlns="" id="{A311B189-7038-CF44-A463-5561C6EB8B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373" y="3309281"/>
            <a:ext cx="1233319" cy="641326"/>
          </a:xfrm>
          <a:prstGeom prst="rect">
            <a:avLst/>
          </a:prstGeom>
        </p:spPr>
      </p:pic>
      <p:pic>
        <p:nvPicPr>
          <p:cNvPr id="25" name="Picture 24">
            <a:extLst>
              <a:ext uri="{FF2B5EF4-FFF2-40B4-BE49-F238E27FC236}">
                <a16:creationId xmlns:a16="http://schemas.microsoft.com/office/drawing/2014/main" xmlns="" id="{96238C11-F8E9-704D-A303-97FFD5891E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029" y="3828564"/>
            <a:ext cx="1233319" cy="641326"/>
          </a:xfrm>
          <a:prstGeom prst="rect">
            <a:avLst/>
          </a:prstGeom>
        </p:spPr>
      </p:pic>
      <p:pic>
        <p:nvPicPr>
          <p:cNvPr id="27" name="Picture 26">
            <a:extLst>
              <a:ext uri="{FF2B5EF4-FFF2-40B4-BE49-F238E27FC236}">
                <a16:creationId xmlns:a16="http://schemas.microsoft.com/office/drawing/2014/main" xmlns="" id="{118A3710-F10B-1540-8D93-6F88066673B3}"/>
              </a:ext>
            </a:extLst>
          </p:cNvPr>
          <p:cNvPicPr>
            <a:picLocks noChangeAspect="1"/>
          </p:cNvPicPr>
          <p:nvPr/>
        </p:nvPicPr>
        <p:blipFill>
          <a:blip r:embed="rId4"/>
          <a:stretch>
            <a:fillRect/>
          </a:stretch>
        </p:blipFill>
        <p:spPr>
          <a:xfrm>
            <a:off x="6523612" y="2261721"/>
            <a:ext cx="1916391" cy="1445252"/>
          </a:xfrm>
          <a:prstGeom prst="rect">
            <a:avLst/>
          </a:prstGeom>
        </p:spPr>
      </p:pic>
      <p:pic>
        <p:nvPicPr>
          <p:cNvPr id="28" name="Picture 27">
            <a:extLst>
              <a:ext uri="{FF2B5EF4-FFF2-40B4-BE49-F238E27FC236}">
                <a16:creationId xmlns:a16="http://schemas.microsoft.com/office/drawing/2014/main" xmlns="" id="{B4A7941D-D227-584B-B9F3-15A34DB19B6D}"/>
              </a:ext>
            </a:extLst>
          </p:cNvPr>
          <p:cNvPicPr>
            <a:picLocks noChangeAspect="1"/>
          </p:cNvPicPr>
          <p:nvPr/>
        </p:nvPicPr>
        <p:blipFill>
          <a:blip r:embed="rId4"/>
          <a:stretch>
            <a:fillRect/>
          </a:stretch>
        </p:blipFill>
        <p:spPr>
          <a:xfrm>
            <a:off x="6523614" y="3024638"/>
            <a:ext cx="1916391" cy="1445252"/>
          </a:xfrm>
          <a:prstGeom prst="rect">
            <a:avLst/>
          </a:prstGeom>
        </p:spPr>
      </p:pic>
      <p:pic>
        <p:nvPicPr>
          <p:cNvPr id="29" name="Picture 28">
            <a:extLst>
              <a:ext uri="{FF2B5EF4-FFF2-40B4-BE49-F238E27FC236}">
                <a16:creationId xmlns:a16="http://schemas.microsoft.com/office/drawing/2014/main" xmlns="" id="{2A275DCF-FAD0-5E49-9CE4-81A18899A1DA}"/>
              </a:ext>
            </a:extLst>
          </p:cNvPr>
          <p:cNvPicPr>
            <a:picLocks noChangeAspect="1"/>
          </p:cNvPicPr>
          <p:nvPr/>
        </p:nvPicPr>
        <p:blipFill>
          <a:blip r:embed="rId4"/>
          <a:stretch>
            <a:fillRect/>
          </a:stretch>
        </p:blipFill>
        <p:spPr>
          <a:xfrm>
            <a:off x="6523613" y="3774441"/>
            <a:ext cx="1916391" cy="1445252"/>
          </a:xfrm>
          <a:prstGeom prst="rect">
            <a:avLst/>
          </a:prstGeom>
        </p:spPr>
      </p:pic>
      <p:pic>
        <p:nvPicPr>
          <p:cNvPr id="30" name="Picture 29">
            <a:extLst>
              <a:ext uri="{FF2B5EF4-FFF2-40B4-BE49-F238E27FC236}">
                <a16:creationId xmlns:a16="http://schemas.microsoft.com/office/drawing/2014/main" xmlns="" id="{15F5A391-F7CD-A547-BB35-3C7804336C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8285046" y="3166973"/>
            <a:ext cx="2249353" cy="1080000"/>
          </a:xfrm>
          <a:prstGeom prst="rect">
            <a:avLst/>
          </a:prstGeom>
        </p:spPr>
      </p:pic>
      <p:pic>
        <p:nvPicPr>
          <p:cNvPr id="31" name="Picture 30">
            <a:extLst>
              <a:ext uri="{FF2B5EF4-FFF2-40B4-BE49-F238E27FC236}">
                <a16:creationId xmlns:a16="http://schemas.microsoft.com/office/drawing/2014/main" xmlns="" id="{64C07AE3-CD6E-2D4F-8F53-BB5C94D88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9279158" y="3166973"/>
            <a:ext cx="2249353" cy="1080000"/>
          </a:xfrm>
          <a:prstGeom prst="rect">
            <a:avLst/>
          </a:prstGeom>
        </p:spPr>
      </p:pic>
      <p:pic>
        <p:nvPicPr>
          <p:cNvPr id="32" name="Picture 31">
            <a:extLst>
              <a:ext uri="{FF2B5EF4-FFF2-40B4-BE49-F238E27FC236}">
                <a16:creationId xmlns:a16="http://schemas.microsoft.com/office/drawing/2014/main" xmlns="" id="{EFE70EF3-C9D5-8048-822F-A29EF139A4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10316788" y="3166974"/>
            <a:ext cx="2249353" cy="1080000"/>
          </a:xfrm>
          <a:prstGeom prst="rect">
            <a:avLst/>
          </a:prstGeom>
        </p:spPr>
      </p:pic>
      <p:pic>
        <p:nvPicPr>
          <p:cNvPr id="19" name="Picture 18">
            <a:extLst>
              <a:ext uri="{FF2B5EF4-FFF2-40B4-BE49-F238E27FC236}">
                <a16:creationId xmlns:a16="http://schemas.microsoft.com/office/drawing/2014/main" xmlns="" id="{A1A3BD7E-71D2-794A-BE52-061377771A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7861" y="4217694"/>
            <a:ext cx="1233319" cy="641326"/>
          </a:xfrm>
          <a:prstGeom prst="rect">
            <a:avLst/>
          </a:prstGeom>
        </p:spPr>
      </p:pic>
      <p:pic>
        <p:nvPicPr>
          <p:cNvPr id="20" name="Picture 19">
            <a:extLst>
              <a:ext uri="{FF2B5EF4-FFF2-40B4-BE49-F238E27FC236}">
                <a16:creationId xmlns:a16="http://schemas.microsoft.com/office/drawing/2014/main" xmlns="" id="{D17B7F59-FA2F-3C41-920E-E5DB7B00E1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9575" y="2825415"/>
            <a:ext cx="1081035" cy="1100488"/>
          </a:xfrm>
          <a:prstGeom prst="rect">
            <a:avLst/>
          </a:prstGeom>
        </p:spPr>
      </p:pic>
      <p:pic>
        <p:nvPicPr>
          <p:cNvPr id="21" name="Picture 20">
            <a:extLst>
              <a:ext uri="{FF2B5EF4-FFF2-40B4-BE49-F238E27FC236}">
                <a16:creationId xmlns:a16="http://schemas.microsoft.com/office/drawing/2014/main" xmlns="" id="{73EFA474-C20D-C346-B1F5-617F5045CC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7302" y="2825415"/>
            <a:ext cx="1081035" cy="1100488"/>
          </a:xfrm>
          <a:prstGeom prst="rect">
            <a:avLst/>
          </a:prstGeom>
        </p:spPr>
      </p:pic>
      <p:pic>
        <p:nvPicPr>
          <p:cNvPr id="22" name="Picture 21">
            <a:extLst>
              <a:ext uri="{FF2B5EF4-FFF2-40B4-BE49-F238E27FC236}">
                <a16:creationId xmlns:a16="http://schemas.microsoft.com/office/drawing/2014/main" xmlns="" id="{11541ED3-3524-E049-87D2-61EEDF681C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59263" y="3840187"/>
            <a:ext cx="1081035" cy="1100488"/>
          </a:xfrm>
          <a:prstGeom prst="rect">
            <a:avLst/>
          </a:prstGeom>
        </p:spPr>
      </p:pic>
    </p:spTree>
    <p:extLst>
      <p:ext uri="{BB962C8B-B14F-4D97-AF65-F5344CB8AC3E}">
        <p14:creationId xmlns:p14="http://schemas.microsoft.com/office/powerpoint/2010/main" val="165390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rmAutofit/>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£10 note representation doesn’t belong as it shows four lots of £10, whereas the other representations all show three equal groups of 10.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9" name="Rounded Rectangle 8">
            <a:extLst>
              <a:ext uri="{FF2B5EF4-FFF2-40B4-BE49-F238E27FC236}">
                <a16:creationId xmlns:a16="http://schemas.microsoft.com/office/drawing/2014/main" xmlns="" id="{6727B817-1D40-8647-ABD3-93A928E98A86}"/>
              </a:ext>
            </a:extLst>
          </p:cNvPr>
          <p:cNvSpPr/>
          <p:nvPr/>
        </p:nvSpPr>
        <p:spPr>
          <a:xfrm>
            <a:off x="8248363"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10" name="Rounded Rectangle 9">
            <a:extLst>
              <a:ext uri="{FF2B5EF4-FFF2-40B4-BE49-F238E27FC236}">
                <a16:creationId xmlns:a16="http://schemas.microsoft.com/office/drawing/2014/main" xmlns="" id="{E27F6AC8-E509-074F-BD65-87204BE39F3D}"/>
              </a:ext>
            </a:extLst>
          </p:cNvPr>
          <p:cNvSpPr/>
          <p:nvPr/>
        </p:nvSpPr>
        <p:spPr>
          <a:xfrm>
            <a:off x="10037721" y="3943901"/>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23" name="Picture 22">
            <a:extLst>
              <a:ext uri="{FF2B5EF4-FFF2-40B4-BE49-F238E27FC236}">
                <a16:creationId xmlns:a16="http://schemas.microsoft.com/office/drawing/2014/main" xmlns="" id="{6D2785F5-8420-1F46-967C-5418CC29F9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2815060"/>
            <a:ext cx="1233319" cy="641326"/>
          </a:xfrm>
          <a:prstGeom prst="rect">
            <a:avLst/>
          </a:prstGeom>
        </p:spPr>
      </p:pic>
      <p:pic>
        <p:nvPicPr>
          <p:cNvPr id="24" name="Picture 23">
            <a:extLst>
              <a:ext uri="{FF2B5EF4-FFF2-40B4-BE49-F238E27FC236}">
                <a16:creationId xmlns:a16="http://schemas.microsoft.com/office/drawing/2014/main" xmlns="" id="{A311B189-7038-CF44-A463-5561C6EB8B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373" y="3309281"/>
            <a:ext cx="1233319" cy="641326"/>
          </a:xfrm>
          <a:prstGeom prst="rect">
            <a:avLst/>
          </a:prstGeom>
        </p:spPr>
      </p:pic>
      <p:pic>
        <p:nvPicPr>
          <p:cNvPr id="25" name="Picture 24">
            <a:extLst>
              <a:ext uri="{FF2B5EF4-FFF2-40B4-BE49-F238E27FC236}">
                <a16:creationId xmlns:a16="http://schemas.microsoft.com/office/drawing/2014/main" xmlns="" id="{96238C11-F8E9-704D-A303-97FFD5891E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029" y="3828564"/>
            <a:ext cx="1233319" cy="641326"/>
          </a:xfrm>
          <a:prstGeom prst="rect">
            <a:avLst/>
          </a:prstGeom>
        </p:spPr>
      </p:pic>
      <p:pic>
        <p:nvPicPr>
          <p:cNvPr id="27" name="Picture 26">
            <a:extLst>
              <a:ext uri="{FF2B5EF4-FFF2-40B4-BE49-F238E27FC236}">
                <a16:creationId xmlns:a16="http://schemas.microsoft.com/office/drawing/2014/main" xmlns="" id="{118A3710-F10B-1540-8D93-6F88066673B3}"/>
              </a:ext>
            </a:extLst>
          </p:cNvPr>
          <p:cNvPicPr>
            <a:picLocks noChangeAspect="1"/>
          </p:cNvPicPr>
          <p:nvPr/>
        </p:nvPicPr>
        <p:blipFill>
          <a:blip r:embed="rId4"/>
          <a:stretch>
            <a:fillRect/>
          </a:stretch>
        </p:blipFill>
        <p:spPr>
          <a:xfrm>
            <a:off x="6523612" y="2261721"/>
            <a:ext cx="1916391" cy="1445252"/>
          </a:xfrm>
          <a:prstGeom prst="rect">
            <a:avLst/>
          </a:prstGeom>
        </p:spPr>
      </p:pic>
      <p:pic>
        <p:nvPicPr>
          <p:cNvPr id="28" name="Picture 27">
            <a:extLst>
              <a:ext uri="{FF2B5EF4-FFF2-40B4-BE49-F238E27FC236}">
                <a16:creationId xmlns:a16="http://schemas.microsoft.com/office/drawing/2014/main" xmlns="" id="{B4A7941D-D227-584B-B9F3-15A34DB19B6D}"/>
              </a:ext>
            </a:extLst>
          </p:cNvPr>
          <p:cNvPicPr>
            <a:picLocks noChangeAspect="1"/>
          </p:cNvPicPr>
          <p:nvPr/>
        </p:nvPicPr>
        <p:blipFill>
          <a:blip r:embed="rId4"/>
          <a:stretch>
            <a:fillRect/>
          </a:stretch>
        </p:blipFill>
        <p:spPr>
          <a:xfrm>
            <a:off x="6523614" y="3024638"/>
            <a:ext cx="1916391" cy="1445252"/>
          </a:xfrm>
          <a:prstGeom prst="rect">
            <a:avLst/>
          </a:prstGeom>
        </p:spPr>
      </p:pic>
      <p:pic>
        <p:nvPicPr>
          <p:cNvPr id="29" name="Picture 28">
            <a:extLst>
              <a:ext uri="{FF2B5EF4-FFF2-40B4-BE49-F238E27FC236}">
                <a16:creationId xmlns:a16="http://schemas.microsoft.com/office/drawing/2014/main" xmlns="" id="{2A275DCF-FAD0-5E49-9CE4-81A18899A1DA}"/>
              </a:ext>
            </a:extLst>
          </p:cNvPr>
          <p:cNvPicPr>
            <a:picLocks noChangeAspect="1"/>
          </p:cNvPicPr>
          <p:nvPr/>
        </p:nvPicPr>
        <p:blipFill>
          <a:blip r:embed="rId4"/>
          <a:stretch>
            <a:fillRect/>
          </a:stretch>
        </p:blipFill>
        <p:spPr>
          <a:xfrm>
            <a:off x="6523613" y="3774441"/>
            <a:ext cx="1916391" cy="1445252"/>
          </a:xfrm>
          <a:prstGeom prst="rect">
            <a:avLst/>
          </a:prstGeom>
        </p:spPr>
      </p:pic>
      <p:pic>
        <p:nvPicPr>
          <p:cNvPr id="30" name="Picture 29">
            <a:extLst>
              <a:ext uri="{FF2B5EF4-FFF2-40B4-BE49-F238E27FC236}">
                <a16:creationId xmlns:a16="http://schemas.microsoft.com/office/drawing/2014/main" xmlns="" id="{15F5A391-F7CD-A547-BB35-3C7804336C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8285046" y="3166973"/>
            <a:ext cx="2249353" cy="1080000"/>
          </a:xfrm>
          <a:prstGeom prst="rect">
            <a:avLst/>
          </a:prstGeom>
        </p:spPr>
      </p:pic>
      <p:pic>
        <p:nvPicPr>
          <p:cNvPr id="31" name="Picture 30">
            <a:extLst>
              <a:ext uri="{FF2B5EF4-FFF2-40B4-BE49-F238E27FC236}">
                <a16:creationId xmlns:a16="http://schemas.microsoft.com/office/drawing/2014/main" xmlns="" id="{64C07AE3-CD6E-2D4F-8F53-BB5C94D88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9279158" y="3166973"/>
            <a:ext cx="2249353" cy="1080000"/>
          </a:xfrm>
          <a:prstGeom prst="rect">
            <a:avLst/>
          </a:prstGeom>
        </p:spPr>
      </p:pic>
      <p:pic>
        <p:nvPicPr>
          <p:cNvPr id="32" name="Picture 31">
            <a:extLst>
              <a:ext uri="{FF2B5EF4-FFF2-40B4-BE49-F238E27FC236}">
                <a16:creationId xmlns:a16="http://schemas.microsoft.com/office/drawing/2014/main" xmlns="" id="{EFE70EF3-C9D5-8048-822F-A29EF139A4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10316788" y="3166974"/>
            <a:ext cx="2249353" cy="1080000"/>
          </a:xfrm>
          <a:prstGeom prst="rect">
            <a:avLst/>
          </a:prstGeom>
        </p:spPr>
      </p:pic>
      <p:pic>
        <p:nvPicPr>
          <p:cNvPr id="19" name="Picture 18">
            <a:extLst>
              <a:ext uri="{FF2B5EF4-FFF2-40B4-BE49-F238E27FC236}">
                <a16:creationId xmlns:a16="http://schemas.microsoft.com/office/drawing/2014/main" xmlns="" id="{A1A3BD7E-71D2-794A-BE52-061377771A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7861" y="4217694"/>
            <a:ext cx="1233319" cy="641326"/>
          </a:xfrm>
          <a:prstGeom prst="rect">
            <a:avLst/>
          </a:prstGeom>
        </p:spPr>
      </p:pic>
      <p:pic>
        <p:nvPicPr>
          <p:cNvPr id="20" name="Picture 19">
            <a:extLst>
              <a:ext uri="{FF2B5EF4-FFF2-40B4-BE49-F238E27FC236}">
                <a16:creationId xmlns:a16="http://schemas.microsoft.com/office/drawing/2014/main" xmlns="" id="{D17B7F59-FA2F-3C41-920E-E5DB7B00E1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9575" y="2825415"/>
            <a:ext cx="1081035" cy="1100488"/>
          </a:xfrm>
          <a:prstGeom prst="rect">
            <a:avLst/>
          </a:prstGeom>
        </p:spPr>
      </p:pic>
      <p:pic>
        <p:nvPicPr>
          <p:cNvPr id="21" name="Picture 20">
            <a:extLst>
              <a:ext uri="{FF2B5EF4-FFF2-40B4-BE49-F238E27FC236}">
                <a16:creationId xmlns:a16="http://schemas.microsoft.com/office/drawing/2014/main" xmlns="" id="{73EFA474-C20D-C346-B1F5-617F5045CC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7302" y="2825415"/>
            <a:ext cx="1081035" cy="1100488"/>
          </a:xfrm>
          <a:prstGeom prst="rect">
            <a:avLst/>
          </a:prstGeom>
        </p:spPr>
      </p:pic>
      <p:pic>
        <p:nvPicPr>
          <p:cNvPr id="22" name="Picture 21">
            <a:extLst>
              <a:ext uri="{FF2B5EF4-FFF2-40B4-BE49-F238E27FC236}">
                <a16:creationId xmlns:a16="http://schemas.microsoft.com/office/drawing/2014/main" xmlns="" id="{11541ED3-3524-E049-87D2-61EEDF681C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59263" y="3840187"/>
            <a:ext cx="1081035" cy="1100488"/>
          </a:xfrm>
          <a:prstGeom prst="rect">
            <a:avLst/>
          </a:prstGeom>
        </p:spPr>
      </p:pic>
    </p:spTree>
    <p:extLst>
      <p:ext uri="{BB962C8B-B14F-4D97-AF65-F5344CB8AC3E}">
        <p14:creationId xmlns:p14="http://schemas.microsoft.com/office/powerpoint/2010/main" val="3814497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The number bead string shows two equal groups of 10.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How else could we demonstrate two equal groups of 10?</a:t>
            </a:r>
          </a:p>
          <a:p>
            <a:pPr marL="0" indent="0">
              <a:buClr>
                <a:srgbClr val="23D160"/>
              </a:buClr>
              <a:buSzPct val="85000"/>
              <a:buNone/>
            </a:pPr>
            <a:r>
              <a:rPr lang="en-GB" sz="2200" dirty="0"/>
              <a:t>Explain your answer. </a:t>
            </a:r>
          </a:p>
        </p:txBody>
      </p:sp>
      <p:pic>
        <p:nvPicPr>
          <p:cNvPr id="53" name="Picture 52">
            <a:extLst>
              <a:ext uri="{FF2B5EF4-FFF2-40B4-BE49-F238E27FC236}">
                <a16:creationId xmlns:a16="http://schemas.microsoft.com/office/drawing/2014/main" xmlns="" id="{C13A1ADE-65EB-4640-A3E5-07F73F8CC6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019414"/>
            <a:ext cx="12192000" cy="1354010"/>
          </a:xfrm>
          <a:prstGeom prst="rect">
            <a:avLst/>
          </a:prstGeom>
        </p:spPr>
      </p:pic>
    </p:spTree>
    <p:extLst>
      <p:ext uri="{BB962C8B-B14F-4D97-AF65-F5344CB8AC3E}">
        <p14:creationId xmlns:p14="http://schemas.microsoft.com/office/powerpoint/2010/main" val="1591911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Talking Time:</a:t>
            </a:r>
          </a:p>
          <a:p>
            <a:pPr marL="0" indent="0">
              <a:buClr>
                <a:srgbClr val="23D160"/>
              </a:buClr>
              <a:buSzPct val="85000"/>
              <a:buNone/>
            </a:pPr>
            <a:r>
              <a:rPr lang="en-GB" sz="2200" dirty="0"/>
              <a:t>The number bead string shows two equal groups of 10.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 ways, including two Base 10 ten pieces, two Numicon Shape pieces for 10, two 10 place value counters, two 10 p coins, two boxes with each containing 10 counters... </a:t>
            </a:r>
          </a:p>
        </p:txBody>
      </p:sp>
      <p:pic>
        <p:nvPicPr>
          <p:cNvPr id="53" name="Picture 52">
            <a:extLst>
              <a:ext uri="{FF2B5EF4-FFF2-40B4-BE49-F238E27FC236}">
                <a16:creationId xmlns:a16="http://schemas.microsoft.com/office/drawing/2014/main" xmlns="" id="{C13A1ADE-65EB-4640-A3E5-07F73F8CC6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019414"/>
            <a:ext cx="12192000" cy="1354010"/>
          </a:xfrm>
          <a:prstGeom prst="rect">
            <a:avLst/>
          </a:prstGeom>
        </p:spPr>
      </p:pic>
    </p:spTree>
    <p:extLst>
      <p:ext uri="{BB962C8B-B14F-4D97-AF65-F5344CB8AC3E}">
        <p14:creationId xmlns:p14="http://schemas.microsoft.com/office/powerpoint/2010/main" val="2537866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The Numicon Shape pieces below show four equal groups of 2.</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How else could we demonstrate four equal groups of 2?</a:t>
            </a:r>
          </a:p>
          <a:p>
            <a:pPr marL="0" indent="0">
              <a:buClr>
                <a:srgbClr val="23D160"/>
              </a:buClr>
              <a:buSzPct val="85000"/>
              <a:buNone/>
            </a:pPr>
            <a:r>
              <a:rPr lang="en-GB" sz="2200" dirty="0"/>
              <a:t>Explain your answer. </a:t>
            </a:r>
          </a:p>
        </p:txBody>
      </p:sp>
      <p:pic>
        <p:nvPicPr>
          <p:cNvPr id="5" name="Picture 4">
            <a:extLst>
              <a:ext uri="{FF2B5EF4-FFF2-40B4-BE49-F238E27FC236}">
                <a16:creationId xmlns:a16="http://schemas.microsoft.com/office/drawing/2014/main" xmlns="" id="{9412374E-423A-C944-903C-76FB14CFC8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751020" y="2889000"/>
            <a:ext cx="2249353" cy="1080000"/>
          </a:xfrm>
          <a:prstGeom prst="rect">
            <a:avLst/>
          </a:prstGeom>
        </p:spPr>
      </p:pic>
      <p:pic>
        <p:nvPicPr>
          <p:cNvPr id="6" name="Picture 5">
            <a:extLst>
              <a:ext uri="{FF2B5EF4-FFF2-40B4-BE49-F238E27FC236}">
                <a16:creationId xmlns:a16="http://schemas.microsoft.com/office/drawing/2014/main" xmlns="" id="{ECCAF8BC-475D-5E45-936B-B84AB1F10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718969" y="2889001"/>
            <a:ext cx="2249353" cy="1080000"/>
          </a:xfrm>
          <a:prstGeom prst="rect">
            <a:avLst/>
          </a:prstGeom>
        </p:spPr>
      </p:pic>
      <p:pic>
        <p:nvPicPr>
          <p:cNvPr id="7" name="Picture 6">
            <a:extLst>
              <a:ext uri="{FF2B5EF4-FFF2-40B4-BE49-F238E27FC236}">
                <a16:creationId xmlns:a16="http://schemas.microsoft.com/office/drawing/2014/main" xmlns="" id="{46D7A246-9A67-C04D-BBF5-3AC5EABE6A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686919" y="2889000"/>
            <a:ext cx="2249353" cy="1080000"/>
          </a:xfrm>
          <a:prstGeom prst="rect">
            <a:avLst/>
          </a:prstGeom>
        </p:spPr>
      </p:pic>
      <p:pic>
        <p:nvPicPr>
          <p:cNvPr id="8" name="Picture 7">
            <a:extLst>
              <a:ext uri="{FF2B5EF4-FFF2-40B4-BE49-F238E27FC236}">
                <a16:creationId xmlns:a16="http://schemas.microsoft.com/office/drawing/2014/main" xmlns="" id="{101C1D13-09B1-424E-8E35-534E23BF18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654868" y="2889000"/>
            <a:ext cx="2249353" cy="1080000"/>
          </a:xfrm>
          <a:prstGeom prst="rect">
            <a:avLst/>
          </a:prstGeom>
        </p:spPr>
      </p:pic>
    </p:spTree>
    <p:extLst>
      <p:ext uri="{BB962C8B-B14F-4D97-AF65-F5344CB8AC3E}">
        <p14:creationId xmlns:p14="http://schemas.microsoft.com/office/powerpoint/2010/main" val="170208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Talking Time:</a:t>
            </a:r>
          </a:p>
          <a:p>
            <a:pPr marL="0" indent="0">
              <a:buClr>
                <a:srgbClr val="23D160"/>
              </a:buClr>
              <a:buSzPct val="85000"/>
              <a:buNone/>
            </a:pPr>
            <a:r>
              <a:rPr lang="en-GB" sz="2200" dirty="0"/>
              <a:t>The Numicon Shape pieces below show four equal groups of 2.</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 ways, including four 2 p coins or four £2 coins, four boxes with each containing 2 counters, four hands with each showing 2 fingers... </a:t>
            </a:r>
          </a:p>
        </p:txBody>
      </p:sp>
      <p:pic>
        <p:nvPicPr>
          <p:cNvPr id="5" name="Picture 4">
            <a:extLst>
              <a:ext uri="{FF2B5EF4-FFF2-40B4-BE49-F238E27FC236}">
                <a16:creationId xmlns:a16="http://schemas.microsoft.com/office/drawing/2014/main" xmlns="" id="{DF336C97-A589-F74F-BECE-1F81B88D93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751020" y="2889000"/>
            <a:ext cx="2249353" cy="1080000"/>
          </a:xfrm>
          <a:prstGeom prst="rect">
            <a:avLst/>
          </a:prstGeom>
        </p:spPr>
      </p:pic>
      <p:pic>
        <p:nvPicPr>
          <p:cNvPr id="6" name="Picture 5">
            <a:extLst>
              <a:ext uri="{FF2B5EF4-FFF2-40B4-BE49-F238E27FC236}">
                <a16:creationId xmlns:a16="http://schemas.microsoft.com/office/drawing/2014/main" xmlns="" id="{AA246C5F-2DCC-AD4A-9158-A9E5DDD7F6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718969" y="2889001"/>
            <a:ext cx="2249353" cy="1080000"/>
          </a:xfrm>
          <a:prstGeom prst="rect">
            <a:avLst/>
          </a:prstGeom>
        </p:spPr>
      </p:pic>
      <p:pic>
        <p:nvPicPr>
          <p:cNvPr id="7" name="Picture 6">
            <a:extLst>
              <a:ext uri="{FF2B5EF4-FFF2-40B4-BE49-F238E27FC236}">
                <a16:creationId xmlns:a16="http://schemas.microsoft.com/office/drawing/2014/main" xmlns="" id="{4B4F8DEE-06B1-1147-8944-E2C49DA183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5686919" y="2889000"/>
            <a:ext cx="2249353" cy="1080000"/>
          </a:xfrm>
          <a:prstGeom prst="rect">
            <a:avLst/>
          </a:prstGeom>
        </p:spPr>
      </p:pic>
      <p:pic>
        <p:nvPicPr>
          <p:cNvPr id="8" name="Picture 7">
            <a:extLst>
              <a:ext uri="{FF2B5EF4-FFF2-40B4-BE49-F238E27FC236}">
                <a16:creationId xmlns:a16="http://schemas.microsoft.com/office/drawing/2014/main" xmlns="" id="{2ACA9582-AE15-E047-AB54-C1138F304B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654868" y="2889000"/>
            <a:ext cx="2249353" cy="1080000"/>
          </a:xfrm>
          <a:prstGeom prst="rect">
            <a:avLst/>
          </a:prstGeom>
        </p:spPr>
      </p:pic>
    </p:spTree>
    <p:extLst>
      <p:ext uri="{BB962C8B-B14F-4D97-AF65-F5344CB8AC3E}">
        <p14:creationId xmlns:p14="http://schemas.microsoft.com/office/powerpoint/2010/main" val="3314941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make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The hands below show six equal groups of 5.</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How else could we demonstrate six equal groups of 5?</a:t>
            </a:r>
          </a:p>
          <a:p>
            <a:pPr marL="0" indent="0">
              <a:buClr>
                <a:srgbClr val="23D160"/>
              </a:buClr>
              <a:buSzPct val="85000"/>
              <a:buNone/>
            </a:pPr>
            <a:r>
              <a:rPr lang="en-GB" sz="2200" dirty="0"/>
              <a:t>Explain your answer. </a:t>
            </a:r>
          </a:p>
        </p:txBody>
      </p:sp>
      <p:pic>
        <p:nvPicPr>
          <p:cNvPr id="4" name="Picture 3">
            <a:extLst>
              <a:ext uri="{FF2B5EF4-FFF2-40B4-BE49-F238E27FC236}">
                <a16:creationId xmlns:a16="http://schemas.microsoft.com/office/drawing/2014/main" xmlns="" id="{BB598E69-D8A0-5D4E-951C-80241CAB870A}"/>
              </a:ext>
            </a:extLst>
          </p:cNvPr>
          <p:cNvPicPr>
            <a:picLocks noChangeAspect="1"/>
          </p:cNvPicPr>
          <p:nvPr/>
        </p:nvPicPr>
        <p:blipFill>
          <a:blip r:embed="rId3"/>
          <a:stretch>
            <a:fillRect/>
          </a:stretch>
        </p:blipFill>
        <p:spPr>
          <a:xfrm>
            <a:off x="689113" y="3054671"/>
            <a:ext cx="10813774" cy="1893246"/>
          </a:xfrm>
          <a:prstGeom prst="rect">
            <a:avLst/>
          </a:prstGeom>
        </p:spPr>
      </p:pic>
    </p:spTree>
    <p:extLst>
      <p:ext uri="{BB962C8B-B14F-4D97-AF65-F5344CB8AC3E}">
        <p14:creationId xmlns:p14="http://schemas.microsoft.com/office/powerpoint/2010/main" val="1431361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12742</TotalTime>
  <Words>1166</Words>
  <Application>Microsoft Office PowerPoint</Application>
  <PresentationFormat>Custom</PresentationFormat>
  <Paragraphs>311</Paragraphs>
  <Slides>25</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Wingdings</vt:lpstr>
      <vt:lpstr>Lato Light</vt:lpstr>
      <vt:lpstr>Calibri</vt:lpstr>
      <vt:lpstr>Muli</vt:lpstr>
      <vt:lpstr>Lato</vt:lpstr>
      <vt:lpstr>OpenDyslexicAlta</vt:lpstr>
      <vt:lpstr>OpenDyslexic</vt:lpstr>
      <vt:lpstr>Office Theme</vt:lpstr>
      <vt:lpstr>PowerPoint Presentation</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lpstr>To be able to make equal groups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570</cp:revision>
  <cp:lastPrinted>2019-06-17T16:19:05Z</cp:lastPrinted>
  <dcterms:created xsi:type="dcterms:W3CDTF">2018-08-06T08:16:18Z</dcterms:created>
  <dcterms:modified xsi:type="dcterms:W3CDTF">2020-07-13T18:50:51Z</dcterms:modified>
</cp:coreProperties>
</file>