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37"/>
  </p:notesMasterIdLst>
  <p:handoutMasterIdLst>
    <p:handoutMasterId r:id="rId38"/>
  </p:handoutMasterIdLst>
  <p:sldIdLst>
    <p:sldId id="320" r:id="rId2"/>
    <p:sldId id="321" r:id="rId3"/>
    <p:sldId id="372" r:id="rId4"/>
    <p:sldId id="425" r:id="rId5"/>
    <p:sldId id="389" r:id="rId6"/>
    <p:sldId id="410" r:id="rId7"/>
    <p:sldId id="411" r:id="rId8"/>
    <p:sldId id="412" r:id="rId9"/>
    <p:sldId id="413" r:id="rId10"/>
    <p:sldId id="414" r:id="rId11"/>
    <p:sldId id="415" r:id="rId12"/>
    <p:sldId id="416" r:id="rId13"/>
    <p:sldId id="422" r:id="rId14"/>
    <p:sldId id="423" r:id="rId15"/>
    <p:sldId id="418" r:id="rId16"/>
    <p:sldId id="419" r:id="rId17"/>
    <p:sldId id="420" r:id="rId18"/>
    <p:sldId id="421" r:id="rId19"/>
    <p:sldId id="409" r:id="rId20"/>
    <p:sldId id="417" r:id="rId21"/>
    <p:sldId id="408" r:id="rId22"/>
    <p:sldId id="392" r:id="rId23"/>
    <p:sldId id="391" r:id="rId24"/>
    <p:sldId id="390" r:id="rId25"/>
    <p:sldId id="393" r:id="rId26"/>
    <p:sldId id="394" r:id="rId27"/>
    <p:sldId id="403" r:id="rId28"/>
    <p:sldId id="404" r:id="rId29"/>
    <p:sldId id="401" r:id="rId30"/>
    <p:sldId id="402" r:id="rId31"/>
    <p:sldId id="424" r:id="rId32"/>
    <p:sldId id="426" r:id="rId33"/>
    <p:sldId id="405" r:id="rId34"/>
    <p:sldId id="406" r:id="rId35"/>
    <p:sldId id="407" r:id="rId36"/>
  </p:sldIdLst>
  <p:sldSz cx="12192000" cy="6858000"/>
  <p:notesSz cx="6858000" cy="9144000"/>
  <p:embeddedFontLst>
    <p:embeddedFont>
      <p:font typeface="Lato Light" panose="020F0302020204030203" pitchFamily="34" charset="0"/>
      <p:regular r:id="rId39"/>
    </p:embeddedFont>
    <p:embeddedFont>
      <p:font typeface="Calibri" panose="020F0502020204030204" pitchFamily="34" charset="0"/>
      <p:regular r:id="rId40"/>
      <p:bold r:id="rId41"/>
      <p:italic r:id="rId42"/>
      <p:boldItalic r:id="rId43"/>
    </p:embeddedFont>
    <p:embeddedFont>
      <p:font typeface="Muli" panose="020B0604020202020204" charset="0"/>
      <p:regular r:id="rId44"/>
      <p:bold r:id="rId45"/>
      <p:italic r:id="rId46"/>
      <p:boldItalic r:id="rId47"/>
    </p:embeddedFont>
    <p:embeddedFont>
      <p:font typeface="Lato" panose="020F0502020204030203" pitchFamily="34" charset="0"/>
      <p:regular r:id="rId48"/>
      <p:bold r:id="rId49"/>
    </p:embeddedFont>
    <p:embeddedFont>
      <p:font typeface="OpenDyslexicAlta" panose="020B0604020202020204" charset="0"/>
      <p:regular r:id="rId50"/>
      <p:bold r:id="rId51"/>
      <p:italic r:id="rId52"/>
      <p:boldItalic r:id="rId53"/>
    </p:embeddedFont>
    <p:embeddedFont>
      <p:font typeface="OpenDyslexic" panose="020B0604020202020204" charset="0"/>
      <p:regular r:id="rId54"/>
      <p:bold r:id="rId55"/>
      <p:italic r:id="rId56"/>
      <p:boldItalic r:id="rId5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17"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FFDD57"/>
    <a:srgbClr val="23D160"/>
    <a:srgbClr val="3273DC"/>
    <a:srgbClr val="7957D5"/>
    <a:srgbClr val="209CEE"/>
    <a:srgbClr val="000000"/>
    <a:srgbClr val="121212"/>
    <a:srgbClr val="44A6ED"/>
    <a:srgbClr val="A4B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48" autoAdjust="0"/>
    <p:restoredTop sz="87959" autoAdjust="0"/>
  </p:normalViewPr>
  <p:slideViewPr>
    <p:cSldViewPr snapToGrid="0" snapToObjects="1">
      <p:cViewPr varScale="1">
        <p:scale>
          <a:sx n="60" d="100"/>
          <a:sy n="60" d="100"/>
        </p:scale>
        <p:origin x="-672" y="-96"/>
      </p:cViewPr>
      <p:guideLst>
        <p:guide orient="horz" pos="2160"/>
        <p:guide pos="3817"/>
      </p:guideLst>
    </p:cSldViewPr>
  </p:slideViewPr>
  <p:outlineViewPr>
    <p:cViewPr>
      <p:scale>
        <a:sx n="33" d="100"/>
        <a:sy n="33" d="100"/>
      </p:scale>
      <p:origin x="0" y="-65296"/>
    </p:cViewPr>
  </p:outlineViewPr>
  <p:notesTextViewPr>
    <p:cViewPr>
      <p:scale>
        <a:sx n="65" d="100"/>
        <a:sy n="65" d="100"/>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3524128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3794475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931065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2762048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2646476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3997225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357797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26415502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12883180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473067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2067957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26130893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3203532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2160660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15894510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25</a:t>
            </a:fld>
            <a:endParaRPr lang="en-GB"/>
          </a:p>
        </p:txBody>
      </p:sp>
    </p:spTree>
    <p:extLst>
      <p:ext uri="{BB962C8B-B14F-4D97-AF65-F5344CB8AC3E}">
        <p14:creationId xmlns:p14="http://schemas.microsoft.com/office/powerpoint/2010/main" val="23009472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26</a:t>
            </a:fld>
            <a:endParaRPr lang="en-GB"/>
          </a:p>
        </p:txBody>
      </p:sp>
    </p:spTree>
    <p:extLst>
      <p:ext uri="{BB962C8B-B14F-4D97-AF65-F5344CB8AC3E}">
        <p14:creationId xmlns:p14="http://schemas.microsoft.com/office/powerpoint/2010/main" val="15252591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27</a:t>
            </a:fld>
            <a:endParaRPr lang="en-GB"/>
          </a:p>
        </p:txBody>
      </p:sp>
    </p:spTree>
    <p:extLst>
      <p:ext uri="{BB962C8B-B14F-4D97-AF65-F5344CB8AC3E}">
        <p14:creationId xmlns:p14="http://schemas.microsoft.com/office/powerpoint/2010/main" val="14800293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28</a:t>
            </a:fld>
            <a:endParaRPr lang="en-GB"/>
          </a:p>
        </p:txBody>
      </p:sp>
    </p:spTree>
    <p:extLst>
      <p:ext uri="{BB962C8B-B14F-4D97-AF65-F5344CB8AC3E}">
        <p14:creationId xmlns:p14="http://schemas.microsoft.com/office/powerpoint/2010/main" val="16667967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29</a:t>
            </a:fld>
            <a:endParaRPr lang="en-GB"/>
          </a:p>
        </p:txBody>
      </p:sp>
    </p:spTree>
    <p:extLst>
      <p:ext uri="{BB962C8B-B14F-4D97-AF65-F5344CB8AC3E}">
        <p14:creationId xmlns:p14="http://schemas.microsoft.com/office/powerpoint/2010/main" val="1861387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30</a:t>
            </a:fld>
            <a:endParaRPr lang="en-GB"/>
          </a:p>
        </p:txBody>
      </p:sp>
    </p:spTree>
    <p:extLst>
      <p:ext uri="{BB962C8B-B14F-4D97-AF65-F5344CB8AC3E}">
        <p14:creationId xmlns:p14="http://schemas.microsoft.com/office/powerpoint/2010/main" val="42831040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31</a:t>
            </a:fld>
            <a:endParaRPr lang="en-GB"/>
          </a:p>
        </p:txBody>
      </p:sp>
    </p:spTree>
    <p:extLst>
      <p:ext uri="{BB962C8B-B14F-4D97-AF65-F5344CB8AC3E}">
        <p14:creationId xmlns:p14="http://schemas.microsoft.com/office/powerpoint/2010/main" val="2241609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2840923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Extend children by asking them to write their own ”Which one doesn’t belong?” questions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32</a:t>
            </a:fld>
            <a:endParaRPr lang="en-GB"/>
          </a:p>
        </p:txBody>
      </p:sp>
    </p:spTree>
    <p:extLst>
      <p:ext uri="{BB962C8B-B14F-4D97-AF65-F5344CB8AC3E}">
        <p14:creationId xmlns:p14="http://schemas.microsoft.com/office/powerpoint/2010/main" val="15995996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33</a:t>
            </a:fld>
            <a:endParaRPr lang="en-GB"/>
          </a:p>
        </p:txBody>
      </p:sp>
    </p:spTree>
    <p:extLst>
      <p:ext uri="{BB962C8B-B14F-4D97-AF65-F5344CB8AC3E}">
        <p14:creationId xmlns:p14="http://schemas.microsoft.com/office/powerpoint/2010/main" val="603961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34</a:t>
            </a:fld>
            <a:endParaRPr lang="en-GB"/>
          </a:p>
        </p:txBody>
      </p:sp>
    </p:spTree>
    <p:extLst>
      <p:ext uri="{BB962C8B-B14F-4D97-AF65-F5344CB8AC3E}">
        <p14:creationId xmlns:p14="http://schemas.microsoft.com/office/powerpoint/2010/main" val="3125515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506224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3431482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1095980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4086261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279921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10188092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
        <p:nvSpPr>
          <p:cNvPr id="7" name="Date Placeholder 3">
            <a:extLst>
              <a:ext uri="{FF2B5EF4-FFF2-40B4-BE49-F238E27FC236}">
                <a16:creationId xmlns:a16="http://schemas.microsoft.com/office/drawing/2014/main" xmlns="" id="{4A8255E2-8D62-EF46-8A29-C45CCF03D89D}"/>
              </a:ext>
            </a:extLst>
          </p:cNvPr>
          <p:cNvSpPr txBox="1">
            <a:spLocks/>
          </p:cNvSpPr>
          <p:nvPr userDrawn="1"/>
        </p:nvSpPr>
        <p:spPr>
          <a:xfrm>
            <a:off x="838200" y="128546"/>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ul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E6FE96F-DDC5-F246-8640-2EF68EEC1D75}" type="datetime1">
              <a:rPr lang="en-GB" smtClean="0"/>
              <a:pPr/>
              <a:t>13/07/2020</a:t>
            </a:fld>
            <a:endParaRPr lang="en-GB" dirty="0"/>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tiff"/><Relationship Id="rId4" Type="http://schemas.openxmlformats.org/officeDocument/2006/relationships/image" Target="../media/image20.emf"/></Relationships>
</file>

<file path=ppt/slides/_rels/slide3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tiff"/><Relationship Id="rId4" Type="http://schemas.openxmlformats.org/officeDocument/2006/relationships/image" Target="../media/image20.emf"/></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23.tiff"/></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a:bodyPr>
          <a:lstStyle/>
          <a:p>
            <a:r>
              <a:rPr lang="en-GB" dirty="0"/>
              <a:t>Year 2 </a:t>
            </a:r>
            <a:br>
              <a:rPr lang="en-GB" dirty="0"/>
            </a:br>
            <a:r>
              <a:rPr lang="en-GB" dirty="0"/>
              <a:t>Autumn Block 4: Multiplication and Division</a:t>
            </a:r>
          </a:p>
          <a:p>
            <a:r>
              <a:rPr lang="en-GB" dirty="0"/>
              <a:t>Lesson 3: To be able to add equal groups</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21692"/>
            <a:ext cx="3369375" cy="369332"/>
          </a:xfrm>
        </p:spPr>
        <p:txBody>
          <a:bodyPr>
            <a:normAutofit fontScale="85000" lnSpcReduction="10000"/>
          </a:bodyPr>
          <a:lstStyle/>
          <a:p>
            <a:r>
              <a:rPr lang="en-GB" dirty="0"/>
              <a:t>Block 4 – Multiplication and Division</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3</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Autumn</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xmlns="" id="{F8D65072-FC35-D84F-937B-70E91C6BD3D3}"/>
              </a:ext>
            </a:extLst>
          </p:cNvPr>
          <p:cNvSpPr txBox="1"/>
          <p:nvPr/>
        </p:nvSpPr>
        <p:spPr>
          <a:xfrm>
            <a:off x="9342783" y="385638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0" name="Rounded Rectangle 19">
            <a:extLst>
              <a:ext uri="{FF2B5EF4-FFF2-40B4-BE49-F238E27FC236}">
                <a16:creationId xmlns:a16="http://schemas.microsoft.com/office/drawing/2014/main" xmlns="" id="{2C319D8A-2CD9-8E4F-845C-2DE12D9BFC47}"/>
              </a:ext>
            </a:extLst>
          </p:cNvPr>
          <p:cNvSpPr/>
          <p:nvPr/>
        </p:nvSpPr>
        <p:spPr>
          <a:xfrm>
            <a:off x="2498044" y="400566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apples on each plate.</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two</a:t>
            </a:r>
            <a:r>
              <a:rPr lang="en-GB" sz="2400" dirty="0">
                <a:solidFill>
                  <a:schemeClr val="tx1"/>
                </a:solidFill>
                <a:latin typeface="OpenDyslexicAlta" pitchFamily="2" charset="77"/>
              </a:rPr>
              <a:t> 3s.</a:t>
            </a: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6</a:t>
            </a:r>
          </a:p>
        </p:txBody>
      </p:sp>
      <p:pic>
        <p:nvPicPr>
          <p:cNvPr id="9" name="Picture 8">
            <a:extLst>
              <a:ext uri="{FF2B5EF4-FFF2-40B4-BE49-F238E27FC236}">
                <a16:creationId xmlns:a16="http://schemas.microsoft.com/office/drawing/2014/main" xmlns="" id="{077F5A78-F7F6-DC45-8F52-B82DDB8AE082}"/>
              </a:ext>
            </a:extLst>
          </p:cNvPr>
          <p:cNvPicPr>
            <a:picLocks noChangeAspect="1"/>
          </p:cNvPicPr>
          <p:nvPr/>
        </p:nvPicPr>
        <p:blipFill>
          <a:blip r:embed="rId3"/>
          <a:stretch>
            <a:fillRect/>
          </a:stretch>
        </p:blipFill>
        <p:spPr>
          <a:xfrm>
            <a:off x="5880407" y="1200398"/>
            <a:ext cx="6502400" cy="3251200"/>
          </a:xfrm>
          <a:prstGeom prst="rect">
            <a:avLst/>
          </a:prstGeom>
        </p:spPr>
      </p:pic>
    </p:spTree>
    <p:extLst>
      <p:ext uri="{BB962C8B-B14F-4D97-AF65-F5344CB8AC3E}">
        <p14:creationId xmlns:p14="http://schemas.microsoft.com/office/powerpoint/2010/main" val="1997318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0" name="Rounded Rectangle 19">
            <a:extLst>
              <a:ext uri="{FF2B5EF4-FFF2-40B4-BE49-F238E27FC236}">
                <a16:creationId xmlns:a16="http://schemas.microsoft.com/office/drawing/2014/main" xmlns="" id="{2C319D8A-2CD9-8E4F-845C-2DE12D9BFC47}"/>
              </a:ext>
            </a:extLst>
          </p:cNvPr>
          <p:cNvSpPr/>
          <p:nvPr/>
        </p:nvSpPr>
        <p:spPr>
          <a:xfrm>
            <a:off x="2498044" y="400566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apples on each plate.</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a:t>
            </a:r>
            <a:r>
              <a:rPr lang="en-GB" sz="2400" dirty="0">
                <a:solidFill>
                  <a:schemeClr val="tx1"/>
                </a:solidFill>
                <a:latin typeface="Calibri" panose="020F0502020204030204" pitchFamily="34" charset="0"/>
                <a:cs typeface="Calibri" panose="020F0502020204030204" pitchFamily="34" charset="0"/>
              </a:rPr>
              <a:t>____</a:t>
            </a:r>
            <a:r>
              <a:rPr lang="en-GB" sz="2400" dirty="0">
                <a:solidFill>
                  <a:schemeClr val="tx1"/>
                </a:solidFill>
                <a:latin typeface="OpenDyslexicAlta" pitchFamily="2" charset="77"/>
              </a:rPr>
              <a:t> 5s.</a:t>
            </a:r>
          </a:p>
          <a:p>
            <a:pPr algn="ctr"/>
            <a:r>
              <a:rPr lang="en-GB" sz="2400" dirty="0">
                <a:solidFill>
                  <a:schemeClr val="tx1"/>
                </a:solidFill>
                <a:latin typeface="OpenDyslexicAlta" pitchFamily="2" charset="77"/>
              </a:rPr>
              <a:t>_ + _ = 10</a:t>
            </a:r>
          </a:p>
        </p:txBody>
      </p:sp>
      <p:pic>
        <p:nvPicPr>
          <p:cNvPr id="9" name="Picture 8">
            <a:extLst>
              <a:ext uri="{FF2B5EF4-FFF2-40B4-BE49-F238E27FC236}">
                <a16:creationId xmlns:a16="http://schemas.microsoft.com/office/drawing/2014/main" xmlns="" id="{623D8A2C-35FD-E14F-B22D-8E5965E6B922}"/>
              </a:ext>
            </a:extLst>
          </p:cNvPr>
          <p:cNvPicPr>
            <a:picLocks noChangeAspect="1"/>
          </p:cNvPicPr>
          <p:nvPr/>
        </p:nvPicPr>
        <p:blipFill>
          <a:blip r:embed="rId3"/>
          <a:stretch>
            <a:fillRect/>
          </a:stretch>
        </p:blipFill>
        <p:spPr>
          <a:xfrm>
            <a:off x="5880407" y="1199815"/>
            <a:ext cx="6502400" cy="3251200"/>
          </a:xfrm>
          <a:prstGeom prst="rect">
            <a:avLst/>
          </a:prstGeom>
        </p:spPr>
      </p:pic>
    </p:spTree>
    <p:extLst>
      <p:ext uri="{BB962C8B-B14F-4D97-AF65-F5344CB8AC3E}">
        <p14:creationId xmlns:p14="http://schemas.microsoft.com/office/powerpoint/2010/main" val="2119279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0" name="Rounded Rectangle 19">
            <a:extLst>
              <a:ext uri="{FF2B5EF4-FFF2-40B4-BE49-F238E27FC236}">
                <a16:creationId xmlns:a16="http://schemas.microsoft.com/office/drawing/2014/main" xmlns="" id="{2C319D8A-2CD9-8E4F-845C-2DE12D9BFC47}"/>
              </a:ext>
            </a:extLst>
          </p:cNvPr>
          <p:cNvSpPr/>
          <p:nvPr/>
        </p:nvSpPr>
        <p:spPr>
          <a:xfrm>
            <a:off x="2498044" y="400566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apples on each plate.</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two</a:t>
            </a:r>
            <a:r>
              <a:rPr lang="en-GB" sz="2400" dirty="0">
                <a:solidFill>
                  <a:schemeClr val="tx1"/>
                </a:solidFill>
                <a:latin typeface="OpenDyslexicAlta" pitchFamily="2" charset="77"/>
              </a:rPr>
              <a:t> 5s.</a:t>
            </a:r>
          </a:p>
          <a:p>
            <a:pPr algn="ct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 10</a:t>
            </a:r>
          </a:p>
        </p:txBody>
      </p:sp>
      <p:pic>
        <p:nvPicPr>
          <p:cNvPr id="10" name="Picture 9">
            <a:extLst>
              <a:ext uri="{FF2B5EF4-FFF2-40B4-BE49-F238E27FC236}">
                <a16:creationId xmlns:a16="http://schemas.microsoft.com/office/drawing/2014/main" xmlns="" id="{0F664EE7-C0CB-F942-9B1E-DBE4CEBD9444}"/>
              </a:ext>
            </a:extLst>
          </p:cNvPr>
          <p:cNvPicPr>
            <a:picLocks noChangeAspect="1"/>
          </p:cNvPicPr>
          <p:nvPr/>
        </p:nvPicPr>
        <p:blipFill>
          <a:blip r:embed="rId3"/>
          <a:stretch>
            <a:fillRect/>
          </a:stretch>
        </p:blipFill>
        <p:spPr>
          <a:xfrm>
            <a:off x="5880407" y="1199815"/>
            <a:ext cx="6502400" cy="3251200"/>
          </a:xfrm>
          <a:prstGeom prst="rect">
            <a:avLst/>
          </a:prstGeom>
        </p:spPr>
      </p:pic>
    </p:spTree>
    <p:extLst>
      <p:ext uri="{BB962C8B-B14F-4D97-AF65-F5344CB8AC3E}">
        <p14:creationId xmlns:p14="http://schemas.microsoft.com/office/powerpoint/2010/main" val="13972558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2" y="1848816"/>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7" y="3135780"/>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40" y="1858940"/>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5" y="3145904"/>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7" y="1861772"/>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2" y="3148736"/>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three _s.</a:t>
            </a:r>
          </a:p>
          <a:p>
            <a:pPr algn="ctr"/>
            <a:r>
              <a:rPr lang="en-GB" sz="2400" dirty="0">
                <a:solidFill>
                  <a:schemeClr val="tx1"/>
                </a:solidFill>
                <a:latin typeface="OpenDyslexicAlta" pitchFamily="2" charset="77"/>
              </a:rPr>
              <a:t>_ + _ + _ = 6</a:t>
            </a:r>
          </a:p>
        </p:txBody>
      </p:sp>
    </p:spTree>
    <p:extLst>
      <p:ext uri="{BB962C8B-B14F-4D97-AF65-F5344CB8AC3E}">
        <p14:creationId xmlns:p14="http://schemas.microsoft.com/office/powerpoint/2010/main" val="2282003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2" y="1848816"/>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7" y="3135780"/>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40" y="1858940"/>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5" y="3145904"/>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7" y="1861772"/>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2" y="3148736"/>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counters in each group.</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three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s.</a:t>
            </a:r>
          </a:p>
          <a:p>
            <a:pPr algn="ct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2</a:t>
            </a:r>
            <a:r>
              <a:rPr lang="en-GB" sz="2400" dirty="0">
                <a:solidFill>
                  <a:srgbClr val="FF3860"/>
                </a:solidFill>
                <a:latin typeface="OpenDyslexicAlta" pitchFamily="2" charset="77"/>
              </a:rPr>
              <a:t> </a:t>
            </a:r>
            <a:r>
              <a:rPr lang="en-GB" sz="2400" dirty="0">
                <a:solidFill>
                  <a:schemeClr val="tx1"/>
                </a:solidFill>
                <a:latin typeface="OpenDyslexicAlta" pitchFamily="2" charset="77"/>
              </a:rPr>
              <a:t>+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 6</a:t>
            </a:r>
          </a:p>
        </p:txBody>
      </p:sp>
    </p:spTree>
    <p:extLst>
      <p:ext uri="{BB962C8B-B14F-4D97-AF65-F5344CB8AC3E}">
        <p14:creationId xmlns:p14="http://schemas.microsoft.com/office/powerpoint/2010/main" val="16490229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2" y="1848816"/>
            <a:ext cx="825225" cy="840075"/>
          </a:xfrm>
          <a:prstGeom prst="rect">
            <a:avLst/>
          </a:prstGeom>
        </p:spPr>
      </p:pic>
      <p:pic>
        <p:nvPicPr>
          <p:cNvPr id="23" name="Picture 22">
            <a:extLst>
              <a:ext uri="{FF2B5EF4-FFF2-40B4-BE49-F238E27FC236}">
                <a16:creationId xmlns:a16="http://schemas.microsoft.com/office/drawing/2014/main" xmlns="" id="{F6AD17E5-811D-2543-AAF1-753024CA67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8" y="1848815"/>
            <a:ext cx="825225" cy="840075"/>
          </a:xfrm>
          <a:prstGeom prst="rect">
            <a:avLst/>
          </a:prstGeom>
        </p:spPr>
      </p:pic>
      <p:pic>
        <p:nvPicPr>
          <p:cNvPr id="24" name="Picture 23">
            <a:extLst>
              <a:ext uri="{FF2B5EF4-FFF2-40B4-BE49-F238E27FC236}">
                <a16:creationId xmlns:a16="http://schemas.microsoft.com/office/drawing/2014/main" xmlns="" id="{DF539F59-8993-CA4F-912F-B1EA1FFBC1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1" y="3158971"/>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7" y="3135780"/>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40" y="1858940"/>
            <a:ext cx="825225" cy="840075"/>
          </a:xfrm>
          <a:prstGeom prst="rect">
            <a:avLst/>
          </a:prstGeom>
        </p:spPr>
      </p:pic>
      <p:pic>
        <p:nvPicPr>
          <p:cNvPr id="28" name="Picture 27">
            <a:extLst>
              <a:ext uri="{FF2B5EF4-FFF2-40B4-BE49-F238E27FC236}">
                <a16:creationId xmlns:a16="http://schemas.microsoft.com/office/drawing/2014/main" xmlns="" id="{8215B91D-9B48-4748-B426-BE7649BBBA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6" y="1858939"/>
            <a:ext cx="825225" cy="840075"/>
          </a:xfrm>
          <a:prstGeom prst="rect">
            <a:avLst/>
          </a:prstGeom>
        </p:spPr>
      </p:pic>
      <p:pic>
        <p:nvPicPr>
          <p:cNvPr id="29" name="Picture 28">
            <a:extLst>
              <a:ext uri="{FF2B5EF4-FFF2-40B4-BE49-F238E27FC236}">
                <a16:creationId xmlns:a16="http://schemas.microsoft.com/office/drawing/2014/main" xmlns="" id="{15A6241D-16D3-114A-B075-B0C0D26640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39" y="3169095"/>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5" y="3145904"/>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7" y="1861772"/>
            <a:ext cx="825225" cy="840075"/>
          </a:xfrm>
          <a:prstGeom prst="rect">
            <a:avLst/>
          </a:prstGeom>
        </p:spPr>
      </p:pic>
      <p:pic>
        <p:nvPicPr>
          <p:cNvPr id="33" name="Picture 32">
            <a:extLst>
              <a:ext uri="{FF2B5EF4-FFF2-40B4-BE49-F238E27FC236}">
                <a16:creationId xmlns:a16="http://schemas.microsoft.com/office/drawing/2014/main" xmlns="" id="{D6A03BF6-1AA2-6842-BAE9-491D8329D7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3" y="1861771"/>
            <a:ext cx="825225" cy="840075"/>
          </a:xfrm>
          <a:prstGeom prst="rect">
            <a:avLst/>
          </a:prstGeom>
        </p:spPr>
      </p:pic>
      <p:pic>
        <p:nvPicPr>
          <p:cNvPr id="34" name="Picture 33">
            <a:extLst>
              <a:ext uri="{FF2B5EF4-FFF2-40B4-BE49-F238E27FC236}">
                <a16:creationId xmlns:a16="http://schemas.microsoft.com/office/drawing/2014/main" xmlns="" id="{22D48011-78E6-144E-9F8F-39E62F577C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6" y="3171927"/>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2" y="3148736"/>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three _s.</a:t>
            </a:r>
          </a:p>
          <a:p>
            <a:pPr algn="ctr"/>
            <a:r>
              <a:rPr lang="en-GB" sz="2400" dirty="0">
                <a:solidFill>
                  <a:schemeClr val="tx1"/>
                </a:solidFill>
                <a:latin typeface="OpenDyslexicAlta" pitchFamily="2" charset="77"/>
              </a:rPr>
              <a:t>_ + _ + _ = 12</a:t>
            </a:r>
          </a:p>
        </p:txBody>
      </p:sp>
    </p:spTree>
    <p:extLst>
      <p:ext uri="{BB962C8B-B14F-4D97-AF65-F5344CB8AC3E}">
        <p14:creationId xmlns:p14="http://schemas.microsoft.com/office/powerpoint/2010/main" val="4078450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2" y="1848816"/>
            <a:ext cx="825225" cy="840075"/>
          </a:xfrm>
          <a:prstGeom prst="rect">
            <a:avLst/>
          </a:prstGeom>
        </p:spPr>
      </p:pic>
      <p:pic>
        <p:nvPicPr>
          <p:cNvPr id="23" name="Picture 22">
            <a:extLst>
              <a:ext uri="{FF2B5EF4-FFF2-40B4-BE49-F238E27FC236}">
                <a16:creationId xmlns:a16="http://schemas.microsoft.com/office/drawing/2014/main" xmlns="" id="{F6AD17E5-811D-2543-AAF1-753024CA67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8" y="1848815"/>
            <a:ext cx="825225" cy="840075"/>
          </a:xfrm>
          <a:prstGeom prst="rect">
            <a:avLst/>
          </a:prstGeom>
        </p:spPr>
      </p:pic>
      <p:pic>
        <p:nvPicPr>
          <p:cNvPr id="24" name="Picture 23">
            <a:extLst>
              <a:ext uri="{FF2B5EF4-FFF2-40B4-BE49-F238E27FC236}">
                <a16:creationId xmlns:a16="http://schemas.microsoft.com/office/drawing/2014/main" xmlns="" id="{DF539F59-8993-CA4F-912F-B1EA1FFBC1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1" y="3158971"/>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7" y="3135780"/>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40" y="1858940"/>
            <a:ext cx="825225" cy="840075"/>
          </a:xfrm>
          <a:prstGeom prst="rect">
            <a:avLst/>
          </a:prstGeom>
        </p:spPr>
      </p:pic>
      <p:pic>
        <p:nvPicPr>
          <p:cNvPr id="28" name="Picture 27">
            <a:extLst>
              <a:ext uri="{FF2B5EF4-FFF2-40B4-BE49-F238E27FC236}">
                <a16:creationId xmlns:a16="http://schemas.microsoft.com/office/drawing/2014/main" xmlns="" id="{8215B91D-9B48-4748-B426-BE7649BBBA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6" y="1858939"/>
            <a:ext cx="825225" cy="840075"/>
          </a:xfrm>
          <a:prstGeom prst="rect">
            <a:avLst/>
          </a:prstGeom>
        </p:spPr>
      </p:pic>
      <p:pic>
        <p:nvPicPr>
          <p:cNvPr id="29" name="Picture 28">
            <a:extLst>
              <a:ext uri="{FF2B5EF4-FFF2-40B4-BE49-F238E27FC236}">
                <a16:creationId xmlns:a16="http://schemas.microsoft.com/office/drawing/2014/main" xmlns="" id="{15A6241D-16D3-114A-B075-B0C0D26640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39" y="3169095"/>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5" y="3145904"/>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7" y="1861772"/>
            <a:ext cx="825225" cy="840075"/>
          </a:xfrm>
          <a:prstGeom prst="rect">
            <a:avLst/>
          </a:prstGeom>
        </p:spPr>
      </p:pic>
      <p:pic>
        <p:nvPicPr>
          <p:cNvPr id="33" name="Picture 32">
            <a:extLst>
              <a:ext uri="{FF2B5EF4-FFF2-40B4-BE49-F238E27FC236}">
                <a16:creationId xmlns:a16="http://schemas.microsoft.com/office/drawing/2014/main" xmlns="" id="{D6A03BF6-1AA2-6842-BAE9-491D8329D7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3" y="1861771"/>
            <a:ext cx="825225" cy="840075"/>
          </a:xfrm>
          <a:prstGeom prst="rect">
            <a:avLst/>
          </a:prstGeom>
        </p:spPr>
      </p:pic>
      <p:pic>
        <p:nvPicPr>
          <p:cNvPr id="34" name="Picture 33">
            <a:extLst>
              <a:ext uri="{FF2B5EF4-FFF2-40B4-BE49-F238E27FC236}">
                <a16:creationId xmlns:a16="http://schemas.microsoft.com/office/drawing/2014/main" xmlns="" id="{22D48011-78E6-144E-9F8F-39E62F577C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6" y="3171927"/>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2" y="3148736"/>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counters in each group.</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three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s.</a:t>
            </a:r>
          </a:p>
          <a:p>
            <a:pPr algn="ct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4</a:t>
            </a:r>
            <a:r>
              <a:rPr lang="en-GB" sz="2400" dirty="0">
                <a:solidFill>
                  <a:srgbClr val="FF3860"/>
                </a:solidFill>
                <a:latin typeface="OpenDyslexicAlta" pitchFamily="2" charset="77"/>
              </a:rPr>
              <a:t> </a:t>
            </a:r>
            <a:r>
              <a:rPr lang="en-GB" sz="2400" dirty="0">
                <a:solidFill>
                  <a:schemeClr val="tx1"/>
                </a:solidFill>
                <a:latin typeface="OpenDyslexicAlta" pitchFamily="2" charset="77"/>
              </a:rPr>
              <a:t>+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 12</a:t>
            </a:r>
          </a:p>
        </p:txBody>
      </p:sp>
    </p:spTree>
    <p:extLst>
      <p:ext uri="{BB962C8B-B14F-4D97-AF65-F5344CB8AC3E}">
        <p14:creationId xmlns:p14="http://schemas.microsoft.com/office/powerpoint/2010/main" val="3563382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2" y="1848816"/>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7" y="3135780"/>
            <a:ext cx="825225" cy="840075"/>
          </a:xfrm>
          <a:prstGeom prst="rect">
            <a:avLst/>
          </a:prstGeom>
        </p:spPr>
      </p:pic>
      <p:pic>
        <p:nvPicPr>
          <p:cNvPr id="26" name="Picture 25">
            <a:extLst>
              <a:ext uri="{FF2B5EF4-FFF2-40B4-BE49-F238E27FC236}">
                <a16:creationId xmlns:a16="http://schemas.microsoft.com/office/drawing/2014/main" xmlns="" id="{3B7E46A1-A7D8-9E46-A61F-A7F032BE47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1056" y="2492296"/>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40" y="1858940"/>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5" y="3145904"/>
            <a:ext cx="825225" cy="840075"/>
          </a:xfrm>
          <a:prstGeom prst="rect">
            <a:avLst/>
          </a:prstGeom>
        </p:spPr>
      </p:pic>
      <p:pic>
        <p:nvPicPr>
          <p:cNvPr id="31" name="Picture 30">
            <a:extLst>
              <a:ext uri="{FF2B5EF4-FFF2-40B4-BE49-F238E27FC236}">
                <a16:creationId xmlns:a16="http://schemas.microsoft.com/office/drawing/2014/main" xmlns="" id="{EFA7A7A6-5A92-C64C-A09B-2220C1357C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11014" y="2502420"/>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7" y="1861772"/>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2" y="3148736"/>
            <a:ext cx="825225" cy="840075"/>
          </a:xfrm>
          <a:prstGeom prst="rect">
            <a:avLst/>
          </a:prstGeom>
        </p:spPr>
      </p:pic>
      <p:pic>
        <p:nvPicPr>
          <p:cNvPr id="36" name="Picture 35">
            <a:extLst>
              <a:ext uri="{FF2B5EF4-FFF2-40B4-BE49-F238E27FC236}">
                <a16:creationId xmlns:a16="http://schemas.microsoft.com/office/drawing/2014/main" xmlns="" id="{487B0E16-6B96-B946-A09B-F59477EB64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70511" y="2505252"/>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three _s.</a:t>
            </a:r>
          </a:p>
          <a:p>
            <a:pPr algn="ctr"/>
            <a:r>
              <a:rPr lang="en-GB" sz="2400" dirty="0">
                <a:solidFill>
                  <a:schemeClr val="tx1"/>
                </a:solidFill>
                <a:latin typeface="OpenDyslexicAlta" pitchFamily="2" charset="77"/>
              </a:rPr>
              <a:t>_ + _ + _ = 9</a:t>
            </a:r>
          </a:p>
        </p:txBody>
      </p:sp>
    </p:spTree>
    <p:extLst>
      <p:ext uri="{BB962C8B-B14F-4D97-AF65-F5344CB8AC3E}">
        <p14:creationId xmlns:p14="http://schemas.microsoft.com/office/powerpoint/2010/main" val="9158772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2" y="1848816"/>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7" y="3135780"/>
            <a:ext cx="825225" cy="840075"/>
          </a:xfrm>
          <a:prstGeom prst="rect">
            <a:avLst/>
          </a:prstGeom>
        </p:spPr>
      </p:pic>
      <p:pic>
        <p:nvPicPr>
          <p:cNvPr id="26" name="Picture 25">
            <a:extLst>
              <a:ext uri="{FF2B5EF4-FFF2-40B4-BE49-F238E27FC236}">
                <a16:creationId xmlns:a16="http://schemas.microsoft.com/office/drawing/2014/main" xmlns="" id="{3B7E46A1-A7D8-9E46-A61F-A7F032BE47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1056" y="2492296"/>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40" y="1858940"/>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5" y="3145904"/>
            <a:ext cx="825225" cy="840075"/>
          </a:xfrm>
          <a:prstGeom prst="rect">
            <a:avLst/>
          </a:prstGeom>
        </p:spPr>
      </p:pic>
      <p:pic>
        <p:nvPicPr>
          <p:cNvPr id="31" name="Picture 30">
            <a:extLst>
              <a:ext uri="{FF2B5EF4-FFF2-40B4-BE49-F238E27FC236}">
                <a16:creationId xmlns:a16="http://schemas.microsoft.com/office/drawing/2014/main" xmlns="" id="{EFA7A7A6-5A92-C64C-A09B-2220C1357C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11014" y="2502420"/>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7" y="1861772"/>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2" y="3148736"/>
            <a:ext cx="825225" cy="840075"/>
          </a:xfrm>
          <a:prstGeom prst="rect">
            <a:avLst/>
          </a:prstGeom>
        </p:spPr>
      </p:pic>
      <p:pic>
        <p:nvPicPr>
          <p:cNvPr id="36" name="Picture 35">
            <a:extLst>
              <a:ext uri="{FF2B5EF4-FFF2-40B4-BE49-F238E27FC236}">
                <a16:creationId xmlns:a16="http://schemas.microsoft.com/office/drawing/2014/main" xmlns="" id="{487B0E16-6B96-B946-A09B-F59477EB64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70511" y="2505252"/>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counters in each group.</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three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s.</a:t>
            </a:r>
          </a:p>
          <a:p>
            <a:pPr algn="ct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3</a:t>
            </a:r>
            <a:r>
              <a:rPr lang="en-GB" sz="2400" dirty="0">
                <a:solidFill>
                  <a:srgbClr val="FF3860"/>
                </a:solidFill>
                <a:latin typeface="OpenDyslexicAlta" pitchFamily="2" charset="77"/>
              </a:rPr>
              <a:t> </a:t>
            </a:r>
            <a:r>
              <a:rPr lang="en-GB" sz="2400" dirty="0">
                <a:solidFill>
                  <a:schemeClr val="tx1"/>
                </a:solidFill>
                <a:latin typeface="OpenDyslexicAlta" pitchFamily="2" charset="77"/>
              </a:rPr>
              <a:t>+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 9</a:t>
            </a:r>
          </a:p>
        </p:txBody>
      </p:sp>
    </p:spTree>
    <p:extLst>
      <p:ext uri="{BB962C8B-B14F-4D97-AF65-F5344CB8AC3E}">
        <p14:creationId xmlns:p14="http://schemas.microsoft.com/office/powerpoint/2010/main" val="3833565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2" y="1848816"/>
            <a:ext cx="825225" cy="840075"/>
          </a:xfrm>
          <a:prstGeom prst="rect">
            <a:avLst/>
          </a:prstGeom>
        </p:spPr>
      </p:pic>
      <p:pic>
        <p:nvPicPr>
          <p:cNvPr id="23" name="Picture 22">
            <a:extLst>
              <a:ext uri="{FF2B5EF4-FFF2-40B4-BE49-F238E27FC236}">
                <a16:creationId xmlns:a16="http://schemas.microsoft.com/office/drawing/2014/main" xmlns="" id="{F6AD17E5-811D-2543-AAF1-753024CA67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8" y="1848815"/>
            <a:ext cx="825225" cy="840075"/>
          </a:xfrm>
          <a:prstGeom prst="rect">
            <a:avLst/>
          </a:prstGeom>
        </p:spPr>
      </p:pic>
      <p:pic>
        <p:nvPicPr>
          <p:cNvPr id="24" name="Picture 23">
            <a:extLst>
              <a:ext uri="{FF2B5EF4-FFF2-40B4-BE49-F238E27FC236}">
                <a16:creationId xmlns:a16="http://schemas.microsoft.com/office/drawing/2014/main" xmlns="" id="{DF539F59-8993-CA4F-912F-B1EA1FFBC1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1" y="3158971"/>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7" y="3135780"/>
            <a:ext cx="825225" cy="840075"/>
          </a:xfrm>
          <a:prstGeom prst="rect">
            <a:avLst/>
          </a:prstGeom>
        </p:spPr>
      </p:pic>
      <p:pic>
        <p:nvPicPr>
          <p:cNvPr id="26" name="Picture 25">
            <a:extLst>
              <a:ext uri="{FF2B5EF4-FFF2-40B4-BE49-F238E27FC236}">
                <a16:creationId xmlns:a16="http://schemas.microsoft.com/office/drawing/2014/main" xmlns="" id="{3B7E46A1-A7D8-9E46-A61F-A7F032BE47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1056" y="2492296"/>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40" y="1858940"/>
            <a:ext cx="825225" cy="840075"/>
          </a:xfrm>
          <a:prstGeom prst="rect">
            <a:avLst/>
          </a:prstGeom>
        </p:spPr>
      </p:pic>
      <p:pic>
        <p:nvPicPr>
          <p:cNvPr id="28" name="Picture 27">
            <a:extLst>
              <a:ext uri="{FF2B5EF4-FFF2-40B4-BE49-F238E27FC236}">
                <a16:creationId xmlns:a16="http://schemas.microsoft.com/office/drawing/2014/main" xmlns="" id="{8215B91D-9B48-4748-B426-BE7649BBBA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6" y="1858939"/>
            <a:ext cx="825225" cy="840075"/>
          </a:xfrm>
          <a:prstGeom prst="rect">
            <a:avLst/>
          </a:prstGeom>
        </p:spPr>
      </p:pic>
      <p:pic>
        <p:nvPicPr>
          <p:cNvPr id="29" name="Picture 28">
            <a:extLst>
              <a:ext uri="{FF2B5EF4-FFF2-40B4-BE49-F238E27FC236}">
                <a16:creationId xmlns:a16="http://schemas.microsoft.com/office/drawing/2014/main" xmlns="" id="{15A6241D-16D3-114A-B075-B0C0D26640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39" y="3169095"/>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5" y="3145904"/>
            <a:ext cx="825225" cy="840075"/>
          </a:xfrm>
          <a:prstGeom prst="rect">
            <a:avLst/>
          </a:prstGeom>
        </p:spPr>
      </p:pic>
      <p:pic>
        <p:nvPicPr>
          <p:cNvPr id="31" name="Picture 30">
            <a:extLst>
              <a:ext uri="{FF2B5EF4-FFF2-40B4-BE49-F238E27FC236}">
                <a16:creationId xmlns:a16="http://schemas.microsoft.com/office/drawing/2014/main" xmlns="" id="{EFA7A7A6-5A92-C64C-A09B-2220C1357C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11014" y="2502420"/>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7" y="1861772"/>
            <a:ext cx="825225" cy="840075"/>
          </a:xfrm>
          <a:prstGeom prst="rect">
            <a:avLst/>
          </a:prstGeom>
        </p:spPr>
      </p:pic>
      <p:pic>
        <p:nvPicPr>
          <p:cNvPr id="33" name="Picture 32">
            <a:extLst>
              <a:ext uri="{FF2B5EF4-FFF2-40B4-BE49-F238E27FC236}">
                <a16:creationId xmlns:a16="http://schemas.microsoft.com/office/drawing/2014/main" xmlns="" id="{D6A03BF6-1AA2-6842-BAE9-491D8329D7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3" y="1861771"/>
            <a:ext cx="825225" cy="840075"/>
          </a:xfrm>
          <a:prstGeom prst="rect">
            <a:avLst/>
          </a:prstGeom>
        </p:spPr>
      </p:pic>
      <p:pic>
        <p:nvPicPr>
          <p:cNvPr id="34" name="Picture 33">
            <a:extLst>
              <a:ext uri="{FF2B5EF4-FFF2-40B4-BE49-F238E27FC236}">
                <a16:creationId xmlns:a16="http://schemas.microsoft.com/office/drawing/2014/main" xmlns="" id="{22D48011-78E6-144E-9F8F-39E62F577C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6" y="3171927"/>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2" y="3148736"/>
            <a:ext cx="825225" cy="840075"/>
          </a:xfrm>
          <a:prstGeom prst="rect">
            <a:avLst/>
          </a:prstGeom>
        </p:spPr>
      </p:pic>
      <p:pic>
        <p:nvPicPr>
          <p:cNvPr id="36" name="Picture 35">
            <a:extLst>
              <a:ext uri="{FF2B5EF4-FFF2-40B4-BE49-F238E27FC236}">
                <a16:creationId xmlns:a16="http://schemas.microsoft.com/office/drawing/2014/main" xmlns="" id="{487B0E16-6B96-B946-A09B-F59477EB64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70511" y="2505252"/>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counters in each group.</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three _s.</a:t>
            </a:r>
          </a:p>
          <a:p>
            <a:pPr algn="ctr"/>
            <a:r>
              <a:rPr lang="en-GB" sz="2400" dirty="0">
                <a:solidFill>
                  <a:schemeClr val="tx1"/>
                </a:solidFill>
                <a:latin typeface="OpenDyslexicAlta" pitchFamily="2" charset="77"/>
              </a:rPr>
              <a:t>_ + _ + _ = 15</a:t>
            </a:r>
          </a:p>
        </p:txBody>
      </p:sp>
    </p:spTree>
    <p:extLst>
      <p:ext uri="{BB962C8B-B14F-4D97-AF65-F5344CB8AC3E}">
        <p14:creationId xmlns:p14="http://schemas.microsoft.com/office/powerpoint/2010/main" val="345305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equal groupings to help me perform repeated addition</a:t>
            </a:r>
          </a:p>
          <a:p>
            <a:pPr>
              <a:buClr>
                <a:srgbClr val="23D160"/>
              </a:buClr>
              <a:buSzPct val="85000"/>
              <a:buFont typeface="Wingdings" pitchFamily="2" charset="2"/>
              <a:buChar char="ü"/>
            </a:pPr>
            <a:r>
              <a:rPr lang="en-GB" sz="2200" dirty="0"/>
              <a:t>I can explain my reasoning when using equal groupings to help me perform repeated addition</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3 – To be able to add equal groups</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19" name="Rectangle 18">
            <a:extLst>
              <a:ext uri="{FF2B5EF4-FFF2-40B4-BE49-F238E27FC236}">
                <a16:creationId xmlns:a16="http://schemas.microsoft.com/office/drawing/2014/main" xmlns="" id="{FCF2D90B-8B3C-6E4B-BCB7-822A13ED8942}"/>
              </a:ext>
            </a:extLst>
          </p:cNvPr>
          <p:cNvSpPr/>
          <p:nvPr/>
        </p:nvSpPr>
        <p:spPr>
          <a:xfrm>
            <a:off x="746878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1D5D6FC7-567F-E84F-8443-B535E00DDAE0}"/>
              </a:ext>
            </a:extLst>
          </p:cNvPr>
          <p:cNvSpPr/>
          <p:nvPr/>
        </p:nvSpPr>
        <p:spPr>
          <a:xfrm>
            <a:off x="531855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24E830E4-497B-4243-AC95-17311EC8DD1A}"/>
              </a:ext>
            </a:extLst>
          </p:cNvPr>
          <p:cNvSpPr/>
          <p:nvPr/>
        </p:nvSpPr>
        <p:spPr>
          <a:xfrm>
            <a:off x="9619013" y="1825625"/>
            <a:ext cx="2150230" cy="215023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60979E70-11C8-0841-B965-6C03359232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2" y="1848816"/>
            <a:ext cx="825225" cy="840075"/>
          </a:xfrm>
          <a:prstGeom prst="rect">
            <a:avLst/>
          </a:prstGeom>
        </p:spPr>
      </p:pic>
      <p:pic>
        <p:nvPicPr>
          <p:cNvPr id="23" name="Picture 22">
            <a:extLst>
              <a:ext uri="{FF2B5EF4-FFF2-40B4-BE49-F238E27FC236}">
                <a16:creationId xmlns:a16="http://schemas.microsoft.com/office/drawing/2014/main" xmlns="" id="{F6AD17E5-811D-2543-AAF1-753024CA67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8" y="1848815"/>
            <a:ext cx="825225" cy="840075"/>
          </a:xfrm>
          <a:prstGeom prst="rect">
            <a:avLst/>
          </a:prstGeom>
        </p:spPr>
      </p:pic>
      <p:pic>
        <p:nvPicPr>
          <p:cNvPr id="24" name="Picture 23">
            <a:extLst>
              <a:ext uri="{FF2B5EF4-FFF2-40B4-BE49-F238E27FC236}">
                <a16:creationId xmlns:a16="http://schemas.microsoft.com/office/drawing/2014/main" xmlns="" id="{DF539F59-8993-CA4F-912F-B1EA1FFBC1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781" y="3158971"/>
            <a:ext cx="825225" cy="840075"/>
          </a:xfrm>
          <a:prstGeom prst="rect">
            <a:avLst/>
          </a:prstGeom>
        </p:spPr>
      </p:pic>
      <p:pic>
        <p:nvPicPr>
          <p:cNvPr id="25" name="Picture 24">
            <a:extLst>
              <a:ext uri="{FF2B5EF4-FFF2-40B4-BE49-F238E27FC236}">
                <a16:creationId xmlns:a16="http://schemas.microsoft.com/office/drawing/2014/main" xmlns="" id="{9FFBD9DC-F873-0C46-94AB-EAB0176A15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3557" y="3135780"/>
            <a:ext cx="825225" cy="840075"/>
          </a:xfrm>
          <a:prstGeom prst="rect">
            <a:avLst/>
          </a:prstGeom>
        </p:spPr>
      </p:pic>
      <p:pic>
        <p:nvPicPr>
          <p:cNvPr id="26" name="Picture 25">
            <a:extLst>
              <a:ext uri="{FF2B5EF4-FFF2-40B4-BE49-F238E27FC236}">
                <a16:creationId xmlns:a16="http://schemas.microsoft.com/office/drawing/2014/main" xmlns="" id="{3B7E46A1-A7D8-9E46-A61F-A7F032BE47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1056" y="2492296"/>
            <a:ext cx="825225" cy="840075"/>
          </a:xfrm>
          <a:prstGeom prst="rect">
            <a:avLst/>
          </a:prstGeom>
        </p:spPr>
      </p:pic>
      <p:pic>
        <p:nvPicPr>
          <p:cNvPr id="27" name="Picture 26">
            <a:extLst>
              <a:ext uri="{FF2B5EF4-FFF2-40B4-BE49-F238E27FC236}">
                <a16:creationId xmlns:a16="http://schemas.microsoft.com/office/drawing/2014/main" xmlns="" id="{70455E7A-ADD2-4C40-B3EF-15B4ADE292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40" y="1858940"/>
            <a:ext cx="825225" cy="840075"/>
          </a:xfrm>
          <a:prstGeom prst="rect">
            <a:avLst/>
          </a:prstGeom>
        </p:spPr>
      </p:pic>
      <p:pic>
        <p:nvPicPr>
          <p:cNvPr id="28" name="Picture 27">
            <a:extLst>
              <a:ext uri="{FF2B5EF4-FFF2-40B4-BE49-F238E27FC236}">
                <a16:creationId xmlns:a16="http://schemas.microsoft.com/office/drawing/2014/main" xmlns="" id="{8215B91D-9B48-4748-B426-BE7649BBBA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6" y="1858939"/>
            <a:ext cx="825225" cy="840075"/>
          </a:xfrm>
          <a:prstGeom prst="rect">
            <a:avLst/>
          </a:prstGeom>
        </p:spPr>
      </p:pic>
      <p:pic>
        <p:nvPicPr>
          <p:cNvPr id="29" name="Picture 28">
            <a:extLst>
              <a:ext uri="{FF2B5EF4-FFF2-40B4-BE49-F238E27FC236}">
                <a16:creationId xmlns:a16="http://schemas.microsoft.com/office/drawing/2014/main" xmlns="" id="{15A6241D-16D3-114A-B075-B0C0D26640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739" y="3169095"/>
            <a:ext cx="825225" cy="840075"/>
          </a:xfrm>
          <a:prstGeom prst="rect">
            <a:avLst/>
          </a:prstGeom>
        </p:spPr>
      </p:pic>
      <p:pic>
        <p:nvPicPr>
          <p:cNvPr id="30" name="Picture 29">
            <a:extLst>
              <a:ext uri="{FF2B5EF4-FFF2-40B4-BE49-F238E27FC236}">
                <a16:creationId xmlns:a16="http://schemas.microsoft.com/office/drawing/2014/main" xmlns="" id="{0123289A-8EA4-7444-AF3B-A05C86418D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3515" y="3145904"/>
            <a:ext cx="825225" cy="840075"/>
          </a:xfrm>
          <a:prstGeom prst="rect">
            <a:avLst/>
          </a:prstGeom>
        </p:spPr>
      </p:pic>
      <p:pic>
        <p:nvPicPr>
          <p:cNvPr id="31" name="Picture 30">
            <a:extLst>
              <a:ext uri="{FF2B5EF4-FFF2-40B4-BE49-F238E27FC236}">
                <a16:creationId xmlns:a16="http://schemas.microsoft.com/office/drawing/2014/main" xmlns="" id="{EFA7A7A6-5A92-C64C-A09B-2220C1357C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11014" y="2502420"/>
            <a:ext cx="825225" cy="840075"/>
          </a:xfrm>
          <a:prstGeom prst="rect">
            <a:avLst/>
          </a:prstGeom>
        </p:spPr>
      </p:pic>
      <p:pic>
        <p:nvPicPr>
          <p:cNvPr id="32" name="Picture 31">
            <a:extLst>
              <a:ext uri="{FF2B5EF4-FFF2-40B4-BE49-F238E27FC236}">
                <a16:creationId xmlns:a16="http://schemas.microsoft.com/office/drawing/2014/main" xmlns="" id="{F9B34394-7B46-4041-92F5-536E33D777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7" y="1861772"/>
            <a:ext cx="825225" cy="840075"/>
          </a:xfrm>
          <a:prstGeom prst="rect">
            <a:avLst/>
          </a:prstGeom>
        </p:spPr>
      </p:pic>
      <p:pic>
        <p:nvPicPr>
          <p:cNvPr id="33" name="Picture 32">
            <a:extLst>
              <a:ext uri="{FF2B5EF4-FFF2-40B4-BE49-F238E27FC236}">
                <a16:creationId xmlns:a16="http://schemas.microsoft.com/office/drawing/2014/main" xmlns="" id="{D6A03BF6-1AA2-6842-BAE9-491D8329D7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3" y="1861771"/>
            <a:ext cx="825225" cy="840075"/>
          </a:xfrm>
          <a:prstGeom prst="rect">
            <a:avLst/>
          </a:prstGeom>
        </p:spPr>
      </p:pic>
      <p:pic>
        <p:nvPicPr>
          <p:cNvPr id="34" name="Picture 33">
            <a:extLst>
              <a:ext uri="{FF2B5EF4-FFF2-40B4-BE49-F238E27FC236}">
                <a16:creationId xmlns:a16="http://schemas.microsoft.com/office/drawing/2014/main" xmlns="" id="{22D48011-78E6-144E-9F8F-39E62F577C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5236" y="3171927"/>
            <a:ext cx="825225" cy="840075"/>
          </a:xfrm>
          <a:prstGeom prst="rect">
            <a:avLst/>
          </a:prstGeom>
        </p:spPr>
      </p:pic>
      <p:pic>
        <p:nvPicPr>
          <p:cNvPr id="35" name="Picture 34">
            <a:extLst>
              <a:ext uri="{FF2B5EF4-FFF2-40B4-BE49-F238E27FC236}">
                <a16:creationId xmlns:a16="http://schemas.microsoft.com/office/drawing/2014/main" xmlns="" id="{13E4665C-25F2-9B4E-9210-A185B1357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3012" y="3148736"/>
            <a:ext cx="825225" cy="840075"/>
          </a:xfrm>
          <a:prstGeom prst="rect">
            <a:avLst/>
          </a:prstGeom>
        </p:spPr>
      </p:pic>
      <p:pic>
        <p:nvPicPr>
          <p:cNvPr id="36" name="Picture 35">
            <a:extLst>
              <a:ext uri="{FF2B5EF4-FFF2-40B4-BE49-F238E27FC236}">
                <a16:creationId xmlns:a16="http://schemas.microsoft.com/office/drawing/2014/main" xmlns="" id="{487B0E16-6B96-B946-A09B-F59477EB64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70511" y="2505252"/>
            <a:ext cx="825225" cy="840075"/>
          </a:xfrm>
          <a:prstGeom prst="rect">
            <a:avLst/>
          </a:prstGeom>
        </p:spPr>
      </p:pic>
      <p:sp>
        <p:nvSpPr>
          <p:cNvPr id="37" name="Rounded Rectangle 36">
            <a:extLst>
              <a:ext uri="{FF2B5EF4-FFF2-40B4-BE49-F238E27FC236}">
                <a16:creationId xmlns:a16="http://schemas.microsoft.com/office/drawing/2014/main" xmlns="" id="{F49348B7-6469-154F-B94D-6597C71E4DC9}"/>
              </a:ext>
            </a:extLst>
          </p:cNvPr>
          <p:cNvSpPr/>
          <p:nvPr/>
        </p:nvSpPr>
        <p:spPr>
          <a:xfrm>
            <a:off x="2491611" y="436327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counters in each group.</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3</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three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s.</a:t>
            </a:r>
          </a:p>
          <a:p>
            <a:pPr algn="ct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5</a:t>
            </a:r>
            <a:r>
              <a:rPr lang="en-GB" sz="2400" dirty="0">
                <a:solidFill>
                  <a:srgbClr val="FF3860"/>
                </a:solidFill>
                <a:latin typeface="OpenDyslexicAlta" pitchFamily="2" charset="77"/>
              </a:rPr>
              <a:t> </a:t>
            </a:r>
            <a:r>
              <a:rPr lang="en-GB" sz="2400" dirty="0">
                <a:solidFill>
                  <a:schemeClr val="tx1"/>
                </a:solidFill>
                <a:latin typeface="OpenDyslexicAlta" pitchFamily="2" charset="77"/>
              </a:rPr>
              <a:t>+ </a:t>
            </a:r>
            <a:r>
              <a:rPr lang="en-GB" sz="2400" u="sng" dirty="0">
                <a:solidFill>
                  <a:srgbClr val="FF3860"/>
                </a:solidFill>
                <a:latin typeface="OpenDyslexicAlta" pitchFamily="2" charset="77"/>
              </a:rPr>
              <a:t>5</a:t>
            </a:r>
            <a:r>
              <a:rPr lang="en-GB" sz="2400" dirty="0">
                <a:solidFill>
                  <a:schemeClr val="tx1"/>
                </a:solidFill>
                <a:latin typeface="OpenDyslexicAlta" pitchFamily="2" charset="77"/>
              </a:rPr>
              <a:t> = 15</a:t>
            </a:r>
          </a:p>
        </p:txBody>
      </p:sp>
    </p:spTree>
    <p:extLst>
      <p:ext uri="{BB962C8B-B14F-4D97-AF65-F5344CB8AC3E}">
        <p14:creationId xmlns:p14="http://schemas.microsoft.com/office/powerpoint/2010/main" val="13134952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chemeClr val="bg1"/>
                          </a:solidFill>
                          <a:latin typeface="OpenDyslexicAlta" pitchFamily="2" charset="77"/>
                        </a:rPr>
                        <a:t>2 + 2 + 2 + 2 = 8</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chemeClr val="bg1"/>
                          </a:solidFill>
                          <a:latin typeface="OpenDyslexicAlta" pitchFamily="2" charset="77"/>
                        </a:rPr>
                        <a:t>four</a:t>
                      </a:r>
                      <a:r>
                        <a:rPr lang="en-US" sz="2000" dirty="0">
                          <a:latin typeface="OpenDyslexicAlta" pitchFamily="2" charset="77"/>
                        </a:rPr>
                        <a:t> equal groups with </a:t>
                      </a:r>
                      <a:r>
                        <a:rPr lang="en-US" sz="2000" u="sng" dirty="0">
                          <a:solidFill>
                            <a:schemeClr val="bg1"/>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chemeClr val="bg1"/>
                          </a:solidFill>
                          <a:latin typeface="OpenDyslexicAlta" pitchFamily="2" charset="77"/>
                        </a:rPr>
                        <a:t>eight</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p>
                      <a:endParaRPr lang="en-US" sz="2400" dirty="0">
                        <a:latin typeface="OpenDyslexicAlta" pitchFamily="2" charset="77"/>
                      </a:endParaRPr>
                    </a:p>
                    <a:p>
                      <a:pPr algn="ctr"/>
                      <a:r>
                        <a:rPr lang="en-US" sz="2400" dirty="0">
                          <a:solidFill>
                            <a:schemeClr val="bg1"/>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6384" y="3851630"/>
            <a:ext cx="887708" cy="915119"/>
          </a:xfrm>
          <a:prstGeom prst="rect">
            <a:avLst/>
          </a:prstGeom>
        </p:spPr>
      </p:pic>
      <p:pic>
        <p:nvPicPr>
          <p:cNvPr id="14" name="Picture 13">
            <a:extLst>
              <a:ext uri="{FF2B5EF4-FFF2-40B4-BE49-F238E27FC236}">
                <a16:creationId xmlns:a16="http://schemas.microsoft.com/office/drawing/2014/main" xmlns="" id="{DA9568F3-4B92-8741-860D-649FD73ECD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31875" y="2825415"/>
            <a:ext cx="887708" cy="915119"/>
          </a:xfrm>
          <a:prstGeom prst="rect">
            <a:avLst/>
          </a:prstGeom>
        </p:spPr>
      </p:pic>
      <p:pic>
        <p:nvPicPr>
          <p:cNvPr id="15" name="Picture 14">
            <a:extLst>
              <a:ext uri="{FF2B5EF4-FFF2-40B4-BE49-F238E27FC236}">
                <a16:creationId xmlns:a16="http://schemas.microsoft.com/office/drawing/2014/main" xmlns="" id="{6447E46C-D72A-A043-A8AB-52A82F91B9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60394" y="2825415"/>
            <a:ext cx="887708" cy="915119"/>
          </a:xfrm>
          <a:prstGeom prst="rect">
            <a:avLst/>
          </a:prstGeom>
        </p:spPr>
      </p:pic>
    </p:spTree>
    <p:extLst>
      <p:ext uri="{BB962C8B-B14F-4D97-AF65-F5344CB8AC3E}">
        <p14:creationId xmlns:p14="http://schemas.microsoft.com/office/powerpoint/2010/main" val="37050325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extLst>
              <p:ext uri="{D42A27DB-BD31-4B8C-83A1-F6EECF244321}">
                <p14:modId xmlns:p14="http://schemas.microsoft.com/office/powerpoint/2010/main" val="3125473009"/>
              </p:ext>
            </p:extLst>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chemeClr val="bg1"/>
                          </a:solidFill>
                          <a:latin typeface="OpenDyslexicAlta" pitchFamily="2" charset="77"/>
                        </a:rPr>
                        <a:t>2 + 2 + 2 + 2 = 8</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three</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p>
                      <a:endParaRPr lang="en-US" sz="2400" dirty="0">
                        <a:latin typeface="OpenDyslexicAlta" pitchFamily="2" charset="77"/>
                      </a:endParaRPr>
                    </a:p>
                    <a:p>
                      <a:pPr algn="ctr"/>
                      <a:r>
                        <a:rPr lang="en-US" sz="2400" dirty="0">
                          <a:solidFill>
                            <a:schemeClr val="bg1"/>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31875" y="2825415"/>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60394" y="2825415"/>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6384" y="3851630"/>
            <a:ext cx="887708" cy="915119"/>
          </a:xfrm>
          <a:prstGeom prst="rect">
            <a:avLst/>
          </a:prstGeom>
        </p:spPr>
      </p:pic>
    </p:spTree>
    <p:extLst>
      <p:ext uri="{BB962C8B-B14F-4D97-AF65-F5344CB8AC3E}">
        <p14:creationId xmlns:p14="http://schemas.microsoft.com/office/powerpoint/2010/main" val="23536650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extLst>
              <p:ext uri="{D42A27DB-BD31-4B8C-83A1-F6EECF244321}">
                <p14:modId xmlns:p14="http://schemas.microsoft.com/office/powerpoint/2010/main" val="3611737576"/>
              </p:ext>
            </p:extLst>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2 + 2 + 2 = 6</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three</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p>
                      <a:endParaRPr lang="en-US" sz="2400" dirty="0">
                        <a:latin typeface="OpenDyslexicAlta" pitchFamily="2" charset="77"/>
                      </a:endParaRPr>
                    </a:p>
                    <a:p>
                      <a:pPr algn="ctr"/>
                      <a:r>
                        <a:rPr lang="en-US" sz="2400" dirty="0">
                          <a:solidFill>
                            <a:schemeClr val="bg1"/>
                          </a:solidFill>
                          <a:latin typeface="OpenDyslexicAlta" pitchFamily="2" charset="77"/>
                        </a:rPr>
                        <a:t>4 x 2 = 8</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6384" y="3851630"/>
            <a:ext cx="887708" cy="915119"/>
          </a:xfrm>
          <a:prstGeom prst="rect">
            <a:avLst/>
          </a:prstGeom>
        </p:spPr>
      </p:pic>
      <p:pic>
        <p:nvPicPr>
          <p:cNvPr id="14" name="Picture 13">
            <a:extLst>
              <a:ext uri="{FF2B5EF4-FFF2-40B4-BE49-F238E27FC236}">
                <a16:creationId xmlns:a16="http://schemas.microsoft.com/office/drawing/2014/main" xmlns="" id="{AA1496D7-9948-1843-A19A-9EA838588F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31875" y="2825415"/>
            <a:ext cx="887708" cy="915119"/>
          </a:xfrm>
          <a:prstGeom prst="rect">
            <a:avLst/>
          </a:prstGeom>
        </p:spPr>
      </p:pic>
      <p:pic>
        <p:nvPicPr>
          <p:cNvPr id="15" name="Picture 14">
            <a:extLst>
              <a:ext uri="{FF2B5EF4-FFF2-40B4-BE49-F238E27FC236}">
                <a16:creationId xmlns:a16="http://schemas.microsoft.com/office/drawing/2014/main" xmlns="" id="{ADFE26B7-5427-B04B-9CC0-1A5B7070DD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60394" y="2825415"/>
            <a:ext cx="887708" cy="915119"/>
          </a:xfrm>
          <a:prstGeom prst="rect">
            <a:avLst/>
          </a:prstGeom>
        </p:spPr>
      </p:pic>
    </p:spTree>
    <p:extLst>
      <p:ext uri="{BB962C8B-B14F-4D97-AF65-F5344CB8AC3E}">
        <p14:creationId xmlns:p14="http://schemas.microsoft.com/office/powerpoint/2010/main" val="2086761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extLst>
              <p:ext uri="{D42A27DB-BD31-4B8C-83A1-F6EECF244321}">
                <p14:modId xmlns:p14="http://schemas.microsoft.com/office/powerpoint/2010/main" val="4088197730"/>
              </p:ext>
            </p:extLst>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2 + 2 + 2 = 6</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three</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1065"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9584"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7865"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6384" y="3851630"/>
            <a:ext cx="887708" cy="915119"/>
          </a:xfrm>
          <a:prstGeom prst="rect">
            <a:avLst/>
          </a:prstGeom>
        </p:spPr>
      </p:pic>
      <p:pic>
        <p:nvPicPr>
          <p:cNvPr id="14" name="Picture 13">
            <a:extLst>
              <a:ext uri="{FF2B5EF4-FFF2-40B4-BE49-F238E27FC236}">
                <a16:creationId xmlns:a16="http://schemas.microsoft.com/office/drawing/2014/main" xmlns="" id="{8E29EA2F-8D9E-BD4E-822E-8421B1C701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31875" y="2825415"/>
            <a:ext cx="887708" cy="915119"/>
          </a:xfrm>
          <a:prstGeom prst="rect">
            <a:avLst/>
          </a:prstGeom>
        </p:spPr>
      </p:pic>
      <p:pic>
        <p:nvPicPr>
          <p:cNvPr id="15" name="Picture 14">
            <a:extLst>
              <a:ext uri="{FF2B5EF4-FFF2-40B4-BE49-F238E27FC236}">
                <a16:creationId xmlns:a16="http://schemas.microsoft.com/office/drawing/2014/main" xmlns="" id="{489E2DFC-DB03-D94C-8BE4-DD96A1CE7D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60394" y="2825415"/>
            <a:ext cx="887708" cy="915119"/>
          </a:xfrm>
          <a:prstGeom prst="rect">
            <a:avLst/>
          </a:prstGeom>
        </p:spPr>
      </p:pic>
      <p:pic>
        <p:nvPicPr>
          <p:cNvPr id="20" name="Picture 19">
            <a:extLst>
              <a:ext uri="{FF2B5EF4-FFF2-40B4-BE49-F238E27FC236}">
                <a16:creationId xmlns:a16="http://schemas.microsoft.com/office/drawing/2014/main" xmlns="" id="{784C62BE-DED4-6742-A3B5-ED942513B4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26493" y="5141959"/>
            <a:ext cx="870885" cy="783797"/>
          </a:xfrm>
          <a:prstGeom prst="rect">
            <a:avLst/>
          </a:prstGeom>
        </p:spPr>
      </p:pic>
      <p:pic>
        <p:nvPicPr>
          <p:cNvPr id="21" name="Picture 20">
            <a:extLst>
              <a:ext uri="{FF2B5EF4-FFF2-40B4-BE49-F238E27FC236}">
                <a16:creationId xmlns:a16="http://schemas.microsoft.com/office/drawing/2014/main" xmlns="" id="{A0414265-AA43-BD4E-A0D8-E43175BCE2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61935" y="5119536"/>
            <a:ext cx="870885" cy="783797"/>
          </a:xfrm>
          <a:prstGeom prst="rect">
            <a:avLst/>
          </a:prstGeom>
        </p:spPr>
      </p:pic>
      <p:pic>
        <p:nvPicPr>
          <p:cNvPr id="22" name="Picture 21">
            <a:extLst>
              <a:ext uri="{FF2B5EF4-FFF2-40B4-BE49-F238E27FC236}">
                <a16:creationId xmlns:a16="http://schemas.microsoft.com/office/drawing/2014/main" xmlns="" id="{EFBF5ADD-9E38-9941-8BD7-4092D0F8F4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54994" y="5144206"/>
            <a:ext cx="870885" cy="783797"/>
          </a:xfrm>
          <a:prstGeom prst="rect">
            <a:avLst/>
          </a:prstGeom>
        </p:spPr>
      </p:pic>
      <p:pic>
        <p:nvPicPr>
          <p:cNvPr id="23" name="Picture 22">
            <a:extLst>
              <a:ext uri="{FF2B5EF4-FFF2-40B4-BE49-F238E27FC236}">
                <a16:creationId xmlns:a16="http://schemas.microsoft.com/office/drawing/2014/main" xmlns="" id="{865E3F6F-0E81-B845-B95E-0E7D3304AD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90436" y="5121783"/>
            <a:ext cx="870885" cy="783797"/>
          </a:xfrm>
          <a:prstGeom prst="rect">
            <a:avLst/>
          </a:prstGeom>
        </p:spPr>
      </p:pic>
      <p:pic>
        <p:nvPicPr>
          <p:cNvPr id="24" name="Picture 23">
            <a:extLst>
              <a:ext uri="{FF2B5EF4-FFF2-40B4-BE49-F238E27FC236}">
                <a16:creationId xmlns:a16="http://schemas.microsoft.com/office/drawing/2014/main" xmlns="" id="{476E639B-4BFF-8E44-A724-9D6DBE0F1E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15461" y="5141959"/>
            <a:ext cx="870885" cy="783797"/>
          </a:xfrm>
          <a:prstGeom prst="rect">
            <a:avLst/>
          </a:prstGeom>
        </p:spPr>
      </p:pic>
      <p:pic>
        <p:nvPicPr>
          <p:cNvPr id="25" name="Picture 24">
            <a:extLst>
              <a:ext uri="{FF2B5EF4-FFF2-40B4-BE49-F238E27FC236}">
                <a16:creationId xmlns:a16="http://schemas.microsoft.com/office/drawing/2014/main" xmlns="" id="{8D8229F8-84D7-C740-9AC4-E69A1BC320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50903" y="5119536"/>
            <a:ext cx="870885" cy="783797"/>
          </a:xfrm>
          <a:prstGeom prst="rect">
            <a:avLst/>
          </a:prstGeom>
        </p:spPr>
      </p:pic>
    </p:spTree>
    <p:extLst>
      <p:ext uri="{BB962C8B-B14F-4D97-AF65-F5344CB8AC3E}">
        <p14:creationId xmlns:p14="http://schemas.microsoft.com/office/powerpoint/2010/main" val="163732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extLst>
              <p:ext uri="{D42A27DB-BD31-4B8C-83A1-F6EECF244321}">
                <p14:modId xmlns:p14="http://schemas.microsoft.com/office/powerpoint/2010/main" val="531423583"/>
              </p:ext>
            </p:extLst>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chemeClr val="bg1"/>
                          </a:solidFill>
                          <a:latin typeface="OpenDyslexicAlta" pitchFamily="2" charset="77"/>
                        </a:rPr>
                        <a:t>six</a:t>
                      </a:r>
                      <a:r>
                        <a:rPr lang="en-US" sz="2000" dirty="0">
                          <a:latin typeface="OpenDyslexicAlta" pitchFamily="2" charset="77"/>
                        </a:rPr>
                        <a:t> equal groups with </a:t>
                      </a:r>
                      <a:r>
                        <a:rPr lang="en-US" sz="2000" u="sng" dirty="0">
                          <a:solidFill>
                            <a:schemeClr val="bg1"/>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chemeClr val="bg1"/>
                          </a:solidFill>
                          <a:latin typeface="OpenDyslexicAlta" pitchFamily="2" charset="77"/>
                        </a:rPr>
                        <a:t>twelve</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4408" y="2834909"/>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2927" y="2834909"/>
            <a:ext cx="887708" cy="915119"/>
          </a:xfrm>
          <a:prstGeom prst="rect">
            <a:avLst/>
          </a:prstGeom>
        </p:spPr>
      </p:pic>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12103" y="2825415"/>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0622" y="2825415"/>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5599"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4118"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29463"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57982" y="3851630"/>
            <a:ext cx="887708" cy="915119"/>
          </a:xfrm>
          <a:prstGeom prst="rect">
            <a:avLst/>
          </a:prstGeom>
        </p:spPr>
      </p:pic>
      <p:pic>
        <p:nvPicPr>
          <p:cNvPr id="14" name="Picture 13">
            <a:extLst>
              <a:ext uri="{FF2B5EF4-FFF2-40B4-BE49-F238E27FC236}">
                <a16:creationId xmlns:a16="http://schemas.microsoft.com/office/drawing/2014/main" xmlns="" id="{D31F7977-44A0-AB4D-8CFF-09737E147C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5469" y="2834909"/>
            <a:ext cx="887708" cy="915119"/>
          </a:xfrm>
          <a:prstGeom prst="rect">
            <a:avLst/>
          </a:prstGeom>
        </p:spPr>
      </p:pic>
      <p:pic>
        <p:nvPicPr>
          <p:cNvPr id="15" name="Picture 14">
            <a:extLst>
              <a:ext uri="{FF2B5EF4-FFF2-40B4-BE49-F238E27FC236}">
                <a16:creationId xmlns:a16="http://schemas.microsoft.com/office/drawing/2014/main" xmlns="" id="{0B8CC4AD-86A7-504A-B0D3-92A79B5E15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3988" y="2834909"/>
            <a:ext cx="887708" cy="915119"/>
          </a:xfrm>
          <a:prstGeom prst="rect">
            <a:avLst/>
          </a:prstGeom>
        </p:spPr>
      </p:pic>
      <p:pic>
        <p:nvPicPr>
          <p:cNvPr id="22" name="Picture 21">
            <a:extLst>
              <a:ext uri="{FF2B5EF4-FFF2-40B4-BE49-F238E27FC236}">
                <a16:creationId xmlns:a16="http://schemas.microsoft.com/office/drawing/2014/main" xmlns="" id="{E382A113-DFAF-D44F-8CE7-94D639F6D6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4100" y="3851630"/>
            <a:ext cx="887708" cy="915119"/>
          </a:xfrm>
          <a:prstGeom prst="rect">
            <a:avLst/>
          </a:prstGeom>
        </p:spPr>
      </p:pic>
      <p:pic>
        <p:nvPicPr>
          <p:cNvPr id="23" name="Picture 22">
            <a:extLst>
              <a:ext uri="{FF2B5EF4-FFF2-40B4-BE49-F238E27FC236}">
                <a16:creationId xmlns:a16="http://schemas.microsoft.com/office/drawing/2014/main" xmlns="" id="{43A47A96-8E43-A24B-952D-609183FB7A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2619" y="3851630"/>
            <a:ext cx="887708" cy="915119"/>
          </a:xfrm>
          <a:prstGeom prst="rect">
            <a:avLst/>
          </a:prstGeom>
        </p:spPr>
      </p:pic>
    </p:spTree>
    <p:extLst>
      <p:ext uri="{BB962C8B-B14F-4D97-AF65-F5344CB8AC3E}">
        <p14:creationId xmlns:p14="http://schemas.microsoft.com/office/powerpoint/2010/main" val="2227416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extLst>
              <p:ext uri="{D42A27DB-BD31-4B8C-83A1-F6EECF244321}">
                <p14:modId xmlns:p14="http://schemas.microsoft.com/office/powerpoint/2010/main" val="1140535824"/>
              </p:ext>
            </p:extLst>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twelve</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4408" y="2834909"/>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2927" y="2834909"/>
            <a:ext cx="887708" cy="915119"/>
          </a:xfrm>
          <a:prstGeom prst="rect">
            <a:avLst/>
          </a:prstGeom>
        </p:spPr>
      </p:pic>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12103" y="2825415"/>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0622" y="2825415"/>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5599"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4118"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29463"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57982" y="3851630"/>
            <a:ext cx="887708" cy="915119"/>
          </a:xfrm>
          <a:prstGeom prst="rect">
            <a:avLst/>
          </a:prstGeom>
        </p:spPr>
      </p:pic>
      <p:pic>
        <p:nvPicPr>
          <p:cNvPr id="14" name="Picture 13">
            <a:extLst>
              <a:ext uri="{FF2B5EF4-FFF2-40B4-BE49-F238E27FC236}">
                <a16:creationId xmlns:a16="http://schemas.microsoft.com/office/drawing/2014/main" xmlns="" id="{D31F7977-44A0-AB4D-8CFF-09737E147C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5469" y="2834909"/>
            <a:ext cx="887708" cy="915119"/>
          </a:xfrm>
          <a:prstGeom prst="rect">
            <a:avLst/>
          </a:prstGeom>
        </p:spPr>
      </p:pic>
      <p:pic>
        <p:nvPicPr>
          <p:cNvPr id="15" name="Picture 14">
            <a:extLst>
              <a:ext uri="{FF2B5EF4-FFF2-40B4-BE49-F238E27FC236}">
                <a16:creationId xmlns:a16="http://schemas.microsoft.com/office/drawing/2014/main" xmlns="" id="{0B8CC4AD-86A7-504A-B0D3-92A79B5E15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3988" y="2834909"/>
            <a:ext cx="887708" cy="915119"/>
          </a:xfrm>
          <a:prstGeom prst="rect">
            <a:avLst/>
          </a:prstGeom>
        </p:spPr>
      </p:pic>
      <p:pic>
        <p:nvPicPr>
          <p:cNvPr id="22" name="Picture 21">
            <a:extLst>
              <a:ext uri="{FF2B5EF4-FFF2-40B4-BE49-F238E27FC236}">
                <a16:creationId xmlns:a16="http://schemas.microsoft.com/office/drawing/2014/main" xmlns="" id="{E382A113-DFAF-D44F-8CE7-94D639F6D6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4100" y="3851630"/>
            <a:ext cx="887708" cy="915119"/>
          </a:xfrm>
          <a:prstGeom prst="rect">
            <a:avLst/>
          </a:prstGeom>
        </p:spPr>
      </p:pic>
      <p:pic>
        <p:nvPicPr>
          <p:cNvPr id="23" name="Picture 22">
            <a:extLst>
              <a:ext uri="{FF2B5EF4-FFF2-40B4-BE49-F238E27FC236}">
                <a16:creationId xmlns:a16="http://schemas.microsoft.com/office/drawing/2014/main" xmlns="" id="{43A47A96-8E43-A24B-952D-609183FB7A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2619" y="3851630"/>
            <a:ext cx="887708" cy="915119"/>
          </a:xfrm>
          <a:prstGeom prst="rect">
            <a:avLst/>
          </a:prstGeom>
        </p:spPr>
      </p:pic>
    </p:spTree>
    <p:extLst>
      <p:ext uri="{BB962C8B-B14F-4D97-AF65-F5344CB8AC3E}">
        <p14:creationId xmlns:p14="http://schemas.microsoft.com/office/powerpoint/2010/main" val="3472259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2 + 2 + 2 + 2 + 2 + 2 = 12</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twelve</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4408" y="2834909"/>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2927" y="2834909"/>
            <a:ext cx="887708" cy="915119"/>
          </a:xfrm>
          <a:prstGeom prst="rect">
            <a:avLst/>
          </a:prstGeom>
        </p:spPr>
      </p:pic>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12103" y="2825415"/>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0622" y="2825415"/>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5599"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4118"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29463"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57982" y="3851630"/>
            <a:ext cx="887708" cy="915119"/>
          </a:xfrm>
          <a:prstGeom prst="rect">
            <a:avLst/>
          </a:prstGeom>
        </p:spPr>
      </p:pic>
      <p:pic>
        <p:nvPicPr>
          <p:cNvPr id="14" name="Picture 13">
            <a:extLst>
              <a:ext uri="{FF2B5EF4-FFF2-40B4-BE49-F238E27FC236}">
                <a16:creationId xmlns:a16="http://schemas.microsoft.com/office/drawing/2014/main" xmlns="" id="{D31F7977-44A0-AB4D-8CFF-09737E147C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5469" y="2834909"/>
            <a:ext cx="887708" cy="915119"/>
          </a:xfrm>
          <a:prstGeom prst="rect">
            <a:avLst/>
          </a:prstGeom>
        </p:spPr>
      </p:pic>
      <p:pic>
        <p:nvPicPr>
          <p:cNvPr id="15" name="Picture 14">
            <a:extLst>
              <a:ext uri="{FF2B5EF4-FFF2-40B4-BE49-F238E27FC236}">
                <a16:creationId xmlns:a16="http://schemas.microsoft.com/office/drawing/2014/main" xmlns="" id="{0B8CC4AD-86A7-504A-B0D3-92A79B5E15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3988" y="2834909"/>
            <a:ext cx="887708" cy="915119"/>
          </a:xfrm>
          <a:prstGeom prst="rect">
            <a:avLst/>
          </a:prstGeom>
        </p:spPr>
      </p:pic>
      <p:pic>
        <p:nvPicPr>
          <p:cNvPr id="22" name="Picture 21">
            <a:extLst>
              <a:ext uri="{FF2B5EF4-FFF2-40B4-BE49-F238E27FC236}">
                <a16:creationId xmlns:a16="http://schemas.microsoft.com/office/drawing/2014/main" xmlns="" id="{E382A113-DFAF-D44F-8CE7-94D639F6D6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4100" y="3851630"/>
            <a:ext cx="887708" cy="915119"/>
          </a:xfrm>
          <a:prstGeom prst="rect">
            <a:avLst/>
          </a:prstGeom>
        </p:spPr>
      </p:pic>
      <p:pic>
        <p:nvPicPr>
          <p:cNvPr id="23" name="Picture 22">
            <a:extLst>
              <a:ext uri="{FF2B5EF4-FFF2-40B4-BE49-F238E27FC236}">
                <a16:creationId xmlns:a16="http://schemas.microsoft.com/office/drawing/2014/main" xmlns="" id="{43A47A96-8E43-A24B-952D-609183FB7A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2619" y="3851630"/>
            <a:ext cx="887708" cy="915119"/>
          </a:xfrm>
          <a:prstGeom prst="rect">
            <a:avLst/>
          </a:prstGeom>
        </p:spPr>
      </p:pic>
    </p:spTree>
    <p:extLst>
      <p:ext uri="{BB962C8B-B14F-4D97-AF65-F5344CB8AC3E}">
        <p14:creationId xmlns:p14="http://schemas.microsoft.com/office/powerpoint/2010/main" val="274019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2 + 2 + 2 + 2 + 2 + 2 = 12</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equal groups with </a:t>
                      </a:r>
                      <a:r>
                        <a:rPr lang="en-US" sz="2000" u="sng" dirty="0">
                          <a:solidFill>
                            <a:srgbClr val="FF3860"/>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2000" u="sng" dirty="0">
                          <a:solidFill>
                            <a:srgbClr val="FF3860"/>
                          </a:solidFill>
                          <a:latin typeface="OpenDyslexicAlta" pitchFamily="2" charset="77"/>
                        </a:rPr>
                        <a:t>twelve</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6" name="Picture 5">
            <a:extLst>
              <a:ext uri="{FF2B5EF4-FFF2-40B4-BE49-F238E27FC236}">
                <a16:creationId xmlns:a16="http://schemas.microsoft.com/office/drawing/2014/main" xmlns="" id="{C1D2B9DD-86CC-8F40-8430-D940BDA420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4408" y="2834909"/>
            <a:ext cx="887708" cy="915119"/>
          </a:xfrm>
          <a:prstGeom prst="rect">
            <a:avLst/>
          </a:prstGeom>
        </p:spPr>
      </p:pic>
      <p:pic>
        <p:nvPicPr>
          <p:cNvPr id="7" name="Picture 6">
            <a:extLst>
              <a:ext uri="{FF2B5EF4-FFF2-40B4-BE49-F238E27FC236}">
                <a16:creationId xmlns:a16="http://schemas.microsoft.com/office/drawing/2014/main" xmlns="" id="{6E33F010-0423-C74F-9B68-B21B01041D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2927" y="2834909"/>
            <a:ext cx="887708" cy="915119"/>
          </a:xfrm>
          <a:prstGeom prst="rect">
            <a:avLst/>
          </a:prstGeom>
        </p:spPr>
      </p:pic>
      <p:pic>
        <p:nvPicPr>
          <p:cNvPr id="9" name="Picture 8">
            <a:extLst>
              <a:ext uri="{FF2B5EF4-FFF2-40B4-BE49-F238E27FC236}">
                <a16:creationId xmlns:a16="http://schemas.microsoft.com/office/drawing/2014/main" xmlns="" id="{FD5FC9D4-2C3A-C543-AB8B-569C96495A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12103" y="2825415"/>
            <a:ext cx="887708" cy="915119"/>
          </a:xfrm>
          <a:prstGeom prst="rect">
            <a:avLst/>
          </a:prstGeom>
        </p:spPr>
      </p:pic>
      <p:pic>
        <p:nvPicPr>
          <p:cNvPr id="10" name="Picture 9">
            <a:extLst>
              <a:ext uri="{FF2B5EF4-FFF2-40B4-BE49-F238E27FC236}">
                <a16:creationId xmlns:a16="http://schemas.microsoft.com/office/drawing/2014/main" xmlns="" id="{D66412D6-5B79-4B41-A622-15C22C1979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0622" y="2825415"/>
            <a:ext cx="887708" cy="915119"/>
          </a:xfrm>
          <a:prstGeom prst="rect">
            <a:avLst/>
          </a:prstGeom>
        </p:spPr>
      </p:pic>
      <p:pic>
        <p:nvPicPr>
          <p:cNvPr id="16" name="Picture 15">
            <a:extLst>
              <a:ext uri="{FF2B5EF4-FFF2-40B4-BE49-F238E27FC236}">
                <a16:creationId xmlns:a16="http://schemas.microsoft.com/office/drawing/2014/main" xmlns="" id="{8430CC10-1BB7-8F48-82DC-8DEEAB7767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5599" y="3851630"/>
            <a:ext cx="887708" cy="915119"/>
          </a:xfrm>
          <a:prstGeom prst="rect">
            <a:avLst/>
          </a:prstGeom>
        </p:spPr>
      </p:pic>
      <p:pic>
        <p:nvPicPr>
          <p:cNvPr id="17" name="Picture 16">
            <a:extLst>
              <a:ext uri="{FF2B5EF4-FFF2-40B4-BE49-F238E27FC236}">
                <a16:creationId xmlns:a16="http://schemas.microsoft.com/office/drawing/2014/main" xmlns="" id="{51B23E30-20B8-B549-B5DD-F3B033E41A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4118" y="3851630"/>
            <a:ext cx="887708" cy="915119"/>
          </a:xfrm>
          <a:prstGeom prst="rect">
            <a:avLst/>
          </a:prstGeom>
        </p:spPr>
      </p:pic>
      <p:pic>
        <p:nvPicPr>
          <p:cNvPr id="18" name="Picture 17">
            <a:extLst>
              <a:ext uri="{FF2B5EF4-FFF2-40B4-BE49-F238E27FC236}">
                <a16:creationId xmlns:a16="http://schemas.microsoft.com/office/drawing/2014/main" xmlns="" id="{10A547B0-5AB6-8C47-96B3-6C074E6F0F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29463" y="3851630"/>
            <a:ext cx="887708" cy="915119"/>
          </a:xfrm>
          <a:prstGeom prst="rect">
            <a:avLst/>
          </a:prstGeom>
        </p:spPr>
      </p:pic>
      <p:pic>
        <p:nvPicPr>
          <p:cNvPr id="19" name="Picture 18">
            <a:extLst>
              <a:ext uri="{FF2B5EF4-FFF2-40B4-BE49-F238E27FC236}">
                <a16:creationId xmlns:a16="http://schemas.microsoft.com/office/drawing/2014/main" xmlns="" id="{C122385B-4ABA-E34E-9A01-770EE2E09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57982" y="3851630"/>
            <a:ext cx="887708" cy="915119"/>
          </a:xfrm>
          <a:prstGeom prst="rect">
            <a:avLst/>
          </a:prstGeom>
        </p:spPr>
      </p:pic>
      <p:pic>
        <p:nvPicPr>
          <p:cNvPr id="14" name="Picture 13">
            <a:extLst>
              <a:ext uri="{FF2B5EF4-FFF2-40B4-BE49-F238E27FC236}">
                <a16:creationId xmlns:a16="http://schemas.microsoft.com/office/drawing/2014/main" xmlns="" id="{D31F7977-44A0-AB4D-8CFF-09737E147C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5469" y="2834909"/>
            <a:ext cx="887708" cy="915119"/>
          </a:xfrm>
          <a:prstGeom prst="rect">
            <a:avLst/>
          </a:prstGeom>
        </p:spPr>
      </p:pic>
      <p:pic>
        <p:nvPicPr>
          <p:cNvPr id="15" name="Picture 14">
            <a:extLst>
              <a:ext uri="{FF2B5EF4-FFF2-40B4-BE49-F238E27FC236}">
                <a16:creationId xmlns:a16="http://schemas.microsoft.com/office/drawing/2014/main" xmlns="" id="{0B8CC4AD-86A7-504A-B0D3-92A79B5E15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3988" y="2834909"/>
            <a:ext cx="887708" cy="915119"/>
          </a:xfrm>
          <a:prstGeom prst="rect">
            <a:avLst/>
          </a:prstGeom>
        </p:spPr>
      </p:pic>
      <p:pic>
        <p:nvPicPr>
          <p:cNvPr id="22" name="Picture 21">
            <a:extLst>
              <a:ext uri="{FF2B5EF4-FFF2-40B4-BE49-F238E27FC236}">
                <a16:creationId xmlns:a16="http://schemas.microsoft.com/office/drawing/2014/main" xmlns="" id="{E382A113-DFAF-D44F-8CE7-94D639F6D6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4100" y="3851630"/>
            <a:ext cx="887708" cy="915119"/>
          </a:xfrm>
          <a:prstGeom prst="rect">
            <a:avLst/>
          </a:prstGeom>
        </p:spPr>
      </p:pic>
      <p:pic>
        <p:nvPicPr>
          <p:cNvPr id="23" name="Picture 22">
            <a:extLst>
              <a:ext uri="{FF2B5EF4-FFF2-40B4-BE49-F238E27FC236}">
                <a16:creationId xmlns:a16="http://schemas.microsoft.com/office/drawing/2014/main" xmlns="" id="{43A47A96-8E43-A24B-952D-609183FB7A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2619" y="3851630"/>
            <a:ext cx="887708" cy="915119"/>
          </a:xfrm>
          <a:prstGeom prst="rect">
            <a:avLst/>
          </a:prstGeom>
        </p:spPr>
      </p:pic>
      <p:pic>
        <p:nvPicPr>
          <p:cNvPr id="20" name="Picture 19">
            <a:extLst>
              <a:ext uri="{FF2B5EF4-FFF2-40B4-BE49-F238E27FC236}">
                <a16:creationId xmlns:a16="http://schemas.microsoft.com/office/drawing/2014/main" xmlns="" id="{C4B8254C-A636-E741-8879-17F60B9A2B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28859" y="4654215"/>
            <a:ext cx="870885" cy="783797"/>
          </a:xfrm>
          <a:prstGeom prst="rect">
            <a:avLst/>
          </a:prstGeom>
        </p:spPr>
      </p:pic>
      <p:pic>
        <p:nvPicPr>
          <p:cNvPr id="21" name="Picture 20">
            <a:extLst>
              <a:ext uri="{FF2B5EF4-FFF2-40B4-BE49-F238E27FC236}">
                <a16:creationId xmlns:a16="http://schemas.microsoft.com/office/drawing/2014/main" xmlns="" id="{48CD0FF1-53E6-C249-B531-6FBB62CF09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64301" y="4631792"/>
            <a:ext cx="870885" cy="783797"/>
          </a:xfrm>
          <a:prstGeom prst="rect">
            <a:avLst/>
          </a:prstGeom>
        </p:spPr>
      </p:pic>
      <p:pic>
        <p:nvPicPr>
          <p:cNvPr id="24" name="Picture 23">
            <a:extLst>
              <a:ext uri="{FF2B5EF4-FFF2-40B4-BE49-F238E27FC236}">
                <a16:creationId xmlns:a16="http://schemas.microsoft.com/office/drawing/2014/main" xmlns="" id="{2B380FFB-E4CA-CB4B-B716-3D7FCBACB8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7360" y="4656462"/>
            <a:ext cx="870885" cy="783797"/>
          </a:xfrm>
          <a:prstGeom prst="rect">
            <a:avLst/>
          </a:prstGeom>
        </p:spPr>
      </p:pic>
      <p:pic>
        <p:nvPicPr>
          <p:cNvPr id="25" name="Picture 24">
            <a:extLst>
              <a:ext uri="{FF2B5EF4-FFF2-40B4-BE49-F238E27FC236}">
                <a16:creationId xmlns:a16="http://schemas.microsoft.com/office/drawing/2014/main" xmlns="" id="{F4394BF8-290D-474F-B8C0-C4A4F7530E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92802" y="4634039"/>
            <a:ext cx="870885" cy="783797"/>
          </a:xfrm>
          <a:prstGeom prst="rect">
            <a:avLst/>
          </a:prstGeom>
        </p:spPr>
      </p:pic>
      <p:pic>
        <p:nvPicPr>
          <p:cNvPr id="26" name="Picture 25">
            <a:extLst>
              <a:ext uri="{FF2B5EF4-FFF2-40B4-BE49-F238E27FC236}">
                <a16:creationId xmlns:a16="http://schemas.microsoft.com/office/drawing/2014/main" xmlns="" id="{5785B786-B56D-6C4A-9562-1B28ED31A7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7827" y="4654215"/>
            <a:ext cx="870885" cy="783797"/>
          </a:xfrm>
          <a:prstGeom prst="rect">
            <a:avLst/>
          </a:prstGeom>
        </p:spPr>
      </p:pic>
      <p:pic>
        <p:nvPicPr>
          <p:cNvPr id="27" name="Picture 26">
            <a:extLst>
              <a:ext uri="{FF2B5EF4-FFF2-40B4-BE49-F238E27FC236}">
                <a16:creationId xmlns:a16="http://schemas.microsoft.com/office/drawing/2014/main" xmlns="" id="{913F30F4-3F78-D64C-9D1C-CC7FD00C90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53269" y="4631792"/>
            <a:ext cx="870885" cy="783797"/>
          </a:xfrm>
          <a:prstGeom prst="rect">
            <a:avLst/>
          </a:prstGeom>
        </p:spPr>
      </p:pic>
      <p:pic>
        <p:nvPicPr>
          <p:cNvPr id="28" name="Picture 27">
            <a:extLst>
              <a:ext uri="{FF2B5EF4-FFF2-40B4-BE49-F238E27FC236}">
                <a16:creationId xmlns:a16="http://schemas.microsoft.com/office/drawing/2014/main" xmlns="" id="{E9360F26-7913-8D43-9CBE-1E3C5FBFEA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28859" y="5480611"/>
            <a:ext cx="870885" cy="783797"/>
          </a:xfrm>
          <a:prstGeom prst="rect">
            <a:avLst/>
          </a:prstGeom>
        </p:spPr>
      </p:pic>
      <p:pic>
        <p:nvPicPr>
          <p:cNvPr id="29" name="Picture 28">
            <a:extLst>
              <a:ext uri="{FF2B5EF4-FFF2-40B4-BE49-F238E27FC236}">
                <a16:creationId xmlns:a16="http://schemas.microsoft.com/office/drawing/2014/main" xmlns="" id="{D7268364-6039-ED49-973F-7FAE6AF052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64301" y="5458188"/>
            <a:ext cx="870885" cy="783797"/>
          </a:xfrm>
          <a:prstGeom prst="rect">
            <a:avLst/>
          </a:prstGeom>
        </p:spPr>
      </p:pic>
      <p:pic>
        <p:nvPicPr>
          <p:cNvPr id="30" name="Picture 29">
            <a:extLst>
              <a:ext uri="{FF2B5EF4-FFF2-40B4-BE49-F238E27FC236}">
                <a16:creationId xmlns:a16="http://schemas.microsoft.com/office/drawing/2014/main" xmlns="" id="{9C5D5252-39F5-B14A-BE98-32B17434BC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7360" y="5482858"/>
            <a:ext cx="870885" cy="783797"/>
          </a:xfrm>
          <a:prstGeom prst="rect">
            <a:avLst/>
          </a:prstGeom>
        </p:spPr>
      </p:pic>
      <p:pic>
        <p:nvPicPr>
          <p:cNvPr id="31" name="Picture 30">
            <a:extLst>
              <a:ext uri="{FF2B5EF4-FFF2-40B4-BE49-F238E27FC236}">
                <a16:creationId xmlns:a16="http://schemas.microsoft.com/office/drawing/2014/main" xmlns="" id="{E2FCF251-446D-FF4D-ADEC-C6657EA83B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92802" y="5460435"/>
            <a:ext cx="870885" cy="783797"/>
          </a:xfrm>
          <a:prstGeom prst="rect">
            <a:avLst/>
          </a:prstGeom>
        </p:spPr>
      </p:pic>
      <p:pic>
        <p:nvPicPr>
          <p:cNvPr id="32" name="Picture 31">
            <a:extLst>
              <a:ext uri="{FF2B5EF4-FFF2-40B4-BE49-F238E27FC236}">
                <a16:creationId xmlns:a16="http://schemas.microsoft.com/office/drawing/2014/main" xmlns="" id="{6E328774-CEB6-7E49-BB35-C6990B4F92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7827" y="5480611"/>
            <a:ext cx="870885" cy="783797"/>
          </a:xfrm>
          <a:prstGeom prst="rect">
            <a:avLst/>
          </a:prstGeom>
        </p:spPr>
      </p:pic>
      <p:pic>
        <p:nvPicPr>
          <p:cNvPr id="33" name="Picture 32">
            <a:extLst>
              <a:ext uri="{FF2B5EF4-FFF2-40B4-BE49-F238E27FC236}">
                <a16:creationId xmlns:a16="http://schemas.microsoft.com/office/drawing/2014/main" xmlns="" id="{DF4CC1EB-79A6-594F-8255-B9C579194A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53269" y="5458188"/>
            <a:ext cx="870885" cy="783797"/>
          </a:xfrm>
          <a:prstGeom prst="rect">
            <a:avLst/>
          </a:prstGeom>
        </p:spPr>
      </p:pic>
    </p:spTree>
    <p:extLst>
      <p:ext uri="{BB962C8B-B14F-4D97-AF65-F5344CB8AC3E}">
        <p14:creationId xmlns:p14="http://schemas.microsoft.com/office/powerpoint/2010/main" val="3761925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latin typeface="OpenDyslexicAlta" pitchFamily="2" charset="77"/>
                        </a:rPr>
                        <a:t>There are </a:t>
                      </a:r>
                      <a:r>
                        <a:rPr lang="en-US" sz="2000" u="sng" dirty="0">
                          <a:solidFill>
                            <a:schemeClr val="bg1"/>
                          </a:solidFill>
                          <a:latin typeface="OpenDyslexicAlta" pitchFamily="2" charset="77"/>
                        </a:rPr>
                        <a:t>four</a:t>
                      </a:r>
                      <a:r>
                        <a:rPr lang="en-US" sz="2000" dirty="0">
                          <a:latin typeface="OpenDyslexicAlta" pitchFamily="2" charset="77"/>
                        </a:rPr>
                        <a:t> equal groups with </a:t>
                      </a:r>
                      <a:r>
                        <a:rPr lang="en-US" sz="2000" u="sng" dirty="0">
                          <a:solidFill>
                            <a:schemeClr val="bg1"/>
                          </a:solidFill>
                          <a:latin typeface="OpenDyslexicAlta" pitchFamily="2" charset="77"/>
                        </a:rPr>
                        <a:t>two</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kumimoji="0" lang="en-US" sz="1800" b="0" i="0" u="sng" strike="noStrike" kern="1200" cap="none" spc="0" normalizeH="0" baseline="0" noProof="0" dirty="0">
                          <a:ln>
                            <a:noFill/>
                          </a:ln>
                          <a:solidFill>
                            <a:schemeClr val="bg1"/>
                          </a:solidFill>
                          <a:effectLst/>
                          <a:uLnTx/>
                          <a:uFillTx/>
                          <a:latin typeface="OpenDyslexicAlta" pitchFamily="2" charset="77"/>
                          <a:ea typeface="+mn-ea"/>
                          <a:cs typeface="+mn-cs"/>
                        </a:rPr>
                        <a:t>twenty-four</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11" name="Picture 10">
            <a:extLst>
              <a:ext uri="{FF2B5EF4-FFF2-40B4-BE49-F238E27FC236}">
                <a16:creationId xmlns:a16="http://schemas.microsoft.com/office/drawing/2014/main" xmlns="" id="{B3D58B10-674E-5849-A053-EBBB60EB53EA}"/>
              </a:ext>
            </a:extLst>
          </p:cNvPr>
          <p:cNvPicPr>
            <a:picLocks noChangeAspect="1"/>
          </p:cNvPicPr>
          <p:nvPr/>
        </p:nvPicPr>
        <p:blipFill>
          <a:blip r:embed="rId3"/>
          <a:stretch>
            <a:fillRect/>
          </a:stretch>
        </p:blipFill>
        <p:spPr>
          <a:xfrm>
            <a:off x="1219753" y="3040032"/>
            <a:ext cx="4475428" cy="1495247"/>
          </a:xfrm>
          <a:prstGeom prst="rect">
            <a:avLst/>
          </a:prstGeom>
        </p:spPr>
      </p:pic>
    </p:spTree>
    <p:extLst>
      <p:ext uri="{BB962C8B-B14F-4D97-AF65-F5344CB8AC3E}">
        <p14:creationId xmlns:p14="http://schemas.microsoft.com/office/powerpoint/2010/main" val="177619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What’s the same? What’s different?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4" name="Picture 3">
            <a:extLst>
              <a:ext uri="{FF2B5EF4-FFF2-40B4-BE49-F238E27FC236}">
                <a16:creationId xmlns:a16="http://schemas.microsoft.com/office/drawing/2014/main" xmlns="" id="{F0D8A866-8C61-1C46-BB0E-507FABD49D20}"/>
              </a:ext>
            </a:extLst>
          </p:cNvPr>
          <p:cNvPicPr>
            <a:picLocks noChangeAspect="1"/>
          </p:cNvPicPr>
          <p:nvPr/>
        </p:nvPicPr>
        <p:blipFill>
          <a:blip r:embed="rId3"/>
          <a:stretch>
            <a:fillRect/>
          </a:stretch>
        </p:blipFill>
        <p:spPr>
          <a:xfrm>
            <a:off x="838200" y="3282975"/>
            <a:ext cx="3808343" cy="1276915"/>
          </a:xfrm>
          <a:prstGeom prst="rect">
            <a:avLst/>
          </a:prstGeom>
        </p:spPr>
      </p:pic>
      <p:pic>
        <p:nvPicPr>
          <p:cNvPr id="5" name="Picture 4">
            <a:extLst>
              <a:ext uri="{FF2B5EF4-FFF2-40B4-BE49-F238E27FC236}">
                <a16:creationId xmlns:a16="http://schemas.microsoft.com/office/drawing/2014/main" xmlns="" id="{CD3DEA76-AE19-E44E-A597-55AEEF4F81A0}"/>
              </a:ext>
            </a:extLst>
          </p:cNvPr>
          <p:cNvPicPr>
            <a:picLocks noChangeAspect="1"/>
          </p:cNvPicPr>
          <p:nvPr/>
        </p:nvPicPr>
        <p:blipFill>
          <a:blip r:embed="rId4"/>
          <a:stretch>
            <a:fillRect/>
          </a:stretch>
        </p:blipFill>
        <p:spPr>
          <a:xfrm>
            <a:off x="7545459" y="3282975"/>
            <a:ext cx="3808343" cy="1291850"/>
          </a:xfrm>
          <a:prstGeom prst="rect">
            <a:avLst/>
          </a:prstGeom>
        </p:spPr>
      </p:pic>
    </p:spTree>
    <p:extLst>
      <p:ext uri="{BB962C8B-B14F-4D97-AF65-F5344CB8AC3E}">
        <p14:creationId xmlns:p14="http://schemas.microsoft.com/office/powerpoint/2010/main" val="1653908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Complete the table below:</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graphicFrame>
        <p:nvGraphicFramePr>
          <p:cNvPr id="4" name="Table 3">
            <a:extLst>
              <a:ext uri="{FF2B5EF4-FFF2-40B4-BE49-F238E27FC236}">
                <a16:creationId xmlns:a16="http://schemas.microsoft.com/office/drawing/2014/main" xmlns="" id="{3A49E129-A186-6541-9B5A-084C36F41531}"/>
              </a:ext>
            </a:extLst>
          </p:cNvPr>
          <p:cNvGraphicFramePr>
            <a:graphicFrameLocks noGrp="1"/>
          </p:cNvGraphicFramePr>
          <p:nvPr/>
        </p:nvGraphicFramePr>
        <p:xfrm>
          <a:off x="838200" y="2825415"/>
          <a:ext cx="10515600" cy="365760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2303484757"/>
                    </a:ext>
                  </a:extLst>
                </a:gridCol>
                <a:gridCol w="5257800">
                  <a:extLst>
                    <a:ext uri="{9D8B030D-6E8A-4147-A177-3AD203B41FA5}">
                      <a16:colId xmlns:a16="http://schemas.microsoft.com/office/drawing/2014/main" xmlns="" val="717579028"/>
                    </a:ext>
                  </a:extLst>
                </a:gridCol>
              </a:tblGrid>
              <a:tr h="370840">
                <a:tc>
                  <a:txBody>
                    <a:bodyPr/>
                    <a:lstStyle/>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Add it</a:t>
                      </a:r>
                    </a:p>
                    <a:p>
                      <a:endParaRPr lang="en-US" sz="2400" dirty="0">
                        <a:latin typeface="OpenDyslexicAlta" pitchFamily="2" charset="77"/>
                      </a:endParaRPr>
                    </a:p>
                    <a:p>
                      <a:pPr algn="ctr"/>
                      <a:r>
                        <a:rPr lang="en-US" sz="2400" dirty="0">
                          <a:solidFill>
                            <a:srgbClr val="FF3860"/>
                          </a:solidFill>
                          <a:latin typeface="OpenDyslexicAlta" pitchFamily="2" charset="77"/>
                        </a:rPr>
                        <a:t>4 + 4 + 4 + 4 + 4 + 4 = 24</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4150269950"/>
                  </a:ext>
                </a:extLst>
              </a:tr>
              <a:tr h="370840">
                <a:tc>
                  <a:txBody>
                    <a:bodyPr/>
                    <a:lstStyle/>
                    <a:p>
                      <a:r>
                        <a:rPr lang="en-US" sz="2400" dirty="0">
                          <a:latin typeface="OpenDyslexicAlta" pitchFamily="2" charset="77"/>
                        </a:rPr>
                        <a:t>Say it</a:t>
                      </a:r>
                    </a:p>
                    <a:p>
                      <a:r>
                        <a:rPr lang="en-US" sz="2000" dirty="0">
                          <a:latin typeface="OpenDyslexicAlta" pitchFamily="2" charset="77"/>
                        </a:rPr>
                        <a:t>There are </a:t>
                      </a:r>
                      <a:r>
                        <a:rPr lang="en-US" sz="2000" u="sng" dirty="0">
                          <a:solidFill>
                            <a:srgbClr val="FF3860"/>
                          </a:solidFill>
                          <a:latin typeface="OpenDyslexicAlta" pitchFamily="2" charset="77"/>
                        </a:rPr>
                        <a:t>six</a:t>
                      </a:r>
                      <a:r>
                        <a:rPr lang="en-US" sz="2000" dirty="0">
                          <a:latin typeface="OpenDyslexicAlta" pitchFamily="2" charset="77"/>
                        </a:rPr>
                        <a:t> equal groups with </a:t>
                      </a:r>
                      <a:r>
                        <a:rPr lang="en-US" sz="2000" u="sng" dirty="0">
                          <a:solidFill>
                            <a:srgbClr val="FF3860"/>
                          </a:solidFill>
                          <a:latin typeface="OpenDyslexicAlta" pitchFamily="2" charset="77"/>
                        </a:rPr>
                        <a:t>four</a:t>
                      </a:r>
                      <a:r>
                        <a:rPr lang="en-US" sz="2000" dirty="0">
                          <a:latin typeface="OpenDyslexicAlta" pitchFamily="2" charset="77"/>
                        </a:rPr>
                        <a:t> cubes in each group.</a:t>
                      </a:r>
                      <a:br>
                        <a:rPr lang="en-US" sz="2000" dirty="0">
                          <a:latin typeface="OpenDyslexicAlta" pitchFamily="2" charset="77"/>
                        </a:rPr>
                      </a:br>
                      <a:r>
                        <a:rPr lang="en-US" sz="2000" dirty="0">
                          <a:latin typeface="OpenDyslexicAlta" pitchFamily="2" charset="77"/>
                        </a:rPr>
                        <a:t>There are </a:t>
                      </a:r>
                      <a:r>
                        <a:rPr lang="en-US" sz="1800" u="sng" dirty="0">
                          <a:solidFill>
                            <a:srgbClr val="FF3860"/>
                          </a:solidFill>
                          <a:latin typeface="OpenDyslexicAlta" pitchFamily="2" charset="77"/>
                        </a:rPr>
                        <a:t>twenty-four</a:t>
                      </a:r>
                      <a:r>
                        <a:rPr lang="en-US" sz="2000" dirty="0">
                          <a:latin typeface="OpenDyslexicAlta" pitchFamily="2" charset="77"/>
                        </a:rPr>
                        <a:t> cubes in total. </a:t>
                      </a:r>
                      <a:endParaRPr lang="en-US" sz="2400" dirty="0">
                        <a:latin typeface="OpenDyslexicAlta" pitchFamily="2" charset="77"/>
                      </a:endParaRPr>
                    </a:p>
                    <a:p>
                      <a:endParaRPr lang="en-US" sz="2400" dirty="0">
                        <a:latin typeface="OpenDyslexicAlta" pitchFamily="2" charset="77"/>
                      </a:endParaRPr>
                    </a:p>
                  </a:txBody>
                  <a:tcPr>
                    <a:solidFill>
                      <a:schemeClr val="bg1"/>
                    </a:solidFill>
                  </a:tcPr>
                </a:tc>
                <a:tc>
                  <a:txBody>
                    <a:bodyPr/>
                    <a:lstStyle/>
                    <a:p>
                      <a:r>
                        <a:rPr lang="en-US" sz="2400" dirty="0">
                          <a:latin typeface="OpenDyslexicAlta" pitchFamily="2" charset="77"/>
                        </a:rPr>
                        <a:t>Draw it</a:t>
                      </a:r>
                    </a:p>
                    <a:p>
                      <a:endParaRPr lang="en-US" sz="2400" dirty="0">
                        <a:latin typeface="OpenDyslexicAlta" pitchFamily="2" charset="77"/>
                      </a:endParaRPr>
                    </a:p>
                  </a:txBody>
                  <a:tcPr>
                    <a:solidFill>
                      <a:schemeClr val="bg1"/>
                    </a:solidFill>
                  </a:tcPr>
                </a:tc>
                <a:extLst>
                  <a:ext uri="{0D108BD9-81ED-4DB2-BD59-A6C34878D82A}">
                    <a16:rowId xmlns:a16="http://schemas.microsoft.com/office/drawing/2014/main" xmlns="" val="1404619229"/>
                  </a:ext>
                </a:extLst>
              </a:tr>
            </a:tbl>
          </a:graphicData>
        </a:graphic>
      </p:graphicFrame>
      <p:pic>
        <p:nvPicPr>
          <p:cNvPr id="24" name="Picture 23">
            <a:extLst>
              <a:ext uri="{FF2B5EF4-FFF2-40B4-BE49-F238E27FC236}">
                <a16:creationId xmlns:a16="http://schemas.microsoft.com/office/drawing/2014/main" xmlns="" id="{F3898FB0-D413-1943-952B-8C6CE47F8439}"/>
              </a:ext>
            </a:extLst>
          </p:cNvPr>
          <p:cNvPicPr>
            <a:picLocks noChangeAspect="1"/>
          </p:cNvPicPr>
          <p:nvPr/>
        </p:nvPicPr>
        <p:blipFill>
          <a:blip r:embed="rId3"/>
          <a:stretch>
            <a:fillRect/>
          </a:stretch>
        </p:blipFill>
        <p:spPr>
          <a:xfrm>
            <a:off x="1219753" y="3040032"/>
            <a:ext cx="4475428" cy="1495247"/>
          </a:xfrm>
          <a:prstGeom prst="rect">
            <a:avLst/>
          </a:prstGeom>
        </p:spPr>
      </p:pic>
      <p:pic>
        <p:nvPicPr>
          <p:cNvPr id="5" name="Picture 4">
            <a:extLst>
              <a:ext uri="{FF2B5EF4-FFF2-40B4-BE49-F238E27FC236}">
                <a16:creationId xmlns:a16="http://schemas.microsoft.com/office/drawing/2014/main" xmlns="" id="{A4FAC551-3169-AD49-BBDF-1932C50737BD}"/>
              </a:ext>
            </a:extLst>
          </p:cNvPr>
          <p:cNvPicPr>
            <a:picLocks noChangeAspect="1"/>
          </p:cNvPicPr>
          <p:nvPr/>
        </p:nvPicPr>
        <p:blipFill>
          <a:blip r:embed="rId4"/>
          <a:stretch>
            <a:fillRect/>
          </a:stretch>
        </p:blipFill>
        <p:spPr>
          <a:xfrm>
            <a:off x="7707243" y="4654215"/>
            <a:ext cx="3172791" cy="973926"/>
          </a:xfrm>
          <a:prstGeom prst="rect">
            <a:avLst/>
          </a:prstGeom>
        </p:spPr>
      </p:pic>
      <p:pic>
        <p:nvPicPr>
          <p:cNvPr id="33" name="Picture 32">
            <a:extLst>
              <a:ext uri="{FF2B5EF4-FFF2-40B4-BE49-F238E27FC236}">
                <a16:creationId xmlns:a16="http://schemas.microsoft.com/office/drawing/2014/main" xmlns="" id="{566B1D04-7C60-7D42-AA27-E9EBA5E6947A}"/>
              </a:ext>
            </a:extLst>
          </p:cNvPr>
          <p:cNvPicPr>
            <a:picLocks noChangeAspect="1"/>
          </p:cNvPicPr>
          <p:nvPr/>
        </p:nvPicPr>
        <p:blipFill>
          <a:blip r:embed="rId4"/>
          <a:stretch>
            <a:fillRect/>
          </a:stretch>
        </p:blipFill>
        <p:spPr>
          <a:xfrm>
            <a:off x="7707243" y="5509089"/>
            <a:ext cx="3172791" cy="973926"/>
          </a:xfrm>
          <a:prstGeom prst="rect">
            <a:avLst/>
          </a:prstGeom>
        </p:spPr>
      </p:pic>
    </p:spTree>
    <p:extLst>
      <p:ext uri="{BB962C8B-B14F-4D97-AF65-F5344CB8AC3E}">
        <p14:creationId xmlns:p14="http://schemas.microsoft.com/office/powerpoint/2010/main" val="34003897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What would need to happen for it to belong with the other representations?</a:t>
            </a:r>
          </a:p>
          <a:p>
            <a:pPr marL="0" indent="0">
              <a:buClr>
                <a:srgbClr val="23D160"/>
              </a:buClr>
              <a:buSzPct val="85000"/>
              <a:buNone/>
            </a:pPr>
            <a:r>
              <a:rPr lang="en-GB" sz="2200" dirty="0"/>
              <a:t>Explain your answer.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5" name="Picture 4">
            <a:extLst>
              <a:ext uri="{FF2B5EF4-FFF2-40B4-BE49-F238E27FC236}">
                <a16:creationId xmlns:a16="http://schemas.microsoft.com/office/drawing/2014/main" xmlns="" id="{747D393D-B299-234C-A288-12821C3498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09809" y="2825415"/>
            <a:ext cx="2143991" cy="718868"/>
          </a:xfrm>
          <a:prstGeom prst="rect">
            <a:avLst/>
          </a:prstGeom>
        </p:spPr>
      </p:pic>
      <p:pic>
        <p:nvPicPr>
          <p:cNvPr id="6" name="Picture 5">
            <a:extLst>
              <a:ext uri="{FF2B5EF4-FFF2-40B4-BE49-F238E27FC236}">
                <a16:creationId xmlns:a16="http://schemas.microsoft.com/office/drawing/2014/main" xmlns="" id="{003C4558-F0ED-6245-8E5B-8481EAEDBF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35199" y="2825415"/>
            <a:ext cx="2143991" cy="718868"/>
          </a:xfrm>
          <a:prstGeom prst="rect">
            <a:avLst/>
          </a:prstGeom>
        </p:spPr>
      </p:pic>
      <p:sp>
        <p:nvSpPr>
          <p:cNvPr id="4" name="Rectangle 3">
            <a:extLst>
              <a:ext uri="{FF2B5EF4-FFF2-40B4-BE49-F238E27FC236}">
                <a16:creationId xmlns:a16="http://schemas.microsoft.com/office/drawing/2014/main" xmlns="" id="{9BA18E21-8307-954B-9FF6-337A1113B1E2}"/>
              </a:ext>
            </a:extLst>
          </p:cNvPr>
          <p:cNvSpPr/>
          <p:nvPr/>
        </p:nvSpPr>
        <p:spPr>
          <a:xfrm>
            <a:off x="4956104" y="2967335"/>
            <a:ext cx="2279791" cy="461665"/>
          </a:xfrm>
          <a:prstGeom prst="rect">
            <a:avLst/>
          </a:prstGeom>
          <a:solidFill>
            <a:schemeClr val="bg1"/>
          </a:solidFill>
          <a:ln>
            <a:solidFill>
              <a:schemeClr val="tx1"/>
            </a:solidFill>
          </a:ln>
        </p:spPr>
        <p:txBody>
          <a:bodyPr wrap="none">
            <a:spAutoFit/>
          </a:bodyPr>
          <a:lstStyle/>
          <a:p>
            <a:pPr algn="ctr">
              <a:buClr>
                <a:srgbClr val="23D160"/>
              </a:buClr>
              <a:buSzPct val="85000"/>
            </a:pPr>
            <a:r>
              <a:rPr lang="en-GB" sz="2400" dirty="0">
                <a:latin typeface="OpenDyslexicAlta" pitchFamily="2" charset="77"/>
              </a:rPr>
              <a:t>10 + 10 + 10</a:t>
            </a:r>
          </a:p>
        </p:txBody>
      </p:sp>
      <p:sp>
        <p:nvSpPr>
          <p:cNvPr id="9" name="Rectangle 8">
            <a:extLst>
              <a:ext uri="{FF2B5EF4-FFF2-40B4-BE49-F238E27FC236}">
                <a16:creationId xmlns:a16="http://schemas.microsoft.com/office/drawing/2014/main" xmlns="" id="{B1FA0C5C-B03B-9440-AB15-767AA06A400C}"/>
              </a:ext>
            </a:extLst>
          </p:cNvPr>
          <p:cNvSpPr/>
          <p:nvPr/>
        </p:nvSpPr>
        <p:spPr>
          <a:xfrm>
            <a:off x="1334198" y="4313240"/>
            <a:ext cx="1745992" cy="461665"/>
          </a:xfrm>
          <a:prstGeom prst="rect">
            <a:avLst/>
          </a:prstGeom>
          <a:solidFill>
            <a:schemeClr val="bg1"/>
          </a:solidFill>
          <a:ln>
            <a:solidFill>
              <a:schemeClr val="tx1"/>
            </a:solidFill>
          </a:ln>
        </p:spPr>
        <p:txBody>
          <a:bodyPr wrap="none">
            <a:spAutoFit/>
          </a:bodyPr>
          <a:lstStyle/>
          <a:p>
            <a:pPr algn="ctr">
              <a:buClr>
                <a:srgbClr val="23D160"/>
              </a:buClr>
              <a:buSzPct val="85000"/>
            </a:pPr>
            <a:r>
              <a:rPr lang="en-GB" sz="2400" dirty="0">
                <a:latin typeface="OpenDyslexicAlta" pitchFamily="2" charset="77"/>
              </a:rPr>
              <a:t>three 10s</a:t>
            </a:r>
          </a:p>
        </p:txBody>
      </p:sp>
      <p:pic>
        <p:nvPicPr>
          <p:cNvPr id="10" name="Picture 9">
            <a:extLst>
              <a:ext uri="{FF2B5EF4-FFF2-40B4-BE49-F238E27FC236}">
                <a16:creationId xmlns:a16="http://schemas.microsoft.com/office/drawing/2014/main" xmlns="" id="{98900CB4-E7A2-6749-BE79-1E160BCC79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19013" y="3762232"/>
            <a:ext cx="1233319" cy="641326"/>
          </a:xfrm>
          <a:prstGeom prst="rect">
            <a:avLst/>
          </a:prstGeom>
        </p:spPr>
      </p:pic>
      <p:pic>
        <p:nvPicPr>
          <p:cNvPr id="11" name="Picture 10">
            <a:extLst>
              <a:ext uri="{FF2B5EF4-FFF2-40B4-BE49-F238E27FC236}">
                <a16:creationId xmlns:a16="http://schemas.microsoft.com/office/drawing/2014/main" xmlns="" id="{25D7EDEA-BF3A-8F40-BF78-D86AF391C1F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89186" y="4119913"/>
            <a:ext cx="1233319" cy="641326"/>
          </a:xfrm>
          <a:prstGeom prst="rect">
            <a:avLst/>
          </a:prstGeom>
        </p:spPr>
      </p:pic>
      <p:pic>
        <p:nvPicPr>
          <p:cNvPr id="12" name="Picture 11">
            <a:extLst>
              <a:ext uri="{FF2B5EF4-FFF2-40B4-BE49-F238E27FC236}">
                <a16:creationId xmlns:a16="http://schemas.microsoft.com/office/drawing/2014/main" xmlns="" id="{F7110E66-7364-564B-AB0D-219F407DE2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59359" y="4544073"/>
            <a:ext cx="1233319" cy="641326"/>
          </a:xfrm>
          <a:prstGeom prst="rect">
            <a:avLst/>
          </a:prstGeom>
        </p:spPr>
      </p:pic>
      <p:pic>
        <p:nvPicPr>
          <p:cNvPr id="13" name="Picture 12">
            <a:extLst>
              <a:ext uri="{FF2B5EF4-FFF2-40B4-BE49-F238E27FC236}">
                <a16:creationId xmlns:a16="http://schemas.microsoft.com/office/drawing/2014/main" xmlns="" id="{2B6ECB7C-BB98-124B-8F2A-EA16FD1BDBD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21065" y="3454200"/>
            <a:ext cx="853531" cy="1731199"/>
          </a:xfrm>
          <a:prstGeom prst="rect">
            <a:avLst/>
          </a:prstGeom>
        </p:spPr>
      </p:pic>
      <p:pic>
        <p:nvPicPr>
          <p:cNvPr id="14" name="Picture 13">
            <a:extLst>
              <a:ext uri="{FF2B5EF4-FFF2-40B4-BE49-F238E27FC236}">
                <a16:creationId xmlns:a16="http://schemas.microsoft.com/office/drawing/2014/main" xmlns="" id="{91C2EC2F-375F-B54B-BC94-11044B97BF2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22533" y="3454200"/>
            <a:ext cx="853531" cy="1731199"/>
          </a:xfrm>
          <a:prstGeom prst="rect">
            <a:avLst/>
          </a:prstGeom>
        </p:spPr>
      </p:pic>
    </p:spTree>
    <p:extLst>
      <p:ext uri="{BB962C8B-B14F-4D97-AF65-F5344CB8AC3E}">
        <p14:creationId xmlns:p14="http://schemas.microsoft.com/office/powerpoint/2010/main" val="28378493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624930" cy="4351338"/>
          </a:xfrm>
        </p:spPr>
        <p:txBody>
          <a:bodyPr>
            <a:noAutofit/>
          </a:bodyPr>
          <a:lstStyle/>
          <a:p>
            <a:pPr marL="0" indent="0">
              <a:buNone/>
            </a:pPr>
            <a:r>
              <a:rPr lang="en-GB" dirty="0"/>
              <a:t>Activity 4:</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Base Ten representation doesn’t belong as it only shows two equal lots of 10, whereas the other representations all represent three equal groups of 10. For it to belong, another Base Ten piece would need to be added.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5" name="Picture 4">
            <a:extLst>
              <a:ext uri="{FF2B5EF4-FFF2-40B4-BE49-F238E27FC236}">
                <a16:creationId xmlns:a16="http://schemas.microsoft.com/office/drawing/2014/main" xmlns="" id="{747D393D-B299-234C-A288-12821C3498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09809" y="2825415"/>
            <a:ext cx="2143991" cy="718868"/>
          </a:xfrm>
          <a:prstGeom prst="rect">
            <a:avLst/>
          </a:prstGeom>
        </p:spPr>
      </p:pic>
      <p:pic>
        <p:nvPicPr>
          <p:cNvPr id="6" name="Picture 5">
            <a:extLst>
              <a:ext uri="{FF2B5EF4-FFF2-40B4-BE49-F238E27FC236}">
                <a16:creationId xmlns:a16="http://schemas.microsoft.com/office/drawing/2014/main" xmlns="" id="{003C4558-F0ED-6245-8E5B-8481EAEDBF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35199" y="2825415"/>
            <a:ext cx="2143991" cy="718868"/>
          </a:xfrm>
          <a:prstGeom prst="rect">
            <a:avLst/>
          </a:prstGeom>
        </p:spPr>
      </p:pic>
      <p:sp>
        <p:nvSpPr>
          <p:cNvPr id="4" name="Rectangle 3">
            <a:extLst>
              <a:ext uri="{FF2B5EF4-FFF2-40B4-BE49-F238E27FC236}">
                <a16:creationId xmlns:a16="http://schemas.microsoft.com/office/drawing/2014/main" xmlns="" id="{9BA18E21-8307-954B-9FF6-337A1113B1E2}"/>
              </a:ext>
            </a:extLst>
          </p:cNvPr>
          <p:cNvSpPr/>
          <p:nvPr/>
        </p:nvSpPr>
        <p:spPr>
          <a:xfrm>
            <a:off x="4956104" y="2967335"/>
            <a:ext cx="2279791" cy="461665"/>
          </a:xfrm>
          <a:prstGeom prst="rect">
            <a:avLst/>
          </a:prstGeom>
          <a:solidFill>
            <a:schemeClr val="bg1"/>
          </a:solidFill>
          <a:ln>
            <a:solidFill>
              <a:schemeClr val="tx1"/>
            </a:solidFill>
          </a:ln>
        </p:spPr>
        <p:txBody>
          <a:bodyPr wrap="none">
            <a:spAutoFit/>
          </a:bodyPr>
          <a:lstStyle/>
          <a:p>
            <a:pPr algn="ctr">
              <a:buClr>
                <a:srgbClr val="23D160"/>
              </a:buClr>
              <a:buSzPct val="85000"/>
            </a:pPr>
            <a:r>
              <a:rPr lang="en-GB" sz="2400" dirty="0">
                <a:latin typeface="OpenDyslexicAlta" pitchFamily="2" charset="77"/>
              </a:rPr>
              <a:t>10 + 10 + 10</a:t>
            </a:r>
          </a:p>
        </p:txBody>
      </p:sp>
      <p:sp>
        <p:nvSpPr>
          <p:cNvPr id="9" name="Rectangle 8">
            <a:extLst>
              <a:ext uri="{FF2B5EF4-FFF2-40B4-BE49-F238E27FC236}">
                <a16:creationId xmlns:a16="http://schemas.microsoft.com/office/drawing/2014/main" xmlns="" id="{B1FA0C5C-B03B-9440-AB15-767AA06A400C}"/>
              </a:ext>
            </a:extLst>
          </p:cNvPr>
          <p:cNvSpPr/>
          <p:nvPr/>
        </p:nvSpPr>
        <p:spPr>
          <a:xfrm>
            <a:off x="1334198" y="4313240"/>
            <a:ext cx="1745992" cy="461665"/>
          </a:xfrm>
          <a:prstGeom prst="rect">
            <a:avLst/>
          </a:prstGeom>
          <a:solidFill>
            <a:schemeClr val="bg1"/>
          </a:solidFill>
          <a:ln>
            <a:solidFill>
              <a:schemeClr val="tx1"/>
            </a:solidFill>
          </a:ln>
        </p:spPr>
        <p:txBody>
          <a:bodyPr wrap="none">
            <a:spAutoFit/>
          </a:bodyPr>
          <a:lstStyle/>
          <a:p>
            <a:pPr algn="ctr">
              <a:buClr>
                <a:srgbClr val="23D160"/>
              </a:buClr>
              <a:buSzPct val="85000"/>
            </a:pPr>
            <a:r>
              <a:rPr lang="en-GB" sz="2400" dirty="0">
                <a:latin typeface="OpenDyslexicAlta" pitchFamily="2" charset="77"/>
              </a:rPr>
              <a:t>three 10s</a:t>
            </a:r>
          </a:p>
        </p:txBody>
      </p:sp>
      <p:pic>
        <p:nvPicPr>
          <p:cNvPr id="10" name="Picture 9">
            <a:extLst>
              <a:ext uri="{FF2B5EF4-FFF2-40B4-BE49-F238E27FC236}">
                <a16:creationId xmlns:a16="http://schemas.microsoft.com/office/drawing/2014/main" xmlns="" id="{98900CB4-E7A2-6749-BE79-1E160BCC79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19013" y="3762232"/>
            <a:ext cx="1233319" cy="641326"/>
          </a:xfrm>
          <a:prstGeom prst="rect">
            <a:avLst/>
          </a:prstGeom>
        </p:spPr>
      </p:pic>
      <p:pic>
        <p:nvPicPr>
          <p:cNvPr id="11" name="Picture 10">
            <a:extLst>
              <a:ext uri="{FF2B5EF4-FFF2-40B4-BE49-F238E27FC236}">
                <a16:creationId xmlns:a16="http://schemas.microsoft.com/office/drawing/2014/main" xmlns="" id="{25D7EDEA-BF3A-8F40-BF78-D86AF391C1F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89186" y="4119913"/>
            <a:ext cx="1233319" cy="641326"/>
          </a:xfrm>
          <a:prstGeom prst="rect">
            <a:avLst/>
          </a:prstGeom>
        </p:spPr>
      </p:pic>
      <p:pic>
        <p:nvPicPr>
          <p:cNvPr id="12" name="Picture 11">
            <a:extLst>
              <a:ext uri="{FF2B5EF4-FFF2-40B4-BE49-F238E27FC236}">
                <a16:creationId xmlns:a16="http://schemas.microsoft.com/office/drawing/2014/main" xmlns="" id="{F7110E66-7364-564B-AB0D-219F407DE2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59359" y="4544073"/>
            <a:ext cx="1233319" cy="641326"/>
          </a:xfrm>
          <a:prstGeom prst="rect">
            <a:avLst/>
          </a:prstGeom>
        </p:spPr>
      </p:pic>
      <p:pic>
        <p:nvPicPr>
          <p:cNvPr id="13" name="Picture 12">
            <a:extLst>
              <a:ext uri="{FF2B5EF4-FFF2-40B4-BE49-F238E27FC236}">
                <a16:creationId xmlns:a16="http://schemas.microsoft.com/office/drawing/2014/main" xmlns="" id="{2B6ECB7C-BB98-124B-8F2A-EA16FD1BDBD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21065" y="3454200"/>
            <a:ext cx="853531" cy="1731199"/>
          </a:xfrm>
          <a:prstGeom prst="rect">
            <a:avLst/>
          </a:prstGeom>
        </p:spPr>
      </p:pic>
      <p:pic>
        <p:nvPicPr>
          <p:cNvPr id="14" name="Picture 13">
            <a:extLst>
              <a:ext uri="{FF2B5EF4-FFF2-40B4-BE49-F238E27FC236}">
                <a16:creationId xmlns:a16="http://schemas.microsoft.com/office/drawing/2014/main" xmlns="" id="{91C2EC2F-375F-B54B-BC94-11044B97BF2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22533" y="3454200"/>
            <a:ext cx="853531" cy="1731199"/>
          </a:xfrm>
          <a:prstGeom prst="rect">
            <a:avLst/>
          </a:prstGeom>
        </p:spPr>
      </p:pic>
    </p:spTree>
    <p:extLst>
      <p:ext uri="{BB962C8B-B14F-4D97-AF65-F5344CB8AC3E}">
        <p14:creationId xmlns:p14="http://schemas.microsoft.com/office/powerpoint/2010/main" val="37373905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3273DC"/>
                </a:solidFill>
              </a:rPr>
              <a:t>Do you agree?</a:t>
            </a:r>
          </a:p>
          <a:p>
            <a:pPr marL="0" indent="0">
              <a:buClr>
                <a:srgbClr val="23D160"/>
              </a:buClr>
              <a:buSzPct val="85000"/>
              <a:buNone/>
            </a:pPr>
            <a:r>
              <a:rPr lang="en-GB" sz="2200" dirty="0">
                <a:solidFill>
                  <a:srgbClr val="3273DC"/>
                </a:solidFill>
              </a:rPr>
              <a:t>Use sketches or mathematical equipment to explain your answer.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12948" y="2725282"/>
            <a:ext cx="3169615" cy="1015663"/>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5 + 5 </a:t>
            </a:r>
          </a:p>
          <a:p>
            <a:pPr algn="ctr">
              <a:buClr>
                <a:srgbClr val="23D160"/>
              </a:buClr>
              <a:buSzPct val="85000"/>
            </a:pPr>
            <a:r>
              <a:rPr lang="en-GB" sz="2000" dirty="0">
                <a:solidFill>
                  <a:srgbClr val="3273DC"/>
                </a:solidFill>
                <a:latin typeface="OpenDyslexic" pitchFamily="2" charset="77"/>
              </a:rPr>
              <a:t>has the same total as </a:t>
            </a:r>
            <a:br>
              <a:rPr lang="en-GB" sz="2000" dirty="0">
                <a:solidFill>
                  <a:srgbClr val="3273DC"/>
                </a:solidFill>
                <a:latin typeface="OpenDyslexic" pitchFamily="2" charset="77"/>
              </a:rPr>
            </a:br>
            <a:r>
              <a:rPr lang="en-GB" sz="2000" dirty="0">
                <a:solidFill>
                  <a:srgbClr val="3273DC"/>
                </a:solidFill>
                <a:latin typeface="OpenDyslexic" pitchFamily="2" charset="77"/>
              </a:rPr>
              <a:t>2 + 2 + 2 + 2 + 2</a:t>
            </a:r>
          </a:p>
        </p:txBody>
      </p:sp>
    </p:spTree>
    <p:extLst>
      <p:ext uri="{BB962C8B-B14F-4D97-AF65-F5344CB8AC3E}">
        <p14:creationId xmlns:p14="http://schemas.microsoft.com/office/powerpoint/2010/main" val="8859069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FF3860"/>
                </a:solidFill>
              </a:rPr>
              <a:t>Yes, I agree with </a:t>
            </a:r>
            <a:r>
              <a:rPr lang="en-GB" sz="2200" dirty="0" err="1">
                <a:solidFill>
                  <a:srgbClr val="FF3860"/>
                </a:solidFill>
              </a:rPr>
              <a:t>Astrobee</a:t>
            </a:r>
            <a:r>
              <a:rPr lang="en-GB" sz="2200" dirty="0">
                <a:solidFill>
                  <a:srgbClr val="FF3860"/>
                </a:solidFill>
              </a:rPr>
              <a:t>. Two equal groups of five do have the same total as five groups of two, as shown by the multilink cubes above, you need the same amount of cubes to make up the two representations.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612948" y="2725282"/>
            <a:ext cx="3169615" cy="1015663"/>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5 + 5 </a:t>
            </a:r>
          </a:p>
          <a:p>
            <a:pPr algn="ctr">
              <a:buClr>
                <a:srgbClr val="23D160"/>
              </a:buClr>
              <a:buSzPct val="85000"/>
            </a:pPr>
            <a:r>
              <a:rPr lang="en-GB" sz="2000" dirty="0">
                <a:solidFill>
                  <a:srgbClr val="3273DC"/>
                </a:solidFill>
                <a:latin typeface="OpenDyslexic" pitchFamily="2" charset="77"/>
              </a:rPr>
              <a:t>has the same total as </a:t>
            </a:r>
            <a:br>
              <a:rPr lang="en-GB" sz="2000" dirty="0">
                <a:solidFill>
                  <a:srgbClr val="3273DC"/>
                </a:solidFill>
                <a:latin typeface="OpenDyslexic" pitchFamily="2" charset="77"/>
              </a:rPr>
            </a:br>
            <a:r>
              <a:rPr lang="en-GB" sz="2000" dirty="0">
                <a:solidFill>
                  <a:srgbClr val="3273DC"/>
                </a:solidFill>
                <a:latin typeface="OpenDyslexic" pitchFamily="2" charset="77"/>
              </a:rPr>
              <a:t>2 + 2 + 2 + 2 + 2</a:t>
            </a:r>
          </a:p>
        </p:txBody>
      </p:sp>
      <p:pic>
        <p:nvPicPr>
          <p:cNvPr id="4" name="Picture 3">
            <a:extLst>
              <a:ext uri="{FF2B5EF4-FFF2-40B4-BE49-F238E27FC236}">
                <a16:creationId xmlns:a16="http://schemas.microsoft.com/office/drawing/2014/main" xmlns="" id="{080B41DE-752E-A94B-9A3D-DA0340EEF44A}"/>
              </a:ext>
            </a:extLst>
          </p:cNvPr>
          <p:cNvPicPr>
            <a:picLocks noChangeAspect="1"/>
          </p:cNvPicPr>
          <p:nvPr/>
        </p:nvPicPr>
        <p:blipFill>
          <a:blip r:embed="rId5"/>
          <a:stretch>
            <a:fillRect/>
          </a:stretch>
        </p:blipFill>
        <p:spPr>
          <a:xfrm>
            <a:off x="8370841" y="2061141"/>
            <a:ext cx="2496343" cy="2735718"/>
          </a:xfrm>
          <a:prstGeom prst="rect">
            <a:avLst/>
          </a:prstGeom>
        </p:spPr>
      </p:pic>
    </p:spTree>
    <p:extLst>
      <p:ext uri="{BB962C8B-B14F-4D97-AF65-F5344CB8AC3E}">
        <p14:creationId xmlns:p14="http://schemas.microsoft.com/office/powerpoint/2010/main" val="10150239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use equal groupings to help me perform repeated addition</a:t>
            </a:r>
          </a:p>
          <a:p>
            <a:pPr>
              <a:buClr>
                <a:srgbClr val="23D160"/>
              </a:buClr>
              <a:buSzPct val="85000"/>
              <a:buFont typeface="Wingdings" pitchFamily="2" charset="2"/>
              <a:buChar char="ü"/>
            </a:pPr>
            <a:r>
              <a:rPr lang="en-GB" sz="2200" dirty="0"/>
              <a:t>I can explain my reasoning when using equal groupings to help me perform repeated addition</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2 - Autumn Block 4 – Multiplication and Division - Lesson 3 – To be able to add equal groups</a:t>
            </a:r>
          </a:p>
        </p:txBody>
      </p:sp>
    </p:spTree>
    <p:extLst>
      <p:ext uri="{BB962C8B-B14F-4D97-AF65-F5344CB8AC3E}">
        <p14:creationId xmlns:p14="http://schemas.microsoft.com/office/powerpoint/2010/main" val="1470250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Starter:</a:t>
            </a:r>
          </a:p>
          <a:p>
            <a:pPr marL="0" indent="0">
              <a:buClr>
                <a:srgbClr val="23D160"/>
              </a:buClr>
              <a:buSzPct val="85000"/>
              <a:buNone/>
            </a:pPr>
            <a:r>
              <a:rPr lang="en-GB" sz="2200" dirty="0"/>
              <a:t>What’s the same? What’s different?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
            </a:r>
            <a:br>
              <a:rPr lang="en-GB" sz="2200" dirty="0"/>
            </a:br>
            <a:endParaRPr lang="en-GB" sz="2200" dirty="0"/>
          </a:p>
          <a:p>
            <a:pPr marL="0" indent="0">
              <a:buClr>
                <a:srgbClr val="23D160"/>
              </a:buClr>
              <a:buSzPct val="85000"/>
              <a:buNone/>
            </a:pPr>
            <a:r>
              <a:rPr lang="en-GB" sz="2200" dirty="0">
                <a:solidFill>
                  <a:srgbClr val="FF3860"/>
                </a:solidFill>
              </a:rPr>
              <a:t>Both representations show three equal groups; however, the representation on the left has three equal groups of two counters (totalling six counters), whereas the representation on the right shows three equal groups of five counters (totalling fifteen counters).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4" name="Picture 3">
            <a:extLst>
              <a:ext uri="{FF2B5EF4-FFF2-40B4-BE49-F238E27FC236}">
                <a16:creationId xmlns:a16="http://schemas.microsoft.com/office/drawing/2014/main" xmlns="" id="{F0D8A866-8C61-1C46-BB0E-507FABD49D20}"/>
              </a:ext>
            </a:extLst>
          </p:cNvPr>
          <p:cNvPicPr>
            <a:picLocks noChangeAspect="1"/>
          </p:cNvPicPr>
          <p:nvPr/>
        </p:nvPicPr>
        <p:blipFill>
          <a:blip r:embed="rId3"/>
          <a:stretch>
            <a:fillRect/>
          </a:stretch>
        </p:blipFill>
        <p:spPr>
          <a:xfrm>
            <a:off x="838200" y="3282975"/>
            <a:ext cx="3808343" cy="1276915"/>
          </a:xfrm>
          <a:prstGeom prst="rect">
            <a:avLst/>
          </a:prstGeom>
        </p:spPr>
      </p:pic>
      <p:pic>
        <p:nvPicPr>
          <p:cNvPr id="5" name="Picture 4">
            <a:extLst>
              <a:ext uri="{FF2B5EF4-FFF2-40B4-BE49-F238E27FC236}">
                <a16:creationId xmlns:a16="http://schemas.microsoft.com/office/drawing/2014/main" xmlns="" id="{CD3DEA76-AE19-E44E-A597-55AEEF4F81A0}"/>
              </a:ext>
            </a:extLst>
          </p:cNvPr>
          <p:cNvPicPr>
            <a:picLocks noChangeAspect="1"/>
          </p:cNvPicPr>
          <p:nvPr/>
        </p:nvPicPr>
        <p:blipFill>
          <a:blip r:embed="rId4"/>
          <a:stretch>
            <a:fillRect/>
          </a:stretch>
        </p:blipFill>
        <p:spPr>
          <a:xfrm>
            <a:off x="7545459" y="3282975"/>
            <a:ext cx="3808343" cy="1291850"/>
          </a:xfrm>
          <a:prstGeom prst="rect">
            <a:avLst/>
          </a:prstGeom>
        </p:spPr>
      </p:pic>
    </p:spTree>
    <p:extLst>
      <p:ext uri="{BB962C8B-B14F-4D97-AF65-F5344CB8AC3E}">
        <p14:creationId xmlns:p14="http://schemas.microsoft.com/office/powerpoint/2010/main" val="3752769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5" name="Picture 4">
            <a:extLst>
              <a:ext uri="{FF2B5EF4-FFF2-40B4-BE49-F238E27FC236}">
                <a16:creationId xmlns:a16="http://schemas.microsoft.com/office/drawing/2014/main" xmlns="" id="{FAF0BA7E-9F89-6F41-8871-9BC43E27FCF5}"/>
              </a:ext>
            </a:extLst>
          </p:cNvPr>
          <p:cNvPicPr>
            <a:picLocks noChangeAspect="1"/>
          </p:cNvPicPr>
          <p:nvPr/>
        </p:nvPicPr>
        <p:blipFill>
          <a:blip r:embed="rId3"/>
          <a:stretch>
            <a:fillRect/>
          </a:stretch>
        </p:blipFill>
        <p:spPr>
          <a:xfrm>
            <a:off x="5880407" y="1199815"/>
            <a:ext cx="6502400" cy="3251200"/>
          </a:xfrm>
          <a:prstGeom prst="rect">
            <a:avLst/>
          </a:prstGeom>
        </p:spPr>
      </p:pic>
      <p:sp>
        <p:nvSpPr>
          <p:cNvPr id="20" name="Rounded Rectangle 19">
            <a:extLst>
              <a:ext uri="{FF2B5EF4-FFF2-40B4-BE49-F238E27FC236}">
                <a16:creationId xmlns:a16="http://schemas.microsoft.com/office/drawing/2014/main" xmlns="" id="{2C319D8A-2CD9-8E4F-845C-2DE12D9BFC47}"/>
              </a:ext>
            </a:extLst>
          </p:cNvPr>
          <p:cNvSpPr/>
          <p:nvPr/>
        </p:nvSpPr>
        <p:spPr>
          <a:xfrm>
            <a:off x="2498044" y="400566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apples on each plate.</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a:t>
            </a:r>
            <a:r>
              <a:rPr lang="en-GB" sz="2400" dirty="0">
                <a:solidFill>
                  <a:schemeClr val="tx1"/>
                </a:solidFill>
                <a:latin typeface="Calibri" panose="020F0502020204030204" pitchFamily="34" charset="0"/>
                <a:cs typeface="Calibri" panose="020F0502020204030204" pitchFamily="34" charset="0"/>
              </a:rPr>
              <a:t>____</a:t>
            </a:r>
            <a:r>
              <a:rPr lang="en-GB" sz="2400" dirty="0">
                <a:solidFill>
                  <a:schemeClr val="tx1"/>
                </a:solidFill>
                <a:latin typeface="OpenDyslexicAlta" pitchFamily="2" charset="77"/>
              </a:rPr>
              <a:t> 2s.</a:t>
            </a:r>
          </a:p>
          <a:p>
            <a:pPr algn="ctr"/>
            <a:r>
              <a:rPr lang="en-GB" sz="2400" dirty="0">
                <a:solidFill>
                  <a:schemeClr val="tx1"/>
                </a:solidFill>
                <a:latin typeface="OpenDyslexicAlta" pitchFamily="2" charset="77"/>
              </a:rPr>
              <a:t>_ + _ = 4</a:t>
            </a:r>
          </a:p>
        </p:txBody>
      </p:sp>
    </p:spTree>
    <p:extLst>
      <p:ext uri="{BB962C8B-B14F-4D97-AF65-F5344CB8AC3E}">
        <p14:creationId xmlns:p14="http://schemas.microsoft.com/office/powerpoint/2010/main" val="1438039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5" name="Picture 4">
            <a:extLst>
              <a:ext uri="{FF2B5EF4-FFF2-40B4-BE49-F238E27FC236}">
                <a16:creationId xmlns:a16="http://schemas.microsoft.com/office/drawing/2014/main" xmlns="" id="{FAF0BA7E-9F89-6F41-8871-9BC43E27FCF5}"/>
              </a:ext>
            </a:extLst>
          </p:cNvPr>
          <p:cNvPicPr>
            <a:picLocks noChangeAspect="1"/>
          </p:cNvPicPr>
          <p:nvPr/>
        </p:nvPicPr>
        <p:blipFill>
          <a:blip r:embed="rId3"/>
          <a:stretch>
            <a:fillRect/>
          </a:stretch>
        </p:blipFill>
        <p:spPr>
          <a:xfrm>
            <a:off x="5880407" y="1199815"/>
            <a:ext cx="6502400" cy="3251200"/>
          </a:xfrm>
          <a:prstGeom prst="rect">
            <a:avLst/>
          </a:prstGeom>
        </p:spPr>
      </p:pic>
      <p:sp>
        <p:nvSpPr>
          <p:cNvPr id="20" name="Rounded Rectangle 19">
            <a:extLst>
              <a:ext uri="{FF2B5EF4-FFF2-40B4-BE49-F238E27FC236}">
                <a16:creationId xmlns:a16="http://schemas.microsoft.com/office/drawing/2014/main" xmlns="" id="{2C319D8A-2CD9-8E4F-845C-2DE12D9BFC47}"/>
              </a:ext>
            </a:extLst>
          </p:cNvPr>
          <p:cNvSpPr/>
          <p:nvPr/>
        </p:nvSpPr>
        <p:spPr>
          <a:xfrm>
            <a:off x="2498044" y="400566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apples on each plate.</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two</a:t>
            </a:r>
            <a:r>
              <a:rPr lang="en-GB" sz="2400" dirty="0">
                <a:solidFill>
                  <a:schemeClr val="tx1"/>
                </a:solidFill>
                <a:latin typeface="OpenDyslexicAlta" pitchFamily="2" charset="77"/>
              </a:rPr>
              <a:t> 2s.</a:t>
            </a:r>
          </a:p>
          <a:p>
            <a:pPr algn="ct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 4</a:t>
            </a:r>
          </a:p>
        </p:txBody>
      </p:sp>
    </p:spTree>
    <p:extLst>
      <p:ext uri="{BB962C8B-B14F-4D97-AF65-F5344CB8AC3E}">
        <p14:creationId xmlns:p14="http://schemas.microsoft.com/office/powerpoint/2010/main" val="30628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0" name="Rounded Rectangle 19">
            <a:extLst>
              <a:ext uri="{FF2B5EF4-FFF2-40B4-BE49-F238E27FC236}">
                <a16:creationId xmlns:a16="http://schemas.microsoft.com/office/drawing/2014/main" xmlns="" id="{2C319D8A-2CD9-8E4F-845C-2DE12D9BFC47}"/>
              </a:ext>
            </a:extLst>
          </p:cNvPr>
          <p:cNvSpPr/>
          <p:nvPr/>
        </p:nvSpPr>
        <p:spPr>
          <a:xfrm>
            <a:off x="2498044" y="400566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apples on each plate.</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a:t>
            </a:r>
            <a:r>
              <a:rPr lang="en-GB" sz="2400" dirty="0">
                <a:solidFill>
                  <a:schemeClr val="tx1"/>
                </a:solidFill>
                <a:latin typeface="Calibri" panose="020F0502020204030204" pitchFamily="34" charset="0"/>
                <a:cs typeface="Calibri" panose="020F0502020204030204" pitchFamily="34" charset="0"/>
              </a:rPr>
              <a:t>____</a:t>
            </a:r>
            <a:r>
              <a:rPr lang="en-GB" sz="2400" dirty="0">
                <a:solidFill>
                  <a:schemeClr val="tx1"/>
                </a:solidFill>
                <a:latin typeface="OpenDyslexicAlta" pitchFamily="2" charset="77"/>
              </a:rPr>
              <a:t> 4s.</a:t>
            </a:r>
          </a:p>
          <a:p>
            <a:pPr algn="ctr"/>
            <a:r>
              <a:rPr lang="en-GB" sz="2400" dirty="0">
                <a:solidFill>
                  <a:schemeClr val="tx1"/>
                </a:solidFill>
                <a:latin typeface="OpenDyslexicAlta" pitchFamily="2" charset="77"/>
              </a:rPr>
              <a:t>_ + _ = 8</a:t>
            </a:r>
          </a:p>
        </p:txBody>
      </p:sp>
      <p:pic>
        <p:nvPicPr>
          <p:cNvPr id="9" name="Picture 8">
            <a:extLst>
              <a:ext uri="{FF2B5EF4-FFF2-40B4-BE49-F238E27FC236}">
                <a16:creationId xmlns:a16="http://schemas.microsoft.com/office/drawing/2014/main" xmlns="" id="{6B458317-BFB2-8344-B656-37585E908900}"/>
              </a:ext>
            </a:extLst>
          </p:cNvPr>
          <p:cNvPicPr>
            <a:picLocks noChangeAspect="1"/>
          </p:cNvPicPr>
          <p:nvPr/>
        </p:nvPicPr>
        <p:blipFill>
          <a:blip r:embed="rId3"/>
          <a:stretch>
            <a:fillRect/>
          </a:stretch>
        </p:blipFill>
        <p:spPr>
          <a:xfrm>
            <a:off x="5880407" y="1200398"/>
            <a:ext cx="6502400" cy="3251200"/>
          </a:xfrm>
          <a:prstGeom prst="rect">
            <a:avLst/>
          </a:prstGeom>
        </p:spPr>
      </p:pic>
    </p:spTree>
    <p:extLst>
      <p:ext uri="{BB962C8B-B14F-4D97-AF65-F5344CB8AC3E}">
        <p14:creationId xmlns:p14="http://schemas.microsoft.com/office/powerpoint/2010/main" val="2203821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0" name="Rounded Rectangle 19">
            <a:extLst>
              <a:ext uri="{FF2B5EF4-FFF2-40B4-BE49-F238E27FC236}">
                <a16:creationId xmlns:a16="http://schemas.microsoft.com/office/drawing/2014/main" xmlns="" id="{2C319D8A-2CD9-8E4F-845C-2DE12D9BFC47}"/>
              </a:ext>
            </a:extLst>
          </p:cNvPr>
          <p:cNvSpPr/>
          <p:nvPr/>
        </p:nvSpPr>
        <p:spPr>
          <a:xfrm>
            <a:off x="2498044" y="400566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apples on each plate.</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2</a:t>
            </a:r>
            <a:r>
              <a:rPr lang="en-GB" sz="2400" dirty="0">
                <a:solidFill>
                  <a:schemeClr val="tx1"/>
                </a:solidFill>
                <a:latin typeface="OpenDyslexicAlta" pitchFamily="2" charset="77"/>
              </a:rPr>
              <a:t> equal groups.</a:t>
            </a:r>
          </a:p>
          <a:p>
            <a:pPr algn="ctr"/>
            <a:r>
              <a:rPr lang="en-GB" sz="2400" dirty="0">
                <a:solidFill>
                  <a:schemeClr val="tx1"/>
                </a:solidFill>
                <a:latin typeface="OpenDyslexicAlta" pitchFamily="2" charset="77"/>
              </a:rPr>
              <a:t>There are </a:t>
            </a:r>
            <a:r>
              <a:rPr lang="en-GB" sz="2400" u="sng" dirty="0">
                <a:solidFill>
                  <a:srgbClr val="FF3860"/>
                </a:solidFill>
                <a:latin typeface="OpenDyslexicAlta" pitchFamily="2" charset="77"/>
              </a:rPr>
              <a:t>two</a:t>
            </a:r>
            <a:r>
              <a:rPr lang="en-GB" sz="2400" dirty="0">
                <a:solidFill>
                  <a:schemeClr val="tx1"/>
                </a:solidFill>
                <a:latin typeface="OpenDyslexicAlta" pitchFamily="2" charset="77"/>
              </a:rPr>
              <a:t> 4s.</a:t>
            </a:r>
          </a:p>
          <a:p>
            <a:pPr algn="ct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 </a:t>
            </a:r>
            <a:r>
              <a:rPr lang="en-GB" sz="2400" u="sng" dirty="0">
                <a:solidFill>
                  <a:srgbClr val="FF3860"/>
                </a:solidFill>
                <a:latin typeface="OpenDyslexicAlta" pitchFamily="2" charset="77"/>
              </a:rPr>
              <a:t>4</a:t>
            </a:r>
            <a:r>
              <a:rPr lang="en-GB" sz="2400" dirty="0">
                <a:solidFill>
                  <a:schemeClr val="tx1"/>
                </a:solidFill>
                <a:latin typeface="OpenDyslexicAlta" pitchFamily="2" charset="77"/>
              </a:rPr>
              <a:t> = 8</a:t>
            </a:r>
          </a:p>
        </p:txBody>
      </p:sp>
      <p:pic>
        <p:nvPicPr>
          <p:cNvPr id="7" name="Picture 6">
            <a:extLst>
              <a:ext uri="{FF2B5EF4-FFF2-40B4-BE49-F238E27FC236}">
                <a16:creationId xmlns:a16="http://schemas.microsoft.com/office/drawing/2014/main" xmlns="" id="{0BD06E61-17C2-E74C-A99D-79AA6C0BE018}"/>
              </a:ext>
            </a:extLst>
          </p:cNvPr>
          <p:cNvPicPr>
            <a:picLocks noChangeAspect="1"/>
          </p:cNvPicPr>
          <p:nvPr/>
        </p:nvPicPr>
        <p:blipFill>
          <a:blip r:embed="rId3"/>
          <a:stretch>
            <a:fillRect/>
          </a:stretch>
        </p:blipFill>
        <p:spPr>
          <a:xfrm>
            <a:off x="5880407" y="1200398"/>
            <a:ext cx="6502400" cy="3251200"/>
          </a:xfrm>
          <a:prstGeom prst="rect">
            <a:avLst/>
          </a:prstGeom>
        </p:spPr>
      </p:pic>
    </p:spTree>
    <p:extLst>
      <p:ext uri="{BB962C8B-B14F-4D97-AF65-F5344CB8AC3E}">
        <p14:creationId xmlns:p14="http://schemas.microsoft.com/office/powerpoint/2010/main" val="2514371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add equal groups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sentences below. </a:t>
            </a:r>
          </a:p>
          <a:p>
            <a:pPr marL="0" indent="0">
              <a:buClr>
                <a:srgbClr val="23D160"/>
              </a:buClr>
              <a:buSzPct val="85000"/>
              <a:buNone/>
            </a:pPr>
            <a:endParaRPr lang="en-GB" sz="2200" dirty="0"/>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sp>
        <p:nvSpPr>
          <p:cNvPr id="20" name="Rounded Rectangle 19">
            <a:extLst>
              <a:ext uri="{FF2B5EF4-FFF2-40B4-BE49-F238E27FC236}">
                <a16:creationId xmlns:a16="http://schemas.microsoft.com/office/drawing/2014/main" xmlns="" id="{2C319D8A-2CD9-8E4F-845C-2DE12D9BFC47}"/>
              </a:ext>
            </a:extLst>
          </p:cNvPr>
          <p:cNvSpPr/>
          <p:nvPr/>
        </p:nvSpPr>
        <p:spPr>
          <a:xfrm>
            <a:off x="2498044" y="4005663"/>
            <a:ext cx="6633563" cy="183688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solidFill>
                  <a:schemeClr val="tx1"/>
                </a:solidFill>
                <a:latin typeface="OpenDyslexicAlta" pitchFamily="2" charset="77"/>
              </a:rPr>
              <a:t>There are _ apples on each plate.</a:t>
            </a:r>
          </a:p>
          <a:p>
            <a:pPr algn="ctr"/>
            <a:r>
              <a:rPr lang="en-GB" sz="2400" dirty="0">
                <a:solidFill>
                  <a:schemeClr val="tx1"/>
                </a:solidFill>
                <a:latin typeface="OpenDyslexicAlta" pitchFamily="2" charset="77"/>
              </a:rPr>
              <a:t>There are _ equal groups.</a:t>
            </a:r>
          </a:p>
          <a:p>
            <a:pPr algn="ctr"/>
            <a:r>
              <a:rPr lang="en-GB" sz="2400" dirty="0">
                <a:solidFill>
                  <a:schemeClr val="tx1"/>
                </a:solidFill>
                <a:latin typeface="OpenDyslexicAlta" pitchFamily="2" charset="77"/>
              </a:rPr>
              <a:t>There are </a:t>
            </a:r>
            <a:r>
              <a:rPr lang="en-GB" sz="2400" dirty="0">
                <a:solidFill>
                  <a:schemeClr val="tx1"/>
                </a:solidFill>
                <a:latin typeface="Calibri" panose="020F0502020204030204" pitchFamily="34" charset="0"/>
                <a:cs typeface="Calibri" panose="020F0502020204030204" pitchFamily="34" charset="0"/>
              </a:rPr>
              <a:t>____</a:t>
            </a:r>
            <a:r>
              <a:rPr lang="en-GB" sz="2400" dirty="0">
                <a:solidFill>
                  <a:schemeClr val="tx1"/>
                </a:solidFill>
                <a:latin typeface="OpenDyslexicAlta" pitchFamily="2" charset="77"/>
              </a:rPr>
              <a:t> 3s.</a:t>
            </a:r>
          </a:p>
          <a:p>
            <a:pPr algn="ctr"/>
            <a:r>
              <a:rPr lang="en-GB" sz="2400" dirty="0">
                <a:solidFill>
                  <a:schemeClr val="tx1"/>
                </a:solidFill>
                <a:latin typeface="OpenDyslexicAlta" pitchFamily="2" charset="77"/>
              </a:rPr>
              <a:t>_ + _ = 6</a:t>
            </a:r>
          </a:p>
        </p:txBody>
      </p:sp>
      <p:pic>
        <p:nvPicPr>
          <p:cNvPr id="7" name="Picture 6">
            <a:extLst>
              <a:ext uri="{FF2B5EF4-FFF2-40B4-BE49-F238E27FC236}">
                <a16:creationId xmlns:a16="http://schemas.microsoft.com/office/drawing/2014/main" xmlns="" id="{BD2317E1-1E8E-B84C-AEF9-0CFE2849EB14}"/>
              </a:ext>
            </a:extLst>
          </p:cNvPr>
          <p:cNvPicPr>
            <a:picLocks noChangeAspect="1"/>
          </p:cNvPicPr>
          <p:nvPr/>
        </p:nvPicPr>
        <p:blipFill>
          <a:blip r:embed="rId3"/>
          <a:stretch>
            <a:fillRect/>
          </a:stretch>
        </p:blipFill>
        <p:spPr>
          <a:xfrm>
            <a:off x="5880407" y="1200398"/>
            <a:ext cx="6502400" cy="3251200"/>
          </a:xfrm>
          <a:prstGeom prst="rect">
            <a:avLst/>
          </a:prstGeom>
        </p:spPr>
      </p:pic>
    </p:spTree>
    <p:extLst>
      <p:ext uri="{BB962C8B-B14F-4D97-AF65-F5344CB8AC3E}">
        <p14:creationId xmlns:p14="http://schemas.microsoft.com/office/powerpoint/2010/main" val="10707650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12850</TotalTime>
  <Words>1626</Words>
  <Application>Microsoft Office PowerPoint</Application>
  <PresentationFormat>Custom</PresentationFormat>
  <Paragraphs>414</Paragraphs>
  <Slides>35</Slides>
  <Notes>32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Wingdings</vt:lpstr>
      <vt:lpstr>Lato Light</vt:lpstr>
      <vt:lpstr>Calibri</vt:lpstr>
      <vt:lpstr>Muli</vt:lpstr>
      <vt:lpstr>Lato</vt:lpstr>
      <vt:lpstr>OpenDyslexicAlta</vt:lpstr>
      <vt:lpstr>OpenDyslexic</vt:lpstr>
      <vt:lpstr>Office Theme</vt:lpstr>
      <vt:lpstr>PowerPoint Presentation</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lpstr>To be able to add equal groups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581</cp:revision>
  <cp:lastPrinted>2019-06-17T16:19:05Z</cp:lastPrinted>
  <dcterms:created xsi:type="dcterms:W3CDTF">2018-08-06T08:16:18Z</dcterms:created>
  <dcterms:modified xsi:type="dcterms:W3CDTF">2020-07-13T18:50:08Z</dcterms:modified>
</cp:coreProperties>
</file>