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38"/>
  </p:notesMasterIdLst>
  <p:handoutMasterIdLst>
    <p:handoutMasterId r:id="rId39"/>
  </p:handoutMasterIdLst>
  <p:sldIdLst>
    <p:sldId id="320" r:id="rId2"/>
    <p:sldId id="321" r:id="rId3"/>
    <p:sldId id="372" r:id="rId4"/>
    <p:sldId id="407" r:id="rId5"/>
    <p:sldId id="424" r:id="rId6"/>
    <p:sldId id="425" r:id="rId7"/>
    <p:sldId id="422" r:id="rId8"/>
    <p:sldId id="423" r:id="rId9"/>
    <p:sldId id="426" r:id="rId10"/>
    <p:sldId id="427" r:id="rId11"/>
    <p:sldId id="428" r:id="rId12"/>
    <p:sldId id="429" r:id="rId13"/>
    <p:sldId id="430" r:id="rId14"/>
    <p:sldId id="431" r:id="rId15"/>
    <p:sldId id="439" r:id="rId16"/>
    <p:sldId id="443" r:id="rId17"/>
    <p:sldId id="442" r:id="rId18"/>
    <p:sldId id="441" r:id="rId19"/>
    <p:sldId id="445" r:id="rId20"/>
    <p:sldId id="444" r:id="rId21"/>
    <p:sldId id="437" r:id="rId22"/>
    <p:sldId id="448" r:id="rId23"/>
    <p:sldId id="447" r:id="rId24"/>
    <p:sldId id="446" r:id="rId25"/>
    <p:sldId id="450" r:id="rId26"/>
    <p:sldId id="449" r:id="rId27"/>
    <p:sldId id="452" r:id="rId28"/>
    <p:sldId id="453" r:id="rId29"/>
    <p:sldId id="454" r:id="rId30"/>
    <p:sldId id="451" r:id="rId31"/>
    <p:sldId id="455" r:id="rId32"/>
    <p:sldId id="456" r:id="rId33"/>
    <p:sldId id="457" r:id="rId34"/>
    <p:sldId id="406" r:id="rId35"/>
    <p:sldId id="458" r:id="rId36"/>
    <p:sldId id="408" r:id="rId37"/>
  </p:sldIdLst>
  <p:sldSz cx="12192000" cy="6858000"/>
  <p:notesSz cx="6858000" cy="9144000"/>
  <p:embeddedFontLst>
    <p:embeddedFont>
      <p:font typeface="Lato Light" panose="020F0302020204030203" pitchFamily="34" charset="0"/>
      <p:regular r:id="rId40"/>
    </p:embeddedFont>
    <p:embeddedFont>
      <p:font typeface="Calibri" panose="020F0502020204030204" pitchFamily="34" charset="0"/>
      <p:regular r:id="rId41"/>
      <p:bold r:id="rId42"/>
      <p:italic r:id="rId43"/>
      <p:boldItalic r:id="rId44"/>
    </p:embeddedFont>
    <p:embeddedFont>
      <p:font typeface="Muli" panose="020B0604020202020204" charset="0"/>
      <p:regular r:id="rId45"/>
      <p:bold r:id="rId46"/>
      <p:italic r:id="rId47"/>
      <p:boldItalic r:id="rId48"/>
    </p:embeddedFont>
    <p:embeddedFont>
      <p:font typeface="Lato" panose="020F0502020204030203" pitchFamily="34" charset="0"/>
      <p:regular r:id="rId49"/>
      <p:bold r:id="rId50"/>
    </p:embeddedFont>
    <p:embeddedFont>
      <p:font typeface="OpenDyslexicAlta" panose="020B0604020202020204" charset="0"/>
      <p:regular r:id="rId51"/>
      <p:bold r:id="rId52"/>
      <p:italic r:id="rId53"/>
      <p:boldItalic r:id="rId54"/>
    </p:embeddedFont>
    <p:embeddedFont>
      <p:font typeface="OpenDyslexic" panose="020B0604020202020204" charset="0"/>
      <p:regular r:id="rId55"/>
      <p:bold r:id="rId56"/>
      <p:italic r:id="rId57"/>
      <p:boldItalic r:id="rId5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17"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FFDD57"/>
    <a:srgbClr val="23D160"/>
    <a:srgbClr val="3273DC"/>
    <a:srgbClr val="7957D5"/>
    <a:srgbClr val="209CEE"/>
    <a:srgbClr val="000000"/>
    <a:srgbClr val="121212"/>
    <a:srgbClr val="44A6ED"/>
    <a:srgbClr val="A4B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221" autoAdjust="0"/>
    <p:restoredTop sz="87926" autoAdjust="0"/>
  </p:normalViewPr>
  <p:slideViewPr>
    <p:cSldViewPr snapToGrid="0" snapToObjects="1">
      <p:cViewPr varScale="1">
        <p:scale>
          <a:sx n="60" d="100"/>
          <a:sy n="60" d="100"/>
        </p:scale>
        <p:origin x="-522" y="-96"/>
      </p:cViewPr>
      <p:guideLst>
        <p:guide orient="horz" pos="2160"/>
        <p:guide pos="3817"/>
      </p:guideLst>
    </p:cSldViewPr>
  </p:slideViewPr>
  <p:outlineViewPr>
    <p:cViewPr>
      <p:scale>
        <a:sx n="33" d="100"/>
        <a:sy n="33" d="100"/>
      </p:scale>
      <p:origin x="0" y="-65296"/>
    </p:cViewPr>
  </p:outlineViewPr>
  <p:notesTextViewPr>
    <p:cViewPr>
      <p:scale>
        <a:sx n="65" d="100"/>
        <a:sy n="65" d="100"/>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font" Target="fonts/font19.fnt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7.fntdata"/><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font" Target="fonts/font1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3524128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1492245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3786758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38665585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1112283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4062205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15467528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429109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324634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3573785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1794539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2263781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794783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7007475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2879793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25</a:t>
            </a:fld>
            <a:endParaRPr lang="en-GB"/>
          </a:p>
        </p:txBody>
      </p:sp>
    </p:spTree>
    <p:extLst>
      <p:ext uri="{BB962C8B-B14F-4D97-AF65-F5344CB8AC3E}">
        <p14:creationId xmlns:p14="http://schemas.microsoft.com/office/powerpoint/2010/main" val="2621483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26</a:t>
            </a:fld>
            <a:endParaRPr lang="en-GB"/>
          </a:p>
        </p:txBody>
      </p:sp>
    </p:spTree>
    <p:extLst>
      <p:ext uri="{BB962C8B-B14F-4D97-AF65-F5344CB8AC3E}">
        <p14:creationId xmlns:p14="http://schemas.microsoft.com/office/powerpoint/2010/main" val="4920358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27</a:t>
            </a:fld>
            <a:endParaRPr lang="en-GB"/>
          </a:p>
        </p:txBody>
      </p:sp>
    </p:spTree>
    <p:extLst>
      <p:ext uri="{BB962C8B-B14F-4D97-AF65-F5344CB8AC3E}">
        <p14:creationId xmlns:p14="http://schemas.microsoft.com/office/powerpoint/2010/main" val="15986898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28</a:t>
            </a:fld>
            <a:endParaRPr lang="en-GB"/>
          </a:p>
        </p:txBody>
      </p:sp>
    </p:spTree>
    <p:extLst>
      <p:ext uri="{BB962C8B-B14F-4D97-AF65-F5344CB8AC3E}">
        <p14:creationId xmlns:p14="http://schemas.microsoft.com/office/powerpoint/2010/main" val="10675281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29</a:t>
            </a:fld>
            <a:endParaRPr lang="en-GB"/>
          </a:p>
        </p:txBody>
      </p:sp>
    </p:spTree>
    <p:extLst>
      <p:ext uri="{BB962C8B-B14F-4D97-AF65-F5344CB8AC3E}">
        <p14:creationId xmlns:p14="http://schemas.microsoft.com/office/powerpoint/2010/main" val="22525830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30</a:t>
            </a:fld>
            <a:endParaRPr lang="en-GB"/>
          </a:p>
        </p:txBody>
      </p:sp>
    </p:spTree>
    <p:extLst>
      <p:ext uri="{BB962C8B-B14F-4D97-AF65-F5344CB8AC3E}">
        <p14:creationId xmlns:p14="http://schemas.microsoft.com/office/powerpoint/2010/main" val="3384668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31</a:t>
            </a:fld>
            <a:endParaRPr lang="en-GB"/>
          </a:p>
        </p:txBody>
      </p:sp>
    </p:spTree>
    <p:extLst>
      <p:ext uri="{BB962C8B-B14F-4D97-AF65-F5344CB8AC3E}">
        <p14:creationId xmlns:p14="http://schemas.microsoft.com/office/powerpoint/2010/main" val="4011854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11697395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32</a:t>
            </a:fld>
            <a:endParaRPr lang="en-GB"/>
          </a:p>
        </p:txBody>
      </p:sp>
    </p:spTree>
    <p:extLst>
      <p:ext uri="{BB962C8B-B14F-4D97-AF65-F5344CB8AC3E}">
        <p14:creationId xmlns:p14="http://schemas.microsoft.com/office/powerpoint/2010/main" val="40251716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33</a:t>
            </a:fld>
            <a:endParaRPr lang="en-GB"/>
          </a:p>
        </p:txBody>
      </p:sp>
    </p:spTree>
    <p:extLst>
      <p:ext uri="{BB962C8B-B14F-4D97-AF65-F5344CB8AC3E}">
        <p14:creationId xmlns:p14="http://schemas.microsoft.com/office/powerpoint/2010/main" val="25255812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34</a:t>
            </a:fld>
            <a:endParaRPr lang="en-GB"/>
          </a:p>
        </p:txBody>
      </p:sp>
    </p:spTree>
    <p:extLst>
      <p:ext uri="{BB962C8B-B14F-4D97-AF65-F5344CB8AC3E}">
        <p14:creationId xmlns:p14="http://schemas.microsoft.com/office/powerpoint/2010/main" val="18426867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35</a:t>
            </a:fld>
            <a:endParaRPr lang="en-GB"/>
          </a:p>
        </p:txBody>
      </p:sp>
    </p:spTree>
    <p:extLst>
      <p:ext uri="{BB962C8B-B14F-4D97-AF65-F5344CB8AC3E}">
        <p14:creationId xmlns:p14="http://schemas.microsoft.com/office/powerpoint/2010/main" val="710203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3487500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426366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3407601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2060988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1451482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6458869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
        <p:nvSpPr>
          <p:cNvPr id="7" name="Date Placeholder 3">
            <a:extLst>
              <a:ext uri="{FF2B5EF4-FFF2-40B4-BE49-F238E27FC236}">
                <a16:creationId xmlns:a16="http://schemas.microsoft.com/office/drawing/2014/main" xmlns="" id="{4A8255E2-8D62-EF46-8A29-C45CCF03D89D}"/>
              </a:ext>
            </a:extLst>
          </p:cNvPr>
          <p:cNvSpPr txBox="1">
            <a:spLocks/>
          </p:cNvSpPr>
          <p:nvPr userDrawn="1"/>
        </p:nvSpPr>
        <p:spPr>
          <a:xfrm>
            <a:off x="838200" y="128546"/>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ul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E6FE96F-DDC5-F246-8640-2EF68EEC1D75}" type="datetime1">
              <a:rPr lang="en-GB" smtClean="0"/>
              <a:pPr/>
              <a:t>13/07/2020</a:t>
            </a:fld>
            <a:endParaRPr lang="en-GB" dirty="0"/>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tiff"/><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20.png"/><Relationship Id="rId4" Type="http://schemas.openxmlformats.org/officeDocument/2006/relationships/image" Target="../media/image19.emf"/></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tiff"/><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20.png"/><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tiff"/><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20.png"/><Relationship Id="rId4" Type="http://schemas.openxmlformats.org/officeDocument/2006/relationships/image" Target="../media/image19.emf"/></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tiff"/><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20.png"/><Relationship Id="rId4" Type="http://schemas.openxmlformats.org/officeDocument/2006/relationships/image" Target="../media/image19.emf"/></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21.tiff"/><Relationship Id="rId5" Type="http://schemas.openxmlformats.org/officeDocument/2006/relationships/image" Target="../media/image10.png"/><Relationship Id="rId4" Type="http://schemas.openxmlformats.org/officeDocument/2006/relationships/image" Target="../media/image19.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1.tiff"/><Relationship Id="rId5" Type="http://schemas.openxmlformats.org/officeDocument/2006/relationships/image" Target="../media/image10.png"/><Relationship Id="rId4" Type="http://schemas.openxmlformats.org/officeDocument/2006/relationships/image" Target="../media/image19.emf"/></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3.tiff"/></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tiff"/></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29.tif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31.tif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33.tiff"/><Relationship Id="rId4" Type="http://schemas.openxmlformats.org/officeDocument/2006/relationships/image" Target="../media/image32.tiff"/></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openxmlformats.org/officeDocument/2006/relationships/image" Target="../media/image33.tiff"/><Relationship Id="rId4" Type="http://schemas.openxmlformats.org/officeDocument/2006/relationships/image" Target="../media/image32.tif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2.emf"/><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fontScale="85000" lnSpcReduction="10000"/>
          </a:bodyPr>
          <a:lstStyle/>
          <a:p>
            <a:r>
              <a:rPr lang="en-GB" dirty="0"/>
              <a:t>Year 2 </a:t>
            </a:r>
            <a:br>
              <a:rPr lang="en-GB" dirty="0"/>
            </a:br>
            <a:r>
              <a:rPr lang="en-GB" dirty="0"/>
              <a:t>Autumn Block 4: Multiplication and Division</a:t>
            </a:r>
          </a:p>
          <a:p>
            <a:r>
              <a:rPr lang="en-GB" dirty="0"/>
              <a:t>Lesson 5: To be able to use pictures to support multiplication</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21692"/>
            <a:ext cx="3369375" cy="369332"/>
          </a:xfrm>
        </p:spPr>
        <p:txBody>
          <a:bodyPr>
            <a:normAutofit fontScale="85000" lnSpcReduction="10000"/>
          </a:bodyPr>
          <a:lstStyle/>
          <a:p>
            <a:r>
              <a:rPr lang="en-GB" dirty="0"/>
              <a:t>Block 4 – Multiplication and Division</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5</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Autumn</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xmlns="" id="{F8D65072-FC35-D84F-937B-70E91C6BD3D3}"/>
              </a:ext>
            </a:extLst>
          </p:cNvPr>
          <p:cNvSpPr txBox="1"/>
          <p:nvPr/>
        </p:nvSpPr>
        <p:spPr>
          <a:xfrm>
            <a:off x="9342783" y="385638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5" name="Rounded Rectangle 14">
            <a:extLst>
              <a:ext uri="{FF2B5EF4-FFF2-40B4-BE49-F238E27FC236}">
                <a16:creationId xmlns:a16="http://schemas.microsoft.com/office/drawing/2014/main" xmlns="" id="{F802AA10-40C9-E344-B224-52363A22B817}"/>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equal groups of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12</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multiplied by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12</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12</a:t>
            </a:r>
            <a:endParaRPr lang="en-GB" sz="2400" dirty="0">
              <a:solidFill>
                <a:schemeClr val="tx1"/>
              </a:solidFill>
              <a:latin typeface="OpenDyslexicAlta" pitchFamily="2" charset="77"/>
            </a:endParaRPr>
          </a:p>
        </p:txBody>
      </p:sp>
      <p:pic>
        <p:nvPicPr>
          <p:cNvPr id="6" name="Picture 5">
            <a:extLst>
              <a:ext uri="{FF2B5EF4-FFF2-40B4-BE49-F238E27FC236}">
                <a16:creationId xmlns:a16="http://schemas.microsoft.com/office/drawing/2014/main" xmlns="" id="{2942BAA8-F710-5542-BD10-CFB615C75A64}"/>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4007623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37" name="Rounded Rectangle 36">
            <a:extLst>
              <a:ext uri="{FF2B5EF4-FFF2-40B4-BE49-F238E27FC236}">
                <a16:creationId xmlns:a16="http://schemas.microsoft.com/office/drawing/2014/main" xmlns="" id="{F49348B7-6469-154F-B94D-6597C71E4DC9}"/>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_ equal groups of _ = _</a:t>
            </a:r>
          </a:p>
          <a:p>
            <a:pPr algn="ctr"/>
            <a:r>
              <a:rPr lang="en-GB" sz="2400" dirty="0">
                <a:solidFill>
                  <a:schemeClr val="tx1"/>
                </a:solidFill>
                <a:latin typeface="OpenDyslexicAlta" pitchFamily="2" charset="77"/>
              </a:rPr>
              <a:t>_ multiplied by _ = _</a:t>
            </a:r>
          </a:p>
          <a:p>
            <a:pPr algn="ctr"/>
            <a:r>
              <a:rPr lang="en-GB" sz="2400" dirty="0">
                <a:solidFill>
                  <a:schemeClr val="tx1"/>
                </a:solidFill>
                <a:latin typeface="OpenDyslexicAlta" pitchFamily="2" charset="77"/>
              </a:rPr>
              <a:t>_ × _ = _</a:t>
            </a:r>
          </a:p>
        </p:txBody>
      </p:sp>
      <p:pic>
        <p:nvPicPr>
          <p:cNvPr id="8" name="Picture 7">
            <a:extLst>
              <a:ext uri="{FF2B5EF4-FFF2-40B4-BE49-F238E27FC236}">
                <a16:creationId xmlns:a16="http://schemas.microsoft.com/office/drawing/2014/main" xmlns="" id="{2AFE5B51-C4A9-324E-BCEA-D986596596E3}"/>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3952282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5" name="Rounded Rectangle 14">
            <a:extLst>
              <a:ext uri="{FF2B5EF4-FFF2-40B4-BE49-F238E27FC236}">
                <a16:creationId xmlns:a16="http://schemas.microsoft.com/office/drawing/2014/main" xmlns="" id="{F802AA10-40C9-E344-B224-52363A22B817}"/>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u="sng" dirty="0">
                <a:solidFill>
                  <a:srgbClr val="FF3860"/>
                </a:solidFill>
                <a:latin typeface="OpenDyslexicAlta" pitchFamily="2" charset="77"/>
              </a:rPr>
              <a:t>6</a:t>
            </a:r>
            <a:r>
              <a:rPr lang="en-GB" sz="2400" dirty="0">
                <a:solidFill>
                  <a:schemeClr val="tx1"/>
                </a:solidFill>
                <a:latin typeface="OpenDyslexicAlta" pitchFamily="2" charset="77"/>
              </a:rPr>
              <a:t> equal groups of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18</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multiplied by </a:t>
            </a:r>
            <a:r>
              <a:rPr lang="en-GB" sz="2400" u="sng" dirty="0">
                <a:solidFill>
                  <a:srgbClr val="FF3860"/>
                </a:solidFill>
                <a:latin typeface="OpenDyslexicAlta" pitchFamily="2" charset="77"/>
              </a:rPr>
              <a:t>6</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18</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6</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18</a:t>
            </a:r>
            <a:endParaRPr lang="en-GB" sz="2400" dirty="0">
              <a:solidFill>
                <a:schemeClr val="tx1"/>
              </a:solidFill>
              <a:latin typeface="OpenDyslexicAlta" pitchFamily="2" charset="77"/>
            </a:endParaRPr>
          </a:p>
        </p:txBody>
      </p:sp>
      <p:pic>
        <p:nvPicPr>
          <p:cNvPr id="7" name="Picture 6">
            <a:extLst>
              <a:ext uri="{FF2B5EF4-FFF2-40B4-BE49-F238E27FC236}">
                <a16:creationId xmlns:a16="http://schemas.microsoft.com/office/drawing/2014/main" xmlns="" id="{2E2B1A3E-BBB8-414B-B394-A8A95287F7C6}"/>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1649442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37" name="Rounded Rectangle 36">
            <a:extLst>
              <a:ext uri="{FF2B5EF4-FFF2-40B4-BE49-F238E27FC236}">
                <a16:creationId xmlns:a16="http://schemas.microsoft.com/office/drawing/2014/main" xmlns="" id="{F49348B7-6469-154F-B94D-6597C71E4DC9}"/>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_ equal groups of _ = _</a:t>
            </a:r>
          </a:p>
          <a:p>
            <a:pPr algn="ctr"/>
            <a:r>
              <a:rPr lang="en-GB" sz="2400" dirty="0">
                <a:solidFill>
                  <a:schemeClr val="tx1"/>
                </a:solidFill>
                <a:latin typeface="OpenDyslexicAlta" pitchFamily="2" charset="77"/>
              </a:rPr>
              <a:t>_ multiplied by _ = _</a:t>
            </a:r>
          </a:p>
          <a:p>
            <a:pPr algn="ctr"/>
            <a:r>
              <a:rPr lang="en-GB" sz="2400" dirty="0">
                <a:solidFill>
                  <a:schemeClr val="tx1"/>
                </a:solidFill>
                <a:latin typeface="OpenDyslexicAlta" pitchFamily="2" charset="77"/>
              </a:rPr>
              <a:t>_ × _ = _</a:t>
            </a:r>
          </a:p>
        </p:txBody>
      </p:sp>
      <p:pic>
        <p:nvPicPr>
          <p:cNvPr id="7" name="Picture 6">
            <a:extLst>
              <a:ext uri="{FF2B5EF4-FFF2-40B4-BE49-F238E27FC236}">
                <a16:creationId xmlns:a16="http://schemas.microsoft.com/office/drawing/2014/main" xmlns="" id="{57BDF9A4-A031-E74C-A4FC-720360501839}"/>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18402430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5" name="Rounded Rectangle 14">
            <a:extLst>
              <a:ext uri="{FF2B5EF4-FFF2-40B4-BE49-F238E27FC236}">
                <a16:creationId xmlns:a16="http://schemas.microsoft.com/office/drawing/2014/main" xmlns="" id="{F802AA10-40C9-E344-B224-52363A22B817}"/>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equal groups of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15</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multiplied by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15</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15</a:t>
            </a:r>
            <a:endParaRPr lang="en-GB" sz="2400" dirty="0">
              <a:solidFill>
                <a:schemeClr val="tx1"/>
              </a:solidFill>
              <a:latin typeface="OpenDyslexicAlta" pitchFamily="2" charset="77"/>
            </a:endParaRPr>
          </a:p>
        </p:txBody>
      </p:sp>
      <p:pic>
        <p:nvPicPr>
          <p:cNvPr id="8" name="Picture 7">
            <a:extLst>
              <a:ext uri="{FF2B5EF4-FFF2-40B4-BE49-F238E27FC236}">
                <a16:creationId xmlns:a16="http://schemas.microsoft.com/office/drawing/2014/main" xmlns="" id="{ECFDD88F-C338-D449-BDDC-19BCF10BF220}"/>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837004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16" name="Rectangle 15">
            <a:extLst>
              <a:ext uri="{FF2B5EF4-FFF2-40B4-BE49-F238E27FC236}">
                <a16:creationId xmlns:a16="http://schemas.microsoft.com/office/drawing/2014/main" xmlns="" id="{B83A5C40-A451-9849-B0B8-353E9726905A}"/>
              </a:ext>
            </a:extLst>
          </p:cNvPr>
          <p:cNvSpPr/>
          <p:nvPr/>
        </p:nvSpPr>
        <p:spPr>
          <a:xfrm>
            <a:off x="301302" y="4440548"/>
            <a:ext cx="5046574" cy="646331"/>
          </a:xfrm>
          <a:prstGeom prst="rect">
            <a:avLst/>
          </a:prstGeom>
        </p:spPr>
        <p:txBody>
          <a:bodyPr wrap="none">
            <a:spAutoFit/>
          </a:bodyPr>
          <a:lstStyle/>
          <a:p>
            <a:pPr algn="ctr"/>
            <a:r>
              <a:rPr lang="en-US" sz="3600" dirty="0">
                <a:latin typeface="OpenDyslexicAlta" pitchFamily="2" charset="77"/>
              </a:rPr>
              <a:t>3 equal groups of 4</a:t>
            </a:r>
          </a:p>
        </p:txBody>
      </p:sp>
      <p:pic>
        <p:nvPicPr>
          <p:cNvPr id="32" name="Picture 31">
            <a:extLst>
              <a:ext uri="{FF2B5EF4-FFF2-40B4-BE49-F238E27FC236}">
                <a16:creationId xmlns:a16="http://schemas.microsoft.com/office/drawing/2014/main" xmlns="" id="{8BDB9BB3-FEBA-364C-8626-BA9C5CB7D77E}"/>
              </a:ext>
            </a:extLst>
          </p:cNvPr>
          <p:cNvPicPr>
            <a:picLocks noChangeAspect="1"/>
          </p:cNvPicPr>
          <p:nvPr/>
        </p:nvPicPr>
        <p:blipFill>
          <a:blip r:embed="rId4"/>
          <a:stretch>
            <a:fillRect/>
          </a:stretch>
        </p:blipFill>
        <p:spPr>
          <a:xfrm>
            <a:off x="7547736" y="4223713"/>
            <a:ext cx="3183815" cy="1080000"/>
          </a:xfrm>
          <a:prstGeom prst="rect">
            <a:avLst/>
          </a:prstGeom>
        </p:spPr>
      </p:pic>
      <p:pic>
        <p:nvPicPr>
          <p:cNvPr id="42" name="Picture 41">
            <a:extLst>
              <a:ext uri="{FF2B5EF4-FFF2-40B4-BE49-F238E27FC236}">
                <a16:creationId xmlns:a16="http://schemas.microsoft.com/office/drawing/2014/main" xmlns="" id="{FC370FAB-A1E1-8B41-A4D3-C8BCB79525F0}"/>
              </a:ext>
            </a:extLst>
          </p:cNvPr>
          <p:cNvPicPr>
            <a:picLocks noChangeAspect="1"/>
          </p:cNvPicPr>
          <p:nvPr/>
        </p:nvPicPr>
        <p:blipFill>
          <a:blip r:embed="rId5"/>
          <a:stretch>
            <a:fillRect/>
          </a:stretch>
        </p:blipFill>
        <p:spPr>
          <a:xfrm>
            <a:off x="3169704" y="5412517"/>
            <a:ext cx="1295400" cy="1278577"/>
          </a:xfrm>
          <a:prstGeom prst="rect">
            <a:avLst/>
          </a:prstGeom>
        </p:spPr>
      </p:pic>
      <p:pic>
        <p:nvPicPr>
          <p:cNvPr id="43" name="Picture 42">
            <a:extLst>
              <a:ext uri="{FF2B5EF4-FFF2-40B4-BE49-F238E27FC236}">
                <a16:creationId xmlns:a16="http://schemas.microsoft.com/office/drawing/2014/main" xmlns="" id="{F4EE9E82-3A4A-2249-8B51-63BA4D39327D}"/>
              </a:ext>
            </a:extLst>
          </p:cNvPr>
          <p:cNvPicPr>
            <a:picLocks noChangeAspect="1"/>
          </p:cNvPicPr>
          <p:nvPr/>
        </p:nvPicPr>
        <p:blipFill>
          <a:blip r:embed="rId6"/>
          <a:stretch>
            <a:fillRect/>
          </a:stretch>
        </p:blipFill>
        <p:spPr>
          <a:xfrm rot="16200000">
            <a:off x="6894545" y="2275364"/>
            <a:ext cx="2249353" cy="1080000"/>
          </a:xfrm>
          <a:prstGeom prst="rect">
            <a:avLst/>
          </a:prstGeom>
        </p:spPr>
      </p:pic>
      <p:pic>
        <p:nvPicPr>
          <p:cNvPr id="44" name="Picture 43">
            <a:extLst>
              <a:ext uri="{FF2B5EF4-FFF2-40B4-BE49-F238E27FC236}">
                <a16:creationId xmlns:a16="http://schemas.microsoft.com/office/drawing/2014/main" xmlns="" id="{E70BD98C-34CF-8948-8CEE-386C1D7C0BAB}"/>
              </a:ext>
            </a:extLst>
          </p:cNvPr>
          <p:cNvPicPr>
            <a:picLocks noChangeAspect="1"/>
          </p:cNvPicPr>
          <p:nvPr/>
        </p:nvPicPr>
        <p:blipFill>
          <a:blip r:embed="rId6"/>
          <a:stretch>
            <a:fillRect/>
          </a:stretch>
        </p:blipFill>
        <p:spPr>
          <a:xfrm rot="16200000">
            <a:off x="7954337" y="2269968"/>
            <a:ext cx="2249353" cy="1080000"/>
          </a:xfrm>
          <a:prstGeom prst="rect">
            <a:avLst/>
          </a:prstGeom>
        </p:spPr>
      </p:pic>
      <p:pic>
        <p:nvPicPr>
          <p:cNvPr id="45" name="Picture 44">
            <a:extLst>
              <a:ext uri="{FF2B5EF4-FFF2-40B4-BE49-F238E27FC236}">
                <a16:creationId xmlns:a16="http://schemas.microsoft.com/office/drawing/2014/main" xmlns="" id="{7D4FAC6A-54B8-8E43-93F8-46304B4DB13A}"/>
              </a:ext>
            </a:extLst>
          </p:cNvPr>
          <p:cNvPicPr>
            <a:picLocks noChangeAspect="1"/>
          </p:cNvPicPr>
          <p:nvPr/>
        </p:nvPicPr>
        <p:blipFill>
          <a:blip r:embed="rId6"/>
          <a:stretch>
            <a:fillRect/>
          </a:stretch>
        </p:blipFill>
        <p:spPr>
          <a:xfrm rot="16200000">
            <a:off x="8956955" y="2275363"/>
            <a:ext cx="2249353" cy="1080000"/>
          </a:xfrm>
          <a:prstGeom prst="rect">
            <a:avLst/>
          </a:prstGeom>
        </p:spPr>
      </p:pic>
      <p:pic>
        <p:nvPicPr>
          <p:cNvPr id="46" name="Picture 45">
            <a:extLst>
              <a:ext uri="{FF2B5EF4-FFF2-40B4-BE49-F238E27FC236}">
                <a16:creationId xmlns:a16="http://schemas.microsoft.com/office/drawing/2014/main" xmlns="" id="{2788CC32-1536-E04C-AF9F-424C0DF666A9}"/>
              </a:ext>
            </a:extLst>
          </p:cNvPr>
          <p:cNvPicPr>
            <a:picLocks noChangeAspect="1"/>
          </p:cNvPicPr>
          <p:nvPr/>
        </p:nvPicPr>
        <p:blipFill>
          <a:blip r:embed="rId7"/>
          <a:stretch>
            <a:fillRect/>
          </a:stretch>
        </p:blipFill>
        <p:spPr>
          <a:xfrm>
            <a:off x="2465620" y="2609775"/>
            <a:ext cx="2172569" cy="1638449"/>
          </a:xfrm>
          <a:prstGeom prst="rect">
            <a:avLst/>
          </a:prstGeom>
        </p:spPr>
      </p:pic>
      <p:pic>
        <p:nvPicPr>
          <p:cNvPr id="47" name="Picture 46">
            <a:extLst>
              <a:ext uri="{FF2B5EF4-FFF2-40B4-BE49-F238E27FC236}">
                <a16:creationId xmlns:a16="http://schemas.microsoft.com/office/drawing/2014/main" xmlns="" id="{58D1ED26-2DFA-204A-B4B0-A1FB312910BF}"/>
              </a:ext>
            </a:extLst>
          </p:cNvPr>
          <p:cNvPicPr>
            <a:picLocks noChangeAspect="1"/>
          </p:cNvPicPr>
          <p:nvPr/>
        </p:nvPicPr>
        <p:blipFill>
          <a:blip r:embed="rId7"/>
          <a:stretch>
            <a:fillRect/>
          </a:stretch>
        </p:blipFill>
        <p:spPr>
          <a:xfrm>
            <a:off x="720240" y="2609774"/>
            <a:ext cx="2172569" cy="1638449"/>
          </a:xfrm>
          <a:prstGeom prst="rect">
            <a:avLst/>
          </a:prstGeom>
        </p:spPr>
      </p:pic>
      <p:sp>
        <p:nvSpPr>
          <p:cNvPr id="48" name="Rectangle 47">
            <a:extLst>
              <a:ext uri="{FF2B5EF4-FFF2-40B4-BE49-F238E27FC236}">
                <a16:creationId xmlns:a16="http://schemas.microsoft.com/office/drawing/2014/main" xmlns="" id="{98393095-F225-F443-BB28-FEDD380689E8}"/>
              </a:ext>
            </a:extLst>
          </p:cNvPr>
          <p:cNvSpPr/>
          <p:nvPr/>
        </p:nvSpPr>
        <p:spPr>
          <a:xfrm>
            <a:off x="8635481" y="5846544"/>
            <a:ext cx="1463862" cy="646331"/>
          </a:xfrm>
          <a:prstGeom prst="rect">
            <a:avLst/>
          </a:prstGeom>
        </p:spPr>
        <p:txBody>
          <a:bodyPr wrap="none">
            <a:spAutoFit/>
          </a:bodyPr>
          <a:lstStyle/>
          <a:p>
            <a:pPr algn="ctr"/>
            <a:r>
              <a:rPr lang="en-US" sz="3600" dirty="0">
                <a:latin typeface="OpenDyslexicAlta" pitchFamily="2" charset="77"/>
              </a:rPr>
              <a:t>3 x _</a:t>
            </a:r>
          </a:p>
        </p:txBody>
      </p:sp>
      <p:sp>
        <p:nvSpPr>
          <p:cNvPr id="50" name="Rectangle 49">
            <a:extLst>
              <a:ext uri="{FF2B5EF4-FFF2-40B4-BE49-F238E27FC236}">
                <a16:creationId xmlns:a16="http://schemas.microsoft.com/office/drawing/2014/main" xmlns="" id="{6A53154D-12E6-A744-8298-B1FD7FA4897D}"/>
              </a:ext>
            </a:extLst>
          </p:cNvPr>
          <p:cNvSpPr/>
          <p:nvPr/>
        </p:nvSpPr>
        <p:spPr>
          <a:xfrm>
            <a:off x="5634976" y="5519264"/>
            <a:ext cx="922047" cy="1200329"/>
          </a:xfrm>
          <a:prstGeom prst="rect">
            <a:avLst/>
          </a:prstGeom>
        </p:spPr>
        <p:txBody>
          <a:bodyPr wrap="none">
            <a:spAutoFit/>
          </a:bodyPr>
          <a:lstStyle/>
          <a:p>
            <a:r>
              <a:rPr lang="en-US" sz="7200" dirty="0">
                <a:latin typeface="OpenDyslexic" pitchFamily="2" charset="77"/>
              </a:rPr>
              <a:t>=</a:t>
            </a:r>
            <a:endParaRPr lang="en-US" sz="700" dirty="0"/>
          </a:p>
        </p:txBody>
      </p:sp>
    </p:spTree>
    <p:extLst>
      <p:ext uri="{BB962C8B-B14F-4D97-AF65-F5344CB8AC3E}">
        <p14:creationId xmlns:p14="http://schemas.microsoft.com/office/powerpoint/2010/main" val="41677730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14" name="Rectangle 13">
            <a:extLst>
              <a:ext uri="{FF2B5EF4-FFF2-40B4-BE49-F238E27FC236}">
                <a16:creationId xmlns:a16="http://schemas.microsoft.com/office/drawing/2014/main" xmlns="" id="{19F7CADE-F12D-9340-B38B-9D251C1DA30C}"/>
              </a:ext>
            </a:extLst>
          </p:cNvPr>
          <p:cNvSpPr/>
          <p:nvPr/>
        </p:nvSpPr>
        <p:spPr>
          <a:xfrm>
            <a:off x="5631939" y="2911595"/>
            <a:ext cx="922047" cy="1200329"/>
          </a:xfrm>
          <a:prstGeom prst="rect">
            <a:avLst/>
          </a:prstGeom>
        </p:spPr>
        <p:txBody>
          <a:bodyPr wrap="none">
            <a:spAutoFit/>
          </a:bodyPr>
          <a:lstStyle/>
          <a:p>
            <a:r>
              <a:rPr lang="en-US" sz="7200" dirty="0">
                <a:solidFill>
                  <a:srgbClr val="FF3860"/>
                </a:solidFill>
                <a:latin typeface="OpenDyslexic" pitchFamily="2" charset="77"/>
              </a:rPr>
              <a:t>&gt;</a:t>
            </a:r>
            <a:endParaRPr lang="en-US" sz="700" dirty="0">
              <a:solidFill>
                <a:srgbClr val="FF3860"/>
              </a:solidFill>
            </a:endParaRP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184731" cy="200055"/>
          </a:xfrm>
          <a:prstGeom prst="rect">
            <a:avLst/>
          </a:prstGeom>
        </p:spPr>
        <p:txBody>
          <a:bodyPr wrap="none">
            <a:spAutoFit/>
          </a:bodyPr>
          <a:lstStyle/>
          <a:p>
            <a:endParaRPr lang="en-US" sz="700" dirty="0">
              <a:solidFill>
                <a:srgbClr val="FF3860"/>
              </a:solidFill>
            </a:endParaRPr>
          </a:p>
        </p:txBody>
      </p:sp>
      <p:sp>
        <p:nvSpPr>
          <p:cNvPr id="16" name="Rectangle 15">
            <a:extLst>
              <a:ext uri="{FF2B5EF4-FFF2-40B4-BE49-F238E27FC236}">
                <a16:creationId xmlns:a16="http://schemas.microsoft.com/office/drawing/2014/main" xmlns="" id="{B83A5C40-A451-9849-B0B8-353E9726905A}"/>
              </a:ext>
            </a:extLst>
          </p:cNvPr>
          <p:cNvSpPr/>
          <p:nvPr/>
        </p:nvSpPr>
        <p:spPr>
          <a:xfrm>
            <a:off x="301302" y="4440548"/>
            <a:ext cx="5046574" cy="646331"/>
          </a:xfrm>
          <a:prstGeom prst="rect">
            <a:avLst/>
          </a:prstGeom>
        </p:spPr>
        <p:txBody>
          <a:bodyPr wrap="none">
            <a:spAutoFit/>
          </a:bodyPr>
          <a:lstStyle/>
          <a:p>
            <a:pPr algn="ctr"/>
            <a:r>
              <a:rPr lang="en-US" sz="3600" dirty="0">
                <a:latin typeface="OpenDyslexicAlta" pitchFamily="2" charset="77"/>
              </a:rPr>
              <a:t>3 equal groups of 4</a:t>
            </a:r>
          </a:p>
        </p:txBody>
      </p:sp>
      <p:pic>
        <p:nvPicPr>
          <p:cNvPr id="32" name="Picture 31">
            <a:extLst>
              <a:ext uri="{FF2B5EF4-FFF2-40B4-BE49-F238E27FC236}">
                <a16:creationId xmlns:a16="http://schemas.microsoft.com/office/drawing/2014/main" xmlns="" id="{8BDB9BB3-FEBA-364C-8626-BA9C5CB7D77E}"/>
              </a:ext>
            </a:extLst>
          </p:cNvPr>
          <p:cNvPicPr>
            <a:picLocks noChangeAspect="1"/>
          </p:cNvPicPr>
          <p:nvPr/>
        </p:nvPicPr>
        <p:blipFill>
          <a:blip r:embed="rId4"/>
          <a:stretch>
            <a:fillRect/>
          </a:stretch>
        </p:blipFill>
        <p:spPr>
          <a:xfrm>
            <a:off x="7547736" y="4223713"/>
            <a:ext cx="3183815" cy="1080000"/>
          </a:xfrm>
          <a:prstGeom prst="rect">
            <a:avLst/>
          </a:prstGeom>
        </p:spPr>
      </p:pic>
      <p:pic>
        <p:nvPicPr>
          <p:cNvPr id="42" name="Picture 41">
            <a:extLst>
              <a:ext uri="{FF2B5EF4-FFF2-40B4-BE49-F238E27FC236}">
                <a16:creationId xmlns:a16="http://schemas.microsoft.com/office/drawing/2014/main" xmlns="" id="{FC370FAB-A1E1-8B41-A4D3-C8BCB79525F0}"/>
              </a:ext>
            </a:extLst>
          </p:cNvPr>
          <p:cNvPicPr>
            <a:picLocks noChangeAspect="1"/>
          </p:cNvPicPr>
          <p:nvPr/>
        </p:nvPicPr>
        <p:blipFill>
          <a:blip r:embed="rId5"/>
          <a:stretch>
            <a:fillRect/>
          </a:stretch>
        </p:blipFill>
        <p:spPr>
          <a:xfrm>
            <a:off x="3169704" y="5412517"/>
            <a:ext cx="1295400" cy="1278577"/>
          </a:xfrm>
          <a:prstGeom prst="rect">
            <a:avLst/>
          </a:prstGeom>
        </p:spPr>
      </p:pic>
      <p:pic>
        <p:nvPicPr>
          <p:cNvPr id="43" name="Picture 42">
            <a:extLst>
              <a:ext uri="{FF2B5EF4-FFF2-40B4-BE49-F238E27FC236}">
                <a16:creationId xmlns:a16="http://schemas.microsoft.com/office/drawing/2014/main" xmlns="" id="{F4EE9E82-3A4A-2249-8B51-63BA4D39327D}"/>
              </a:ext>
            </a:extLst>
          </p:cNvPr>
          <p:cNvPicPr>
            <a:picLocks noChangeAspect="1"/>
          </p:cNvPicPr>
          <p:nvPr/>
        </p:nvPicPr>
        <p:blipFill>
          <a:blip r:embed="rId6"/>
          <a:stretch>
            <a:fillRect/>
          </a:stretch>
        </p:blipFill>
        <p:spPr>
          <a:xfrm rot="16200000">
            <a:off x="6894545" y="2275364"/>
            <a:ext cx="2249353" cy="1080000"/>
          </a:xfrm>
          <a:prstGeom prst="rect">
            <a:avLst/>
          </a:prstGeom>
        </p:spPr>
      </p:pic>
      <p:pic>
        <p:nvPicPr>
          <p:cNvPr id="44" name="Picture 43">
            <a:extLst>
              <a:ext uri="{FF2B5EF4-FFF2-40B4-BE49-F238E27FC236}">
                <a16:creationId xmlns:a16="http://schemas.microsoft.com/office/drawing/2014/main" xmlns="" id="{E70BD98C-34CF-8948-8CEE-386C1D7C0BAB}"/>
              </a:ext>
            </a:extLst>
          </p:cNvPr>
          <p:cNvPicPr>
            <a:picLocks noChangeAspect="1"/>
          </p:cNvPicPr>
          <p:nvPr/>
        </p:nvPicPr>
        <p:blipFill>
          <a:blip r:embed="rId6"/>
          <a:stretch>
            <a:fillRect/>
          </a:stretch>
        </p:blipFill>
        <p:spPr>
          <a:xfrm rot="16200000">
            <a:off x="7954337" y="2269968"/>
            <a:ext cx="2249353" cy="1080000"/>
          </a:xfrm>
          <a:prstGeom prst="rect">
            <a:avLst/>
          </a:prstGeom>
        </p:spPr>
      </p:pic>
      <p:pic>
        <p:nvPicPr>
          <p:cNvPr id="45" name="Picture 44">
            <a:extLst>
              <a:ext uri="{FF2B5EF4-FFF2-40B4-BE49-F238E27FC236}">
                <a16:creationId xmlns:a16="http://schemas.microsoft.com/office/drawing/2014/main" xmlns="" id="{7D4FAC6A-54B8-8E43-93F8-46304B4DB13A}"/>
              </a:ext>
            </a:extLst>
          </p:cNvPr>
          <p:cNvPicPr>
            <a:picLocks noChangeAspect="1"/>
          </p:cNvPicPr>
          <p:nvPr/>
        </p:nvPicPr>
        <p:blipFill>
          <a:blip r:embed="rId6"/>
          <a:stretch>
            <a:fillRect/>
          </a:stretch>
        </p:blipFill>
        <p:spPr>
          <a:xfrm rot="16200000">
            <a:off x="8956955" y="2275363"/>
            <a:ext cx="2249353" cy="1080000"/>
          </a:xfrm>
          <a:prstGeom prst="rect">
            <a:avLst/>
          </a:prstGeom>
        </p:spPr>
      </p:pic>
      <p:pic>
        <p:nvPicPr>
          <p:cNvPr id="46" name="Picture 45">
            <a:extLst>
              <a:ext uri="{FF2B5EF4-FFF2-40B4-BE49-F238E27FC236}">
                <a16:creationId xmlns:a16="http://schemas.microsoft.com/office/drawing/2014/main" xmlns="" id="{2788CC32-1536-E04C-AF9F-424C0DF666A9}"/>
              </a:ext>
            </a:extLst>
          </p:cNvPr>
          <p:cNvPicPr>
            <a:picLocks noChangeAspect="1"/>
          </p:cNvPicPr>
          <p:nvPr/>
        </p:nvPicPr>
        <p:blipFill>
          <a:blip r:embed="rId7"/>
          <a:stretch>
            <a:fillRect/>
          </a:stretch>
        </p:blipFill>
        <p:spPr>
          <a:xfrm>
            <a:off x="2465620" y="2609775"/>
            <a:ext cx="2172569" cy="1638449"/>
          </a:xfrm>
          <a:prstGeom prst="rect">
            <a:avLst/>
          </a:prstGeom>
        </p:spPr>
      </p:pic>
      <p:pic>
        <p:nvPicPr>
          <p:cNvPr id="47" name="Picture 46">
            <a:extLst>
              <a:ext uri="{FF2B5EF4-FFF2-40B4-BE49-F238E27FC236}">
                <a16:creationId xmlns:a16="http://schemas.microsoft.com/office/drawing/2014/main" xmlns="" id="{58D1ED26-2DFA-204A-B4B0-A1FB312910BF}"/>
              </a:ext>
            </a:extLst>
          </p:cNvPr>
          <p:cNvPicPr>
            <a:picLocks noChangeAspect="1"/>
          </p:cNvPicPr>
          <p:nvPr/>
        </p:nvPicPr>
        <p:blipFill>
          <a:blip r:embed="rId7"/>
          <a:stretch>
            <a:fillRect/>
          </a:stretch>
        </p:blipFill>
        <p:spPr>
          <a:xfrm>
            <a:off x="720240" y="2609774"/>
            <a:ext cx="2172569" cy="1638449"/>
          </a:xfrm>
          <a:prstGeom prst="rect">
            <a:avLst/>
          </a:prstGeom>
        </p:spPr>
      </p:pic>
      <p:sp>
        <p:nvSpPr>
          <p:cNvPr id="18" name="Rectangle 17">
            <a:extLst>
              <a:ext uri="{FF2B5EF4-FFF2-40B4-BE49-F238E27FC236}">
                <a16:creationId xmlns:a16="http://schemas.microsoft.com/office/drawing/2014/main" xmlns="" id="{4D697037-F8E3-934A-851F-73C0008E2406}"/>
              </a:ext>
            </a:extLst>
          </p:cNvPr>
          <p:cNvSpPr/>
          <p:nvPr/>
        </p:nvSpPr>
        <p:spPr>
          <a:xfrm>
            <a:off x="8635481" y="5846544"/>
            <a:ext cx="1463862" cy="646331"/>
          </a:xfrm>
          <a:prstGeom prst="rect">
            <a:avLst/>
          </a:prstGeom>
        </p:spPr>
        <p:txBody>
          <a:bodyPr wrap="none">
            <a:spAutoFit/>
          </a:bodyPr>
          <a:lstStyle/>
          <a:p>
            <a:pPr algn="ctr"/>
            <a:r>
              <a:rPr lang="en-US" sz="3600" dirty="0">
                <a:latin typeface="OpenDyslexicAlta" pitchFamily="2" charset="77"/>
              </a:rPr>
              <a:t>3 x _</a:t>
            </a:r>
          </a:p>
        </p:txBody>
      </p:sp>
      <p:sp>
        <p:nvSpPr>
          <p:cNvPr id="19" name="Rectangle 18">
            <a:extLst>
              <a:ext uri="{FF2B5EF4-FFF2-40B4-BE49-F238E27FC236}">
                <a16:creationId xmlns:a16="http://schemas.microsoft.com/office/drawing/2014/main" xmlns="" id="{678ADD7A-AF74-4C4E-B942-62C70BD4B6E5}"/>
              </a:ext>
            </a:extLst>
          </p:cNvPr>
          <p:cNvSpPr/>
          <p:nvPr/>
        </p:nvSpPr>
        <p:spPr>
          <a:xfrm>
            <a:off x="5634976" y="5519264"/>
            <a:ext cx="922047" cy="1200329"/>
          </a:xfrm>
          <a:prstGeom prst="rect">
            <a:avLst/>
          </a:prstGeom>
        </p:spPr>
        <p:txBody>
          <a:bodyPr wrap="none">
            <a:spAutoFit/>
          </a:bodyPr>
          <a:lstStyle/>
          <a:p>
            <a:r>
              <a:rPr lang="en-US" sz="7200" dirty="0">
                <a:latin typeface="OpenDyslexic" pitchFamily="2" charset="77"/>
              </a:rPr>
              <a:t>=</a:t>
            </a:r>
            <a:endParaRPr lang="en-US" sz="700" dirty="0"/>
          </a:p>
        </p:txBody>
      </p:sp>
    </p:spTree>
    <p:extLst>
      <p:ext uri="{BB962C8B-B14F-4D97-AF65-F5344CB8AC3E}">
        <p14:creationId xmlns:p14="http://schemas.microsoft.com/office/powerpoint/2010/main" val="2182742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13" name="Rectangle 12">
            <a:extLst>
              <a:ext uri="{FF2B5EF4-FFF2-40B4-BE49-F238E27FC236}">
                <a16:creationId xmlns:a16="http://schemas.microsoft.com/office/drawing/2014/main" xmlns="" id="{30F79F30-32AD-7547-97A0-4239DECA8F4F}"/>
              </a:ext>
            </a:extLst>
          </p:cNvPr>
          <p:cNvSpPr/>
          <p:nvPr/>
        </p:nvSpPr>
        <p:spPr>
          <a:xfrm>
            <a:off x="5634976" y="5519264"/>
            <a:ext cx="184731" cy="200055"/>
          </a:xfrm>
          <a:prstGeom prst="rect">
            <a:avLst/>
          </a:prstGeom>
        </p:spPr>
        <p:txBody>
          <a:bodyPr wrap="none">
            <a:spAutoFit/>
          </a:bodyPr>
          <a:lstStyle/>
          <a:p>
            <a:endParaRPr lang="en-US" sz="700" dirty="0">
              <a:solidFill>
                <a:srgbClr val="FF3860"/>
              </a:solidFill>
            </a:endParaRPr>
          </a:p>
        </p:txBody>
      </p:sp>
      <p:sp>
        <p:nvSpPr>
          <p:cNvPr id="14" name="Rectangle 13">
            <a:extLst>
              <a:ext uri="{FF2B5EF4-FFF2-40B4-BE49-F238E27FC236}">
                <a16:creationId xmlns:a16="http://schemas.microsoft.com/office/drawing/2014/main" xmlns="" id="{19F7CADE-F12D-9340-B38B-9D251C1DA30C}"/>
              </a:ext>
            </a:extLst>
          </p:cNvPr>
          <p:cNvSpPr/>
          <p:nvPr/>
        </p:nvSpPr>
        <p:spPr>
          <a:xfrm>
            <a:off x="5631939" y="2911595"/>
            <a:ext cx="922047" cy="1200329"/>
          </a:xfrm>
          <a:prstGeom prst="rect">
            <a:avLst/>
          </a:prstGeom>
        </p:spPr>
        <p:txBody>
          <a:bodyPr wrap="none">
            <a:spAutoFit/>
          </a:bodyPr>
          <a:lstStyle/>
          <a:p>
            <a:r>
              <a:rPr lang="en-US" sz="7200" dirty="0">
                <a:solidFill>
                  <a:srgbClr val="FF3860"/>
                </a:solidFill>
                <a:latin typeface="OpenDyslexic" pitchFamily="2" charset="77"/>
              </a:rPr>
              <a:t>&gt;</a:t>
            </a:r>
            <a:endParaRPr lang="en-US" sz="700" dirty="0">
              <a:solidFill>
                <a:srgbClr val="FF3860"/>
              </a:solidFill>
            </a:endParaRP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922047" cy="1200329"/>
          </a:xfrm>
          <a:prstGeom prst="rect">
            <a:avLst/>
          </a:prstGeom>
        </p:spPr>
        <p:txBody>
          <a:bodyPr wrap="none">
            <a:spAutoFit/>
          </a:bodyPr>
          <a:lstStyle/>
          <a:p>
            <a:r>
              <a:rPr lang="en-US" sz="7200" dirty="0">
                <a:solidFill>
                  <a:srgbClr val="FF3860"/>
                </a:solidFill>
                <a:latin typeface="OpenDyslexic" pitchFamily="2" charset="77"/>
              </a:rPr>
              <a:t>=</a:t>
            </a:r>
            <a:endParaRPr lang="en-US" sz="700" dirty="0">
              <a:solidFill>
                <a:srgbClr val="FF3860"/>
              </a:solidFill>
            </a:endParaRPr>
          </a:p>
        </p:txBody>
      </p:sp>
      <p:sp>
        <p:nvSpPr>
          <p:cNvPr id="16" name="Rectangle 15">
            <a:extLst>
              <a:ext uri="{FF2B5EF4-FFF2-40B4-BE49-F238E27FC236}">
                <a16:creationId xmlns:a16="http://schemas.microsoft.com/office/drawing/2014/main" xmlns="" id="{B83A5C40-A451-9849-B0B8-353E9726905A}"/>
              </a:ext>
            </a:extLst>
          </p:cNvPr>
          <p:cNvSpPr/>
          <p:nvPr/>
        </p:nvSpPr>
        <p:spPr>
          <a:xfrm>
            <a:off x="301302" y="4440548"/>
            <a:ext cx="5046574" cy="646331"/>
          </a:xfrm>
          <a:prstGeom prst="rect">
            <a:avLst/>
          </a:prstGeom>
        </p:spPr>
        <p:txBody>
          <a:bodyPr wrap="none">
            <a:spAutoFit/>
          </a:bodyPr>
          <a:lstStyle/>
          <a:p>
            <a:pPr algn="ctr"/>
            <a:r>
              <a:rPr lang="en-US" sz="3600" dirty="0">
                <a:latin typeface="OpenDyslexicAlta" pitchFamily="2" charset="77"/>
              </a:rPr>
              <a:t>3 equal groups of 4</a:t>
            </a:r>
          </a:p>
        </p:txBody>
      </p:sp>
      <p:pic>
        <p:nvPicPr>
          <p:cNvPr id="32" name="Picture 31">
            <a:extLst>
              <a:ext uri="{FF2B5EF4-FFF2-40B4-BE49-F238E27FC236}">
                <a16:creationId xmlns:a16="http://schemas.microsoft.com/office/drawing/2014/main" xmlns="" id="{8BDB9BB3-FEBA-364C-8626-BA9C5CB7D77E}"/>
              </a:ext>
            </a:extLst>
          </p:cNvPr>
          <p:cNvPicPr>
            <a:picLocks noChangeAspect="1"/>
          </p:cNvPicPr>
          <p:nvPr/>
        </p:nvPicPr>
        <p:blipFill>
          <a:blip r:embed="rId4"/>
          <a:stretch>
            <a:fillRect/>
          </a:stretch>
        </p:blipFill>
        <p:spPr>
          <a:xfrm>
            <a:off x="7547736" y="4223713"/>
            <a:ext cx="3183815" cy="1080000"/>
          </a:xfrm>
          <a:prstGeom prst="rect">
            <a:avLst/>
          </a:prstGeom>
        </p:spPr>
      </p:pic>
      <p:pic>
        <p:nvPicPr>
          <p:cNvPr id="42" name="Picture 41">
            <a:extLst>
              <a:ext uri="{FF2B5EF4-FFF2-40B4-BE49-F238E27FC236}">
                <a16:creationId xmlns:a16="http://schemas.microsoft.com/office/drawing/2014/main" xmlns="" id="{FC370FAB-A1E1-8B41-A4D3-C8BCB79525F0}"/>
              </a:ext>
            </a:extLst>
          </p:cNvPr>
          <p:cNvPicPr>
            <a:picLocks noChangeAspect="1"/>
          </p:cNvPicPr>
          <p:nvPr/>
        </p:nvPicPr>
        <p:blipFill>
          <a:blip r:embed="rId5"/>
          <a:stretch>
            <a:fillRect/>
          </a:stretch>
        </p:blipFill>
        <p:spPr>
          <a:xfrm>
            <a:off x="3169704" y="5412517"/>
            <a:ext cx="1295400" cy="1278577"/>
          </a:xfrm>
          <a:prstGeom prst="rect">
            <a:avLst/>
          </a:prstGeom>
        </p:spPr>
      </p:pic>
      <p:pic>
        <p:nvPicPr>
          <p:cNvPr id="43" name="Picture 42">
            <a:extLst>
              <a:ext uri="{FF2B5EF4-FFF2-40B4-BE49-F238E27FC236}">
                <a16:creationId xmlns:a16="http://schemas.microsoft.com/office/drawing/2014/main" xmlns="" id="{F4EE9E82-3A4A-2249-8B51-63BA4D39327D}"/>
              </a:ext>
            </a:extLst>
          </p:cNvPr>
          <p:cNvPicPr>
            <a:picLocks noChangeAspect="1"/>
          </p:cNvPicPr>
          <p:nvPr/>
        </p:nvPicPr>
        <p:blipFill>
          <a:blip r:embed="rId6"/>
          <a:stretch>
            <a:fillRect/>
          </a:stretch>
        </p:blipFill>
        <p:spPr>
          <a:xfrm rot="16200000">
            <a:off x="6894545" y="2275364"/>
            <a:ext cx="2249353" cy="1080000"/>
          </a:xfrm>
          <a:prstGeom prst="rect">
            <a:avLst/>
          </a:prstGeom>
        </p:spPr>
      </p:pic>
      <p:pic>
        <p:nvPicPr>
          <p:cNvPr id="44" name="Picture 43">
            <a:extLst>
              <a:ext uri="{FF2B5EF4-FFF2-40B4-BE49-F238E27FC236}">
                <a16:creationId xmlns:a16="http://schemas.microsoft.com/office/drawing/2014/main" xmlns="" id="{E70BD98C-34CF-8948-8CEE-386C1D7C0BAB}"/>
              </a:ext>
            </a:extLst>
          </p:cNvPr>
          <p:cNvPicPr>
            <a:picLocks noChangeAspect="1"/>
          </p:cNvPicPr>
          <p:nvPr/>
        </p:nvPicPr>
        <p:blipFill>
          <a:blip r:embed="rId6"/>
          <a:stretch>
            <a:fillRect/>
          </a:stretch>
        </p:blipFill>
        <p:spPr>
          <a:xfrm rot="16200000">
            <a:off x="7954337" y="2269968"/>
            <a:ext cx="2249353" cy="1080000"/>
          </a:xfrm>
          <a:prstGeom prst="rect">
            <a:avLst/>
          </a:prstGeom>
        </p:spPr>
      </p:pic>
      <p:pic>
        <p:nvPicPr>
          <p:cNvPr id="45" name="Picture 44">
            <a:extLst>
              <a:ext uri="{FF2B5EF4-FFF2-40B4-BE49-F238E27FC236}">
                <a16:creationId xmlns:a16="http://schemas.microsoft.com/office/drawing/2014/main" xmlns="" id="{7D4FAC6A-54B8-8E43-93F8-46304B4DB13A}"/>
              </a:ext>
            </a:extLst>
          </p:cNvPr>
          <p:cNvPicPr>
            <a:picLocks noChangeAspect="1"/>
          </p:cNvPicPr>
          <p:nvPr/>
        </p:nvPicPr>
        <p:blipFill>
          <a:blip r:embed="rId6"/>
          <a:stretch>
            <a:fillRect/>
          </a:stretch>
        </p:blipFill>
        <p:spPr>
          <a:xfrm rot="16200000">
            <a:off x="8956955" y="2275363"/>
            <a:ext cx="2249353" cy="1080000"/>
          </a:xfrm>
          <a:prstGeom prst="rect">
            <a:avLst/>
          </a:prstGeom>
        </p:spPr>
      </p:pic>
      <p:pic>
        <p:nvPicPr>
          <p:cNvPr id="46" name="Picture 45">
            <a:extLst>
              <a:ext uri="{FF2B5EF4-FFF2-40B4-BE49-F238E27FC236}">
                <a16:creationId xmlns:a16="http://schemas.microsoft.com/office/drawing/2014/main" xmlns="" id="{2788CC32-1536-E04C-AF9F-424C0DF666A9}"/>
              </a:ext>
            </a:extLst>
          </p:cNvPr>
          <p:cNvPicPr>
            <a:picLocks noChangeAspect="1"/>
          </p:cNvPicPr>
          <p:nvPr/>
        </p:nvPicPr>
        <p:blipFill>
          <a:blip r:embed="rId7"/>
          <a:stretch>
            <a:fillRect/>
          </a:stretch>
        </p:blipFill>
        <p:spPr>
          <a:xfrm>
            <a:off x="2465620" y="2609775"/>
            <a:ext cx="2172569" cy="1638449"/>
          </a:xfrm>
          <a:prstGeom prst="rect">
            <a:avLst/>
          </a:prstGeom>
        </p:spPr>
      </p:pic>
      <p:pic>
        <p:nvPicPr>
          <p:cNvPr id="47" name="Picture 46">
            <a:extLst>
              <a:ext uri="{FF2B5EF4-FFF2-40B4-BE49-F238E27FC236}">
                <a16:creationId xmlns:a16="http://schemas.microsoft.com/office/drawing/2014/main" xmlns="" id="{58D1ED26-2DFA-204A-B4B0-A1FB312910BF}"/>
              </a:ext>
            </a:extLst>
          </p:cNvPr>
          <p:cNvPicPr>
            <a:picLocks noChangeAspect="1"/>
          </p:cNvPicPr>
          <p:nvPr/>
        </p:nvPicPr>
        <p:blipFill>
          <a:blip r:embed="rId7"/>
          <a:stretch>
            <a:fillRect/>
          </a:stretch>
        </p:blipFill>
        <p:spPr>
          <a:xfrm>
            <a:off x="720240" y="2609774"/>
            <a:ext cx="2172569" cy="1638449"/>
          </a:xfrm>
          <a:prstGeom prst="rect">
            <a:avLst/>
          </a:prstGeom>
        </p:spPr>
      </p:pic>
      <p:sp>
        <p:nvSpPr>
          <p:cNvPr id="19" name="Rectangle 18">
            <a:extLst>
              <a:ext uri="{FF2B5EF4-FFF2-40B4-BE49-F238E27FC236}">
                <a16:creationId xmlns:a16="http://schemas.microsoft.com/office/drawing/2014/main" xmlns="" id="{DF4AA6A7-9B3B-5E4D-809C-9BD653A32D70}"/>
              </a:ext>
            </a:extLst>
          </p:cNvPr>
          <p:cNvSpPr/>
          <p:nvPr/>
        </p:nvSpPr>
        <p:spPr>
          <a:xfrm>
            <a:off x="8635481" y="5846544"/>
            <a:ext cx="1463862" cy="646331"/>
          </a:xfrm>
          <a:prstGeom prst="rect">
            <a:avLst/>
          </a:prstGeom>
        </p:spPr>
        <p:txBody>
          <a:bodyPr wrap="none">
            <a:spAutoFit/>
          </a:bodyPr>
          <a:lstStyle/>
          <a:p>
            <a:pPr algn="ctr"/>
            <a:r>
              <a:rPr lang="en-US" sz="3600" dirty="0">
                <a:latin typeface="OpenDyslexicAlta" pitchFamily="2" charset="77"/>
              </a:rPr>
              <a:t>3 x _</a:t>
            </a:r>
          </a:p>
        </p:txBody>
      </p:sp>
      <p:sp>
        <p:nvSpPr>
          <p:cNvPr id="20" name="Rectangle 19">
            <a:extLst>
              <a:ext uri="{FF2B5EF4-FFF2-40B4-BE49-F238E27FC236}">
                <a16:creationId xmlns:a16="http://schemas.microsoft.com/office/drawing/2014/main" xmlns="" id="{A85A3EAA-7D29-D34D-B26E-30C27909FFF0}"/>
              </a:ext>
            </a:extLst>
          </p:cNvPr>
          <p:cNvSpPr/>
          <p:nvPr/>
        </p:nvSpPr>
        <p:spPr>
          <a:xfrm>
            <a:off x="5634976" y="5519264"/>
            <a:ext cx="922047" cy="1200329"/>
          </a:xfrm>
          <a:prstGeom prst="rect">
            <a:avLst/>
          </a:prstGeom>
        </p:spPr>
        <p:txBody>
          <a:bodyPr wrap="none">
            <a:spAutoFit/>
          </a:bodyPr>
          <a:lstStyle/>
          <a:p>
            <a:r>
              <a:rPr lang="en-US" sz="7200" dirty="0">
                <a:latin typeface="OpenDyslexic" pitchFamily="2" charset="77"/>
              </a:rPr>
              <a:t>=</a:t>
            </a:r>
            <a:endParaRPr lang="en-US" sz="700" dirty="0"/>
          </a:p>
        </p:txBody>
      </p:sp>
    </p:spTree>
    <p:extLst>
      <p:ext uri="{BB962C8B-B14F-4D97-AF65-F5344CB8AC3E}">
        <p14:creationId xmlns:p14="http://schemas.microsoft.com/office/powerpoint/2010/main" val="1960501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13" name="Rectangle 12">
            <a:extLst>
              <a:ext uri="{FF2B5EF4-FFF2-40B4-BE49-F238E27FC236}">
                <a16:creationId xmlns:a16="http://schemas.microsoft.com/office/drawing/2014/main" xmlns="" id="{30F79F30-32AD-7547-97A0-4239DECA8F4F}"/>
              </a:ext>
            </a:extLst>
          </p:cNvPr>
          <p:cNvSpPr/>
          <p:nvPr/>
        </p:nvSpPr>
        <p:spPr>
          <a:xfrm>
            <a:off x="5634976" y="5519264"/>
            <a:ext cx="922047" cy="1200329"/>
          </a:xfrm>
          <a:prstGeom prst="rect">
            <a:avLst/>
          </a:prstGeom>
        </p:spPr>
        <p:txBody>
          <a:bodyPr wrap="none">
            <a:spAutoFit/>
          </a:bodyPr>
          <a:lstStyle/>
          <a:p>
            <a:r>
              <a:rPr lang="en-US" sz="7200" dirty="0">
                <a:latin typeface="OpenDyslexic" pitchFamily="2" charset="77"/>
              </a:rPr>
              <a:t>=</a:t>
            </a:r>
            <a:endParaRPr lang="en-US" sz="700" dirty="0"/>
          </a:p>
        </p:txBody>
      </p:sp>
      <p:sp>
        <p:nvSpPr>
          <p:cNvPr id="14" name="Rectangle 13">
            <a:extLst>
              <a:ext uri="{FF2B5EF4-FFF2-40B4-BE49-F238E27FC236}">
                <a16:creationId xmlns:a16="http://schemas.microsoft.com/office/drawing/2014/main" xmlns="" id="{19F7CADE-F12D-9340-B38B-9D251C1DA30C}"/>
              </a:ext>
            </a:extLst>
          </p:cNvPr>
          <p:cNvSpPr/>
          <p:nvPr/>
        </p:nvSpPr>
        <p:spPr>
          <a:xfrm>
            <a:off x="5631939" y="2911595"/>
            <a:ext cx="922047" cy="1200329"/>
          </a:xfrm>
          <a:prstGeom prst="rect">
            <a:avLst/>
          </a:prstGeom>
        </p:spPr>
        <p:txBody>
          <a:bodyPr wrap="none">
            <a:spAutoFit/>
          </a:bodyPr>
          <a:lstStyle/>
          <a:p>
            <a:r>
              <a:rPr lang="en-US" sz="7200" dirty="0">
                <a:solidFill>
                  <a:srgbClr val="FF3860"/>
                </a:solidFill>
                <a:latin typeface="OpenDyslexic" pitchFamily="2" charset="77"/>
              </a:rPr>
              <a:t>&gt;</a:t>
            </a:r>
            <a:endParaRPr lang="en-US" sz="700" dirty="0">
              <a:solidFill>
                <a:srgbClr val="FF3860"/>
              </a:solidFill>
            </a:endParaRP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922047" cy="1200329"/>
          </a:xfrm>
          <a:prstGeom prst="rect">
            <a:avLst/>
          </a:prstGeom>
        </p:spPr>
        <p:txBody>
          <a:bodyPr wrap="none">
            <a:spAutoFit/>
          </a:bodyPr>
          <a:lstStyle/>
          <a:p>
            <a:r>
              <a:rPr lang="en-US" sz="7200" dirty="0">
                <a:solidFill>
                  <a:srgbClr val="FF3860"/>
                </a:solidFill>
                <a:latin typeface="OpenDyslexic" pitchFamily="2" charset="77"/>
              </a:rPr>
              <a:t>=</a:t>
            </a:r>
            <a:endParaRPr lang="en-US" sz="700" dirty="0">
              <a:solidFill>
                <a:srgbClr val="FF3860"/>
              </a:solidFill>
            </a:endParaRPr>
          </a:p>
        </p:txBody>
      </p:sp>
      <p:sp>
        <p:nvSpPr>
          <p:cNvPr id="16" name="Rectangle 15">
            <a:extLst>
              <a:ext uri="{FF2B5EF4-FFF2-40B4-BE49-F238E27FC236}">
                <a16:creationId xmlns:a16="http://schemas.microsoft.com/office/drawing/2014/main" xmlns="" id="{B83A5C40-A451-9849-B0B8-353E9726905A}"/>
              </a:ext>
            </a:extLst>
          </p:cNvPr>
          <p:cNvSpPr/>
          <p:nvPr/>
        </p:nvSpPr>
        <p:spPr>
          <a:xfrm>
            <a:off x="301302" y="4440548"/>
            <a:ext cx="5046574" cy="646331"/>
          </a:xfrm>
          <a:prstGeom prst="rect">
            <a:avLst/>
          </a:prstGeom>
        </p:spPr>
        <p:txBody>
          <a:bodyPr wrap="none">
            <a:spAutoFit/>
          </a:bodyPr>
          <a:lstStyle/>
          <a:p>
            <a:pPr algn="ctr"/>
            <a:r>
              <a:rPr lang="en-US" sz="3600" dirty="0">
                <a:latin typeface="OpenDyslexicAlta" pitchFamily="2" charset="77"/>
              </a:rPr>
              <a:t>3 equal groups of 4</a:t>
            </a:r>
          </a:p>
        </p:txBody>
      </p:sp>
      <p:pic>
        <p:nvPicPr>
          <p:cNvPr id="32" name="Picture 31">
            <a:extLst>
              <a:ext uri="{FF2B5EF4-FFF2-40B4-BE49-F238E27FC236}">
                <a16:creationId xmlns:a16="http://schemas.microsoft.com/office/drawing/2014/main" xmlns="" id="{8BDB9BB3-FEBA-364C-8626-BA9C5CB7D77E}"/>
              </a:ext>
            </a:extLst>
          </p:cNvPr>
          <p:cNvPicPr>
            <a:picLocks noChangeAspect="1"/>
          </p:cNvPicPr>
          <p:nvPr/>
        </p:nvPicPr>
        <p:blipFill>
          <a:blip r:embed="rId4"/>
          <a:stretch>
            <a:fillRect/>
          </a:stretch>
        </p:blipFill>
        <p:spPr>
          <a:xfrm>
            <a:off x="7547736" y="4223713"/>
            <a:ext cx="3183815" cy="1080000"/>
          </a:xfrm>
          <a:prstGeom prst="rect">
            <a:avLst/>
          </a:prstGeom>
        </p:spPr>
      </p:pic>
      <p:pic>
        <p:nvPicPr>
          <p:cNvPr id="42" name="Picture 41">
            <a:extLst>
              <a:ext uri="{FF2B5EF4-FFF2-40B4-BE49-F238E27FC236}">
                <a16:creationId xmlns:a16="http://schemas.microsoft.com/office/drawing/2014/main" xmlns="" id="{FC370FAB-A1E1-8B41-A4D3-C8BCB79525F0}"/>
              </a:ext>
            </a:extLst>
          </p:cNvPr>
          <p:cNvPicPr>
            <a:picLocks noChangeAspect="1"/>
          </p:cNvPicPr>
          <p:nvPr/>
        </p:nvPicPr>
        <p:blipFill>
          <a:blip r:embed="rId5"/>
          <a:stretch>
            <a:fillRect/>
          </a:stretch>
        </p:blipFill>
        <p:spPr>
          <a:xfrm>
            <a:off x="3169704" y="5412517"/>
            <a:ext cx="1295400" cy="1278577"/>
          </a:xfrm>
          <a:prstGeom prst="rect">
            <a:avLst/>
          </a:prstGeom>
        </p:spPr>
      </p:pic>
      <p:pic>
        <p:nvPicPr>
          <p:cNvPr id="43" name="Picture 42">
            <a:extLst>
              <a:ext uri="{FF2B5EF4-FFF2-40B4-BE49-F238E27FC236}">
                <a16:creationId xmlns:a16="http://schemas.microsoft.com/office/drawing/2014/main" xmlns="" id="{F4EE9E82-3A4A-2249-8B51-63BA4D39327D}"/>
              </a:ext>
            </a:extLst>
          </p:cNvPr>
          <p:cNvPicPr>
            <a:picLocks noChangeAspect="1"/>
          </p:cNvPicPr>
          <p:nvPr/>
        </p:nvPicPr>
        <p:blipFill>
          <a:blip r:embed="rId6"/>
          <a:stretch>
            <a:fillRect/>
          </a:stretch>
        </p:blipFill>
        <p:spPr>
          <a:xfrm rot="16200000">
            <a:off x="6894545" y="2275364"/>
            <a:ext cx="2249353" cy="1080000"/>
          </a:xfrm>
          <a:prstGeom prst="rect">
            <a:avLst/>
          </a:prstGeom>
        </p:spPr>
      </p:pic>
      <p:pic>
        <p:nvPicPr>
          <p:cNvPr id="44" name="Picture 43">
            <a:extLst>
              <a:ext uri="{FF2B5EF4-FFF2-40B4-BE49-F238E27FC236}">
                <a16:creationId xmlns:a16="http://schemas.microsoft.com/office/drawing/2014/main" xmlns="" id="{E70BD98C-34CF-8948-8CEE-386C1D7C0BAB}"/>
              </a:ext>
            </a:extLst>
          </p:cNvPr>
          <p:cNvPicPr>
            <a:picLocks noChangeAspect="1"/>
          </p:cNvPicPr>
          <p:nvPr/>
        </p:nvPicPr>
        <p:blipFill>
          <a:blip r:embed="rId6"/>
          <a:stretch>
            <a:fillRect/>
          </a:stretch>
        </p:blipFill>
        <p:spPr>
          <a:xfrm rot="16200000">
            <a:off x="7954337" y="2269968"/>
            <a:ext cx="2249353" cy="1080000"/>
          </a:xfrm>
          <a:prstGeom prst="rect">
            <a:avLst/>
          </a:prstGeom>
        </p:spPr>
      </p:pic>
      <p:pic>
        <p:nvPicPr>
          <p:cNvPr id="45" name="Picture 44">
            <a:extLst>
              <a:ext uri="{FF2B5EF4-FFF2-40B4-BE49-F238E27FC236}">
                <a16:creationId xmlns:a16="http://schemas.microsoft.com/office/drawing/2014/main" xmlns="" id="{7D4FAC6A-54B8-8E43-93F8-46304B4DB13A}"/>
              </a:ext>
            </a:extLst>
          </p:cNvPr>
          <p:cNvPicPr>
            <a:picLocks noChangeAspect="1"/>
          </p:cNvPicPr>
          <p:nvPr/>
        </p:nvPicPr>
        <p:blipFill>
          <a:blip r:embed="rId6"/>
          <a:stretch>
            <a:fillRect/>
          </a:stretch>
        </p:blipFill>
        <p:spPr>
          <a:xfrm rot="16200000">
            <a:off x="8956955" y="2275363"/>
            <a:ext cx="2249353" cy="1080000"/>
          </a:xfrm>
          <a:prstGeom prst="rect">
            <a:avLst/>
          </a:prstGeom>
        </p:spPr>
      </p:pic>
      <p:pic>
        <p:nvPicPr>
          <p:cNvPr id="46" name="Picture 45">
            <a:extLst>
              <a:ext uri="{FF2B5EF4-FFF2-40B4-BE49-F238E27FC236}">
                <a16:creationId xmlns:a16="http://schemas.microsoft.com/office/drawing/2014/main" xmlns="" id="{2788CC32-1536-E04C-AF9F-424C0DF666A9}"/>
              </a:ext>
            </a:extLst>
          </p:cNvPr>
          <p:cNvPicPr>
            <a:picLocks noChangeAspect="1"/>
          </p:cNvPicPr>
          <p:nvPr/>
        </p:nvPicPr>
        <p:blipFill>
          <a:blip r:embed="rId7"/>
          <a:stretch>
            <a:fillRect/>
          </a:stretch>
        </p:blipFill>
        <p:spPr>
          <a:xfrm>
            <a:off x="2465620" y="2609775"/>
            <a:ext cx="2172569" cy="1638449"/>
          </a:xfrm>
          <a:prstGeom prst="rect">
            <a:avLst/>
          </a:prstGeom>
        </p:spPr>
      </p:pic>
      <p:pic>
        <p:nvPicPr>
          <p:cNvPr id="47" name="Picture 46">
            <a:extLst>
              <a:ext uri="{FF2B5EF4-FFF2-40B4-BE49-F238E27FC236}">
                <a16:creationId xmlns:a16="http://schemas.microsoft.com/office/drawing/2014/main" xmlns="" id="{58D1ED26-2DFA-204A-B4B0-A1FB312910BF}"/>
              </a:ext>
            </a:extLst>
          </p:cNvPr>
          <p:cNvPicPr>
            <a:picLocks noChangeAspect="1"/>
          </p:cNvPicPr>
          <p:nvPr/>
        </p:nvPicPr>
        <p:blipFill>
          <a:blip r:embed="rId7"/>
          <a:stretch>
            <a:fillRect/>
          </a:stretch>
        </p:blipFill>
        <p:spPr>
          <a:xfrm>
            <a:off x="720240" y="2609774"/>
            <a:ext cx="2172569" cy="1638449"/>
          </a:xfrm>
          <a:prstGeom prst="rect">
            <a:avLst/>
          </a:prstGeom>
        </p:spPr>
      </p:pic>
      <p:sp>
        <p:nvSpPr>
          <p:cNvPr id="19" name="Rectangle 18">
            <a:extLst>
              <a:ext uri="{FF2B5EF4-FFF2-40B4-BE49-F238E27FC236}">
                <a16:creationId xmlns:a16="http://schemas.microsoft.com/office/drawing/2014/main" xmlns="" id="{F0828755-CFED-1F41-ADE7-7A480BD9855A}"/>
              </a:ext>
            </a:extLst>
          </p:cNvPr>
          <p:cNvSpPr/>
          <p:nvPr/>
        </p:nvSpPr>
        <p:spPr>
          <a:xfrm>
            <a:off x="8635481" y="5846544"/>
            <a:ext cx="1463862" cy="646331"/>
          </a:xfrm>
          <a:prstGeom prst="rect">
            <a:avLst/>
          </a:prstGeom>
        </p:spPr>
        <p:txBody>
          <a:bodyPr wrap="none">
            <a:spAutoFit/>
          </a:bodyPr>
          <a:lstStyle/>
          <a:p>
            <a:pPr algn="ctr"/>
            <a:r>
              <a:rPr lang="en-US" sz="3600" dirty="0">
                <a:latin typeface="OpenDyslexicAlta" pitchFamily="2" charset="77"/>
              </a:rPr>
              <a:t>3 x </a:t>
            </a:r>
            <a:r>
              <a:rPr lang="en-US" sz="3600" u="sng" dirty="0">
                <a:solidFill>
                  <a:srgbClr val="FF3860"/>
                </a:solidFill>
                <a:latin typeface="OpenDyslexicAlta" pitchFamily="2" charset="77"/>
              </a:rPr>
              <a:t>2</a:t>
            </a:r>
          </a:p>
        </p:txBody>
      </p:sp>
    </p:spTree>
    <p:extLst>
      <p:ext uri="{BB962C8B-B14F-4D97-AF65-F5344CB8AC3E}">
        <p14:creationId xmlns:p14="http://schemas.microsoft.com/office/powerpoint/2010/main" val="27002261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13" name="Rectangle 12">
            <a:extLst>
              <a:ext uri="{FF2B5EF4-FFF2-40B4-BE49-F238E27FC236}">
                <a16:creationId xmlns:a16="http://schemas.microsoft.com/office/drawing/2014/main" xmlns="" id="{30F79F30-32AD-7547-97A0-4239DECA8F4F}"/>
              </a:ext>
            </a:extLst>
          </p:cNvPr>
          <p:cNvSpPr/>
          <p:nvPr/>
        </p:nvSpPr>
        <p:spPr>
          <a:xfrm>
            <a:off x="5634976" y="5519264"/>
            <a:ext cx="922047" cy="1200329"/>
          </a:xfrm>
          <a:prstGeom prst="rect">
            <a:avLst/>
          </a:prstGeom>
        </p:spPr>
        <p:txBody>
          <a:bodyPr wrap="none">
            <a:spAutoFit/>
          </a:bodyPr>
          <a:lstStyle/>
          <a:p>
            <a:r>
              <a:rPr lang="en-US" sz="7200" dirty="0">
                <a:latin typeface="OpenDyslexic" pitchFamily="2" charset="77"/>
              </a:rPr>
              <a:t>&gt;</a:t>
            </a:r>
            <a:endParaRPr lang="en-US" sz="700" dirty="0"/>
          </a:p>
        </p:txBody>
      </p:sp>
      <p:sp>
        <p:nvSpPr>
          <p:cNvPr id="16" name="Rectangle 15">
            <a:extLst>
              <a:ext uri="{FF2B5EF4-FFF2-40B4-BE49-F238E27FC236}">
                <a16:creationId xmlns:a16="http://schemas.microsoft.com/office/drawing/2014/main" xmlns="" id="{B83A5C40-A451-9849-B0B8-353E9726905A}"/>
              </a:ext>
            </a:extLst>
          </p:cNvPr>
          <p:cNvSpPr/>
          <p:nvPr/>
        </p:nvSpPr>
        <p:spPr>
          <a:xfrm>
            <a:off x="301302" y="4440548"/>
            <a:ext cx="5046574" cy="646331"/>
          </a:xfrm>
          <a:prstGeom prst="rect">
            <a:avLst/>
          </a:prstGeom>
        </p:spPr>
        <p:txBody>
          <a:bodyPr wrap="none">
            <a:spAutoFit/>
          </a:bodyPr>
          <a:lstStyle/>
          <a:p>
            <a:pPr algn="ctr"/>
            <a:r>
              <a:rPr lang="en-US" sz="3600" dirty="0">
                <a:latin typeface="OpenDyslexicAlta" pitchFamily="2" charset="77"/>
              </a:rPr>
              <a:t>4 equal groups of 2</a:t>
            </a:r>
          </a:p>
        </p:txBody>
      </p:sp>
      <p:pic>
        <p:nvPicPr>
          <p:cNvPr id="32" name="Picture 31">
            <a:extLst>
              <a:ext uri="{FF2B5EF4-FFF2-40B4-BE49-F238E27FC236}">
                <a16:creationId xmlns:a16="http://schemas.microsoft.com/office/drawing/2014/main" xmlns="" id="{8BDB9BB3-FEBA-364C-8626-BA9C5CB7D77E}"/>
              </a:ext>
            </a:extLst>
          </p:cNvPr>
          <p:cNvPicPr>
            <a:picLocks noChangeAspect="1"/>
          </p:cNvPicPr>
          <p:nvPr/>
        </p:nvPicPr>
        <p:blipFill>
          <a:blip r:embed="rId4"/>
          <a:stretch>
            <a:fillRect/>
          </a:stretch>
        </p:blipFill>
        <p:spPr>
          <a:xfrm>
            <a:off x="7547736" y="4223713"/>
            <a:ext cx="3183815" cy="1080000"/>
          </a:xfrm>
          <a:prstGeom prst="rect">
            <a:avLst/>
          </a:prstGeom>
        </p:spPr>
      </p:pic>
      <p:pic>
        <p:nvPicPr>
          <p:cNvPr id="43" name="Picture 42">
            <a:extLst>
              <a:ext uri="{FF2B5EF4-FFF2-40B4-BE49-F238E27FC236}">
                <a16:creationId xmlns:a16="http://schemas.microsoft.com/office/drawing/2014/main" xmlns="" id="{F4EE9E82-3A4A-2249-8B51-63BA4D39327D}"/>
              </a:ext>
            </a:extLst>
          </p:cNvPr>
          <p:cNvPicPr>
            <a:picLocks noChangeAspect="1"/>
          </p:cNvPicPr>
          <p:nvPr/>
        </p:nvPicPr>
        <p:blipFill>
          <a:blip r:embed="rId5"/>
          <a:stretch>
            <a:fillRect/>
          </a:stretch>
        </p:blipFill>
        <p:spPr>
          <a:xfrm rot="16200000">
            <a:off x="678815" y="4832900"/>
            <a:ext cx="2249353" cy="1080000"/>
          </a:xfrm>
          <a:prstGeom prst="rect">
            <a:avLst/>
          </a:prstGeom>
        </p:spPr>
      </p:pic>
      <p:pic>
        <p:nvPicPr>
          <p:cNvPr id="44" name="Picture 43">
            <a:extLst>
              <a:ext uri="{FF2B5EF4-FFF2-40B4-BE49-F238E27FC236}">
                <a16:creationId xmlns:a16="http://schemas.microsoft.com/office/drawing/2014/main" xmlns="" id="{E70BD98C-34CF-8948-8CEE-386C1D7C0BAB}"/>
              </a:ext>
            </a:extLst>
          </p:cNvPr>
          <p:cNvPicPr>
            <a:picLocks noChangeAspect="1"/>
          </p:cNvPicPr>
          <p:nvPr/>
        </p:nvPicPr>
        <p:blipFill>
          <a:blip r:embed="rId5"/>
          <a:stretch>
            <a:fillRect/>
          </a:stretch>
        </p:blipFill>
        <p:spPr>
          <a:xfrm rot="16200000">
            <a:off x="1738607" y="4827504"/>
            <a:ext cx="2249353" cy="1080000"/>
          </a:xfrm>
          <a:prstGeom prst="rect">
            <a:avLst/>
          </a:prstGeom>
        </p:spPr>
      </p:pic>
      <p:pic>
        <p:nvPicPr>
          <p:cNvPr id="45" name="Picture 44">
            <a:extLst>
              <a:ext uri="{FF2B5EF4-FFF2-40B4-BE49-F238E27FC236}">
                <a16:creationId xmlns:a16="http://schemas.microsoft.com/office/drawing/2014/main" xmlns="" id="{7D4FAC6A-54B8-8E43-93F8-46304B4DB13A}"/>
              </a:ext>
            </a:extLst>
          </p:cNvPr>
          <p:cNvPicPr>
            <a:picLocks noChangeAspect="1"/>
          </p:cNvPicPr>
          <p:nvPr/>
        </p:nvPicPr>
        <p:blipFill>
          <a:blip r:embed="rId5"/>
          <a:stretch>
            <a:fillRect/>
          </a:stretch>
        </p:blipFill>
        <p:spPr>
          <a:xfrm rot="16200000">
            <a:off x="2741225" y="4832899"/>
            <a:ext cx="2249353" cy="1080000"/>
          </a:xfrm>
          <a:prstGeom prst="rect">
            <a:avLst/>
          </a:prstGeom>
        </p:spPr>
      </p:pic>
      <p:pic>
        <p:nvPicPr>
          <p:cNvPr id="46" name="Picture 45">
            <a:extLst>
              <a:ext uri="{FF2B5EF4-FFF2-40B4-BE49-F238E27FC236}">
                <a16:creationId xmlns:a16="http://schemas.microsoft.com/office/drawing/2014/main" xmlns="" id="{2788CC32-1536-E04C-AF9F-424C0DF666A9}"/>
              </a:ext>
            </a:extLst>
          </p:cNvPr>
          <p:cNvPicPr>
            <a:picLocks noChangeAspect="1"/>
          </p:cNvPicPr>
          <p:nvPr/>
        </p:nvPicPr>
        <p:blipFill>
          <a:blip r:embed="rId6"/>
          <a:stretch>
            <a:fillRect/>
          </a:stretch>
        </p:blipFill>
        <p:spPr>
          <a:xfrm>
            <a:off x="2465620" y="2609775"/>
            <a:ext cx="2172569" cy="1638449"/>
          </a:xfrm>
          <a:prstGeom prst="rect">
            <a:avLst/>
          </a:prstGeom>
        </p:spPr>
      </p:pic>
      <p:sp>
        <p:nvSpPr>
          <p:cNvPr id="18" name="Rectangle 17">
            <a:extLst>
              <a:ext uri="{FF2B5EF4-FFF2-40B4-BE49-F238E27FC236}">
                <a16:creationId xmlns:a16="http://schemas.microsoft.com/office/drawing/2014/main" xmlns="" id="{4F49E5AF-72F4-6E4F-96CB-1F4CD08E2C4A}"/>
              </a:ext>
            </a:extLst>
          </p:cNvPr>
          <p:cNvSpPr/>
          <p:nvPr/>
        </p:nvSpPr>
        <p:spPr>
          <a:xfrm>
            <a:off x="8639488" y="5846544"/>
            <a:ext cx="1455848" cy="646331"/>
          </a:xfrm>
          <a:prstGeom prst="rect">
            <a:avLst/>
          </a:prstGeom>
        </p:spPr>
        <p:txBody>
          <a:bodyPr wrap="none">
            <a:spAutoFit/>
          </a:bodyPr>
          <a:lstStyle/>
          <a:p>
            <a:pPr algn="ctr"/>
            <a:r>
              <a:rPr lang="en-US" sz="3600" dirty="0">
                <a:latin typeface="OpenDyslexicAlta" pitchFamily="2" charset="77"/>
              </a:rPr>
              <a:t>2 x _</a:t>
            </a:r>
          </a:p>
        </p:txBody>
      </p:sp>
      <p:pic>
        <p:nvPicPr>
          <p:cNvPr id="19" name="Picture 18">
            <a:extLst>
              <a:ext uri="{FF2B5EF4-FFF2-40B4-BE49-F238E27FC236}">
                <a16:creationId xmlns:a16="http://schemas.microsoft.com/office/drawing/2014/main" xmlns="" id="{5A391E1A-1583-894F-BDE5-4AC83DE081D7}"/>
              </a:ext>
            </a:extLst>
          </p:cNvPr>
          <p:cNvPicPr>
            <a:picLocks noChangeAspect="1"/>
          </p:cNvPicPr>
          <p:nvPr/>
        </p:nvPicPr>
        <p:blipFill>
          <a:blip r:embed="rId6"/>
          <a:stretch>
            <a:fillRect/>
          </a:stretch>
        </p:blipFill>
        <p:spPr>
          <a:xfrm>
            <a:off x="882461" y="2648939"/>
            <a:ext cx="2172569" cy="1638449"/>
          </a:xfrm>
          <a:prstGeom prst="rect">
            <a:avLst/>
          </a:prstGeom>
        </p:spPr>
      </p:pic>
      <p:pic>
        <p:nvPicPr>
          <p:cNvPr id="20" name="Picture 19">
            <a:extLst>
              <a:ext uri="{FF2B5EF4-FFF2-40B4-BE49-F238E27FC236}">
                <a16:creationId xmlns:a16="http://schemas.microsoft.com/office/drawing/2014/main" xmlns="" id="{79E311F1-E4CA-3A40-B9FA-2618700F7F16}"/>
              </a:ext>
            </a:extLst>
          </p:cNvPr>
          <p:cNvPicPr>
            <a:picLocks noChangeAspect="1"/>
          </p:cNvPicPr>
          <p:nvPr/>
        </p:nvPicPr>
        <p:blipFill>
          <a:blip r:embed="rId7"/>
          <a:stretch>
            <a:fillRect/>
          </a:stretch>
        </p:blipFill>
        <p:spPr>
          <a:xfrm>
            <a:off x="6890290" y="2928163"/>
            <a:ext cx="2249353" cy="1080000"/>
          </a:xfrm>
          <a:prstGeom prst="rect">
            <a:avLst/>
          </a:prstGeom>
        </p:spPr>
      </p:pic>
      <p:pic>
        <p:nvPicPr>
          <p:cNvPr id="21" name="Picture 20">
            <a:extLst>
              <a:ext uri="{FF2B5EF4-FFF2-40B4-BE49-F238E27FC236}">
                <a16:creationId xmlns:a16="http://schemas.microsoft.com/office/drawing/2014/main" xmlns="" id="{34C566CE-BB14-3448-8647-0FB3AF16921A}"/>
              </a:ext>
            </a:extLst>
          </p:cNvPr>
          <p:cNvPicPr>
            <a:picLocks noChangeAspect="1"/>
          </p:cNvPicPr>
          <p:nvPr/>
        </p:nvPicPr>
        <p:blipFill>
          <a:blip r:embed="rId7"/>
          <a:stretch>
            <a:fillRect/>
          </a:stretch>
        </p:blipFill>
        <p:spPr>
          <a:xfrm>
            <a:off x="9246784" y="2928163"/>
            <a:ext cx="2249353" cy="1080000"/>
          </a:xfrm>
          <a:prstGeom prst="rect">
            <a:avLst/>
          </a:prstGeom>
        </p:spPr>
      </p:pic>
    </p:spTree>
    <p:extLst>
      <p:ext uri="{BB962C8B-B14F-4D97-AF65-F5344CB8AC3E}">
        <p14:creationId xmlns:p14="http://schemas.microsoft.com/office/powerpoint/2010/main" val="1444862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the multiplication symbol when completing multiplication calculations based on pictures, also drawing my own pictures to support my understanding of using multiplication to solve mathematical problems</a:t>
            </a:r>
          </a:p>
          <a:p>
            <a:pPr>
              <a:buClr>
                <a:srgbClr val="23D160"/>
              </a:buClr>
              <a:buSzPct val="85000"/>
              <a:buFont typeface="Wingdings" pitchFamily="2" charset="2"/>
              <a:buChar char="ü"/>
            </a:pPr>
            <a:r>
              <a:rPr lang="en-GB" sz="2200" dirty="0"/>
              <a:t>I can explain my reasoning when using the multiplication symbol when completing multiplication calculations based on pictures, also when drawing my own pictures to support my understanding of using multiplication to solve mathematical problems</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5 – To be able to use pictures to support multiplication</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Use the comparison symbols &lt;, &gt; and = to complete the following statements.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EA3A6C1A-60EB-C74F-BDDD-3A743BBF0287}"/>
              </a:ext>
            </a:extLst>
          </p:cNvPr>
          <p:cNvPicPr>
            <a:picLocks noChangeAspect="1"/>
          </p:cNvPicPr>
          <p:nvPr/>
        </p:nvPicPr>
        <p:blipFill>
          <a:blip r:embed="rId3"/>
          <a:stretch>
            <a:fillRect/>
          </a:stretch>
        </p:blipFill>
        <p:spPr>
          <a:xfrm>
            <a:off x="5520054" y="2928164"/>
            <a:ext cx="1060909" cy="1080000"/>
          </a:xfrm>
          <a:prstGeom prst="rect">
            <a:avLst/>
          </a:prstGeom>
        </p:spPr>
      </p:pic>
      <p:pic>
        <p:nvPicPr>
          <p:cNvPr id="5" name="Picture 4">
            <a:extLst>
              <a:ext uri="{FF2B5EF4-FFF2-40B4-BE49-F238E27FC236}">
                <a16:creationId xmlns:a16="http://schemas.microsoft.com/office/drawing/2014/main" xmlns="" id="{E4F231AD-3AE6-DA40-A67E-19260039D3F5}"/>
              </a:ext>
            </a:extLst>
          </p:cNvPr>
          <p:cNvPicPr>
            <a:picLocks noChangeAspect="1"/>
          </p:cNvPicPr>
          <p:nvPr/>
        </p:nvPicPr>
        <p:blipFill>
          <a:blip r:embed="rId3"/>
          <a:stretch>
            <a:fillRect/>
          </a:stretch>
        </p:blipFill>
        <p:spPr>
          <a:xfrm>
            <a:off x="5529033" y="4223714"/>
            <a:ext cx="1060909" cy="1080000"/>
          </a:xfrm>
          <a:prstGeom prst="rect">
            <a:avLst/>
          </a:prstGeom>
        </p:spPr>
      </p:pic>
      <p:pic>
        <p:nvPicPr>
          <p:cNvPr id="6" name="Picture 5">
            <a:extLst>
              <a:ext uri="{FF2B5EF4-FFF2-40B4-BE49-F238E27FC236}">
                <a16:creationId xmlns:a16="http://schemas.microsoft.com/office/drawing/2014/main" xmlns="" id="{9C727044-CF3E-7948-BCEA-51A40215AC43}"/>
              </a:ext>
            </a:extLst>
          </p:cNvPr>
          <p:cNvPicPr>
            <a:picLocks noChangeAspect="1"/>
          </p:cNvPicPr>
          <p:nvPr/>
        </p:nvPicPr>
        <p:blipFill>
          <a:blip r:embed="rId3"/>
          <a:stretch>
            <a:fillRect/>
          </a:stretch>
        </p:blipFill>
        <p:spPr>
          <a:xfrm>
            <a:off x="5520053" y="5519332"/>
            <a:ext cx="1060909" cy="1080000"/>
          </a:xfrm>
          <a:prstGeom prst="rect">
            <a:avLst/>
          </a:prstGeom>
        </p:spPr>
      </p:pic>
      <p:sp>
        <p:nvSpPr>
          <p:cNvPr id="13" name="Rectangle 12">
            <a:extLst>
              <a:ext uri="{FF2B5EF4-FFF2-40B4-BE49-F238E27FC236}">
                <a16:creationId xmlns:a16="http://schemas.microsoft.com/office/drawing/2014/main" xmlns="" id="{30F79F30-32AD-7547-97A0-4239DECA8F4F}"/>
              </a:ext>
            </a:extLst>
          </p:cNvPr>
          <p:cNvSpPr/>
          <p:nvPr/>
        </p:nvSpPr>
        <p:spPr>
          <a:xfrm>
            <a:off x="5634976" y="5519264"/>
            <a:ext cx="922047" cy="1200329"/>
          </a:xfrm>
          <a:prstGeom prst="rect">
            <a:avLst/>
          </a:prstGeom>
        </p:spPr>
        <p:txBody>
          <a:bodyPr wrap="none">
            <a:spAutoFit/>
          </a:bodyPr>
          <a:lstStyle/>
          <a:p>
            <a:r>
              <a:rPr lang="en-US" sz="7200" dirty="0">
                <a:latin typeface="OpenDyslexic" pitchFamily="2" charset="77"/>
              </a:rPr>
              <a:t>&gt;</a:t>
            </a:r>
            <a:endParaRPr lang="en-US" sz="700" dirty="0"/>
          </a:p>
        </p:txBody>
      </p:sp>
      <p:sp>
        <p:nvSpPr>
          <p:cNvPr id="14" name="Rectangle 13">
            <a:extLst>
              <a:ext uri="{FF2B5EF4-FFF2-40B4-BE49-F238E27FC236}">
                <a16:creationId xmlns:a16="http://schemas.microsoft.com/office/drawing/2014/main" xmlns="" id="{19F7CADE-F12D-9340-B38B-9D251C1DA30C}"/>
              </a:ext>
            </a:extLst>
          </p:cNvPr>
          <p:cNvSpPr/>
          <p:nvPr/>
        </p:nvSpPr>
        <p:spPr>
          <a:xfrm>
            <a:off x="5631939" y="2911595"/>
            <a:ext cx="922047" cy="1200329"/>
          </a:xfrm>
          <a:prstGeom prst="rect">
            <a:avLst/>
          </a:prstGeom>
        </p:spPr>
        <p:txBody>
          <a:bodyPr wrap="none">
            <a:spAutoFit/>
          </a:bodyPr>
          <a:lstStyle/>
          <a:p>
            <a:r>
              <a:rPr lang="en-US" sz="7200" dirty="0">
                <a:solidFill>
                  <a:srgbClr val="FF3860"/>
                </a:solidFill>
                <a:latin typeface="OpenDyslexic" pitchFamily="2" charset="77"/>
              </a:rPr>
              <a:t>=</a:t>
            </a:r>
            <a:endParaRPr lang="en-US" sz="700" dirty="0">
              <a:solidFill>
                <a:srgbClr val="FF3860"/>
              </a:solidFill>
            </a:endParaRPr>
          </a:p>
        </p:txBody>
      </p:sp>
      <p:sp>
        <p:nvSpPr>
          <p:cNvPr id="15" name="Rectangle 14">
            <a:extLst>
              <a:ext uri="{FF2B5EF4-FFF2-40B4-BE49-F238E27FC236}">
                <a16:creationId xmlns:a16="http://schemas.microsoft.com/office/drawing/2014/main" xmlns="" id="{333703B3-225F-2347-BD54-E874792A2FFB}"/>
              </a:ext>
            </a:extLst>
          </p:cNvPr>
          <p:cNvSpPr/>
          <p:nvPr/>
        </p:nvSpPr>
        <p:spPr>
          <a:xfrm>
            <a:off x="5631939" y="4183219"/>
            <a:ext cx="922047" cy="1200329"/>
          </a:xfrm>
          <a:prstGeom prst="rect">
            <a:avLst/>
          </a:prstGeom>
        </p:spPr>
        <p:txBody>
          <a:bodyPr wrap="none">
            <a:spAutoFit/>
          </a:bodyPr>
          <a:lstStyle/>
          <a:p>
            <a:r>
              <a:rPr lang="en-US" sz="7200" dirty="0">
                <a:solidFill>
                  <a:srgbClr val="FF3860"/>
                </a:solidFill>
                <a:latin typeface="OpenDyslexic" pitchFamily="2" charset="77"/>
              </a:rPr>
              <a:t>&lt;</a:t>
            </a:r>
            <a:endParaRPr lang="en-US" sz="700" dirty="0">
              <a:solidFill>
                <a:srgbClr val="FF3860"/>
              </a:solidFill>
            </a:endParaRPr>
          </a:p>
        </p:txBody>
      </p:sp>
      <p:sp>
        <p:nvSpPr>
          <p:cNvPr id="16" name="Rectangle 15">
            <a:extLst>
              <a:ext uri="{FF2B5EF4-FFF2-40B4-BE49-F238E27FC236}">
                <a16:creationId xmlns:a16="http://schemas.microsoft.com/office/drawing/2014/main" xmlns="" id="{B83A5C40-A451-9849-B0B8-353E9726905A}"/>
              </a:ext>
            </a:extLst>
          </p:cNvPr>
          <p:cNvSpPr/>
          <p:nvPr/>
        </p:nvSpPr>
        <p:spPr>
          <a:xfrm>
            <a:off x="301302" y="4440548"/>
            <a:ext cx="5046574" cy="646331"/>
          </a:xfrm>
          <a:prstGeom prst="rect">
            <a:avLst/>
          </a:prstGeom>
        </p:spPr>
        <p:txBody>
          <a:bodyPr wrap="none">
            <a:spAutoFit/>
          </a:bodyPr>
          <a:lstStyle/>
          <a:p>
            <a:pPr algn="ctr"/>
            <a:r>
              <a:rPr lang="en-US" sz="3600" dirty="0">
                <a:latin typeface="OpenDyslexicAlta" pitchFamily="2" charset="77"/>
              </a:rPr>
              <a:t>4 equal groups of 2</a:t>
            </a:r>
          </a:p>
        </p:txBody>
      </p:sp>
      <p:pic>
        <p:nvPicPr>
          <p:cNvPr id="32" name="Picture 31">
            <a:extLst>
              <a:ext uri="{FF2B5EF4-FFF2-40B4-BE49-F238E27FC236}">
                <a16:creationId xmlns:a16="http://schemas.microsoft.com/office/drawing/2014/main" xmlns="" id="{8BDB9BB3-FEBA-364C-8626-BA9C5CB7D77E}"/>
              </a:ext>
            </a:extLst>
          </p:cNvPr>
          <p:cNvPicPr>
            <a:picLocks noChangeAspect="1"/>
          </p:cNvPicPr>
          <p:nvPr/>
        </p:nvPicPr>
        <p:blipFill>
          <a:blip r:embed="rId4"/>
          <a:stretch>
            <a:fillRect/>
          </a:stretch>
        </p:blipFill>
        <p:spPr>
          <a:xfrm>
            <a:off x="7547736" y="4223713"/>
            <a:ext cx="3183815" cy="1080000"/>
          </a:xfrm>
          <a:prstGeom prst="rect">
            <a:avLst/>
          </a:prstGeom>
        </p:spPr>
      </p:pic>
      <p:pic>
        <p:nvPicPr>
          <p:cNvPr id="43" name="Picture 42">
            <a:extLst>
              <a:ext uri="{FF2B5EF4-FFF2-40B4-BE49-F238E27FC236}">
                <a16:creationId xmlns:a16="http://schemas.microsoft.com/office/drawing/2014/main" xmlns="" id="{F4EE9E82-3A4A-2249-8B51-63BA4D39327D}"/>
              </a:ext>
            </a:extLst>
          </p:cNvPr>
          <p:cNvPicPr>
            <a:picLocks noChangeAspect="1"/>
          </p:cNvPicPr>
          <p:nvPr/>
        </p:nvPicPr>
        <p:blipFill>
          <a:blip r:embed="rId5"/>
          <a:stretch>
            <a:fillRect/>
          </a:stretch>
        </p:blipFill>
        <p:spPr>
          <a:xfrm rot="16200000">
            <a:off x="678815" y="4832900"/>
            <a:ext cx="2249353" cy="1080000"/>
          </a:xfrm>
          <a:prstGeom prst="rect">
            <a:avLst/>
          </a:prstGeom>
        </p:spPr>
      </p:pic>
      <p:pic>
        <p:nvPicPr>
          <p:cNvPr id="44" name="Picture 43">
            <a:extLst>
              <a:ext uri="{FF2B5EF4-FFF2-40B4-BE49-F238E27FC236}">
                <a16:creationId xmlns:a16="http://schemas.microsoft.com/office/drawing/2014/main" xmlns="" id="{E70BD98C-34CF-8948-8CEE-386C1D7C0BAB}"/>
              </a:ext>
            </a:extLst>
          </p:cNvPr>
          <p:cNvPicPr>
            <a:picLocks noChangeAspect="1"/>
          </p:cNvPicPr>
          <p:nvPr/>
        </p:nvPicPr>
        <p:blipFill>
          <a:blip r:embed="rId5"/>
          <a:stretch>
            <a:fillRect/>
          </a:stretch>
        </p:blipFill>
        <p:spPr>
          <a:xfrm rot="16200000">
            <a:off x="1738607" y="4827504"/>
            <a:ext cx="2249353" cy="1080000"/>
          </a:xfrm>
          <a:prstGeom prst="rect">
            <a:avLst/>
          </a:prstGeom>
        </p:spPr>
      </p:pic>
      <p:pic>
        <p:nvPicPr>
          <p:cNvPr id="45" name="Picture 44">
            <a:extLst>
              <a:ext uri="{FF2B5EF4-FFF2-40B4-BE49-F238E27FC236}">
                <a16:creationId xmlns:a16="http://schemas.microsoft.com/office/drawing/2014/main" xmlns="" id="{7D4FAC6A-54B8-8E43-93F8-46304B4DB13A}"/>
              </a:ext>
            </a:extLst>
          </p:cNvPr>
          <p:cNvPicPr>
            <a:picLocks noChangeAspect="1"/>
          </p:cNvPicPr>
          <p:nvPr/>
        </p:nvPicPr>
        <p:blipFill>
          <a:blip r:embed="rId5"/>
          <a:stretch>
            <a:fillRect/>
          </a:stretch>
        </p:blipFill>
        <p:spPr>
          <a:xfrm rot="16200000">
            <a:off x="2741225" y="4832899"/>
            <a:ext cx="2249353" cy="1080000"/>
          </a:xfrm>
          <a:prstGeom prst="rect">
            <a:avLst/>
          </a:prstGeom>
        </p:spPr>
      </p:pic>
      <p:pic>
        <p:nvPicPr>
          <p:cNvPr id="46" name="Picture 45">
            <a:extLst>
              <a:ext uri="{FF2B5EF4-FFF2-40B4-BE49-F238E27FC236}">
                <a16:creationId xmlns:a16="http://schemas.microsoft.com/office/drawing/2014/main" xmlns="" id="{2788CC32-1536-E04C-AF9F-424C0DF666A9}"/>
              </a:ext>
            </a:extLst>
          </p:cNvPr>
          <p:cNvPicPr>
            <a:picLocks noChangeAspect="1"/>
          </p:cNvPicPr>
          <p:nvPr/>
        </p:nvPicPr>
        <p:blipFill>
          <a:blip r:embed="rId6"/>
          <a:stretch>
            <a:fillRect/>
          </a:stretch>
        </p:blipFill>
        <p:spPr>
          <a:xfrm>
            <a:off x="2465620" y="2609775"/>
            <a:ext cx="2172569" cy="1638449"/>
          </a:xfrm>
          <a:prstGeom prst="rect">
            <a:avLst/>
          </a:prstGeom>
        </p:spPr>
      </p:pic>
      <p:sp>
        <p:nvSpPr>
          <p:cNvPr id="18" name="Rectangle 17">
            <a:extLst>
              <a:ext uri="{FF2B5EF4-FFF2-40B4-BE49-F238E27FC236}">
                <a16:creationId xmlns:a16="http://schemas.microsoft.com/office/drawing/2014/main" xmlns="" id="{4F49E5AF-72F4-6E4F-96CB-1F4CD08E2C4A}"/>
              </a:ext>
            </a:extLst>
          </p:cNvPr>
          <p:cNvSpPr/>
          <p:nvPr/>
        </p:nvSpPr>
        <p:spPr>
          <a:xfrm>
            <a:off x="7448461" y="5846544"/>
            <a:ext cx="3837910" cy="646331"/>
          </a:xfrm>
          <a:prstGeom prst="rect">
            <a:avLst/>
          </a:prstGeom>
        </p:spPr>
        <p:txBody>
          <a:bodyPr wrap="none">
            <a:spAutoFit/>
          </a:bodyPr>
          <a:lstStyle/>
          <a:p>
            <a:pPr algn="ctr"/>
            <a:r>
              <a:rPr lang="en-US" sz="3600" dirty="0">
                <a:latin typeface="OpenDyslexicAlta" pitchFamily="2" charset="77"/>
              </a:rPr>
              <a:t>2 x </a:t>
            </a:r>
            <a:r>
              <a:rPr lang="en-US" sz="3600" u="sng" dirty="0">
                <a:solidFill>
                  <a:srgbClr val="FF3860"/>
                </a:solidFill>
                <a:latin typeface="OpenDyslexicAlta" pitchFamily="2" charset="77"/>
              </a:rPr>
              <a:t>1, 2, 3 or 4</a:t>
            </a:r>
          </a:p>
        </p:txBody>
      </p:sp>
      <p:pic>
        <p:nvPicPr>
          <p:cNvPr id="19" name="Picture 18">
            <a:extLst>
              <a:ext uri="{FF2B5EF4-FFF2-40B4-BE49-F238E27FC236}">
                <a16:creationId xmlns:a16="http://schemas.microsoft.com/office/drawing/2014/main" xmlns="" id="{5A391E1A-1583-894F-BDE5-4AC83DE081D7}"/>
              </a:ext>
            </a:extLst>
          </p:cNvPr>
          <p:cNvPicPr>
            <a:picLocks noChangeAspect="1"/>
          </p:cNvPicPr>
          <p:nvPr/>
        </p:nvPicPr>
        <p:blipFill>
          <a:blip r:embed="rId6"/>
          <a:stretch>
            <a:fillRect/>
          </a:stretch>
        </p:blipFill>
        <p:spPr>
          <a:xfrm>
            <a:off x="882461" y="2648939"/>
            <a:ext cx="2172569" cy="1638449"/>
          </a:xfrm>
          <a:prstGeom prst="rect">
            <a:avLst/>
          </a:prstGeom>
        </p:spPr>
      </p:pic>
      <p:pic>
        <p:nvPicPr>
          <p:cNvPr id="20" name="Picture 19">
            <a:extLst>
              <a:ext uri="{FF2B5EF4-FFF2-40B4-BE49-F238E27FC236}">
                <a16:creationId xmlns:a16="http://schemas.microsoft.com/office/drawing/2014/main" xmlns="" id="{79E311F1-E4CA-3A40-B9FA-2618700F7F16}"/>
              </a:ext>
            </a:extLst>
          </p:cNvPr>
          <p:cNvPicPr>
            <a:picLocks noChangeAspect="1"/>
          </p:cNvPicPr>
          <p:nvPr/>
        </p:nvPicPr>
        <p:blipFill>
          <a:blip r:embed="rId7"/>
          <a:stretch>
            <a:fillRect/>
          </a:stretch>
        </p:blipFill>
        <p:spPr>
          <a:xfrm>
            <a:off x="6890290" y="2928163"/>
            <a:ext cx="2249353" cy="1080000"/>
          </a:xfrm>
          <a:prstGeom prst="rect">
            <a:avLst/>
          </a:prstGeom>
        </p:spPr>
      </p:pic>
      <p:pic>
        <p:nvPicPr>
          <p:cNvPr id="21" name="Picture 20">
            <a:extLst>
              <a:ext uri="{FF2B5EF4-FFF2-40B4-BE49-F238E27FC236}">
                <a16:creationId xmlns:a16="http://schemas.microsoft.com/office/drawing/2014/main" xmlns="" id="{34C566CE-BB14-3448-8647-0FB3AF16921A}"/>
              </a:ext>
            </a:extLst>
          </p:cNvPr>
          <p:cNvPicPr>
            <a:picLocks noChangeAspect="1"/>
          </p:cNvPicPr>
          <p:nvPr/>
        </p:nvPicPr>
        <p:blipFill>
          <a:blip r:embed="rId7"/>
          <a:stretch>
            <a:fillRect/>
          </a:stretch>
        </p:blipFill>
        <p:spPr>
          <a:xfrm>
            <a:off x="9246784" y="2928163"/>
            <a:ext cx="2249353" cy="1080000"/>
          </a:xfrm>
          <a:prstGeom prst="rect">
            <a:avLst/>
          </a:prstGeom>
        </p:spPr>
      </p:pic>
    </p:spTree>
    <p:extLst>
      <p:ext uri="{BB962C8B-B14F-4D97-AF65-F5344CB8AC3E}">
        <p14:creationId xmlns:p14="http://schemas.microsoft.com/office/powerpoint/2010/main" val="2936550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Talking Time:</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213937250"/>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image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worded sentence</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2 equal groups of 3 are equal to 6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50 = 5 x 10</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OpenDyslexicAlta" pitchFamily="2" charset="77"/>
                        </a:rPr>
                        <a:t>Jamal won £10 at three different dance competitions. In total, he has won £30 at dance competitions recently.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2 equal groups of 4 are equal to 8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912541013"/>
                  </a:ext>
                </a:extLst>
              </a:tr>
            </a:tbl>
          </a:graphicData>
        </a:graphic>
      </p:graphicFrame>
      <p:pic>
        <p:nvPicPr>
          <p:cNvPr id="20" name="Picture 19">
            <a:extLst>
              <a:ext uri="{FF2B5EF4-FFF2-40B4-BE49-F238E27FC236}">
                <a16:creationId xmlns:a16="http://schemas.microsoft.com/office/drawing/2014/main" xmlns="" id="{A879D127-E65F-2C48-BDA9-30C8C9AF1F8B}"/>
              </a:ext>
            </a:extLst>
          </p:cNvPr>
          <p:cNvPicPr>
            <a:picLocks noChangeAspect="1"/>
          </p:cNvPicPr>
          <p:nvPr/>
        </p:nvPicPr>
        <p:blipFill>
          <a:blip r:embed="rId3"/>
          <a:stretch>
            <a:fillRect/>
          </a:stretch>
        </p:blipFill>
        <p:spPr>
          <a:xfrm rot="16200000">
            <a:off x="95719" y="2593282"/>
            <a:ext cx="2249353" cy="1080000"/>
          </a:xfrm>
          <a:prstGeom prst="rect">
            <a:avLst/>
          </a:prstGeom>
        </p:spPr>
      </p:pic>
      <p:pic>
        <p:nvPicPr>
          <p:cNvPr id="21" name="Picture 20">
            <a:extLst>
              <a:ext uri="{FF2B5EF4-FFF2-40B4-BE49-F238E27FC236}">
                <a16:creationId xmlns:a16="http://schemas.microsoft.com/office/drawing/2014/main" xmlns="" id="{6C9FA897-9E6F-CC44-BB68-0C0CD01FF3DF}"/>
              </a:ext>
            </a:extLst>
          </p:cNvPr>
          <p:cNvPicPr>
            <a:picLocks noChangeAspect="1"/>
          </p:cNvPicPr>
          <p:nvPr/>
        </p:nvPicPr>
        <p:blipFill>
          <a:blip r:embed="rId3"/>
          <a:stretch>
            <a:fillRect/>
          </a:stretch>
        </p:blipFill>
        <p:spPr>
          <a:xfrm rot="16200000">
            <a:off x="1155511" y="2587886"/>
            <a:ext cx="2249353" cy="1080000"/>
          </a:xfrm>
          <a:prstGeom prst="rect">
            <a:avLst/>
          </a:prstGeom>
        </p:spPr>
      </p:pic>
    </p:spTree>
    <p:extLst>
      <p:ext uri="{BB962C8B-B14F-4D97-AF65-F5344CB8AC3E}">
        <p14:creationId xmlns:p14="http://schemas.microsoft.com/office/powerpoint/2010/main" val="2247038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Talking Time:</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289425362"/>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a:solidFill>
                            <a:schemeClr val="tx1"/>
                          </a:solidFill>
                          <a:latin typeface="OpenDyslexicAlta" pitchFamily="2" charset="77"/>
                        </a:rPr>
                        <a:t>image </a:t>
                      </a:r>
                      <a:endParaRPr lang="en-US" sz="2400" dirty="0">
                        <a:solidFill>
                          <a:schemeClr val="tx1"/>
                        </a:solidFill>
                        <a:latin typeface="OpenDyslexicAlta" pitchFamily="2" charset="77"/>
                      </a:endParaRPr>
                    </a:p>
                  </a:txBody>
                  <a:tcPr anchor="ctr">
                    <a:solidFill>
                      <a:srgbClr val="FFDD57"/>
                    </a:solidFill>
                  </a:tcPr>
                </a:tc>
                <a:tc>
                  <a:txBody>
                    <a:bodyPr/>
                    <a:lstStyle/>
                    <a:p>
                      <a:pPr algn="ctr"/>
                      <a:r>
                        <a:rPr lang="en-US" sz="2400">
                          <a:solidFill>
                            <a:schemeClr val="tx1"/>
                          </a:solidFill>
                          <a:latin typeface="OpenDyslexicAlta" pitchFamily="2" charset="77"/>
                        </a:rPr>
                        <a:t>multiplication</a:t>
                      </a:r>
                      <a:endParaRPr lang="en-US" sz="2400" dirty="0">
                        <a:solidFill>
                          <a:schemeClr val="tx1"/>
                        </a:solidFill>
                        <a:latin typeface="OpenDyslexicAlta" pitchFamily="2" charset="77"/>
                      </a:endParaRPr>
                    </a:p>
                  </a:txBody>
                  <a:tcPr anchor="ctr">
                    <a:solidFill>
                      <a:srgbClr val="FFDD57"/>
                    </a:solidFill>
                  </a:tcPr>
                </a:tc>
                <a:tc>
                  <a:txBody>
                    <a:bodyPr/>
                    <a:lstStyle/>
                    <a:p>
                      <a:pPr algn="ctr"/>
                      <a:r>
                        <a:rPr lang="en-US" sz="2400" dirty="0">
                          <a:solidFill>
                            <a:schemeClr val="tx1"/>
                          </a:solidFill>
                          <a:latin typeface="OpenDyslexicAlta" pitchFamily="2" charset="77"/>
                        </a:rPr>
                        <a:t>worded sentence</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a:solidFill>
                          <a:schemeClr val="tx1"/>
                        </a:solidFill>
                        <a:latin typeface="OpenDyslexicAlta" pitchFamily="2" charset="77"/>
                      </a:endParaRP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r>
                        <a:rPr lang="en-US" sz="2000">
                          <a:solidFill>
                            <a:srgbClr val="FF3860"/>
                          </a:solidFill>
                          <a:latin typeface="OpenDyslexicAlta" pitchFamily="2" charset="77"/>
                        </a:rPr>
                        <a:t>2 x 3 = 6</a:t>
                      </a: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2 equal groups of 3 are equal to 6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a:solidFill>
                            <a:schemeClr val="tx1"/>
                          </a:solidFill>
                          <a:latin typeface="OpenDyslexicAlta" pitchFamily="2" charset="77"/>
                        </a:rPr>
                        <a:t>50 = 5 x 10</a:t>
                      </a:r>
                      <a:endParaRPr lang="en-US" sz="2000" dirty="0">
                        <a:solidFill>
                          <a:schemeClr val="tx1"/>
                        </a:solidFill>
                        <a:latin typeface="OpenDyslexicAlta" pitchFamily="2" charset="77"/>
                      </a:endParaRP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bg1"/>
                          </a:solidFill>
                          <a:latin typeface="OpenDyslexicAlta" pitchFamily="2" charset="77"/>
                        </a:rPr>
                        <a:t>Jamal won £10 at three different dance competitions. In total, he has won £30 at dance competitions recently. </a:t>
                      </a:r>
                      <a:endParaRPr lang="en-US" sz="2000" dirty="0">
                        <a:solidFill>
                          <a:schemeClr val="bg1"/>
                        </a:solidFill>
                        <a:latin typeface="OpenDyslexicAlta" pitchFamily="2" charset="77"/>
                      </a:endParaRP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2 equal groups of 4 are equal to 8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912541013"/>
                  </a:ext>
                </a:extLst>
              </a:tr>
            </a:tbl>
          </a:graphicData>
        </a:graphic>
      </p:graphicFrame>
      <p:pic>
        <p:nvPicPr>
          <p:cNvPr id="5" name="Picture 4">
            <a:extLst>
              <a:ext uri="{FF2B5EF4-FFF2-40B4-BE49-F238E27FC236}">
                <a16:creationId xmlns:a16="http://schemas.microsoft.com/office/drawing/2014/main" xmlns="" id="{6E1081AF-0553-C842-9823-6C5B6E30223F}"/>
              </a:ext>
            </a:extLst>
          </p:cNvPr>
          <p:cNvPicPr>
            <a:picLocks noChangeAspect="1"/>
          </p:cNvPicPr>
          <p:nvPr/>
        </p:nvPicPr>
        <p:blipFill>
          <a:blip r:embed="rId3"/>
          <a:stretch>
            <a:fillRect/>
          </a:stretch>
        </p:blipFill>
        <p:spPr>
          <a:xfrm rot="16200000">
            <a:off x="95719" y="2593282"/>
            <a:ext cx="2249353" cy="1080000"/>
          </a:xfrm>
          <a:prstGeom prst="rect">
            <a:avLst/>
          </a:prstGeom>
        </p:spPr>
      </p:pic>
      <p:pic>
        <p:nvPicPr>
          <p:cNvPr id="6" name="Picture 5">
            <a:extLst>
              <a:ext uri="{FF2B5EF4-FFF2-40B4-BE49-F238E27FC236}">
                <a16:creationId xmlns:a16="http://schemas.microsoft.com/office/drawing/2014/main" xmlns="" id="{0A0B62EC-08B4-5E44-87E6-33F47316058D}"/>
              </a:ext>
            </a:extLst>
          </p:cNvPr>
          <p:cNvPicPr>
            <a:picLocks noChangeAspect="1"/>
          </p:cNvPicPr>
          <p:nvPr/>
        </p:nvPicPr>
        <p:blipFill>
          <a:blip r:embed="rId3"/>
          <a:stretch>
            <a:fillRect/>
          </a:stretch>
        </p:blipFill>
        <p:spPr>
          <a:xfrm rot="16200000">
            <a:off x="1155511" y="2587886"/>
            <a:ext cx="2249353" cy="1080000"/>
          </a:xfrm>
          <a:prstGeom prst="rect">
            <a:avLst/>
          </a:prstGeom>
        </p:spPr>
      </p:pic>
    </p:spTree>
    <p:extLst>
      <p:ext uri="{BB962C8B-B14F-4D97-AF65-F5344CB8AC3E}">
        <p14:creationId xmlns:p14="http://schemas.microsoft.com/office/powerpoint/2010/main" val="4128323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Talking Time:</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3938820568"/>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image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worded sentence</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r>
                        <a:rPr lang="en-US" sz="2000" dirty="0">
                          <a:solidFill>
                            <a:srgbClr val="FF3860"/>
                          </a:solidFill>
                          <a:latin typeface="OpenDyslexicAlta" pitchFamily="2" charset="77"/>
                        </a:rPr>
                        <a:t>2 x 3 = 6</a:t>
                      </a: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2 equal groups of 3 are equal to 6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50 = 5 x 10</a:t>
                      </a:r>
                    </a:p>
                  </a:txBody>
                  <a:tcPr anchor="ctr">
                    <a:solidFill>
                      <a:schemeClr val="bg1"/>
                    </a:solidFill>
                  </a:tcPr>
                </a:tc>
                <a:tc>
                  <a:txBody>
                    <a:bodyPr/>
                    <a:lstStyle/>
                    <a:p>
                      <a:pPr algn="ctr"/>
                      <a:endParaRPr lang="en-US" sz="2000" dirty="0">
                        <a:solidFill>
                          <a:srgbClr val="FF3860"/>
                        </a:solidFill>
                        <a:latin typeface="OpenDyslexicAlta" pitchFamily="2" charset="77"/>
                      </a:endParaRPr>
                    </a:p>
                    <a:p>
                      <a:pPr algn="ctr"/>
                      <a:r>
                        <a:rPr lang="en-US" sz="2000" dirty="0">
                          <a:solidFill>
                            <a:srgbClr val="FF3860"/>
                          </a:solidFill>
                          <a:latin typeface="OpenDyslexicAlta" pitchFamily="2" charset="77"/>
                        </a:rPr>
                        <a:t>5 equal groups of 10 are equal to 50</a:t>
                      </a:r>
                    </a:p>
                    <a:p>
                      <a:pPr algn="ctr"/>
                      <a:r>
                        <a:rPr lang="en-US" sz="2000" dirty="0">
                          <a:solidFill>
                            <a:srgbClr val="FF3860"/>
                          </a:solidFill>
                          <a:latin typeface="OpenDyslexicAlta" pitchFamily="2" charset="77"/>
                        </a:rPr>
                        <a:t>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2 equal groups of 4 are equal to 8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912541013"/>
                  </a:ext>
                </a:extLst>
              </a:tr>
            </a:tbl>
          </a:graphicData>
        </a:graphic>
      </p:graphicFrame>
      <p:pic>
        <p:nvPicPr>
          <p:cNvPr id="5" name="Picture 4">
            <a:extLst>
              <a:ext uri="{FF2B5EF4-FFF2-40B4-BE49-F238E27FC236}">
                <a16:creationId xmlns:a16="http://schemas.microsoft.com/office/drawing/2014/main" xmlns="" id="{6E1081AF-0553-C842-9823-6C5B6E30223F}"/>
              </a:ext>
            </a:extLst>
          </p:cNvPr>
          <p:cNvPicPr>
            <a:picLocks noChangeAspect="1"/>
          </p:cNvPicPr>
          <p:nvPr/>
        </p:nvPicPr>
        <p:blipFill>
          <a:blip r:embed="rId3"/>
          <a:stretch>
            <a:fillRect/>
          </a:stretch>
        </p:blipFill>
        <p:spPr>
          <a:xfrm rot="16200000">
            <a:off x="95719" y="2593282"/>
            <a:ext cx="2249353" cy="1080000"/>
          </a:xfrm>
          <a:prstGeom prst="rect">
            <a:avLst/>
          </a:prstGeom>
        </p:spPr>
      </p:pic>
      <p:pic>
        <p:nvPicPr>
          <p:cNvPr id="6" name="Picture 5">
            <a:extLst>
              <a:ext uri="{FF2B5EF4-FFF2-40B4-BE49-F238E27FC236}">
                <a16:creationId xmlns:a16="http://schemas.microsoft.com/office/drawing/2014/main" xmlns="" id="{0A0B62EC-08B4-5E44-87E6-33F47316058D}"/>
              </a:ext>
            </a:extLst>
          </p:cNvPr>
          <p:cNvPicPr>
            <a:picLocks noChangeAspect="1"/>
          </p:cNvPicPr>
          <p:nvPr/>
        </p:nvPicPr>
        <p:blipFill>
          <a:blip r:embed="rId3"/>
          <a:stretch>
            <a:fillRect/>
          </a:stretch>
        </p:blipFill>
        <p:spPr>
          <a:xfrm rot="16200000">
            <a:off x="1155511" y="2587886"/>
            <a:ext cx="2249353" cy="1080000"/>
          </a:xfrm>
          <a:prstGeom prst="rect">
            <a:avLst/>
          </a:prstGeom>
        </p:spPr>
      </p:pic>
      <p:pic>
        <p:nvPicPr>
          <p:cNvPr id="7" name="Picture 6">
            <a:extLst>
              <a:ext uri="{FF2B5EF4-FFF2-40B4-BE49-F238E27FC236}">
                <a16:creationId xmlns:a16="http://schemas.microsoft.com/office/drawing/2014/main" xmlns="" id="{38B4DB41-CBC1-1946-9CC3-C85019B9B12D}"/>
              </a:ext>
            </a:extLst>
          </p:cNvPr>
          <p:cNvPicPr>
            <a:picLocks noChangeAspect="1"/>
          </p:cNvPicPr>
          <p:nvPr/>
        </p:nvPicPr>
        <p:blipFill>
          <a:blip r:embed="rId4"/>
          <a:stretch>
            <a:fillRect/>
          </a:stretch>
        </p:blipFill>
        <p:spPr>
          <a:xfrm>
            <a:off x="506868" y="4318814"/>
            <a:ext cx="792715" cy="412212"/>
          </a:xfrm>
          <a:prstGeom prst="rect">
            <a:avLst/>
          </a:prstGeom>
        </p:spPr>
      </p:pic>
      <p:pic>
        <p:nvPicPr>
          <p:cNvPr id="8" name="Picture 7">
            <a:extLst>
              <a:ext uri="{FF2B5EF4-FFF2-40B4-BE49-F238E27FC236}">
                <a16:creationId xmlns:a16="http://schemas.microsoft.com/office/drawing/2014/main" xmlns="" id="{2F1C5D68-C664-1540-8392-086D7C8AFA87}"/>
              </a:ext>
            </a:extLst>
          </p:cNvPr>
          <p:cNvPicPr>
            <a:picLocks noChangeAspect="1"/>
          </p:cNvPicPr>
          <p:nvPr/>
        </p:nvPicPr>
        <p:blipFill>
          <a:blip r:embed="rId4"/>
          <a:stretch>
            <a:fillRect/>
          </a:stretch>
        </p:blipFill>
        <p:spPr>
          <a:xfrm>
            <a:off x="838200" y="4524223"/>
            <a:ext cx="792715" cy="412212"/>
          </a:xfrm>
          <a:prstGeom prst="rect">
            <a:avLst/>
          </a:prstGeom>
        </p:spPr>
      </p:pic>
      <p:pic>
        <p:nvPicPr>
          <p:cNvPr id="9" name="Picture 8">
            <a:extLst>
              <a:ext uri="{FF2B5EF4-FFF2-40B4-BE49-F238E27FC236}">
                <a16:creationId xmlns:a16="http://schemas.microsoft.com/office/drawing/2014/main" xmlns="" id="{473290F3-313C-0044-810A-31D2AEAAA6B9}"/>
              </a:ext>
            </a:extLst>
          </p:cNvPr>
          <p:cNvPicPr>
            <a:picLocks noChangeAspect="1"/>
          </p:cNvPicPr>
          <p:nvPr/>
        </p:nvPicPr>
        <p:blipFill>
          <a:blip r:embed="rId4"/>
          <a:stretch>
            <a:fillRect/>
          </a:stretch>
        </p:blipFill>
        <p:spPr>
          <a:xfrm>
            <a:off x="1220395" y="4718040"/>
            <a:ext cx="792715" cy="412212"/>
          </a:xfrm>
          <a:prstGeom prst="rect">
            <a:avLst/>
          </a:prstGeom>
        </p:spPr>
      </p:pic>
      <p:pic>
        <p:nvPicPr>
          <p:cNvPr id="10" name="Picture 9">
            <a:extLst>
              <a:ext uri="{FF2B5EF4-FFF2-40B4-BE49-F238E27FC236}">
                <a16:creationId xmlns:a16="http://schemas.microsoft.com/office/drawing/2014/main" xmlns="" id="{7C35B018-82B4-4440-9091-1C8C151182FC}"/>
              </a:ext>
            </a:extLst>
          </p:cNvPr>
          <p:cNvPicPr>
            <a:picLocks noChangeAspect="1"/>
          </p:cNvPicPr>
          <p:nvPr/>
        </p:nvPicPr>
        <p:blipFill>
          <a:blip r:embed="rId4"/>
          <a:stretch>
            <a:fillRect/>
          </a:stretch>
        </p:blipFill>
        <p:spPr>
          <a:xfrm>
            <a:off x="1960999" y="4312721"/>
            <a:ext cx="792715" cy="412212"/>
          </a:xfrm>
          <a:prstGeom prst="rect">
            <a:avLst/>
          </a:prstGeom>
        </p:spPr>
      </p:pic>
      <p:pic>
        <p:nvPicPr>
          <p:cNvPr id="11" name="Picture 10">
            <a:extLst>
              <a:ext uri="{FF2B5EF4-FFF2-40B4-BE49-F238E27FC236}">
                <a16:creationId xmlns:a16="http://schemas.microsoft.com/office/drawing/2014/main" xmlns="" id="{98CE6EA9-AC68-D841-858F-DF72D020C0A6}"/>
              </a:ext>
            </a:extLst>
          </p:cNvPr>
          <p:cNvPicPr>
            <a:picLocks noChangeAspect="1"/>
          </p:cNvPicPr>
          <p:nvPr/>
        </p:nvPicPr>
        <p:blipFill>
          <a:blip r:embed="rId4"/>
          <a:stretch>
            <a:fillRect/>
          </a:stretch>
        </p:blipFill>
        <p:spPr>
          <a:xfrm>
            <a:off x="2343194" y="4506538"/>
            <a:ext cx="792715" cy="412212"/>
          </a:xfrm>
          <a:prstGeom prst="rect">
            <a:avLst/>
          </a:prstGeom>
        </p:spPr>
      </p:pic>
    </p:spTree>
    <p:extLst>
      <p:ext uri="{BB962C8B-B14F-4D97-AF65-F5344CB8AC3E}">
        <p14:creationId xmlns:p14="http://schemas.microsoft.com/office/powerpoint/2010/main" val="2791834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Talking Time:</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249408520"/>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image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worded sentence</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r>
                        <a:rPr lang="en-US" sz="2000" dirty="0">
                          <a:solidFill>
                            <a:srgbClr val="FF3860"/>
                          </a:solidFill>
                          <a:latin typeface="OpenDyslexicAlta" pitchFamily="2" charset="77"/>
                        </a:rPr>
                        <a:t>2 x 3 = 6</a:t>
                      </a: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2 equal groups of 3 are equal to 6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50 = 5 x 10</a:t>
                      </a:r>
                    </a:p>
                  </a:txBody>
                  <a:tcPr anchor="ctr">
                    <a:solidFill>
                      <a:schemeClr val="bg1"/>
                    </a:solidFill>
                  </a:tcPr>
                </a:tc>
                <a:tc>
                  <a:txBody>
                    <a:bodyPr/>
                    <a:lstStyle/>
                    <a:p>
                      <a:pPr algn="ctr"/>
                      <a:endParaRPr lang="en-US" sz="2000" dirty="0">
                        <a:solidFill>
                          <a:srgbClr val="FF3860"/>
                        </a:solidFill>
                        <a:latin typeface="OpenDyslexicAlta" pitchFamily="2" charset="77"/>
                      </a:endParaRPr>
                    </a:p>
                    <a:p>
                      <a:pPr algn="ctr"/>
                      <a:r>
                        <a:rPr lang="en-US" sz="2000" dirty="0">
                          <a:solidFill>
                            <a:srgbClr val="FF3860"/>
                          </a:solidFill>
                          <a:latin typeface="OpenDyslexicAlta" pitchFamily="2" charset="77"/>
                        </a:rPr>
                        <a:t>5 equal groups of 10 are equal to 50</a:t>
                      </a:r>
                    </a:p>
                    <a:p>
                      <a:pPr algn="ctr"/>
                      <a:r>
                        <a:rPr lang="en-US" sz="2000" dirty="0">
                          <a:solidFill>
                            <a:srgbClr val="FF3860"/>
                          </a:solidFill>
                          <a:latin typeface="OpenDyslexicAlta" pitchFamily="2" charset="77"/>
                        </a:rPr>
                        <a:t>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rgbClr val="FF3860"/>
                          </a:solidFill>
                          <a:latin typeface="OpenDyslexicAlta" pitchFamily="2" charset="77"/>
                        </a:rPr>
                        <a:t>2 x 4 = 8</a:t>
                      </a: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2 equal groups of 4 are equal to 8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912541013"/>
                  </a:ext>
                </a:extLst>
              </a:tr>
            </a:tbl>
          </a:graphicData>
        </a:graphic>
      </p:graphicFrame>
      <p:pic>
        <p:nvPicPr>
          <p:cNvPr id="5" name="Picture 4">
            <a:extLst>
              <a:ext uri="{FF2B5EF4-FFF2-40B4-BE49-F238E27FC236}">
                <a16:creationId xmlns:a16="http://schemas.microsoft.com/office/drawing/2014/main" xmlns="" id="{6E1081AF-0553-C842-9823-6C5B6E30223F}"/>
              </a:ext>
            </a:extLst>
          </p:cNvPr>
          <p:cNvPicPr>
            <a:picLocks noChangeAspect="1"/>
          </p:cNvPicPr>
          <p:nvPr/>
        </p:nvPicPr>
        <p:blipFill>
          <a:blip r:embed="rId3"/>
          <a:stretch>
            <a:fillRect/>
          </a:stretch>
        </p:blipFill>
        <p:spPr>
          <a:xfrm rot="16200000">
            <a:off x="95719" y="2593282"/>
            <a:ext cx="2249353" cy="1080000"/>
          </a:xfrm>
          <a:prstGeom prst="rect">
            <a:avLst/>
          </a:prstGeom>
        </p:spPr>
      </p:pic>
      <p:pic>
        <p:nvPicPr>
          <p:cNvPr id="6" name="Picture 5">
            <a:extLst>
              <a:ext uri="{FF2B5EF4-FFF2-40B4-BE49-F238E27FC236}">
                <a16:creationId xmlns:a16="http://schemas.microsoft.com/office/drawing/2014/main" xmlns="" id="{0A0B62EC-08B4-5E44-87E6-33F47316058D}"/>
              </a:ext>
            </a:extLst>
          </p:cNvPr>
          <p:cNvPicPr>
            <a:picLocks noChangeAspect="1"/>
          </p:cNvPicPr>
          <p:nvPr/>
        </p:nvPicPr>
        <p:blipFill>
          <a:blip r:embed="rId3"/>
          <a:stretch>
            <a:fillRect/>
          </a:stretch>
        </p:blipFill>
        <p:spPr>
          <a:xfrm rot="16200000">
            <a:off x="1155511" y="2587886"/>
            <a:ext cx="2249353" cy="1080000"/>
          </a:xfrm>
          <a:prstGeom prst="rect">
            <a:avLst/>
          </a:prstGeom>
        </p:spPr>
      </p:pic>
      <p:pic>
        <p:nvPicPr>
          <p:cNvPr id="7" name="Picture 6">
            <a:extLst>
              <a:ext uri="{FF2B5EF4-FFF2-40B4-BE49-F238E27FC236}">
                <a16:creationId xmlns:a16="http://schemas.microsoft.com/office/drawing/2014/main" xmlns="" id="{38B4DB41-CBC1-1946-9CC3-C85019B9B12D}"/>
              </a:ext>
            </a:extLst>
          </p:cNvPr>
          <p:cNvPicPr>
            <a:picLocks noChangeAspect="1"/>
          </p:cNvPicPr>
          <p:nvPr/>
        </p:nvPicPr>
        <p:blipFill>
          <a:blip r:embed="rId4"/>
          <a:stretch>
            <a:fillRect/>
          </a:stretch>
        </p:blipFill>
        <p:spPr>
          <a:xfrm>
            <a:off x="506868" y="4318814"/>
            <a:ext cx="792715" cy="412212"/>
          </a:xfrm>
          <a:prstGeom prst="rect">
            <a:avLst/>
          </a:prstGeom>
        </p:spPr>
      </p:pic>
      <p:pic>
        <p:nvPicPr>
          <p:cNvPr id="8" name="Picture 7">
            <a:extLst>
              <a:ext uri="{FF2B5EF4-FFF2-40B4-BE49-F238E27FC236}">
                <a16:creationId xmlns:a16="http://schemas.microsoft.com/office/drawing/2014/main" xmlns="" id="{2F1C5D68-C664-1540-8392-086D7C8AFA87}"/>
              </a:ext>
            </a:extLst>
          </p:cNvPr>
          <p:cNvPicPr>
            <a:picLocks noChangeAspect="1"/>
          </p:cNvPicPr>
          <p:nvPr/>
        </p:nvPicPr>
        <p:blipFill>
          <a:blip r:embed="rId4"/>
          <a:stretch>
            <a:fillRect/>
          </a:stretch>
        </p:blipFill>
        <p:spPr>
          <a:xfrm>
            <a:off x="838200" y="4524223"/>
            <a:ext cx="792715" cy="412212"/>
          </a:xfrm>
          <a:prstGeom prst="rect">
            <a:avLst/>
          </a:prstGeom>
        </p:spPr>
      </p:pic>
      <p:pic>
        <p:nvPicPr>
          <p:cNvPr id="9" name="Picture 8">
            <a:extLst>
              <a:ext uri="{FF2B5EF4-FFF2-40B4-BE49-F238E27FC236}">
                <a16:creationId xmlns:a16="http://schemas.microsoft.com/office/drawing/2014/main" xmlns="" id="{473290F3-313C-0044-810A-31D2AEAAA6B9}"/>
              </a:ext>
            </a:extLst>
          </p:cNvPr>
          <p:cNvPicPr>
            <a:picLocks noChangeAspect="1"/>
          </p:cNvPicPr>
          <p:nvPr/>
        </p:nvPicPr>
        <p:blipFill>
          <a:blip r:embed="rId4"/>
          <a:stretch>
            <a:fillRect/>
          </a:stretch>
        </p:blipFill>
        <p:spPr>
          <a:xfrm>
            <a:off x="1220395" y="4718040"/>
            <a:ext cx="792715" cy="412212"/>
          </a:xfrm>
          <a:prstGeom prst="rect">
            <a:avLst/>
          </a:prstGeom>
        </p:spPr>
      </p:pic>
      <p:pic>
        <p:nvPicPr>
          <p:cNvPr id="10" name="Picture 9">
            <a:extLst>
              <a:ext uri="{FF2B5EF4-FFF2-40B4-BE49-F238E27FC236}">
                <a16:creationId xmlns:a16="http://schemas.microsoft.com/office/drawing/2014/main" xmlns="" id="{7C35B018-82B4-4440-9091-1C8C151182FC}"/>
              </a:ext>
            </a:extLst>
          </p:cNvPr>
          <p:cNvPicPr>
            <a:picLocks noChangeAspect="1"/>
          </p:cNvPicPr>
          <p:nvPr/>
        </p:nvPicPr>
        <p:blipFill>
          <a:blip r:embed="rId4"/>
          <a:stretch>
            <a:fillRect/>
          </a:stretch>
        </p:blipFill>
        <p:spPr>
          <a:xfrm>
            <a:off x="1960999" y="4312721"/>
            <a:ext cx="792715" cy="412212"/>
          </a:xfrm>
          <a:prstGeom prst="rect">
            <a:avLst/>
          </a:prstGeom>
        </p:spPr>
      </p:pic>
      <p:pic>
        <p:nvPicPr>
          <p:cNvPr id="11" name="Picture 10">
            <a:extLst>
              <a:ext uri="{FF2B5EF4-FFF2-40B4-BE49-F238E27FC236}">
                <a16:creationId xmlns:a16="http://schemas.microsoft.com/office/drawing/2014/main" xmlns="" id="{98CE6EA9-AC68-D841-858F-DF72D020C0A6}"/>
              </a:ext>
            </a:extLst>
          </p:cNvPr>
          <p:cNvPicPr>
            <a:picLocks noChangeAspect="1"/>
          </p:cNvPicPr>
          <p:nvPr/>
        </p:nvPicPr>
        <p:blipFill>
          <a:blip r:embed="rId4"/>
          <a:stretch>
            <a:fillRect/>
          </a:stretch>
        </p:blipFill>
        <p:spPr>
          <a:xfrm>
            <a:off x="2343194" y="4506538"/>
            <a:ext cx="792715" cy="412212"/>
          </a:xfrm>
          <a:prstGeom prst="rect">
            <a:avLst/>
          </a:prstGeom>
        </p:spPr>
      </p:pic>
      <p:pic>
        <p:nvPicPr>
          <p:cNvPr id="12" name="Picture 11">
            <a:extLst>
              <a:ext uri="{FF2B5EF4-FFF2-40B4-BE49-F238E27FC236}">
                <a16:creationId xmlns:a16="http://schemas.microsoft.com/office/drawing/2014/main" xmlns="" id="{AAD39CDA-FF84-344D-B97C-235297F12C12}"/>
              </a:ext>
            </a:extLst>
          </p:cNvPr>
          <p:cNvPicPr>
            <a:picLocks noChangeAspect="1"/>
          </p:cNvPicPr>
          <p:nvPr/>
        </p:nvPicPr>
        <p:blipFill>
          <a:blip r:embed="rId5"/>
          <a:stretch>
            <a:fillRect/>
          </a:stretch>
        </p:blipFill>
        <p:spPr>
          <a:xfrm>
            <a:off x="533575" y="5611996"/>
            <a:ext cx="609249" cy="629557"/>
          </a:xfrm>
          <a:prstGeom prst="rect">
            <a:avLst/>
          </a:prstGeom>
        </p:spPr>
      </p:pic>
      <p:pic>
        <p:nvPicPr>
          <p:cNvPr id="13" name="Picture 12">
            <a:extLst>
              <a:ext uri="{FF2B5EF4-FFF2-40B4-BE49-F238E27FC236}">
                <a16:creationId xmlns:a16="http://schemas.microsoft.com/office/drawing/2014/main" xmlns="" id="{88C752C1-1A6B-6D48-8756-BF84E31F633A}"/>
              </a:ext>
            </a:extLst>
          </p:cNvPr>
          <p:cNvPicPr>
            <a:picLocks noChangeAspect="1"/>
          </p:cNvPicPr>
          <p:nvPr/>
        </p:nvPicPr>
        <p:blipFill>
          <a:blip r:embed="rId5"/>
          <a:stretch>
            <a:fillRect/>
          </a:stretch>
        </p:blipFill>
        <p:spPr>
          <a:xfrm>
            <a:off x="533575" y="5229750"/>
            <a:ext cx="609249" cy="629557"/>
          </a:xfrm>
          <a:prstGeom prst="rect">
            <a:avLst/>
          </a:prstGeom>
        </p:spPr>
      </p:pic>
      <p:pic>
        <p:nvPicPr>
          <p:cNvPr id="14" name="Picture 13">
            <a:extLst>
              <a:ext uri="{FF2B5EF4-FFF2-40B4-BE49-F238E27FC236}">
                <a16:creationId xmlns:a16="http://schemas.microsoft.com/office/drawing/2014/main" xmlns="" id="{BED8D699-62E2-7E4C-A39B-790FA89F221D}"/>
              </a:ext>
            </a:extLst>
          </p:cNvPr>
          <p:cNvPicPr>
            <a:picLocks noChangeAspect="1"/>
          </p:cNvPicPr>
          <p:nvPr/>
        </p:nvPicPr>
        <p:blipFill>
          <a:blip r:embed="rId5"/>
          <a:stretch>
            <a:fillRect/>
          </a:stretch>
        </p:blipFill>
        <p:spPr>
          <a:xfrm>
            <a:off x="914975" y="5611996"/>
            <a:ext cx="609249" cy="629557"/>
          </a:xfrm>
          <a:prstGeom prst="rect">
            <a:avLst/>
          </a:prstGeom>
        </p:spPr>
      </p:pic>
      <p:pic>
        <p:nvPicPr>
          <p:cNvPr id="15" name="Picture 14">
            <a:extLst>
              <a:ext uri="{FF2B5EF4-FFF2-40B4-BE49-F238E27FC236}">
                <a16:creationId xmlns:a16="http://schemas.microsoft.com/office/drawing/2014/main" xmlns="" id="{7C8EF98E-1F3C-F24C-8B10-6BAC6573395A}"/>
              </a:ext>
            </a:extLst>
          </p:cNvPr>
          <p:cNvPicPr>
            <a:picLocks noChangeAspect="1"/>
          </p:cNvPicPr>
          <p:nvPr/>
        </p:nvPicPr>
        <p:blipFill>
          <a:blip r:embed="rId5"/>
          <a:stretch>
            <a:fillRect/>
          </a:stretch>
        </p:blipFill>
        <p:spPr>
          <a:xfrm>
            <a:off x="914975" y="5229750"/>
            <a:ext cx="609249" cy="629557"/>
          </a:xfrm>
          <a:prstGeom prst="rect">
            <a:avLst/>
          </a:prstGeom>
        </p:spPr>
      </p:pic>
      <p:pic>
        <p:nvPicPr>
          <p:cNvPr id="16" name="Picture 15">
            <a:extLst>
              <a:ext uri="{FF2B5EF4-FFF2-40B4-BE49-F238E27FC236}">
                <a16:creationId xmlns:a16="http://schemas.microsoft.com/office/drawing/2014/main" xmlns="" id="{0AB26713-562A-5B4F-9BDC-670418B7B251}"/>
              </a:ext>
            </a:extLst>
          </p:cNvPr>
          <p:cNvPicPr>
            <a:picLocks noChangeAspect="1"/>
          </p:cNvPicPr>
          <p:nvPr/>
        </p:nvPicPr>
        <p:blipFill>
          <a:blip r:embed="rId5"/>
          <a:stretch>
            <a:fillRect/>
          </a:stretch>
        </p:blipFill>
        <p:spPr>
          <a:xfrm>
            <a:off x="1829073" y="5633033"/>
            <a:ext cx="609249" cy="629557"/>
          </a:xfrm>
          <a:prstGeom prst="rect">
            <a:avLst/>
          </a:prstGeom>
        </p:spPr>
      </p:pic>
      <p:pic>
        <p:nvPicPr>
          <p:cNvPr id="17" name="Picture 16">
            <a:extLst>
              <a:ext uri="{FF2B5EF4-FFF2-40B4-BE49-F238E27FC236}">
                <a16:creationId xmlns:a16="http://schemas.microsoft.com/office/drawing/2014/main" xmlns="" id="{7BED83AF-366A-104A-820F-ADFCBD47AEFB}"/>
              </a:ext>
            </a:extLst>
          </p:cNvPr>
          <p:cNvPicPr>
            <a:picLocks noChangeAspect="1"/>
          </p:cNvPicPr>
          <p:nvPr/>
        </p:nvPicPr>
        <p:blipFill>
          <a:blip r:embed="rId5"/>
          <a:stretch>
            <a:fillRect/>
          </a:stretch>
        </p:blipFill>
        <p:spPr>
          <a:xfrm>
            <a:off x="1829073" y="5250787"/>
            <a:ext cx="609249" cy="629557"/>
          </a:xfrm>
          <a:prstGeom prst="rect">
            <a:avLst/>
          </a:prstGeom>
        </p:spPr>
      </p:pic>
      <p:pic>
        <p:nvPicPr>
          <p:cNvPr id="18" name="Picture 17">
            <a:extLst>
              <a:ext uri="{FF2B5EF4-FFF2-40B4-BE49-F238E27FC236}">
                <a16:creationId xmlns:a16="http://schemas.microsoft.com/office/drawing/2014/main" xmlns="" id="{8C429B5B-DB76-6749-8190-0ADD41F1DF26}"/>
              </a:ext>
            </a:extLst>
          </p:cNvPr>
          <p:cNvPicPr>
            <a:picLocks noChangeAspect="1"/>
          </p:cNvPicPr>
          <p:nvPr/>
        </p:nvPicPr>
        <p:blipFill>
          <a:blip r:embed="rId5"/>
          <a:stretch>
            <a:fillRect/>
          </a:stretch>
        </p:blipFill>
        <p:spPr>
          <a:xfrm>
            <a:off x="2210473" y="5633033"/>
            <a:ext cx="609249" cy="629557"/>
          </a:xfrm>
          <a:prstGeom prst="rect">
            <a:avLst/>
          </a:prstGeom>
        </p:spPr>
      </p:pic>
      <p:pic>
        <p:nvPicPr>
          <p:cNvPr id="19" name="Picture 18">
            <a:extLst>
              <a:ext uri="{FF2B5EF4-FFF2-40B4-BE49-F238E27FC236}">
                <a16:creationId xmlns:a16="http://schemas.microsoft.com/office/drawing/2014/main" xmlns="" id="{01555E3A-E252-CE4A-B74C-754105E4ED4C}"/>
              </a:ext>
            </a:extLst>
          </p:cNvPr>
          <p:cNvPicPr>
            <a:picLocks noChangeAspect="1"/>
          </p:cNvPicPr>
          <p:nvPr/>
        </p:nvPicPr>
        <p:blipFill>
          <a:blip r:embed="rId5"/>
          <a:stretch>
            <a:fillRect/>
          </a:stretch>
        </p:blipFill>
        <p:spPr>
          <a:xfrm>
            <a:off x="2210473" y="5250787"/>
            <a:ext cx="609249" cy="629557"/>
          </a:xfrm>
          <a:prstGeom prst="rect">
            <a:avLst/>
          </a:prstGeom>
        </p:spPr>
      </p:pic>
    </p:spTree>
    <p:extLst>
      <p:ext uri="{BB962C8B-B14F-4D97-AF65-F5344CB8AC3E}">
        <p14:creationId xmlns:p14="http://schemas.microsoft.com/office/powerpoint/2010/main" val="38918357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Activity 3:</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647619390"/>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image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worded sentence</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3 equal groups of 4 are equal to 12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25 = 5 x 5</a:t>
                      </a:r>
                    </a:p>
                  </a:txBody>
                  <a:tcPr anchor="ctr">
                    <a:solidFill>
                      <a:schemeClr val="bg1"/>
                    </a:solidFill>
                  </a:tcPr>
                </a:tc>
                <a:tc>
                  <a:txBody>
                    <a:bodyPr/>
                    <a:lstStyle/>
                    <a:p>
                      <a:pPr algn="ctr"/>
                      <a:endParaRPr lang="en-US" sz="2000" dirty="0">
                        <a:solidFill>
                          <a:srgbClr val="FF3860"/>
                        </a:solidFill>
                        <a:latin typeface="OpenDyslexicAlta" pitchFamily="2" charset="77"/>
                      </a:endParaRPr>
                    </a:p>
                    <a:p>
                      <a:pPr algn="ctr"/>
                      <a:r>
                        <a:rPr lang="en-US" sz="2000" dirty="0">
                          <a:solidFill>
                            <a:schemeClr val="bg1"/>
                          </a:solidFill>
                          <a:latin typeface="OpenDyslexicAlta" pitchFamily="2" charset="77"/>
                        </a:rPr>
                        <a:t>5 equal groups of 5 are equal to 25</a:t>
                      </a:r>
                    </a:p>
                    <a:p>
                      <a:pPr algn="ctr"/>
                      <a:r>
                        <a:rPr lang="en-US" sz="2000" dirty="0">
                          <a:solidFill>
                            <a:srgbClr val="FF3860"/>
                          </a:solidFill>
                          <a:latin typeface="OpenDyslexicAlta" pitchFamily="2" charset="77"/>
                        </a:rPr>
                        <a:t>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6 equal groups of 10 are equal to 60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912541013"/>
                  </a:ext>
                </a:extLst>
              </a:tr>
            </a:tbl>
          </a:graphicData>
        </a:graphic>
      </p:graphicFrame>
      <p:pic>
        <p:nvPicPr>
          <p:cNvPr id="24" name="Picture 23">
            <a:extLst>
              <a:ext uri="{FF2B5EF4-FFF2-40B4-BE49-F238E27FC236}">
                <a16:creationId xmlns:a16="http://schemas.microsoft.com/office/drawing/2014/main" xmlns="" id="{A7388FEC-07D7-F944-9D01-BCA052F2E253}"/>
              </a:ext>
            </a:extLst>
          </p:cNvPr>
          <p:cNvPicPr>
            <a:picLocks noChangeAspect="1"/>
          </p:cNvPicPr>
          <p:nvPr/>
        </p:nvPicPr>
        <p:blipFill>
          <a:blip r:embed="rId3"/>
          <a:stretch>
            <a:fillRect/>
          </a:stretch>
        </p:blipFill>
        <p:spPr>
          <a:xfrm>
            <a:off x="371062" y="3213362"/>
            <a:ext cx="990600" cy="1016000"/>
          </a:xfrm>
          <a:prstGeom prst="rect">
            <a:avLst/>
          </a:prstGeom>
        </p:spPr>
      </p:pic>
      <p:pic>
        <p:nvPicPr>
          <p:cNvPr id="29" name="Picture 28">
            <a:extLst>
              <a:ext uri="{FF2B5EF4-FFF2-40B4-BE49-F238E27FC236}">
                <a16:creationId xmlns:a16="http://schemas.microsoft.com/office/drawing/2014/main" xmlns="" id="{4F75038F-6F87-0C47-AE08-D4508A2DE8BD}"/>
              </a:ext>
            </a:extLst>
          </p:cNvPr>
          <p:cNvPicPr>
            <a:picLocks noChangeAspect="1"/>
          </p:cNvPicPr>
          <p:nvPr/>
        </p:nvPicPr>
        <p:blipFill>
          <a:blip r:embed="rId4"/>
          <a:stretch>
            <a:fillRect/>
          </a:stretch>
        </p:blipFill>
        <p:spPr>
          <a:xfrm>
            <a:off x="1298362" y="3219481"/>
            <a:ext cx="990600" cy="1003300"/>
          </a:xfrm>
          <a:prstGeom prst="rect">
            <a:avLst/>
          </a:prstGeom>
        </p:spPr>
      </p:pic>
      <p:pic>
        <p:nvPicPr>
          <p:cNvPr id="30" name="Picture 29">
            <a:extLst>
              <a:ext uri="{FF2B5EF4-FFF2-40B4-BE49-F238E27FC236}">
                <a16:creationId xmlns:a16="http://schemas.microsoft.com/office/drawing/2014/main" xmlns="" id="{F8DE8176-47EC-1746-86A4-EC476AC26E34}"/>
              </a:ext>
            </a:extLst>
          </p:cNvPr>
          <p:cNvPicPr>
            <a:picLocks noChangeAspect="1"/>
          </p:cNvPicPr>
          <p:nvPr/>
        </p:nvPicPr>
        <p:blipFill>
          <a:blip r:embed="rId5"/>
          <a:stretch>
            <a:fillRect/>
          </a:stretch>
        </p:blipFill>
        <p:spPr>
          <a:xfrm>
            <a:off x="2240115" y="3595660"/>
            <a:ext cx="609249" cy="629557"/>
          </a:xfrm>
          <a:prstGeom prst="rect">
            <a:avLst/>
          </a:prstGeom>
        </p:spPr>
      </p:pic>
      <p:pic>
        <p:nvPicPr>
          <p:cNvPr id="31" name="Picture 30">
            <a:extLst>
              <a:ext uri="{FF2B5EF4-FFF2-40B4-BE49-F238E27FC236}">
                <a16:creationId xmlns:a16="http://schemas.microsoft.com/office/drawing/2014/main" xmlns="" id="{7D7B1BD7-7F5E-1446-B5E6-1779AFD9E77D}"/>
              </a:ext>
            </a:extLst>
          </p:cNvPr>
          <p:cNvPicPr>
            <a:picLocks noChangeAspect="1"/>
          </p:cNvPicPr>
          <p:nvPr/>
        </p:nvPicPr>
        <p:blipFill>
          <a:blip r:embed="rId5"/>
          <a:stretch>
            <a:fillRect/>
          </a:stretch>
        </p:blipFill>
        <p:spPr>
          <a:xfrm>
            <a:off x="2240115" y="3213414"/>
            <a:ext cx="609249" cy="629557"/>
          </a:xfrm>
          <a:prstGeom prst="rect">
            <a:avLst/>
          </a:prstGeom>
        </p:spPr>
      </p:pic>
      <p:pic>
        <p:nvPicPr>
          <p:cNvPr id="32" name="Picture 31">
            <a:extLst>
              <a:ext uri="{FF2B5EF4-FFF2-40B4-BE49-F238E27FC236}">
                <a16:creationId xmlns:a16="http://schemas.microsoft.com/office/drawing/2014/main" xmlns="" id="{1D6DE8EF-91A8-1849-80E1-B1CB7F2FADDB}"/>
              </a:ext>
            </a:extLst>
          </p:cNvPr>
          <p:cNvPicPr>
            <a:picLocks noChangeAspect="1"/>
          </p:cNvPicPr>
          <p:nvPr/>
        </p:nvPicPr>
        <p:blipFill>
          <a:blip r:embed="rId5"/>
          <a:stretch>
            <a:fillRect/>
          </a:stretch>
        </p:blipFill>
        <p:spPr>
          <a:xfrm>
            <a:off x="2621515" y="3595660"/>
            <a:ext cx="609249" cy="629557"/>
          </a:xfrm>
          <a:prstGeom prst="rect">
            <a:avLst/>
          </a:prstGeom>
        </p:spPr>
      </p:pic>
      <p:pic>
        <p:nvPicPr>
          <p:cNvPr id="33" name="Picture 32">
            <a:extLst>
              <a:ext uri="{FF2B5EF4-FFF2-40B4-BE49-F238E27FC236}">
                <a16:creationId xmlns:a16="http://schemas.microsoft.com/office/drawing/2014/main" xmlns="" id="{1029D36F-A8E7-B34C-BDC2-B2FA5AE719DE}"/>
              </a:ext>
            </a:extLst>
          </p:cNvPr>
          <p:cNvPicPr>
            <a:picLocks noChangeAspect="1"/>
          </p:cNvPicPr>
          <p:nvPr/>
        </p:nvPicPr>
        <p:blipFill>
          <a:blip r:embed="rId5"/>
          <a:stretch>
            <a:fillRect/>
          </a:stretch>
        </p:blipFill>
        <p:spPr>
          <a:xfrm>
            <a:off x="2621515" y="3213414"/>
            <a:ext cx="609249" cy="629557"/>
          </a:xfrm>
          <a:prstGeom prst="rect">
            <a:avLst/>
          </a:prstGeom>
        </p:spPr>
      </p:pic>
    </p:spTree>
    <p:extLst>
      <p:ext uri="{BB962C8B-B14F-4D97-AF65-F5344CB8AC3E}">
        <p14:creationId xmlns:p14="http://schemas.microsoft.com/office/powerpoint/2010/main" val="12482560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690688"/>
            <a:ext cx="10515600" cy="4351338"/>
          </a:xfrm>
        </p:spPr>
        <p:txBody>
          <a:bodyPr/>
          <a:lstStyle/>
          <a:p>
            <a:pPr marL="0" indent="0">
              <a:buNone/>
            </a:pPr>
            <a:r>
              <a:rPr lang="en-GB" dirty="0"/>
              <a:t>Activity 3:</a:t>
            </a:r>
          </a:p>
          <a:p>
            <a:pPr marL="0" indent="0">
              <a:buClr>
                <a:srgbClr val="23D160"/>
              </a:buClr>
              <a:buSzPct val="85000"/>
              <a:buNone/>
            </a:pPr>
            <a:r>
              <a:rPr lang="en-GB" sz="2200" dirty="0"/>
              <a:t>Complete the table below. </a:t>
            </a:r>
          </a:p>
          <a:p>
            <a:pPr marL="0" indent="0">
              <a:buClr>
                <a:srgbClr val="23D160"/>
              </a:buClr>
              <a:buSzPct val="85000"/>
              <a:buNone/>
            </a:pPr>
            <a:endParaRPr lang="en-GB" sz="2200" dirty="0"/>
          </a:p>
          <a:p>
            <a:pPr marL="0" indent="0">
              <a:buClr>
                <a:srgbClr val="23D160"/>
              </a:buClr>
              <a:buSzPct val="85000"/>
              <a:buNone/>
            </a:pPr>
            <a:endParaRPr lang="en-GB" sz="2200" dirty="0"/>
          </a:p>
        </p:txBody>
      </p:sp>
      <p:graphicFrame>
        <p:nvGraphicFramePr>
          <p:cNvPr id="4" name="Table 3">
            <a:extLst>
              <a:ext uri="{FF2B5EF4-FFF2-40B4-BE49-F238E27FC236}">
                <a16:creationId xmlns:a16="http://schemas.microsoft.com/office/drawing/2014/main" xmlns="" id="{645FEB98-B0D9-734F-85F5-F2FCC26B388F}"/>
              </a:ext>
            </a:extLst>
          </p:cNvPr>
          <p:cNvGraphicFramePr>
            <a:graphicFrameLocks noGrp="1"/>
          </p:cNvGraphicFramePr>
          <p:nvPr>
            <p:extLst>
              <p:ext uri="{D42A27DB-BD31-4B8C-83A1-F6EECF244321}">
                <p14:modId xmlns:p14="http://schemas.microsoft.com/office/powerpoint/2010/main" val="983488736"/>
              </p:ext>
            </p:extLst>
          </p:nvPr>
        </p:nvGraphicFramePr>
        <p:xfrm>
          <a:off x="371062" y="2766833"/>
          <a:ext cx="11383618" cy="3474720"/>
        </p:xfrm>
        <a:graphic>
          <a:graphicData uri="http://schemas.openxmlformats.org/drawingml/2006/table">
            <a:tbl>
              <a:tblPr firstRow="1" bandRow="1">
                <a:tableStyleId>{5940675A-B579-460E-94D1-54222C63F5DA}</a:tableStyleId>
              </a:tblPr>
              <a:tblGrid>
                <a:gridCol w="2845905">
                  <a:extLst>
                    <a:ext uri="{9D8B030D-6E8A-4147-A177-3AD203B41FA5}">
                      <a16:colId xmlns:a16="http://schemas.microsoft.com/office/drawing/2014/main" xmlns="" val="4239103693"/>
                    </a:ext>
                  </a:extLst>
                </a:gridCol>
                <a:gridCol w="2845905">
                  <a:extLst>
                    <a:ext uri="{9D8B030D-6E8A-4147-A177-3AD203B41FA5}">
                      <a16:colId xmlns:a16="http://schemas.microsoft.com/office/drawing/2014/main" xmlns="" val="369022465"/>
                    </a:ext>
                  </a:extLst>
                </a:gridCol>
                <a:gridCol w="5691808">
                  <a:extLst>
                    <a:ext uri="{9D8B030D-6E8A-4147-A177-3AD203B41FA5}">
                      <a16:colId xmlns:a16="http://schemas.microsoft.com/office/drawing/2014/main" xmlns="" val="2807592247"/>
                    </a:ext>
                  </a:extLst>
                </a:gridCol>
              </a:tblGrid>
              <a:tr h="370840">
                <a:tc>
                  <a:txBody>
                    <a:bodyPr/>
                    <a:lstStyle/>
                    <a:p>
                      <a:pPr algn="ctr"/>
                      <a:r>
                        <a:rPr lang="en-US" sz="2400" dirty="0">
                          <a:solidFill>
                            <a:schemeClr val="tx1"/>
                          </a:solidFill>
                          <a:latin typeface="OpenDyslexicAlta" pitchFamily="2" charset="77"/>
                        </a:rPr>
                        <a:t>image </a:t>
                      </a:r>
                    </a:p>
                  </a:txBody>
                  <a:tcPr anchor="ctr">
                    <a:solidFill>
                      <a:srgbClr val="FFDD57"/>
                    </a:solidFill>
                  </a:tcPr>
                </a:tc>
                <a:tc>
                  <a:txBody>
                    <a:bodyPr/>
                    <a:lstStyle/>
                    <a:p>
                      <a:pPr algn="ctr"/>
                      <a:r>
                        <a:rPr lang="en-US" sz="2400" dirty="0">
                          <a:solidFill>
                            <a:schemeClr val="tx1"/>
                          </a:solidFill>
                          <a:latin typeface="OpenDyslexicAlta" pitchFamily="2" charset="77"/>
                        </a:rPr>
                        <a:t>multiplication</a:t>
                      </a:r>
                    </a:p>
                  </a:txBody>
                  <a:tcPr anchor="ctr">
                    <a:solidFill>
                      <a:srgbClr val="FFDD57"/>
                    </a:solidFill>
                  </a:tcPr>
                </a:tc>
                <a:tc>
                  <a:txBody>
                    <a:bodyPr/>
                    <a:lstStyle/>
                    <a:p>
                      <a:pPr algn="ctr"/>
                      <a:r>
                        <a:rPr lang="en-US" sz="2400" dirty="0">
                          <a:solidFill>
                            <a:schemeClr val="tx1"/>
                          </a:solidFill>
                          <a:latin typeface="OpenDyslexicAlta" pitchFamily="2" charset="77"/>
                        </a:rPr>
                        <a:t>worded sentence</a:t>
                      </a:r>
                    </a:p>
                  </a:txBody>
                  <a:tcPr anchor="ctr">
                    <a:solidFill>
                      <a:srgbClr val="FFDD57"/>
                    </a:solidFill>
                  </a:tcPr>
                </a:tc>
                <a:extLst>
                  <a:ext uri="{0D108BD9-81ED-4DB2-BD59-A6C34878D82A}">
                    <a16:rowId xmlns:a16="http://schemas.microsoft.com/office/drawing/2014/main" xmlns="" val="420329515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latin typeface="OpenDyslexicAlta" pitchFamily="2" charset="77"/>
                      </a:endParaRPr>
                    </a:p>
                    <a:p>
                      <a:pPr algn="ctr"/>
                      <a:endParaRPr lang="en-US" sz="2000" dirty="0">
                        <a:solidFill>
                          <a:schemeClr val="tx1"/>
                        </a:solidFill>
                        <a:latin typeface="OpenDyslexicAlta" pitchFamily="2" charset="77"/>
                      </a:endParaRPr>
                    </a:p>
                  </a:txBody>
                  <a:tcPr anchor="ctr">
                    <a:solidFill>
                      <a:schemeClr val="bg1"/>
                    </a:solidFill>
                  </a:tcPr>
                </a:tc>
                <a:tc>
                  <a:txBody>
                    <a:bodyPr/>
                    <a:lstStyle/>
                    <a:p>
                      <a:pPr algn="ctr"/>
                      <a:r>
                        <a:rPr lang="en-US" sz="2000" dirty="0">
                          <a:solidFill>
                            <a:srgbClr val="FF3860"/>
                          </a:solidFill>
                          <a:latin typeface="OpenDyslexicAlta" pitchFamily="2" charset="77"/>
                        </a:rPr>
                        <a:t>3 x 4 = 12</a:t>
                      </a: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3 equal groups of 4 are equal to 12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2899183604"/>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chemeClr val="tx1"/>
                          </a:solidFill>
                          <a:latin typeface="OpenDyslexicAlta" pitchFamily="2" charset="77"/>
                        </a:rPr>
                        <a:t>25 = 5 x 5</a:t>
                      </a:r>
                    </a:p>
                  </a:txBody>
                  <a:tcPr anchor="ctr">
                    <a:solidFill>
                      <a:schemeClr val="bg1"/>
                    </a:solidFill>
                  </a:tcPr>
                </a:tc>
                <a:tc>
                  <a:txBody>
                    <a:bodyPr/>
                    <a:lstStyle/>
                    <a:p>
                      <a:pPr algn="ctr"/>
                      <a:endParaRPr lang="en-US" sz="2000" dirty="0">
                        <a:solidFill>
                          <a:srgbClr val="FF3860"/>
                        </a:solidFill>
                        <a:latin typeface="OpenDyslexicAlta" pitchFamily="2" charset="77"/>
                      </a:endParaRPr>
                    </a:p>
                    <a:p>
                      <a:pPr algn="ctr"/>
                      <a:r>
                        <a:rPr lang="en-US" sz="2000" dirty="0">
                          <a:solidFill>
                            <a:srgbClr val="FF3860"/>
                          </a:solidFill>
                          <a:latin typeface="OpenDyslexicAlta" pitchFamily="2" charset="77"/>
                        </a:rPr>
                        <a:t>5 equal groups of 5 are equal to 25</a:t>
                      </a:r>
                    </a:p>
                    <a:p>
                      <a:pPr algn="ctr"/>
                      <a:r>
                        <a:rPr lang="en-US" sz="2000" dirty="0">
                          <a:solidFill>
                            <a:srgbClr val="FF3860"/>
                          </a:solidFill>
                          <a:latin typeface="OpenDyslexicAlta" pitchFamily="2" charset="77"/>
                        </a:rPr>
                        <a:t> </a:t>
                      </a:r>
                    </a:p>
                  </a:txBody>
                  <a:tcPr anchor="ctr">
                    <a:solidFill>
                      <a:schemeClr val="bg1"/>
                    </a:solidFill>
                  </a:tcPr>
                </a:tc>
                <a:extLst>
                  <a:ext uri="{0D108BD9-81ED-4DB2-BD59-A6C34878D82A}">
                    <a16:rowId xmlns:a16="http://schemas.microsoft.com/office/drawing/2014/main" xmlns="" val="1348005308"/>
                  </a:ext>
                </a:extLst>
              </a:tr>
              <a:tr h="370840">
                <a:tc>
                  <a:txBody>
                    <a:bodyPr/>
                    <a:lstStyle/>
                    <a:p>
                      <a:pPr algn="ctr"/>
                      <a:endParaRPr lang="en-US" sz="2000" dirty="0">
                        <a:solidFill>
                          <a:srgbClr val="FF3860"/>
                        </a:solidFill>
                        <a:latin typeface="OpenDyslexicAlta" pitchFamily="2" charset="77"/>
                      </a:endParaRPr>
                    </a:p>
                  </a:txBody>
                  <a:tcPr anchor="ctr">
                    <a:solidFill>
                      <a:schemeClr val="bg1"/>
                    </a:solidFill>
                  </a:tcPr>
                </a:tc>
                <a:tc>
                  <a:txBody>
                    <a:bodyPr/>
                    <a:lstStyle/>
                    <a:p>
                      <a:pPr algn="ctr"/>
                      <a:r>
                        <a:rPr lang="en-US" sz="2000" dirty="0">
                          <a:solidFill>
                            <a:srgbClr val="FF3860"/>
                          </a:solidFill>
                          <a:latin typeface="OpenDyslexicAlta" pitchFamily="2" charset="77"/>
                        </a:rPr>
                        <a:t>6 x 10 = 60</a:t>
                      </a:r>
                    </a:p>
                  </a:txBody>
                  <a:tcPr anchor="ctr">
                    <a:solidFill>
                      <a:schemeClr val="bg1"/>
                    </a:solidFill>
                  </a:tcPr>
                </a:tc>
                <a:tc>
                  <a:txBody>
                    <a:bodyPr/>
                    <a:lstStyle/>
                    <a:p>
                      <a:pPr algn="ctr"/>
                      <a:endParaRPr lang="en-US" sz="2000" dirty="0">
                        <a:solidFill>
                          <a:schemeClr val="tx1"/>
                        </a:solidFill>
                        <a:latin typeface="OpenDyslexicAlta" pitchFamily="2" charset="77"/>
                      </a:endParaRPr>
                    </a:p>
                    <a:p>
                      <a:pPr algn="ctr"/>
                      <a:r>
                        <a:rPr lang="en-US" sz="2000" dirty="0">
                          <a:solidFill>
                            <a:schemeClr val="tx1"/>
                          </a:solidFill>
                          <a:latin typeface="OpenDyslexicAlta" pitchFamily="2" charset="77"/>
                        </a:rPr>
                        <a:t>6 equal groups of 10 are equal to 60 </a:t>
                      </a:r>
                    </a:p>
                    <a:p>
                      <a:pPr algn="ctr"/>
                      <a:endParaRPr lang="en-US" sz="2000" dirty="0">
                        <a:solidFill>
                          <a:schemeClr val="tx1"/>
                        </a:solidFill>
                        <a:latin typeface="OpenDyslexicAlta" pitchFamily="2" charset="77"/>
                      </a:endParaRPr>
                    </a:p>
                  </a:txBody>
                  <a:tcPr anchor="ctr">
                    <a:solidFill>
                      <a:schemeClr val="bg1"/>
                    </a:solidFill>
                  </a:tcPr>
                </a:tc>
                <a:extLst>
                  <a:ext uri="{0D108BD9-81ED-4DB2-BD59-A6C34878D82A}">
                    <a16:rowId xmlns:a16="http://schemas.microsoft.com/office/drawing/2014/main" xmlns="" val="912541013"/>
                  </a:ext>
                </a:extLst>
              </a:tr>
            </a:tbl>
          </a:graphicData>
        </a:graphic>
      </p:graphicFrame>
      <p:pic>
        <p:nvPicPr>
          <p:cNvPr id="24" name="Picture 23">
            <a:extLst>
              <a:ext uri="{FF2B5EF4-FFF2-40B4-BE49-F238E27FC236}">
                <a16:creationId xmlns:a16="http://schemas.microsoft.com/office/drawing/2014/main" xmlns="" id="{A7388FEC-07D7-F944-9D01-BCA052F2E253}"/>
              </a:ext>
            </a:extLst>
          </p:cNvPr>
          <p:cNvPicPr>
            <a:picLocks noChangeAspect="1"/>
          </p:cNvPicPr>
          <p:nvPr/>
        </p:nvPicPr>
        <p:blipFill>
          <a:blip r:embed="rId3"/>
          <a:stretch>
            <a:fillRect/>
          </a:stretch>
        </p:blipFill>
        <p:spPr>
          <a:xfrm>
            <a:off x="371062" y="3213362"/>
            <a:ext cx="990600" cy="1016000"/>
          </a:xfrm>
          <a:prstGeom prst="rect">
            <a:avLst/>
          </a:prstGeom>
        </p:spPr>
      </p:pic>
      <p:pic>
        <p:nvPicPr>
          <p:cNvPr id="29" name="Picture 28">
            <a:extLst>
              <a:ext uri="{FF2B5EF4-FFF2-40B4-BE49-F238E27FC236}">
                <a16:creationId xmlns:a16="http://schemas.microsoft.com/office/drawing/2014/main" xmlns="" id="{4F75038F-6F87-0C47-AE08-D4508A2DE8BD}"/>
              </a:ext>
            </a:extLst>
          </p:cNvPr>
          <p:cNvPicPr>
            <a:picLocks noChangeAspect="1"/>
          </p:cNvPicPr>
          <p:nvPr/>
        </p:nvPicPr>
        <p:blipFill>
          <a:blip r:embed="rId4"/>
          <a:stretch>
            <a:fillRect/>
          </a:stretch>
        </p:blipFill>
        <p:spPr>
          <a:xfrm>
            <a:off x="1298362" y="3219481"/>
            <a:ext cx="990600" cy="1003300"/>
          </a:xfrm>
          <a:prstGeom prst="rect">
            <a:avLst/>
          </a:prstGeom>
        </p:spPr>
      </p:pic>
      <p:pic>
        <p:nvPicPr>
          <p:cNvPr id="30" name="Picture 29">
            <a:extLst>
              <a:ext uri="{FF2B5EF4-FFF2-40B4-BE49-F238E27FC236}">
                <a16:creationId xmlns:a16="http://schemas.microsoft.com/office/drawing/2014/main" xmlns="" id="{F8DE8176-47EC-1746-86A4-EC476AC26E34}"/>
              </a:ext>
            </a:extLst>
          </p:cNvPr>
          <p:cNvPicPr>
            <a:picLocks noChangeAspect="1"/>
          </p:cNvPicPr>
          <p:nvPr/>
        </p:nvPicPr>
        <p:blipFill>
          <a:blip r:embed="rId5"/>
          <a:stretch>
            <a:fillRect/>
          </a:stretch>
        </p:blipFill>
        <p:spPr>
          <a:xfrm>
            <a:off x="2240115" y="3595660"/>
            <a:ext cx="609249" cy="629557"/>
          </a:xfrm>
          <a:prstGeom prst="rect">
            <a:avLst/>
          </a:prstGeom>
        </p:spPr>
      </p:pic>
      <p:pic>
        <p:nvPicPr>
          <p:cNvPr id="31" name="Picture 30">
            <a:extLst>
              <a:ext uri="{FF2B5EF4-FFF2-40B4-BE49-F238E27FC236}">
                <a16:creationId xmlns:a16="http://schemas.microsoft.com/office/drawing/2014/main" xmlns="" id="{7D7B1BD7-7F5E-1446-B5E6-1779AFD9E77D}"/>
              </a:ext>
            </a:extLst>
          </p:cNvPr>
          <p:cNvPicPr>
            <a:picLocks noChangeAspect="1"/>
          </p:cNvPicPr>
          <p:nvPr/>
        </p:nvPicPr>
        <p:blipFill>
          <a:blip r:embed="rId5"/>
          <a:stretch>
            <a:fillRect/>
          </a:stretch>
        </p:blipFill>
        <p:spPr>
          <a:xfrm>
            <a:off x="2240115" y="3213414"/>
            <a:ext cx="609249" cy="629557"/>
          </a:xfrm>
          <a:prstGeom prst="rect">
            <a:avLst/>
          </a:prstGeom>
        </p:spPr>
      </p:pic>
      <p:pic>
        <p:nvPicPr>
          <p:cNvPr id="32" name="Picture 31">
            <a:extLst>
              <a:ext uri="{FF2B5EF4-FFF2-40B4-BE49-F238E27FC236}">
                <a16:creationId xmlns:a16="http://schemas.microsoft.com/office/drawing/2014/main" xmlns="" id="{1D6DE8EF-91A8-1849-80E1-B1CB7F2FADDB}"/>
              </a:ext>
            </a:extLst>
          </p:cNvPr>
          <p:cNvPicPr>
            <a:picLocks noChangeAspect="1"/>
          </p:cNvPicPr>
          <p:nvPr/>
        </p:nvPicPr>
        <p:blipFill>
          <a:blip r:embed="rId5"/>
          <a:stretch>
            <a:fillRect/>
          </a:stretch>
        </p:blipFill>
        <p:spPr>
          <a:xfrm>
            <a:off x="2621515" y="3595660"/>
            <a:ext cx="609249" cy="629557"/>
          </a:xfrm>
          <a:prstGeom prst="rect">
            <a:avLst/>
          </a:prstGeom>
        </p:spPr>
      </p:pic>
      <p:pic>
        <p:nvPicPr>
          <p:cNvPr id="33" name="Picture 32">
            <a:extLst>
              <a:ext uri="{FF2B5EF4-FFF2-40B4-BE49-F238E27FC236}">
                <a16:creationId xmlns:a16="http://schemas.microsoft.com/office/drawing/2014/main" xmlns="" id="{1029D36F-A8E7-B34C-BDC2-B2FA5AE719DE}"/>
              </a:ext>
            </a:extLst>
          </p:cNvPr>
          <p:cNvPicPr>
            <a:picLocks noChangeAspect="1"/>
          </p:cNvPicPr>
          <p:nvPr/>
        </p:nvPicPr>
        <p:blipFill>
          <a:blip r:embed="rId5"/>
          <a:stretch>
            <a:fillRect/>
          </a:stretch>
        </p:blipFill>
        <p:spPr>
          <a:xfrm>
            <a:off x="2621515" y="3213414"/>
            <a:ext cx="609249" cy="629557"/>
          </a:xfrm>
          <a:prstGeom prst="rect">
            <a:avLst/>
          </a:prstGeom>
        </p:spPr>
      </p:pic>
      <p:pic>
        <p:nvPicPr>
          <p:cNvPr id="46" name="Picture 45">
            <a:extLst>
              <a:ext uri="{FF2B5EF4-FFF2-40B4-BE49-F238E27FC236}">
                <a16:creationId xmlns:a16="http://schemas.microsoft.com/office/drawing/2014/main" xmlns="" id="{795385EF-3AD8-8D47-95D8-96159AD7CBB1}"/>
              </a:ext>
            </a:extLst>
          </p:cNvPr>
          <p:cNvPicPr>
            <a:picLocks noChangeAspect="1"/>
          </p:cNvPicPr>
          <p:nvPr/>
        </p:nvPicPr>
        <p:blipFill>
          <a:blip r:embed="rId6"/>
          <a:stretch>
            <a:fillRect/>
          </a:stretch>
        </p:blipFill>
        <p:spPr>
          <a:xfrm>
            <a:off x="363328" y="4211089"/>
            <a:ext cx="1474661" cy="464340"/>
          </a:xfrm>
          <a:prstGeom prst="rect">
            <a:avLst/>
          </a:prstGeom>
        </p:spPr>
      </p:pic>
      <p:pic>
        <p:nvPicPr>
          <p:cNvPr id="47" name="Picture 46">
            <a:extLst>
              <a:ext uri="{FF2B5EF4-FFF2-40B4-BE49-F238E27FC236}">
                <a16:creationId xmlns:a16="http://schemas.microsoft.com/office/drawing/2014/main" xmlns="" id="{6CB373E6-5DB4-C346-9FA1-362323CC6E86}"/>
              </a:ext>
            </a:extLst>
          </p:cNvPr>
          <p:cNvPicPr>
            <a:picLocks noChangeAspect="1"/>
          </p:cNvPicPr>
          <p:nvPr/>
        </p:nvPicPr>
        <p:blipFill>
          <a:blip r:embed="rId6"/>
          <a:stretch>
            <a:fillRect/>
          </a:stretch>
        </p:blipFill>
        <p:spPr>
          <a:xfrm>
            <a:off x="314370" y="4530435"/>
            <a:ext cx="1474661" cy="464340"/>
          </a:xfrm>
          <a:prstGeom prst="rect">
            <a:avLst/>
          </a:prstGeom>
        </p:spPr>
      </p:pic>
      <p:pic>
        <p:nvPicPr>
          <p:cNvPr id="48" name="Picture 47">
            <a:extLst>
              <a:ext uri="{FF2B5EF4-FFF2-40B4-BE49-F238E27FC236}">
                <a16:creationId xmlns:a16="http://schemas.microsoft.com/office/drawing/2014/main" xmlns="" id="{332E0903-6B58-824F-9F81-C1719ED9228F}"/>
              </a:ext>
            </a:extLst>
          </p:cNvPr>
          <p:cNvPicPr>
            <a:picLocks noChangeAspect="1"/>
          </p:cNvPicPr>
          <p:nvPr/>
        </p:nvPicPr>
        <p:blipFill>
          <a:blip r:embed="rId6"/>
          <a:stretch>
            <a:fillRect/>
          </a:stretch>
        </p:blipFill>
        <p:spPr>
          <a:xfrm>
            <a:off x="319001" y="4834586"/>
            <a:ext cx="1474661" cy="464340"/>
          </a:xfrm>
          <a:prstGeom prst="rect">
            <a:avLst/>
          </a:prstGeom>
        </p:spPr>
      </p:pic>
      <p:pic>
        <p:nvPicPr>
          <p:cNvPr id="49" name="Picture 48">
            <a:extLst>
              <a:ext uri="{FF2B5EF4-FFF2-40B4-BE49-F238E27FC236}">
                <a16:creationId xmlns:a16="http://schemas.microsoft.com/office/drawing/2014/main" xmlns="" id="{5DB8CC4B-BA1C-C64F-BD72-6EB5400B6025}"/>
              </a:ext>
            </a:extLst>
          </p:cNvPr>
          <p:cNvPicPr>
            <a:picLocks noChangeAspect="1"/>
          </p:cNvPicPr>
          <p:nvPr/>
        </p:nvPicPr>
        <p:blipFill>
          <a:blip r:embed="rId6"/>
          <a:stretch>
            <a:fillRect/>
          </a:stretch>
        </p:blipFill>
        <p:spPr>
          <a:xfrm>
            <a:off x="1740072" y="4377826"/>
            <a:ext cx="1474661" cy="464340"/>
          </a:xfrm>
          <a:prstGeom prst="rect">
            <a:avLst/>
          </a:prstGeom>
        </p:spPr>
      </p:pic>
      <p:pic>
        <p:nvPicPr>
          <p:cNvPr id="50" name="Picture 49">
            <a:extLst>
              <a:ext uri="{FF2B5EF4-FFF2-40B4-BE49-F238E27FC236}">
                <a16:creationId xmlns:a16="http://schemas.microsoft.com/office/drawing/2014/main" xmlns="" id="{FD7B776C-C84B-234C-AFCD-B87CF8166401}"/>
              </a:ext>
            </a:extLst>
          </p:cNvPr>
          <p:cNvPicPr>
            <a:picLocks noChangeAspect="1"/>
          </p:cNvPicPr>
          <p:nvPr/>
        </p:nvPicPr>
        <p:blipFill>
          <a:blip r:embed="rId6"/>
          <a:stretch>
            <a:fillRect/>
          </a:stretch>
        </p:blipFill>
        <p:spPr>
          <a:xfrm>
            <a:off x="1719589" y="4708219"/>
            <a:ext cx="1474661" cy="464340"/>
          </a:xfrm>
          <a:prstGeom prst="rect">
            <a:avLst/>
          </a:prstGeom>
        </p:spPr>
      </p:pic>
      <p:pic>
        <p:nvPicPr>
          <p:cNvPr id="51" name="Picture 50">
            <a:extLst>
              <a:ext uri="{FF2B5EF4-FFF2-40B4-BE49-F238E27FC236}">
                <a16:creationId xmlns:a16="http://schemas.microsoft.com/office/drawing/2014/main" xmlns="" id="{493A5C9C-A970-7744-BB61-90AEEAE21224}"/>
              </a:ext>
            </a:extLst>
          </p:cNvPr>
          <p:cNvPicPr>
            <a:picLocks noChangeAspect="1"/>
          </p:cNvPicPr>
          <p:nvPr/>
        </p:nvPicPr>
        <p:blipFill>
          <a:blip r:embed="rId7"/>
          <a:stretch>
            <a:fillRect/>
          </a:stretch>
        </p:blipFill>
        <p:spPr>
          <a:xfrm rot="5400000">
            <a:off x="160129" y="5518379"/>
            <a:ext cx="954279" cy="458186"/>
          </a:xfrm>
          <a:prstGeom prst="rect">
            <a:avLst/>
          </a:prstGeom>
        </p:spPr>
      </p:pic>
      <p:pic>
        <p:nvPicPr>
          <p:cNvPr id="52" name="Picture 51">
            <a:extLst>
              <a:ext uri="{FF2B5EF4-FFF2-40B4-BE49-F238E27FC236}">
                <a16:creationId xmlns:a16="http://schemas.microsoft.com/office/drawing/2014/main" xmlns="" id="{8DB78826-5105-FD47-951F-AE78E8F6F814}"/>
              </a:ext>
            </a:extLst>
          </p:cNvPr>
          <p:cNvPicPr>
            <a:picLocks noChangeAspect="1"/>
          </p:cNvPicPr>
          <p:nvPr/>
        </p:nvPicPr>
        <p:blipFill>
          <a:blip r:embed="rId7"/>
          <a:stretch>
            <a:fillRect/>
          </a:stretch>
        </p:blipFill>
        <p:spPr>
          <a:xfrm rot="5400000">
            <a:off x="590154" y="5526850"/>
            <a:ext cx="954279" cy="458186"/>
          </a:xfrm>
          <a:prstGeom prst="rect">
            <a:avLst/>
          </a:prstGeom>
        </p:spPr>
      </p:pic>
      <p:pic>
        <p:nvPicPr>
          <p:cNvPr id="53" name="Picture 52">
            <a:extLst>
              <a:ext uri="{FF2B5EF4-FFF2-40B4-BE49-F238E27FC236}">
                <a16:creationId xmlns:a16="http://schemas.microsoft.com/office/drawing/2014/main" xmlns="" id="{907E4EBE-2069-994E-B2FB-A39EA771EFDF}"/>
              </a:ext>
            </a:extLst>
          </p:cNvPr>
          <p:cNvPicPr>
            <a:picLocks noChangeAspect="1"/>
          </p:cNvPicPr>
          <p:nvPr/>
        </p:nvPicPr>
        <p:blipFill>
          <a:blip r:embed="rId7"/>
          <a:stretch>
            <a:fillRect/>
          </a:stretch>
        </p:blipFill>
        <p:spPr>
          <a:xfrm rot="5400000">
            <a:off x="1041517" y="5523832"/>
            <a:ext cx="954279" cy="458186"/>
          </a:xfrm>
          <a:prstGeom prst="rect">
            <a:avLst/>
          </a:prstGeom>
        </p:spPr>
      </p:pic>
      <p:pic>
        <p:nvPicPr>
          <p:cNvPr id="54" name="Picture 53">
            <a:extLst>
              <a:ext uri="{FF2B5EF4-FFF2-40B4-BE49-F238E27FC236}">
                <a16:creationId xmlns:a16="http://schemas.microsoft.com/office/drawing/2014/main" xmlns="" id="{349825DE-C82E-114E-AB47-65C38D37A4FA}"/>
              </a:ext>
            </a:extLst>
          </p:cNvPr>
          <p:cNvPicPr>
            <a:picLocks noChangeAspect="1"/>
          </p:cNvPicPr>
          <p:nvPr/>
        </p:nvPicPr>
        <p:blipFill>
          <a:blip r:embed="rId7"/>
          <a:stretch>
            <a:fillRect/>
          </a:stretch>
        </p:blipFill>
        <p:spPr>
          <a:xfrm rot="5400000">
            <a:off x="1471542" y="5519051"/>
            <a:ext cx="954279" cy="458186"/>
          </a:xfrm>
          <a:prstGeom prst="rect">
            <a:avLst/>
          </a:prstGeom>
        </p:spPr>
      </p:pic>
      <p:pic>
        <p:nvPicPr>
          <p:cNvPr id="55" name="Picture 54">
            <a:extLst>
              <a:ext uri="{FF2B5EF4-FFF2-40B4-BE49-F238E27FC236}">
                <a16:creationId xmlns:a16="http://schemas.microsoft.com/office/drawing/2014/main" xmlns="" id="{C93126B7-FB1D-4243-894B-08072EBE7143}"/>
              </a:ext>
            </a:extLst>
          </p:cNvPr>
          <p:cNvPicPr>
            <a:picLocks noChangeAspect="1"/>
          </p:cNvPicPr>
          <p:nvPr/>
        </p:nvPicPr>
        <p:blipFill>
          <a:blip r:embed="rId7"/>
          <a:stretch>
            <a:fillRect/>
          </a:stretch>
        </p:blipFill>
        <p:spPr>
          <a:xfrm rot="5400000">
            <a:off x="1929728" y="5526244"/>
            <a:ext cx="954279" cy="458186"/>
          </a:xfrm>
          <a:prstGeom prst="rect">
            <a:avLst/>
          </a:prstGeom>
        </p:spPr>
      </p:pic>
      <p:pic>
        <p:nvPicPr>
          <p:cNvPr id="56" name="Picture 55">
            <a:extLst>
              <a:ext uri="{FF2B5EF4-FFF2-40B4-BE49-F238E27FC236}">
                <a16:creationId xmlns:a16="http://schemas.microsoft.com/office/drawing/2014/main" xmlns="" id="{7C452D01-624C-DB4A-B3A1-89241CE78925}"/>
              </a:ext>
            </a:extLst>
          </p:cNvPr>
          <p:cNvPicPr>
            <a:picLocks noChangeAspect="1"/>
          </p:cNvPicPr>
          <p:nvPr/>
        </p:nvPicPr>
        <p:blipFill>
          <a:blip r:embed="rId7"/>
          <a:stretch>
            <a:fillRect/>
          </a:stretch>
        </p:blipFill>
        <p:spPr>
          <a:xfrm rot="5400000">
            <a:off x="2359753" y="5521463"/>
            <a:ext cx="954279" cy="458186"/>
          </a:xfrm>
          <a:prstGeom prst="rect">
            <a:avLst/>
          </a:prstGeom>
        </p:spPr>
      </p:pic>
    </p:spTree>
    <p:extLst>
      <p:ext uri="{BB962C8B-B14F-4D97-AF65-F5344CB8AC3E}">
        <p14:creationId xmlns:p14="http://schemas.microsoft.com/office/powerpoint/2010/main" val="14519856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sketches to help you solve the following. </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There are two plates. Each plate has four apples. </a:t>
            </a:r>
            <a:br>
              <a:rPr lang="en-GB" sz="2200" dirty="0"/>
            </a:br>
            <a:r>
              <a:rPr lang="en-GB" sz="2200" dirty="0"/>
              <a:t>How many apples are there altogether?</a:t>
            </a:r>
            <a:br>
              <a:rPr lang="en-GB" sz="2200" dirty="0"/>
            </a:br>
            <a:r>
              <a:rPr lang="en-GB" sz="2200" dirty="0"/>
              <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There are seven boxes. Each box holds 5 teddy bears. </a:t>
            </a:r>
            <a:br>
              <a:rPr lang="en-GB" sz="2200" dirty="0"/>
            </a:br>
            <a:r>
              <a:rPr lang="en-GB" sz="2200" dirty="0"/>
              <a:t>How many teddy bears are there in total? </a:t>
            </a:r>
          </a:p>
          <a:p>
            <a:pPr marL="0" indent="0">
              <a:buClr>
                <a:srgbClr val="23D160"/>
              </a:buClr>
              <a:buSzPct val="85000"/>
              <a:buNone/>
            </a:pPr>
            <a:endParaRPr lang="en-GB" sz="2200" dirty="0"/>
          </a:p>
        </p:txBody>
      </p:sp>
    </p:spTree>
    <p:extLst>
      <p:ext uri="{BB962C8B-B14F-4D97-AF65-F5344CB8AC3E}">
        <p14:creationId xmlns:p14="http://schemas.microsoft.com/office/powerpoint/2010/main" val="32249773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sketches to help you solve the following. </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There are two plates. Each plate has four apples. </a:t>
            </a:r>
            <a:br>
              <a:rPr lang="en-GB" sz="2200" dirty="0"/>
            </a:br>
            <a:r>
              <a:rPr lang="en-GB" sz="2200" dirty="0"/>
              <a:t>How many apples are there altogether?</a:t>
            </a:r>
            <a:br>
              <a:rPr lang="en-GB" sz="2200" dirty="0"/>
            </a:br>
            <a:r>
              <a:rPr lang="en-GB" sz="2200" dirty="0">
                <a:solidFill>
                  <a:srgbClr val="FF3860"/>
                </a:solidFill>
              </a:rPr>
              <a:t>2 x 4 = </a:t>
            </a:r>
            <a:r>
              <a:rPr lang="en-GB" sz="2200" u="sng" dirty="0">
                <a:solidFill>
                  <a:srgbClr val="FF3860"/>
                </a:solidFill>
              </a:rPr>
              <a:t>8 apples</a:t>
            </a:r>
            <a:r>
              <a:rPr lang="en-GB" sz="2200" dirty="0"/>
              <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There are seven boxes. Each box holds 5 teddy bears. </a:t>
            </a:r>
            <a:br>
              <a:rPr lang="en-GB" sz="2200" dirty="0"/>
            </a:br>
            <a:r>
              <a:rPr lang="en-GB" sz="2200" dirty="0"/>
              <a:t>How many teddy bears are there in total?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A73D3785-DCD9-6C44-9BA9-24A2B53DA34E}"/>
              </a:ext>
            </a:extLst>
          </p:cNvPr>
          <p:cNvPicPr>
            <a:picLocks noChangeAspect="1"/>
          </p:cNvPicPr>
          <p:nvPr/>
        </p:nvPicPr>
        <p:blipFill>
          <a:blip r:embed="rId3"/>
          <a:stretch>
            <a:fillRect/>
          </a:stretch>
        </p:blipFill>
        <p:spPr>
          <a:xfrm>
            <a:off x="7453388" y="2346187"/>
            <a:ext cx="4331250" cy="2165625"/>
          </a:xfrm>
          <a:prstGeom prst="rect">
            <a:avLst/>
          </a:prstGeom>
        </p:spPr>
      </p:pic>
    </p:spTree>
    <p:extLst>
      <p:ext uri="{BB962C8B-B14F-4D97-AF65-F5344CB8AC3E}">
        <p14:creationId xmlns:p14="http://schemas.microsoft.com/office/powerpoint/2010/main" val="11871001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sketches to help you solve the following. </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There are two plates. Each plate has four apples. </a:t>
            </a:r>
            <a:br>
              <a:rPr lang="en-GB" sz="2200" dirty="0"/>
            </a:br>
            <a:r>
              <a:rPr lang="en-GB" sz="2200" dirty="0"/>
              <a:t>How many apples are there altogether?</a:t>
            </a:r>
            <a:br>
              <a:rPr lang="en-GB" sz="2200" dirty="0"/>
            </a:br>
            <a:r>
              <a:rPr lang="en-GB" sz="2200" dirty="0">
                <a:solidFill>
                  <a:srgbClr val="FF3860"/>
                </a:solidFill>
              </a:rPr>
              <a:t>2 x 4 = </a:t>
            </a:r>
            <a:r>
              <a:rPr lang="en-GB" sz="2200" u="sng" dirty="0">
                <a:solidFill>
                  <a:srgbClr val="FF3860"/>
                </a:solidFill>
              </a:rPr>
              <a:t>8 apples</a:t>
            </a:r>
            <a:r>
              <a:rPr lang="en-GB" sz="2200" dirty="0"/>
              <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There are seven boxes. Each box holds 5 teddy bears. </a:t>
            </a:r>
            <a:br>
              <a:rPr lang="en-GB" sz="2200" dirty="0"/>
            </a:br>
            <a:r>
              <a:rPr lang="en-GB" sz="2200" dirty="0"/>
              <a:t>How many teddy bears are there in total? </a:t>
            </a:r>
            <a:br>
              <a:rPr lang="en-GB" sz="2200" dirty="0"/>
            </a:br>
            <a:r>
              <a:rPr lang="en-GB" sz="2200" dirty="0">
                <a:solidFill>
                  <a:srgbClr val="FF3860"/>
                </a:solidFill>
              </a:rPr>
              <a:t>7 x 5 = </a:t>
            </a:r>
            <a:r>
              <a:rPr lang="en-GB" sz="2200" u="sng" dirty="0">
                <a:solidFill>
                  <a:srgbClr val="FF3860"/>
                </a:solidFill>
              </a:rPr>
              <a:t>35 teddy bears</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A73D3785-DCD9-6C44-9BA9-24A2B53DA34E}"/>
              </a:ext>
            </a:extLst>
          </p:cNvPr>
          <p:cNvPicPr>
            <a:picLocks noChangeAspect="1"/>
          </p:cNvPicPr>
          <p:nvPr/>
        </p:nvPicPr>
        <p:blipFill>
          <a:blip r:embed="rId3"/>
          <a:stretch>
            <a:fillRect/>
          </a:stretch>
        </p:blipFill>
        <p:spPr>
          <a:xfrm>
            <a:off x="7453388" y="2346187"/>
            <a:ext cx="4331250" cy="2165625"/>
          </a:xfrm>
          <a:prstGeom prst="rect">
            <a:avLst/>
          </a:prstGeom>
        </p:spPr>
      </p:pic>
      <p:pic>
        <p:nvPicPr>
          <p:cNvPr id="5" name="Picture 4">
            <a:extLst>
              <a:ext uri="{FF2B5EF4-FFF2-40B4-BE49-F238E27FC236}">
                <a16:creationId xmlns:a16="http://schemas.microsoft.com/office/drawing/2014/main" xmlns="" id="{B43BB32D-DD08-9845-9D07-AA088F1C2E99}"/>
              </a:ext>
            </a:extLst>
          </p:cNvPr>
          <p:cNvPicPr>
            <a:picLocks noChangeAspect="1"/>
          </p:cNvPicPr>
          <p:nvPr/>
        </p:nvPicPr>
        <p:blipFill>
          <a:blip r:embed="rId4"/>
          <a:stretch>
            <a:fillRect/>
          </a:stretch>
        </p:blipFill>
        <p:spPr>
          <a:xfrm>
            <a:off x="7681843" y="4327250"/>
            <a:ext cx="4331250" cy="2165625"/>
          </a:xfrm>
          <a:prstGeom prst="rect">
            <a:avLst/>
          </a:prstGeom>
        </p:spPr>
      </p:pic>
    </p:spTree>
    <p:extLst>
      <p:ext uri="{BB962C8B-B14F-4D97-AF65-F5344CB8AC3E}">
        <p14:creationId xmlns:p14="http://schemas.microsoft.com/office/powerpoint/2010/main" val="2488738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10" name="Picture 9">
            <a:extLst>
              <a:ext uri="{FF2B5EF4-FFF2-40B4-BE49-F238E27FC236}">
                <a16:creationId xmlns:a16="http://schemas.microsoft.com/office/drawing/2014/main" xmlns="" id="{4DF6DE10-DB93-AA40-A21A-70F9A9806C51}"/>
              </a:ext>
            </a:extLst>
          </p:cNvPr>
          <p:cNvPicPr>
            <a:picLocks noChangeAspect="1"/>
          </p:cNvPicPr>
          <p:nvPr/>
        </p:nvPicPr>
        <p:blipFill>
          <a:blip r:embed="rId3"/>
          <a:stretch>
            <a:fillRect/>
          </a:stretch>
        </p:blipFill>
        <p:spPr>
          <a:xfrm>
            <a:off x="639630" y="2985782"/>
            <a:ext cx="2160000" cy="2160000"/>
          </a:xfrm>
          <a:prstGeom prst="rect">
            <a:avLst/>
          </a:prstGeom>
        </p:spPr>
      </p:pic>
      <p:pic>
        <p:nvPicPr>
          <p:cNvPr id="11" name="Picture 10">
            <a:extLst>
              <a:ext uri="{FF2B5EF4-FFF2-40B4-BE49-F238E27FC236}">
                <a16:creationId xmlns:a16="http://schemas.microsoft.com/office/drawing/2014/main" xmlns="" id="{D638BD4B-2418-354E-98C3-599ACEDFBEE5}"/>
              </a:ext>
            </a:extLst>
          </p:cNvPr>
          <p:cNvPicPr>
            <a:picLocks noChangeAspect="1"/>
          </p:cNvPicPr>
          <p:nvPr/>
        </p:nvPicPr>
        <p:blipFill>
          <a:blip r:embed="rId4"/>
          <a:stretch>
            <a:fillRect/>
          </a:stretch>
        </p:blipFill>
        <p:spPr>
          <a:xfrm>
            <a:off x="2303377" y="2985782"/>
            <a:ext cx="2160000" cy="2160000"/>
          </a:xfrm>
          <a:prstGeom prst="rect">
            <a:avLst/>
          </a:prstGeom>
        </p:spPr>
      </p:pic>
      <p:pic>
        <p:nvPicPr>
          <p:cNvPr id="18" name="Picture 17">
            <a:extLst>
              <a:ext uri="{FF2B5EF4-FFF2-40B4-BE49-F238E27FC236}">
                <a16:creationId xmlns:a16="http://schemas.microsoft.com/office/drawing/2014/main" xmlns="" id="{71CE9436-DB9D-F547-8D2E-8B37B9408AD0}"/>
              </a:ext>
            </a:extLst>
          </p:cNvPr>
          <p:cNvPicPr>
            <a:picLocks noChangeAspect="1"/>
          </p:cNvPicPr>
          <p:nvPr/>
        </p:nvPicPr>
        <p:blipFill>
          <a:blip r:embed="rId5"/>
          <a:stretch>
            <a:fillRect/>
          </a:stretch>
        </p:blipFill>
        <p:spPr>
          <a:xfrm rot="16200000">
            <a:off x="3994973" y="3441756"/>
            <a:ext cx="2249353" cy="1080000"/>
          </a:xfrm>
          <a:prstGeom prst="rect">
            <a:avLst/>
          </a:prstGeom>
        </p:spPr>
      </p:pic>
      <p:pic>
        <p:nvPicPr>
          <p:cNvPr id="20" name="Picture 19">
            <a:extLst>
              <a:ext uri="{FF2B5EF4-FFF2-40B4-BE49-F238E27FC236}">
                <a16:creationId xmlns:a16="http://schemas.microsoft.com/office/drawing/2014/main" xmlns="" id="{72C4EA4B-956E-0743-BE69-8E9C12C46D5D}"/>
              </a:ext>
            </a:extLst>
          </p:cNvPr>
          <p:cNvPicPr>
            <a:picLocks noChangeAspect="1"/>
          </p:cNvPicPr>
          <p:nvPr/>
        </p:nvPicPr>
        <p:blipFill>
          <a:blip r:embed="rId5"/>
          <a:stretch>
            <a:fillRect/>
          </a:stretch>
        </p:blipFill>
        <p:spPr>
          <a:xfrm rot="16200000">
            <a:off x="5069447" y="3441755"/>
            <a:ext cx="2249353" cy="1080000"/>
          </a:xfrm>
          <a:prstGeom prst="rect">
            <a:avLst/>
          </a:prstGeom>
        </p:spPr>
      </p:pic>
      <p:pic>
        <p:nvPicPr>
          <p:cNvPr id="21" name="Picture 20">
            <a:extLst>
              <a:ext uri="{FF2B5EF4-FFF2-40B4-BE49-F238E27FC236}">
                <a16:creationId xmlns:a16="http://schemas.microsoft.com/office/drawing/2014/main" xmlns="" id="{666FDBEE-0B62-8444-B595-FD913C32C63E}"/>
              </a:ext>
            </a:extLst>
          </p:cNvPr>
          <p:cNvPicPr>
            <a:picLocks noChangeAspect="1"/>
          </p:cNvPicPr>
          <p:nvPr/>
        </p:nvPicPr>
        <p:blipFill>
          <a:blip r:embed="rId5"/>
          <a:stretch>
            <a:fillRect/>
          </a:stretch>
        </p:blipFill>
        <p:spPr>
          <a:xfrm rot="16200000">
            <a:off x="4612437" y="2338893"/>
            <a:ext cx="2249353" cy="1080000"/>
          </a:xfrm>
          <a:prstGeom prst="rect">
            <a:avLst/>
          </a:prstGeom>
        </p:spPr>
      </p:pic>
      <p:pic>
        <p:nvPicPr>
          <p:cNvPr id="34" name="Picture 33">
            <a:extLst>
              <a:ext uri="{FF2B5EF4-FFF2-40B4-BE49-F238E27FC236}">
                <a16:creationId xmlns:a16="http://schemas.microsoft.com/office/drawing/2014/main" xmlns="" id="{D7676555-143C-6D42-93F9-42E2F7CC35A0}"/>
              </a:ext>
            </a:extLst>
          </p:cNvPr>
          <p:cNvPicPr>
            <a:picLocks noChangeAspect="1"/>
          </p:cNvPicPr>
          <p:nvPr/>
        </p:nvPicPr>
        <p:blipFill>
          <a:blip r:embed="rId6"/>
          <a:stretch>
            <a:fillRect/>
          </a:stretch>
        </p:blipFill>
        <p:spPr>
          <a:xfrm>
            <a:off x="6731834" y="4195178"/>
            <a:ext cx="5406290" cy="720311"/>
          </a:xfrm>
          <a:prstGeom prst="rect">
            <a:avLst/>
          </a:prstGeom>
        </p:spPr>
      </p:pic>
      <p:pic>
        <p:nvPicPr>
          <p:cNvPr id="35" name="Picture 34">
            <a:extLst>
              <a:ext uri="{FF2B5EF4-FFF2-40B4-BE49-F238E27FC236}">
                <a16:creationId xmlns:a16="http://schemas.microsoft.com/office/drawing/2014/main" xmlns="" id="{A24416FF-4ED2-ED44-8AA0-A3C1372D61BD}"/>
              </a:ext>
            </a:extLst>
          </p:cNvPr>
          <p:cNvPicPr>
            <a:picLocks noChangeAspect="1"/>
          </p:cNvPicPr>
          <p:nvPr/>
        </p:nvPicPr>
        <p:blipFill>
          <a:blip r:embed="rId7"/>
          <a:stretch>
            <a:fillRect/>
          </a:stretch>
        </p:blipFill>
        <p:spPr>
          <a:xfrm>
            <a:off x="7808598" y="2737828"/>
            <a:ext cx="3251751" cy="1090293"/>
          </a:xfrm>
          <a:prstGeom prst="rect">
            <a:avLst/>
          </a:prstGeom>
        </p:spPr>
      </p:pic>
    </p:spTree>
    <p:extLst>
      <p:ext uri="{BB962C8B-B14F-4D97-AF65-F5344CB8AC3E}">
        <p14:creationId xmlns:p14="http://schemas.microsoft.com/office/powerpoint/2010/main" val="1653908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Use sketches to help you solve the following. </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There are four plates. Each plate has five doughnuts. </a:t>
            </a:r>
            <a:br>
              <a:rPr lang="en-GB" sz="2200" dirty="0"/>
            </a:br>
            <a:r>
              <a:rPr lang="en-GB" sz="2200" dirty="0"/>
              <a:t>How many doughnuts are there altogether?</a:t>
            </a:r>
            <a:br>
              <a:rPr lang="en-GB" sz="2200" dirty="0"/>
            </a:br>
            <a:r>
              <a:rPr lang="en-GB" sz="2200" dirty="0"/>
              <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There are seven boxes. Each box holds 10 pineapples. </a:t>
            </a:r>
            <a:br>
              <a:rPr lang="en-GB" sz="2200" dirty="0"/>
            </a:br>
            <a:r>
              <a:rPr lang="en-GB" sz="2200" dirty="0"/>
              <a:t>How many pineapples are there in total? </a:t>
            </a:r>
          </a:p>
          <a:p>
            <a:pPr marL="0" indent="0">
              <a:buClr>
                <a:srgbClr val="23D160"/>
              </a:buClr>
              <a:buSzPct val="85000"/>
              <a:buNone/>
            </a:pPr>
            <a:endParaRPr lang="en-GB" sz="2200" dirty="0"/>
          </a:p>
        </p:txBody>
      </p:sp>
    </p:spTree>
    <p:extLst>
      <p:ext uri="{BB962C8B-B14F-4D97-AF65-F5344CB8AC3E}">
        <p14:creationId xmlns:p14="http://schemas.microsoft.com/office/powerpoint/2010/main" val="5613614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Use sketches to help you solve the following. </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There are four plates. Each plate has five doughnuts. </a:t>
            </a:r>
            <a:br>
              <a:rPr lang="en-GB" sz="2200" dirty="0"/>
            </a:br>
            <a:r>
              <a:rPr lang="en-GB" sz="2200" dirty="0"/>
              <a:t>How many doughnuts are there altogether?</a:t>
            </a:r>
            <a:br>
              <a:rPr lang="en-GB" sz="2200" dirty="0"/>
            </a:br>
            <a:r>
              <a:rPr lang="en-GB" sz="2200" dirty="0">
                <a:solidFill>
                  <a:srgbClr val="FF3860"/>
                </a:solidFill>
              </a:rPr>
              <a:t>4 x 5 = </a:t>
            </a:r>
            <a:r>
              <a:rPr lang="en-GB" sz="2200" u="sng" dirty="0">
                <a:solidFill>
                  <a:srgbClr val="FF3860"/>
                </a:solidFill>
              </a:rPr>
              <a:t>20 doughnuts</a:t>
            </a:r>
            <a:r>
              <a:rPr lang="en-GB" sz="2200" dirty="0"/>
              <a:t/>
            </a:r>
            <a:br>
              <a:rPr lang="en-GB" sz="2200" dirty="0"/>
            </a:br>
            <a:endParaRPr lang="en-GB" sz="2200" dirty="0"/>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There are seven boxes. Each box holds 10 pineapples. </a:t>
            </a:r>
            <a:br>
              <a:rPr lang="en-GB" sz="2200" dirty="0"/>
            </a:br>
            <a:r>
              <a:rPr lang="en-GB" sz="2200" dirty="0"/>
              <a:t>How many pineapples are there in total? </a:t>
            </a:r>
            <a:br>
              <a:rPr lang="en-GB" sz="2200" dirty="0"/>
            </a:br>
            <a:r>
              <a:rPr lang="en-GB" sz="2200" dirty="0">
                <a:solidFill>
                  <a:srgbClr val="FF3860"/>
                </a:solidFill>
              </a:rPr>
              <a:t>7 x 10 = </a:t>
            </a:r>
            <a:r>
              <a:rPr lang="en-GB" sz="2200" u="sng" dirty="0">
                <a:solidFill>
                  <a:srgbClr val="FF3860"/>
                </a:solidFill>
              </a:rPr>
              <a:t>70 pineapples</a:t>
            </a:r>
            <a:endParaRPr lang="en-GB" sz="2200" dirty="0"/>
          </a:p>
        </p:txBody>
      </p:sp>
      <p:pic>
        <p:nvPicPr>
          <p:cNvPr id="4" name="Picture 3">
            <a:extLst>
              <a:ext uri="{FF2B5EF4-FFF2-40B4-BE49-F238E27FC236}">
                <a16:creationId xmlns:a16="http://schemas.microsoft.com/office/drawing/2014/main" xmlns="" id="{9B856297-3DAD-1D4A-B9D1-C254901E1322}"/>
              </a:ext>
            </a:extLst>
          </p:cNvPr>
          <p:cNvPicPr>
            <a:picLocks noChangeAspect="1"/>
          </p:cNvPicPr>
          <p:nvPr/>
        </p:nvPicPr>
        <p:blipFill>
          <a:blip r:embed="rId3"/>
          <a:stretch>
            <a:fillRect/>
          </a:stretch>
        </p:blipFill>
        <p:spPr>
          <a:xfrm>
            <a:off x="7834244" y="2911855"/>
            <a:ext cx="4357756" cy="2178878"/>
          </a:xfrm>
          <a:prstGeom prst="rect">
            <a:avLst/>
          </a:prstGeom>
        </p:spPr>
      </p:pic>
      <p:pic>
        <p:nvPicPr>
          <p:cNvPr id="5" name="Picture 4">
            <a:extLst>
              <a:ext uri="{FF2B5EF4-FFF2-40B4-BE49-F238E27FC236}">
                <a16:creationId xmlns:a16="http://schemas.microsoft.com/office/drawing/2014/main" xmlns="" id="{797A1542-B66C-6F41-9B0D-1023F303560E}"/>
              </a:ext>
            </a:extLst>
          </p:cNvPr>
          <p:cNvPicPr>
            <a:picLocks noChangeAspect="1"/>
          </p:cNvPicPr>
          <p:nvPr/>
        </p:nvPicPr>
        <p:blipFill>
          <a:blip r:embed="rId4"/>
          <a:stretch>
            <a:fillRect/>
          </a:stretch>
        </p:blipFill>
        <p:spPr>
          <a:xfrm>
            <a:off x="8059531" y="4657053"/>
            <a:ext cx="3907182" cy="1953591"/>
          </a:xfrm>
          <a:prstGeom prst="rect">
            <a:avLst/>
          </a:prstGeom>
        </p:spPr>
      </p:pic>
    </p:spTree>
    <p:extLst>
      <p:ext uri="{BB962C8B-B14F-4D97-AF65-F5344CB8AC3E}">
        <p14:creationId xmlns:p14="http://schemas.microsoft.com/office/powerpoint/2010/main" val="2956619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Write your own number stories for the following calculations. </a:t>
            </a:r>
          </a:p>
          <a:p>
            <a:pPr marL="0" indent="0">
              <a:buClr>
                <a:srgbClr val="23D160"/>
              </a:buClr>
              <a:buSzPct val="85000"/>
              <a:buNone/>
            </a:pPr>
            <a:r>
              <a:rPr lang="en-GB" sz="2200" i="1" dirty="0"/>
              <a:t>3 x 2: 	Jamal ate three plates of cookies. Each plate had two cookies. </a:t>
            </a:r>
            <a:br>
              <a:rPr lang="en-GB" sz="2200" i="1" dirty="0"/>
            </a:br>
            <a:r>
              <a:rPr lang="en-GB" sz="2200" i="1" dirty="0"/>
              <a:t>	Jamal ate six cookies in total.</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4 x 2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5 x 3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9 x 10</a:t>
            </a:r>
          </a:p>
        </p:txBody>
      </p:sp>
    </p:spTree>
    <p:extLst>
      <p:ext uri="{BB962C8B-B14F-4D97-AF65-F5344CB8AC3E}">
        <p14:creationId xmlns:p14="http://schemas.microsoft.com/office/powerpoint/2010/main" val="890973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4:</a:t>
            </a:r>
          </a:p>
          <a:p>
            <a:pPr marL="0" indent="0">
              <a:buClr>
                <a:srgbClr val="23D160"/>
              </a:buClr>
              <a:buSzPct val="85000"/>
              <a:buNone/>
            </a:pPr>
            <a:r>
              <a:rPr lang="en-GB" sz="2200" dirty="0"/>
              <a:t>Write your own number stories for the following calculations. </a:t>
            </a:r>
          </a:p>
          <a:p>
            <a:pPr marL="0" indent="0">
              <a:buClr>
                <a:srgbClr val="23D160"/>
              </a:buClr>
              <a:buSzPct val="85000"/>
              <a:buNone/>
            </a:pPr>
            <a:r>
              <a:rPr lang="en-GB" sz="2200" i="1" dirty="0"/>
              <a:t>3 x 2: 	Jamal ate three plates of cookies. Each plate had two cookies. </a:t>
            </a:r>
            <a:br>
              <a:rPr lang="en-GB" sz="2200" i="1" dirty="0"/>
            </a:br>
            <a:r>
              <a:rPr lang="en-GB" sz="2200" i="1" dirty="0"/>
              <a:t>	Jamal ate six cookies in total.</a:t>
            </a:r>
          </a:p>
          <a:p>
            <a:pPr marL="0" indent="0">
              <a:buClr>
                <a:srgbClr val="23D160"/>
              </a:buClr>
              <a:buSzPct val="85000"/>
              <a:buNone/>
            </a:pPr>
            <a:endParaRPr lang="en-GB" sz="2200" dirty="0"/>
          </a:p>
          <a:p>
            <a:pPr marL="457200" indent="-457200">
              <a:buClr>
                <a:srgbClr val="23D160"/>
              </a:buClr>
              <a:buSzPct val="85000"/>
              <a:buFont typeface="+mj-lt"/>
              <a:buAutoNum type="alphaLcParenR"/>
            </a:pPr>
            <a:r>
              <a:rPr lang="en-GB" sz="2200" dirty="0"/>
              <a:t>4 x 2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5 x 3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9 x 10</a:t>
            </a:r>
          </a:p>
          <a:p>
            <a:pPr marL="0" indent="0">
              <a:buClr>
                <a:srgbClr val="23D160"/>
              </a:buClr>
              <a:buSzPct val="85000"/>
              <a:buNone/>
            </a:pPr>
            <a:r>
              <a:rPr lang="en-GB" sz="2200" b="1" dirty="0">
                <a:solidFill>
                  <a:srgbClr val="FF3860"/>
                </a:solidFill>
              </a:rPr>
              <a:t>Teacher assessment </a:t>
            </a:r>
          </a:p>
        </p:txBody>
      </p:sp>
    </p:spTree>
    <p:extLst>
      <p:ext uri="{BB962C8B-B14F-4D97-AF65-F5344CB8AC3E}">
        <p14:creationId xmlns:p14="http://schemas.microsoft.com/office/powerpoint/2010/main" val="6839255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3273DC"/>
                </a:solidFill>
              </a:rPr>
              <a:t>Do you agree?</a:t>
            </a:r>
          </a:p>
          <a:p>
            <a:pPr marL="0" indent="0">
              <a:buClr>
                <a:srgbClr val="23D160"/>
              </a:buClr>
              <a:buSzPct val="85000"/>
              <a:buNone/>
            </a:pPr>
            <a:r>
              <a:rPr lang="en-GB" sz="2200" dirty="0">
                <a:solidFill>
                  <a:srgbClr val="3273DC"/>
                </a:solidFill>
              </a:rPr>
              <a:t>Explain your answer.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12948" y="2522606"/>
            <a:ext cx="3169615" cy="1631216"/>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I can write the following number sentences about the image: 5 + 5 + 5,  </a:t>
            </a:r>
            <a:br>
              <a:rPr lang="en-GB" sz="2000" dirty="0">
                <a:solidFill>
                  <a:srgbClr val="3273DC"/>
                </a:solidFill>
                <a:latin typeface="OpenDyslexic" pitchFamily="2" charset="77"/>
              </a:rPr>
            </a:br>
            <a:r>
              <a:rPr lang="en-GB" sz="2000" dirty="0">
                <a:solidFill>
                  <a:srgbClr val="3273DC"/>
                </a:solidFill>
                <a:latin typeface="OpenDyslexic" pitchFamily="2" charset="77"/>
              </a:rPr>
              <a:t>3 × 5 and 5 × 3.</a:t>
            </a:r>
          </a:p>
        </p:txBody>
      </p:sp>
      <p:pic>
        <p:nvPicPr>
          <p:cNvPr id="4" name="Picture 3">
            <a:extLst>
              <a:ext uri="{FF2B5EF4-FFF2-40B4-BE49-F238E27FC236}">
                <a16:creationId xmlns:a16="http://schemas.microsoft.com/office/drawing/2014/main" xmlns="" id="{D6E9CDE4-1CD0-F74F-B0A8-F8073CC79EE8}"/>
              </a:ext>
            </a:extLst>
          </p:cNvPr>
          <p:cNvPicPr>
            <a:picLocks noChangeAspect="1"/>
          </p:cNvPicPr>
          <p:nvPr/>
        </p:nvPicPr>
        <p:blipFill>
          <a:blip r:embed="rId5"/>
          <a:stretch>
            <a:fillRect/>
          </a:stretch>
        </p:blipFill>
        <p:spPr>
          <a:xfrm>
            <a:off x="5782563" y="1801911"/>
            <a:ext cx="6502400" cy="3251200"/>
          </a:xfrm>
          <a:prstGeom prst="rect">
            <a:avLst/>
          </a:prstGeom>
        </p:spPr>
      </p:pic>
    </p:spTree>
    <p:extLst>
      <p:ext uri="{BB962C8B-B14F-4D97-AF65-F5344CB8AC3E}">
        <p14:creationId xmlns:p14="http://schemas.microsoft.com/office/powerpoint/2010/main" val="29880894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000" dirty="0">
                <a:solidFill>
                  <a:srgbClr val="FF3860"/>
                </a:solidFill>
              </a:rPr>
              <a:t>Yes, I do agree with </a:t>
            </a:r>
            <a:r>
              <a:rPr lang="en-GB" sz="2000" dirty="0" err="1">
                <a:solidFill>
                  <a:srgbClr val="FF3860"/>
                </a:solidFill>
              </a:rPr>
              <a:t>Astrobee</a:t>
            </a:r>
            <a:r>
              <a:rPr lang="en-GB" sz="2000" dirty="0">
                <a:solidFill>
                  <a:srgbClr val="FF3860"/>
                </a:solidFill>
              </a:rPr>
              <a:t>. 5 + 5 + 5 works as it has a total of 15, and is the same as adding the three equal groups of 5 together to make 15 doughnuts in total. Similarly, 3 x 5 works as there are 3 plates with 5 doughnuts on each plate, totalling 15 doughnuts. Equally, if you had 5 lots of 3 doughnuts, you would get the same total, as 5 x 3 = 15. </a:t>
            </a:r>
            <a:endParaRPr lang="en-GB" sz="2000" dirty="0">
              <a:solidFill>
                <a:srgbClr val="3273DC"/>
              </a:solidFill>
            </a:endParaRP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12948" y="2522606"/>
            <a:ext cx="3169615" cy="1631216"/>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I can write the following number sentences about the image: 5 + 5 + 5,  </a:t>
            </a:r>
            <a:br>
              <a:rPr lang="en-GB" sz="2000" dirty="0">
                <a:solidFill>
                  <a:srgbClr val="3273DC"/>
                </a:solidFill>
                <a:latin typeface="OpenDyslexic" pitchFamily="2" charset="77"/>
              </a:rPr>
            </a:br>
            <a:r>
              <a:rPr lang="en-GB" sz="2000" dirty="0">
                <a:solidFill>
                  <a:srgbClr val="3273DC"/>
                </a:solidFill>
                <a:latin typeface="OpenDyslexic" pitchFamily="2" charset="77"/>
              </a:rPr>
              <a:t>3 × 5 and 5 × 3.</a:t>
            </a:r>
          </a:p>
        </p:txBody>
      </p:sp>
      <p:pic>
        <p:nvPicPr>
          <p:cNvPr id="4" name="Picture 3">
            <a:extLst>
              <a:ext uri="{FF2B5EF4-FFF2-40B4-BE49-F238E27FC236}">
                <a16:creationId xmlns:a16="http://schemas.microsoft.com/office/drawing/2014/main" xmlns="" id="{D6E9CDE4-1CD0-F74F-B0A8-F8073CC79EE8}"/>
              </a:ext>
            </a:extLst>
          </p:cNvPr>
          <p:cNvPicPr>
            <a:picLocks noChangeAspect="1"/>
          </p:cNvPicPr>
          <p:nvPr/>
        </p:nvPicPr>
        <p:blipFill>
          <a:blip r:embed="rId5"/>
          <a:stretch>
            <a:fillRect/>
          </a:stretch>
        </p:blipFill>
        <p:spPr>
          <a:xfrm>
            <a:off x="5782563" y="1801911"/>
            <a:ext cx="6502400" cy="3251200"/>
          </a:xfrm>
          <a:prstGeom prst="rect">
            <a:avLst/>
          </a:prstGeom>
        </p:spPr>
      </p:pic>
    </p:spTree>
    <p:extLst>
      <p:ext uri="{BB962C8B-B14F-4D97-AF65-F5344CB8AC3E}">
        <p14:creationId xmlns:p14="http://schemas.microsoft.com/office/powerpoint/2010/main" val="4223199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a:t>To be able to use pictures to support multiplication</a:t>
            </a:r>
            <a:endParaRPr lang="en-GB" sz="28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the multiplication symbol when completing multiplication calculations based on pictures, also drawing my own pictures to support my understanding of using multiplication to solve mathematical problems</a:t>
            </a:r>
          </a:p>
          <a:p>
            <a:pPr>
              <a:buClr>
                <a:srgbClr val="23D160"/>
              </a:buClr>
              <a:buSzPct val="85000"/>
              <a:buFont typeface="Wingdings" pitchFamily="2" charset="2"/>
              <a:buChar char="ü"/>
            </a:pPr>
            <a:r>
              <a:rPr lang="en-GB" sz="2200" dirty="0"/>
              <a:t>I can explain my reasoning when using the multiplication symbol when completing multiplication calculations based on pictures, </a:t>
            </a:r>
            <a:r>
              <a:rPr lang="en-GB" sz="2200"/>
              <a:t>also when drawing </a:t>
            </a:r>
            <a:r>
              <a:rPr lang="en-GB" sz="2200" dirty="0"/>
              <a:t>my own pictures to support my understanding of using multiplication to solve mathematical problems</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5 – To be able to use pictures to support multiplication</a:t>
            </a:r>
          </a:p>
        </p:txBody>
      </p:sp>
    </p:spTree>
    <p:extLst>
      <p:ext uri="{BB962C8B-B14F-4D97-AF65-F5344CB8AC3E}">
        <p14:creationId xmlns:p14="http://schemas.microsoft.com/office/powerpoint/2010/main" val="2693871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rmAutofit lnSpcReduction="10000"/>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hands don’t belong as they should two equal groups of five, whereas the other representations each show three equal groups of three.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10" name="Picture 9">
            <a:extLst>
              <a:ext uri="{FF2B5EF4-FFF2-40B4-BE49-F238E27FC236}">
                <a16:creationId xmlns:a16="http://schemas.microsoft.com/office/drawing/2014/main" xmlns="" id="{4DF6DE10-DB93-AA40-A21A-70F9A9806C51}"/>
              </a:ext>
            </a:extLst>
          </p:cNvPr>
          <p:cNvPicPr>
            <a:picLocks noChangeAspect="1"/>
          </p:cNvPicPr>
          <p:nvPr/>
        </p:nvPicPr>
        <p:blipFill>
          <a:blip r:embed="rId3"/>
          <a:stretch>
            <a:fillRect/>
          </a:stretch>
        </p:blipFill>
        <p:spPr>
          <a:xfrm>
            <a:off x="639630" y="2985782"/>
            <a:ext cx="2160000" cy="2160000"/>
          </a:xfrm>
          <a:prstGeom prst="rect">
            <a:avLst/>
          </a:prstGeom>
        </p:spPr>
      </p:pic>
      <p:pic>
        <p:nvPicPr>
          <p:cNvPr id="11" name="Picture 10">
            <a:extLst>
              <a:ext uri="{FF2B5EF4-FFF2-40B4-BE49-F238E27FC236}">
                <a16:creationId xmlns:a16="http://schemas.microsoft.com/office/drawing/2014/main" xmlns="" id="{D638BD4B-2418-354E-98C3-599ACEDFBEE5}"/>
              </a:ext>
            </a:extLst>
          </p:cNvPr>
          <p:cNvPicPr>
            <a:picLocks noChangeAspect="1"/>
          </p:cNvPicPr>
          <p:nvPr/>
        </p:nvPicPr>
        <p:blipFill>
          <a:blip r:embed="rId4"/>
          <a:stretch>
            <a:fillRect/>
          </a:stretch>
        </p:blipFill>
        <p:spPr>
          <a:xfrm>
            <a:off x="2303377" y="2985782"/>
            <a:ext cx="2160000" cy="2160000"/>
          </a:xfrm>
          <a:prstGeom prst="rect">
            <a:avLst/>
          </a:prstGeom>
        </p:spPr>
      </p:pic>
      <p:pic>
        <p:nvPicPr>
          <p:cNvPr id="18" name="Picture 17">
            <a:extLst>
              <a:ext uri="{FF2B5EF4-FFF2-40B4-BE49-F238E27FC236}">
                <a16:creationId xmlns:a16="http://schemas.microsoft.com/office/drawing/2014/main" xmlns="" id="{71CE9436-DB9D-F547-8D2E-8B37B9408AD0}"/>
              </a:ext>
            </a:extLst>
          </p:cNvPr>
          <p:cNvPicPr>
            <a:picLocks noChangeAspect="1"/>
          </p:cNvPicPr>
          <p:nvPr/>
        </p:nvPicPr>
        <p:blipFill>
          <a:blip r:embed="rId5"/>
          <a:stretch>
            <a:fillRect/>
          </a:stretch>
        </p:blipFill>
        <p:spPr>
          <a:xfrm rot="16200000">
            <a:off x="3994973" y="3441756"/>
            <a:ext cx="2249353" cy="1080000"/>
          </a:xfrm>
          <a:prstGeom prst="rect">
            <a:avLst/>
          </a:prstGeom>
        </p:spPr>
      </p:pic>
      <p:pic>
        <p:nvPicPr>
          <p:cNvPr id="20" name="Picture 19">
            <a:extLst>
              <a:ext uri="{FF2B5EF4-FFF2-40B4-BE49-F238E27FC236}">
                <a16:creationId xmlns:a16="http://schemas.microsoft.com/office/drawing/2014/main" xmlns="" id="{72C4EA4B-956E-0743-BE69-8E9C12C46D5D}"/>
              </a:ext>
            </a:extLst>
          </p:cNvPr>
          <p:cNvPicPr>
            <a:picLocks noChangeAspect="1"/>
          </p:cNvPicPr>
          <p:nvPr/>
        </p:nvPicPr>
        <p:blipFill>
          <a:blip r:embed="rId5"/>
          <a:stretch>
            <a:fillRect/>
          </a:stretch>
        </p:blipFill>
        <p:spPr>
          <a:xfrm rot="16200000">
            <a:off x="5069447" y="3441755"/>
            <a:ext cx="2249353" cy="1080000"/>
          </a:xfrm>
          <a:prstGeom prst="rect">
            <a:avLst/>
          </a:prstGeom>
        </p:spPr>
      </p:pic>
      <p:pic>
        <p:nvPicPr>
          <p:cNvPr id="21" name="Picture 20">
            <a:extLst>
              <a:ext uri="{FF2B5EF4-FFF2-40B4-BE49-F238E27FC236}">
                <a16:creationId xmlns:a16="http://schemas.microsoft.com/office/drawing/2014/main" xmlns="" id="{666FDBEE-0B62-8444-B595-FD913C32C63E}"/>
              </a:ext>
            </a:extLst>
          </p:cNvPr>
          <p:cNvPicPr>
            <a:picLocks noChangeAspect="1"/>
          </p:cNvPicPr>
          <p:nvPr/>
        </p:nvPicPr>
        <p:blipFill>
          <a:blip r:embed="rId5"/>
          <a:stretch>
            <a:fillRect/>
          </a:stretch>
        </p:blipFill>
        <p:spPr>
          <a:xfrm rot="16200000">
            <a:off x="4612437" y="2338893"/>
            <a:ext cx="2249353" cy="1080000"/>
          </a:xfrm>
          <a:prstGeom prst="rect">
            <a:avLst/>
          </a:prstGeom>
        </p:spPr>
      </p:pic>
      <p:pic>
        <p:nvPicPr>
          <p:cNvPr id="4" name="Picture 3">
            <a:extLst>
              <a:ext uri="{FF2B5EF4-FFF2-40B4-BE49-F238E27FC236}">
                <a16:creationId xmlns:a16="http://schemas.microsoft.com/office/drawing/2014/main" xmlns="" id="{F01287D6-3A13-EE45-8612-A356EDA1A8AE}"/>
              </a:ext>
            </a:extLst>
          </p:cNvPr>
          <p:cNvPicPr>
            <a:picLocks noChangeAspect="1"/>
          </p:cNvPicPr>
          <p:nvPr/>
        </p:nvPicPr>
        <p:blipFill>
          <a:blip r:embed="rId6"/>
          <a:stretch>
            <a:fillRect/>
          </a:stretch>
        </p:blipFill>
        <p:spPr>
          <a:xfrm>
            <a:off x="7808598" y="2737828"/>
            <a:ext cx="3251751" cy="1090293"/>
          </a:xfrm>
          <a:prstGeom prst="rect">
            <a:avLst/>
          </a:prstGeom>
        </p:spPr>
      </p:pic>
      <p:pic>
        <p:nvPicPr>
          <p:cNvPr id="34" name="Picture 33">
            <a:extLst>
              <a:ext uri="{FF2B5EF4-FFF2-40B4-BE49-F238E27FC236}">
                <a16:creationId xmlns:a16="http://schemas.microsoft.com/office/drawing/2014/main" xmlns="" id="{D7676555-143C-6D42-93F9-42E2F7CC35A0}"/>
              </a:ext>
            </a:extLst>
          </p:cNvPr>
          <p:cNvPicPr>
            <a:picLocks noChangeAspect="1"/>
          </p:cNvPicPr>
          <p:nvPr/>
        </p:nvPicPr>
        <p:blipFill>
          <a:blip r:embed="rId7"/>
          <a:stretch>
            <a:fillRect/>
          </a:stretch>
        </p:blipFill>
        <p:spPr>
          <a:xfrm>
            <a:off x="6731834" y="4195178"/>
            <a:ext cx="5406290" cy="720311"/>
          </a:xfrm>
          <a:prstGeom prst="rect">
            <a:avLst/>
          </a:prstGeom>
        </p:spPr>
      </p:pic>
    </p:spTree>
    <p:extLst>
      <p:ext uri="{BB962C8B-B14F-4D97-AF65-F5344CB8AC3E}">
        <p14:creationId xmlns:p14="http://schemas.microsoft.com/office/powerpoint/2010/main" val="708484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37" name="Rounded Rectangle 36">
            <a:extLst>
              <a:ext uri="{FF2B5EF4-FFF2-40B4-BE49-F238E27FC236}">
                <a16:creationId xmlns:a16="http://schemas.microsoft.com/office/drawing/2014/main" xmlns="" id="{F49348B7-6469-154F-B94D-6597C71E4DC9}"/>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_ equal groups of _ = _</a:t>
            </a:r>
          </a:p>
          <a:p>
            <a:pPr algn="ctr"/>
            <a:r>
              <a:rPr lang="en-GB" sz="2400" dirty="0">
                <a:solidFill>
                  <a:schemeClr val="tx1"/>
                </a:solidFill>
                <a:latin typeface="OpenDyslexicAlta" pitchFamily="2" charset="77"/>
              </a:rPr>
              <a:t>_ multiplied by _ = _</a:t>
            </a:r>
          </a:p>
          <a:p>
            <a:pPr algn="ctr"/>
            <a:r>
              <a:rPr lang="en-GB" sz="2400" dirty="0">
                <a:solidFill>
                  <a:schemeClr val="tx1"/>
                </a:solidFill>
                <a:latin typeface="OpenDyslexicAlta" pitchFamily="2" charset="77"/>
              </a:rPr>
              <a:t>_ × _ = _</a:t>
            </a:r>
          </a:p>
        </p:txBody>
      </p:sp>
      <p:pic>
        <p:nvPicPr>
          <p:cNvPr id="7" name="Picture 6">
            <a:extLst>
              <a:ext uri="{FF2B5EF4-FFF2-40B4-BE49-F238E27FC236}">
                <a16:creationId xmlns:a16="http://schemas.microsoft.com/office/drawing/2014/main" xmlns="" id="{25062487-678E-1049-98FD-0CE516462708}"/>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2112406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5" name="Rounded Rectangle 14">
            <a:extLst>
              <a:ext uri="{FF2B5EF4-FFF2-40B4-BE49-F238E27FC236}">
                <a16:creationId xmlns:a16="http://schemas.microsoft.com/office/drawing/2014/main" xmlns="" id="{F802AA10-40C9-E344-B224-52363A22B817}"/>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 of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9</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multiplied by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9</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9</a:t>
            </a:r>
            <a:endParaRPr lang="en-GB" sz="2400" dirty="0">
              <a:solidFill>
                <a:schemeClr val="tx1"/>
              </a:solidFill>
              <a:latin typeface="OpenDyslexicAlta" pitchFamily="2" charset="77"/>
            </a:endParaRPr>
          </a:p>
        </p:txBody>
      </p:sp>
      <p:pic>
        <p:nvPicPr>
          <p:cNvPr id="6" name="Picture 5">
            <a:extLst>
              <a:ext uri="{FF2B5EF4-FFF2-40B4-BE49-F238E27FC236}">
                <a16:creationId xmlns:a16="http://schemas.microsoft.com/office/drawing/2014/main" xmlns="" id="{C9C3A923-6B25-944F-94DC-66BD4AE65671}"/>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1620969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37" name="Rounded Rectangle 36">
            <a:extLst>
              <a:ext uri="{FF2B5EF4-FFF2-40B4-BE49-F238E27FC236}">
                <a16:creationId xmlns:a16="http://schemas.microsoft.com/office/drawing/2014/main" xmlns="" id="{F49348B7-6469-154F-B94D-6597C71E4DC9}"/>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_ equal groups of _ = _</a:t>
            </a:r>
          </a:p>
          <a:p>
            <a:pPr algn="ctr"/>
            <a:r>
              <a:rPr lang="en-GB" sz="2400" dirty="0">
                <a:solidFill>
                  <a:schemeClr val="tx1"/>
                </a:solidFill>
                <a:latin typeface="OpenDyslexicAlta" pitchFamily="2" charset="77"/>
              </a:rPr>
              <a:t>_ multiplied by _ = _</a:t>
            </a:r>
          </a:p>
          <a:p>
            <a:pPr algn="ctr"/>
            <a:r>
              <a:rPr lang="en-GB" sz="2400" dirty="0">
                <a:solidFill>
                  <a:schemeClr val="tx1"/>
                </a:solidFill>
                <a:latin typeface="OpenDyslexicAlta" pitchFamily="2" charset="77"/>
              </a:rPr>
              <a:t>_ × _ = _</a:t>
            </a:r>
          </a:p>
        </p:txBody>
      </p:sp>
      <p:pic>
        <p:nvPicPr>
          <p:cNvPr id="14" name="Picture 13">
            <a:extLst>
              <a:ext uri="{FF2B5EF4-FFF2-40B4-BE49-F238E27FC236}">
                <a16:creationId xmlns:a16="http://schemas.microsoft.com/office/drawing/2014/main" xmlns="" id="{5C204937-311C-6C48-A3D5-49FCD5ACCDE9}"/>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247368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5" name="Rounded Rectangle 14">
            <a:extLst>
              <a:ext uri="{FF2B5EF4-FFF2-40B4-BE49-F238E27FC236}">
                <a16:creationId xmlns:a16="http://schemas.microsoft.com/office/drawing/2014/main" xmlns="" id="{F802AA10-40C9-E344-B224-52363A22B817}"/>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equal groups of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6</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multiplied by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6</a:t>
            </a:r>
            <a:endParaRPr lang="en-GB" sz="2400" dirty="0">
              <a:solidFill>
                <a:schemeClr val="tx1"/>
              </a:solidFill>
              <a:latin typeface="OpenDyslexicAlta" pitchFamily="2" charset="77"/>
            </a:endParaRPr>
          </a:p>
          <a:p>
            <a:pPr algn="ct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6</a:t>
            </a:r>
            <a:endParaRPr lang="en-GB" sz="2400" dirty="0">
              <a:solidFill>
                <a:schemeClr val="tx1"/>
              </a:solidFill>
              <a:latin typeface="OpenDyslexicAlta" pitchFamily="2" charset="77"/>
            </a:endParaRPr>
          </a:p>
        </p:txBody>
      </p:sp>
      <p:pic>
        <p:nvPicPr>
          <p:cNvPr id="4" name="Picture 3">
            <a:extLst>
              <a:ext uri="{FF2B5EF4-FFF2-40B4-BE49-F238E27FC236}">
                <a16:creationId xmlns:a16="http://schemas.microsoft.com/office/drawing/2014/main" xmlns="" id="{EA343F2A-B77B-B646-A846-78208127936B}"/>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2342986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use pictures to support multiplication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37" name="Rounded Rectangle 36">
            <a:extLst>
              <a:ext uri="{FF2B5EF4-FFF2-40B4-BE49-F238E27FC236}">
                <a16:creationId xmlns:a16="http://schemas.microsoft.com/office/drawing/2014/main" xmlns="" id="{F49348B7-6469-154F-B94D-6597C71E4DC9}"/>
              </a:ext>
            </a:extLst>
          </p:cNvPr>
          <p:cNvSpPr/>
          <p:nvPr/>
        </p:nvSpPr>
        <p:spPr>
          <a:xfrm>
            <a:off x="2779218" y="5237226"/>
            <a:ext cx="6633563" cy="1255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_ equal groups of _ = _</a:t>
            </a:r>
          </a:p>
          <a:p>
            <a:pPr algn="ctr"/>
            <a:r>
              <a:rPr lang="en-GB" sz="2400" dirty="0">
                <a:solidFill>
                  <a:schemeClr val="tx1"/>
                </a:solidFill>
                <a:latin typeface="OpenDyslexicAlta" pitchFamily="2" charset="77"/>
              </a:rPr>
              <a:t>_ multiplied by _ = _</a:t>
            </a:r>
          </a:p>
          <a:p>
            <a:pPr algn="ctr"/>
            <a:r>
              <a:rPr lang="en-GB" sz="2400" dirty="0">
                <a:solidFill>
                  <a:schemeClr val="tx1"/>
                </a:solidFill>
                <a:latin typeface="OpenDyslexicAlta" pitchFamily="2" charset="77"/>
              </a:rPr>
              <a:t>_ × _ = _</a:t>
            </a:r>
          </a:p>
        </p:txBody>
      </p:sp>
      <p:pic>
        <p:nvPicPr>
          <p:cNvPr id="7" name="Picture 6">
            <a:extLst>
              <a:ext uri="{FF2B5EF4-FFF2-40B4-BE49-F238E27FC236}">
                <a16:creationId xmlns:a16="http://schemas.microsoft.com/office/drawing/2014/main" xmlns="" id="{06ED12FE-CF2D-874C-85E9-1A8987A33533}"/>
              </a:ext>
            </a:extLst>
          </p:cNvPr>
          <p:cNvPicPr>
            <a:picLocks noChangeAspect="1"/>
          </p:cNvPicPr>
          <p:nvPr/>
        </p:nvPicPr>
        <p:blipFill>
          <a:blip r:embed="rId3"/>
          <a:stretch>
            <a:fillRect/>
          </a:stretch>
        </p:blipFill>
        <p:spPr>
          <a:xfrm>
            <a:off x="2844799" y="1986026"/>
            <a:ext cx="6502400" cy="3251200"/>
          </a:xfrm>
          <a:prstGeom prst="rect">
            <a:avLst/>
          </a:prstGeom>
        </p:spPr>
      </p:pic>
    </p:spTree>
    <p:extLst>
      <p:ext uri="{BB962C8B-B14F-4D97-AF65-F5344CB8AC3E}">
        <p14:creationId xmlns:p14="http://schemas.microsoft.com/office/powerpoint/2010/main" val="29717596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12996</TotalTime>
  <Words>1787</Words>
  <Application>Microsoft Office PowerPoint</Application>
  <PresentationFormat>Custom</PresentationFormat>
  <Paragraphs>404</Paragraphs>
  <Slides>36</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Wingdings</vt:lpstr>
      <vt:lpstr>Lato Light</vt:lpstr>
      <vt:lpstr>Calibri</vt:lpstr>
      <vt:lpstr>Muli</vt:lpstr>
      <vt:lpstr>Lato</vt:lpstr>
      <vt:lpstr>OpenDyslexicAlta</vt:lpstr>
      <vt:lpstr>OpenDyslexic</vt:lpstr>
      <vt:lpstr>Office Theme</vt:lpstr>
      <vt:lpstr>PowerPoint Presentation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lpstr>To be able to use pictures to support multiplication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605</cp:revision>
  <cp:lastPrinted>2019-06-17T16:19:05Z</cp:lastPrinted>
  <dcterms:created xsi:type="dcterms:W3CDTF">2018-08-06T08:16:18Z</dcterms:created>
  <dcterms:modified xsi:type="dcterms:W3CDTF">2020-07-13T18:48:43Z</dcterms:modified>
</cp:coreProperties>
</file>