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70"/>
  </p:notesMasterIdLst>
  <p:handoutMasterIdLst>
    <p:handoutMasterId r:id="rId71"/>
  </p:handoutMasterIdLst>
  <p:sldIdLst>
    <p:sldId id="320" r:id="rId2"/>
    <p:sldId id="321" r:id="rId3"/>
    <p:sldId id="346" r:id="rId4"/>
    <p:sldId id="389" r:id="rId5"/>
    <p:sldId id="379" r:id="rId6"/>
    <p:sldId id="382" r:id="rId7"/>
    <p:sldId id="381" r:id="rId8"/>
    <p:sldId id="380" r:id="rId9"/>
    <p:sldId id="375" r:id="rId10"/>
    <p:sldId id="378" r:id="rId11"/>
    <p:sldId id="377" r:id="rId12"/>
    <p:sldId id="376" r:id="rId13"/>
    <p:sldId id="371" r:id="rId14"/>
    <p:sldId id="374" r:id="rId15"/>
    <p:sldId id="373" r:id="rId16"/>
    <p:sldId id="372" r:id="rId17"/>
    <p:sldId id="383" r:id="rId18"/>
    <p:sldId id="386" r:id="rId19"/>
    <p:sldId id="385" r:id="rId20"/>
    <p:sldId id="384" r:id="rId21"/>
    <p:sldId id="387" r:id="rId22"/>
    <p:sldId id="388" r:id="rId23"/>
    <p:sldId id="357" r:id="rId24"/>
    <p:sldId id="392" r:id="rId25"/>
    <p:sldId id="393" r:id="rId26"/>
    <p:sldId id="394" r:id="rId27"/>
    <p:sldId id="395" r:id="rId28"/>
    <p:sldId id="396" r:id="rId29"/>
    <p:sldId id="391" r:id="rId30"/>
    <p:sldId id="398" r:id="rId31"/>
    <p:sldId id="399" r:id="rId32"/>
    <p:sldId id="400" r:id="rId33"/>
    <p:sldId id="401" r:id="rId34"/>
    <p:sldId id="402" r:id="rId35"/>
    <p:sldId id="403" r:id="rId36"/>
    <p:sldId id="397" r:id="rId37"/>
    <p:sldId id="405" r:id="rId38"/>
    <p:sldId id="404" r:id="rId39"/>
    <p:sldId id="390" r:id="rId40"/>
    <p:sldId id="411" r:id="rId41"/>
    <p:sldId id="410" r:id="rId42"/>
    <p:sldId id="409" r:id="rId43"/>
    <p:sldId id="408" r:id="rId44"/>
    <p:sldId id="407" r:id="rId45"/>
    <p:sldId id="419" r:id="rId46"/>
    <p:sldId id="425" r:id="rId47"/>
    <p:sldId id="424" r:id="rId48"/>
    <p:sldId id="423" r:id="rId49"/>
    <p:sldId id="422" r:id="rId50"/>
    <p:sldId id="421" r:id="rId51"/>
    <p:sldId id="420" r:id="rId52"/>
    <p:sldId id="406" r:id="rId53"/>
    <p:sldId id="418" r:id="rId54"/>
    <p:sldId id="417" r:id="rId55"/>
    <p:sldId id="416" r:id="rId56"/>
    <p:sldId id="415" r:id="rId57"/>
    <p:sldId id="414" r:id="rId58"/>
    <p:sldId id="413" r:id="rId59"/>
    <p:sldId id="412" r:id="rId60"/>
    <p:sldId id="370" r:id="rId61"/>
    <p:sldId id="426" r:id="rId62"/>
    <p:sldId id="427" r:id="rId63"/>
    <p:sldId id="428" r:id="rId64"/>
    <p:sldId id="429" r:id="rId65"/>
    <p:sldId id="430" r:id="rId66"/>
    <p:sldId id="348" r:id="rId67"/>
    <p:sldId id="432" r:id="rId68"/>
    <p:sldId id="431" r:id="rId69"/>
  </p:sldIdLst>
  <p:sldSz cx="12192000" cy="6858000"/>
  <p:notesSz cx="6858000" cy="9144000"/>
  <p:embeddedFontLst>
    <p:embeddedFont>
      <p:font typeface="OpenDyslexicAlta" panose="020B0604020202020204" charset="0"/>
      <p:regular r:id="rId72"/>
      <p:bold r:id="rId73"/>
      <p:italic r:id="rId74"/>
      <p:boldItalic r:id="rId75"/>
    </p:embeddedFont>
    <p:embeddedFont>
      <p:font typeface="Calibri" panose="020F0502020204030204" pitchFamily="34" charset="0"/>
      <p:regular r:id="rId76"/>
      <p:bold r:id="rId77"/>
      <p:italic r:id="rId78"/>
      <p:boldItalic r:id="rId79"/>
    </p:embeddedFont>
    <p:embeddedFont>
      <p:font typeface="Muli" panose="020B0604020202020204" charset="0"/>
      <p:regular r:id="rId80"/>
      <p:bold r:id="rId81"/>
      <p:italic r:id="rId82"/>
      <p:boldItalic r:id="rId83"/>
    </p:embeddedFont>
    <p:embeddedFont>
      <p:font typeface="Lato Light" panose="020F0302020204030203" pitchFamily="34" charset="0"/>
      <p:regular r:id="rId84"/>
    </p:embeddedFont>
    <p:embeddedFont>
      <p:font typeface="Lato" panose="020F0502020204030203" pitchFamily="34" charset="0"/>
      <p:regular r:id="rId85"/>
      <p:bold r:id="rId8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3273DC"/>
    <a:srgbClr val="23D160"/>
    <a:srgbClr val="7957D5"/>
    <a:srgbClr val="FFDD57"/>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580" autoAdjust="0"/>
    <p:restoredTop sz="90093" autoAdjust="0"/>
  </p:normalViewPr>
  <p:slideViewPr>
    <p:cSldViewPr snapToGrid="0" snapToObjects="1">
      <p:cViewPr varScale="1">
        <p:scale>
          <a:sx n="68" d="100"/>
          <a:sy n="68" d="100"/>
        </p:scale>
        <p:origin x="-306"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3.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1.fntdata"/><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1056410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2362890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3967786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1009709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2494420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1483690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1804362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1097798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313581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1972782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2771117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32672833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2828663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2418256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4148559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179242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3407300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225643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525071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4125846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13095870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2226207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1496289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1472813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3837150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4957590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3036121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36</a:t>
            </a:fld>
            <a:endParaRPr lang="en-GB"/>
          </a:p>
        </p:txBody>
      </p:sp>
    </p:spTree>
    <p:extLst>
      <p:ext uri="{BB962C8B-B14F-4D97-AF65-F5344CB8AC3E}">
        <p14:creationId xmlns:p14="http://schemas.microsoft.com/office/powerpoint/2010/main" val="3178617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37</a:t>
            </a:fld>
            <a:endParaRPr lang="en-GB"/>
          </a:p>
        </p:txBody>
      </p:sp>
    </p:spTree>
    <p:extLst>
      <p:ext uri="{BB962C8B-B14F-4D97-AF65-F5344CB8AC3E}">
        <p14:creationId xmlns:p14="http://schemas.microsoft.com/office/powerpoint/2010/main" val="36392587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38</a:t>
            </a:fld>
            <a:endParaRPr lang="en-GB"/>
          </a:p>
        </p:txBody>
      </p:sp>
    </p:spTree>
    <p:extLst>
      <p:ext uri="{BB962C8B-B14F-4D97-AF65-F5344CB8AC3E}">
        <p14:creationId xmlns:p14="http://schemas.microsoft.com/office/powerpoint/2010/main" val="30714599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39</a:t>
            </a:fld>
            <a:endParaRPr lang="en-GB"/>
          </a:p>
        </p:txBody>
      </p:sp>
    </p:spTree>
    <p:extLst>
      <p:ext uri="{BB962C8B-B14F-4D97-AF65-F5344CB8AC3E}">
        <p14:creationId xmlns:p14="http://schemas.microsoft.com/office/powerpoint/2010/main" val="3241402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40</a:t>
            </a:fld>
            <a:endParaRPr lang="en-GB"/>
          </a:p>
        </p:txBody>
      </p:sp>
    </p:spTree>
    <p:extLst>
      <p:ext uri="{BB962C8B-B14F-4D97-AF65-F5344CB8AC3E}">
        <p14:creationId xmlns:p14="http://schemas.microsoft.com/office/powerpoint/2010/main" val="23142249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41</a:t>
            </a:fld>
            <a:endParaRPr lang="en-GB"/>
          </a:p>
        </p:txBody>
      </p:sp>
    </p:spTree>
    <p:extLst>
      <p:ext uri="{BB962C8B-B14F-4D97-AF65-F5344CB8AC3E}">
        <p14:creationId xmlns:p14="http://schemas.microsoft.com/office/powerpoint/2010/main" val="2761006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20466824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42</a:t>
            </a:fld>
            <a:endParaRPr lang="en-GB"/>
          </a:p>
        </p:txBody>
      </p:sp>
    </p:spTree>
    <p:extLst>
      <p:ext uri="{BB962C8B-B14F-4D97-AF65-F5344CB8AC3E}">
        <p14:creationId xmlns:p14="http://schemas.microsoft.com/office/powerpoint/2010/main" val="294420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43</a:t>
            </a:fld>
            <a:endParaRPr lang="en-GB"/>
          </a:p>
        </p:txBody>
      </p:sp>
    </p:spTree>
    <p:extLst>
      <p:ext uri="{BB962C8B-B14F-4D97-AF65-F5344CB8AC3E}">
        <p14:creationId xmlns:p14="http://schemas.microsoft.com/office/powerpoint/2010/main" val="32925564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44</a:t>
            </a:fld>
            <a:endParaRPr lang="en-GB"/>
          </a:p>
        </p:txBody>
      </p:sp>
    </p:spTree>
    <p:extLst>
      <p:ext uri="{BB962C8B-B14F-4D97-AF65-F5344CB8AC3E}">
        <p14:creationId xmlns:p14="http://schemas.microsoft.com/office/powerpoint/2010/main" val="28634608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45</a:t>
            </a:fld>
            <a:endParaRPr lang="en-GB"/>
          </a:p>
        </p:txBody>
      </p:sp>
    </p:spTree>
    <p:extLst>
      <p:ext uri="{BB962C8B-B14F-4D97-AF65-F5344CB8AC3E}">
        <p14:creationId xmlns:p14="http://schemas.microsoft.com/office/powerpoint/2010/main" val="29713937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46</a:t>
            </a:fld>
            <a:endParaRPr lang="en-GB"/>
          </a:p>
        </p:txBody>
      </p:sp>
    </p:spTree>
    <p:extLst>
      <p:ext uri="{BB962C8B-B14F-4D97-AF65-F5344CB8AC3E}">
        <p14:creationId xmlns:p14="http://schemas.microsoft.com/office/powerpoint/2010/main" val="17583107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47</a:t>
            </a:fld>
            <a:endParaRPr lang="en-GB"/>
          </a:p>
        </p:txBody>
      </p:sp>
    </p:spTree>
    <p:extLst>
      <p:ext uri="{BB962C8B-B14F-4D97-AF65-F5344CB8AC3E}">
        <p14:creationId xmlns:p14="http://schemas.microsoft.com/office/powerpoint/2010/main" val="3488068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48</a:t>
            </a:fld>
            <a:endParaRPr lang="en-GB"/>
          </a:p>
        </p:txBody>
      </p:sp>
    </p:spTree>
    <p:extLst>
      <p:ext uri="{BB962C8B-B14F-4D97-AF65-F5344CB8AC3E}">
        <p14:creationId xmlns:p14="http://schemas.microsoft.com/office/powerpoint/2010/main" val="1463116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49</a:t>
            </a:fld>
            <a:endParaRPr lang="en-GB"/>
          </a:p>
        </p:txBody>
      </p:sp>
    </p:spTree>
    <p:extLst>
      <p:ext uri="{BB962C8B-B14F-4D97-AF65-F5344CB8AC3E}">
        <p14:creationId xmlns:p14="http://schemas.microsoft.com/office/powerpoint/2010/main" val="19090913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50</a:t>
            </a:fld>
            <a:endParaRPr lang="en-GB"/>
          </a:p>
        </p:txBody>
      </p:sp>
    </p:spTree>
    <p:extLst>
      <p:ext uri="{BB962C8B-B14F-4D97-AF65-F5344CB8AC3E}">
        <p14:creationId xmlns:p14="http://schemas.microsoft.com/office/powerpoint/2010/main" val="3022805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51</a:t>
            </a:fld>
            <a:endParaRPr lang="en-GB"/>
          </a:p>
        </p:txBody>
      </p:sp>
    </p:spTree>
    <p:extLst>
      <p:ext uri="{BB962C8B-B14F-4D97-AF65-F5344CB8AC3E}">
        <p14:creationId xmlns:p14="http://schemas.microsoft.com/office/powerpoint/2010/main" val="1245294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20119748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52</a:t>
            </a:fld>
            <a:endParaRPr lang="en-GB"/>
          </a:p>
        </p:txBody>
      </p:sp>
    </p:spTree>
    <p:extLst>
      <p:ext uri="{BB962C8B-B14F-4D97-AF65-F5344CB8AC3E}">
        <p14:creationId xmlns:p14="http://schemas.microsoft.com/office/powerpoint/2010/main" val="33524127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53</a:t>
            </a:fld>
            <a:endParaRPr lang="en-GB"/>
          </a:p>
        </p:txBody>
      </p:sp>
    </p:spTree>
    <p:extLst>
      <p:ext uri="{BB962C8B-B14F-4D97-AF65-F5344CB8AC3E}">
        <p14:creationId xmlns:p14="http://schemas.microsoft.com/office/powerpoint/2010/main" val="5586674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54</a:t>
            </a:fld>
            <a:endParaRPr lang="en-GB"/>
          </a:p>
        </p:txBody>
      </p:sp>
    </p:spTree>
    <p:extLst>
      <p:ext uri="{BB962C8B-B14F-4D97-AF65-F5344CB8AC3E}">
        <p14:creationId xmlns:p14="http://schemas.microsoft.com/office/powerpoint/2010/main" val="2831280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55</a:t>
            </a:fld>
            <a:endParaRPr lang="en-GB"/>
          </a:p>
        </p:txBody>
      </p:sp>
    </p:spTree>
    <p:extLst>
      <p:ext uri="{BB962C8B-B14F-4D97-AF65-F5344CB8AC3E}">
        <p14:creationId xmlns:p14="http://schemas.microsoft.com/office/powerpoint/2010/main" val="5197602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56</a:t>
            </a:fld>
            <a:endParaRPr lang="en-GB"/>
          </a:p>
        </p:txBody>
      </p:sp>
    </p:spTree>
    <p:extLst>
      <p:ext uri="{BB962C8B-B14F-4D97-AF65-F5344CB8AC3E}">
        <p14:creationId xmlns:p14="http://schemas.microsoft.com/office/powerpoint/2010/main" val="5726919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57</a:t>
            </a:fld>
            <a:endParaRPr lang="en-GB"/>
          </a:p>
        </p:txBody>
      </p:sp>
    </p:spTree>
    <p:extLst>
      <p:ext uri="{BB962C8B-B14F-4D97-AF65-F5344CB8AC3E}">
        <p14:creationId xmlns:p14="http://schemas.microsoft.com/office/powerpoint/2010/main" val="12514756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58</a:t>
            </a:fld>
            <a:endParaRPr lang="en-GB"/>
          </a:p>
        </p:txBody>
      </p:sp>
    </p:spTree>
    <p:extLst>
      <p:ext uri="{BB962C8B-B14F-4D97-AF65-F5344CB8AC3E}">
        <p14:creationId xmlns:p14="http://schemas.microsoft.com/office/powerpoint/2010/main" val="22267696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59</a:t>
            </a:fld>
            <a:endParaRPr lang="en-GB"/>
          </a:p>
        </p:txBody>
      </p:sp>
    </p:spTree>
    <p:extLst>
      <p:ext uri="{BB962C8B-B14F-4D97-AF65-F5344CB8AC3E}">
        <p14:creationId xmlns:p14="http://schemas.microsoft.com/office/powerpoint/2010/main" val="8935434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children might benefit from using a Twenty Frame (two Ten Frames) and counters to reinforce the exchange that takes place in b) and c)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60</a:t>
            </a:fld>
            <a:endParaRPr lang="en-GB"/>
          </a:p>
        </p:txBody>
      </p:sp>
    </p:spTree>
    <p:extLst>
      <p:ext uri="{BB962C8B-B14F-4D97-AF65-F5344CB8AC3E}">
        <p14:creationId xmlns:p14="http://schemas.microsoft.com/office/powerpoint/2010/main" val="28322572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61</a:t>
            </a:fld>
            <a:endParaRPr lang="en-GB"/>
          </a:p>
        </p:txBody>
      </p:sp>
    </p:spTree>
    <p:extLst>
      <p:ext uri="{BB962C8B-B14F-4D97-AF65-F5344CB8AC3E}">
        <p14:creationId xmlns:p14="http://schemas.microsoft.com/office/powerpoint/2010/main" val="3676815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3840098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children might benefit from using a Twenty Frame (two Ten Frames) and counters to reinforce the exchange that takes place in b) and c) </a:t>
            </a:r>
          </a:p>
          <a:p>
            <a:endParaRPr lang="en-US" dirty="0"/>
          </a:p>
          <a:p>
            <a:r>
              <a:rPr lang="en-US" dirty="0"/>
              <a:t>Children should continue to use a number line as a support.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62</a:t>
            </a:fld>
            <a:endParaRPr lang="en-GB"/>
          </a:p>
        </p:txBody>
      </p:sp>
    </p:spTree>
    <p:extLst>
      <p:ext uri="{BB962C8B-B14F-4D97-AF65-F5344CB8AC3E}">
        <p14:creationId xmlns:p14="http://schemas.microsoft.com/office/powerpoint/2010/main" val="5728392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children might benefit from using a Twenty Frame (two Ten Frames) and counters to reinforce the exchange that takes place in b) and c)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63</a:t>
            </a:fld>
            <a:endParaRPr lang="en-GB"/>
          </a:p>
        </p:txBody>
      </p:sp>
    </p:spTree>
    <p:extLst>
      <p:ext uri="{BB962C8B-B14F-4D97-AF65-F5344CB8AC3E}">
        <p14:creationId xmlns:p14="http://schemas.microsoft.com/office/powerpoint/2010/main" val="35255963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children might benefit from using a Twenty Frame (two Ten Frames) and counters to reinforce the exchange that takes place in b) and c) </a:t>
            </a:r>
          </a:p>
          <a:p>
            <a:endParaRPr lang="en-US" dirty="0"/>
          </a:p>
          <a:p>
            <a:r>
              <a:rPr lang="en-US" dirty="0"/>
              <a:t>Children should continue to use a number line as a support.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64</a:t>
            </a:fld>
            <a:endParaRPr lang="en-GB"/>
          </a:p>
        </p:txBody>
      </p:sp>
    </p:spTree>
    <p:extLst>
      <p:ext uri="{BB962C8B-B14F-4D97-AF65-F5344CB8AC3E}">
        <p14:creationId xmlns:p14="http://schemas.microsoft.com/office/powerpoint/2010/main" val="36592629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children might benefit from using a Twenty Frame (two Ten Frames) and counters to reinforce the exchange that takes place in b) and c) </a:t>
            </a:r>
          </a:p>
          <a:p>
            <a:endParaRPr lang="en-US" dirty="0"/>
          </a:p>
          <a:p>
            <a:r>
              <a:rPr lang="en-US" dirty="0"/>
              <a:t>Children should continue to use a number line as a support.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65</a:t>
            </a:fld>
            <a:endParaRPr lang="en-GB"/>
          </a:p>
        </p:txBody>
      </p:sp>
    </p:spTree>
    <p:extLst>
      <p:ext uri="{BB962C8B-B14F-4D97-AF65-F5344CB8AC3E}">
        <p14:creationId xmlns:p14="http://schemas.microsoft.com/office/powerpoint/2010/main" val="16739591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66</a:t>
            </a:fld>
            <a:endParaRPr lang="en-GB"/>
          </a:p>
        </p:txBody>
      </p:sp>
    </p:spTree>
    <p:extLst>
      <p:ext uri="{BB962C8B-B14F-4D97-AF65-F5344CB8AC3E}">
        <p14:creationId xmlns:p14="http://schemas.microsoft.com/office/powerpoint/2010/main" val="21426193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67</a:t>
            </a:fld>
            <a:endParaRPr lang="en-GB"/>
          </a:p>
        </p:txBody>
      </p:sp>
    </p:spTree>
    <p:extLst>
      <p:ext uri="{BB962C8B-B14F-4D97-AF65-F5344CB8AC3E}">
        <p14:creationId xmlns:p14="http://schemas.microsoft.com/office/powerpoint/2010/main" val="3650049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3850945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2661095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29776642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14/07/2020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11.tiff"/></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12.tiff"/></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4.xml"/><Relationship Id="rId5" Type="http://schemas.openxmlformats.org/officeDocument/2006/relationships/image" Target="../media/image10.tiff"/><Relationship Id="rId4" Type="http://schemas.openxmlformats.org/officeDocument/2006/relationships/image" Target="../media/image12.tif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a:bodyPr>
          <a:lstStyle/>
          <a:p>
            <a:r>
              <a:rPr lang="en-GB" dirty="0"/>
              <a:t>Year 1 </a:t>
            </a:r>
            <a:br>
              <a:rPr lang="en-GB" dirty="0"/>
            </a:br>
            <a:r>
              <a:rPr lang="en-GB" dirty="0"/>
              <a:t>Spring Block 1: Addition and Subtraction</a:t>
            </a:r>
          </a:p>
          <a:p>
            <a:r>
              <a:rPr lang="en-GB" dirty="0"/>
              <a:t>Lesson 1: To be able to add by counting on</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1 – Addition and Subtraction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1</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Spring</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262471"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9434514" y="3410293"/>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8496301" y="2812986"/>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6 people at the bus stop. </a:t>
            </a:r>
          </a:p>
          <a:p>
            <a:r>
              <a:rPr lang="en-US" sz="2400" dirty="0">
                <a:solidFill>
                  <a:schemeClr val="tx1"/>
                </a:solidFill>
                <a:latin typeface="OpenDyslexicAlta" pitchFamily="2" charset="77"/>
              </a:rPr>
              <a:t>Then another 2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2455089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6 people at the bus stop. </a:t>
            </a:r>
          </a:p>
          <a:p>
            <a:r>
              <a:rPr lang="en-US" sz="2400" dirty="0">
                <a:solidFill>
                  <a:schemeClr val="tx1"/>
                </a:solidFill>
                <a:latin typeface="OpenDyslexicAlta" pitchFamily="2" charset="77"/>
              </a:rPr>
              <a:t>Then another 2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732723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6 people at the bus stop. </a:t>
            </a:r>
          </a:p>
          <a:p>
            <a:r>
              <a:rPr lang="en-US" sz="2400" dirty="0">
                <a:solidFill>
                  <a:schemeClr val="tx1"/>
                </a:solidFill>
                <a:latin typeface="OpenDyslexicAlta" pitchFamily="2" charset="77"/>
              </a:rPr>
              <a:t>Then another 2 people arrived. </a:t>
            </a:r>
          </a:p>
          <a:p>
            <a:r>
              <a:rPr lang="en-US" sz="2400" dirty="0">
                <a:solidFill>
                  <a:schemeClr val="tx1"/>
                </a:solidFill>
                <a:latin typeface="OpenDyslexicAlta" pitchFamily="2" charset="77"/>
              </a:rPr>
              <a:t>There are </a:t>
            </a:r>
            <a:r>
              <a:rPr lang="en-US" sz="2400" u="sng" dirty="0">
                <a:solidFill>
                  <a:srgbClr val="FF3860"/>
                </a:solidFill>
                <a:latin typeface="OpenDyslexicAlta" pitchFamily="2" charset="77"/>
              </a:rPr>
              <a:t>8</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421730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7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248147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10069513" y="29059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9348788" y="3518565"/>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F7E01B99-EB1C-8F49-B67C-C0A528A7CF45}"/>
              </a:ext>
            </a:extLst>
          </p:cNvPr>
          <p:cNvSpPr>
            <a:spLocks noChangeArrowheads="1"/>
          </p:cNvSpPr>
          <p:nvPr/>
        </p:nvSpPr>
        <p:spPr bwMode="auto">
          <a:xfrm>
            <a:off x="8628063" y="2885303"/>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7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516582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6467475"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F7E01B99-EB1C-8F49-B67C-C0A528A7CF45}"/>
              </a:ext>
            </a:extLst>
          </p:cNvPr>
          <p:cNvSpPr>
            <a:spLocks noChangeArrowheads="1"/>
          </p:cNvSpPr>
          <p:nvPr/>
        </p:nvSpPr>
        <p:spPr bwMode="auto">
          <a:xfrm>
            <a:off x="7196137"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7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3414776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6467475"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F7E01B99-EB1C-8F49-B67C-C0A528A7CF45}"/>
              </a:ext>
            </a:extLst>
          </p:cNvPr>
          <p:cNvSpPr>
            <a:spLocks noChangeArrowheads="1"/>
          </p:cNvSpPr>
          <p:nvPr/>
        </p:nvSpPr>
        <p:spPr bwMode="auto">
          <a:xfrm>
            <a:off x="7196137"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7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u="sng" dirty="0">
                <a:solidFill>
                  <a:srgbClr val="FF3860"/>
                </a:solidFill>
                <a:latin typeface="OpenDyslexicAlta" pitchFamily="2" charset="77"/>
              </a:rPr>
              <a:t>10</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2914014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4 people at the bus stop. </a:t>
            </a:r>
          </a:p>
          <a:p>
            <a:r>
              <a:rPr lang="en-US" sz="2400" dirty="0">
                <a:solidFill>
                  <a:schemeClr val="tx1"/>
                </a:solidFill>
                <a:latin typeface="OpenDyslexicAlta" pitchFamily="2" charset="77"/>
              </a:rPr>
              <a:t>Then another 5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872526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10627297" y="3439062"/>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9912257" y="2895622"/>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9269763" y="3518565"/>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8278019" y="3617247"/>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8628063" y="2810819"/>
            <a:ext cx="696913"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4 people at the bus stop. </a:t>
            </a:r>
          </a:p>
          <a:p>
            <a:r>
              <a:rPr lang="en-US" sz="2400" dirty="0">
                <a:solidFill>
                  <a:schemeClr val="tx1"/>
                </a:solidFill>
                <a:latin typeface="OpenDyslexicAlta" pitchFamily="2" charset="77"/>
              </a:rPr>
              <a:t>Then another 5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741593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6467475"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4 people at the bus stop. </a:t>
            </a:r>
          </a:p>
          <a:p>
            <a:r>
              <a:rPr lang="en-US" sz="2400" dirty="0">
                <a:solidFill>
                  <a:schemeClr val="tx1"/>
                </a:solidFill>
                <a:latin typeface="OpenDyslexicAlta" pitchFamily="2" charset="77"/>
              </a:rPr>
              <a:t>Then another 5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2319048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mathematical equipment and pictorial representations to help me add by counting on from a given amount or number </a:t>
            </a:r>
          </a:p>
          <a:p>
            <a:pPr>
              <a:buClr>
                <a:srgbClr val="23D160"/>
              </a:buClr>
              <a:buSzPct val="85000"/>
              <a:buFont typeface="Wingdings" pitchFamily="2" charset="2"/>
              <a:buChar char="ü"/>
            </a:pPr>
            <a:r>
              <a:rPr lang="en-GB" sz="2200" dirty="0"/>
              <a:t> I can explain my reasoning when using mathematical equipment and pictorial representations to help me add by counting on from a given amount or number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515599" cy="365125"/>
          </a:xfrm>
        </p:spPr>
        <p:txBody>
          <a:bodyPr/>
          <a:lstStyle/>
          <a:p>
            <a:r>
              <a:rPr lang="en-GB" sz="1400" dirty="0"/>
              <a:t>Year 1 – Spring Block 1 – Addition and Subtraction - Lesson 1 - To be able to add by counting on</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94AB5D3E-2E2E-F146-8909-A91A80BA8E60}"/>
              </a:ext>
            </a:extLst>
          </p:cNvPr>
          <p:cNvSpPr>
            <a:spLocks noChangeArrowheads="1"/>
          </p:cNvSpPr>
          <p:nvPr/>
        </p:nvSpPr>
        <p:spPr bwMode="auto">
          <a:xfrm>
            <a:off x="6467475"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4 people at the bus stop. </a:t>
            </a:r>
          </a:p>
          <a:p>
            <a:r>
              <a:rPr lang="en-US" sz="2400" dirty="0">
                <a:solidFill>
                  <a:schemeClr val="tx1"/>
                </a:solidFill>
                <a:latin typeface="OpenDyslexicAlta" pitchFamily="2" charset="77"/>
              </a:rPr>
              <a:t>Then another 5 people arrived. </a:t>
            </a:r>
          </a:p>
          <a:p>
            <a:r>
              <a:rPr lang="en-US" sz="2400" dirty="0">
                <a:solidFill>
                  <a:schemeClr val="tx1"/>
                </a:solidFill>
                <a:latin typeface="OpenDyslexicAlta" pitchFamily="2" charset="77"/>
              </a:rPr>
              <a:t>There are </a:t>
            </a:r>
            <a:r>
              <a:rPr lang="en-US" sz="2400" u="sng" dirty="0">
                <a:solidFill>
                  <a:srgbClr val="FF3860"/>
                </a:solidFill>
                <a:latin typeface="OpenDyslexicAlta" pitchFamily="2" charset="77"/>
              </a:rPr>
              <a:t>9</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927484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428772"/>
            <a:ext cx="10515600" cy="4351338"/>
          </a:xfrm>
        </p:spPr>
        <p:txBody>
          <a:bodyPr/>
          <a:lstStyle/>
          <a:p>
            <a:pPr marL="0" indent="0">
              <a:buNone/>
            </a:pPr>
            <a:r>
              <a:rPr lang="en-GB" dirty="0"/>
              <a:t>Activity 1:</a:t>
            </a:r>
          </a:p>
          <a:p>
            <a:pPr marL="0" indent="0">
              <a:buClr>
                <a:srgbClr val="23D160"/>
              </a:buClr>
              <a:buSzPct val="85000"/>
              <a:buNone/>
            </a:pPr>
            <a:r>
              <a:rPr lang="en-GB" sz="2200" dirty="0"/>
              <a:t>Use the ten frame and counters to help you complete the number story in as many ways as possible.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a:t>
            </a:r>
          </a:p>
          <a:p>
            <a:r>
              <a:rPr lang="en-US" sz="2400" dirty="0">
                <a:solidFill>
                  <a:schemeClr val="tx1"/>
                </a:solidFill>
                <a:latin typeface="OpenDyslexicAlta" pitchFamily="2" charset="77"/>
              </a:rPr>
              <a:t>Then another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713006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428772"/>
            <a:ext cx="10515600" cy="4351338"/>
          </a:xfrm>
        </p:spPr>
        <p:txBody>
          <a:bodyPr/>
          <a:lstStyle/>
          <a:p>
            <a:pPr marL="0" indent="0">
              <a:buNone/>
            </a:pPr>
            <a:r>
              <a:rPr lang="en-GB" dirty="0"/>
              <a:t>Activity 1:</a:t>
            </a:r>
          </a:p>
          <a:p>
            <a:pPr marL="0" indent="0">
              <a:buClr>
                <a:srgbClr val="23D160"/>
              </a:buClr>
              <a:buSzPct val="85000"/>
              <a:buNone/>
            </a:pPr>
            <a:r>
              <a:rPr lang="en-GB" sz="2200" dirty="0"/>
              <a:t>Use the ten frame and counters to help you complete the number story in as many ways as possible.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FF3860"/>
                </a:solidFill>
                <a:latin typeface="OpenDyslexicAlta" pitchFamily="2" charset="77"/>
              </a:rPr>
              <a:t>Example:</a:t>
            </a:r>
          </a:p>
          <a:p>
            <a:r>
              <a:rPr lang="en-US" sz="2400" dirty="0">
                <a:solidFill>
                  <a:srgbClr val="FF3860"/>
                </a:solidFill>
                <a:latin typeface="OpenDyslexicAlta" pitchFamily="2" charset="77"/>
              </a:rPr>
              <a:t>There were </a:t>
            </a:r>
            <a:r>
              <a:rPr lang="en-US" sz="2400" dirty="0">
                <a:solidFill>
                  <a:srgbClr val="FF3860"/>
                </a:solidFill>
                <a:latin typeface="OpenDyslexicAlta" pitchFamily="2" charset="77"/>
                <a:cs typeface="Calibri" panose="020F0502020204030204" pitchFamily="34" charset="0"/>
              </a:rPr>
              <a:t>2</a:t>
            </a:r>
            <a:r>
              <a:rPr lang="en-US" sz="2400" dirty="0">
                <a:solidFill>
                  <a:srgbClr val="FF3860"/>
                </a:solidFill>
                <a:latin typeface="OpenDyslexicAlta" pitchFamily="2" charset="77"/>
              </a:rPr>
              <a:t> people at the bus stop. </a:t>
            </a:r>
          </a:p>
          <a:p>
            <a:r>
              <a:rPr lang="en-US" sz="2400" dirty="0">
                <a:solidFill>
                  <a:srgbClr val="FF3860"/>
                </a:solidFill>
                <a:latin typeface="OpenDyslexicAlta" pitchFamily="2" charset="77"/>
              </a:rPr>
              <a:t>Then another </a:t>
            </a:r>
            <a:r>
              <a:rPr lang="en-US" sz="2400" dirty="0">
                <a:solidFill>
                  <a:srgbClr val="FF3860"/>
                </a:solidFill>
                <a:latin typeface="OpenDyslexicAlta" pitchFamily="2" charset="77"/>
                <a:cs typeface="Calibri" panose="020F0502020204030204" pitchFamily="34" charset="0"/>
              </a:rPr>
              <a:t>7</a:t>
            </a:r>
            <a:r>
              <a:rPr lang="en-US" sz="2400" dirty="0">
                <a:solidFill>
                  <a:srgbClr val="FF3860"/>
                </a:solidFill>
                <a:latin typeface="OpenDyslexicAlta" pitchFamily="2" charset="77"/>
              </a:rPr>
              <a:t> people arrived. </a:t>
            </a:r>
          </a:p>
          <a:p>
            <a:r>
              <a:rPr lang="en-US" sz="2400" dirty="0">
                <a:solidFill>
                  <a:srgbClr val="FF3860"/>
                </a:solidFill>
                <a:latin typeface="OpenDyslexicAlta" pitchFamily="2" charset="77"/>
              </a:rPr>
              <a:t>There are </a:t>
            </a:r>
            <a:r>
              <a:rPr lang="en-US" sz="2400" u="sng" dirty="0">
                <a:solidFill>
                  <a:srgbClr val="FF3860"/>
                </a:solidFill>
                <a:latin typeface="OpenDyslexicAlta" pitchFamily="2" charset="77"/>
                <a:cs typeface="Calibri" panose="020F0502020204030204" pitchFamily="34" charset="0"/>
              </a:rPr>
              <a:t>9</a:t>
            </a:r>
            <a:r>
              <a:rPr lang="en-US" sz="2400" dirty="0">
                <a:solidFill>
                  <a:srgbClr val="FF3860"/>
                </a:solidFill>
                <a:latin typeface="OpenDyslexicAlta" pitchFamily="2" charset="77"/>
              </a:rPr>
              <a:t> people at the bus stop now. </a:t>
            </a:r>
          </a:p>
        </p:txBody>
      </p:sp>
      <p:sp>
        <p:nvSpPr>
          <p:cNvPr id="15" name="Rectangle 14">
            <a:extLst>
              <a:ext uri="{FF2B5EF4-FFF2-40B4-BE49-F238E27FC236}">
                <a16:creationId xmlns:a16="http://schemas.microsoft.com/office/drawing/2014/main" xmlns="" id="{327D019B-D572-B94C-BBCF-81A16A8CF873}"/>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Rectangle 15">
            <a:extLst>
              <a:ext uri="{FF2B5EF4-FFF2-40B4-BE49-F238E27FC236}">
                <a16:creationId xmlns:a16="http://schemas.microsoft.com/office/drawing/2014/main" xmlns="" id="{45CC63C6-3BD8-2848-8687-24E51F3EDA6D}"/>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7" name="Rectangle 16">
            <a:extLst>
              <a:ext uri="{FF2B5EF4-FFF2-40B4-BE49-F238E27FC236}">
                <a16:creationId xmlns:a16="http://schemas.microsoft.com/office/drawing/2014/main" xmlns="" id="{4196DD79-0DE3-D444-B46F-CFCA30E2CFB6}"/>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8" name="Rectangle 17">
            <a:extLst>
              <a:ext uri="{FF2B5EF4-FFF2-40B4-BE49-F238E27FC236}">
                <a16:creationId xmlns:a16="http://schemas.microsoft.com/office/drawing/2014/main" xmlns="" id="{A4C3ACB8-B6F8-9848-B3A0-18050B89E3FF}"/>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9" name="Rectangle 18">
            <a:extLst>
              <a:ext uri="{FF2B5EF4-FFF2-40B4-BE49-F238E27FC236}">
                <a16:creationId xmlns:a16="http://schemas.microsoft.com/office/drawing/2014/main" xmlns="" id="{7E5157EE-000A-A848-A97B-70C462D3BB96}"/>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0" name="Rectangle 19">
            <a:extLst>
              <a:ext uri="{FF2B5EF4-FFF2-40B4-BE49-F238E27FC236}">
                <a16:creationId xmlns:a16="http://schemas.microsoft.com/office/drawing/2014/main" xmlns="" id="{5B275109-68C5-ED45-9408-5623475F206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1" name="Rectangle 20">
            <a:extLst>
              <a:ext uri="{FF2B5EF4-FFF2-40B4-BE49-F238E27FC236}">
                <a16:creationId xmlns:a16="http://schemas.microsoft.com/office/drawing/2014/main" xmlns="" id="{4B6C1559-6ADC-0B49-973C-3B906856451E}"/>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2" name="Rectangle 21">
            <a:extLst>
              <a:ext uri="{FF2B5EF4-FFF2-40B4-BE49-F238E27FC236}">
                <a16:creationId xmlns:a16="http://schemas.microsoft.com/office/drawing/2014/main" xmlns="" id="{95CE7AED-5261-6D4E-9DC3-85F8DF315CC6}"/>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3" name="Rectangle 22">
            <a:extLst>
              <a:ext uri="{FF2B5EF4-FFF2-40B4-BE49-F238E27FC236}">
                <a16:creationId xmlns:a16="http://schemas.microsoft.com/office/drawing/2014/main" xmlns="" id="{08573E3C-0193-BA48-9A96-06A2D67C1CED}"/>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4" name="Rectangle 23">
            <a:extLst>
              <a:ext uri="{FF2B5EF4-FFF2-40B4-BE49-F238E27FC236}">
                <a16:creationId xmlns:a16="http://schemas.microsoft.com/office/drawing/2014/main" xmlns="" id="{3C186E3A-E895-FF41-BFD0-03038D46FBA0}"/>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Oval 25">
            <a:extLst>
              <a:ext uri="{FF2B5EF4-FFF2-40B4-BE49-F238E27FC236}">
                <a16:creationId xmlns:a16="http://schemas.microsoft.com/office/drawing/2014/main" xmlns="" id="{CA3A63E0-E86E-574C-A545-E7B9AEFA2ED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7" name="Oval 26">
            <a:extLst>
              <a:ext uri="{FF2B5EF4-FFF2-40B4-BE49-F238E27FC236}">
                <a16:creationId xmlns:a16="http://schemas.microsoft.com/office/drawing/2014/main" xmlns="" id="{B7ACDE35-75C4-264A-8B0C-F7A59F2150CC}"/>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8" name="Oval 27">
            <a:extLst>
              <a:ext uri="{FF2B5EF4-FFF2-40B4-BE49-F238E27FC236}">
                <a16:creationId xmlns:a16="http://schemas.microsoft.com/office/drawing/2014/main" xmlns="" id="{FEB72135-2A86-0B49-AB77-46F0AA5BE49F}"/>
              </a:ext>
            </a:extLst>
          </p:cNvPr>
          <p:cNvSpPr>
            <a:spLocks noChangeArrowheads="1"/>
          </p:cNvSpPr>
          <p:nvPr/>
        </p:nvSpPr>
        <p:spPr bwMode="auto">
          <a:xfrm>
            <a:off x="4306888"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9" name="Oval 28">
            <a:extLst>
              <a:ext uri="{FF2B5EF4-FFF2-40B4-BE49-F238E27FC236}">
                <a16:creationId xmlns:a16="http://schemas.microsoft.com/office/drawing/2014/main" xmlns="" id="{6B972928-1259-1449-B427-6246C0301E65}"/>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0" name="Oval 29">
            <a:extLst>
              <a:ext uri="{FF2B5EF4-FFF2-40B4-BE49-F238E27FC236}">
                <a16:creationId xmlns:a16="http://schemas.microsoft.com/office/drawing/2014/main" xmlns="" id="{AFD251DC-A4A2-3746-ACC0-1E4D13392D26}"/>
              </a:ext>
            </a:extLst>
          </p:cNvPr>
          <p:cNvSpPr>
            <a:spLocks noChangeArrowheads="1"/>
          </p:cNvSpPr>
          <p:nvPr/>
        </p:nvSpPr>
        <p:spPr bwMode="auto">
          <a:xfrm>
            <a:off x="5746750" y="2885303"/>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rgbClr val="FF3860"/>
              </a:solidFill>
              <a:latin typeface="+mn-lt"/>
              <a:ea typeface="+mn-ea"/>
            </a:endParaRPr>
          </a:p>
        </p:txBody>
      </p:sp>
      <p:sp>
        <p:nvSpPr>
          <p:cNvPr id="31" name="Oval 30">
            <a:extLst>
              <a:ext uri="{FF2B5EF4-FFF2-40B4-BE49-F238E27FC236}">
                <a16:creationId xmlns:a16="http://schemas.microsoft.com/office/drawing/2014/main" xmlns="" id="{31133C71-DE74-B242-9436-4E483B3AC7AB}"/>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2" name="Oval 31">
            <a:extLst>
              <a:ext uri="{FF2B5EF4-FFF2-40B4-BE49-F238E27FC236}">
                <a16:creationId xmlns:a16="http://schemas.microsoft.com/office/drawing/2014/main" xmlns="" id="{D9A8361F-FF6E-B448-82DF-D96947EB2371}"/>
              </a:ext>
            </a:extLst>
          </p:cNvPr>
          <p:cNvSpPr>
            <a:spLocks noChangeArrowheads="1"/>
          </p:cNvSpPr>
          <p:nvPr/>
        </p:nvSpPr>
        <p:spPr bwMode="auto">
          <a:xfrm>
            <a:off x="6467475"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3" name="Oval 32">
            <a:extLst>
              <a:ext uri="{FF2B5EF4-FFF2-40B4-BE49-F238E27FC236}">
                <a16:creationId xmlns:a16="http://schemas.microsoft.com/office/drawing/2014/main" xmlns="" id="{0B3DABAE-1305-5544-829A-4E5548216E1A}"/>
              </a:ext>
            </a:extLst>
          </p:cNvPr>
          <p:cNvSpPr>
            <a:spLocks noChangeArrowheads="1"/>
          </p:cNvSpPr>
          <p:nvPr/>
        </p:nvSpPr>
        <p:spPr bwMode="auto">
          <a:xfrm>
            <a:off x="6467475" y="2885303"/>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rgbClr val="FF3860"/>
              </a:solidFill>
              <a:latin typeface="+mn-lt"/>
              <a:ea typeface="+mn-ea"/>
            </a:endParaRPr>
          </a:p>
        </p:txBody>
      </p:sp>
      <p:sp>
        <p:nvSpPr>
          <p:cNvPr id="34" name="Oval 33">
            <a:extLst>
              <a:ext uri="{FF2B5EF4-FFF2-40B4-BE49-F238E27FC236}">
                <a16:creationId xmlns:a16="http://schemas.microsoft.com/office/drawing/2014/main" xmlns="" id="{3FE8105D-871A-5E4B-B8E3-2FE65D2B32E4}"/>
              </a:ext>
            </a:extLst>
          </p:cNvPr>
          <p:cNvSpPr>
            <a:spLocks noChangeArrowheads="1"/>
          </p:cNvSpPr>
          <p:nvPr/>
        </p:nvSpPr>
        <p:spPr bwMode="auto">
          <a:xfrm>
            <a:off x="7188200" y="2885303"/>
            <a:ext cx="696913"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Tree>
    <p:extLst>
      <p:ext uri="{BB962C8B-B14F-4D97-AF65-F5344CB8AC3E}">
        <p14:creationId xmlns:p14="http://schemas.microsoft.com/office/powerpoint/2010/main" val="954979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86720844"/>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739253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986889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4169899032"/>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544413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297385659"/>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chemeClr val="tx1"/>
                          </a:solidFill>
                          <a:latin typeface="OpenDyslexicAlta" pitchFamily="2" charset="77"/>
                        </a:rPr>
                        <a:t>16</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2924375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594588613"/>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chemeClr val="tx1"/>
                          </a:solidFill>
                          <a:latin typeface="OpenDyslexicAlta" pitchFamily="2" charset="77"/>
                        </a:rPr>
                        <a:t>16</a:t>
                      </a:r>
                    </a:p>
                  </a:txBody>
                  <a:tcPr>
                    <a:solidFill>
                      <a:schemeClr val="bg1"/>
                    </a:solidFill>
                  </a:tcPr>
                </a:tc>
                <a:tc>
                  <a:txBody>
                    <a:bodyPr/>
                    <a:lstStyle/>
                    <a:p>
                      <a:pPr algn="ctr"/>
                      <a:r>
                        <a:rPr lang="en-US" sz="3600" dirty="0">
                          <a:solidFill>
                            <a:srgbClr val="FF3860"/>
                          </a:solidFill>
                          <a:latin typeface="OpenDyslexicAlta" pitchFamily="2" charset="77"/>
                        </a:rPr>
                        <a:t>17</a:t>
                      </a: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4003316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Farmer Sam has 14 apples in her basket. </a:t>
            </a:r>
          </a:p>
          <a:p>
            <a:pPr marL="0" indent="0">
              <a:buClr>
                <a:srgbClr val="23D160"/>
              </a:buClr>
              <a:buSzPct val="85000"/>
              <a:buNone/>
            </a:pPr>
            <a:r>
              <a:rPr lang="en-GB" sz="2200" dirty="0"/>
              <a:t>She picks another 3 apples.</a:t>
            </a:r>
          </a:p>
          <a:p>
            <a:pPr marL="0" indent="0">
              <a:buClr>
                <a:srgbClr val="23D160"/>
              </a:buClr>
              <a:buSzPct val="85000"/>
              <a:buNone/>
            </a:pPr>
            <a:r>
              <a:rPr lang="en-GB" sz="2200" dirty="0"/>
              <a:t>How many apples does Farmer Sam have now?  </a:t>
            </a:r>
          </a:p>
          <a:p>
            <a:pPr marL="0" indent="0">
              <a:buClr>
                <a:srgbClr val="23D160"/>
              </a:buClr>
              <a:buSzPct val="85000"/>
              <a:buNone/>
            </a:pPr>
            <a:r>
              <a:rPr lang="en-GB" sz="2200" dirty="0">
                <a:solidFill>
                  <a:srgbClr val="FF3860"/>
                </a:solidFill>
              </a:rPr>
              <a:t>Now, Farmer Sam has 17 apples.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nvGraphicFramePr>
        <p:xfrm>
          <a:off x="2032000" y="3108960"/>
          <a:ext cx="8128000" cy="640080"/>
        </p:xfrm>
        <a:graphic>
          <a:graphicData uri="http://schemas.openxmlformats.org/drawingml/2006/table">
            <a:tbl>
              <a:tblPr firstRow="1" bandRow="1">
                <a:tableStyleId>{5940675A-B579-460E-94D1-54222C63F5DA}</a:tableStyleId>
              </a:tblPr>
              <a:tblGrid>
                <a:gridCol w="56896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chemeClr val="tx1"/>
                          </a:solidFill>
                          <a:latin typeface="OpenDyslexicAlta" pitchFamily="2" charset="77"/>
                        </a:rPr>
                        <a:t>16</a:t>
                      </a:r>
                    </a:p>
                  </a:txBody>
                  <a:tcPr>
                    <a:solidFill>
                      <a:schemeClr val="bg1"/>
                    </a:solidFill>
                  </a:tcPr>
                </a:tc>
                <a:tc>
                  <a:txBody>
                    <a:bodyPr/>
                    <a:lstStyle/>
                    <a:p>
                      <a:pPr algn="ctr"/>
                      <a:r>
                        <a:rPr lang="en-US" sz="3600" dirty="0">
                          <a:solidFill>
                            <a:srgbClr val="FF3860"/>
                          </a:solidFill>
                          <a:latin typeface="OpenDyslexicAlta" pitchFamily="2" charset="77"/>
                        </a:rPr>
                        <a:t>17</a:t>
                      </a: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9371637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1506667781"/>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4089132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20" name="Rectangle 19">
            <a:extLst>
              <a:ext uri="{FF2B5EF4-FFF2-40B4-BE49-F238E27FC236}">
                <a16:creationId xmlns:a16="http://schemas.microsoft.com/office/drawing/2014/main" xmlns="" id="{0C9BFFA7-E28C-9C44-921A-CEBFB98AEB3E}"/>
              </a:ext>
            </a:extLst>
          </p:cNvPr>
          <p:cNvSpPr>
            <a:spLocks noChangeArrowheads="1"/>
          </p:cNvSpPr>
          <p:nvPr/>
        </p:nvSpPr>
        <p:spPr bwMode="auto">
          <a:xfrm>
            <a:off x="8382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2" name="Rectangle 21">
            <a:extLst>
              <a:ext uri="{FF2B5EF4-FFF2-40B4-BE49-F238E27FC236}">
                <a16:creationId xmlns:a16="http://schemas.microsoft.com/office/drawing/2014/main" xmlns="" id="{0DA9D830-2C61-0E49-8042-900019F838CD}"/>
              </a:ext>
            </a:extLst>
          </p:cNvPr>
          <p:cNvSpPr>
            <a:spLocks noChangeArrowheads="1"/>
          </p:cNvSpPr>
          <p:nvPr/>
        </p:nvSpPr>
        <p:spPr bwMode="auto">
          <a:xfrm>
            <a:off x="1558925"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4" name="Rectangle 23">
            <a:extLst>
              <a:ext uri="{FF2B5EF4-FFF2-40B4-BE49-F238E27FC236}">
                <a16:creationId xmlns:a16="http://schemas.microsoft.com/office/drawing/2014/main" xmlns="" id="{BD6EE26C-B059-D943-AEA5-7D8716F1F832}"/>
              </a:ext>
            </a:extLst>
          </p:cNvPr>
          <p:cNvSpPr>
            <a:spLocks noChangeArrowheads="1"/>
          </p:cNvSpPr>
          <p:nvPr/>
        </p:nvSpPr>
        <p:spPr bwMode="auto">
          <a:xfrm>
            <a:off x="227806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5" name="Rectangle 24">
            <a:extLst>
              <a:ext uri="{FF2B5EF4-FFF2-40B4-BE49-F238E27FC236}">
                <a16:creationId xmlns:a16="http://schemas.microsoft.com/office/drawing/2014/main" xmlns="" id="{55D5F1AE-A2F5-4E48-9781-5F23044C0DED}"/>
              </a:ext>
            </a:extLst>
          </p:cNvPr>
          <p:cNvSpPr>
            <a:spLocks noChangeArrowheads="1"/>
          </p:cNvSpPr>
          <p:nvPr/>
        </p:nvSpPr>
        <p:spPr bwMode="auto">
          <a:xfrm>
            <a:off x="2998787"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554945A-BB6D-2F4B-92EE-4DE9E644A5E4}"/>
              </a:ext>
            </a:extLst>
          </p:cNvPr>
          <p:cNvSpPr>
            <a:spLocks noChangeArrowheads="1"/>
          </p:cNvSpPr>
          <p:nvPr/>
        </p:nvSpPr>
        <p:spPr bwMode="auto">
          <a:xfrm>
            <a:off x="8382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DD68FC07-5593-3148-81BE-C4BB8A57B98C}"/>
              </a:ext>
            </a:extLst>
          </p:cNvPr>
          <p:cNvSpPr>
            <a:spLocks noChangeArrowheads="1"/>
          </p:cNvSpPr>
          <p:nvPr/>
        </p:nvSpPr>
        <p:spPr bwMode="auto">
          <a:xfrm>
            <a:off x="1558925"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33B67DFB-D548-964A-9D99-CC1539255085}"/>
              </a:ext>
            </a:extLst>
          </p:cNvPr>
          <p:cNvSpPr>
            <a:spLocks noChangeArrowheads="1"/>
          </p:cNvSpPr>
          <p:nvPr/>
        </p:nvSpPr>
        <p:spPr bwMode="auto">
          <a:xfrm>
            <a:off x="227806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A8CF9DC1-9A15-2943-B485-6AB38533C360}"/>
              </a:ext>
            </a:extLst>
          </p:cNvPr>
          <p:cNvSpPr>
            <a:spLocks noChangeArrowheads="1"/>
          </p:cNvSpPr>
          <p:nvPr/>
        </p:nvSpPr>
        <p:spPr bwMode="auto">
          <a:xfrm>
            <a:off x="2998787"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Rectangle 35">
            <a:extLst>
              <a:ext uri="{FF2B5EF4-FFF2-40B4-BE49-F238E27FC236}">
                <a16:creationId xmlns:a16="http://schemas.microsoft.com/office/drawing/2014/main" xmlns="" id="{849B8437-887B-A94A-9663-D4390E858B55}"/>
              </a:ext>
            </a:extLst>
          </p:cNvPr>
          <p:cNvSpPr>
            <a:spLocks noChangeArrowheads="1"/>
          </p:cNvSpPr>
          <p:nvPr/>
        </p:nvSpPr>
        <p:spPr bwMode="auto">
          <a:xfrm>
            <a:off x="3719512"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7" name="Rectangle 36">
            <a:extLst>
              <a:ext uri="{FF2B5EF4-FFF2-40B4-BE49-F238E27FC236}">
                <a16:creationId xmlns:a16="http://schemas.microsoft.com/office/drawing/2014/main" xmlns="" id="{57EAE8F9-F38A-754F-A8A9-0070882B6593}"/>
              </a:ext>
            </a:extLst>
          </p:cNvPr>
          <p:cNvSpPr>
            <a:spLocks noChangeArrowheads="1"/>
          </p:cNvSpPr>
          <p:nvPr/>
        </p:nvSpPr>
        <p:spPr bwMode="auto">
          <a:xfrm>
            <a:off x="3719512"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8" name="Oval 37">
            <a:extLst>
              <a:ext uri="{FF2B5EF4-FFF2-40B4-BE49-F238E27FC236}">
                <a16:creationId xmlns:a16="http://schemas.microsoft.com/office/drawing/2014/main" xmlns="" id="{6932B8E0-2E4D-B848-ABCE-E5B2A43EA90D}"/>
              </a:ext>
            </a:extLst>
          </p:cNvPr>
          <p:cNvSpPr>
            <a:spLocks noChangeArrowheads="1"/>
          </p:cNvSpPr>
          <p:nvPr/>
        </p:nvSpPr>
        <p:spPr bwMode="auto">
          <a:xfrm>
            <a:off x="8382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6F106612-786B-464F-9FD6-21D624F0EEEC}"/>
              </a:ext>
            </a:extLst>
          </p:cNvPr>
          <p:cNvSpPr>
            <a:spLocks noChangeArrowheads="1"/>
          </p:cNvSpPr>
          <p:nvPr/>
        </p:nvSpPr>
        <p:spPr bwMode="auto">
          <a:xfrm>
            <a:off x="156686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DD562F12-9E35-5C4F-B3D6-DA4A7802A918}"/>
              </a:ext>
            </a:extLst>
          </p:cNvPr>
          <p:cNvSpPr>
            <a:spLocks noChangeArrowheads="1"/>
          </p:cNvSpPr>
          <p:nvPr/>
        </p:nvSpPr>
        <p:spPr bwMode="auto">
          <a:xfrm>
            <a:off x="838200"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A8CD8D81-FB9E-8248-880E-F90CC31FE144}"/>
              </a:ext>
            </a:extLst>
          </p:cNvPr>
          <p:cNvSpPr>
            <a:spLocks noChangeArrowheads="1"/>
          </p:cNvSpPr>
          <p:nvPr/>
        </p:nvSpPr>
        <p:spPr bwMode="auto">
          <a:xfrm>
            <a:off x="1558925"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2" name="Oval 41">
            <a:extLst>
              <a:ext uri="{FF2B5EF4-FFF2-40B4-BE49-F238E27FC236}">
                <a16:creationId xmlns:a16="http://schemas.microsoft.com/office/drawing/2014/main" xmlns="" id="{E222DC00-3B91-3246-B8C8-E4116BE39773}"/>
              </a:ext>
            </a:extLst>
          </p:cNvPr>
          <p:cNvSpPr>
            <a:spLocks noChangeArrowheads="1"/>
          </p:cNvSpPr>
          <p:nvPr/>
        </p:nvSpPr>
        <p:spPr bwMode="auto">
          <a:xfrm>
            <a:off x="227806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58E69809-27F1-FB43-AB99-8060D9175110}"/>
              </a:ext>
            </a:extLst>
          </p:cNvPr>
          <p:cNvSpPr>
            <a:spLocks noChangeArrowheads="1"/>
          </p:cNvSpPr>
          <p:nvPr/>
        </p:nvSpPr>
        <p:spPr bwMode="auto">
          <a:xfrm>
            <a:off x="2278062"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7E9A74BF-2F2E-8B48-904A-871B15EAD6C8}"/>
              </a:ext>
            </a:extLst>
          </p:cNvPr>
          <p:cNvSpPr>
            <a:spLocks noChangeArrowheads="1"/>
          </p:cNvSpPr>
          <p:nvPr/>
        </p:nvSpPr>
        <p:spPr bwMode="auto">
          <a:xfrm>
            <a:off x="2998787"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5" name="Oval 44">
            <a:extLst>
              <a:ext uri="{FF2B5EF4-FFF2-40B4-BE49-F238E27FC236}">
                <a16:creationId xmlns:a16="http://schemas.microsoft.com/office/drawing/2014/main" xmlns="" id="{F9CEC514-74AD-7841-8AC1-E1C5066C003B}"/>
              </a:ext>
            </a:extLst>
          </p:cNvPr>
          <p:cNvSpPr>
            <a:spLocks noChangeArrowheads="1"/>
          </p:cNvSpPr>
          <p:nvPr/>
        </p:nvSpPr>
        <p:spPr bwMode="auto">
          <a:xfrm>
            <a:off x="3719512"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pic>
        <p:nvPicPr>
          <p:cNvPr id="4" name="Picture 3">
            <a:extLst>
              <a:ext uri="{FF2B5EF4-FFF2-40B4-BE49-F238E27FC236}">
                <a16:creationId xmlns:a16="http://schemas.microsoft.com/office/drawing/2014/main" xmlns="" id="{079B138F-2C25-A94C-8401-D96BD5F9255C}"/>
              </a:ext>
            </a:extLst>
          </p:cNvPr>
          <p:cNvPicPr>
            <a:picLocks noChangeAspect="1"/>
          </p:cNvPicPr>
          <p:nvPr/>
        </p:nvPicPr>
        <p:blipFill>
          <a:blip r:embed="rId3"/>
          <a:stretch>
            <a:fillRect/>
          </a:stretch>
        </p:blipFill>
        <p:spPr>
          <a:xfrm>
            <a:off x="5570537" y="2501900"/>
            <a:ext cx="6502400" cy="3251200"/>
          </a:xfrm>
          <a:prstGeom prst="rect">
            <a:avLst/>
          </a:prstGeom>
        </p:spPr>
      </p:pic>
      <p:sp>
        <p:nvSpPr>
          <p:cNvPr id="5" name="Oval 4">
            <a:extLst>
              <a:ext uri="{FF2B5EF4-FFF2-40B4-BE49-F238E27FC236}">
                <a16:creationId xmlns:a16="http://schemas.microsoft.com/office/drawing/2014/main" xmlns="" id="{5CD060BD-990C-0E4A-A386-EBBAF24447D4}"/>
              </a:ext>
            </a:extLst>
          </p:cNvPr>
          <p:cNvSpPr/>
          <p:nvPr/>
        </p:nvSpPr>
        <p:spPr>
          <a:xfrm>
            <a:off x="8241957" y="4389439"/>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Down Arrow 5">
            <a:extLst>
              <a:ext uri="{FF2B5EF4-FFF2-40B4-BE49-F238E27FC236}">
                <a16:creationId xmlns:a16="http://schemas.microsoft.com/office/drawing/2014/main" xmlns="" id="{575137CD-CF04-9D4D-95DE-6E84B7E49799}"/>
              </a:ext>
            </a:extLst>
          </p:cNvPr>
          <p:cNvSpPr/>
          <p:nvPr/>
        </p:nvSpPr>
        <p:spPr>
          <a:xfrm>
            <a:off x="8428037" y="3395980"/>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6" name="Curved Down Arrow 45">
            <a:extLst>
              <a:ext uri="{FF2B5EF4-FFF2-40B4-BE49-F238E27FC236}">
                <a16:creationId xmlns:a16="http://schemas.microsoft.com/office/drawing/2014/main" xmlns="" id="{8039D6FA-3117-9240-BF3E-31D2E22FAA30}"/>
              </a:ext>
            </a:extLst>
          </p:cNvPr>
          <p:cNvSpPr/>
          <p:nvPr/>
        </p:nvSpPr>
        <p:spPr>
          <a:xfrm>
            <a:off x="8988211" y="3378217"/>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a:extLst>
              <a:ext uri="{FF2B5EF4-FFF2-40B4-BE49-F238E27FC236}">
                <a16:creationId xmlns:a16="http://schemas.microsoft.com/office/drawing/2014/main" xmlns="" id="{BD02CE18-65A4-2448-9BA0-C9AA52F6543A}"/>
              </a:ext>
            </a:extLst>
          </p:cNvPr>
          <p:cNvSpPr/>
          <p:nvPr/>
        </p:nvSpPr>
        <p:spPr>
          <a:xfrm>
            <a:off x="9336051" y="4389438"/>
            <a:ext cx="516495" cy="516495"/>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94679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320347795"/>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2512789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366746941"/>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r>
                        <a:rPr lang="en-US" sz="3600" dirty="0">
                          <a:solidFill>
                            <a:schemeClr val="tx1"/>
                          </a:solidFill>
                          <a:latin typeface="OpenDyslexicAlta" pitchFamily="2" charset="77"/>
                        </a:rPr>
                        <a:t>13</a:t>
                      </a: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065769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290898094"/>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r>
                        <a:rPr lang="en-US" sz="3600" dirty="0">
                          <a:solidFill>
                            <a:schemeClr val="tx1"/>
                          </a:solidFill>
                          <a:latin typeface="OpenDyslexicAlta" pitchFamily="2" charset="77"/>
                        </a:rPr>
                        <a:t>13</a:t>
                      </a:r>
                    </a:p>
                  </a:txBody>
                  <a:tcPr>
                    <a:solidFill>
                      <a:schemeClr val="bg1"/>
                    </a:solidFill>
                  </a:tcPr>
                </a:tc>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383298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533385296"/>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r>
                        <a:rPr lang="en-US" sz="3600" dirty="0">
                          <a:solidFill>
                            <a:schemeClr val="tx1"/>
                          </a:solidFill>
                          <a:latin typeface="OpenDyslexicAlta" pitchFamily="2" charset="77"/>
                        </a:rPr>
                        <a:t>13</a:t>
                      </a:r>
                    </a:p>
                  </a:txBody>
                  <a:tcPr>
                    <a:solidFill>
                      <a:schemeClr val="bg1"/>
                    </a:solidFill>
                  </a:tcPr>
                </a:tc>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3894970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66308993"/>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r>
                        <a:rPr lang="en-US" sz="3600" dirty="0">
                          <a:solidFill>
                            <a:schemeClr val="tx1"/>
                          </a:solidFill>
                          <a:latin typeface="OpenDyslexicAlta" pitchFamily="2" charset="77"/>
                        </a:rPr>
                        <a:t>13</a:t>
                      </a:r>
                    </a:p>
                  </a:txBody>
                  <a:tcPr>
                    <a:solidFill>
                      <a:schemeClr val="bg1"/>
                    </a:solidFill>
                  </a:tcPr>
                </a:tc>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rgbClr val="FF3860"/>
                          </a:solidFill>
                          <a:latin typeface="OpenDyslexicAlta" pitchFamily="2" charset="77"/>
                        </a:rPr>
                        <a:t>16</a:t>
                      </a: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23087736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Jamal has 12 stickers. </a:t>
            </a:r>
          </a:p>
          <a:p>
            <a:pPr marL="0" indent="0">
              <a:buClr>
                <a:srgbClr val="23D160"/>
              </a:buClr>
              <a:buSzPct val="85000"/>
              <a:buNone/>
            </a:pPr>
            <a:r>
              <a:rPr lang="en-GB" sz="2200" dirty="0"/>
              <a:t>He buys another 4 stickers.</a:t>
            </a:r>
          </a:p>
          <a:p>
            <a:pPr marL="0" indent="0">
              <a:buClr>
                <a:srgbClr val="23D160"/>
              </a:buClr>
              <a:buSzPct val="85000"/>
              <a:buNone/>
            </a:pPr>
            <a:r>
              <a:rPr lang="en-GB" sz="2200" dirty="0"/>
              <a:t>How many stickers does Jamal have now?</a:t>
            </a:r>
          </a:p>
          <a:p>
            <a:pPr marL="0" indent="0">
              <a:buClr>
                <a:srgbClr val="23D160"/>
              </a:buClr>
              <a:buSzPct val="85000"/>
              <a:buNone/>
            </a:pPr>
            <a:r>
              <a:rPr lang="en-GB" sz="2200" dirty="0">
                <a:solidFill>
                  <a:srgbClr val="FF3860"/>
                </a:solidFill>
              </a:rPr>
              <a:t>Now, Jamal has 16 stickers.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nvGraphicFramePr>
        <p:xfrm>
          <a:off x="2032000" y="3108960"/>
          <a:ext cx="8128000" cy="64008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12</a:t>
                      </a:r>
                    </a:p>
                  </a:txBody>
                  <a:tcPr>
                    <a:solidFill>
                      <a:schemeClr val="bg1"/>
                    </a:solidFill>
                  </a:tcPr>
                </a:tc>
                <a:tc>
                  <a:txBody>
                    <a:bodyPr/>
                    <a:lstStyle/>
                    <a:p>
                      <a:pPr algn="ctr"/>
                      <a:r>
                        <a:rPr lang="en-US" sz="3600" dirty="0">
                          <a:solidFill>
                            <a:schemeClr val="tx1"/>
                          </a:solidFill>
                          <a:latin typeface="OpenDyslexicAlta" pitchFamily="2" charset="77"/>
                        </a:rPr>
                        <a:t>13</a:t>
                      </a:r>
                    </a:p>
                  </a:txBody>
                  <a:tcPr>
                    <a:solidFill>
                      <a:schemeClr val="bg1"/>
                    </a:solidFill>
                  </a:tcPr>
                </a:tc>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rgbClr val="FF3860"/>
                          </a:solidFill>
                          <a:latin typeface="OpenDyslexicAlta" pitchFamily="2" charset="77"/>
                        </a:rPr>
                        <a:t>16</a:t>
                      </a: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954721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Yasmin has 14 badges. </a:t>
            </a:r>
          </a:p>
          <a:p>
            <a:pPr marL="0" indent="0">
              <a:buClr>
                <a:srgbClr val="23D160"/>
              </a:buClr>
              <a:buSzPct val="85000"/>
              <a:buNone/>
            </a:pPr>
            <a:r>
              <a:rPr lang="en-GB" sz="2200" dirty="0"/>
              <a:t>She wins another 5 badges.</a:t>
            </a:r>
          </a:p>
          <a:p>
            <a:pPr marL="0" indent="0">
              <a:buClr>
                <a:srgbClr val="23D160"/>
              </a:buClr>
              <a:buSzPct val="85000"/>
              <a:buNone/>
            </a:pPr>
            <a:r>
              <a:rPr lang="en-GB" sz="2200" dirty="0"/>
              <a:t>How many badges does Yasmin have now?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4019984626"/>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969041488"/>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965977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Yasmin has 14 badges. </a:t>
            </a:r>
          </a:p>
          <a:p>
            <a:pPr marL="0" indent="0">
              <a:buClr>
                <a:srgbClr val="23D160"/>
              </a:buClr>
              <a:buSzPct val="85000"/>
              <a:buNone/>
            </a:pPr>
            <a:r>
              <a:rPr lang="en-GB" sz="2200" dirty="0"/>
              <a:t>She wins another 5 badges.</a:t>
            </a:r>
          </a:p>
          <a:p>
            <a:pPr marL="0" indent="0">
              <a:buClr>
                <a:srgbClr val="23D160"/>
              </a:buClr>
              <a:buSzPct val="85000"/>
              <a:buNone/>
            </a:pPr>
            <a:r>
              <a:rPr lang="en-GB" sz="2200" dirty="0"/>
              <a:t>How many badges does Yasmin have now?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3843992685"/>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969041488"/>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3516398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Use the bar model below to help you calculate the following.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Yasmin has 14 badges. </a:t>
            </a:r>
          </a:p>
          <a:p>
            <a:pPr marL="0" indent="0">
              <a:buClr>
                <a:srgbClr val="23D160"/>
              </a:buClr>
              <a:buSzPct val="85000"/>
              <a:buNone/>
            </a:pPr>
            <a:r>
              <a:rPr lang="en-GB" sz="2200" dirty="0"/>
              <a:t>She wins another 5 badges.</a:t>
            </a:r>
          </a:p>
          <a:p>
            <a:pPr marL="0" indent="0">
              <a:buClr>
                <a:srgbClr val="23D160"/>
              </a:buClr>
              <a:buSzPct val="85000"/>
              <a:buNone/>
            </a:pPr>
            <a:r>
              <a:rPr lang="en-GB" sz="2200" dirty="0"/>
              <a:t>How many badges does Yasmin have now?</a:t>
            </a:r>
          </a:p>
          <a:p>
            <a:pPr marL="0" indent="0">
              <a:buClr>
                <a:srgbClr val="23D160"/>
              </a:buClr>
              <a:buSzPct val="85000"/>
              <a:buNone/>
            </a:pPr>
            <a:r>
              <a:rPr lang="en-GB" sz="2200" dirty="0">
                <a:solidFill>
                  <a:srgbClr val="FF3860"/>
                </a:solidFill>
              </a:rPr>
              <a:t>Now, Yasmin has 19 badges.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5" name="Table 4">
            <a:extLst>
              <a:ext uri="{FF2B5EF4-FFF2-40B4-BE49-F238E27FC236}">
                <a16:creationId xmlns:a16="http://schemas.microsoft.com/office/drawing/2014/main" xmlns="" id="{143BA0EA-4E14-5D46-907E-EB916C6BB84C}"/>
              </a:ext>
            </a:extLst>
          </p:cNvPr>
          <p:cNvGraphicFramePr>
            <a:graphicFrameLocks noGrp="1"/>
          </p:cNvGraphicFramePr>
          <p:nvPr>
            <p:extLst>
              <p:ext uri="{D42A27DB-BD31-4B8C-83A1-F6EECF244321}">
                <p14:modId xmlns:p14="http://schemas.microsoft.com/office/powerpoint/2010/main" val="2051717046"/>
              </p:ext>
            </p:extLst>
          </p:nvPr>
        </p:nvGraphicFramePr>
        <p:xfrm>
          <a:off x="2032000" y="3108960"/>
          <a:ext cx="8128000" cy="64008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xmlns="" val="3832304379"/>
                    </a:ext>
                  </a:extLst>
                </a:gridCol>
                <a:gridCol w="812800">
                  <a:extLst>
                    <a:ext uri="{9D8B030D-6E8A-4147-A177-3AD203B41FA5}">
                      <a16:colId xmlns:a16="http://schemas.microsoft.com/office/drawing/2014/main" xmlns="" val="1969041488"/>
                    </a:ext>
                  </a:extLst>
                </a:gridCol>
                <a:gridCol w="812800">
                  <a:extLst>
                    <a:ext uri="{9D8B030D-6E8A-4147-A177-3AD203B41FA5}">
                      <a16:colId xmlns:a16="http://schemas.microsoft.com/office/drawing/2014/main" xmlns="" val="250777113"/>
                    </a:ext>
                  </a:extLst>
                </a:gridCol>
                <a:gridCol w="812800">
                  <a:extLst>
                    <a:ext uri="{9D8B030D-6E8A-4147-A177-3AD203B41FA5}">
                      <a16:colId xmlns:a16="http://schemas.microsoft.com/office/drawing/2014/main" xmlns="" val="1303083688"/>
                    </a:ext>
                  </a:extLst>
                </a:gridCol>
                <a:gridCol w="812800">
                  <a:extLst>
                    <a:ext uri="{9D8B030D-6E8A-4147-A177-3AD203B41FA5}">
                      <a16:colId xmlns:a16="http://schemas.microsoft.com/office/drawing/2014/main" xmlns="" val="2666476212"/>
                    </a:ext>
                  </a:extLst>
                </a:gridCol>
                <a:gridCol w="812800">
                  <a:extLst>
                    <a:ext uri="{9D8B030D-6E8A-4147-A177-3AD203B41FA5}">
                      <a16:colId xmlns:a16="http://schemas.microsoft.com/office/drawing/2014/main" xmlns="" val="3963384584"/>
                    </a:ext>
                  </a:extLst>
                </a:gridCol>
              </a:tblGrid>
              <a:tr h="370840">
                <a:tc>
                  <a:txBody>
                    <a:bodyPr/>
                    <a:lstStyle/>
                    <a:p>
                      <a:pPr algn="ctr"/>
                      <a:r>
                        <a:rPr lang="en-US" sz="3600" dirty="0">
                          <a:solidFill>
                            <a:schemeClr val="tx1"/>
                          </a:solidFill>
                          <a:latin typeface="OpenDyslexicAlta" pitchFamily="2" charset="77"/>
                        </a:rPr>
                        <a:t>14</a:t>
                      </a:r>
                    </a:p>
                  </a:txBody>
                  <a:tcPr>
                    <a:solidFill>
                      <a:schemeClr val="bg1"/>
                    </a:solidFill>
                  </a:tcPr>
                </a:tc>
                <a:tc>
                  <a:txBody>
                    <a:bodyPr/>
                    <a:lstStyle/>
                    <a:p>
                      <a:pPr algn="ctr"/>
                      <a:r>
                        <a:rPr lang="en-US" sz="3600" dirty="0">
                          <a:solidFill>
                            <a:schemeClr val="tx1"/>
                          </a:solidFill>
                          <a:latin typeface="OpenDyslexicAlta" pitchFamily="2" charset="77"/>
                        </a:rPr>
                        <a:t>15</a:t>
                      </a:r>
                    </a:p>
                  </a:txBody>
                  <a:tcPr>
                    <a:solidFill>
                      <a:schemeClr val="bg1"/>
                    </a:solidFill>
                  </a:tcPr>
                </a:tc>
                <a:tc>
                  <a:txBody>
                    <a:bodyPr/>
                    <a:lstStyle/>
                    <a:p>
                      <a:pPr algn="ctr"/>
                      <a:r>
                        <a:rPr lang="en-US" sz="3600" dirty="0">
                          <a:solidFill>
                            <a:schemeClr val="tx1"/>
                          </a:solidFill>
                          <a:latin typeface="OpenDyslexicAlta" pitchFamily="2" charset="77"/>
                        </a:rPr>
                        <a:t>16</a:t>
                      </a:r>
                    </a:p>
                  </a:txBody>
                  <a:tcPr>
                    <a:solidFill>
                      <a:schemeClr val="bg1"/>
                    </a:solidFill>
                  </a:tcPr>
                </a:tc>
                <a:tc>
                  <a:txBody>
                    <a:bodyPr/>
                    <a:lstStyle/>
                    <a:p>
                      <a:pPr algn="ctr"/>
                      <a:r>
                        <a:rPr lang="en-US" sz="3600" dirty="0">
                          <a:solidFill>
                            <a:schemeClr val="tx1"/>
                          </a:solidFill>
                          <a:latin typeface="OpenDyslexicAlta" pitchFamily="2" charset="77"/>
                        </a:rPr>
                        <a:t>17</a:t>
                      </a:r>
                    </a:p>
                  </a:txBody>
                  <a:tcPr>
                    <a:solidFill>
                      <a:schemeClr val="bg1"/>
                    </a:solidFill>
                  </a:tcPr>
                </a:tc>
                <a:tc>
                  <a:txBody>
                    <a:bodyPr/>
                    <a:lstStyle/>
                    <a:p>
                      <a:pPr algn="ctr"/>
                      <a:r>
                        <a:rPr lang="en-US" sz="3600" dirty="0">
                          <a:solidFill>
                            <a:schemeClr val="tx1"/>
                          </a:solidFill>
                          <a:latin typeface="OpenDyslexicAlta" pitchFamily="2" charset="77"/>
                        </a:rPr>
                        <a:t>18</a:t>
                      </a:r>
                    </a:p>
                  </a:txBody>
                  <a:tcPr>
                    <a:solidFill>
                      <a:schemeClr val="bg1"/>
                    </a:solidFill>
                  </a:tcPr>
                </a:tc>
                <a:tc>
                  <a:txBody>
                    <a:bodyPr/>
                    <a:lstStyle/>
                    <a:p>
                      <a:pPr algn="ctr"/>
                      <a:r>
                        <a:rPr lang="en-US" sz="3600" dirty="0">
                          <a:solidFill>
                            <a:srgbClr val="FF3860"/>
                          </a:solidFill>
                          <a:latin typeface="OpenDyslexicAlta" pitchFamily="2" charset="77"/>
                        </a:rPr>
                        <a:t>19</a:t>
                      </a:r>
                    </a:p>
                  </a:txBody>
                  <a:tcPr>
                    <a:solidFill>
                      <a:schemeClr val="bg1"/>
                    </a:solidFill>
                  </a:tcPr>
                </a:tc>
                <a:extLst>
                  <a:ext uri="{0D108BD9-81ED-4DB2-BD59-A6C34878D82A}">
                    <a16:rowId xmlns:a16="http://schemas.microsoft.com/office/drawing/2014/main" xmlns="" val="3963596720"/>
                  </a:ext>
                </a:extLst>
              </a:tr>
            </a:tbl>
          </a:graphicData>
        </a:graphic>
      </p:graphicFrame>
    </p:spTree>
    <p:extLst>
      <p:ext uri="{BB962C8B-B14F-4D97-AF65-F5344CB8AC3E}">
        <p14:creationId xmlns:p14="http://schemas.microsoft.com/office/powerpoint/2010/main" val="1742887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1402809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515600" cy="4826966"/>
          </a:xfrm>
        </p:spPr>
        <p:txBody>
          <a:bodyPr>
            <a:normAutofit/>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They both have the same starting number, 5. However, the ten frame shows three more red counters added to make 8. Whereas, the number line shows counting on by two more jumps making a total of 7. </a:t>
            </a:r>
          </a:p>
        </p:txBody>
      </p:sp>
      <p:sp>
        <p:nvSpPr>
          <p:cNvPr id="20" name="Rectangle 19">
            <a:extLst>
              <a:ext uri="{FF2B5EF4-FFF2-40B4-BE49-F238E27FC236}">
                <a16:creationId xmlns:a16="http://schemas.microsoft.com/office/drawing/2014/main" xmlns="" id="{0C9BFFA7-E28C-9C44-921A-CEBFB98AEB3E}"/>
              </a:ext>
            </a:extLst>
          </p:cNvPr>
          <p:cNvSpPr>
            <a:spLocks noChangeArrowheads="1"/>
          </p:cNvSpPr>
          <p:nvPr/>
        </p:nvSpPr>
        <p:spPr bwMode="auto">
          <a:xfrm>
            <a:off x="8382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2" name="Rectangle 21">
            <a:extLst>
              <a:ext uri="{FF2B5EF4-FFF2-40B4-BE49-F238E27FC236}">
                <a16:creationId xmlns:a16="http://schemas.microsoft.com/office/drawing/2014/main" xmlns="" id="{0DA9D830-2C61-0E49-8042-900019F838CD}"/>
              </a:ext>
            </a:extLst>
          </p:cNvPr>
          <p:cNvSpPr>
            <a:spLocks noChangeArrowheads="1"/>
          </p:cNvSpPr>
          <p:nvPr/>
        </p:nvSpPr>
        <p:spPr bwMode="auto">
          <a:xfrm>
            <a:off x="1558925"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4" name="Rectangle 23">
            <a:extLst>
              <a:ext uri="{FF2B5EF4-FFF2-40B4-BE49-F238E27FC236}">
                <a16:creationId xmlns:a16="http://schemas.microsoft.com/office/drawing/2014/main" xmlns="" id="{BD6EE26C-B059-D943-AEA5-7D8716F1F832}"/>
              </a:ext>
            </a:extLst>
          </p:cNvPr>
          <p:cNvSpPr>
            <a:spLocks noChangeArrowheads="1"/>
          </p:cNvSpPr>
          <p:nvPr/>
        </p:nvSpPr>
        <p:spPr bwMode="auto">
          <a:xfrm>
            <a:off x="227806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5" name="Rectangle 24">
            <a:extLst>
              <a:ext uri="{FF2B5EF4-FFF2-40B4-BE49-F238E27FC236}">
                <a16:creationId xmlns:a16="http://schemas.microsoft.com/office/drawing/2014/main" xmlns="" id="{55D5F1AE-A2F5-4E48-9781-5F23044C0DED}"/>
              </a:ext>
            </a:extLst>
          </p:cNvPr>
          <p:cNvSpPr>
            <a:spLocks noChangeArrowheads="1"/>
          </p:cNvSpPr>
          <p:nvPr/>
        </p:nvSpPr>
        <p:spPr bwMode="auto">
          <a:xfrm>
            <a:off x="2998787"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554945A-BB6D-2F4B-92EE-4DE9E644A5E4}"/>
              </a:ext>
            </a:extLst>
          </p:cNvPr>
          <p:cNvSpPr>
            <a:spLocks noChangeArrowheads="1"/>
          </p:cNvSpPr>
          <p:nvPr/>
        </p:nvSpPr>
        <p:spPr bwMode="auto">
          <a:xfrm>
            <a:off x="8382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DD68FC07-5593-3148-81BE-C4BB8A57B98C}"/>
              </a:ext>
            </a:extLst>
          </p:cNvPr>
          <p:cNvSpPr>
            <a:spLocks noChangeArrowheads="1"/>
          </p:cNvSpPr>
          <p:nvPr/>
        </p:nvSpPr>
        <p:spPr bwMode="auto">
          <a:xfrm>
            <a:off x="1558925"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33B67DFB-D548-964A-9D99-CC1539255085}"/>
              </a:ext>
            </a:extLst>
          </p:cNvPr>
          <p:cNvSpPr>
            <a:spLocks noChangeArrowheads="1"/>
          </p:cNvSpPr>
          <p:nvPr/>
        </p:nvSpPr>
        <p:spPr bwMode="auto">
          <a:xfrm>
            <a:off x="227806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A8CF9DC1-9A15-2943-B485-6AB38533C360}"/>
              </a:ext>
            </a:extLst>
          </p:cNvPr>
          <p:cNvSpPr>
            <a:spLocks noChangeArrowheads="1"/>
          </p:cNvSpPr>
          <p:nvPr/>
        </p:nvSpPr>
        <p:spPr bwMode="auto">
          <a:xfrm>
            <a:off x="2998787"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Rectangle 35">
            <a:extLst>
              <a:ext uri="{FF2B5EF4-FFF2-40B4-BE49-F238E27FC236}">
                <a16:creationId xmlns:a16="http://schemas.microsoft.com/office/drawing/2014/main" xmlns="" id="{849B8437-887B-A94A-9663-D4390E858B55}"/>
              </a:ext>
            </a:extLst>
          </p:cNvPr>
          <p:cNvSpPr>
            <a:spLocks noChangeArrowheads="1"/>
          </p:cNvSpPr>
          <p:nvPr/>
        </p:nvSpPr>
        <p:spPr bwMode="auto">
          <a:xfrm>
            <a:off x="3719512"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7" name="Rectangle 36">
            <a:extLst>
              <a:ext uri="{FF2B5EF4-FFF2-40B4-BE49-F238E27FC236}">
                <a16:creationId xmlns:a16="http://schemas.microsoft.com/office/drawing/2014/main" xmlns="" id="{57EAE8F9-F38A-754F-A8A9-0070882B6593}"/>
              </a:ext>
            </a:extLst>
          </p:cNvPr>
          <p:cNvSpPr>
            <a:spLocks noChangeArrowheads="1"/>
          </p:cNvSpPr>
          <p:nvPr/>
        </p:nvSpPr>
        <p:spPr bwMode="auto">
          <a:xfrm>
            <a:off x="3719512"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8" name="Oval 37">
            <a:extLst>
              <a:ext uri="{FF2B5EF4-FFF2-40B4-BE49-F238E27FC236}">
                <a16:creationId xmlns:a16="http://schemas.microsoft.com/office/drawing/2014/main" xmlns="" id="{6932B8E0-2E4D-B848-ABCE-E5B2A43EA90D}"/>
              </a:ext>
            </a:extLst>
          </p:cNvPr>
          <p:cNvSpPr>
            <a:spLocks noChangeArrowheads="1"/>
          </p:cNvSpPr>
          <p:nvPr/>
        </p:nvSpPr>
        <p:spPr bwMode="auto">
          <a:xfrm>
            <a:off x="8382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6F106612-786B-464F-9FD6-21D624F0EEEC}"/>
              </a:ext>
            </a:extLst>
          </p:cNvPr>
          <p:cNvSpPr>
            <a:spLocks noChangeArrowheads="1"/>
          </p:cNvSpPr>
          <p:nvPr/>
        </p:nvSpPr>
        <p:spPr bwMode="auto">
          <a:xfrm>
            <a:off x="156686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DD562F12-9E35-5C4F-B3D6-DA4A7802A918}"/>
              </a:ext>
            </a:extLst>
          </p:cNvPr>
          <p:cNvSpPr>
            <a:spLocks noChangeArrowheads="1"/>
          </p:cNvSpPr>
          <p:nvPr/>
        </p:nvSpPr>
        <p:spPr bwMode="auto">
          <a:xfrm>
            <a:off x="838200"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A8CD8D81-FB9E-8248-880E-F90CC31FE144}"/>
              </a:ext>
            </a:extLst>
          </p:cNvPr>
          <p:cNvSpPr>
            <a:spLocks noChangeArrowheads="1"/>
          </p:cNvSpPr>
          <p:nvPr/>
        </p:nvSpPr>
        <p:spPr bwMode="auto">
          <a:xfrm>
            <a:off x="1558925"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2" name="Oval 41">
            <a:extLst>
              <a:ext uri="{FF2B5EF4-FFF2-40B4-BE49-F238E27FC236}">
                <a16:creationId xmlns:a16="http://schemas.microsoft.com/office/drawing/2014/main" xmlns="" id="{E222DC00-3B91-3246-B8C8-E4116BE39773}"/>
              </a:ext>
            </a:extLst>
          </p:cNvPr>
          <p:cNvSpPr>
            <a:spLocks noChangeArrowheads="1"/>
          </p:cNvSpPr>
          <p:nvPr/>
        </p:nvSpPr>
        <p:spPr bwMode="auto">
          <a:xfrm>
            <a:off x="227806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58E69809-27F1-FB43-AB99-8060D9175110}"/>
              </a:ext>
            </a:extLst>
          </p:cNvPr>
          <p:cNvSpPr>
            <a:spLocks noChangeArrowheads="1"/>
          </p:cNvSpPr>
          <p:nvPr/>
        </p:nvSpPr>
        <p:spPr bwMode="auto">
          <a:xfrm>
            <a:off x="2278062" y="4148138"/>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7E9A74BF-2F2E-8B48-904A-871B15EAD6C8}"/>
              </a:ext>
            </a:extLst>
          </p:cNvPr>
          <p:cNvSpPr>
            <a:spLocks noChangeArrowheads="1"/>
          </p:cNvSpPr>
          <p:nvPr/>
        </p:nvSpPr>
        <p:spPr bwMode="auto">
          <a:xfrm>
            <a:off x="2998787"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5" name="Oval 44">
            <a:extLst>
              <a:ext uri="{FF2B5EF4-FFF2-40B4-BE49-F238E27FC236}">
                <a16:creationId xmlns:a16="http://schemas.microsoft.com/office/drawing/2014/main" xmlns="" id="{F9CEC514-74AD-7841-8AC1-E1C5066C003B}"/>
              </a:ext>
            </a:extLst>
          </p:cNvPr>
          <p:cNvSpPr>
            <a:spLocks noChangeArrowheads="1"/>
          </p:cNvSpPr>
          <p:nvPr/>
        </p:nvSpPr>
        <p:spPr bwMode="auto">
          <a:xfrm>
            <a:off x="3719512"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pic>
        <p:nvPicPr>
          <p:cNvPr id="4" name="Picture 3">
            <a:extLst>
              <a:ext uri="{FF2B5EF4-FFF2-40B4-BE49-F238E27FC236}">
                <a16:creationId xmlns:a16="http://schemas.microsoft.com/office/drawing/2014/main" xmlns="" id="{079B138F-2C25-A94C-8401-D96BD5F9255C}"/>
              </a:ext>
            </a:extLst>
          </p:cNvPr>
          <p:cNvPicPr>
            <a:picLocks noChangeAspect="1"/>
          </p:cNvPicPr>
          <p:nvPr/>
        </p:nvPicPr>
        <p:blipFill>
          <a:blip r:embed="rId3"/>
          <a:stretch>
            <a:fillRect/>
          </a:stretch>
        </p:blipFill>
        <p:spPr>
          <a:xfrm>
            <a:off x="5570537" y="2501900"/>
            <a:ext cx="6502400" cy="3251200"/>
          </a:xfrm>
          <a:prstGeom prst="rect">
            <a:avLst/>
          </a:prstGeom>
        </p:spPr>
      </p:pic>
      <p:sp>
        <p:nvSpPr>
          <p:cNvPr id="5" name="Oval 4">
            <a:extLst>
              <a:ext uri="{FF2B5EF4-FFF2-40B4-BE49-F238E27FC236}">
                <a16:creationId xmlns:a16="http://schemas.microsoft.com/office/drawing/2014/main" xmlns="" id="{5CD060BD-990C-0E4A-A386-EBBAF24447D4}"/>
              </a:ext>
            </a:extLst>
          </p:cNvPr>
          <p:cNvSpPr/>
          <p:nvPr/>
        </p:nvSpPr>
        <p:spPr>
          <a:xfrm>
            <a:off x="8241957" y="4389439"/>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Down Arrow 5">
            <a:extLst>
              <a:ext uri="{FF2B5EF4-FFF2-40B4-BE49-F238E27FC236}">
                <a16:creationId xmlns:a16="http://schemas.microsoft.com/office/drawing/2014/main" xmlns="" id="{575137CD-CF04-9D4D-95DE-6E84B7E49799}"/>
              </a:ext>
            </a:extLst>
          </p:cNvPr>
          <p:cNvSpPr/>
          <p:nvPr/>
        </p:nvSpPr>
        <p:spPr>
          <a:xfrm>
            <a:off x="8428037" y="3395980"/>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6" name="Curved Down Arrow 45">
            <a:extLst>
              <a:ext uri="{FF2B5EF4-FFF2-40B4-BE49-F238E27FC236}">
                <a16:creationId xmlns:a16="http://schemas.microsoft.com/office/drawing/2014/main" xmlns="" id="{8039D6FA-3117-9240-BF3E-31D2E22FAA30}"/>
              </a:ext>
            </a:extLst>
          </p:cNvPr>
          <p:cNvSpPr/>
          <p:nvPr/>
        </p:nvSpPr>
        <p:spPr>
          <a:xfrm>
            <a:off x="8988211" y="3378217"/>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Oval 46">
            <a:extLst>
              <a:ext uri="{FF2B5EF4-FFF2-40B4-BE49-F238E27FC236}">
                <a16:creationId xmlns:a16="http://schemas.microsoft.com/office/drawing/2014/main" xmlns="" id="{BD02CE18-65A4-2448-9BA0-C9AA52F6543A}"/>
              </a:ext>
            </a:extLst>
          </p:cNvPr>
          <p:cNvSpPr/>
          <p:nvPr/>
        </p:nvSpPr>
        <p:spPr>
          <a:xfrm>
            <a:off x="9336051" y="4389438"/>
            <a:ext cx="516495" cy="516495"/>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72764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6" name="Oval 5">
            <a:extLst>
              <a:ext uri="{FF2B5EF4-FFF2-40B4-BE49-F238E27FC236}">
                <a16:creationId xmlns:a16="http://schemas.microsoft.com/office/drawing/2014/main" xmlns="" id="{50F8B049-2CCB-6342-A81E-D0E8B0149B13}"/>
              </a:ext>
            </a:extLst>
          </p:cNvPr>
          <p:cNvSpPr/>
          <p:nvPr/>
        </p:nvSpPr>
        <p:spPr>
          <a:xfrm>
            <a:off x="4424490" y="4378437"/>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3137225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6" name="Oval 5">
            <a:extLst>
              <a:ext uri="{FF2B5EF4-FFF2-40B4-BE49-F238E27FC236}">
                <a16:creationId xmlns:a16="http://schemas.microsoft.com/office/drawing/2014/main" xmlns="" id="{50F8B049-2CCB-6342-A81E-D0E8B0149B13}"/>
              </a:ext>
            </a:extLst>
          </p:cNvPr>
          <p:cNvSpPr/>
          <p:nvPr/>
        </p:nvSpPr>
        <p:spPr>
          <a:xfrm>
            <a:off x="4424490" y="4378437"/>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rved Down Arrow 6">
            <a:extLst>
              <a:ext uri="{FF2B5EF4-FFF2-40B4-BE49-F238E27FC236}">
                <a16:creationId xmlns:a16="http://schemas.microsoft.com/office/drawing/2014/main" xmlns="" id="{AADB7111-26F8-B541-B192-8E2D9A1C37C0}"/>
              </a:ext>
            </a:extLst>
          </p:cNvPr>
          <p:cNvSpPr/>
          <p:nvPr/>
        </p:nvSpPr>
        <p:spPr>
          <a:xfrm>
            <a:off x="4610570" y="3384978"/>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20541356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6" name="Oval 5">
            <a:extLst>
              <a:ext uri="{FF2B5EF4-FFF2-40B4-BE49-F238E27FC236}">
                <a16:creationId xmlns:a16="http://schemas.microsoft.com/office/drawing/2014/main" xmlns="" id="{50F8B049-2CCB-6342-A81E-D0E8B0149B13}"/>
              </a:ext>
            </a:extLst>
          </p:cNvPr>
          <p:cNvSpPr/>
          <p:nvPr/>
        </p:nvSpPr>
        <p:spPr>
          <a:xfrm>
            <a:off x="4424490" y="4378437"/>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rved Down Arrow 6">
            <a:extLst>
              <a:ext uri="{FF2B5EF4-FFF2-40B4-BE49-F238E27FC236}">
                <a16:creationId xmlns:a16="http://schemas.microsoft.com/office/drawing/2014/main" xmlns="" id="{AADB7111-26F8-B541-B192-8E2D9A1C37C0}"/>
              </a:ext>
            </a:extLst>
          </p:cNvPr>
          <p:cNvSpPr/>
          <p:nvPr/>
        </p:nvSpPr>
        <p:spPr>
          <a:xfrm>
            <a:off x="4610570" y="3384978"/>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a:extLst>
              <a:ext uri="{FF2B5EF4-FFF2-40B4-BE49-F238E27FC236}">
                <a16:creationId xmlns:a16="http://schemas.microsoft.com/office/drawing/2014/main" xmlns="" id="{CC9D066F-D8D4-694C-85F0-1D760925F126}"/>
              </a:ext>
            </a:extLst>
          </p:cNvPr>
          <p:cNvSpPr/>
          <p:nvPr/>
        </p:nvSpPr>
        <p:spPr>
          <a:xfrm>
            <a:off x="5170744" y="3367215"/>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15826391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6" name="Oval 5">
            <a:extLst>
              <a:ext uri="{FF2B5EF4-FFF2-40B4-BE49-F238E27FC236}">
                <a16:creationId xmlns:a16="http://schemas.microsoft.com/office/drawing/2014/main" xmlns="" id="{50F8B049-2CCB-6342-A81E-D0E8B0149B13}"/>
              </a:ext>
            </a:extLst>
          </p:cNvPr>
          <p:cNvSpPr/>
          <p:nvPr/>
        </p:nvSpPr>
        <p:spPr>
          <a:xfrm>
            <a:off x="4424490" y="4378437"/>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rved Down Arrow 6">
            <a:extLst>
              <a:ext uri="{FF2B5EF4-FFF2-40B4-BE49-F238E27FC236}">
                <a16:creationId xmlns:a16="http://schemas.microsoft.com/office/drawing/2014/main" xmlns="" id="{AADB7111-26F8-B541-B192-8E2D9A1C37C0}"/>
              </a:ext>
            </a:extLst>
          </p:cNvPr>
          <p:cNvSpPr/>
          <p:nvPr/>
        </p:nvSpPr>
        <p:spPr>
          <a:xfrm>
            <a:off x="4610570" y="3384978"/>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a:extLst>
              <a:ext uri="{FF2B5EF4-FFF2-40B4-BE49-F238E27FC236}">
                <a16:creationId xmlns:a16="http://schemas.microsoft.com/office/drawing/2014/main" xmlns="" id="{CC9D066F-D8D4-694C-85F0-1D760925F126}"/>
              </a:ext>
            </a:extLst>
          </p:cNvPr>
          <p:cNvSpPr/>
          <p:nvPr/>
        </p:nvSpPr>
        <p:spPr>
          <a:xfrm>
            <a:off x="5170744" y="3367215"/>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Oval 8">
            <a:extLst>
              <a:ext uri="{FF2B5EF4-FFF2-40B4-BE49-F238E27FC236}">
                <a16:creationId xmlns:a16="http://schemas.microsoft.com/office/drawing/2014/main" xmlns="" id="{44AFA1E0-DFC6-CE40-88ED-9328916082F2}"/>
              </a:ext>
            </a:extLst>
          </p:cNvPr>
          <p:cNvSpPr/>
          <p:nvPr/>
        </p:nvSpPr>
        <p:spPr>
          <a:xfrm>
            <a:off x="5518584" y="4378436"/>
            <a:ext cx="516495" cy="516495"/>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32072071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r>
              <a:rPr lang="en-GB" sz="2200" dirty="0"/>
              <a:t>He starts at 3 and counts on 2 more.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AA16B259-275C-C64A-9607-E845290119B2}"/>
              </a:ext>
            </a:extLst>
          </p:cNvPr>
          <p:cNvPicPr>
            <a:picLocks noChangeAspect="1"/>
          </p:cNvPicPr>
          <p:nvPr/>
        </p:nvPicPr>
        <p:blipFill>
          <a:blip r:embed="rId3"/>
          <a:stretch>
            <a:fillRect/>
          </a:stretch>
        </p:blipFill>
        <p:spPr>
          <a:xfrm>
            <a:off x="2844800" y="2477186"/>
            <a:ext cx="6502400" cy="3251200"/>
          </a:xfrm>
          <a:prstGeom prst="rect">
            <a:avLst/>
          </a:prstGeom>
        </p:spPr>
      </p:pic>
      <p:sp>
        <p:nvSpPr>
          <p:cNvPr id="6" name="Oval 5">
            <a:extLst>
              <a:ext uri="{FF2B5EF4-FFF2-40B4-BE49-F238E27FC236}">
                <a16:creationId xmlns:a16="http://schemas.microsoft.com/office/drawing/2014/main" xmlns="" id="{50F8B049-2CCB-6342-A81E-D0E8B0149B13}"/>
              </a:ext>
            </a:extLst>
          </p:cNvPr>
          <p:cNvSpPr/>
          <p:nvPr/>
        </p:nvSpPr>
        <p:spPr>
          <a:xfrm>
            <a:off x="4424490" y="4378437"/>
            <a:ext cx="516495" cy="516495"/>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rved Down Arrow 6">
            <a:extLst>
              <a:ext uri="{FF2B5EF4-FFF2-40B4-BE49-F238E27FC236}">
                <a16:creationId xmlns:a16="http://schemas.microsoft.com/office/drawing/2014/main" xmlns="" id="{AADB7111-26F8-B541-B192-8E2D9A1C37C0}"/>
              </a:ext>
            </a:extLst>
          </p:cNvPr>
          <p:cNvSpPr/>
          <p:nvPr/>
        </p:nvSpPr>
        <p:spPr>
          <a:xfrm>
            <a:off x="4610570" y="3384978"/>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a:extLst>
              <a:ext uri="{FF2B5EF4-FFF2-40B4-BE49-F238E27FC236}">
                <a16:creationId xmlns:a16="http://schemas.microsoft.com/office/drawing/2014/main" xmlns="" id="{CC9D066F-D8D4-694C-85F0-1D760925F126}"/>
              </a:ext>
            </a:extLst>
          </p:cNvPr>
          <p:cNvSpPr/>
          <p:nvPr/>
        </p:nvSpPr>
        <p:spPr>
          <a:xfrm>
            <a:off x="5170744" y="3367215"/>
            <a:ext cx="765176" cy="731520"/>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Oval 8">
            <a:extLst>
              <a:ext uri="{FF2B5EF4-FFF2-40B4-BE49-F238E27FC236}">
                <a16:creationId xmlns:a16="http://schemas.microsoft.com/office/drawing/2014/main" xmlns="" id="{44AFA1E0-DFC6-CE40-88ED-9328916082F2}"/>
              </a:ext>
            </a:extLst>
          </p:cNvPr>
          <p:cNvSpPr/>
          <p:nvPr/>
        </p:nvSpPr>
        <p:spPr>
          <a:xfrm>
            <a:off x="5518584" y="4378436"/>
            <a:ext cx="516495" cy="516495"/>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xmlns="" id="{9BAF096D-05CF-BE42-BB5F-BFC06DF67FFD}"/>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11" name="Rounded Rectangle 10">
            <a:extLst>
              <a:ext uri="{FF2B5EF4-FFF2-40B4-BE49-F238E27FC236}">
                <a16:creationId xmlns:a16="http://schemas.microsoft.com/office/drawing/2014/main" xmlns="" id="{1351C7F4-F82D-5C41-9FE1-F7A081D3EAAE}"/>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2" name="Rounded Rectangle 11">
            <a:extLst>
              <a:ext uri="{FF2B5EF4-FFF2-40B4-BE49-F238E27FC236}">
                <a16:creationId xmlns:a16="http://schemas.microsoft.com/office/drawing/2014/main" xmlns="" id="{1383C173-5281-4F44-B547-63BA12B0CFC7}"/>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2</a:t>
            </a:r>
          </a:p>
        </p:txBody>
      </p:sp>
      <p:sp>
        <p:nvSpPr>
          <p:cNvPr id="13" name="Rounded Rectangle 12">
            <a:extLst>
              <a:ext uri="{FF2B5EF4-FFF2-40B4-BE49-F238E27FC236}">
                <a16:creationId xmlns:a16="http://schemas.microsoft.com/office/drawing/2014/main" xmlns="" id="{230C08AD-45E3-4E43-AA81-A5EB8EEB5F2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14" name="Rounded Rectangle 13">
            <a:extLst>
              <a:ext uri="{FF2B5EF4-FFF2-40B4-BE49-F238E27FC236}">
                <a16:creationId xmlns:a16="http://schemas.microsoft.com/office/drawing/2014/main" xmlns="" id="{51915320-37A6-D94A-9A5F-88D96D1A522F}"/>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5</a:t>
            </a:r>
          </a:p>
        </p:txBody>
      </p:sp>
    </p:spTree>
    <p:extLst>
      <p:ext uri="{BB962C8B-B14F-4D97-AF65-F5344CB8AC3E}">
        <p14:creationId xmlns:p14="http://schemas.microsoft.com/office/powerpoint/2010/main" val="21869171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38122829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44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62232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42330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62232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65450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948581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62232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65450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8429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7280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5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20934766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xmlns="" id="{6915E2B9-8D79-B744-8A7A-8A8C02F06988}"/>
              </a:ext>
            </a:extLst>
          </p:cNvPr>
          <p:cNvSpPr/>
          <p:nvPr/>
        </p:nvSpPr>
        <p:spPr>
          <a:xfrm>
            <a:off x="7015681" y="45351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62232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65450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8429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730090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11</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14</a:t>
            </a:r>
          </a:p>
        </p:txBody>
      </p:sp>
      <p:sp>
        <p:nvSpPr>
          <p:cNvPr id="15" name="Oval 14">
            <a:extLst>
              <a:ext uri="{FF2B5EF4-FFF2-40B4-BE49-F238E27FC236}">
                <a16:creationId xmlns:a16="http://schemas.microsoft.com/office/drawing/2014/main" xmlns="" id="{EF12EAD8-8033-CB47-8E65-6DC25EA36860}"/>
              </a:ext>
            </a:extLst>
          </p:cNvPr>
          <p:cNvSpPr/>
          <p:nvPr/>
        </p:nvSpPr>
        <p:spPr>
          <a:xfrm>
            <a:off x="61049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xmlns="" id="{6915E2B9-8D79-B744-8A7A-8A8C02F06988}"/>
              </a:ext>
            </a:extLst>
          </p:cNvPr>
          <p:cNvSpPr/>
          <p:nvPr/>
        </p:nvSpPr>
        <p:spPr>
          <a:xfrm>
            <a:off x="7015681" y="45351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62232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65450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8429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514477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Tree>
    <p:extLst>
      <p:ext uri="{BB962C8B-B14F-4D97-AF65-F5344CB8AC3E}">
        <p14:creationId xmlns:p14="http://schemas.microsoft.com/office/powerpoint/2010/main" val="14176896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43608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389130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56390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51114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56390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59608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534936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56390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59608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2587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531813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Oval 17">
            <a:extLst>
              <a:ext uri="{FF2B5EF4-FFF2-40B4-BE49-F238E27FC236}">
                <a16:creationId xmlns:a16="http://schemas.microsoft.com/office/drawing/2014/main" xmlns="" id="{6915E2B9-8D79-B744-8A7A-8A8C02F06988}"/>
              </a:ext>
            </a:extLst>
          </p:cNvPr>
          <p:cNvSpPr/>
          <p:nvPr/>
        </p:nvSpPr>
        <p:spPr>
          <a:xfrm>
            <a:off x="6406081" y="45351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56390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59608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2587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073553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Chen uses a number line to help him complete the calculation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D393028F-E046-7B43-9E45-C11CD3700AD2}"/>
              </a:ext>
            </a:extLst>
          </p:cNvPr>
          <p:cNvPicPr>
            <a:picLocks noChangeAspect="1"/>
          </p:cNvPicPr>
          <p:nvPr/>
        </p:nvPicPr>
        <p:blipFill>
          <a:blip r:embed="rId3"/>
          <a:stretch>
            <a:fillRect/>
          </a:stretch>
        </p:blipFill>
        <p:spPr>
          <a:xfrm>
            <a:off x="2844800" y="2882693"/>
            <a:ext cx="6502400" cy="3251200"/>
          </a:xfrm>
          <a:prstGeom prst="rect">
            <a:avLst/>
          </a:prstGeom>
        </p:spPr>
      </p:pic>
      <p:sp>
        <p:nvSpPr>
          <p:cNvPr id="5" name="Rounded Rectangle 4">
            <a:extLst>
              <a:ext uri="{FF2B5EF4-FFF2-40B4-BE49-F238E27FC236}">
                <a16:creationId xmlns:a16="http://schemas.microsoft.com/office/drawing/2014/main" xmlns="" id="{0CF8B58D-DD4D-464A-AA73-A4A957DD5351}"/>
              </a:ext>
            </a:extLst>
          </p:cNvPr>
          <p:cNvSpPr/>
          <p:nvPr/>
        </p:nvSpPr>
        <p:spPr>
          <a:xfrm>
            <a:off x="36356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6" name="Rounded Rectangle 5">
            <a:extLst>
              <a:ext uri="{FF2B5EF4-FFF2-40B4-BE49-F238E27FC236}">
                <a16:creationId xmlns:a16="http://schemas.microsoft.com/office/drawing/2014/main" xmlns="" id="{29D80534-63C3-8047-8621-1D54EFB21AEB}"/>
              </a:ext>
            </a:extLst>
          </p:cNvPr>
          <p:cNvSpPr/>
          <p:nvPr/>
        </p:nvSpPr>
        <p:spPr>
          <a:xfrm>
            <a:off x="46389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7" name="Rounded Rectangle 6">
            <a:extLst>
              <a:ext uri="{FF2B5EF4-FFF2-40B4-BE49-F238E27FC236}">
                <a16:creationId xmlns:a16="http://schemas.microsoft.com/office/drawing/2014/main" xmlns="" id="{2A2125B2-BE2C-834C-87E9-7D367304DB41}"/>
              </a:ext>
            </a:extLst>
          </p:cNvPr>
          <p:cNvSpPr/>
          <p:nvPr/>
        </p:nvSpPr>
        <p:spPr>
          <a:xfrm>
            <a:off x="56422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4</a:t>
            </a:r>
          </a:p>
        </p:txBody>
      </p:sp>
      <p:sp>
        <p:nvSpPr>
          <p:cNvPr id="8" name="Rounded Rectangle 7">
            <a:extLst>
              <a:ext uri="{FF2B5EF4-FFF2-40B4-BE49-F238E27FC236}">
                <a16:creationId xmlns:a16="http://schemas.microsoft.com/office/drawing/2014/main" xmlns="" id="{EA4A7268-664F-A849-A0DC-CDBDCEA1E7CB}"/>
              </a:ext>
            </a:extLst>
          </p:cNvPr>
          <p:cNvSpPr/>
          <p:nvPr/>
        </p:nvSpPr>
        <p:spPr>
          <a:xfrm>
            <a:off x="66455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9" name="Rounded Rectangle 8">
            <a:extLst>
              <a:ext uri="{FF2B5EF4-FFF2-40B4-BE49-F238E27FC236}">
                <a16:creationId xmlns:a16="http://schemas.microsoft.com/office/drawing/2014/main" xmlns="" id="{3400856E-78D2-9148-9B5C-74C63264A683}"/>
              </a:ext>
            </a:extLst>
          </p:cNvPr>
          <p:cNvSpPr/>
          <p:nvPr/>
        </p:nvSpPr>
        <p:spPr>
          <a:xfrm>
            <a:off x="7648832" y="5578475"/>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12</a:t>
            </a:r>
          </a:p>
        </p:txBody>
      </p:sp>
      <p:sp>
        <p:nvSpPr>
          <p:cNvPr id="15" name="Oval 14">
            <a:extLst>
              <a:ext uri="{FF2B5EF4-FFF2-40B4-BE49-F238E27FC236}">
                <a16:creationId xmlns:a16="http://schemas.microsoft.com/office/drawing/2014/main" xmlns="" id="{EF12EAD8-8033-CB47-8E65-6DC25EA36860}"/>
              </a:ext>
            </a:extLst>
          </p:cNvPr>
          <p:cNvSpPr/>
          <p:nvPr/>
        </p:nvSpPr>
        <p:spPr>
          <a:xfrm>
            <a:off x="5228606" y="45351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rved Down Arrow 16">
            <a:extLst>
              <a:ext uri="{FF2B5EF4-FFF2-40B4-BE49-F238E27FC236}">
                <a16:creationId xmlns:a16="http://schemas.microsoft.com/office/drawing/2014/main" xmlns="" id="{5E59DC04-D601-474B-AD99-3C26CCF576BF}"/>
              </a:ext>
            </a:extLst>
          </p:cNvPr>
          <p:cNvSpPr/>
          <p:nvPr/>
        </p:nvSpPr>
        <p:spPr>
          <a:xfrm>
            <a:off x="5341129"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Oval 17">
            <a:extLst>
              <a:ext uri="{FF2B5EF4-FFF2-40B4-BE49-F238E27FC236}">
                <a16:creationId xmlns:a16="http://schemas.microsoft.com/office/drawing/2014/main" xmlns="" id="{6915E2B9-8D79-B744-8A7A-8A8C02F06988}"/>
              </a:ext>
            </a:extLst>
          </p:cNvPr>
          <p:cNvSpPr/>
          <p:nvPr/>
        </p:nvSpPr>
        <p:spPr>
          <a:xfrm>
            <a:off x="6406081" y="45351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Down Arrow 18">
            <a:extLst>
              <a:ext uri="{FF2B5EF4-FFF2-40B4-BE49-F238E27FC236}">
                <a16:creationId xmlns:a16="http://schemas.microsoft.com/office/drawing/2014/main" xmlns="" id="{5C375405-C4A9-FA4C-8292-4D8652E5AFDE}"/>
              </a:ext>
            </a:extLst>
          </p:cNvPr>
          <p:cNvSpPr/>
          <p:nvPr/>
        </p:nvSpPr>
        <p:spPr>
          <a:xfrm>
            <a:off x="5639048"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a:extLst>
              <a:ext uri="{FF2B5EF4-FFF2-40B4-BE49-F238E27FC236}">
                <a16:creationId xmlns:a16="http://schemas.microsoft.com/office/drawing/2014/main" xmlns="" id="{CDEA3E20-0460-A64B-9D60-B92C3BB136F4}"/>
              </a:ext>
            </a:extLst>
          </p:cNvPr>
          <p:cNvSpPr/>
          <p:nvPr/>
        </p:nvSpPr>
        <p:spPr>
          <a:xfrm>
            <a:off x="5960853" y="39518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73C8F2B4-1A62-5140-9F17-C739759D6621}"/>
              </a:ext>
            </a:extLst>
          </p:cNvPr>
          <p:cNvSpPr/>
          <p:nvPr/>
        </p:nvSpPr>
        <p:spPr>
          <a:xfrm>
            <a:off x="6258772" y="39438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15500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10065450" y="300932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9269763" y="3436037"/>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8474076" y="2895622"/>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5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1413605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3:</a:t>
            </a:r>
          </a:p>
          <a:p>
            <a:pPr marL="0" indent="0">
              <a:buClr>
                <a:srgbClr val="23D160"/>
              </a:buClr>
              <a:buSzPct val="85000"/>
              <a:buNone/>
            </a:pPr>
            <a:r>
              <a:rPr lang="en-GB" sz="2200" dirty="0"/>
              <a:t>Use a number line to calculate:</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4" name="Rounded Rectangle 23">
            <a:extLst>
              <a:ext uri="{FF2B5EF4-FFF2-40B4-BE49-F238E27FC236}">
                <a16:creationId xmlns:a16="http://schemas.microsoft.com/office/drawing/2014/main" xmlns="" id="{35D9B778-896B-8E4A-B7FE-666693ADF104}"/>
              </a:ext>
            </a:extLst>
          </p:cNvPr>
          <p:cNvSpPr/>
          <p:nvPr/>
        </p:nvSpPr>
        <p:spPr>
          <a:xfrm>
            <a:off x="12861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12</a:t>
            </a:r>
          </a:p>
        </p:txBody>
      </p:sp>
      <p:sp>
        <p:nvSpPr>
          <p:cNvPr id="25" name="Rounded Rectangle 24">
            <a:extLst>
              <a:ext uri="{FF2B5EF4-FFF2-40B4-BE49-F238E27FC236}">
                <a16:creationId xmlns:a16="http://schemas.microsoft.com/office/drawing/2014/main" xmlns="" id="{64738A12-9BCA-6D4E-AF86-8E35AB20D4A1}"/>
              </a:ext>
            </a:extLst>
          </p:cNvPr>
          <p:cNvSpPr/>
          <p:nvPr/>
        </p:nvSpPr>
        <p:spPr>
          <a:xfrm>
            <a:off x="22894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26" name="Rounded Rectangle 25">
            <a:extLst>
              <a:ext uri="{FF2B5EF4-FFF2-40B4-BE49-F238E27FC236}">
                <a16:creationId xmlns:a16="http://schemas.microsoft.com/office/drawing/2014/main" xmlns="" id="{B0B16972-DA99-A143-91A1-C3CCE1656F23}"/>
              </a:ext>
            </a:extLst>
          </p:cNvPr>
          <p:cNvSpPr/>
          <p:nvPr/>
        </p:nvSpPr>
        <p:spPr>
          <a:xfrm>
            <a:off x="32927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29" name="Rounded Rectangle 28">
            <a:extLst>
              <a:ext uri="{FF2B5EF4-FFF2-40B4-BE49-F238E27FC236}">
                <a16:creationId xmlns:a16="http://schemas.microsoft.com/office/drawing/2014/main" xmlns="" id="{B3F06E75-A8F8-F444-BECD-D360D19F24DA}"/>
              </a:ext>
            </a:extLst>
          </p:cNvPr>
          <p:cNvSpPr/>
          <p:nvPr/>
        </p:nvSpPr>
        <p:spPr>
          <a:xfrm>
            <a:off x="42960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30" name="Rounded Rectangle 29">
            <a:extLst>
              <a:ext uri="{FF2B5EF4-FFF2-40B4-BE49-F238E27FC236}">
                <a16:creationId xmlns:a16="http://schemas.microsoft.com/office/drawing/2014/main" xmlns="" id="{51011309-DD58-EB4D-A3D8-D419411FF1DA}"/>
              </a:ext>
            </a:extLst>
          </p:cNvPr>
          <p:cNvSpPr/>
          <p:nvPr/>
        </p:nvSpPr>
        <p:spPr>
          <a:xfrm>
            <a:off x="52993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34" name="Rounded Rectangle 33">
            <a:extLst>
              <a:ext uri="{FF2B5EF4-FFF2-40B4-BE49-F238E27FC236}">
                <a16:creationId xmlns:a16="http://schemas.microsoft.com/office/drawing/2014/main" xmlns="" id="{854872EB-B4DB-0444-84A2-EB3DC689C39A}"/>
              </a:ext>
            </a:extLst>
          </p:cNvPr>
          <p:cNvSpPr/>
          <p:nvPr/>
        </p:nvSpPr>
        <p:spPr>
          <a:xfrm>
            <a:off x="12861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9</a:t>
            </a:r>
          </a:p>
        </p:txBody>
      </p:sp>
      <p:sp>
        <p:nvSpPr>
          <p:cNvPr id="38" name="Rounded Rectangle 37">
            <a:extLst>
              <a:ext uri="{FF2B5EF4-FFF2-40B4-BE49-F238E27FC236}">
                <a16:creationId xmlns:a16="http://schemas.microsoft.com/office/drawing/2014/main" xmlns="" id="{7F3AC114-3504-184E-9529-1DB887204E66}"/>
              </a:ext>
            </a:extLst>
          </p:cNvPr>
          <p:cNvSpPr/>
          <p:nvPr/>
        </p:nvSpPr>
        <p:spPr>
          <a:xfrm>
            <a:off x="22894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0" name="Rounded Rectangle 39">
            <a:extLst>
              <a:ext uri="{FF2B5EF4-FFF2-40B4-BE49-F238E27FC236}">
                <a16:creationId xmlns:a16="http://schemas.microsoft.com/office/drawing/2014/main" xmlns="" id="{D8FE6D84-2BB6-A242-A6E3-7EF20A5DEDB9}"/>
              </a:ext>
            </a:extLst>
          </p:cNvPr>
          <p:cNvSpPr/>
          <p:nvPr/>
        </p:nvSpPr>
        <p:spPr>
          <a:xfrm>
            <a:off x="32927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5</a:t>
            </a:r>
          </a:p>
        </p:txBody>
      </p:sp>
      <p:sp>
        <p:nvSpPr>
          <p:cNvPr id="41" name="Rounded Rectangle 40">
            <a:extLst>
              <a:ext uri="{FF2B5EF4-FFF2-40B4-BE49-F238E27FC236}">
                <a16:creationId xmlns:a16="http://schemas.microsoft.com/office/drawing/2014/main" xmlns="" id="{6AF72A00-8219-AA4D-8CA7-C36BACD67B88}"/>
              </a:ext>
            </a:extLst>
          </p:cNvPr>
          <p:cNvSpPr/>
          <p:nvPr/>
        </p:nvSpPr>
        <p:spPr>
          <a:xfrm>
            <a:off x="42960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2" name="Rounded Rectangle 41">
            <a:extLst>
              <a:ext uri="{FF2B5EF4-FFF2-40B4-BE49-F238E27FC236}">
                <a16:creationId xmlns:a16="http://schemas.microsoft.com/office/drawing/2014/main" xmlns="" id="{CF3CE1D6-43A3-8043-A6C9-E8063599D88D}"/>
              </a:ext>
            </a:extLst>
          </p:cNvPr>
          <p:cNvSpPr/>
          <p:nvPr/>
        </p:nvSpPr>
        <p:spPr>
          <a:xfrm>
            <a:off x="52993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43" name="Rounded Rectangle 42">
            <a:extLst>
              <a:ext uri="{FF2B5EF4-FFF2-40B4-BE49-F238E27FC236}">
                <a16:creationId xmlns:a16="http://schemas.microsoft.com/office/drawing/2014/main" xmlns="" id="{5330DB03-A2ED-BA4D-B361-435E38DDC765}"/>
              </a:ext>
            </a:extLst>
          </p:cNvPr>
          <p:cNvSpPr/>
          <p:nvPr/>
        </p:nvSpPr>
        <p:spPr>
          <a:xfrm>
            <a:off x="12861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44" name="Rounded Rectangle 43">
            <a:extLst>
              <a:ext uri="{FF2B5EF4-FFF2-40B4-BE49-F238E27FC236}">
                <a16:creationId xmlns:a16="http://schemas.microsoft.com/office/drawing/2014/main" xmlns="" id="{19F7A39B-4010-794C-85CA-35FE0EC452C5}"/>
              </a:ext>
            </a:extLst>
          </p:cNvPr>
          <p:cNvSpPr/>
          <p:nvPr/>
        </p:nvSpPr>
        <p:spPr>
          <a:xfrm>
            <a:off x="22894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5" name="Rounded Rectangle 44">
            <a:extLst>
              <a:ext uri="{FF2B5EF4-FFF2-40B4-BE49-F238E27FC236}">
                <a16:creationId xmlns:a16="http://schemas.microsoft.com/office/drawing/2014/main" xmlns="" id="{5053C518-87EB-8E48-9BA6-4CDFF4DEB88A}"/>
              </a:ext>
            </a:extLst>
          </p:cNvPr>
          <p:cNvSpPr/>
          <p:nvPr/>
        </p:nvSpPr>
        <p:spPr>
          <a:xfrm>
            <a:off x="32927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7</a:t>
            </a:r>
          </a:p>
        </p:txBody>
      </p:sp>
      <p:sp>
        <p:nvSpPr>
          <p:cNvPr id="46" name="Rounded Rectangle 45">
            <a:extLst>
              <a:ext uri="{FF2B5EF4-FFF2-40B4-BE49-F238E27FC236}">
                <a16:creationId xmlns:a16="http://schemas.microsoft.com/office/drawing/2014/main" xmlns="" id="{494F99CC-C153-6945-AA43-EEB83370C34B}"/>
              </a:ext>
            </a:extLst>
          </p:cNvPr>
          <p:cNvSpPr/>
          <p:nvPr/>
        </p:nvSpPr>
        <p:spPr>
          <a:xfrm>
            <a:off x="42960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7" name="Rounded Rectangle 46">
            <a:extLst>
              <a:ext uri="{FF2B5EF4-FFF2-40B4-BE49-F238E27FC236}">
                <a16:creationId xmlns:a16="http://schemas.microsoft.com/office/drawing/2014/main" xmlns="" id="{1397B82D-1A80-D741-B906-E268F1C3394B}"/>
              </a:ext>
            </a:extLst>
          </p:cNvPr>
          <p:cNvSpPr/>
          <p:nvPr/>
        </p:nvSpPr>
        <p:spPr>
          <a:xfrm>
            <a:off x="52993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pic>
        <p:nvPicPr>
          <p:cNvPr id="55" name="Picture 54">
            <a:extLst>
              <a:ext uri="{FF2B5EF4-FFF2-40B4-BE49-F238E27FC236}">
                <a16:creationId xmlns:a16="http://schemas.microsoft.com/office/drawing/2014/main" xmlns="" id="{854F671C-F38C-8842-B625-F3F79D11074E}"/>
              </a:ext>
            </a:extLst>
          </p:cNvPr>
          <p:cNvPicPr>
            <a:picLocks noChangeAspect="1"/>
          </p:cNvPicPr>
          <p:nvPr/>
        </p:nvPicPr>
        <p:blipFill>
          <a:blip r:embed="rId3"/>
          <a:stretch>
            <a:fillRect/>
          </a:stretch>
        </p:blipFill>
        <p:spPr>
          <a:xfrm>
            <a:off x="5246780" y="876093"/>
            <a:ext cx="6502400" cy="3251200"/>
          </a:xfrm>
          <a:prstGeom prst="rect">
            <a:avLst/>
          </a:prstGeom>
        </p:spPr>
      </p:pic>
      <p:sp>
        <p:nvSpPr>
          <p:cNvPr id="56" name="Oval 55">
            <a:extLst>
              <a:ext uri="{FF2B5EF4-FFF2-40B4-BE49-F238E27FC236}">
                <a16:creationId xmlns:a16="http://schemas.microsoft.com/office/drawing/2014/main" xmlns="" id="{F4BE3FC5-81BD-3748-8957-1A75D489253E}"/>
              </a:ext>
            </a:extLst>
          </p:cNvPr>
          <p:cNvSpPr/>
          <p:nvPr/>
        </p:nvSpPr>
        <p:spPr>
          <a:xfrm>
            <a:off x="7630586" y="25285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Curved Down Arrow 56">
            <a:extLst>
              <a:ext uri="{FF2B5EF4-FFF2-40B4-BE49-F238E27FC236}">
                <a16:creationId xmlns:a16="http://schemas.microsoft.com/office/drawing/2014/main" xmlns="" id="{42E665D5-DA69-D84D-8DEF-56B5F4D031A7}"/>
              </a:ext>
            </a:extLst>
          </p:cNvPr>
          <p:cNvSpPr/>
          <p:nvPr/>
        </p:nvSpPr>
        <p:spPr>
          <a:xfrm>
            <a:off x="7743109" y="19452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7" name="Oval 66">
            <a:extLst>
              <a:ext uri="{FF2B5EF4-FFF2-40B4-BE49-F238E27FC236}">
                <a16:creationId xmlns:a16="http://schemas.microsoft.com/office/drawing/2014/main" xmlns="" id="{75EDF586-7901-2A42-A02D-8AEA5FE00425}"/>
              </a:ext>
            </a:extLst>
          </p:cNvPr>
          <p:cNvSpPr/>
          <p:nvPr/>
        </p:nvSpPr>
        <p:spPr>
          <a:xfrm>
            <a:off x="8808061" y="25285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urved Down Arrow 67">
            <a:extLst>
              <a:ext uri="{FF2B5EF4-FFF2-40B4-BE49-F238E27FC236}">
                <a16:creationId xmlns:a16="http://schemas.microsoft.com/office/drawing/2014/main" xmlns="" id="{4BFC2567-CD5B-FF4B-8944-9A68C720F7A5}"/>
              </a:ext>
            </a:extLst>
          </p:cNvPr>
          <p:cNvSpPr/>
          <p:nvPr/>
        </p:nvSpPr>
        <p:spPr>
          <a:xfrm>
            <a:off x="8041028" y="19372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Curved Down Arrow 68">
            <a:extLst>
              <a:ext uri="{FF2B5EF4-FFF2-40B4-BE49-F238E27FC236}">
                <a16:creationId xmlns:a16="http://schemas.microsoft.com/office/drawing/2014/main" xmlns="" id="{01C924EF-5314-5241-8679-513D1F9739FF}"/>
              </a:ext>
            </a:extLst>
          </p:cNvPr>
          <p:cNvSpPr/>
          <p:nvPr/>
        </p:nvSpPr>
        <p:spPr>
          <a:xfrm>
            <a:off x="8362833" y="19452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0" name="Curved Down Arrow 69">
            <a:extLst>
              <a:ext uri="{FF2B5EF4-FFF2-40B4-BE49-F238E27FC236}">
                <a16:creationId xmlns:a16="http://schemas.microsoft.com/office/drawing/2014/main" xmlns="" id="{6BE6F1E3-1C2C-984A-A334-8EC1D529B4E8}"/>
              </a:ext>
            </a:extLst>
          </p:cNvPr>
          <p:cNvSpPr/>
          <p:nvPr/>
        </p:nvSpPr>
        <p:spPr>
          <a:xfrm>
            <a:off x="8660752" y="19372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3372103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3:</a:t>
            </a:r>
          </a:p>
          <a:p>
            <a:pPr marL="0" indent="0">
              <a:buClr>
                <a:srgbClr val="23D160"/>
              </a:buClr>
              <a:buSzPct val="85000"/>
              <a:buNone/>
            </a:pPr>
            <a:r>
              <a:rPr lang="en-GB" sz="2200" dirty="0"/>
              <a:t>Use a number line to calculate:</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4" name="Rounded Rectangle 23">
            <a:extLst>
              <a:ext uri="{FF2B5EF4-FFF2-40B4-BE49-F238E27FC236}">
                <a16:creationId xmlns:a16="http://schemas.microsoft.com/office/drawing/2014/main" xmlns="" id="{35D9B778-896B-8E4A-B7FE-666693ADF104}"/>
              </a:ext>
            </a:extLst>
          </p:cNvPr>
          <p:cNvSpPr/>
          <p:nvPr/>
        </p:nvSpPr>
        <p:spPr>
          <a:xfrm>
            <a:off x="12861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12</a:t>
            </a:r>
          </a:p>
        </p:txBody>
      </p:sp>
      <p:sp>
        <p:nvSpPr>
          <p:cNvPr id="25" name="Rounded Rectangle 24">
            <a:extLst>
              <a:ext uri="{FF2B5EF4-FFF2-40B4-BE49-F238E27FC236}">
                <a16:creationId xmlns:a16="http://schemas.microsoft.com/office/drawing/2014/main" xmlns="" id="{64738A12-9BCA-6D4E-AF86-8E35AB20D4A1}"/>
              </a:ext>
            </a:extLst>
          </p:cNvPr>
          <p:cNvSpPr/>
          <p:nvPr/>
        </p:nvSpPr>
        <p:spPr>
          <a:xfrm>
            <a:off x="22894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26" name="Rounded Rectangle 25">
            <a:extLst>
              <a:ext uri="{FF2B5EF4-FFF2-40B4-BE49-F238E27FC236}">
                <a16:creationId xmlns:a16="http://schemas.microsoft.com/office/drawing/2014/main" xmlns="" id="{B0B16972-DA99-A143-91A1-C3CCE1656F23}"/>
              </a:ext>
            </a:extLst>
          </p:cNvPr>
          <p:cNvSpPr/>
          <p:nvPr/>
        </p:nvSpPr>
        <p:spPr>
          <a:xfrm>
            <a:off x="32927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3</a:t>
            </a:r>
          </a:p>
        </p:txBody>
      </p:sp>
      <p:sp>
        <p:nvSpPr>
          <p:cNvPr id="29" name="Rounded Rectangle 28">
            <a:extLst>
              <a:ext uri="{FF2B5EF4-FFF2-40B4-BE49-F238E27FC236}">
                <a16:creationId xmlns:a16="http://schemas.microsoft.com/office/drawing/2014/main" xmlns="" id="{B3F06E75-A8F8-F444-BECD-D360D19F24DA}"/>
              </a:ext>
            </a:extLst>
          </p:cNvPr>
          <p:cNvSpPr/>
          <p:nvPr/>
        </p:nvSpPr>
        <p:spPr>
          <a:xfrm>
            <a:off x="42960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30" name="Rounded Rectangle 29">
            <a:extLst>
              <a:ext uri="{FF2B5EF4-FFF2-40B4-BE49-F238E27FC236}">
                <a16:creationId xmlns:a16="http://schemas.microsoft.com/office/drawing/2014/main" xmlns="" id="{51011309-DD58-EB4D-A3D8-D419411FF1DA}"/>
              </a:ext>
            </a:extLst>
          </p:cNvPr>
          <p:cNvSpPr/>
          <p:nvPr/>
        </p:nvSpPr>
        <p:spPr>
          <a:xfrm>
            <a:off x="52993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15</a:t>
            </a:r>
          </a:p>
        </p:txBody>
      </p:sp>
      <p:sp>
        <p:nvSpPr>
          <p:cNvPr id="34" name="Rounded Rectangle 33">
            <a:extLst>
              <a:ext uri="{FF2B5EF4-FFF2-40B4-BE49-F238E27FC236}">
                <a16:creationId xmlns:a16="http://schemas.microsoft.com/office/drawing/2014/main" xmlns="" id="{854872EB-B4DB-0444-84A2-EB3DC689C39A}"/>
              </a:ext>
            </a:extLst>
          </p:cNvPr>
          <p:cNvSpPr/>
          <p:nvPr/>
        </p:nvSpPr>
        <p:spPr>
          <a:xfrm>
            <a:off x="12861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9</a:t>
            </a:r>
          </a:p>
        </p:txBody>
      </p:sp>
      <p:sp>
        <p:nvSpPr>
          <p:cNvPr id="38" name="Rounded Rectangle 37">
            <a:extLst>
              <a:ext uri="{FF2B5EF4-FFF2-40B4-BE49-F238E27FC236}">
                <a16:creationId xmlns:a16="http://schemas.microsoft.com/office/drawing/2014/main" xmlns="" id="{7F3AC114-3504-184E-9529-1DB887204E66}"/>
              </a:ext>
            </a:extLst>
          </p:cNvPr>
          <p:cNvSpPr/>
          <p:nvPr/>
        </p:nvSpPr>
        <p:spPr>
          <a:xfrm>
            <a:off x="22894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0" name="Rounded Rectangle 39">
            <a:extLst>
              <a:ext uri="{FF2B5EF4-FFF2-40B4-BE49-F238E27FC236}">
                <a16:creationId xmlns:a16="http://schemas.microsoft.com/office/drawing/2014/main" xmlns="" id="{D8FE6D84-2BB6-A242-A6E3-7EF20A5DEDB9}"/>
              </a:ext>
            </a:extLst>
          </p:cNvPr>
          <p:cNvSpPr/>
          <p:nvPr/>
        </p:nvSpPr>
        <p:spPr>
          <a:xfrm>
            <a:off x="32927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5</a:t>
            </a:r>
          </a:p>
        </p:txBody>
      </p:sp>
      <p:sp>
        <p:nvSpPr>
          <p:cNvPr id="41" name="Rounded Rectangle 40">
            <a:extLst>
              <a:ext uri="{FF2B5EF4-FFF2-40B4-BE49-F238E27FC236}">
                <a16:creationId xmlns:a16="http://schemas.microsoft.com/office/drawing/2014/main" xmlns="" id="{6AF72A00-8219-AA4D-8CA7-C36BACD67B88}"/>
              </a:ext>
            </a:extLst>
          </p:cNvPr>
          <p:cNvSpPr/>
          <p:nvPr/>
        </p:nvSpPr>
        <p:spPr>
          <a:xfrm>
            <a:off x="42960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2" name="Rounded Rectangle 41">
            <a:extLst>
              <a:ext uri="{FF2B5EF4-FFF2-40B4-BE49-F238E27FC236}">
                <a16:creationId xmlns:a16="http://schemas.microsoft.com/office/drawing/2014/main" xmlns="" id="{CF3CE1D6-43A3-8043-A6C9-E8063599D88D}"/>
              </a:ext>
            </a:extLst>
          </p:cNvPr>
          <p:cNvSpPr/>
          <p:nvPr/>
        </p:nvSpPr>
        <p:spPr>
          <a:xfrm>
            <a:off x="52993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14</a:t>
            </a:r>
          </a:p>
        </p:txBody>
      </p:sp>
      <p:sp>
        <p:nvSpPr>
          <p:cNvPr id="43" name="Rounded Rectangle 42">
            <a:extLst>
              <a:ext uri="{FF2B5EF4-FFF2-40B4-BE49-F238E27FC236}">
                <a16:creationId xmlns:a16="http://schemas.microsoft.com/office/drawing/2014/main" xmlns="" id="{5330DB03-A2ED-BA4D-B361-435E38DDC765}"/>
              </a:ext>
            </a:extLst>
          </p:cNvPr>
          <p:cNvSpPr/>
          <p:nvPr/>
        </p:nvSpPr>
        <p:spPr>
          <a:xfrm>
            <a:off x="12861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44" name="Rounded Rectangle 43">
            <a:extLst>
              <a:ext uri="{FF2B5EF4-FFF2-40B4-BE49-F238E27FC236}">
                <a16:creationId xmlns:a16="http://schemas.microsoft.com/office/drawing/2014/main" xmlns="" id="{19F7A39B-4010-794C-85CA-35FE0EC452C5}"/>
              </a:ext>
            </a:extLst>
          </p:cNvPr>
          <p:cNvSpPr/>
          <p:nvPr/>
        </p:nvSpPr>
        <p:spPr>
          <a:xfrm>
            <a:off x="22894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5" name="Rounded Rectangle 44">
            <a:extLst>
              <a:ext uri="{FF2B5EF4-FFF2-40B4-BE49-F238E27FC236}">
                <a16:creationId xmlns:a16="http://schemas.microsoft.com/office/drawing/2014/main" xmlns="" id="{5053C518-87EB-8E48-9BA6-4CDFF4DEB88A}"/>
              </a:ext>
            </a:extLst>
          </p:cNvPr>
          <p:cNvSpPr/>
          <p:nvPr/>
        </p:nvSpPr>
        <p:spPr>
          <a:xfrm>
            <a:off x="32927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7</a:t>
            </a:r>
          </a:p>
        </p:txBody>
      </p:sp>
      <p:sp>
        <p:nvSpPr>
          <p:cNvPr id="46" name="Rounded Rectangle 45">
            <a:extLst>
              <a:ext uri="{FF2B5EF4-FFF2-40B4-BE49-F238E27FC236}">
                <a16:creationId xmlns:a16="http://schemas.microsoft.com/office/drawing/2014/main" xmlns="" id="{494F99CC-C153-6945-AA43-EEB83370C34B}"/>
              </a:ext>
            </a:extLst>
          </p:cNvPr>
          <p:cNvSpPr/>
          <p:nvPr/>
        </p:nvSpPr>
        <p:spPr>
          <a:xfrm>
            <a:off x="42960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7" name="Rounded Rectangle 46">
            <a:extLst>
              <a:ext uri="{FF2B5EF4-FFF2-40B4-BE49-F238E27FC236}">
                <a16:creationId xmlns:a16="http://schemas.microsoft.com/office/drawing/2014/main" xmlns="" id="{1397B82D-1A80-D741-B906-E268F1C3394B}"/>
              </a:ext>
            </a:extLst>
          </p:cNvPr>
          <p:cNvSpPr/>
          <p:nvPr/>
        </p:nvSpPr>
        <p:spPr>
          <a:xfrm>
            <a:off x="52993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15</a:t>
            </a:r>
          </a:p>
        </p:txBody>
      </p:sp>
      <p:pic>
        <p:nvPicPr>
          <p:cNvPr id="20" name="Picture 19">
            <a:extLst>
              <a:ext uri="{FF2B5EF4-FFF2-40B4-BE49-F238E27FC236}">
                <a16:creationId xmlns:a16="http://schemas.microsoft.com/office/drawing/2014/main" xmlns="" id="{4947E3ED-856B-1D46-97BC-FC6FD6B38979}"/>
              </a:ext>
            </a:extLst>
          </p:cNvPr>
          <p:cNvPicPr>
            <a:picLocks noChangeAspect="1"/>
          </p:cNvPicPr>
          <p:nvPr/>
        </p:nvPicPr>
        <p:blipFill>
          <a:blip r:embed="rId3"/>
          <a:stretch>
            <a:fillRect/>
          </a:stretch>
        </p:blipFill>
        <p:spPr>
          <a:xfrm>
            <a:off x="5246780" y="876093"/>
            <a:ext cx="6502400" cy="3251200"/>
          </a:xfrm>
          <a:prstGeom prst="rect">
            <a:avLst/>
          </a:prstGeom>
        </p:spPr>
      </p:pic>
      <p:sp>
        <p:nvSpPr>
          <p:cNvPr id="21" name="Oval 20">
            <a:extLst>
              <a:ext uri="{FF2B5EF4-FFF2-40B4-BE49-F238E27FC236}">
                <a16:creationId xmlns:a16="http://schemas.microsoft.com/office/drawing/2014/main" xmlns="" id="{2FA16E7E-0229-104B-9867-4EE32CDD8CCC}"/>
              </a:ext>
            </a:extLst>
          </p:cNvPr>
          <p:cNvSpPr/>
          <p:nvPr/>
        </p:nvSpPr>
        <p:spPr>
          <a:xfrm>
            <a:off x="7630586" y="2528526"/>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urved Down Arrow 21">
            <a:extLst>
              <a:ext uri="{FF2B5EF4-FFF2-40B4-BE49-F238E27FC236}">
                <a16:creationId xmlns:a16="http://schemas.microsoft.com/office/drawing/2014/main" xmlns="" id="{F1A9DB9E-AF64-1745-A21B-1BD1F8BDE712}"/>
              </a:ext>
            </a:extLst>
          </p:cNvPr>
          <p:cNvSpPr/>
          <p:nvPr/>
        </p:nvSpPr>
        <p:spPr>
          <a:xfrm>
            <a:off x="7743109" y="19452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xmlns="" id="{37852B37-C4AE-DD4C-989C-165401571E2F}"/>
              </a:ext>
            </a:extLst>
          </p:cNvPr>
          <p:cNvSpPr/>
          <p:nvPr/>
        </p:nvSpPr>
        <p:spPr>
          <a:xfrm>
            <a:off x="8808061" y="2528526"/>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urved Down Arrow 27">
            <a:extLst>
              <a:ext uri="{FF2B5EF4-FFF2-40B4-BE49-F238E27FC236}">
                <a16:creationId xmlns:a16="http://schemas.microsoft.com/office/drawing/2014/main" xmlns="" id="{730CA376-C72D-6E47-B258-19E4C249F971}"/>
              </a:ext>
            </a:extLst>
          </p:cNvPr>
          <p:cNvSpPr/>
          <p:nvPr/>
        </p:nvSpPr>
        <p:spPr>
          <a:xfrm>
            <a:off x="8041028" y="19372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Curved Down Arrow 30">
            <a:extLst>
              <a:ext uri="{FF2B5EF4-FFF2-40B4-BE49-F238E27FC236}">
                <a16:creationId xmlns:a16="http://schemas.microsoft.com/office/drawing/2014/main" xmlns="" id="{E56F039D-FA87-184F-875F-410C57D5495E}"/>
              </a:ext>
            </a:extLst>
          </p:cNvPr>
          <p:cNvSpPr/>
          <p:nvPr/>
        </p:nvSpPr>
        <p:spPr>
          <a:xfrm>
            <a:off x="8362833" y="194524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Curved Down Arrow 31">
            <a:extLst>
              <a:ext uri="{FF2B5EF4-FFF2-40B4-BE49-F238E27FC236}">
                <a16:creationId xmlns:a16="http://schemas.microsoft.com/office/drawing/2014/main" xmlns="" id="{DDA95340-2D83-B244-B7DD-29F6740423BE}"/>
              </a:ext>
            </a:extLst>
          </p:cNvPr>
          <p:cNvSpPr/>
          <p:nvPr/>
        </p:nvSpPr>
        <p:spPr>
          <a:xfrm>
            <a:off x="8660752" y="1937293"/>
            <a:ext cx="409157" cy="299592"/>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160735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4:</a:t>
            </a:r>
          </a:p>
          <a:p>
            <a:pPr marL="0" indent="0">
              <a:buClr>
                <a:srgbClr val="23D160"/>
              </a:buClr>
              <a:buSzPct val="85000"/>
              <a:buNone/>
            </a:pPr>
            <a:r>
              <a:rPr lang="en-GB" sz="2200" dirty="0"/>
              <a:t>Create your own number stories for the following calculations:</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4" name="Rounded Rectangle 23">
            <a:extLst>
              <a:ext uri="{FF2B5EF4-FFF2-40B4-BE49-F238E27FC236}">
                <a16:creationId xmlns:a16="http://schemas.microsoft.com/office/drawing/2014/main" xmlns="" id="{35D9B778-896B-8E4A-B7FE-666693ADF104}"/>
              </a:ext>
            </a:extLst>
          </p:cNvPr>
          <p:cNvSpPr/>
          <p:nvPr/>
        </p:nvSpPr>
        <p:spPr>
          <a:xfrm>
            <a:off x="12861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0</a:t>
            </a:r>
          </a:p>
        </p:txBody>
      </p:sp>
      <p:sp>
        <p:nvSpPr>
          <p:cNvPr id="25" name="Rounded Rectangle 24">
            <a:extLst>
              <a:ext uri="{FF2B5EF4-FFF2-40B4-BE49-F238E27FC236}">
                <a16:creationId xmlns:a16="http://schemas.microsoft.com/office/drawing/2014/main" xmlns="" id="{64738A12-9BCA-6D4E-AF86-8E35AB20D4A1}"/>
              </a:ext>
            </a:extLst>
          </p:cNvPr>
          <p:cNvSpPr/>
          <p:nvPr/>
        </p:nvSpPr>
        <p:spPr>
          <a:xfrm>
            <a:off x="22894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26" name="Rounded Rectangle 25">
            <a:extLst>
              <a:ext uri="{FF2B5EF4-FFF2-40B4-BE49-F238E27FC236}">
                <a16:creationId xmlns:a16="http://schemas.microsoft.com/office/drawing/2014/main" xmlns="" id="{B0B16972-DA99-A143-91A1-C3CCE1656F23}"/>
              </a:ext>
            </a:extLst>
          </p:cNvPr>
          <p:cNvSpPr/>
          <p:nvPr/>
        </p:nvSpPr>
        <p:spPr>
          <a:xfrm>
            <a:off x="32927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16</a:t>
            </a:r>
          </a:p>
        </p:txBody>
      </p:sp>
      <p:sp>
        <p:nvSpPr>
          <p:cNvPr id="29" name="Rounded Rectangle 28">
            <a:extLst>
              <a:ext uri="{FF2B5EF4-FFF2-40B4-BE49-F238E27FC236}">
                <a16:creationId xmlns:a16="http://schemas.microsoft.com/office/drawing/2014/main" xmlns="" id="{B3F06E75-A8F8-F444-BECD-D360D19F24DA}"/>
              </a:ext>
            </a:extLst>
          </p:cNvPr>
          <p:cNvSpPr/>
          <p:nvPr/>
        </p:nvSpPr>
        <p:spPr>
          <a:xfrm>
            <a:off x="42960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30" name="Rounded Rectangle 29">
            <a:extLst>
              <a:ext uri="{FF2B5EF4-FFF2-40B4-BE49-F238E27FC236}">
                <a16:creationId xmlns:a16="http://schemas.microsoft.com/office/drawing/2014/main" xmlns="" id="{51011309-DD58-EB4D-A3D8-D419411FF1DA}"/>
              </a:ext>
            </a:extLst>
          </p:cNvPr>
          <p:cNvSpPr/>
          <p:nvPr/>
        </p:nvSpPr>
        <p:spPr>
          <a:xfrm>
            <a:off x="52993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34" name="Rounded Rectangle 33">
            <a:extLst>
              <a:ext uri="{FF2B5EF4-FFF2-40B4-BE49-F238E27FC236}">
                <a16:creationId xmlns:a16="http://schemas.microsoft.com/office/drawing/2014/main" xmlns="" id="{854872EB-B4DB-0444-84A2-EB3DC689C39A}"/>
              </a:ext>
            </a:extLst>
          </p:cNvPr>
          <p:cNvSpPr/>
          <p:nvPr/>
        </p:nvSpPr>
        <p:spPr>
          <a:xfrm>
            <a:off x="12861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9</a:t>
            </a:r>
          </a:p>
        </p:txBody>
      </p:sp>
      <p:sp>
        <p:nvSpPr>
          <p:cNvPr id="38" name="Rounded Rectangle 37">
            <a:extLst>
              <a:ext uri="{FF2B5EF4-FFF2-40B4-BE49-F238E27FC236}">
                <a16:creationId xmlns:a16="http://schemas.microsoft.com/office/drawing/2014/main" xmlns="" id="{7F3AC114-3504-184E-9529-1DB887204E66}"/>
              </a:ext>
            </a:extLst>
          </p:cNvPr>
          <p:cNvSpPr/>
          <p:nvPr/>
        </p:nvSpPr>
        <p:spPr>
          <a:xfrm>
            <a:off x="22894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0" name="Rounded Rectangle 39">
            <a:extLst>
              <a:ext uri="{FF2B5EF4-FFF2-40B4-BE49-F238E27FC236}">
                <a16:creationId xmlns:a16="http://schemas.microsoft.com/office/drawing/2014/main" xmlns="" id="{D8FE6D84-2BB6-A242-A6E3-7EF20A5DEDB9}"/>
              </a:ext>
            </a:extLst>
          </p:cNvPr>
          <p:cNvSpPr/>
          <p:nvPr/>
        </p:nvSpPr>
        <p:spPr>
          <a:xfrm>
            <a:off x="32927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7</a:t>
            </a:r>
          </a:p>
        </p:txBody>
      </p:sp>
      <p:sp>
        <p:nvSpPr>
          <p:cNvPr id="41" name="Rounded Rectangle 40">
            <a:extLst>
              <a:ext uri="{FF2B5EF4-FFF2-40B4-BE49-F238E27FC236}">
                <a16:creationId xmlns:a16="http://schemas.microsoft.com/office/drawing/2014/main" xmlns="" id="{6AF72A00-8219-AA4D-8CA7-C36BACD67B88}"/>
              </a:ext>
            </a:extLst>
          </p:cNvPr>
          <p:cNvSpPr/>
          <p:nvPr/>
        </p:nvSpPr>
        <p:spPr>
          <a:xfrm>
            <a:off x="42960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2" name="Rounded Rectangle 41">
            <a:extLst>
              <a:ext uri="{FF2B5EF4-FFF2-40B4-BE49-F238E27FC236}">
                <a16:creationId xmlns:a16="http://schemas.microsoft.com/office/drawing/2014/main" xmlns="" id="{CF3CE1D6-43A3-8043-A6C9-E8063599D88D}"/>
              </a:ext>
            </a:extLst>
          </p:cNvPr>
          <p:cNvSpPr/>
          <p:nvPr/>
        </p:nvSpPr>
        <p:spPr>
          <a:xfrm>
            <a:off x="52993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rgbClr val="FF3860"/>
              </a:solidFill>
              <a:latin typeface="OpenDyslexicAlta" pitchFamily="2" charset="77"/>
            </a:endParaRPr>
          </a:p>
        </p:txBody>
      </p:sp>
      <p:sp>
        <p:nvSpPr>
          <p:cNvPr id="43" name="Rounded Rectangle 42">
            <a:extLst>
              <a:ext uri="{FF2B5EF4-FFF2-40B4-BE49-F238E27FC236}">
                <a16:creationId xmlns:a16="http://schemas.microsoft.com/office/drawing/2014/main" xmlns="" id="{5330DB03-A2ED-BA4D-B361-435E38DDC765}"/>
              </a:ext>
            </a:extLst>
          </p:cNvPr>
          <p:cNvSpPr/>
          <p:nvPr/>
        </p:nvSpPr>
        <p:spPr>
          <a:xfrm>
            <a:off x="12861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44" name="Rounded Rectangle 43">
            <a:extLst>
              <a:ext uri="{FF2B5EF4-FFF2-40B4-BE49-F238E27FC236}">
                <a16:creationId xmlns:a16="http://schemas.microsoft.com/office/drawing/2014/main" xmlns="" id="{19F7A39B-4010-794C-85CA-35FE0EC452C5}"/>
              </a:ext>
            </a:extLst>
          </p:cNvPr>
          <p:cNvSpPr/>
          <p:nvPr/>
        </p:nvSpPr>
        <p:spPr>
          <a:xfrm>
            <a:off x="22894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5" name="Rounded Rectangle 44">
            <a:extLst>
              <a:ext uri="{FF2B5EF4-FFF2-40B4-BE49-F238E27FC236}">
                <a16:creationId xmlns:a16="http://schemas.microsoft.com/office/drawing/2014/main" xmlns="" id="{5053C518-87EB-8E48-9BA6-4CDFF4DEB88A}"/>
              </a:ext>
            </a:extLst>
          </p:cNvPr>
          <p:cNvSpPr/>
          <p:nvPr/>
        </p:nvSpPr>
        <p:spPr>
          <a:xfrm>
            <a:off x="32927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tx1"/>
              </a:solidFill>
              <a:latin typeface="OpenDyslexicAlta" pitchFamily="2" charset="77"/>
            </a:endParaRPr>
          </a:p>
        </p:txBody>
      </p:sp>
      <p:sp>
        <p:nvSpPr>
          <p:cNvPr id="46" name="Rounded Rectangle 45">
            <a:extLst>
              <a:ext uri="{FF2B5EF4-FFF2-40B4-BE49-F238E27FC236}">
                <a16:creationId xmlns:a16="http://schemas.microsoft.com/office/drawing/2014/main" xmlns="" id="{494F99CC-C153-6945-AA43-EEB83370C34B}"/>
              </a:ext>
            </a:extLst>
          </p:cNvPr>
          <p:cNvSpPr/>
          <p:nvPr/>
        </p:nvSpPr>
        <p:spPr>
          <a:xfrm>
            <a:off x="42960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7" name="Rounded Rectangle 46">
            <a:extLst>
              <a:ext uri="{FF2B5EF4-FFF2-40B4-BE49-F238E27FC236}">
                <a16:creationId xmlns:a16="http://schemas.microsoft.com/office/drawing/2014/main" xmlns="" id="{1397B82D-1A80-D741-B906-E268F1C3394B}"/>
              </a:ext>
            </a:extLst>
          </p:cNvPr>
          <p:cNvSpPr/>
          <p:nvPr/>
        </p:nvSpPr>
        <p:spPr>
          <a:xfrm>
            <a:off x="52993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16</a:t>
            </a:r>
          </a:p>
        </p:txBody>
      </p:sp>
      <p:sp>
        <p:nvSpPr>
          <p:cNvPr id="27" name="Rounded Rectangle 26">
            <a:extLst>
              <a:ext uri="{FF2B5EF4-FFF2-40B4-BE49-F238E27FC236}">
                <a16:creationId xmlns:a16="http://schemas.microsoft.com/office/drawing/2014/main" xmlns="" id="{A969A582-424D-9548-B24A-3D42BA23573B}"/>
              </a:ext>
            </a:extLst>
          </p:cNvPr>
          <p:cNvSpPr/>
          <p:nvPr/>
        </p:nvSpPr>
        <p:spPr>
          <a:xfrm>
            <a:off x="7026022" y="2971800"/>
            <a:ext cx="4372228" cy="3521075"/>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u="sng" dirty="0">
                <a:solidFill>
                  <a:schemeClr val="tx1"/>
                </a:solidFill>
                <a:latin typeface="OpenDyslexicAlta" pitchFamily="2" charset="77"/>
              </a:rPr>
              <a:t>Example:</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First, I had 8 medals.</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Then, I won 4 medals.</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Now, I have 12 medals</a:t>
            </a:r>
          </a:p>
        </p:txBody>
      </p:sp>
    </p:spTree>
    <p:extLst>
      <p:ext uri="{BB962C8B-B14F-4D97-AF65-F5344CB8AC3E}">
        <p14:creationId xmlns:p14="http://schemas.microsoft.com/office/powerpoint/2010/main" val="17033133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4:</a:t>
            </a:r>
          </a:p>
          <a:p>
            <a:pPr marL="0" indent="0">
              <a:buClr>
                <a:srgbClr val="23D160"/>
              </a:buClr>
              <a:buSzPct val="85000"/>
              <a:buNone/>
            </a:pPr>
            <a:r>
              <a:rPr lang="en-GB" sz="2200" dirty="0"/>
              <a:t>Create your own number stories for the following calculations:</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4" name="Rounded Rectangle 23">
            <a:extLst>
              <a:ext uri="{FF2B5EF4-FFF2-40B4-BE49-F238E27FC236}">
                <a16:creationId xmlns:a16="http://schemas.microsoft.com/office/drawing/2014/main" xmlns="" id="{35D9B778-896B-8E4A-B7FE-666693ADF104}"/>
              </a:ext>
            </a:extLst>
          </p:cNvPr>
          <p:cNvSpPr/>
          <p:nvPr/>
        </p:nvSpPr>
        <p:spPr>
          <a:xfrm>
            <a:off x="12861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0</a:t>
            </a:r>
          </a:p>
        </p:txBody>
      </p:sp>
      <p:sp>
        <p:nvSpPr>
          <p:cNvPr id="25" name="Rounded Rectangle 24">
            <a:extLst>
              <a:ext uri="{FF2B5EF4-FFF2-40B4-BE49-F238E27FC236}">
                <a16:creationId xmlns:a16="http://schemas.microsoft.com/office/drawing/2014/main" xmlns="" id="{64738A12-9BCA-6D4E-AF86-8E35AB20D4A1}"/>
              </a:ext>
            </a:extLst>
          </p:cNvPr>
          <p:cNvSpPr/>
          <p:nvPr/>
        </p:nvSpPr>
        <p:spPr>
          <a:xfrm>
            <a:off x="22894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26" name="Rounded Rectangle 25">
            <a:extLst>
              <a:ext uri="{FF2B5EF4-FFF2-40B4-BE49-F238E27FC236}">
                <a16:creationId xmlns:a16="http://schemas.microsoft.com/office/drawing/2014/main" xmlns="" id="{B0B16972-DA99-A143-91A1-C3CCE1656F23}"/>
              </a:ext>
            </a:extLst>
          </p:cNvPr>
          <p:cNvSpPr/>
          <p:nvPr/>
        </p:nvSpPr>
        <p:spPr>
          <a:xfrm>
            <a:off x="32927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16</a:t>
            </a:r>
          </a:p>
        </p:txBody>
      </p:sp>
      <p:sp>
        <p:nvSpPr>
          <p:cNvPr id="29" name="Rounded Rectangle 28">
            <a:extLst>
              <a:ext uri="{FF2B5EF4-FFF2-40B4-BE49-F238E27FC236}">
                <a16:creationId xmlns:a16="http://schemas.microsoft.com/office/drawing/2014/main" xmlns="" id="{B3F06E75-A8F8-F444-BECD-D360D19F24DA}"/>
              </a:ext>
            </a:extLst>
          </p:cNvPr>
          <p:cNvSpPr/>
          <p:nvPr/>
        </p:nvSpPr>
        <p:spPr>
          <a:xfrm>
            <a:off x="42960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30" name="Rounded Rectangle 29">
            <a:extLst>
              <a:ext uri="{FF2B5EF4-FFF2-40B4-BE49-F238E27FC236}">
                <a16:creationId xmlns:a16="http://schemas.microsoft.com/office/drawing/2014/main" xmlns="" id="{51011309-DD58-EB4D-A3D8-D419411FF1DA}"/>
              </a:ext>
            </a:extLst>
          </p:cNvPr>
          <p:cNvSpPr/>
          <p:nvPr/>
        </p:nvSpPr>
        <p:spPr>
          <a:xfrm>
            <a:off x="5299332" y="297180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16</a:t>
            </a:r>
          </a:p>
        </p:txBody>
      </p:sp>
      <p:sp>
        <p:nvSpPr>
          <p:cNvPr id="34" name="Rounded Rectangle 33">
            <a:extLst>
              <a:ext uri="{FF2B5EF4-FFF2-40B4-BE49-F238E27FC236}">
                <a16:creationId xmlns:a16="http://schemas.microsoft.com/office/drawing/2014/main" xmlns="" id="{854872EB-B4DB-0444-84A2-EB3DC689C39A}"/>
              </a:ext>
            </a:extLst>
          </p:cNvPr>
          <p:cNvSpPr/>
          <p:nvPr/>
        </p:nvSpPr>
        <p:spPr>
          <a:xfrm>
            <a:off x="12861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9</a:t>
            </a:r>
          </a:p>
        </p:txBody>
      </p:sp>
      <p:sp>
        <p:nvSpPr>
          <p:cNvPr id="38" name="Rounded Rectangle 37">
            <a:extLst>
              <a:ext uri="{FF2B5EF4-FFF2-40B4-BE49-F238E27FC236}">
                <a16:creationId xmlns:a16="http://schemas.microsoft.com/office/drawing/2014/main" xmlns="" id="{7F3AC114-3504-184E-9529-1DB887204E66}"/>
              </a:ext>
            </a:extLst>
          </p:cNvPr>
          <p:cNvSpPr/>
          <p:nvPr/>
        </p:nvSpPr>
        <p:spPr>
          <a:xfrm>
            <a:off x="22894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0" name="Rounded Rectangle 39">
            <a:extLst>
              <a:ext uri="{FF2B5EF4-FFF2-40B4-BE49-F238E27FC236}">
                <a16:creationId xmlns:a16="http://schemas.microsoft.com/office/drawing/2014/main" xmlns="" id="{D8FE6D84-2BB6-A242-A6E3-7EF20A5DEDB9}"/>
              </a:ext>
            </a:extLst>
          </p:cNvPr>
          <p:cNvSpPr/>
          <p:nvPr/>
        </p:nvSpPr>
        <p:spPr>
          <a:xfrm>
            <a:off x="32927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7</a:t>
            </a:r>
          </a:p>
        </p:txBody>
      </p:sp>
      <p:sp>
        <p:nvSpPr>
          <p:cNvPr id="41" name="Rounded Rectangle 40">
            <a:extLst>
              <a:ext uri="{FF2B5EF4-FFF2-40B4-BE49-F238E27FC236}">
                <a16:creationId xmlns:a16="http://schemas.microsoft.com/office/drawing/2014/main" xmlns="" id="{6AF72A00-8219-AA4D-8CA7-C36BACD67B88}"/>
              </a:ext>
            </a:extLst>
          </p:cNvPr>
          <p:cNvSpPr/>
          <p:nvPr/>
        </p:nvSpPr>
        <p:spPr>
          <a:xfrm>
            <a:off x="42960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2" name="Rounded Rectangle 41">
            <a:extLst>
              <a:ext uri="{FF2B5EF4-FFF2-40B4-BE49-F238E27FC236}">
                <a16:creationId xmlns:a16="http://schemas.microsoft.com/office/drawing/2014/main" xmlns="" id="{CF3CE1D6-43A3-8043-A6C9-E8063599D88D}"/>
              </a:ext>
            </a:extLst>
          </p:cNvPr>
          <p:cNvSpPr/>
          <p:nvPr/>
        </p:nvSpPr>
        <p:spPr>
          <a:xfrm>
            <a:off x="5299332" y="4262230"/>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16</a:t>
            </a:r>
          </a:p>
        </p:txBody>
      </p:sp>
      <p:sp>
        <p:nvSpPr>
          <p:cNvPr id="43" name="Rounded Rectangle 42">
            <a:extLst>
              <a:ext uri="{FF2B5EF4-FFF2-40B4-BE49-F238E27FC236}">
                <a16:creationId xmlns:a16="http://schemas.microsoft.com/office/drawing/2014/main" xmlns="" id="{5330DB03-A2ED-BA4D-B361-435E38DDC765}"/>
              </a:ext>
            </a:extLst>
          </p:cNvPr>
          <p:cNvSpPr/>
          <p:nvPr/>
        </p:nvSpPr>
        <p:spPr>
          <a:xfrm>
            <a:off x="12861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8</a:t>
            </a:r>
          </a:p>
        </p:txBody>
      </p:sp>
      <p:sp>
        <p:nvSpPr>
          <p:cNvPr id="44" name="Rounded Rectangle 43">
            <a:extLst>
              <a:ext uri="{FF2B5EF4-FFF2-40B4-BE49-F238E27FC236}">
                <a16:creationId xmlns:a16="http://schemas.microsoft.com/office/drawing/2014/main" xmlns="" id="{19F7A39B-4010-794C-85CA-35FE0EC452C5}"/>
              </a:ext>
            </a:extLst>
          </p:cNvPr>
          <p:cNvSpPr/>
          <p:nvPr/>
        </p:nvSpPr>
        <p:spPr>
          <a:xfrm>
            <a:off x="22894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5" name="Rounded Rectangle 44">
            <a:extLst>
              <a:ext uri="{FF2B5EF4-FFF2-40B4-BE49-F238E27FC236}">
                <a16:creationId xmlns:a16="http://schemas.microsoft.com/office/drawing/2014/main" xmlns="" id="{5053C518-87EB-8E48-9BA6-4CDFF4DEB88A}"/>
              </a:ext>
            </a:extLst>
          </p:cNvPr>
          <p:cNvSpPr/>
          <p:nvPr/>
        </p:nvSpPr>
        <p:spPr>
          <a:xfrm>
            <a:off x="32927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FF3860"/>
                </a:solidFill>
                <a:latin typeface="OpenDyslexicAlta" pitchFamily="2" charset="77"/>
              </a:rPr>
              <a:t>8</a:t>
            </a:r>
          </a:p>
        </p:txBody>
      </p:sp>
      <p:sp>
        <p:nvSpPr>
          <p:cNvPr id="46" name="Rounded Rectangle 45">
            <a:extLst>
              <a:ext uri="{FF2B5EF4-FFF2-40B4-BE49-F238E27FC236}">
                <a16:creationId xmlns:a16="http://schemas.microsoft.com/office/drawing/2014/main" xmlns="" id="{494F99CC-C153-6945-AA43-EEB83370C34B}"/>
              </a:ext>
            </a:extLst>
          </p:cNvPr>
          <p:cNvSpPr/>
          <p:nvPr/>
        </p:nvSpPr>
        <p:spPr>
          <a:xfrm>
            <a:off x="42960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a:t>
            </a:r>
          </a:p>
        </p:txBody>
      </p:sp>
      <p:sp>
        <p:nvSpPr>
          <p:cNvPr id="47" name="Rounded Rectangle 46">
            <a:extLst>
              <a:ext uri="{FF2B5EF4-FFF2-40B4-BE49-F238E27FC236}">
                <a16:creationId xmlns:a16="http://schemas.microsoft.com/office/drawing/2014/main" xmlns="" id="{1397B82D-1A80-D741-B906-E268F1C3394B}"/>
              </a:ext>
            </a:extLst>
          </p:cNvPr>
          <p:cNvSpPr/>
          <p:nvPr/>
        </p:nvSpPr>
        <p:spPr>
          <a:xfrm>
            <a:off x="5299332" y="5439362"/>
            <a:ext cx="914400"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OpenDyslexicAlta" pitchFamily="2" charset="77"/>
              </a:rPr>
              <a:t>16</a:t>
            </a:r>
          </a:p>
        </p:txBody>
      </p:sp>
      <p:sp>
        <p:nvSpPr>
          <p:cNvPr id="19" name="Rounded Rectangle 18">
            <a:extLst>
              <a:ext uri="{FF2B5EF4-FFF2-40B4-BE49-F238E27FC236}">
                <a16:creationId xmlns:a16="http://schemas.microsoft.com/office/drawing/2014/main" xmlns="" id="{DB60D9A5-0596-074B-B4EC-4B6CBB68D436}"/>
              </a:ext>
            </a:extLst>
          </p:cNvPr>
          <p:cNvSpPr/>
          <p:nvPr/>
        </p:nvSpPr>
        <p:spPr>
          <a:xfrm>
            <a:off x="7026022" y="2971800"/>
            <a:ext cx="4372228" cy="3521075"/>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u="sng" dirty="0">
                <a:solidFill>
                  <a:schemeClr val="tx1"/>
                </a:solidFill>
                <a:latin typeface="OpenDyslexicAlta" pitchFamily="2" charset="77"/>
              </a:rPr>
              <a:t>Example:</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First, I had 8 medals.</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Then, I won 4 medals.</a:t>
            </a:r>
          </a:p>
          <a:p>
            <a:endParaRPr lang="en-US" sz="2400" dirty="0">
              <a:solidFill>
                <a:schemeClr val="tx1"/>
              </a:solidFill>
              <a:latin typeface="OpenDyslexicAlta" pitchFamily="2" charset="77"/>
            </a:endParaRPr>
          </a:p>
          <a:p>
            <a:r>
              <a:rPr lang="en-US" sz="2400" dirty="0">
                <a:solidFill>
                  <a:schemeClr val="tx1"/>
                </a:solidFill>
                <a:latin typeface="OpenDyslexicAlta" pitchFamily="2" charset="77"/>
              </a:rPr>
              <a:t>Now, I have 12 medals</a:t>
            </a:r>
          </a:p>
        </p:txBody>
      </p:sp>
    </p:spTree>
    <p:extLst>
      <p:ext uri="{BB962C8B-B14F-4D97-AF65-F5344CB8AC3E}">
        <p14:creationId xmlns:p14="http://schemas.microsoft.com/office/powerpoint/2010/main" val="7960019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5:</a:t>
            </a:r>
          </a:p>
          <a:p>
            <a:pPr marL="0" indent="0">
              <a:buClr>
                <a:srgbClr val="23D160"/>
              </a:buClr>
              <a:buSzPct val="85000"/>
              <a:buNone/>
            </a:pPr>
            <a:r>
              <a:rPr lang="en-GB" sz="2200" dirty="0"/>
              <a:t>James and Ruth are using number lines to complete addition calculations. </a:t>
            </a:r>
          </a:p>
          <a:p>
            <a:pPr marL="0" indent="0">
              <a:buClr>
                <a:srgbClr val="23D160"/>
              </a:buClr>
              <a:buSzPct val="85000"/>
              <a:buNone/>
            </a:pPr>
            <a:r>
              <a:rPr lang="en-GB" sz="2200" dirty="0"/>
              <a:t>Ruth starts at 9 and counts on 6 more. </a:t>
            </a:r>
          </a:p>
          <a:p>
            <a:pPr marL="0" indent="0">
              <a:buClr>
                <a:srgbClr val="23D160"/>
              </a:buClr>
              <a:buSzPct val="85000"/>
              <a:buNone/>
            </a:pPr>
            <a:r>
              <a:rPr lang="en-GB" sz="2200" dirty="0"/>
              <a:t>James starts at 6 and counts on 9 more.</a:t>
            </a:r>
          </a:p>
          <a:p>
            <a:pPr marL="0" indent="0">
              <a:buClr>
                <a:srgbClr val="23D160"/>
              </a:buClr>
              <a:buSzPct val="85000"/>
              <a:buNone/>
            </a:pPr>
            <a:endParaRPr lang="en-GB" sz="2200" dirty="0"/>
          </a:p>
          <a:p>
            <a:pPr marL="0" indent="0">
              <a:buClr>
                <a:srgbClr val="23D160"/>
              </a:buClr>
              <a:buSzPct val="85000"/>
              <a:buNone/>
            </a:pPr>
            <a:r>
              <a:rPr lang="en-GB" sz="2200" dirty="0"/>
              <a:t>What are their results?</a:t>
            </a:r>
          </a:p>
          <a:p>
            <a:pPr marL="0" indent="0">
              <a:buClr>
                <a:srgbClr val="23D160"/>
              </a:buClr>
              <a:buSzPct val="85000"/>
              <a:buNone/>
            </a:pPr>
            <a:r>
              <a:rPr lang="en-GB" sz="2200" dirty="0"/>
              <a:t>Does this work for other numbers too?</a:t>
            </a:r>
          </a:p>
          <a:p>
            <a:pPr marL="0" indent="0">
              <a:buClr>
                <a:srgbClr val="23D160"/>
              </a:buClr>
              <a:buSzPct val="85000"/>
              <a:buNone/>
            </a:pPr>
            <a:r>
              <a:rPr lang="en-GB" sz="2200" dirty="0"/>
              <a:t>Have you noticed a pattern?</a:t>
            </a:r>
          </a:p>
          <a:p>
            <a:pPr marL="0" indent="0">
              <a:buClr>
                <a:srgbClr val="23D160"/>
              </a:buClr>
              <a:buSzPct val="85000"/>
              <a:buNone/>
            </a:pPr>
            <a:r>
              <a:rPr lang="en-GB" sz="2200" dirty="0"/>
              <a:t>Whose strategy do you prefer?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20" name="Picture 19">
            <a:extLst>
              <a:ext uri="{FF2B5EF4-FFF2-40B4-BE49-F238E27FC236}">
                <a16:creationId xmlns:a16="http://schemas.microsoft.com/office/drawing/2014/main" xmlns="" id="{04256570-51A6-6345-9AA4-EBACF86EE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4886" y="2057193"/>
            <a:ext cx="5055014" cy="2527507"/>
          </a:xfrm>
          <a:prstGeom prst="rect">
            <a:avLst/>
          </a:prstGeom>
        </p:spPr>
      </p:pic>
      <p:pic>
        <p:nvPicPr>
          <p:cNvPr id="22" name="Picture 21">
            <a:extLst>
              <a:ext uri="{FF2B5EF4-FFF2-40B4-BE49-F238E27FC236}">
                <a16:creationId xmlns:a16="http://schemas.microsoft.com/office/drawing/2014/main" xmlns="" id="{3032C7EB-06FA-3C4C-A381-761D704733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4886" y="3181834"/>
            <a:ext cx="5055014" cy="2527507"/>
          </a:xfrm>
          <a:prstGeom prst="rect">
            <a:avLst/>
          </a:prstGeom>
        </p:spPr>
      </p:pic>
    </p:spTree>
    <p:extLst>
      <p:ext uri="{BB962C8B-B14F-4D97-AF65-F5344CB8AC3E}">
        <p14:creationId xmlns:p14="http://schemas.microsoft.com/office/powerpoint/2010/main" val="17974883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5:</a:t>
            </a:r>
          </a:p>
          <a:p>
            <a:pPr marL="0" indent="0">
              <a:buClr>
                <a:srgbClr val="23D160"/>
              </a:buClr>
              <a:buSzPct val="85000"/>
              <a:buNone/>
            </a:pPr>
            <a:r>
              <a:rPr lang="en-GB" sz="2200" dirty="0"/>
              <a:t>James and Ruth are using number lines to complete addition calculations. </a:t>
            </a:r>
          </a:p>
          <a:p>
            <a:pPr marL="0" indent="0">
              <a:buClr>
                <a:srgbClr val="23D160"/>
              </a:buClr>
              <a:buSzPct val="85000"/>
              <a:buNone/>
            </a:pPr>
            <a:r>
              <a:rPr lang="en-GB" sz="2200" dirty="0"/>
              <a:t>Ruth starts at 9 and counts on 6 more. </a:t>
            </a:r>
          </a:p>
          <a:p>
            <a:pPr marL="0" indent="0">
              <a:buClr>
                <a:srgbClr val="23D160"/>
              </a:buClr>
              <a:buSzPct val="85000"/>
              <a:buNone/>
            </a:pPr>
            <a:r>
              <a:rPr lang="en-GB" sz="2200" dirty="0"/>
              <a:t>James starts at 6 and counts on 9 more.</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They both get the total 15. </a:t>
            </a:r>
          </a:p>
          <a:p>
            <a:pPr marL="0" indent="0">
              <a:buClr>
                <a:srgbClr val="23D160"/>
              </a:buClr>
              <a:buSzPct val="85000"/>
              <a:buNone/>
            </a:pPr>
            <a:r>
              <a:rPr lang="en-GB" sz="2200" dirty="0">
                <a:solidFill>
                  <a:srgbClr val="FF3860"/>
                </a:solidFill>
              </a:rPr>
              <a:t>It does work for other numbers. </a:t>
            </a:r>
          </a:p>
          <a:p>
            <a:pPr marL="0" indent="0">
              <a:buClr>
                <a:srgbClr val="23D160"/>
              </a:buClr>
              <a:buSzPct val="85000"/>
              <a:buNone/>
            </a:pPr>
            <a:r>
              <a:rPr lang="en-GB" sz="2200" dirty="0">
                <a:solidFill>
                  <a:srgbClr val="FF3860"/>
                </a:solidFill>
              </a:rPr>
              <a:t>If you start with a number, then count on by another number and then do the opposite, the answer will be the same!</a:t>
            </a:r>
          </a:p>
          <a:p>
            <a:pPr marL="0" indent="0">
              <a:buClr>
                <a:srgbClr val="23D160"/>
              </a:buClr>
              <a:buSzPct val="85000"/>
              <a:buNone/>
            </a:pPr>
            <a:r>
              <a:rPr lang="en-GB" sz="2200" dirty="0">
                <a:solidFill>
                  <a:srgbClr val="FF3860"/>
                </a:solidFill>
              </a:rPr>
              <a:t>Ruth’s strategy is quicker as it means you don’t have to count so many times. Therefore, it’s easier to start with the larger number and count on by the smaller number. </a:t>
            </a:r>
          </a:p>
        </p:txBody>
      </p:sp>
      <p:pic>
        <p:nvPicPr>
          <p:cNvPr id="20" name="Picture 19">
            <a:extLst>
              <a:ext uri="{FF2B5EF4-FFF2-40B4-BE49-F238E27FC236}">
                <a16:creationId xmlns:a16="http://schemas.microsoft.com/office/drawing/2014/main" xmlns="" id="{04256570-51A6-6345-9AA4-EBACF86EE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4886" y="2057193"/>
            <a:ext cx="5055014" cy="2527507"/>
          </a:xfrm>
          <a:prstGeom prst="rect">
            <a:avLst/>
          </a:prstGeom>
        </p:spPr>
      </p:pic>
      <p:pic>
        <p:nvPicPr>
          <p:cNvPr id="22" name="Picture 21">
            <a:extLst>
              <a:ext uri="{FF2B5EF4-FFF2-40B4-BE49-F238E27FC236}">
                <a16:creationId xmlns:a16="http://schemas.microsoft.com/office/drawing/2014/main" xmlns="" id="{3032C7EB-06FA-3C4C-A381-761D704733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44886" y="3181834"/>
            <a:ext cx="5047200" cy="2523600"/>
          </a:xfrm>
          <a:prstGeom prst="rect">
            <a:avLst/>
          </a:prstGeom>
        </p:spPr>
      </p:pic>
      <p:sp>
        <p:nvSpPr>
          <p:cNvPr id="6" name="Oval 5">
            <a:extLst>
              <a:ext uri="{FF2B5EF4-FFF2-40B4-BE49-F238E27FC236}">
                <a16:creationId xmlns:a16="http://schemas.microsoft.com/office/drawing/2014/main" xmlns="" id="{2F2B1592-6007-FF4B-8258-0E28033638D9}"/>
              </a:ext>
            </a:extLst>
          </p:cNvPr>
          <p:cNvSpPr/>
          <p:nvPr/>
        </p:nvSpPr>
        <p:spPr>
          <a:xfrm>
            <a:off x="8890162" y="3317662"/>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xmlns="" id="{E818ADBB-6B9D-864C-8F4E-A0006312A837}"/>
              </a:ext>
            </a:extLst>
          </p:cNvPr>
          <p:cNvSpPr/>
          <p:nvPr/>
        </p:nvSpPr>
        <p:spPr>
          <a:xfrm>
            <a:off x="10283537" y="3317662"/>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Down Arrow 7">
            <a:extLst>
              <a:ext uri="{FF2B5EF4-FFF2-40B4-BE49-F238E27FC236}">
                <a16:creationId xmlns:a16="http://schemas.microsoft.com/office/drawing/2014/main" xmlns="" id="{3914979F-6815-3346-BB52-714B90B41744}"/>
              </a:ext>
            </a:extLst>
          </p:cNvPr>
          <p:cNvSpPr/>
          <p:nvPr/>
        </p:nvSpPr>
        <p:spPr>
          <a:xfrm>
            <a:off x="9011659" y="2815328"/>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Curved Down Arrow 10">
            <a:extLst>
              <a:ext uri="{FF2B5EF4-FFF2-40B4-BE49-F238E27FC236}">
                <a16:creationId xmlns:a16="http://schemas.microsoft.com/office/drawing/2014/main" xmlns="" id="{AB68F676-FDFC-4E4A-88D9-F231626C415D}"/>
              </a:ext>
            </a:extLst>
          </p:cNvPr>
          <p:cNvSpPr/>
          <p:nvPr/>
        </p:nvSpPr>
        <p:spPr>
          <a:xfrm>
            <a:off x="9257573" y="2815327"/>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Down Arrow 11">
            <a:extLst>
              <a:ext uri="{FF2B5EF4-FFF2-40B4-BE49-F238E27FC236}">
                <a16:creationId xmlns:a16="http://schemas.microsoft.com/office/drawing/2014/main" xmlns="" id="{9D9F53D2-2DBE-2148-A97B-F0C2CDE8ACB5}"/>
              </a:ext>
            </a:extLst>
          </p:cNvPr>
          <p:cNvSpPr/>
          <p:nvPr/>
        </p:nvSpPr>
        <p:spPr>
          <a:xfrm>
            <a:off x="9459967" y="2815327"/>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Down Arrow 12">
            <a:extLst>
              <a:ext uri="{FF2B5EF4-FFF2-40B4-BE49-F238E27FC236}">
                <a16:creationId xmlns:a16="http://schemas.microsoft.com/office/drawing/2014/main" xmlns="" id="{F0F0077D-31B7-A34C-8A6D-7E4555968A25}"/>
              </a:ext>
            </a:extLst>
          </p:cNvPr>
          <p:cNvSpPr/>
          <p:nvPr/>
        </p:nvSpPr>
        <p:spPr>
          <a:xfrm>
            <a:off x="9728496" y="2815328"/>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Down Arrow 13">
            <a:extLst>
              <a:ext uri="{FF2B5EF4-FFF2-40B4-BE49-F238E27FC236}">
                <a16:creationId xmlns:a16="http://schemas.microsoft.com/office/drawing/2014/main" xmlns="" id="{5F01E8EA-1EFE-A34E-BF85-27B84E3B851E}"/>
              </a:ext>
            </a:extLst>
          </p:cNvPr>
          <p:cNvSpPr/>
          <p:nvPr/>
        </p:nvSpPr>
        <p:spPr>
          <a:xfrm>
            <a:off x="9974410" y="2815327"/>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a:extLst>
              <a:ext uri="{FF2B5EF4-FFF2-40B4-BE49-F238E27FC236}">
                <a16:creationId xmlns:a16="http://schemas.microsoft.com/office/drawing/2014/main" xmlns="" id="{E04DC52B-C5D6-CD4C-BAEF-CFCAEC8D3E0E}"/>
              </a:ext>
            </a:extLst>
          </p:cNvPr>
          <p:cNvSpPr/>
          <p:nvPr/>
        </p:nvSpPr>
        <p:spPr>
          <a:xfrm>
            <a:off x="10176804" y="2815327"/>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urved Down Arrow 15">
            <a:extLst>
              <a:ext uri="{FF2B5EF4-FFF2-40B4-BE49-F238E27FC236}">
                <a16:creationId xmlns:a16="http://schemas.microsoft.com/office/drawing/2014/main" xmlns="" id="{032212AE-C7B0-E64B-BC83-521A97A8CCFD}"/>
              </a:ext>
            </a:extLst>
          </p:cNvPr>
          <p:cNvSpPr/>
          <p:nvPr/>
        </p:nvSpPr>
        <p:spPr>
          <a:xfrm>
            <a:off x="8304488" y="3963786"/>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Curved Down Arrow 16">
            <a:extLst>
              <a:ext uri="{FF2B5EF4-FFF2-40B4-BE49-F238E27FC236}">
                <a16:creationId xmlns:a16="http://schemas.microsoft.com/office/drawing/2014/main" xmlns="" id="{D1EF4255-1195-CE41-89F5-620B74732E1A}"/>
              </a:ext>
            </a:extLst>
          </p:cNvPr>
          <p:cNvSpPr/>
          <p:nvPr/>
        </p:nvSpPr>
        <p:spPr>
          <a:xfrm>
            <a:off x="8550402"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Curved Down Arrow 17">
            <a:extLst>
              <a:ext uri="{FF2B5EF4-FFF2-40B4-BE49-F238E27FC236}">
                <a16:creationId xmlns:a16="http://schemas.microsoft.com/office/drawing/2014/main" xmlns="" id="{CF6CC332-73F8-534F-8958-EF189D39B01C}"/>
              </a:ext>
            </a:extLst>
          </p:cNvPr>
          <p:cNvSpPr/>
          <p:nvPr/>
        </p:nvSpPr>
        <p:spPr>
          <a:xfrm>
            <a:off x="8752796"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Curved Down Arrow 18">
            <a:extLst>
              <a:ext uri="{FF2B5EF4-FFF2-40B4-BE49-F238E27FC236}">
                <a16:creationId xmlns:a16="http://schemas.microsoft.com/office/drawing/2014/main" xmlns="" id="{CA3E81BE-8F53-584A-BD48-8CE7FC2F51FD}"/>
              </a:ext>
            </a:extLst>
          </p:cNvPr>
          <p:cNvSpPr/>
          <p:nvPr/>
        </p:nvSpPr>
        <p:spPr>
          <a:xfrm>
            <a:off x="8992508" y="3963786"/>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urved Down Arrow 20">
            <a:extLst>
              <a:ext uri="{FF2B5EF4-FFF2-40B4-BE49-F238E27FC236}">
                <a16:creationId xmlns:a16="http://schemas.microsoft.com/office/drawing/2014/main" xmlns="" id="{B448F819-3FA1-684C-95A0-C710058F4DDB}"/>
              </a:ext>
            </a:extLst>
          </p:cNvPr>
          <p:cNvSpPr/>
          <p:nvPr/>
        </p:nvSpPr>
        <p:spPr>
          <a:xfrm>
            <a:off x="9238422"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Curved Down Arrow 22">
            <a:extLst>
              <a:ext uri="{FF2B5EF4-FFF2-40B4-BE49-F238E27FC236}">
                <a16:creationId xmlns:a16="http://schemas.microsoft.com/office/drawing/2014/main" xmlns="" id="{ABB6F01D-6998-5248-82AD-0FE1CA206379}"/>
              </a:ext>
            </a:extLst>
          </p:cNvPr>
          <p:cNvSpPr/>
          <p:nvPr/>
        </p:nvSpPr>
        <p:spPr>
          <a:xfrm>
            <a:off x="9440816"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Curved Down Arrow 23">
            <a:extLst>
              <a:ext uri="{FF2B5EF4-FFF2-40B4-BE49-F238E27FC236}">
                <a16:creationId xmlns:a16="http://schemas.microsoft.com/office/drawing/2014/main" xmlns="" id="{2CF84C27-5F8F-7C4B-8F14-D129DFB5D938}"/>
              </a:ext>
            </a:extLst>
          </p:cNvPr>
          <p:cNvSpPr/>
          <p:nvPr/>
        </p:nvSpPr>
        <p:spPr>
          <a:xfrm>
            <a:off x="9699529" y="3963786"/>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Curved Down Arrow 24">
            <a:extLst>
              <a:ext uri="{FF2B5EF4-FFF2-40B4-BE49-F238E27FC236}">
                <a16:creationId xmlns:a16="http://schemas.microsoft.com/office/drawing/2014/main" xmlns="" id="{26A0740A-F7C3-3C4A-B508-0335704548BB}"/>
              </a:ext>
            </a:extLst>
          </p:cNvPr>
          <p:cNvSpPr/>
          <p:nvPr/>
        </p:nvSpPr>
        <p:spPr>
          <a:xfrm>
            <a:off x="9945443"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Curved Down Arrow 25">
            <a:extLst>
              <a:ext uri="{FF2B5EF4-FFF2-40B4-BE49-F238E27FC236}">
                <a16:creationId xmlns:a16="http://schemas.microsoft.com/office/drawing/2014/main" xmlns="" id="{7DD98822-2909-E04F-A0C2-D9C90166BC4E}"/>
              </a:ext>
            </a:extLst>
          </p:cNvPr>
          <p:cNvSpPr/>
          <p:nvPr/>
        </p:nvSpPr>
        <p:spPr>
          <a:xfrm>
            <a:off x="10147837" y="3963785"/>
            <a:ext cx="325531" cy="288167"/>
          </a:xfrm>
          <a:prstGeom prst="curvedDownArrow">
            <a:avLst/>
          </a:prstGeom>
          <a:solidFill>
            <a:srgbClr val="23D1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xmlns="" id="{0C379D9E-078D-E841-AB54-F08BADEA7E02}"/>
              </a:ext>
            </a:extLst>
          </p:cNvPr>
          <p:cNvSpPr/>
          <p:nvPr/>
        </p:nvSpPr>
        <p:spPr>
          <a:xfrm>
            <a:off x="8173470" y="4443634"/>
            <a:ext cx="313376" cy="313376"/>
          </a:xfrm>
          <a:prstGeom prst="ellipse">
            <a:avLst/>
          </a:prstGeom>
          <a:noFill/>
          <a:ln w="38100">
            <a:solidFill>
              <a:srgbClr val="7957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xmlns="" id="{3A0A6AA0-4561-C848-A2B3-BD8B71732940}"/>
              </a:ext>
            </a:extLst>
          </p:cNvPr>
          <p:cNvSpPr/>
          <p:nvPr/>
        </p:nvSpPr>
        <p:spPr>
          <a:xfrm>
            <a:off x="10270974" y="4422088"/>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38438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16" name="Content Placeholder 2">
            <a:extLst>
              <a:ext uri="{FF2B5EF4-FFF2-40B4-BE49-F238E27FC236}">
                <a16:creationId xmlns:a16="http://schemas.microsoft.com/office/drawing/2014/main" xmlns="" id="{FD4B1EFD-B848-FA40-91D2-C490C8552E59}"/>
              </a:ext>
            </a:extLst>
          </p:cNvPr>
          <p:cNvSpPr>
            <a:spLocks noGrp="1"/>
          </p:cNvSpPr>
          <p:nvPr>
            <p:ph idx="1"/>
          </p:nvPr>
        </p:nvSpPr>
        <p:spPr>
          <a:xfrm>
            <a:off x="838200" y="1825625"/>
            <a:ext cx="10515600" cy="4351338"/>
          </a:xfrm>
        </p:spPr>
        <p:txBody>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 with </a:t>
            </a:r>
            <a:r>
              <a:rPr lang="en-GB" sz="2200" dirty="0" err="1">
                <a:solidFill>
                  <a:srgbClr val="3273DC"/>
                </a:solidFill>
              </a:rPr>
              <a:t>Astrobee</a:t>
            </a:r>
            <a:r>
              <a:rPr lang="en-GB" sz="2200" dirty="0">
                <a:solidFill>
                  <a:srgbClr val="3273DC"/>
                </a:solidFill>
              </a:rPr>
              <a:t>?</a:t>
            </a:r>
          </a:p>
          <a:p>
            <a:pPr marL="0" indent="0">
              <a:buClr>
                <a:srgbClr val="23D160"/>
              </a:buClr>
              <a:buSzPct val="85000"/>
              <a:buNone/>
            </a:pPr>
            <a:r>
              <a:rPr lang="en-GB" sz="2200" dirty="0">
                <a:solidFill>
                  <a:srgbClr val="3273DC"/>
                </a:solidFill>
              </a:rPr>
              <a:t>Explain your answer. </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p:txBody>
      </p:sp>
      <p:pic>
        <p:nvPicPr>
          <p:cNvPr id="17" name="Picture 16">
            <a:extLst>
              <a:ext uri="{FF2B5EF4-FFF2-40B4-BE49-F238E27FC236}">
                <a16:creationId xmlns:a16="http://schemas.microsoft.com/office/drawing/2014/main" xmlns="" id="{961007E7-DA24-0541-8BC9-13C77AF59C9B}"/>
              </a:ext>
            </a:extLst>
          </p:cNvPr>
          <p:cNvPicPr>
            <a:picLocks noChangeAspect="1"/>
          </p:cNvPicPr>
          <p:nvPr/>
        </p:nvPicPr>
        <p:blipFill>
          <a:blip r:embed="rId3"/>
          <a:stretch>
            <a:fillRect/>
          </a:stretch>
        </p:blipFill>
        <p:spPr>
          <a:xfrm>
            <a:off x="1616159" y="3528993"/>
            <a:ext cx="1689100" cy="1244600"/>
          </a:xfrm>
          <a:prstGeom prst="rect">
            <a:avLst/>
          </a:prstGeom>
        </p:spPr>
      </p:pic>
      <p:pic>
        <p:nvPicPr>
          <p:cNvPr id="18" name="Picture 17">
            <a:extLst>
              <a:ext uri="{FF2B5EF4-FFF2-40B4-BE49-F238E27FC236}">
                <a16:creationId xmlns:a16="http://schemas.microsoft.com/office/drawing/2014/main" xmlns="" id="{30D897F0-CA1B-E743-BC34-680E3D4EDAF6}"/>
              </a:ext>
            </a:extLst>
          </p:cNvPr>
          <p:cNvPicPr>
            <a:picLocks noChangeAspect="1"/>
          </p:cNvPicPr>
          <p:nvPr/>
        </p:nvPicPr>
        <p:blipFill>
          <a:blip r:embed="rId4"/>
          <a:stretch>
            <a:fillRect/>
          </a:stretch>
        </p:blipFill>
        <p:spPr>
          <a:xfrm>
            <a:off x="2460709" y="1257300"/>
            <a:ext cx="4354694" cy="3295052"/>
          </a:xfrm>
          <a:prstGeom prst="rect">
            <a:avLst/>
          </a:prstGeom>
        </p:spPr>
      </p:pic>
      <p:sp>
        <p:nvSpPr>
          <p:cNvPr id="19" name="Rectangle 18">
            <a:extLst>
              <a:ext uri="{FF2B5EF4-FFF2-40B4-BE49-F238E27FC236}">
                <a16:creationId xmlns:a16="http://schemas.microsoft.com/office/drawing/2014/main" xmlns="" id="{3CA81780-71E8-1D48-9C94-ECFD7CCF7809}"/>
              </a:ext>
            </a:extLst>
          </p:cNvPr>
          <p:cNvSpPr/>
          <p:nvPr/>
        </p:nvSpPr>
        <p:spPr>
          <a:xfrm>
            <a:off x="2945781" y="2119996"/>
            <a:ext cx="3384550" cy="1323439"/>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To calculate 12 + 6,</a:t>
            </a:r>
            <a:br>
              <a:rPr lang="en-GB" sz="2000" dirty="0">
                <a:solidFill>
                  <a:srgbClr val="3273DC"/>
                </a:solidFill>
                <a:latin typeface="OpenDyslexicAlta" pitchFamily="2" charset="77"/>
              </a:rPr>
            </a:br>
            <a:r>
              <a:rPr lang="en-GB" sz="2000" dirty="0">
                <a:solidFill>
                  <a:srgbClr val="3273DC"/>
                </a:solidFill>
                <a:latin typeface="OpenDyslexicAlta" pitchFamily="2" charset="77"/>
              </a:rPr>
              <a:t>I counted 12, 13, 14, 15, 16, 17. </a:t>
            </a:r>
          </a:p>
          <a:p>
            <a:pPr algn="ctr">
              <a:buClr>
                <a:srgbClr val="23D160"/>
              </a:buClr>
              <a:buSzPct val="85000"/>
            </a:pPr>
            <a:r>
              <a:rPr lang="en-GB" sz="2000" dirty="0">
                <a:solidFill>
                  <a:srgbClr val="3273DC"/>
                </a:solidFill>
                <a:latin typeface="OpenDyslexicAlta" pitchFamily="2" charset="77"/>
              </a:rPr>
              <a:t>So, the answer is 17.</a:t>
            </a:r>
          </a:p>
        </p:txBody>
      </p:sp>
    </p:spTree>
    <p:extLst>
      <p:ext uri="{BB962C8B-B14F-4D97-AF65-F5344CB8AC3E}">
        <p14:creationId xmlns:p14="http://schemas.microsoft.com/office/powerpoint/2010/main" val="3410873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16" name="Content Placeholder 2">
            <a:extLst>
              <a:ext uri="{FF2B5EF4-FFF2-40B4-BE49-F238E27FC236}">
                <a16:creationId xmlns:a16="http://schemas.microsoft.com/office/drawing/2014/main" xmlns="" id="{FD4B1EFD-B848-FA40-91D2-C490C8552E59}"/>
              </a:ext>
            </a:extLst>
          </p:cNvPr>
          <p:cNvSpPr>
            <a:spLocks noGrp="1"/>
          </p:cNvSpPr>
          <p:nvPr>
            <p:ph idx="1"/>
          </p:nvPr>
        </p:nvSpPr>
        <p:spPr>
          <a:xfrm>
            <a:off x="838200" y="1825625"/>
            <a:ext cx="10515600" cy="4351338"/>
          </a:xfrm>
        </p:spPr>
        <p:txBody>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err="1">
                <a:solidFill>
                  <a:srgbClr val="FF3860"/>
                </a:solidFill>
              </a:rPr>
              <a:t>Astrobee</a:t>
            </a:r>
            <a:r>
              <a:rPr lang="en-GB" sz="2200" dirty="0">
                <a:solidFill>
                  <a:srgbClr val="FF3860"/>
                </a:solidFill>
              </a:rPr>
              <a:t> is incorrect – when counting on, you do not count the number you are starting from. So, you would say 13, 14, 15, 16, 17, 18. The answer is 18.</a:t>
            </a:r>
          </a:p>
          <a:p>
            <a:pPr marL="0" indent="0">
              <a:buClr>
                <a:srgbClr val="23D160"/>
              </a:buClr>
              <a:buSzPct val="85000"/>
              <a:buNone/>
            </a:pPr>
            <a:endParaRPr lang="en-GB" sz="2200" dirty="0">
              <a:solidFill>
                <a:srgbClr val="3273DC"/>
              </a:solidFill>
            </a:endParaRPr>
          </a:p>
        </p:txBody>
      </p:sp>
      <p:pic>
        <p:nvPicPr>
          <p:cNvPr id="17" name="Picture 16">
            <a:extLst>
              <a:ext uri="{FF2B5EF4-FFF2-40B4-BE49-F238E27FC236}">
                <a16:creationId xmlns:a16="http://schemas.microsoft.com/office/drawing/2014/main" xmlns="" id="{961007E7-DA24-0541-8BC9-13C77AF59C9B}"/>
              </a:ext>
            </a:extLst>
          </p:cNvPr>
          <p:cNvPicPr>
            <a:picLocks noChangeAspect="1"/>
          </p:cNvPicPr>
          <p:nvPr/>
        </p:nvPicPr>
        <p:blipFill>
          <a:blip r:embed="rId3"/>
          <a:stretch>
            <a:fillRect/>
          </a:stretch>
        </p:blipFill>
        <p:spPr>
          <a:xfrm>
            <a:off x="1616159" y="3528993"/>
            <a:ext cx="1689100" cy="1244600"/>
          </a:xfrm>
          <a:prstGeom prst="rect">
            <a:avLst/>
          </a:prstGeom>
        </p:spPr>
      </p:pic>
      <p:pic>
        <p:nvPicPr>
          <p:cNvPr id="18" name="Picture 17">
            <a:extLst>
              <a:ext uri="{FF2B5EF4-FFF2-40B4-BE49-F238E27FC236}">
                <a16:creationId xmlns:a16="http://schemas.microsoft.com/office/drawing/2014/main" xmlns="" id="{30D897F0-CA1B-E743-BC34-680E3D4EDAF6}"/>
              </a:ext>
            </a:extLst>
          </p:cNvPr>
          <p:cNvPicPr>
            <a:picLocks noChangeAspect="1"/>
          </p:cNvPicPr>
          <p:nvPr/>
        </p:nvPicPr>
        <p:blipFill>
          <a:blip r:embed="rId4"/>
          <a:stretch>
            <a:fillRect/>
          </a:stretch>
        </p:blipFill>
        <p:spPr>
          <a:xfrm>
            <a:off x="2460709" y="1257300"/>
            <a:ext cx="4354694" cy="3295052"/>
          </a:xfrm>
          <a:prstGeom prst="rect">
            <a:avLst/>
          </a:prstGeom>
        </p:spPr>
      </p:pic>
      <p:sp>
        <p:nvSpPr>
          <p:cNvPr id="19" name="Rectangle 18">
            <a:extLst>
              <a:ext uri="{FF2B5EF4-FFF2-40B4-BE49-F238E27FC236}">
                <a16:creationId xmlns:a16="http://schemas.microsoft.com/office/drawing/2014/main" xmlns="" id="{3CA81780-71E8-1D48-9C94-ECFD7CCF7809}"/>
              </a:ext>
            </a:extLst>
          </p:cNvPr>
          <p:cNvSpPr/>
          <p:nvPr/>
        </p:nvSpPr>
        <p:spPr>
          <a:xfrm>
            <a:off x="2945781" y="2119996"/>
            <a:ext cx="3384550" cy="1323439"/>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To calculate 12 + 6,</a:t>
            </a:r>
            <a:br>
              <a:rPr lang="en-GB" sz="2000" dirty="0">
                <a:solidFill>
                  <a:srgbClr val="3273DC"/>
                </a:solidFill>
                <a:latin typeface="OpenDyslexicAlta" pitchFamily="2" charset="77"/>
              </a:rPr>
            </a:br>
            <a:r>
              <a:rPr lang="en-GB" sz="2000" dirty="0">
                <a:solidFill>
                  <a:srgbClr val="3273DC"/>
                </a:solidFill>
                <a:latin typeface="OpenDyslexicAlta" pitchFamily="2" charset="77"/>
              </a:rPr>
              <a:t>I counted 12, 13, 14, 15, 16, 17. </a:t>
            </a:r>
          </a:p>
          <a:p>
            <a:pPr algn="ctr">
              <a:buClr>
                <a:srgbClr val="23D160"/>
              </a:buClr>
              <a:buSzPct val="85000"/>
            </a:pPr>
            <a:r>
              <a:rPr lang="en-GB" sz="2000" dirty="0">
                <a:solidFill>
                  <a:srgbClr val="3273DC"/>
                </a:solidFill>
                <a:latin typeface="OpenDyslexicAlta" pitchFamily="2" charset="77"/>
              </a:rPr>
              <a:t>So, the answer is 17.</a:t>
            </a:r>
          </a:p>
        </p:txBody>
      </p:sp>
      <p:pic>
        <p:nvPicPr>
          <p:cNvPr id="20" name="Picture 19">
            <a:extLst>
              <a:ext uri="{FF2B5EF4-FFF2-40B4-BE49-F238E27FC236}">
                <a16:creationId xmlns:a16="http://schemas.microsoft.com/office/drawing/2014/main" xmlns="" id="{CC40F88E-ED8A-D54F-B057-0891CA3122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44886" y="2057193"/>
            <a:ext cx="5055014" cy="2527507"/>
          </a:xfrm>
          <a:prstGeom prst="rect">
            <a:avLst/>
          </a:prstGeom>
        </p:spPr>
      </p:pic>
      <p:sp>
        <p:nvSpPr>
          <p:cNvPr id="21" name="Oval 20">
            <a:extLst>
              <a:ext uri="{FF2B5EF4-FFF2-40B4-BE49-F238E27FC236}">
                <a16:creationId xmlns:a16="http://schemas.microsoft.com/office/drawing/2014/main" xmlns="" id="{4B3E22CD-BB78-A443-AAD4-774282911779}"/>
              </a:ext>
            </a:extLst>
          </p:cNvPr>
          <p:cNvSpPr/>
          <p:nvPr/>
        </p:nvSpPr>
        <p:spPr>
          <a:xfrm>
            <a:off x="9588662" y="3330362"/>
            <a:ext cx="313376" cy="313376"/>
          </a:xfrm>
          <a:prstGeom prst="ellipse">
            <a:avLst/>
          </a:prstGeom>
          <a:noFill/>
          <a:ln w="38100">
            <a:solidFill>
              <a:srgbClr val="32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xmlns="" id="{E033B541-BD65-D643-B133-ABBF54F4FE02}"/>
              </a:ext>
            </a:extLst>
          </p:cNvPr>
          <p:cNvSpPr/>
          <p:nvPr/>
        </p:nvSpPr>
        <p:spPr>
          <a:xfrm>
            <a:off x="10982037" y="3330362"/>
            <a:ext cx="313376" cy="313376"/>
          </a:xfrm>
          <a:prstGeom prst="ellipse">
            <a:avLst/>
          </a:prstGeom>
          <a:noFill/>
          <a:ln w="38100">
            <a:solidFill>
              <a:srgbClr val="FF3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rved Down Arrow 22">
            <a:extLst>
              <a:ext uri="{FF2B5EF4-FFF2-40B4-BE49-F238E27FC236}">
                <a16:creationId xmlns:a16="http://schemas.microsoft.com/office/drawing/2014/main" xmlns="" id="{8235C1BE-D14D-6940-BA71-4EF206240D44}"/>
              </a:ext>
            </a:extLst>
          </p:cNvPr>
          <p:cNvSpPr/>
          <p:nvPr/>
        </p:nvSpPr>
        <p:spPr>
          <a:xfrm>
            <a:off x="9710159" y="2828028"/>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Curved Down Arrow 24">
            <a:extLst>
              <a:ext uri="{FF2B5EF4-FFF2-40B4-BE49-F238E27FC236}">
                <a16:creationId xmlns:a16="http://schemas.microsoft.com/office/drawing/2014/main" xmlns="" id="{C702C883-C5C0-5D4D-B3C1-083FBAF41682}"/>
              </a:ext>
            </a:extLst>
          </p:cNvPr>
          <p:cNvSpPr/>
          <p:nvPr/>
        </p:nvSpPr>
        <p:spPr>
          <a:xfrm>
            <a:off x="9956073" y="2828027"/>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Curved Down Arrow 25">
            <a:extLst>
              <a:ext uri="{FF2B5EF4-FFF2-40B4-BE49-F238E27FC236}">
                <a16:creationId xmlns:a16="http://schemas.microsoft.com/office/drawing/2014/main" xmlns="" id="{592984B6-54A6-B846-A44E-0CD593E318D8}"/>
              </a:ext>
            </a:extLst>
          </p:cNvPr>
          <p:cNvSpPr/>
          <p:nvPr/>
        </p:nvSpPr>
        <p:spPr>
          <a:xfrm>
            <a:off x="10158467" y="2828027"/>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urved Down Arrow 26">
            <a:extLst>
              <a:ext uri="{FF2B5EF4-FFF2-40B4-BE49-F238E27FC236}">
                <a16:creationId xmlns:a16="http://schemas.microsoft.com/office/drawing/2014/main" xmlns="" id="{D8BB5140-969D-2942-AC1E-B23FA7826C81}"/>
              </a:ext>
            </a:extLst>
          </p:cNvPr>
          <p:cNvSpPr/>
          <p:nvPr/>
        </p:nvSpPr>
        <p:spPr>
          <a:xfrm>
            <a:off x="10426996" y="2828028"/>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Curved Down Arrow 30">
            <a:extLst>
              <a:ext uri="{FF2B5EF4-FFF2-40B4-BE49-F238E27FC236}">
                <a16:creationId xmlns:a16="http://schemas.microsoft.com/office/drawing/2014/main" xmlns="" id="{0EC3DF0B-7A31-544C-9B5C-16E9CF5A9127}"/>
              </a:ext>
            </a:extLst>
          </p:cNvPr>
          <p:cNvSpPr/>
          <p:nvPr/>
        </p:nvSpPr>
        <p:spPr>
          <a:xfrm>
            <a:off x="10672910" y="2828027"/>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Curved Down Arrow 31">
            <a:extLst>
              <a:ext uri="{FF2B5EF4-FFF2-40B4-BE49-F238E27FC236}">
                <a16:creationId xmlns:a16="http://schemas.microsoft.com/office/drawing/2014/main" xmlns="" id="{5638D9F3-56F4-F840-AF48-29F8F1AA0582}"/>
              </a:ext>
            </a:extLst>
          </p:cNvPr>
          <p:cNvSpPr/>
          <p:nvPr/>
        </p:nvSpPr>
        <p:spPr>
          <a:xfrm>
            <a:off x="10875304" y="2828027"/>
            <a:ext cx="325531" cy="288167"/>
          </a:xfrm>
          <a:prstGeom prst="curvedDownArrow">
            <a:avLst/>
          </a:prstGeom>
          <a:solidFill>
            <a:srgbClr val="3273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226793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mathematical equipment and pictorial representations to help me add by counting on from a given amount or number </a:t>
            </a:r>
          </a:p>
          <a:p>
            <a:pPr>
              <a:buClr>
                <a:srgbClr val="23D160"/>
              </a:buClr>
              <a:buSzPct val="85000"/>
              <a:buFont typeface="Wingdings" pitchFamily="2" charset="2"/>
              <a:buChar char="ü"/>
            </a:pPr>
            <a:r>
              <a:rPr lang="en-GB" sz="2200" dirty="0"/>
              <a:t> I can explain my reasoning when using mathematical equipment and pictorial representations to help me add by counting on from a given amount or number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515599" cy="365125"/>
          </a:xfrm>
        </p:spPr>
        <p:txBody>
          <a:bodyPr/>
          <a:lstStyle/>
          <a:p>
            <a:r>
              <a:rPr lang="en-GB" sz="1400" dirty="0"/>
              <a:t>Year 1 – Spring Block 1 – Addition and Subtraction - Lesson 1 - To be able to add by counting on</a:t>
            </a:r>
          </a:p>
        </p:txBody>
      </p:sp>
    </p:spTree>
    <p:extLst>
      <p:ext uri="{BB962C8B-B14F-4D97-AF65-F5344CB8AC3E}">
        <p14:creationId xmlns:p14="http://schemas.microsoft.com/office/powerpoint/2010/main" val="1468049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5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1273489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57BDB76F-A43D-B041-80A7-9754A743BEA0}"/>
              </a:ext>
            </a:extLst>
          </p:cNvPr>
          <p:cNvSpPr>
            <a:spLocks noChangeArrowheads="1"/>
          </p:cNvSpPr>
          <p:nvPr/>
        </p:nvSpPr>
        <p:spPr bwMode="auto">
          <a:xfrm>
            <a:off x="5027613"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2826892A-C8B8-734D-A04F-05D231AC163A}"/>
              </a:ext>
            </a:extLst>
          </p:cNvPr>
          <p:cNvSpPr>
            <a:spLocks noChangeArrowheads="1"/>
          </p:cNvSpPr>
          <p:nvPr/>
        </p:nvSpPr>
        <p:spPr bwMode="auto">
          <a:xfrm>
            <a:off x="5746750" y="3604441"/>
            <a:ext cx="698500" cy="698500"/>
          </a:xfrm>
          <a:prstGeom prst="ellipse">
            <a:avLst/>
          </a:prstGeom>
          <a:solidFill>
            <a:srgbClr val="FF3860"/>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5 people at the bus stop. </a:t>
            </a:r>
          </a:p>
          <a:p>
            <a:r>
              <a:rPr lang="en-US" sz="2400" dirty="0">
                <a:solidFill>
                  <a:schemeClr val="tx1"/>
                </a:solidFill>
                <a:latin typeface="OpenDyslexicAlta" pitchFamily="2" charset="77"/>
              </a:rPr>
              <a:t>Then another 3 people arrived. </a:t>
            </a:r>
          </a:p>
          <a:p>
            <a:r>
              <a:rPr lang="en-US" sz="2400" dirty="0">
                <a:solidFill>
                  <a:schemeClr val="tx1"/>
                </a:solidFill>
                <a:latin typeface="OpenDyslexicAlta" pitchFamily="2" charset="77"/>
              </a:rPr>
              <a:t>There are </a:t>
            </a:r>
            <a:r>
              <a:rPr lang="en-US" sz="2400" u="sng" dirty="0">
                <a:solidFill>
                  <a:srgbClr val="FF3860"/>
                </a:solidFill>
                <a:latin typeface="OpenDyslexicAlta" pitchFamily="2" charset="77"/>
              </a:rPr>
              <a:t>8</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433923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dirty="0"/>
              <a:t>To be able to add by counting 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ten frame and counters to help you complete the sentences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C8720CF7-317A-2D49-BC69-A52E7E7B97DA}"/>
              </a:ext>
            </a:extLst>
          </p:cNvPr>
          <p:cNvSpPr>
            <a:spLocks noChangeArrowheads="1"/>
          </p:cNvSpPr>
          <p:nvPr/>
        </p:nvSpPr>
        <p:spPr bwMode="auto">
          <a:xfrm>
            <a:off x="4306888"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 name="Rectangle 5">
            <a:extLst>
              <a:ext uri="{FF2B5EF4-FFF2-40B4-BE49-F238E27FC236}">
                <a16:creationId xmlns:a16="http://schemas.microsoft.com/office/drawing/2014/main" xmlns="" id="{2B2A10F0-28BB-F44B-8358-793913C8E9BC}"/>
              </a:ext>
            </a:extLst>
          </p:cNvPr>
          <p:cNvSpPr>
            <a:spLocks noChangeArrowheads="1"/>
          </p:cNvSpPr>
          <p:nvPr/>
        </p:nvSpPr>
        <p:spPr bwMode="auto">
          <a:xfrm>
            <a:off x="5027613" y="2885303"/>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0AC4C4F6-5C2D-7A42-BB5B-79A273833E8C}"/>
              </a:ext>
            </a:extLst>
          </p:cNvPr>
          <p:cNvSpPr>
            <a:spLocks noChangeArrowheads="1"/>
          </p:cNvSpPr>
          <p:nvPr/>
        </p:nvSpPr>
        <p:spPr bwMode="auto">
          <a:xfrm>
            <a:off x="5746750"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71BC614D-773F-F845-B7A8-9C75123F16C6}"/>
              </a:ext>
            </a:extLst>
          </p:cNvPr>
          <p:cNvSpPr>
            <a:spLocks noChangeArrowheads="1"/>
          </p:cNvSpPr>
          <p:nvPr/>
        </p:nvSpPr>
        <p:spPr bwMode="auto">
          <a:xfrm>
            <a:off x="6467475" y="2885303"/>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37BADBFF-AEC5-A949-A21F-06A87CB0286E}"/>
              </a:ext>
            </a:extLst>
          </p:cNvPr>
          <p:cNvSpPr>
            <a:spLocks noChangeArrowheads="1"/>
          </p:cNvSpPr>
          <p:nvPr/>
        </p:nvSpPr>
        <p:spPr bwMode="auto">
          <a:xfrm>
            <a:off x="4306888"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D9FEA5EA-CF3F-8D4E-8E4F-BA06AC8EB682}"/>
              </a:ext>
            </a:extLst>
          </p:cNvPr>
          <p:cNvSpPr>
            <a:spLocks noChangeArrowheads="1"/>
          </p:cNvSpPr>
          <p:nvPr/>
        </p:nvSpPr>
        <p:spPr bwMode="auto">
          <a:xfrm>
            <a:off x="5027613" y="3604441"/>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A66BFEE8-A5AD-7846-8F3F-1414C4F6C519}"/>
              </a:ext>
            </a:extLst>
          </p:cNvPr>
          <p:cNvSpPr>
            <a:spLocks noChangeArrowheads="1"/>
          </p:cNvSpPr>
          <p:nvPr/>
        </p:nvSpPr>
        <p:spPr bwMode="auto">
          <a:xfrm>
            <a:off x="5746750"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B22F91B7-839F-8E47-8EA8-B366DC23C9AF}"/>
              </a:ext>
            </a:extLst>
          </p:cNvPr>
          <p:cNvSpPr>
            <a:spLocks noChangeArrowheads="1"/>
          </p:cNvSpPr>
          <p:nvPr/>
        </p:nvSpPr>
        <p:spPr bwMode="auto">
          <a:xfrm>
            <a:off x="6467475" y="3604441"/>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DF89423E-BDE2-5E4D-908B-96B60630BDF7}"/>
              </a:ext>
            </a:extLst>
          </p:cNvPr>
          <p:cNvSpPr>
            <a:spLocks noChangeArrowheads="1"/>
          </p:cNvSpPr>
          <p:nvPr/>
        </p:nvSpPr>
        <p:spPr bwMode="auto">
          <a:xfrm>
            <a:off x="7188200" y="2885303"/>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C665E940-CA5D-ED48-A10F-EEB5EBF5C037}"/>
              </a:ext>
            </a:extLst>
          </p:cNvPr>
          <p:cNvSpPr>
            <a:spLocks noChangeArrowheads="1"/>
          </p:cNvSpPr>
          <p:nvPr/>
        </p:nvSpPr>
        <p:spPr bwMode="auto">
          <a:xfrm>
            <a:off x="7188200" y="3604441"/>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Oval 14">
            <a:extLst>
              <a:ext uri="{FF2B5EF4-FFF2-40B4-BE49-F238E27FC236}">
                <a16:creationId xmlns:a16="http://schemas.microsoft.com/office/drawing/2014/main" xmlns="" id="{580D2FF5-4209-7846-BDDE-E98DE64BAD87}"/>
              </a:ext>
            </a:extLst>
          </p:cNvPr>
          <p:cNvSpPr>
            <a:spLocks noChangeArrowheads="1"/>
          </p:cNvSpPr>
          <p:nvPr/>
        </p:nvSpPr>
        <p:spPr bwMode="auto">
          <a:xfrm>
            <a:off x="4306888"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6" name="Oval 15">
            <a:extLst>
              <a:ext uri="{FF2B5EF4-FFF2-40B4-BE49-F238E27FC236}">
                <a16:creationId xmlns:a16="http://schemas.microsoft.com/office/drawing/2014/main" xmlns="" id="{1E30447B-1653-D34B-8053-84F3FF1FA76D}"/>
              </a:ext>
            </a:extLst>
          </p:cNvPr>
          <p:cNvSpPr>
            <a:spLocks noChangeArrowheads="1"/>
          </p:cNvSpPr>
          <p:nvPr/>
        </p:nvSpPr>
        <p:spPr bwMode="auto">
          <a:xfrm>
            <a:off x="50355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DBFB31BD-6068-7C49-88ED-EE3F3E0640F5}"/>
              </a:ext>
            </a:extLst>
          </p:cNvPr>
          <p:cNvSpPr>
            <a:spLocks noChangeArrowheads="1"/>
          </p:cNvSpPr>
          <p:nvPr/>
        </p:nvSpPr>
        <p:spPr bwMode="auto">
          <a:xfrm>
            <a:off x="4306888" y="3604441"/>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03FFD3DD-91F0-7D4B-B73F-9BEA9BE5FBD8}"/>
              </a:ext>
            </a:extLst>
          </p:cNvPr>
          <p:cNvSpPr>
            <a:spLocks noChangeArrowheads="1"/>
          </p:cNvSpPr>
          <p:nvPr/>
        </p:nvSpPr>
        <p:spPr bwMode="auto">
          <a:xfrm>
            <a:off x="5746750"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B36E43F1-7BB3-504F-8F7F-6EFB3D1A93F7}"/>
              </a:ext>
            </a:extLst>
          </p:cNvPr>
          <p:cNvSpPr>
            <a:spLocks noChangeArrowheads="1"/>
          </p:cNvSpPr>
          <p:nvPr/>
        </p:nvSpPr>
        <p:spPr bwMode="auto">
          <a:xfrm>
            <a:off x="6467475" y="288530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9FDF4EEF-39BD-AA4E-8A41-1FC2A5B70FCC}"/>
              </a:ext>
            </a:extLst>
          </p:cNvPr>
          <p:cNvSpPr>
            <a:spLocks noChangeArrowheads="1"/>
          </p:cNvSpPr>
          <p:nvPr/>
        </p:nvSpPr>
        <p:spPr bwMode="auto">
          <a:xfrm>
            <a:off x="7188200" y="2885303"/>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Rounded Rectangle 24">
            <a:extLst>
              <a:ext uri="{FF2B5EF4-FFF2-40B4-BE49-F238E27FC236}">
                <a16:creationId xmlns:a16="http://schemas.microsoft.com/office/drawing/2014/main" xmlns="" id="{2F92E2BA-8C21-2A4B-9224-B7503B16B8D8}"/>
              </a:ext>
            </a:extLst>
          </p:cNvPr>
          <p:cNvSpPr/>
          <p:nvPr/>
        </p:nvSpPr>
        <p:spPr>
          <a:xfrm>
            <a:off x="838199" y="4633783"/>
            <a:ext cx="10515599" cy="185909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OpenDyslexicAlta" pitchFamily="2" charset="77"/>
              </a:rPr>
              <a:t>There were 6 people at the bus stop. </a:t>
            </a:r>
          </a:p>
          <a:p>
            <a:r>
              <a:rPr lang="en-US" sz="2400" dirty="0">
                <a:solidFill>
                  <a:schemeClr val="tx1"/>
                </a:solidFill>
                <a:latin typeface="OpenDyslexicAlta" pitchFamily="2" charset="77"/>
              </a:rPr>
              <a:t>Then another 2 people arrived. </a:t>
            </a:r>
          </a:p>
          <a:p>
            <a:r>
              <a:rPr lang="en-US" sz="2400" dirty="0">
                <a:solidFill>
                  <a:schemeClr val="tx1"/>
                </a:solidFill>
                <a:latin typeface="OpenDyslexicAlta" pitchFamily="2" charset="77"/>
              </a:rPr>
              <a:t>There are </a:t>
            </a:r>
            <a:r>
              <a:rPr lang="en-US" sz="2400" dirty="0">
                <a:solidFill>
                  <a:schemeClr val="tx1"/>
                </a:solidFill>
                <a:latin typeface="Calibri" panose="020F0502020204030204" pitchFamily="34" charset="0"/>
                <a:cs typeface="Calibri" panose="020F0502020204030204" pitchFamily="34" charset="0"/>
              </a:rPr>
              <a:t>__</a:t>
            </a:r>
            <a:r>
              <a:rPr lang="en-US" sz="2400" dirty="0">
                <a:solidFill>
                  <a:schemeClr val="tx1"/>
                </a:solidFill>
                <a:latin typeface="OpenDyslexicAlta" pitchFamily="2" charset="77"/>
              </a:rPr>
              <a:t> people at the bus stop now. </a:t>
            </a:r>
          </a:p>
        </p:txBody>
      </p:sp>
    </p:spTree>
    <p:extLst>
      <p:ext uri="{BB962C8B-B14F-4D97-AF65-F5344CB8AC3E}">
        <p14:creationId xmlns:p14="http://schemas.microsoft.com/office/powerpoint/2010/main" val="3819756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8367</TotalTime>
  <Words>3600</Words>
  <Application>Microsoft Office PowerPoint</Application>
  <PresentationFormat>Custom</PresentationFormat>
  <Paragraphs>1111</Paragraphs>
  <Slides>68</Slides>
  <Notes>65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Arial</vt:lpstr>
      <vt:lpstr>Wingdings</vt:lpstr>
      <vt:lpstr>OpenDyslexicAlta</vt:lpstr>
      <vt:lpstr>Calibri</vt:lpstr>
      <vt:lpstr>Muli</vt:lpstr>
      <vt:lpstr>Lato Light</vt:lpstr>
      <vt:lpstr>Lato</vt:lpstr>
      <vt:lpstr>Office Theme</vt:lpstr>
      <vt:lpstr>PowerPoint Presentation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lpstr>To be able to add by counting 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264</cp:revision>
  <cp:lastPrinted>2019-06-17T16:19:05Z</cp:lastPrinted>
  <dcterms:created xsi:type="dcterms:W3CDTF">2018-08-06T08:16:18Z</dcterms:created>
  <dcterms:modified xsi:type="dcterms:W3CDTF">2020-07-14T15:49:53Z</dcterms:modified>
</cp:coreProperties>
</file>