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webextensions/taskpanes.xml" ContentType="application/vnd.ms-office.webextensiontaskpanes+xml"/>
  <Override PartName="/ppt/webextensions/webextension1.xml" ContentType="application/vnd.ms-office.webextension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51"/>
  </p:notesMasterIdLst>
  <p:handoutMasterIdLst>
    <p:handoutMasterId r:id="rId52"/>
  </p:handoutMasterIdLst>
  <p:sldIdLst>
    <p:sldId id="320" r:id="rId2"/>
    <p:sldId id="321" r:id="rId3"/>
    <p:sldId id="346" r:id="rId4"/>
    <p:sldId id="401" r:id="rId5"/>
    <p:sldId id="399" r:id="rId6"/>
    <p:sldId id="402" r:id="rId7"/>
    <p:sldId id="379" r:id="rId8"/>
    <p:sldId id="403" r:id="rId9"/>
    <p:sldId id="398" r:id="rId10"/>
    <p:sldId id="404" r:id="rId11"/>
    <p:sldId id="400" r:id="rId12"/>
    <p:sldId id="406" r:id="rId13"/>
    <p:sldId id="405" r:id="rId14"/>
    <p:sldId id="408" r:id="rId15"/>
    <p:sldId id="409" r:id="rId16"/>
    <p:sldId id="410" r:id="rId17"/>
    <p:sldId id="411" r:id="rId18"/>
    <p:sldId id="412" r:id="rId19"/>
    <p:sldId id="413" r:id="rId20"/>
    <p:sldId id="414" r:id="rId21"/>
    <p:sldId id="415" r:id="rId22"/>
    <p:sldId id="416" r:id="rId23"/>
    <p:sldId id="417" r:id="rId24"/>
    <p:sldId id="418" r:id="rId25"/>
    <p:sldId id="419" r:id="rId26"/>
    <p:sldId id="420" r:id="rId27"/>
    <p:sldId id="407" r:id="rId28"/>
    <p:sldId id="421" r:id="rId29"/>
    <p:sldId id="424" r:id="rId30"/>
    <p:sldId id="425" r:id="rId31"/>
    <p:sldId id="426" r:id="rId32"/>
    <p:sldId id="427" r:id="rId33"/>
    <p:sldId id="422" r:id="rId34"/>
    <p:sldId id="423" r:id="rId35"/>
    <p:sldId id="428" r:id="rId36"/>
    <p:sldId id="429" r:id="rId37"/>
    <p:sldId id="430" r:id="rId38"/>
    <p:sldId id="431" r:id="rId39"/>
    <p:sldId id="432" r:id="rId40"/>
    <p:sldId id="433" r:id="rId41"/>
    <p:sldId id="397" r:id="rId42"/>
    <p:sldId id="434" r:id="rId43"/>
    <p:sldId id="435" r:id="rId44"/>
    <p:sldId id="436" r:id="rId45"/>
    <p:sldId id="437" r:id="rId46"/>
    <p:sldId id="438" r:id="rId47"/>
    <p:sldId id="348" r:id="rId48"/>
    <p:sldId id="440" r:id="rId49"/>
    <p:sldId id="439" r:id="rId50"/>
  </p:sldIdLst>
  <p:sldSz cx="12192000" cy="6858000"/>
  <p:notesSz cx="6858000" cy="9144000"/>
  <p:embeddedFontLst>
    <p:embeddedFont>
      <p:font typeface="OpenDyslexicAlta" panose="020B0604020202020204" charset="0"/>
      <p:regular r:id="rId53"/>
      <p:bold r:id="rId54"/>
      <p:italic r:id="rId55"/>
      <p:boldItalic r:id="rId56"/>
    </p:embeddedFont>
    <p:embeddedFont>
      <p:font typeface="Calibri" panose="020F0502020204030204" pitchFamily="34" charset="0"/>
      <p:regular r:id="rId57"/>
      <p:bold r:id="rId58"/>
      <p:italic r:id="rId59"/>
      <p:boldItalic r:id="rId60"/>
    </p:embeddedFont>
    <p:embeddedFont>
      <p:font typeface="Muli" panose="020B0604020202020204" charset="0"/>
      <p:regular r:id="rId61"/>
      <p:bold r:id="rId62"/>
      <p:italic r:id="rId63"/>
      <p:boldItalic r:id="rId64"/>
    </p:embeddedFont>
    <p:embeddedFont>
      <p:font typeface="Lato Light" panose="020F0302020204030203" pitchFamily="34" charset="0"/>
      <p:regular r:id="rId65"/>
    </p:embeddedFont>
    <p:embeddedFont>
      <p:font typeface="Lato" panose="020F0502020204030203" pitchFamily="34" charset="0"/>
      <p:regular r:id="rId66"/>
      <p:bold r:id="rId6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860"/>
    <a:srgbClr val="FFDD57"/>
    <a:srgbClr val="3273DC"/>
    <a:srgbClr val="23D160"/>
    <a:srgbClr val="7957D5"/>
    <a:srgbClr val="209CEE"/>
    <a:srgbClr val="000000"/>
    <a:srgbClr val="121212"/>
    <a:srgbClr val="44A6ED"/>
    <a:srgbClr val="A4BF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643" autoAdjust="0"/>
    <p:restoredTop sz="87483" autoAdjust="0"/>
  </p:normalViewPr>
  <p:slideViewPr>
    <p:cSldViewPr snapToGrid="0" snapToObjects="1">
      <p:cViewPr varScale="1">
        <p:scale>
          <a:sx n="60" d="100"/>
          <a:sy n="60" d="100"/>
        </p:scale>
        <p:origin x="-582" y="-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0" d="100"/>
          <a:sy n="90" d="100"/>
        </p:scale>
        <p:origin x="3840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font" Target="fonts/font11.fntdata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font" Target="fonts/font1.fntdata"/><Relationship Id="rId58" Type="http://schemas.openxmlformats.org/officeDocument/2006/relationships/font" Target="fonts/font6.fntdata"/><Relationship Id="rId66" Type="http://schemas.openxmlformats.org/officeDocument/2006/relationships/font" Target="fonts/font14.fntdata"/><Relationship Id="rId5" Type="http://schemas.openxmlformats.org/officeDocument/2006/relationships/slide" Target="slides/slide4.xml"/><Relationship Id="rId61" Type="http://schemas.openxmlformats.org/officeDocument/2006/relationships/font" Target="fonts/font9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font" Target="fonts/font4.fntdata"/><Relationship Id="rId64" Type="http://schemas.openxmlformats.org/officeDocument/2006/relationships/font" Target="fonts/font12.fntdata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font" Target="fonts/font7.fntdata"/><Relationship Id="rId67" Type="http://schemas.openxmlformats.org/officeDocument/2006/relationships/font" Target="fonts/font15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font" Target="fonts/font2.fntdata"/><Relationship Id="rId62" Type="http://schemas.openxmlformats.org/officeDocument/2006/relationships/font" Target="fonts/font10.fntdata"/><Relationship Id="rId7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font" Target="fonts/font5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handoutMaster" Target="handoutMasters/handoutMaster1.xml"/><Relationship Id="rId60" Type="http://schemas.openxmlformats.org/officeDocument/2006/relationships/font" Target="fonts/font8.fntdata"/><Relationship Id="rId65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font" Target="fonts/font3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AC86F298-EB3E-D446-A729-C248AB8A5D7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F37BEABC-4AC1-4C4F-BDDB-0B8FF7D20C2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/>
              <a:t>10/07/2019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7DF2A76-21C6-4F49-AC41-288B2976B3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Place Value Lesson 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B0984667-866C-EF45-A262-122686295C4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C7A863-B317-0C4D-8D45-833380E639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3359319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/>
              <a:t>10/07/2019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Place Value Lesson 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7C66A0-413B-D942-BD25-0759297794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5309553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4107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19750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25835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7553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69053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0366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80848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122350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979029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188746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83954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20610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224966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835690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32704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08883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887903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927253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111939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752190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16203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55700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628952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912917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908328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696123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218209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344432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370554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877519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195643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396113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6177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695556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988701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587914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432912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1236834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5922904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Numicon shapes or ten frames with counters (or similar) would be useful as a support for </a:t>
            </a:r>
            <a:r>
              <a:rPr lang="en-US"/>
              <a:t>this question.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2619339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19983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6289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71511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01382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06126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00277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999" y="2666346"/>
            <a:ext cx="9144000" cy="1870364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xmlns="" id="{B2F3C88D-BF6E-6D4C-9A25-CACB03AA20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17911" y="6244985"/>
            <a:ext cx="3369375" cy="369332"/>
          </a:xfrm>
        </p:spPr>
        <p:txBody>
          <a:bodyPr anchor="b">
            <a:norm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Muli" pitchFamily="2" charset="77"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A1D45BA0-7B16-364F-96FA-7CCD74809633}"/>
              </a:ext>
            </a:extLst>
          </p:cNvPr>
          <p:cNvSpPr txBox="1"/>
          <p:nvPr userDrawn="1"/>
        </p:nvSpPr>
        <p:spPr>
          <a:xfrm>
            <a:off x="3283162" y="6261027"/>
            <a:ext cx="717425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600" b="1" i="0" dirty="0">
                <a:solidFill>
                  <a:schemeClr val="bg1"/>
                </a:solidFill>
                <a:latin typeface="Muli" pitchFamily="2" charset="77"/>
              </a:rPr>
              <a:t>Unit: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xmlns="" id="{204E8ED3-ED92-2F44-AA0C-C3500973984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001412" y="6244985"/>
            <a:ext cx="641969" cy="369332"/>
          </a:xfrm>
        </p:spPr>
        <p:txBody>
          <a:bodyPr anchor="b">
            <a:norm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Muli" pitchFamily="2" charset="77"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543EE4B3-C0E4-AE42-921D-72A75F2D0332}"/>
              </a:ext>
            </a:extLst>
          </p:cNvPr>
          <p:cNvSpPr txBox="1"/>
          <p:nvPr userDrawn="1"/>
        </p:nvSpPr>
        <p:spPr>
          <a:xfrm>
            <a:off x="10038030" y="6261027"/>
            <a:ext cx="963382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600" b="1" i="0" dirty="0">
                <a:solidFill>
                  <a:schemeClr val="bg1"/>
                </a:solidFill>
                <a:latin typeface="Muli" pitchFamily="2" charset="77"/>
              </a:rPr>
              <a:t>Lesson: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B555FC76-808A-0046-94B4-D7D729C67DD3}"/>
              </a:ext>
            </a:extLst>
          </p:cNvPr>
          <p:cNvSpPr txBox="1"/>
          <p:nvPr userDrawn="1"/>
        </p:nvSpPr>
        <p:spPr>
          <a:xfrm>
            <a:off x="236893" y="6261027"/>
            <a:ext cx="787235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600" b="1" i="0" dirty="0">
                <a:solidFill>
                  <a:schemeClr val="bg1"/>
                </a:solidFill>
                <a:latin typeface="Muli" pitchFamily="2" charset="77"/>
              </a:rPr>
              <a:t>Term: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xmlns="" id="{5F8ED0D7-1D3B-EA40-89A6-FE5BFCF6799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55020" y="6247672"/>
            <a:ext cx="2213630" cy="366645"/>
          </a:xfrm>
        </p:spPr>
        <p:txBody>
          <a:bodyPr anchor="b">
            <a:noAutofit/>
          </a:bodyPr>
          <a:lstStyle>
            <a:lvl1pPr marL="0" indent="0">
              <a:buNone/>
              <a:defRPr sz="1800">
                <a:solidFill>
                  <a:schemeClr val="bg1"/>
                </a:solidFill>
                <a:latin typeface="Muli" pitchFamily="2" charset="77"/>
              </a:defRPr>
            </a:lvl1pPr>
            <a:lvl2pPr>
              <a:defRPr sz="1800">
                <a:solidFill>
                  <a:schemeClr val="bg1"/>
                </a:solidFill>
                <a:latin typeface="Muli" pitchFamily="2" charset="77"/>
              </a:defRPr>
            </a:lvl2pPr>
            <a:lvl3pPr>
              <a:defRPr sz="1800">
                <a:solidFill>
                  <a:schemeClr val="bg1"/>
                </a:solidFill>
                <a:latin typeface="Muli" pitchFamily="2" charset="77"/>
              </a:defRPr>
            </a:lvl3pPr>
            <a:lvl4pPr>
              <a:defRPr sz="1800">
                <a:solidFill>
                  <a:schemeClr val="bg1"/>
                </a:solidFill>
                <a:latin typeface="Muli" pitchFamily="2" charset="77"/>
              </a:defRPr>
            </a:lvl4pPr>
            <a:lvl5pPr>
              <a:defRPr sz="1800">
                <a:solidFill>
                  <a:schemeClr val="bg1"/>
                </a:solidFill>
                <a:latin typeface="Muli" pitchFamily="2" charset="77"/>
              </a:defRPr>
            </a:lvl5pPr>
          </a:lstStyle>
          <a:p>
            <a:pPr lvl="0"/>
            <a:endParaRPr lang="en-GB" dirty="0"/>
          </a:p>
        </p:txBody>
      </p:sp>
      <p:pic>
        <p:nvPicPr>
          <p:cNvPr id="10" name="Picture 9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3168000" y="928800"/>
            <a:ext cx="5280660" cy="899795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1961826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2764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98096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0442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77579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4426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926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D22C0101-D23A-5C4E-A28F-EEE925C2BAFE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5BA0AB86-75A7-554E-9835-D9E30F3233C2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821396605"/>
              </p:ext>
            </p:extLst>
          </p:nvPr>
        </p:nvGraphicFramePr>
        <p:xfrm>
          <a:off x="368075" y="335814"/>
          <a:ext cx="9055100" cy="867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6503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8900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33917">
                <a:tc>
                  <a:txBody>
                    <a:bodyPr/>
                    <a:lstStyle/>
                    <a:p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3917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Lato" panose="020F0502020204030203" pitchFamily="34" charset="77"/>
                        </a:rPr>
                        <a:t>Lesson: 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0" name="Text Placeholder 8">
            <a:extLst>
              <a:ext uri="{FF2B5EF4-FFF2-40B4-BE49-F238E27FC236}">
                <a16:creationId xmlns:a16="http://schemas.microsoft.com/office/drawing/2014/main" xmlns="" id="{D89521DD-EB1B-DB4F-AF92-E0AA49E4BF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91130" y="805579"/>
            <a:ext cx="427037" cy="362803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1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7CCCC1F5-259E-4B4B-BD71-985F5006602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3622" y="325965"/>
            <a:ext cx="1154545" cy="41913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Place Value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xmlns="" id="{2B829687-5986-4D4A-9EAC-01CD129F7C4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518167" y="325967"/>
            <a:ext cx="7900555" cy="867834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xmlns="" id="{3A402356-13E0-F64F-AEAF-C92A30D3DD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885" y="1468986"/>
            <a:ext cx="11556570" cy="5039298"/>
          </a:xfrm>
        </p:spPr>
        <p:txBody>
          <a:bodyPr/>
          <a:lstStyle>
            <a:lvl1pPr>
              <a:defRPr>
                <a:latin typeface="Muli" pitchFamily="2" charset="77"/>
              </a:defRPr>
            </a:lvl1pPr>
            <a:lvl2pPr>
              <a:defRPr>
                <a:latin typeface="Muli" pitchFamily="2" charset="77"/>
              </a:defRPr>
            </a:lvl2pPr>
            <a:lvl3pPr>
              <a:defRPr>
                <a:latin typeface="Muli" pitchFamily="2" charset="77"/>
              </a:defRPr>
            </a:lvl3pPr>
            <a:lvl4pPr>
              <a:defRPr>
                <a:latin typeface="Muli" pitchFamily="2" charset="77"/>
              </a:defRPr>
            </a:lvl4pPr>
            <a:lvl5pPr>
              <a:defRPr>
                <a:latin typeface="Muli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2" name="Picture 11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562970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D22C0101-D23A-5C4E-A28F-EEE925C2BAFE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5BA0AB86-75A7-554E-9835-D9E30F3233C2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077034169"/>
              </p:ext>
            </p:extLst>
          </p:nvPr>
        </p:nvGraphicFramePr>
        <p:xfrm>
          <a:off x="384117" y="335814"/>
          <a:ext cx="9055100" cy="867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6503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8900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33917">
                <a:tc>
                  <a:txBody>
                    <a:bodyPr/>
                    <a:lstStyle/>
                    <a:p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3917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Lato" panose="020F0502020204030203" pitchFamily="34" charset="77"/>
                        </a:rPr>
                        <a:t>Lesson: 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0" name="Text Placeholder 8">
            <a:extLst>
              <a:ext uri="{FF2B5EF4-FFF2-40B4-BE49-F238E27FC236}">
                <a16:creationId xmlns:a16="http://schemas.microsoft.com/office/drawing/2014/main" xmlns="" id="{D89521DD-EB1B-DB4F-AF92-E0AA49E4BF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7172" y="805579"/>
            <a:ext cx="427037" cy="362803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1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7CCCC1F5-259E-4B4B-BD71-985F5006602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79664" y="325965"/>
            <a:ext cx="1154545" cy="41913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Place Value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xmlns="" id="{2B829687-5986-4D4A-9EAC-01CD129F7C4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534209" y="325967"/>
            <a:ext cx="7900555" cy="867834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endParaRPr lang="en-GB" dirty="0"/>
          </a:p>
        </p:txBody>
      </p:sp>
      <p:pic>
        <p:nvPicPr>
          <p:cNvPr id="12" name="Picture 11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2787758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2CA7A3E8-3E3C-9545-B15C-D2AF00F7E362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Muli" pitchFamily="2" charset="77"/>
              </a:defRPr>
            </a:lvl1pPr>
            <a:lvl2pPr>
              <a:defRPr>
                <a:latin typeface="Muli" pitchFamily="2" charset="77"/>
              </a:defRPr>
            </a:lvl2pPr>
            <a:lvl3pPr>
              <a:defRPr>
                <a:latin typeface="Muli" pitchFamily="2" charset="77"/>
              </a:defRPr>
            </a:lvl3pPr>
            <a:lvl4pPr>
              <a:defRPr>
                <a:latin typeface="Muli" pitchFamily="2" charset="77"/>
              </a:defRPr>
            </a:lvl4pPr>
            <a:lvl5pPr>
              <a:defRPr>
                <a:latin typeface="Muli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uli" pitchFamily="2" charset="77"/>
              </a:defRPr>
            </a:lvl1pPr>
          </a:lstStyle>
          <a:p>
            <a:r>
              <a:rPr lang="en-GB"/>
              <a:t>Sample Slides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Muli" pitchFamily="2" charset="77"/>
              </a:defRPr>
            </a:lvl1pPr>
          </a:lstStyle>
          <a:p>
            <a:fld id="{29D7F810-DEEF-074C-B140-2A2C318EAFDC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3" name="Picture 12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3990141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2CA7A3E8-3E3C-9545-B15C-D2AF00F7E362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uli" pitchFamily="2" charset="77"/>
              </a:defRPr>
            </a:lvl1pPr>
          </a:lstStyle>
          <a:p>
            <a:r>
              <a:rPr lang="en-GB"/>
              <a:t>Sample Slides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Muli" pitchFamily="2" charset="77"/>
              </a:defRPr>
            </a:lvl1pPr>
          </a:lstStyle>
          <a:p>
            <a:fld id="{29D7F810-DEEF-074C-B140-2A2C318EAFDC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3" name="Picture 12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2701400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Questio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4403F0EC-BACB-B74E-A7F5-23CAB3DFDA3B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31925"/>
            <a:ext cx="10515600" cy="1325563"/>
          </a:xfrm>
        </p:spPr>
        <p:txBody>
          <a:bodyPr/>
          <a:lstStyle>
            <a:lvl1pPr algn="ctr">
              <a:defRPr>
                <a:latin typeface="OpenDyslexicAlta" pitchFamily="2" charset="77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3520441"/>
            <a:ext cx="10515600" cy="2656522"/>
          </a:xfrm>
        </p:spPr>
        <p:txBody>
          <a:bodyPr>
            <a:normAutofit/>
          </a:bodyPr>
          <a:lstStyle>
            <a:lvl1pPr marL="0" indent="0">
              <a:buNone/>
              <a:defRPr sz="4200">
                <a:solidFill>
                  <a:srgbClr val="0070C0"/>
                </a:solidFill>
              </a:defRPr>
            </a:lvl1pPr>
            <a:lvl2pPr>
              <a:defRPr>
                <a:solidFill>
                  <a:srgbClr val="0070C0"/>
                </a:solidFill>
              </a:defRPr>
            </a:lvl2pPr>
            <a:lvl3pPr>
              <a:defRPr>
                <a:solidFill>
                  <a:srgbClr val="0070C0"/>
                </a:solidFill>
              </a:defRPr>
            </a:lvl3pPr>
            <a:lvl4pPr>
              <a:defRPr>
                <a:solidFill>
                  <a:srgbClr val="0070C0"/>
                </a:solidFill>
              </a:defRPr>
            </a:lvl4pPr>
            <a:lvl5pPr>
              <a:defRPr>
                <a:solidFill>
                  <a:srgbClr val="0070C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1" name="Picture 10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2739744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xmlns="" id="{4A8255E2-8D62-EF46-8A29-C45CCF03D89D}"/>
              </a:ext>
            </a:extLst>
          </p:cNvPr>
          <p:cNvSpPr txBox="1">
            <a:spLocks/>
          </p:cNvSpPr>
          <p:nvPr userDrawn="1"/>
        </p:nvSpPr>
        <p:spPr>
          <a:xfrm>
            <a:off x="838200" y="128546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Muli" pitchFamily="2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E6FE96F-DDC5-F246-8640-2EF68EEC1D75}" type="datetime1">
              <a:rPr lang="en-GB" smtClean="0"/>
              <a:pPr/>
              <a:t>14/07/2020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6327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3537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2335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1597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3" r:id="rId3"/>
    <p:sldLayoutId id="2147483660" r:id="rId4"/>
    <p:sldLayoutId id="2147483664" r:id="rId5"/>
    <p:sldLayoutId id="2147483662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Lato Light" panose="020F0302020204030203" pitchFamily="34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e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e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png"/><Relationship Id="rId4" Type="http://schemas.openxmlformats.org/officeDocument/2006/relationships/image" Target="../media/image17.emf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tif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tiff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xmlns="" id="{FDEECE2B-4F07-3243-A1BF-25C2CD33540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Year 1 </a:t>
            </a:r>
            <a:br>
              <a:rPr lang="en-GB" dirty="0"/>
            </a:br>
            <a:r>
              <a:rPr lang="en-GB" dirty="0"/>
              <a:t>Spring Block 1: Addition and Subtraction</a:t>
            </a:r>
          </a:p>
          <a:p>
            <a:r>
              <a:rPr lang="en-GB" dirty="0"/>
              <a:t>Lesson 2: To be able to find and make number bonds to 20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6096D93-4A8A-F349-8E04-EC67E07A6F7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17911" y="6221692"/>
            <a:ext cx="3369375" cy="369332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Block 1 – Addition and Subtraction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BE0A8668-F4BF-FD46-97FE-DF79A2E595C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2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FFFB0E5C-B4F3-0F47-AF95-9A5EE6D06A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5981" y="1956878"/>
            <a:ext cx="1574800" cy="32893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46C1748E-6744-A341-9185-05FF18F81B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735" y="4752914"/>
            <a:ext cx="1689100" cy="1244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EC9A0CFD-E109-4140-B996-30988653C01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83038" y="-288436"/>
            <a:ext cx="1777758" cy="163784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D6DF2BA4-3A7B-0E4E-95B5-A4D9B2FD08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65730" y="4958851"/>
            <a:ext cx="876300" cy="939800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60C74A61-CF8A-0745-B69B-DD1646654FF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Spring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AC9EFBDC-A8B5-9549-8D36-873513E4D40C}"/>
              </a:ext>
            </a:extLst>
          </p:cNvPr>
          <p:cNvSpPr txBox="1"/>
          <p:nvPr/>
        </p:nvSpPr>
        <p:spPr>
          <a:xfrm>
            <a:off x="596348" y="653332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F8D65072-FC35-D84F-937B-70E91C6BD3D3}"/>
              </a:ext>
            </a:extLst>
          </p:cNvPr>
          <p:cNvSpPr txBox="1"/>
          <p:nvPr/>
        </p:nvSpPr>
        <p:spPr>
          <a:xfrm>
            <a:off x="9342783" y="385638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2855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and make number bonds to 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the ten frame and counters to help you complete the sentences below.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xmlns="" id="{2F92E2BA-8C21-2A4B-9224-B7503B16B8D8}"/>
              </a:ext>
            </a:extLst>
          </p:cNvPr>
          <p:cNvSpPr/>
          <p:nvPr/>
        </p:nvSpPr>
        <p:spPr>
          <a:xfrm>
            <a:off x="6096000" y="2773629"/>
            <a:ext cx="5586663" cy="3891866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There are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7</a:t>
            </a: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 yellow counters. </a:t>
            </a:r>
            <a:b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</a:b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There are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3</a:t>
            </a: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 red counters. </a:t>
            </a:r>
            <a:b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</a:b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In total, there are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10</a:t>
            </a: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 counters.</a:t>
            </a:r>
          </a:p>
          <a:p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10 =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7</a:t>
            </a: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3</a:t>
            </a:r>
          </a:p>
          <a:p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10 =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3</a:t>
            </a: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7</a:t>
            </a: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 </a:t>
            </a:r>
          </a:p>
          <a:p>
            <a:endParaRPr lang="en-US" sz="20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There are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17</a:t>
            </a: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 yellow counters. </a:t>
            </a:r>
            <a:b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</a:b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There are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3</a:t>
            </a: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 red counters. </a:t>
            </a:r>
            <a:b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</a:b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In total, there are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20</a:t>
            </a: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 counters.</a:t>
            </a:r>
          </a:p>
          <a:p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20 =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17</a:t>
            </a: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3</a:t>
            </a:r>
          </a:p>
          <a:p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20 =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3</a:t>
            </a: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17</a:t>
            </a: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102BC904-7A02-2F43-9160-B833A2C9E3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8358" y="2900947"/>
            <a:ext cx="2833014" cy="3764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9074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and make number bonds to 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Activity 1: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the ten frame and counters to help you complete the sentences below.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xmlns="" id="{2F92E2BA-8C21-2A4B-9224-B7503B16B8D8}"/>
              </a:ext>
            </a:extLst>
          </p:cNvPr>
          <p:cNvSpPr/>
          <p:nvPr/>
        </p:nvSpPr>
        <p:spPr>
          <a:xfrm>
            <a:off x="6096000" y="2773629"/>
            <a:ext cx="5586663" cy="3891866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There are _ yellow counters. </a:t>
            </a:r>
            <a:b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</a:b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There are _ red counters. </a:t>
            </a:r>
            <a:b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</a:b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In total, there are _ counters.</a:t>
            </a:r>
          </a:p>
          <a:p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  <a:p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10 = _ + _ </a:t>
            </a:r>
          </a:p>
          <a:p>
            <a:endParaRPr lang="en-US" sz="20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There are _ yellow counters. </a:t>
            </a:r>
            <a:b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</a:b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There are _ red counters. </a:t>
            </a:r>
            <a:b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</a:b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In total, there are _ counters.</a:t>
            </a:r>
          </a:p>
          <a:p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20 = _ + _</a:t>
            </a:r>
          </a:p>
          <a:p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20 = _ + _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801435CB-1487-3246-946C-8F4258ADCD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8358" y="2900948"/>
            <a:ext cx="2833014" cy="3764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6760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and make number bonds to 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Activity 1: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the ten frame and counters to help you complete the sentences below.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xmlns="" id="{2F92E2BA-8C21-2A4B-9224-B7503B16B8D8}"/>
              </a:ext>
            </a:extLst>
          </p:cNvPr>
          <p:cNvSpPr/>
          <p:nvPr/>
        </p:nvSpPr>
        <p:spPr>
          <a:xfrm>
            <a:off x="6096000" y="2773629"/>
            <a:ext cx="5586663" cy="3891866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There are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4</a:t>
            </a: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 yellow counters. </a:t>
            </a:r>
            <a:b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</a:b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There are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6</a:t>
            </a: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 red counters. </a:t>
            </a:r>
            <a:b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</a:b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In total, there are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10</a:t>
            </a: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 counters.</a:t>
            </a:r>
          </a:p>
          <a:p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10 =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4</a:t>
            </a: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6</a:t>
            </a:r>
          </a:p>
          <a:p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10 =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6</a:t>
            </a: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4</a:t>
            </a: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 </a:t>
            </a:r>
          </a:p>
          <a:p>
            <a:endParaRPr lang="en-US" sz="20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There are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14</a:t>
            </a: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 yellow counters. </a:t>
            </a:r>
            <a:b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</a:b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There are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6</a:t>
            </a: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 red counters. </a:t>
            </a:r>
            <a:b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</a:b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In total, there are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20</a:t>
            </a: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 counters.</a:t>
            </a:r>
          </a:p>
          <a:p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20 =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16</a:t>
            </a: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4</a:t>
            </a:r>
          </a:p>
          <a:p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20 =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4</a:t>
            </a: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16</a:t>
            </a: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801435CB-1487-3246-946C-8F4258ADCD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8358" y="2900948"/>
            <a:ext cx="2833014" cy="3764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7058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and make number bonds to 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cubes and a part-whole model to find all the number bonds to 10.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xmlns="" id="{2F92E2BA-8C21-2A4B-9224-B7503B16B8D8}"/>
              </a:ext>
            </a:extLst>
          </p:cNvPr>
          <p:cNvSpPr/>
          <p:nvPr/>
        </p:nvSpPr>
        <p:spPr>
          <a:xfrm>
            <a:off x="7473381" y="2761598"/>
            <a:ext cx="2392514" cy="3891866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10 + _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9 + _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</p:txBody>
      </p:sp>
      <p:pic>
        <p:nvPicPr>
          <p:cNvPr id="68" name="Picture 67">
            <a:extLst>
              <a:ext uri="{FF2B5EF4-FFF2-40B4-BE49-F238E27FC236}">
                <a16:creationId xmlns:a16="http://schemas.microsoft.com/office/drawing/2014/main" xmlns="" id="{4124E140-9EDA-5246-89B2-B975125C3C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291560" y="2752631"/>
            <a:ext cx="4175949" cy="3882900"/>
          </a:xfrm>
          <a:prstGeom prst="rect">
            <a:avLst/>
          </a:prstGeom>
        </p:spPr>
      </p:pic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6C41B3FE-0D8C-724B-A2FA-F7C43BC6677B}"/>
              </a:ext>
            </a:extLst>
          </p:cNvPr>
          <p:cNvSpPr/>
          <p:nvPr/>
        </p:nvSpPr>
        <p:spPr>
          <a:xfrm>
            <a:off x="1760084" y="3140243"/>
            <a:ext cx="113204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10</a:t>
            </a:r>
          </a:p>
        </p:txBody>
      </p:sp>
      <p:pic>
        <p:nvPicPr>
          <p:cNvPr id="70" name="Picture 69">
            <a:extLst>
              <a:ext uri="{FF2B5EF4-FFF2-40B4-BE49-F238E27FC236}">
                <a16:creationId xmlns:a16="http://schemas.microsoft.com/office/drawing/2014/main" xmlns="" id="{1FA6B211-BD80-AE40-A777-DCDAB18EAAB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989" y="5046701"/>
            <a:ext cx="380421" cy="393102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xmlns="" id="{E30C6E4D-9B19-044A-BBF0-1287448EDFE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410" y="4974509"/>
            <a:ext cx="380421" cy="393102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xmlns="" id="{6DA92003-D395-154A-AD19-FEF00896847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8831" y="5109446"/>
            <a:ext cx="380421" cy="393102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xmlns="" id="{7C953E64-7AD5-D740-8DD8-1304E995890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669" y="5492046"/>
            <a:ext cx="380421" cy="393102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xmlns="" id="{0F0DEBDC-BE71-CA41-8FA4-3C2D1C72B16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387" y="5427842"/>
            <a:ext cx="380421" cy="393102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xmlns="" id="{A36EAFBF-A5EF-0D4E-BC23-1DC61D52AF5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1520" y="5475561"/>
            <a:ext cx="380421" cy="393102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xmlns="" id="{25A1AC6E-C840-F04B-B277-04E2F92B81F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1339" y="5551296"/>
            <a:ext cx="380421" cy="393102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xmlns="" id="{AFC790E4-C362-A641-A586-86C35E0D6AD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732" y="5910702"/>
            <a:ext cx="380421" cy="393102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xmlns="" id="{4A351858-A536-C54A-9C11-CE071A90559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153" y="5838510"/>
            <a:ext cx="380421" cy="393102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xmlns="" id="{FA422EF2-F1B6-B447-B3B9-04FFD216A5A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9574" y="5973447"/>
            <a:ext cx="380421" cy="393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0237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and make number bonds to 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cubes and a part-whole model to find all the number bonds to 10.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xmlns="" id="{2F92E2BA-8C21-2A4B-9224-B7503B16B8D8}"/>
              </a:ext>
            </a:extLst>
          </p:cNvPr>
          <p:cNvSpPr/>
          <p:nvPr/>
        </p:nvSpPr>
        <p:spPr>
          <a:xfrm>
            <a:off x="7473381" y="2761598"/>
            <a:ext cx="2392514" cy="3891866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10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0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9 + _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</p:txBody>
      </p:sp>
      <p:pic>
        <p:nvPicPr>
          <p:cNvPr id="68" name="Picture 67">
            <a:extLst>
              <a:ext uri="{FF2B5EF4-FFF2-40B4-BE49-F238E27FC236}">
                <a16:creationId xmlns:a16="http://schemas.microsoft.com/office/drawing/2014/main" xmlns="" id="{4124E140-9EDA-5246-89B2-B975125C3C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291560" y="2752631"/>
            <a:ext cx="4175949" cy="3882900"/>
          </a:xfrm>
          <a:prstGeom prst="rect">
            <a:avLst/>
          </a:prstGeom>
        </p:spPr>
      </p:pic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6C41B3FE-0D8C-724B-A2FA-F7C43BC6677B}"/>
              </a:ext>
            </a:extLst>
          </p:cNvPr>
          <p:cNvSpPr/>
          <p:nvPr/>
        </p:nvSpPr>
        <p:spPr>
          <a:xfrm>
            <a:off x="1760084" y="3140243"/>
            <a:ext cx="113204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10</a:t>
            </a:r>
          </a:p>
        </p:txBody>
      </p:sp>
      <p:pic>
        <p:nvPicPr>
          <p:cNvPr id="70" name="Picture 69">
            <a:extLst>
              <a:ext uri="{FF2B5EF4-FFF2-40B4-BE49-F238E27FC236}">
                <a16:creationId xmlns:a16="http://schemas.microsoft.com/office/drawing/2014/main" xmlns="" id="{1FA6B211-BD80-AE40-A777-DCDAB18EAAB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989" y="5046701"/>
            <a:ext cx="380421" cy="393102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xmlns="" id="{E30C6E4D-9B19-044A-BBF0-1287448EDFE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410" y="4974509"/>
            <a:ext cx="380421" cy="393102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xmlns="" id="{6DA92003-D395-154A-AD19-FEF00896847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8831" y="5109446"/>
            <a:ext cx="380421" cy="393102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xmlns="" id="{7C953E64-7AD5-D740-8DD8-1304E995890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669" y="5492046"/>
            <a:ext cx="380421" cy="393102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xmlns="" id="{0F0DEBDC-BE71-CA41-8FA4-3C2D1C72B16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387" y="5427842"/>
            <a:ext cx="380421" cy="393102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xmlns="" id="{A36EAFBF-A5EF-0D4E-BC23-1DC61D52AF5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1520" y="5475561"/>
            <a:ext cx="380421" cy="393102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xmlns="" id="{25A1AC6E-C840-F04B-B277-04E2F92B81F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1339" y="5551296"/>
            <a:ext cx="380421" cy="393102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xmlns="" id="{AFC790E4-C362-A641-A586-86C35E0D6AD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732" y="5910702"/>
            <a:ext cx="380421" cy="393102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xmlns="" id="{4A351858-A536-C54A-9C11-CE071A90559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153" y="5838510"/>
            <a:ext cx="380421" cy="393102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xmlns="" id="{FA422EF2-F1B6-B447-B3B9-04FFD216A5A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9574" y="5973447"/>
            <a:ext cx="380421" cy="393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2473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and make number bonds to 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cubes and a part-whole model to find all the number bonds to 10.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xmlns="" id="{2F92E2BA-8C21-2A4B-9224-B7503B16B8D8}"/>
              </a:ext>
            </a:extLst>
          </p:cNvPr>
          <p:cNvSpPr/>
          <p:nvPr/>
        </p:nvSpPr>
        <p:spPr>
          <a:xfrm>
            <a:off x="7473381" y="2761598"/>
            <a:ext cx="2392514" cy="3891866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10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0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9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  <a:endParaRPr lang="en-US" sz="22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</p:txBody>
      </p:sp>
      <p:pic>
        <p:nvPicPr>
          <p:cNvPr id="68" name="Picture 67">
            <a:extLst>
              <a:ext uri="{FF2B5EF4-FFF2-40B4-BE49-F238E27FC236}">
                <a16:creationId xmlns:a16="http://schemas.microsoft.com/office/drawing/2014/main" xmlns="" id="{4124E140-9EDA-5246-89B2-B975125C3C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291560" y="2752631"/>
            <a:ext cx="4175949" cy="3882900"/>
          </a:xfrm>
          <a:prstGeom prst="rect">
            <a:avLst/>
          </a:prstGeom>
        </p:spPr>
      </p:pic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6C41B3FE-0D8C-724B-A2FA-F7C43BC6677B}"/>
              </a:ext>
            </a:extLst>
          </p:cNvPr>
          <p:cNvSpPr/>
          <p:nvPr/>
        </p:nvSpPr>
        <p:spPr>
          <a:xfrm>
            <a:off x="1760084" y="3140243"/>
            <a:ext cx="113204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10</a:t>
            </a:r>
          </a:p>
        </p:txBody>
      </p:sp>
      <p:pic>
        <p:nvPicPr>
          <p:cNvPr id="70" name="Picture 69">
            <a:extLst>
              <a:ext uri="{FF2B5EF4-FFF2-40B4-BE49-F238E27FC236}">
                <a16:creationId xmlns:a16="http://schemas.microsoft.com/office/drawing/2014/main" xmlns="" id="{1FA6B211-BD80-AE40-A777-DCDAB18EAAB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989" y="5046701"/>
            <a:ext cx="380421" cy="393102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xmlns="" id="{E30C6E4D-9B19-044A-BBF0-1287448EDFE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410" y="4974509"/>
            <a:ext cx="380421" cy="393102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xmlns="" id="{6DA92003-D395-154A-AD19-FEF00896847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8831" y="5109446"/>
            <a:ext cx="380421" cy="393102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xmlns="" id="{7C953E64-7AD5-D740-8DD8-1304E995890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669" y="5492046"/>
            <a:ext cx="380421" cy="393102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xmlns="" id="{0F0DEBDC-BE71-CA41-8FA4-3C2D1C72B16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387" y="5427842"/>
            <a:ext cx="380421" cy="393102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xmlns="" id="{A36EAFBF-A5EF-0D4E-BC23-1DC61D52AF5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1520" y="5475561"/>
            <a:ext cx="380421" cy="393102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xmlns="" id="{25A1AC6E-C840-F04B-B277-04E2F92B81F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9784" y="5527953"/>
            <a:ext cx="380421" cy="393102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xmlns="" id="{AFC790E4-C362-A641-A586-86C35E0D6AD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732" y="5910702"/>
            <a:ext cx="380421" cy="393102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xmlns="" id="{4A351858-A536-C54A-9C11-CE071A90559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153" y="5838510"/>
            <a:ext cx="380421" cy="393102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xmlns="" id="{FA422EF2-F1B6-B447-B3B9-04FFD216A5A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9971" y="5109446"/>
            <a:ext cx="380421" cy="393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6905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and make number bonds to 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cubes and a part-whole model to find all the number bonds to 10.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xmlns="" id="{2F92E2BA-8C21-2A4B-9224-B7503B16B8D8}"/>
              </a:ext>
            </a:extLst>
          </p:cNvPr>
          <p:cNvSpPr/>
          <p:nvPr/>
        </p:nvSpPr>
        <p:spPr>
          <a:xfrm>
            <a:off x="7473381" y="2761598"/>
            <a:ext cx="2392514" cy="3891866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10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0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9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  <a:endParaRPr lang="en-US" sz="22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8</a:t>
            </a:r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2</a:t>
            </a:r>
            <a:endParaRPr lang="en-US" sz="22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</p:txBody>
      </p:sp>
      <p:pic>
        <p:nvPicPr>
          <p:cNvPr id="68" name="Picture 67">
            <a:extLst>
              <a:ext uri="{FF2B5EF4-FFF2-40B4-BE49-F238E27FC236}">
                <a16:creationId xmlns:a16="http://schemas.microsoft.com/office/drawing/2014/main" xmlns="" id="{4124E140-9EDA-5246-89B2-B975125C3C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291560" y="2752631"/>
            <a:ext cx="4175949" cy="3882900"/>
          </a:xfrm>
          <a:prstGeom prst="rect">
            <a:avLst/>
          </a:prstGeom>
        </p:spPr>
      </p:pic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6C41B3FE-0D8C-724B-A2FA-F7C43BC6677B}"/>
              </a:ext>
            </a:extLst>
          </p:cNvPr>
          <p:cNvSpPr/>
          <p:nvPr/>
        </p:nvSpPr>
        <p:spPr>
          <a:xfrm>
            <a:off x="1760084" y="3140243"/>
            <a:ext cx="113204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10</a:t>
            </a:r>
          </a:p>
        </p:txBody>
      </p:sp>
      <p:pic>
        <p:nvPicPr>
          <p:cNvPr id="70" name="Picture 69">
            <a:extLst>
              <a:ext uri="{FF2B5EF4-FFF2-40B4-BE49-F238E27FC236}">
                <a16:creationId xmlns:a16="http://schemas.microsoft.com/office/drawing/2014/main" xmlns="" id="{1FA6B211-BD80-AE40-A777-DCDAB18EAAB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989" y="5046701"/>
            <a:ext cx="380421" cy="393102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xmlns="" id="{E30C6E4D-9B19-044A-BBF0-1287448EDFE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410" y="4974509"/>
            <a:ext cx="380421" cy="393102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xmlns="" id="{6DA92003-D395-154A-AD19-FEF00896847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8831" y="5109446"/>
            <a:ext cx="380421" cy="393102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xmlns="" id="{7C953E64-7AD5-D740-8DD8-1304E995890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669" y="5492046"/>
            <a:ext cx="380421" cy="393102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xmlns="" id="{0F0DEBDC-BE71-CA41-8FA4-3C2D1C72B16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387" y="5427842"/>
            <a:ext cx="380421" cy="393102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xmlns="" id="{A36EAFBF-A5EF-0D4E-BC23-1DC61D52AF5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1520" y="5475561"/>
            <a:ext cx="380421" cy="393102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xmlns="" id="{25A1AC6E-C840-F04B-B277-04E2F92B81F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9784" y="5527953"/>
            <a:ext cx="380421" cy="393102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xmlns="" id="{AFC790E4-C362-A641-A586-86C35E0D6AD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732" y="5910702"/>
            <a:ext cx="380421" cy="393102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xmlns="" id="{4A351858-A536-C54A-9C11-CE071A90559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0392" y="4982605"/>
            <a:ext cx="380421" cy="393102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xmlns="" id="{FA422EF2-F1B6-B447-B3B9-04FFD216A5A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9971" y="5109446"/>
            <a:ext cx="380421" cy="393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8197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and make number bonds to 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cubes and a part-whole model to find all the number bonds to 10.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xmlns="" id="{2F92E2BA-8C21-2A4B-9224-B7503B16B8D8}"/>
              </a:ext>
            </a:extLst>
          </p:cNvPr>
          <p:cNvSpPr/>
          <p:nvPr/>
        </p:nvSpPr>
        <p:spPr>
          <a:xfrm>
            <a:off x="7473381" y="2761598"/>
            <a:ext cx="2392514" cy="3891866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10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0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9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  <a:endParaRPr lang="en-US" sz="22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8</a:t>
            </a:r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2</a:t>
            </a:r>
            <a:endParaRPr lang="en-US" sz="22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7</a:t>
            </a:r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3</a:t>
            </a:r>
            <a:endParaRPr lang="en-US" sz="22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</p:txBody>
      </p:sp>
      <p:pic>
        <p:nvPicPr>
          <p:cNvPr id="68" name="Picture 67">
            <a:extLst>
              <a:ext uri="{FF2B5EF4-FFF2-40B4-BE49-F238E27FC236}">
                <a16:creationId xmlns:a16="http://schemas.microsoft.com/office/drawing/2014/main" xmlns="" id="{4124E140-9EDA-5246-89B2-B975125C3C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291560" y="2752631"/>
            <a:ext cx="4175949" cy="3882900"/>
          </a:xfrm>
          <a:prstGeom prst="rect">
            <a:avLst/>
          </a:prstGeom>
        </p:spPr>
      </p:pic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6C41B3FE-0D8C-724B-A2FA-F7C43BC6677B}"/>
              </a:ext>
            </a:extLst>
          </p:cNvPr>
          <p:cNvSpPr/>
          <p:nvPr/>
        </p:nvSpPr>
        <p:spPr>
          <a:xfrm>
            <a:off x="1760084" y="3140243"/>
            <a:ext cx="113204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10</a:t>
            </a:r>
          </a:p>
        </p:txBody>
      </p:sp>
      <p:pic>
        <p:nvPicPr>
          <p:cNvPr id="70" name="Picture 69">
            <a:extLst>
              <a:ext uri="{FF2B5EF4-FFF2-40B4-BE49-F238E27FC236}">
                <a16:creationId xmlns:a16="http://schemas.microsoft.com/office/drawing/2014/main" xmlns="" id="{1FA6B211-BD80-AE40-A777-DCDAB18EAAB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989" y="5046701"/>
            <a:ext cx="380421" cy="393102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xmlns="" id="{E30C6E4D-9B19-044A-BBF0-1287448EDFE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410" y="4974509"/>
            <a:ext cx="380421" cy="393102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xmlns="" id="{6DA92003-D395-154A-AD19-FEF00896847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8831" y="5109446"/>
            <a:ext cx="380421" cy="393102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xmlns="" id="{7C953E64-7AD5-D740-8DD8-1304E995890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669" y="5492046"/>
            <a:ext cx="380421" cy="393102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xmlns="" id="{0F0DEBDC-BE71-CA41-8FA4-3C2D1C72B16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387" y="5427842"/>
            <a:ext cx="380421" cy="393102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xmlns="" id="{A36EAFBF-A5EF-0D4E-BC23-1DC61D52AF5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1520" y="5475561"/>
            <a:ext cx="380421" cy="393102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xmlns="" id="{25A1AC6E-C840-F04B-B277-04E2F92B81F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9784" y="5527953"/>
            <a:ext cx="380421" cy="393102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xmlns="" id="{AFC790E4-C362-A641-A586-86C35E0D6AD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6822" y="5134851"/>
            <a:ext cx="380421" cy="393102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xmlns="" id="{4A351858-A536-C54A-9C11-CE071A90559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0392" y="4982605"/>
            <a:ext cx="380421" cy="393102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xmlns="" id="{FA422EF2-F1B6-B447-B3B9-04FFD216A5A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9971" y="5109446"/>
            <a:ext cx="380421" cy="393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0736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and make number bonds to 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cubes and a part-whole model to find all the number bonds to 10.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xmlns="" id="{2F92E2BA-8C21-2A4B-9224-B7503B16B8D8}"/>
              </a:ext>
            </a:extLst>
          </p:cNvPr>
          <p:cNvSpPr/>
          <p:nvPr/>
        </p:nvSpPr>
        <p:spPr>
          <a:xfrm>
            <a:off x="7473381" y="2761598"/>
            <a:ext cx="2392514" cy="3891866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10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0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9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  <a:endParaRPr lang="en-US" sz="22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8</a:t>
            </a:r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2</a:t>
            </a:r>
            <a:endParaRPr lang="en-US" sz="22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7</a:t>
            </a:r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3</a:t>
            </a:r>
            <a:endParaRPr lang="en-US" sz="22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6</a:t>
            </a:r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4</a:t>
            </a:r>
            <a:endParaRPr lang="en-US" sz="22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</p:txBody>
      </p:sp>
      <p:pic>
        <p:nvPicPr>
          <p:cNvPr id="68" name="Picture 67">
            <a:extLst>
              <a:ext uri="{FF2B5EF4-FFF2-40B4-BE49-F238E27FC236}">
                <a16:creationId xmlns:a16="http://schemas.microsoft.com/office/drawing/2014/main" xmlns="" id="{4124E140-9EDA-5246-89B2-B975125C3C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291560" y="2752631"/>
            <a:ext cx="4175949" cy="3882900"/>
          </a:xfrm>
          <a:prstGeom prst="rect">
            <a:avLst/>
          </a:prstGeom>
        </p:spPr>
      </p:pic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6C41B3FE-0D8C-724B-A2FA-F7C43BC6677B}"/>
              </a:ext>
            </a:extLst>
          </p:cNvPr>
          <p:cNvSpPr/>
          <p:nvPr/>
        </p:nvSpPr>
        <p:spPr>
          <a:xfrm>
            <a:off x="1760084" y="3140243"/>
            <a:ext cx="113204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10</a:t>
            </a:r>
          </a:p>
        </p:txBody>
      </p:sp>
      <p:pic>
        <p:nvPicPr>
          <p:cNvPr id="70" name="Picture 69">
            <a:extLst>
              <a:ext uri="{FF2B5EF4-FFF2-40B4-BE49-F238E27FC236}">
                <a16:creationId xmlns:a16="http://schemas.microsoft.com/office/drawing/2014/main" xmlns="" id="{1FA6B211-BD80-AE40-A777-DCDAB18EAAB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989" y="5046701"/>
            <a:ext cx="380421" cy="393102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xmlns="" id="{E30C6E4D-9B19-044A-BBF0-1287448EDFE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410" y="4974509"/>
            <a:ext cx="380421" cy="393102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xmlns="" id="{6DA92003-D395-154A-AD19-FEF00896847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8831" y="5109446"/>
            <a:ext cx="380421" cy="393102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xmlns="" id="{7C953E64-7AD5-D740-8DD8-1304E995890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669" y="5492046"/>
            <a:ext cx="380421" cy="393102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xmlns="" id="{0F0DEBDC-BE71-CA41-8FA4-3C2D1C72B16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387" y="5427842"/>
            <a:ext cx="380421" cy="393102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xmlns="" id="{A36EAFBF-A5EF-0D4E-BC23-1DC61D52AF5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1520" y="5475561"/>
            <a:ext cx="380421" cy="393102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xmlns="" id="{25A1AC6E-C840-F04B-B277-04E2F92B81F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2494" y="5502548"/>
            <a:ext cx="380421" cy="393102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xmlns="" id="{AFC790E4-C362-A641-A586-86C35E0D6AD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6822" y="5134851"/>
            <a:ext cx="380421" cy="393102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xmlns="" id="{4A351858-A536-C54A-9C11-CE071A90559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0392" y="4982605"/>
            <a:ext cx="380421" cy="393102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xmlns="" id="{FA422EF2-F1B6-B447-B3B9-04FFD216A5A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9971" y="5109446"/>
            <a:ext cx="380421" cy="393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6716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and make number bonds to 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cubes and a part-whole model to find all the number bonds to 10.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xmlns="" id="{2F92E2BA-8C21-2A4B-9224-B7503B16B8D8}"/>
              </a:ext>
            </a:extLst>
          </p:cNvPr>
          <p:cNvSpPr/>
          <p:nvPr/>
        </p:nvSpPr>
        <p:spPr>
          <a:xfrm>
            <a:off x="7473381" y="2761598"/>
            <a:ext cx="2392514" cy="3891866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10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0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9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  <a:endParaRPr lang="en-US" sz="22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8</a:t>
            </a:r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2</a:t>
            </a:r>
            <a:endParaRPr lang="en-US" sz="22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7</a:t>
            </a:r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3</a:t>
            </a:r>
            <a:endParaRPr lang="en-US" sz="22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6</a:t>
            </a:r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4</a:t>
            </a:r>
            <a:endParaRPr lang="en-US" sz="22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5</a:t>
            </a:r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5</a:t>
            </a:r>
            <a:endParaRPr lang="en-US" sz="22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</p:txBody>
      </p:sp>
      <p:pic>
        <p:nvPicPr>
          <p:cNvPr id="68" name="Picture 67">
            <a:extLst>
              <a:ext uri="{FF2B5EF4-FFF2-40B4-BE49-F238E27FC236}">
                <a16:creationId xmlns:a16="http://schemas.microsoft.com/office/drawing/2014/main" xmlns="" id="{4124E140-9EDA-5246-89B2-B975125C3C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291560" y="2752631"/>
            <a:ext cx="4175949" cy="3882900"/>
          </a:xfrm>
          <a:prstGeom prst="rect">
            <a:avLst/>
          </a:prstGeom>
        </p:spPr>
      </p:pic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6C41B3FE-0D8C-724B-A2FA-F7C43BC6677B}"/>
              </a:ext>
            </a:extLst>
          </p:cNvPr>
          <p:cNvSpPr/>
          <p:nvPr/>
        </p:nvSpPr>
        <p:spPr>
          <a:xfrm>
            <a:off x="1760084" y="3140243"/>
            <a:ext cx="113204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10</a:t>
            </a:r>
          </a:p>
        </p:txBody>
      </p:sp>
      <p:pic>
        <p:nvPicPr>
          <p:cNvPr id="70" name="Picture 69">
            <a:extLst>
              <a:ext uri="{FF2B5EF4-FFF2-40B4-BE49-F238E27FC236}">
                <a16:creationId xmlns:a16="http://schemas.microsoft.com/office/drawing/2014/main" xmlns="" id="{1FA6B211-BD80-AE40-A777-DCDAB18EAAB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989" y="5046701"/>
            <a:ext cx="380421" cy="393102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xmlns="" id="{E30C6E4D-9B19-044A-BBF0-1287448EDFE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410" y="4974509"/>
            <a:ext cx="380421" cy="393102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xmlns="" id="{6DA92003-D395-154A-AD19-FEF00896847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8831" y="5109446"/>
            <a:ext cx="380421" cy="393102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xmlns="" id="{7C953E64-7AD5-D740-8DD8-1304E995890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669" y="5492046"/>
            <a:ext cx="380421" cy="393102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xmlns="" id="{0F0DEBDC-BE71-CA41-8FA4-3C2D1C72B16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387" y="5427842"/>
            <a:ext cx="380421" cy="393102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xmlns="" id="{A36EAFBF-A5EF-0D4E-BC23-1DC61D52AF5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2915" y="5557004"/>
            <a:ext cx="380421" cy="393102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xmlns="" id="{25A1AC6E-C840-F04B-B277-04E2F92B81F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2494" y="5502548"/>
            <a:ext cx="380421" cy="393102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xmlns="" id="{AFC790E4-C362-A641-A586-86C35E0D6AD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6822" y="5134851"/>
            <a:ext cx="380421" cy="393102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xmlns="" id="{4A351858-A536-C54A-9C11-CE071A90559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0392" y="4982605"/>
            <a:ext cx="380421" cy="393102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xmlns="" id="{FA422EF2-F1B6-B447-B3B9-04FFD216A5A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9971" y="5109446"/>
            <a:ext cx="380421" cy="393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4528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and make number bonds to 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Success criteria: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use mathematical equipment and pictorial representations to help me add by counting on from a given amount or number 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 I can explain my reasoning when using mathematical equipment and pictorial representations to help me add by counting on from a given amount or number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49F46F5-B8A3-5848-8248-C9D634933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298060"/>
            <a:ext cx="10515599" cy="365125"/>
          </a:xfrm>
        </p:spPr>
        <p:txBody>
          <a:bodyPr/>
          <a:lstStyle/>
          <a:p>
            <a:r>
              <a:rPr lang="en-GB" sz="1400" dirty="0"/>
              <a:t>Year 1 – Spring Block 1 – Addition and Subtraction - Lesson 2 - To be able to find and make number bonds to 20</a:t>
            </a:r>
          </a:p>
        </p:txBody>
      </p:sp>
    </p:spTree>
    <p:extLst>
      <p:ext uri="{BB962C8B-B14F-4D97-AF65-F5344CB8AC3E}">
        <p14:creationId xmlns:p14="http://schemas.microsoft.com/office/powerpoint/2010/main" val="434688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and make number bonds to 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cubes and a part-whole model to find all the number bonds to 10.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xmlns="" id="{2F92E2BA-8C21-2A4B-9224-B7503B16B8D8}"/>
              </a:ext>
            </a:extLst>
          </p:cNvPr>
          <p:cNvSpPr/>
          <p:nvPr/>
        </p:nvSpPr>
        <p:spPr>
          <a:xfrm>
            <a:off x="7473381" y="2761598"/>
            <a:ext cx="2392514" cy="3891866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10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0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9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  <a:endParaRPr lang="en-US" sz="22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8</a:t>
            </a:r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2</a:t>
            </a:r>
            <a:endParaRPr lang="en-US" sz="22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7</a:t>
            </a:r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3</a:t>
            </a:r>
            <a:endParaRPr lang="en-US" sz="22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6</a:t>
            </a:r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4</a:t>
            </a:r>
            <a:endParaRPr lang="en-US" sz="22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5</a:t>
            </a:r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5</a:t>
            </a:r>
            <a:endParaRPr lang="en-US" sz="22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4</a:t>
            </a:r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6</a:t>
            </a:r>
            <a:endParaRPr lang="en-US" sz="22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</p:txBody>
      </p:sp>
      <p:pic>
        <p:nvPicPr>
          <p:cNvPr id="68" name="Picture 67">
            <a:extLst>
              <a:ext uri="{FF2B5EF4-FFF2-40B4-BE49-F238E27FC236}">
                <a16:creationId xmlns:a16="http://schemas.microsoft.com/office/drawing/2014/main" xmlns="" id="{4124E140-9EDA-5246-89B2-B975125C3C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291560" y="2752631"/>
            <a:ext cx="4175949" cy="3882900"/>
          </a:xfrm>
          <a:prstGeom prst="rect">
            <a:avLst/>
          </a:prstGeom>
        </p:spPr>
      </p:pic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6C41B3FE-0D8C-724B-A2FA-F7C43BC6677B}"/>
              </a:ext>
            </a:extLst>
          </p:cNvPr>
          <p:cNvSpPr/>
          <p:nvPr/>
        </p:nvSpPr>
        <p:spPr>
          <a:xfrm>
            <a:off x="1760084" y="3140243"/>
            <a:ext cx="113204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10</a:t>
            </a:r>
          </a:p>
        </p:txBody>
      </p:sp>
      <p:pic>
        <p:nvPicPr>
          <p:cNvPr id="70" name="Picture 69">
            <a:extLst>
              <a:ext uri="{FF2B5EF4-FFF2-40B4-BE49-F238E27FC236}">
                <a16:creationId xmlns:a16="http://schemas.microsoft.com/office/drawing/2014/main" xmlns="" id="{1FA6B211-BD80-AE40-A777-DCDAB18EAAB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989" y="5046701"/>
            <a:ext cx="380421" cy="393102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xmlns="" id="{E30C6E4D-9B19-044A-BBF0-1287448EDFE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410" y="4974509"/>
            <a:ext cx="380421" cy="393102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xmlns="" id="{6DA92003-D395-154A-AD19-FEF00896847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8831" y="5109446"/>
            <a:ext cx="380421" cy="393102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xmlns="" id="{7C953E64-7AD5-D740-8DD8-1304E995890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669" y="5492046"/>
            <a:ext cx="380421" cy="393102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xmlns="" id="{0F0DEBDC-BE71-CA41-8FA4-3C2D1C72B16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7604" y="5579784"/>
            <a:ext cx="380421" cy="393102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xmlns="" id="{A36EAFBF-A5EF-0D4E-BC23-1DC61D52AF5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2915" y="5557004"/>
            <a:ext cx="380421" cy="393102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xmlns="" id="{25A1AC6E-C840-F04B-B277-04E2F92B81F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2494" y="5502548"/>
            <a:ext cx="380421" cy="393102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xmlns="" id="{AFC790E4-C362-A641-A586-86C35E0D6AD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6822" y="5134851"/>
            <a:ext cx="380421" cy="393102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xmlns="" id="{4A351858-A536-C54A-9C11-CE071A90559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0392" y="4982605"/>
            <a:ext cx="380421" cy="393102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xmlns="" id="{FA422EF2-F1B6-B447-B3B9-04FFD216A5A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9971" y="5109446"/>
            <a:ext cx="380421" cy="393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7800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and make number bonds to 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cubes and a part-whole model to find all the number bonds to 10.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xmlns="" id="{2F92E2BA-8C21-2A4B-9224-B7503B16B8D8}"/>
              </a:ext>
            </a:extLst>
          </p:cNvPr>
          <p:cNvSpPr/>
          <p:nvPr/>
        </p:nvSpPr>
        <p:spPr>
          <a:xfrm>
            <a:off x="7473381" y="2761598"/>
            <a:ext cx="2392514" cy="3891866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10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0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9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  <a:endParaRPr lang="en-US" sz="22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8</a:t>
            </a:r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2</a:t>
            </a:r>
            <a:endParaRPr lang="en-US" sz="22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7</a:t>
            </a:r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3</a:t>
            </a:r>
            <a:endParaRPr lang="en-US" sz="22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6</a:t>
            </a:r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4</a:t>
            </a:r>
            <a:endParaRPr lang="en-US" sz="22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5</a:t>
            </a:r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5</a:t>
            </a:r>
            <a:endParaRPr lang="en-US" sz="22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4</a:t>
            </a:r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6</a:t>
            </a:r>
            <a:endParaRPr lang="en-US" sz="22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3</a:t>
            </a:r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7</a:t>
            </a:r>
            <a:endParaRPr lang="en-US" sz="22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</p:txBody>
      </p:sp>
      <p:pic>
        <p:nvPicPr>
          <p:cNvPr id="68" name="Picture 67">
            <a:extLst>
              <a:ext uri="{FF2B5EF4-FFF2-40B4-BE49-F238E27FC236}">
                <a16:creationId xmlns:a16="http://schemas.microsoft.com/office/drawing/2014/main" xmlns="" id="{4124E140-9EDA-5246-89B2-B975125C3C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291560" y="2752631"/>
            <a:ext cx="4175949" cy="3882900"/>
          </a:xfrm>
          <a:prstGeom prst="rect">
            <a:avLst/>
          </a:prstGeom>
        </p:spPr>
      </p:pic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6C41B3FE-0D8C-724B-A2FA-F7C43BC6677B}"/>
              </a:ext>
            </a:extLst>
          </p:cNvPr>
          <p:cNvSpPr/>
          <p:nvPr/>
        </p:nvSpPr>
        <p:spPr>
          <a:xfrm>
            <a:off x="1760084" y="3140243"/>
            <a:ext cx="113204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10</a:t>
            </a:r>
          </a:p>
        </p:txBody>
      </p:sp>
      <p:pic>
        <p:nvPicPr>
          <p:cNvPr id="70" name="Picture 69">
            <a:extLst>
              <a:ext uri="{FF2B5EF4-FFF2-40B4-BE49-F238E27FC236}">
                <a16:creationId xmlns:a16="http://schemas.microsoft.com/office/drawing/2014/main" xmlns="" id="{1FA6B211-BD80-AE40-A777-DCDAB18EAAB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989" y="5046701"/>
            <a:ext cx="380421" cy="393102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xmlns="" id="{E30C6E4D-9B19-044A-BBF0-1287448EDFE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410" y="4974509"/>
            <a:ext cx="380421" cy="393102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xmlns="" id="{6DA92003-D395-154A-AD19-FEF00896847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8831" y="5109446"/>
            <a:ext cx="380421" cy="393102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xmlns="" id="{7C953E64-7AD5-D740-8DD8-1304E995890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2293" y="5557004"/>
            <a:ext cx="380421" cy="393102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xmlns="" id="{0F0DEBDC-BE71-CA41-8FA4-3C2D1C72B16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7604" y="5579784"/>
            <a:ext cx="380421" cy="393102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xmlns="" id="{A36EAFBF-A5EF-0D4E-BC23-1DC61D52AF5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2915" y="5557004"/>
            <a:ext cx="380421" cy="393102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xmlns="" id="{25A1AC6E-C840-F04B-B277-04E2F92B81F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2494" y="5502548"/>
            <a:ext cx="380421" cy="393102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xmlns="" id="{AFC790E4-C362-A641-A586-86C35E0D6AD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6822" y="5134851"/>
            <a:ext cx="380421" cy="393102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xmlns="" id="{4A351858-A536-C54A-9C11-CE071A90559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0392" y="4982605"/>
            <a:ext cx="380421" cy="393102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xmlns="" id="{FA422EF2-F1B6-B447-B3B9-04FFD216A5A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9971" y="5109446"/>
            <a:ext cx="380421" cy="393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5859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and make number bonds to 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cubes and a part-whole model to find all the number bonds to 10.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xmlns="" id="{2F92E2BA-8C21-2A4B-9224-B7503B16B8D8}"/>
              </a:ext>
            </a:extLst>
          </p:cNvPr>
          <p:cNvSpPr/>
          <p:nvPr/>
        </p:nvSpPr>
        <p:spPr>
          <a:xfrm>
            <a:off x="7473381" y="2761598"/>
            <a:ext cx="2392514" cy="3891866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10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0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9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  <a:endParaRPr lang="en-US" sz="22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8</a:t>
            </a:r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2</a:t>
            </a:r>
            <a:endParaRPr lang="en-US" sz="22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7</a:t>
            </a:r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3</a:t>
            </a:r>
            <a:endParaRPr lang="en-US" sz="22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6</a:t>
            </a:r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4</a:t>
            </a:r>
            <a:endParaRPr lang="en-US" sz="22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5</a:t>
            </a:r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5</a:t>
            </a:r>
            <a:endParaRPr lang="en-US" sz="22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4</a:t>
            </a:r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6</a:t>
            </a:r>
            <a:endParaRPr lang="en-US" sz="22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3</a:t>
            </a:r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7</a:t>
            </a:r>
            <a:endParaRPr lang="en-US" sz="22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2</a:t>
            </a:r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8</a:t>
            </a:r>
            <a:endParaRPr lang="en-US" sz="22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</p:txBody>
      </p:sp>
      <p:pic>
        <p:nvPicPr>
          <p:cNvPr id="68" name="Picture 67">
            <a:extLst>
              <a:ext uri="{FF2B5EF4-FFF2-40B4-BE49-F238E27FC236}">
                <a16:creationId xmlns:a16="http://schemas.microsoft.com/office/drawing/2014/main" xmlns="" id="{4124E140-9EDA-5246-89B2-B975125C3C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291560" y="2752631"/>
            <a:ext cx="4175949" cy="3882900"/>
          </a:xfrm>
          <a:prstGeom prst="rect">
            <a:avLst/>
          </a:prstGeom>
        </p:spPr>
      </p:pic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6C41B3FE-0D8C-724B-A2FA-F7C43BC6677B}"/>
              </a:ext>
            </a:extLst>
          </p:cNvPr>
          <p:cNvSpPr/>
          <p:nvPr/>
        </p:nvSpPr>
        <p:spPr>
          <a:xfrm>
            <a:off x="1760084" y="3140243"/>
            <a:ext cx="113204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10</a:t>
            </a:r>
          </a:p>
        </p:txBody>
      </p:sp>
      <p:pic>
        <p:nvPicPr>
          <p:cNvPr id="70" name="Picture 69">
            <a:extLst>
              <a:ext uri="{FF2B5EF4-FFF2-40B4-BE49-F238E27FC236}">
                <a16:creationId xmlns:a16="http://schemas.microsoft.com/office/drawing/2014/main" xmlns="" id="{1FA6B211-BD80-AE40-A777-DCDAB18EAAB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989" y="5046701"/>
            <a:ext cx="380421" cy="393102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xmlns="" id="{E30C6E4D-9B19-044A-BBF0-1287448EDFE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410" y="4974509"/>
            <a:ext cx="380421" cy="393102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xmlns="" id="{6DA92003-D395-154A-AD19-FEF00896847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9971" y="6010508"/>
            <a:ext cx="380421" cy="393102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xmlns="" id="{7C953E64-7AD5-D740-8DD8-1304E995890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2293" y="5557004"/>
            <a:ext cx="380421" cy="393102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xmlns="" id="{0F0DEBDC-BE71-CA41-8FA4-3C2D1C72B16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7604" y="5579784"/>
            <a:ext cx="380421" cy="393102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xmlns="" id="{A36EAFBF-A5EF-0D4E-BC23-1DC61D52AF5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2915" y="5557004"/>
            <a:ext cx="380421" cy="393102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xmlns="" id="{25A1AC6E-C840-F04B-B277-04E2F92B81F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2494" y="5502548"/>
            <a:ext cx="380421" cy="393102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xmlns="" id="{AFC790E4-C362-A641-A586-86C35E0D6AD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6822" y="5134851"/>
            <a:ext cx="380421" cy="393102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xmlns="" id="{4A351858-A536-C54A-9C11-CE071A90559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0392" y="4982605"/>
            <a:ext cx="380421" cy="393102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xmlns="" id="{FA422EF2-F1B6-B447-B3B9-04FFD216A5A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9971" y="5109446"/>
            <a:ext cx="380421" cy="393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326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and make number bonds to 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cubes and a part-whole model to find all the number bonds to 10.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xmlns="" id="{2F92E2BA-8C21-2A4B-9224-B7503B16B8D8}"/>
              </a:ext>
            </a:extLst>
          </p:cNvPr>
          <p:cNvSpPr/>
          <p:nvPr/>
        </p:nvSpPr>
        <p:spPr>
          <a:xfrm>
            <a:off x="7473381" y="2761598"/>
            <a:ext cx="2392514" cy="3891866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10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0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9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  <a:endParaRPr lang="en-US" sz="22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8</a:t>
            </a:r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2</a:t>
            </a:r>
            <a:endParaRPr lang="en-US" sz="22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7</a:t>
            </a:r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3</a:t>
            </a:r>
            <a:endParaRPr lang="en-US" sz="22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6</a:t>
            </a:r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4</a:t>
            </a:r>
            <a:endParaRPr lang="en-US" sz="22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5</a:t>
            </a:r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5</a:t>
            </a:r>
            <a:endParaRPr lang="en-US" sz="22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4</a:t>
            </a:r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6</a:t>
            </a:r>
            <a:endParaRPr lang="en-US" sz="22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3</a:t>
            </a:r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7</a:t>
            </a:r>
            <a:endParaRPr lang="en-US" sz="22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2</a:t>
            </a:r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8</a:t>
            </a:r>
            <a:endParaRPr lang="en-US" sz="22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9</a:t>
            </a:r>
            <a:endParaRPr lang="en-US" sz="22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</p:txBody>
      </p:sp>
      <p:pic>
        <p:nvPicPr>
          <p:cNvPr id="68" name="Picture 67">
            <a:extLst>
              <a:ext uri="{FF2B5EF4-FFF2-40B4-BE49-F238E27FC236}">
                <a16:creationId xmlns:a16="http://schemas.microsoft.com/office/drawing/2014/main" xmlns="" id="{4124E140-9EDA-5246-89B2-B975125C3C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291560" y="2752631"/>
            <a:ext cx="4175949" cy="3882900"/>
          </a:xfrm>
          <a:prstGeom prst="rect">
            <a:avLst/>
          </a:prstGeom>
        </p:spPr>
      </p:pic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6C41B3FE-0D8C-724B-A2FA-F7C43BC6677B}"/>
              </a:ext>
            </a:extLst>
          </p:cNvPr>
          <p:cNvSpPr/>
          <p:nvPr/>
        </p:nvSpPr>
        <p:spPr>
          <a:xfrm>
            <a:off x="1760084" y="3140243"/>
            <a:ext cx="113204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10</a:t>
            </a:r>
          </a:p>
        </p:txBody>
      </p:sp>
      <p:pic>
        <p:nvPicPr>
          <p:cNvPr id="70" name="Picture 69">
            <a:extLst>
              <a:ext uri="{FF2B5EF4-FFF2-40B4-BE49-F238E27FC236}">
                <a16:creationId xmlns:a16="http://schemas.microsoft.com/office/drawing/2014/main" xmlns="" id="{1FA6B211-BD80-AE40-A777-DCDAB18EAAB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989" y="5046701"/>
            <a:ext cx="380421" cy="393102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xmlns="" id="{E30C6E4D-9B19-044A-BBF0-1287448EDFE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6401" y="6106162"/>
            <a:ext cx="380421" cy="393102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xmlns="" id="{6DA92003-D395-154A-AD19-FEF00896847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9971" y="6010508"/>
            <a:ext cx="380421" cy="393102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xmlns="" id="{7C953E64-7AD5-D740-8DD8-1304E995890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2293" y="5557004"/>
            <a:ext cx="380421" cy="393102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xmlns="" id="{0F0DEBDC-BE71-CA41-8FA4-3C2D1C72B16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7604" y="5579784"/>
            <a:ext cx="380421" cy="393102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xmlns="" id="{A36EAFBF-A5EF-0D4E-BC23-1DC61D52AF5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2915" y="5557004"/>
            <a:ext cx="380421" cy="393102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xmlns="" id="{25A1AC6E-C840-F04B-B277-04E2F92B81F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2494" y="5502548"/>
            <a:ext cx="380421" cy="393102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xmlns="" id="{AFC790E4-C362-A641-A586-86C35E0D6AD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6822" y="5134851"/>
            <a:ext cx="380421" cy="393102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xmlns="" id="{4A351858-A536-C54A-9C11-CE071A90559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0392" y="4982605"/>
            <a:ext cx="380421" cy="393102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xmlns="" id="{FA422EF2-F1B6-B447-B3B9-04FFD216A5A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9971" y="5109446"/>
            <a:ext cx="380421" cy="393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9710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and make number bonds to 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cubes and a part-whole model to find all the number bonds to 10.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xmlns="" id="{2F92E2BA-8C21-2A4B-9224-B7503B16B8D8}"/>
              </a:ext>
            </a:extLst>
          </p:cNvPr>
          <p:cNvSpPr/>
          <p:nvPr/>
        </p:nvSpPr>
        <p:spPr>
          <a:xfrm>
            <a:off x="7473381" y="2761598"/>
            <a:ext cx="2392514" cy="3891866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10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0</a:t>
            </a: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9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  <a:endParaRPr lang="en-US" sz="22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8</a:t>
            </a:r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2</a:t>
            </a:r>
            <a:endParaRPr lang="en-US" sz="22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7</a:t>
            </a:r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3</a:t>
            </a:r>
            <a:endParaRPr lang="en-US" sz="22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6</a:t>
            </a:r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4</a:t>
            </a:r>
            <a:endParaRPr lang="en-US" sz="22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5</a:t>
            </a:r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5</a:t>
            </a:r>
            <a:endParaRPr lang="en-US" sz="22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4</a:t>
            </a:r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6</a:t>
            </a:r>
            <a:endParaRPr lang="en-US" sz="22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3</a:t>
            </a:r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7</a:t>
            </a:r>
            <a:endParaRPr lang="en-US" sz="22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2</a:t>
            </a:r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8</a:t>
            </a:r>
            <a:endParaRPr lang="en-US" sz="22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9</a:t>
            </a:r>
            <a:endParaRPr lang="en-US" sz="22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10 =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0</a:t>
            </a:r>
            <a:r>
              <a:rPr lang="en-US" sz="22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200" u="sng" dirty="0">
                <a:solidFill>
                  <a:srgbClr val="FF3860"/>
                </a:solidFill>
                <a:latin typeface="OpenDyslexicAlta" pitchFamily="2" charset="77"/>
              </a:rPr>
              <a:t>10</a:t>
            </a:r>
            <a:endParaRPr lang="en-US" sz="22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pic>
        <p:nvPicPr>
          <p:cNvPr id="68" name="Picture 67">
            <a:extLst>
              <a:ext uri="{FF2B5EF4-FFF2-40B4-BE49-F238E27FC236}">
                <a16:creationId xmlns:a16="http://schemas.microsoft.com/office/drawing/2014/main" xmlns="" id="{4124E140-9EDA-5246-89B2-B975125C3C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291560" y="2752631"/>
            <a:ext cx="4175949" cy="3882900"/>
          </a:xfrm>
          <a:prstGeom prst="rect">
            <a:avLst/>
          </a:prstGeom>
        </p:spPr>
      </p:pic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6C41B3FE-0D8C-724B-A2FA-F7C43BC6677B}"/>
              </a:ext>
            </a:extLst>
          </p:cNvPr>
          <p:cNvSpPr/>
          <p:nvPr/>
        </p:nvSpPr>
        <p:spPr>
          <a:xfrm>
            <a:off x="1760084" y="3140243"/>
            <a:ext cx="113204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10</a:t>
            </a:r>
          </a:p>
        </p:txBody>
      </p:sp>
      <p:pic>
        <p:nvPicPr>
          <p:cNvPr id="70" name="Picture 69">
            <a:extLst>
              <a:ext uri="{FF2B5EF4-FFF2-40B4-BE49-F238E27FC236}">
                <a16:creationId xmlns:a16="http://schemas.microsoft.com/office/drawing/2014/main" xmlns="" id="{1FA6B211-BD80-AE40-A777-DCDAB18EAAB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7603" y="5950106"/>
            <a:ext cx="380421" cy="393102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xmlns="" id="{E30C6E4D-9B19-044A-BBF0-1287448EDFE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6401" y="6106162"/>
            <a:ext cx="380421" cy="393102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xmlns="" id="{6DA92003-D395-154A-AD19-FEF00896847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9971" y="6010508"/>
            <a:ext cx="380421" cy="393102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xmlns="" id="{7C953E64-7AD5-D740-8DD8-1304E995890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2293" y="5557004"/>
            <a:ext cx="380421" cy="393102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xmlns="" id="{0F0DEBDC-BE71-CA41-8FA4-3C2D1C72B16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7604" y="5579784"/>
            <a:ext cx="380421" cy="393102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xmlns="" id="{A36EAFBF-A5EF-0D4E-BC23-1DC61D52AF5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2915" y="5557004"/>
            <a:ext cx="380421" cy="393102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xmlns="" id="{25A1AC6E-C840-F04B-B277-04E2F92B81F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2494" y="5502548"/>
            <a:ext cx="380421" cy="393102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xmlns="" id="{AFC790E4-C362-A641-A586-86C35E0D6AD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6822" y="5134851"/>
            <a:ext cx="380421" cy="393102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xmlns="" id="{4A351858-A536-C54A-9C11-CE071A90559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0392" y="4982605"/>
            <a:ext cx="380421" cy="393102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xmlns="" id="{FA422EF2-F1B6-B447-B3B9-04FFD216A5A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9971" y="5109446"/>
            <a:ext cx="380421" cy="393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2684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and make number bonds to 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Activity 2: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cubes and a part-whole model to find all the number bonds to 11.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xmlns="" id="{2F92E2BA-8C21-2A4B-9224-B7503B16B8D8}"/>
              </a:ext>
            </a:extLst>
          </p:cNvPr>
          <p:cNvSpPr/>
          <p:nvPr/>
        </p:nvSpPr>
        <p:spPr>
          <a:xfrm>
            <a:off x="7473381" y="2761598"/>
            <a:ext cx="2392514" cy="3891866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11 = 11 + _</a:t>
            </a:r>
          </a:p>
          <a:p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11 = 10 + _</a:t>
            </a:r>
          </a:p>
          <a:p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11 = _ + _ </a:t>
            </a:r>
            <a:b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</a:b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11 = _ + _ </a:t>
            </a:r>
            <a:b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</a:b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11 = _ + _ </a:t>
            </a:r>
            <a:b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</a:b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11 = _ + _ </a:t>
            </a:r>
            <a:b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</a:b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11 = _ + _ </a:t>
            </a:r>
            <a:b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</a:b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11 = _ + _ </a:t>
            </a:r>
            <a:b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</a:b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11 = _ + _ </a:t>
            </a:r>
            <a:b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</a:b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11 = _ + _ </a:t>
            </a:r>
            <a:b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</a:b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11 = _ + _ </a:t>
            </a:r>
            <a:b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</a:b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11 = _ + _</a:t>
            </a:r>
          </a:p>
        </p:txBody>
      </p:sp>
      <p:pic>
        <p:nvPicPr>
          <p:cNvPr id="68" name="Picture 67">
            <a:extLst>
              <a:ext uri="{FF2B5EF4-FFF2-40B4-BE49-F238E27FC236}">
                <a16:creationId xmlns:a16="http://schemas.microsoft.com/office/drawing/2014/main" xmlns="" id="{4124E140-9EDA-5246-89B2-B975125C3C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291560" y="2752631"/>
            <a:ext cx="4175949" cy="3882900"/>
          </a:xfrm>
          <a:prstGeom prst="rect">
            <a:avLst/>
          </a:prstGeom>
        </p:spPr>
      </p:pic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6C41B3FE-0D8C-724B-A2FA-F7C43BC6677B}"/>
              </a:ext>
            </a:extLst>
          </p:cNvPr>
          <p:cNvSpPr/>
          <p:nvPr/>
        </p:nvSpPr>
        <p:spPr>
          <a:xfrm>
            <a:off x="1786534" y="3140243"/>
            <a:ext cx="107914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11</a:t>
            </a:r>
          </a:p>
        </p:txBody>
      </p:sp>
      <p:pic>
        <p:nvPicPr>
          <p:cNvPr id="70" name="Picture 69">
            <a:extLst>
              <a:ext uri="{FF2B5EF4-FFF2-40B4-BE49-F238E27FC236}">
                <a16:creationId xmlns:a16="http://schemas.microsoft.com/office/drawing/2014/main" xmlns="" id="{1FA6B211-BD80-AE40-A777-DCDAB18EAAB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4451" y="5835661"/>
            <a:ext cx="380421" cy="393102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xmlns="" id="{E30C6E4D-9B19-044A-BBF0-1287448EDFE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3249" y="5991717"/>
            <a:ext cx="380421" cy="393102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xmlns="" id="{6DA92003-D395-154A-AD19-FEF00896847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6819" y="5896063"/>
            <a:ext cx="380421" cy="393102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xmlns="" id="{7C953E64-7AD5-D740-8DD8-1304E995890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5283" y="6010721"/>
            <a:ext cx="380421" cy="393102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xmlns="" id="{0F0DEBDC-BE71-CA41-8FA4-3C2D1C72B16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594" y="6033501"/>
            <a:ext cx="380421" cy="393102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xmlns="" id="{A36EAFBF-A5EF-0D4E-BC23-1DC61D52AF5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1015" y="5229213"/>
            <a:ext cx="380421" cy="393102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xmlns="" id="{25A1AC6E-C840-F04B-B277-04E2F92B81F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594" y="5174757"/>
            <a:ext cx="380421" cy="393102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xmlns="" id="{AFC790E4-C362-A641-A586-86C35E0D6AD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3670" y="5344014"/>
            <a:ext cx="380421" cy="393102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xmlns="" id="{4A351858-A536-C54A-9C11-CE071A90559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7240" y="5191768"/>
            <a:ext cx="380421" cy="393102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xmlns="" id="{FA422EF2-F1B6-B447-B3B9-04FFD216A5A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6819" y="5318609"/>
            <a:ext cx="380421" cy="39310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77037ED6-E82D-784A-859D-B1D6ECC8DC8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804" y="5614538"/>
            <a:ext cx="380421" cy="393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2814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and make number bonds to 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Activity 2: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cubes and a part-whole model to find all the number bonds to 11.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xmlns="" id="{2F92E2BA-8C21-2A4B-9224-B7503B16B8D8}"/>
              </a:ext>
            </a:extLst>
          </p:cNvPr>
          <p:cNvSpPr/>
          <p:nvPr/>
        </p:nvSpPr>
        <p:spPr>
          <a:xfrm>
            <a:off x="7473381" y="2761598"/>
            <a:ext cx="2392514" cy="3891866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11 = 11 +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0</a:t>
            </a:r>
          </a:p>
          <a:p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11 = 10 +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  <a:endParaRPr lang="en-US" sz="20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11 =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9</a:t>
            </a: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2</a:t>
            </a:r>
            <a:endParaRPr lang="en-US" sz="20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11 =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8</a:t>
            </a: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3</a:t>
            </a:r>
            <a:endParaRPr lang="en-US" sz="20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11 =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7</a:t>
            </a: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4</a:t>
            </a:r>
            <a:endParaRPr lang="en-US" sz="20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11 =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6</a:t>
            </a: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5</a:t>
            </a:r>
            <a:endParaRPr lang="en-US" sz="20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11 =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5</a:t>
            </a: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6</a:t>
            </a:r>
            <a:endParaRPr lang="en-US" sz="20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11 =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4</a:t>
            </a: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7</a:t>
            </a:r>
            <a:endParaRPr lang="en-US" sz="20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11 =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3</a:t>
            </a: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8</a:t>
            </a:r>
            <a:endParaRPr lang="en-US" sz="20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11 =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2</a:t>
            </a: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9</a:t>
            </a:r>
            <a:endParaRPr lang="en-US" sz="20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11 =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10</a:t>
            </a:r>
          </a:p>
          <a:p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11 =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0</a:t>
            </a: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11</a:t>
            </a:r>
          </a:p>
        </p:txBody>
      </p:sp>
      <p:pic>
        <p:nvPicPr>
          <p:cNvPr id="68" name="Picture 67">
            <a:extLst>
              <a:ext uri="{FF2B5EF4-FFF2-40B4-BE49-F238E27FC236}">
                <a16:creationId xmlns:a16="http://schemas.microsoft.com/office/drawing/2014/main" xmlns="" id="{4124E140-9EDA-5246-89B2-B975125C3C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291560" y="2752631"/>
            <a:ext cx="4175949" cy="3882900"/>
          </a:xfrm>
          <a:prstGeom prst="rect">
            <a:avLst/>
          </a:prstGeom>
        </p:spPr>
      </p:pic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6C41B3FE-0D8C-724B-A2FA-F7C43BC6677B}"/>
              </a:ext>
            </a:extLst>
          </p:cNvPr>
          <p:cNvSpPr/>
          <p:nvPr/>
        </p:nvSpPr>
        <p:spPr>
          <a:xfrm>
            <a:off x="1786534" y="3140243"/>
            <a:ext cx="107914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11</a:t>
            </a:r>
          </a:p>
        </p:txBody>
      </p:sp>
      <p:pic>
        <p:nvPicPr>
          <p:cNvPr id="70" name="Picture 69">
            <a:extLst>
              <a:ext uri="{FF2B5EF4-FFF2-40B4-BE49-F238E27FC236}">
                <a16:creationId xmlns:a16="http://schemas.microsoft.com/office/drawing/2014/main" xmlns="" id="{1FA6B211-BD80-AE40-A777-DCDAB18EAAB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4451" y="5835661"/>
            <a:ext cx="380421" cy="393102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xmlns="" id="{E30C6E4D-9B19-044A-BBF0-1287448EDFE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3249" y="5991717"/>
            <a:ext cx="380421" cy="393102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xmlns="" id="{6DA92003-D395-154A-AD19-FEF00896847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6819" y="5896063"/>
            <a:ext cx="380421" cy="393102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xmlns="" id="{7C953E64-7AD5-D740-8DD8-1304E995890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5283" y="6010721"/>
            <a:ext cx="380421" cy="393102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xmlns="" id="{0F0DEBDC-BE71-CA41-8FA4-3C2D1C72B16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594" y="6033501"/>
            <a:ext cx="380421" cy="393102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xmlns="" id="{A36EAFBF-A5EF-0D4E-BC23-1DC61D52AF5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1015" y="5229213"/>
            <a:ext cx="380421" cy="393102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xmlns="" id="{25A1AC6E-C840-F04B-B277-04E2F92B81F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594" y="5174757"/>
            <a:ext cx="380421" cy="393102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xmlns="" id="{AFC790E4-C362-A641-A586-86C35E0D6AD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3670" y="5344014"/>
            <a:ext cx="380421" cy="393102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xmlns="" id="{4A351858-A536-C54A-9C11-CE071A90559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7240" y="5191768"/>
            <a:ext cx="380421" cy="393102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xmlns="" id="{FA422EF2-F1B6-B447-B3B9-04FFD216A5A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6819" y="5318609"/>
            <a:ext cx="380421" cy="39310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77037ED6-E82D-784A-859D-B1D6ECC8DC8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804" y="5614538"/>
            <a:ext cx="380421" cy="393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09867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and make number bonds to 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part-whole model below.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68" name="Picture 67">
            <a:extLst>
              <a:ext uri="{FF2B5EF4-FFF2-40B4-BE49-F238E27FC236}">
                <a16:creationId xmlns:a16="http://schemas.microsoft.com/office/drawing/2014/main" xmlns="" id="{02BB99B6-B5A3-294A-B024-CD6E9AB67D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008026" y="2632316"/>
            <a:ext cx="4175949" cy="3882900"/>
          </a:xfrm>
          <a:prstGeom prst="rect">
            <a:avLst/>
          </a:prstGeom>
        </p:spPr>
      </p:pic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0265888E-9213-B549-AE5A-BFBE13302672}"/>
              </a:ext>
            </a:extLst>
          </p:cNvPr>
          <p:cNvSpPr/>
          <p:nvPr/>
        </p:nvSpPr>
        <p:spPr>
          <a:xfrm>
            <a:off x="4444738" y="4174958"/>
            <a:ext cx="115288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20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0431D48F-9B7C-1C46-9B36-8E1C8317087A}"/>
              </a:ext>
            </a:extLst>
          </p:cNvPr>
          <p:cNvSpPr/>
          <p:nvPr/>
        </p:nvSpPr>
        <p:spPr>
          <a:xfrm>
            <a:off x="6631249" y="2836947"/>
            <a:ext cx="107914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75601373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and make number bonds to 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part-whole model below.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68" name="Picture 67">
            <a:extLst>
              <a:ext uri="{FF2B5EF4-FFF2-40B4-BE49-F238E27FC236}">
                <a16:creationId xmlns:a16="http://schemas.microsoft.com/office/drawing/2014/main" xmlns="" id="{02BB99B6-B5A3-294A-B024-CD6E9AB67D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008026" y="2632316"/>
            <a:ext cx="4175949" cy="3882900"/>
          </a:xfrm>
          <a:prstGeom prst="rect">
            <a:avLst/>
          </a:prstGeom>
        </p:spPr>
      </p:pic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0265888E-9213-B549-AE5A-BFBE13302672}"/>
              </a:ext>
            </a:extLst>
          </p:cNvPr>
          <p:cNvSpPr/>
          <p:nvPr/>
        </p:nvSpPr>
        <p:spPr>
          <a:xfrm>
            <a:off x="4444738" y="4174958"/>
            <a:ext cx="115288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20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0431D48F-9B7C-1C46-9B36-8E1C8317087A}"/>
              </a:ext>
            </a:extLst>
          </p:cNvPr>
          <p:cNvSpPr/>
          <p:nvPr/>
        </p:nvSpPr>
        <p:spPr>
          <a:xfrm>
            <a:off x="6631249" y="2836947"/>
            <a:ext cx="107914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11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07DC5A54-1ADF-C141-8970-F32E09C7A503}"/>
              </a:ext>
            </a:extLst>
          </p:cNvPr>
          <p:cNvSpPr/>
          <p:nvPr/>
        </p:nvSpPr>
        <p:spPr>
          <a:xfrm>
            <a:off x="6828418" y="5296237"/>
            <a:ext cx="68480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solidFill>
                  <a:srgbClr val="FF3860"/>
                </a:solidFill>
                <a:latin typeface="OpenDyslexicAlta" pitchFamily="2" charset="77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41215030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and make number bonds to 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part-whole model below.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68" name="Picture 67">
            <a:extLst>
              <a:ext uri="{FF2B5EF4-FFF2-40B4-BE49-F238E27FC236}">
                <a16:creationId xmlns:a16="http://schemas.microsoft.com/office/drawing/2014/main" xmlns="" id="{02BB99B6-B5A3-294A-B024-CD6E9AB67D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008026" y="2632316"/>
            <a:ext cx="4175949" cy="3882900"/>
          </a:xfrm>
          <a:prstGeom prst="rect">
            <a:avLst/>
          </a:prstGeom>
        </p:spPr>
      </p:pic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0265888E-9213-B549-AE5A-BFBE13302672}"/>
              </a:ext>
            </a:extLst>
          </p:cNvPr>
          <p:cNvSpPr/>
          <p:nvPr/>
        </p:nvSpPr>
        <p:spPr>
          <a:xfrm>
            <a:off x="4444738" y="4174958"/>
            <a:ext cx="115288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20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07DC5A54-1ADF-C141-8970-F32E09C7A503}"/>
              </a:ext>
            </a:extLst>
          </p:cNvPr>
          <p:cNvSpPr/>
          <p:nvPr/>
        </p:nvSpPr>
        <p:spPr>
          <a:xfrm>
            <a:off x="6817999" y="5296237"/>
            <a:ext cx="70564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54097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and make number bonds to 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Starter: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What’s the same? What’s different?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Explain your answer.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CA7286AA-0185-9343-BAC5-86BADE3849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827" y="3079750"/>
            <a:ext cx="720725" cy="719138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/>
              <a:ea typeface="+mn-ea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AE9DCF08-5988-2740-914D-C971322F7D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7552" y="3079750"/>
            <a:ext cx="719137" cy="719138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/>
              <a:ea typeface="+mn-ea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01246138-8EB5-A444-8FF8-9B7D99D8D2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6689" y="3079750"/>
            <a:ext cx="720725" cy="719138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/>
              <a:ea typeface="+mn-ea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3714ABEA-6210-4E42-9EBD-0D45ECD4CB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97414" y="3079750"/>
            <a:ext cx="720725" cy="719138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/>
              <a:ea typeface="+mn-ea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F6E4403F-A264-5F42-B3D2-185329B0B4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827" y="3798888"/>
            <a:ext cx="720725" cy="72072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/>
              <a:ea typeface="+mn-ea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AEA9AEDF-DCE0-1B49-9CBD-2BBDAE1A90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7552" y="3798888"/>
            <a:ext cx="719137" cy="72072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/>
              <a:ea typeface="+mn-ea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xmlns="" id="{107E3418-412A-AF49-AC68-837FC6564A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6689" y="3798888"/>
            <a:ext cx="720725" cy="72072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/>
              <a:ea typeface="+mn-ea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xmlns="" id="{6A822ED2-0914-BB42-9A5C-AECDC0CE1E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97414" y="3798888"/>
            <a:ext cx="720725" cy="72072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/>
              <a:ea typeface="+mn-ea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xmlns="" id="{4380269B-E097-5844-941C-0E578CF619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8139" y="3079750"/>
            <a:ext cx="719138" cy="719138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/>
              <a:ea typeface="+mn-ea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xmlns="" id="{FE6E84A7-3614-ED49-A4F1-11DD24AB0B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8139" y="3798888"/>
            <a:ext cx="719138" cy="72072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/>
              <a:ea typeface="+mn-ea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xmlns="" id="{E77028AD-4BB5-6948-952C-61267D41A3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827" y="3079750"/>
            <a:ext cx="698500" cy="698500"/>
          </a:xfrm>
          <a:prstGeom prst="ellipse">
            <a:avLst/>
          </a:prstGeom>
          <a:solidFill>
            <a:srgbClr val="FFDD57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xmlns="" id="{825E9377-CA99-0544-AD61-210F1D2003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5489" y="3079750"/>
            <a:ext cx="698500" cy="698500"/>
          </a:xfrm>
          <a:prstGeom prst="ellipse">
            <a:avLst/>
          </a:prstGeom>
          <a:solidFill>
            <a:srgbClr val="FFDD57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xmlns="" id="{97161EAA-9BC0-C048-80FE-470B1B9092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827" y="3798888"/>
            <a:ext cx="698500" cy="698500"/>
          </a:xfrm>
          <a:prstGeom prst="ellipse">
            <a:avLst/>
          </a:prstGeom>
          <a:solidFill>
            <a:srgbClr val="FFDD57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xmlns="" id="{6D1A7005-F6A8-6F4B-BC58-B857C0E5D7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7552" y="3798888"/>
            <a:ext cx="698500" cy="698500"/>
          </a:xfrm>
          <a:prstGeom prst="ellipse">
            <a:avLst/>
          </a:prstGeom>
          <a:solidFill>
            <a:srgbClr val="FFDD57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xmlns="" id="{FC14C609-170F-8E4D-A046-46DE9936F3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6689" y="3079750"/>
            <a:ext cx="698500" cy="698500"/>
          </a:xfrm>
          <a:prstGeom prst="ellipse">
            <a:avLst/>
          </a:prstGeom>
          <a:solidFill>
            <a:srgbClr val="FFDD57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xmlns="" id="{6E5F00E4-FBC0-1143-A8AB-DEAF51A913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6689" y="3798888"/>
            <a:ext cx="698500" cy="698500"/>
          </a:xfrm>
          <a:prstGeom prst="ellipse">
            <a:avLst/>
          </a:prstGeom>
          <a:solidFill>
            <a:srgbClr val="FF386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xmlns="" id="{63EE417F-1F62-124B-8A77-8846F2495F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97414" y="3798888"/>
            <a:ext cx="698500" cy="698500"/>
          </a:xfrm>
          <a:prstGeom prst="ellipse">
            <a:avLst/>
          </a:prstGeom>
          <a:solidFill>
            <a:srgbClr val="FF386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xmlns="" id="{B5A4C5E8-2E19-A743-94EF-4748686D8C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97414" y="3079750"/>
            <a:ext cx="698500" cy="698500"/>
          </a:xfrm>
          <a:prstGeom prst="ellipse">
            <a:avLst/>
          </a:prstGeom>
          <a:solidFill>
            <a:srgbClr val="FFDD57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xmlns="" id="{891D004D-A0A3-B84B-B9A6-4C8434E0D6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8139" y="3079750"/>
            <a:ext cx="696913" cy="698500"/>
          </a:xfrm>
          <a:prstGeom prst="ellipse">
            <a:avLst/>
          </a:prstGeom>
          <a:solidFill>
            <a:srgbClr val="FFDD57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xmlns="" id="{C0D34DB4-D613-AF4F-8CCC-22DFDD3BD3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26076" y="3798888"/>
            <a:ext cx="698500" cy="698500"/>
          </a:xfrm>
          <a:prstGeom prst="ellipse">
            <a:avLst/>
          </a:prstGeom>
          <a:solidFill>
            <a:srgbClr val="FF386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xmlns="" id="{40A39806-155D-8D4E-A774-A1109D58E4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48602" y="3079750"/>
            <a:ext cx="720725" cy="719138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/>
              <a:ea typeface="+mn-ea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xmlns="" id="{85841C05-8F9F-F94E-A565-AEAA4778C2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69327" y="3079750"/>
            <a:ext cx="719137" cy="719138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/>
              <a:ea typeface="+mn-ea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xmlns="" id="{B362B1D3-65CE-D749-BE9D-225C619416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88464" y="3079750"/>
            <a:ext cx="720725" cy="719138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/>
              <a:ea typeface="+mn-ea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xmlns="" id="{80FBC45C-30DB-4343-8B9F-B96CA7A881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09189" y="3079750"/>
            <a:ext cx="720725" cy="719138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/>
              <a:ea typeface="+mn-ea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xmlns="" id="{5A651863-A0F9-B949-975C-BE053D05E8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48602" y="3798888"/>
            <a:ext cx="720725" cy="72072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/>
              <a:ea typeface="+mn-ea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xmlns="" id="{A8F4BD30-6FE5-4A4F-8153-496145FF8B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69327" y="3798888"/>
            <a:ext cx="719137" cy="72072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/>
              <a:ea typeface="+mn-ea"/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C0111369-AF1C-7B49-B0A0-3CB394214F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88464" y="3798888"/>
            <a:ext cx="720725" cy="72072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/>
              <a:ea typeface="+mn-ea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B7C8A8B0-B6AA-AB4F-AE14-1B4BBF2AFE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09189" y="3798888"/>
            <a:ext cx="720725" cy="72072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/>
              <a:ea typeface="+mn-ea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C519546A-360B-FD43-8294-5B597192D0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29914" y="3079750"/>
            <a:ext cx="719138" cy="719138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/>
              <a:ea typeface="+mn-ea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364D07AE-F5FE-D649-BA33-F8C417AC31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29914" y="3798888"/>
            <a:ext cx="719138" cy="72072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/>
              <a:ea typeface="+mn-ea"/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xmlns="" id="{07C227E5-8C01-2B4E-9EE2-6E7DD86649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48602" y="3079750"/>
            <a:ext cx="698500" cy="698500"/>
          </a:xfrm>
          <a:prstGeom prst="ellipse">
            <a:avLst/>
          </a:prstGeom>
          <a:solidFill>
            <a:srgbClr val="FFDD57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xmlns="" id="{F9B36594-2FF7-D541-B10C-619E725A5A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77264" y="3079750"/>
            <a:ext cx="698500" cy="698500"/>
          </a:xfrm>
          <a:prstGeom prst="ellipse">
            <a:avLst/>
          </a:prstGeom>
          <a:solidFill>
            <a:srgbClr val="FFDD57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xmlns="" id="{342153EC-D276-B84A-9D28-051F40AA81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48602" y="3798888"/>
            <a:ext cx="698500" cy="698500"/>
          </a:xfrm>
          <a:prstGeom prst="ellipse">
            <a:avLst/>
          </a:prstGeom>
          <a:solidFill>
            <a:srgbClr val="FFDD57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xmlns="" id="{DCA5FC33-FF09-4B43-8096-24C6AA5901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69327" y="3798888"/>
            <a:ext cx="698500" cy="698500"/>
          </a:xfrm>
          <a:prstGeom prst="ellipse">
            <a:avLst/>
          </a:prstGeom>
          <a:solidFill>
            <a:srgbClr val="FFDD57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xmlns="" id="{FDCC08BF-266C-2A4F-985D-A818B8204A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88464" y="3079750"/>
            <a:ext cx="698500" cy="698500"/>
          </a:xfrm>
          <a:prstGeom prst="ellipse">
            <a:avLst/>
          </a:prstGeom>
          <a:solidFill>
            <a:srgbClr val="FFDD57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xmlns="" id="{2B5DF9DC-9258-6C45-920D-6F3F96A59A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88464" y="3798888"/>
            <a:ext cx="698500" cy="698500"/>
          </a:xfrm>
          <a:prstGeom prst="ellipse">
            <a:avLst/>
          </a:prstGeom>
          <a:solidFill>
            <a:srgbClr val="FFDD57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xmlns="" id="{D42CE602-E8EF-6C44-8230-5697B27548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09189" y="3798888"/>
            <a:ext cx="698500" cy="698500"/>
          </a:xfrm>
          <a:prstGeom prst="ellipse">
            <a:avLst/>
          </a:prstGeom>
          <a:solidFill>
            <a:srgbClr val="FF386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xmlns="" id="{3A9C62D0-1051-BE42-BF1B-55274F50A6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09189" y="3079750"/>
            <a:ext cx="698500" cy="698500"/>
          </a:xfrm>
          <a:prstGeom prst="ellipse">
            <a:avLst/>
          </a:prstGeom>
          <a:solidFill>
            <a:srgbClr val="FF386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xmlns="" id="{B79CBB9B-7808-0945-A21A-53C041C97B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29914" y="3079750"/>
            <a:ext cx="696913" cy="698500"/>
          </a:xfrm>
          <a:prstGeom prst="ellipse">
            <a:avLst/>
          </a:prstGeom>
          <a:solidFill>
            <a:srgbClr val="FF386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xmlns="" id="{1B30EAD4-554B-6042-A35B-154AB69503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37851" y="3798888"/>
            <a:ext cx="698500" cy="698500"/>
          </a:xfrm>
          <a:prstGeom prst="ellipse">
            <a:avLst/>
          </a:prstGeom>
          <a:solidFill>
            <a:srgbClr val="FF386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694679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and make number bonds to 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part-whole model below.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68" name="Picture 67">
            <a:extLst>
              <a:ext uri="{FF2B5EF4-FFF2-40B4-BE49-F238E27FC236}">
                <a16:creationId xmlns:a16="http://schemas.microsoft.com/office/drawing/2014/main" xmlns="" id="{02BB99B6-B5A3-294A-B024-CD6E9AB67D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008026" y="2632316"/>
            <a:ext cx="4175949" cy="3882900"/>
          </a:xfrm>
          <a:prstGeom prst="rect">
            <a:avLst/>
          </a:prstGeom>
        </p:spPr>
      </p:pic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0265888E-9213-B549-AE5A-BFBE13302672}"/>
              </a:ext>
            </a:extLst>
          </p:cNvPr>
          <p:cNvSpPr/>
          <p:nvPr/>
        </p:nvSpPr>
        <p:spPr>
          <a:xfrm>
            <a:off x="4444738" y="4174958"/>
            <a:ext cx="115288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20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0431D48F-9B7C-1C46-9B36-8E1C8317087A}"/>
              </a:ext>
            </a:extLst>
          </p:cNvPr>
          <p:cNvSpPr/>
          <p:nvPr/>
        </p:nvSpPr>
        <p:spPr>
          <a:xfrm>
            <a:off x="6604800" y="2836947"/>
            <a:ext cx="113204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solidFill>
                  <a:srgbClr val="FF3860"/>
                </a:solidFill>
                <a:latin typeface="OpenDyslexicAlta" pitchFamily="2" charset="77"/>
              </a:rPr>
              <a:t>16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07DC5A54-1ADF-C141-8970-F32E09C7A503}"/>
              </a:ext>
            </a:extLst>
          </p:cNvPr>
          <p:cNvSpPr/>
          <p:nvPr/>
        </p:nvSpPr>
        <p:spPr>
          <a:xfrm>
            <a:off x="6817999" y="5296237"/>
            <a:ext cx="70564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20209362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and make number bonds to 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part-whole model below.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68" name="Picture 67">
            <a:extLst>
              <a:ext uri="{FF2B5EF4-FFF2-40B4-BE49-F238E27FC236}">
                <a16:creationId xmlns:a16="http://schemas.microsoft.com/office/drawing/2014/main" xmlns="" id="{02BB99B6-B5A3-294A-B024-CD6E9AB67D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008026" y="2632316"/>
            <a:ext cx="4175949" cy="3882900"/>
          </a:xfrm>
          <a:prstGeom prst="rect">
            <a:avLst/>
          </a:prstGeom>
        </p:spPr>
      </p:pic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0265888E-9213-B549-AE5A-BFBE13302672}"/>
              </a:ext>
            </a:extLst>
          </p:cNvPr>
          <p:cNvSpPr/>
          <p:nvPr/>
        </p:nvSpPr>
        <p:spPr>
          <a:xfrm>
            <a:off x="4444738" y="4174958"/>
            <a:ext cx="115288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20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07DC5A54-1ADF-C141-8970-F32E09C7A503}"/>
              </a:ext>
            </a:extLst>
          </p:cNvPr>
          <p:cNvSpPr/>
          <p:nvPr/>
        </p:nvSpPr>
        <p:spPr>
          <a:xfrm>
            <a:off x="6616821" y="5296237"/>
            <a:ext cx="110799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89260737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and make number bonds to 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part-whole model below.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68" name="Picture 67">
            <a:extLst>
              <a:ext uri="{FF2B5EF4-FFF2-40B4-BE49-F238E27FC236}">
                <a16:creationId xmlns:a16="http://schemas.microsoft.com/office/drawing/2014/main" xmlns="" id="{02BB99B6-B5A3-294A-B024-CD6E9AB67D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008026" y="2632316"/>
            <a:ext cx="4175949" cy="3882900"/>
          </a:xfrm>
          <a:prstGeom prst="rect">
            <a:avLst/>
          </a:prstGeom>
        </p:spPr>
      </p:pic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0265888E-9213-B549-AE5A-BFBE13302672}"/>
              </a:ext>
            </a:extLst>
          </p:cNvPr>
          <p:cNvSpPr/>
          <p:nvPr/>
        </p:nvSpPr>
        <p:spPr>
          <a:xfrm>
            <a:off x="4444738" y="4174958"/>
            <a:ext cx="115288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20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0431D48F-9B7C-1C46-9B36-8E1C8317087A}"/>
              </a:ext>
            </a:extLst>
          </p:cNvPr>
          <p:cNvSpPr/>
          <p:nvPr/>
        </p:nvSpPr>
        <p:spPr>
          <a:xfrm>
            <a:off x="6840441" y="2836947"/>
            <a:ext cx="66075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solidFill>
                  <a:srgbClr val="FF3860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07DC5A54-1ADF-C141-8970-F32E09C7A503}"/>
              </a:ext>
            </a:extLst>
          </p:cNvPr>
          <p:cNvSpPr/>
          <p:nvPr/>
        </p:nvSpPr>
        <p:spPr>
          <a:xfrm>
            <a:off x="6616821" y="5296237"/>
            <a:ext cx="110799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307138472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and make number bonds to 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part-whole model below.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68" name="Picture 67">
            <a:extLst>
              <a:ext uri="{FF2B5EF4-FFF2-40B4-BE49-F238E27FC236}">
                <a16:creationId xmlns:a16="http://schemas.microsoft.com/office/drawing/2014/main" xmlns="" id="{02BB99B6-B5A3-294A-B024-CD6E9AB67D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008026" y="2632316"/>
            <a:ext cx="4175949" cy="3882900"/>
          </a:xfrm>
          <a:prstGeom prst="rect">
            <a:avLst/>
          </a:prstGeom>
        </p:spPr>
      </p:pic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0265888E-9213-B549-AE5A-BFBE13302672}"/>
              </a:ext>
            </a:extLst>
          </p:cNvPr>
          <p:cNvSpPr/>
          <p:nvPr/>
        </p:nvSpPr>
        <p:spPr>
          <a:xfrm>
            <a:off x="4444738" y="4174958"/>
            <a:ext cx="115288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20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0431D48F-9B7C-1C46-9B36-8E1C8317087A}"/>
              </a:ext>
            </a:extLst>
          </p:cNvPr>
          <p:cNvSpPr/>
          <p:nvPr/>
        </p:nvSpPr>
        <p:spPr>
          <a:xfrm>
            <a:off x="6620028" y="2836947"/>
            <a:ext cx="110158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230471273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and make number bonds to 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part-whole model below.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68" name="Picture 67">
            <a:extLst>
              <a:ext uri="{FF2B5EF4-FFF2-40B4-BE49-F238E27FC236}">
                <a16:creationId xmlns:a16="http://schemas.microsoft.com/office/drawing/2014/main" xmlns="" id="{02BB99B6-B5A3-294A-B024-CD6E9AB67D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008026" y="2632316"/>
            <a:ext cx="4175949" cy="3882900"/>
          </a:xfrm>
          <a:prstGeom prst="rect">
            <a:avLst/>
          </a:prstGeom>
        </p:spPr>
      </p:pic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0265888E-9213-B549-AE5A-BFBE13302672}"/>
              </a:ext>
            </a:extLst>
          </p:cNvPr>
          <p:cNvSpPr/>
          <p:nvPr/>
        </p:nvSpPr>
        <p:spPr>
          <a:xfrm>
            <a:off x="4444738" y="4174958"/>
            <a:ext cx="115288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20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0431D48F-9B7C-1C46-9B36-8E1C8317087A}"/>
              </a:ext>
            </a:extLst>
          </p:cNvPr>
          <p:cNvSpPr/>
          <p:nvPr/>
        </p:nvSpPr>
        <p:spPr>
          <a:xfrm>
            <a:off x="6620028" y="2836947"/>
            <a:ext cx="110158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17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07DC5A54-1ADF-C141-8970-F32E09C7A503}"/>
              </a:ext>
            </a:extLst>
          </p:cNvPr>
          <p:cNvSpPr/>
          <p:nvPr/>
        </p:nvSpPr>
        <p:spPr>
          <a:xfrm>
            <a:off x="6828418" y="5296237"/>
            <a:ext cx="68480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solidFill>
                  <a:srgbClr val="FF3860"/>
                </a:solidFill>
                <a:latin typeface="OpenDyslexicAlta" pitchFamily="2" charset="77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9152567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and make number bonds to 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part-whole model below.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68" name="Picture 67">
            <a:extLst>
              <a:ext uri="{FF2B5EF4-FFF2-40B4-BE49-F238E27FC236}">
                <a16:creationId xmlns:a16="http://schemas.microsoft.com/office/drawing/2014/main" xmlns="" id="{02BB99B6-B5A3-294A-B024-CD6E9AB67D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008026" y="2632316"/>
            <a:ext cx="4175949" cy="3882900"/>
          </a:xfrm>
          <a:prstGeom prst="rect">
            <a:avLst/>
          </a:prstGeom>
        </p:spPr>
      </p:pic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0265888E-9213-B549-AE5A-BFBE13302672}"/>
              </a:ext>
            </a:extLst>
          </p:cNvPr>
          <p:cNvSpPr/>
          <p:nvPr/>
        </p:nvSpPr>
        <p:spPr>
          <a:xfrm>
            <a:off x="4444738" y="4174958"/>
            <a:ext cx="115288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20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07DC5A54-1ADF-C141-8970-F32E09C7A503}"/>
              </a:ext>
            </a:extLst>
          </p:cNvPr>
          <p:cNvSpPr/>
          <p:nvPr/>
        </p:nvSpPr>
        <p:spPr>
          <a:xfrm>
            <a:off x="6598387" y="5296237"/>
            <a:ext cx="114486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89788075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and make number bonds to 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part-whole model below.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68" name="Picture 67">
            <a:extLst>
              <a:ext uri="{FF2B5EF4-FFF2-40B4-BE49-F238E27FC236}">
                <a16:creationId xmlns:a16="http://schemas.microsoft.com/office/drawing/2014/main" xmlns="" id="{02BB99B6-B5A3-294A-B024-CD6E9AB67D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008026" y="2632316"/>
            <a:ext cx="4175949" cy="3882900"/>
          </a:xfrm>
          <a:prstGeom prst="rect">
            <a:avLst/>
          </a:prstGeom>
        </p:spPr>
      </p:pic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0265888E-9213-B549-AE5A-BFBE13302672}"/>
              </a:ext>
            </a:extLst>
          </p:cNvPr>
          <p:cNvSpPr/>
          <p:nvPr/>
        </p:nvSpPr>
        <p:spPr>
          <a:xfrm>
            <a:off x="4444738" y="4174958"/>
            <a:ext cx="115288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20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0431D48F-9B7C-1C46-9B36-8E1C8317087A}"/>
              </a:ext>
            </a:extLst>
          </p:cNvPr>
          <p:cNvSpPr/>
          <p:nvPr/>
        </p:nvSpPr>
        <p:spPr>
          <a:xfrm>
            <a:off x="6844447" y="2836947"/>
            <a:ext cx="65274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solidFill>
                  <a:srgbClr val="FF3860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07DC5A54-1ADF-C141-8970-F32E09C7A503}"/>
              </a:ext>
            </a:extLst>
          </p:cNvPr>
          <p:cNvSpPr/>
          <p:nvPr/>
        </p:nvSpPr>
        <p:spPr>
          <a:xfrm>
            <a:off x="6598387" y="5296237"/>
            <a:ext cx="114486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70947262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and make number bonds to 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part-whole model below.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68" name="Picture 67">
            <a:extLst>
              <a:ext uri="{FF2B5EF4-FFF2-40B4-BE49-F238E27FC236}">
                <a16:creationId xmlns:a16="http://schemas.microsoft.com/office/drawing/2014/main" xmlns="" id="{02BB99B6-B5A3-294A-B024-CD6E9AB67D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008026" y="2632316"/>
            <a:ext cx="4175949" cy="3882900"/>
          </a:xfrm>
          <a:prstGeom prst="rect">
            <a:avLst/>
          </a:prstGeom>
        </p:spPr>
      </p:pic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0265888E-9213-B549-AE5A-BFBE13302672}"/>
              </a:ext>
            </a:extLst>
          </p:cNvPr>
          <p:cNvSpPr/>
          <p:nvPr/>
        </p:nvSpPr>
        <p:spPr>
          <a:xfrm>
            <a:off x="4444738" y="4174958"/>
            <a:ext cx="115288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20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0431D48F-9B7C-1C46-9B36-8E1C8317087A}"/>
              </a:ext>
            </a:extLst>
          </p:cNvPr>
          <p:cNvSpPr/>
          <p:nvPr/>
        </p:nvSpPr>
        <p:spPr>
          <a:xfrm>
            <a:off x="6604800" y="2836947"/>
            <a:ext cx="113204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136342874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and make number bonds to 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part-whole model below.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68" name="Picture 67">
            <a:extLst>
              <a:ext uri="{FF2B5EF4-FFF2-40B4-BE49-F238E27FC236}">
                <a16:creationId xmlns:a16="http://schemas.microsoft.com/office/drawing/2014/main" xmlns="" id="{02BB99B6-B5A3-294A-B024-CD6E9AB67D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008026" y="2632316"/>
            <a:ext cx="4175949" cy="3882900"/>
          </a:xfrm>
          <a:prstGeom prst="rect">
            <a:avLst/>
          </a:prstGeom>
        </p:spPr>
      </p:pic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0265888E-9213-B549-AE5A-BFBE13302672}"/>
              </a:ext>
            </a:extLst>
          </p:cNvPr>
          <p:cNvSpPr/>
          <p:nvPr/>
        </p:nvSpPr>
        <p:spPr>
          <a:xfrm>
            <a:off x="4444738" y="4174958"/>
            <a:ext cx="115288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20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0431D48F-9B7C-1C46-9B36-8E1C8317087A}"/>
              </a:ext>
            </a:extLst>
          </p:cNvPr>
          <p:cNvSpPr/>
          <p:nvPr/>
        </p:nvSpPr>
        <p:spPr>
          <a:xfrm>
            <a:off x="6604800" y="2836947"/>
            <a:ext cx="113204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19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07DC5A54-1ADF-C141-8970-F32E09C7A503}"/>
              </a:ext>
            </a:extLst>
          </p:cNvPr>
          <p:cNvSpPr/>
          <p:nvPr/>
        </p:nvSpPr>
        <p:spPr>
          <a:xfrm>
            <a:off x="6854867" y="5296237"/>
            <a:ext cx="63190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13461490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and make number bonds to 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part-whole model below.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68" name="Picture 67">
            <a:extLst>
              <a:ext uri="{FF2B5EF4-FFF2-40B4-BE49-F238E27FC236}">
                <a16:creationId xmlns:a16="http://schemas.microsoft.com/office/drawing/2014/main" xmlns="" id="{02BB99B6-B5A3-294A-B024-CD6E9AB67D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008026" y="2632316"/>
            <a:ext cx="4175949" cy="3882900"/>
          </a:xfrm>
          <a:prstGeom prst="rect">
            <a:avLst/>
          </a:prstGeom>
        </p:spPr>
      </p:pic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0265888E-9213-B549-AE5A-BFBE13302672}"/>
              </a:ext>
            </a:extLst>
          </p:cNvPr>
          <p:cNvSpPr/>
          <p:nvPr/>
        </p:nvSpPr>
        <p:spPr>
          <a:xfrm>
            <a:off x="4444738" y="4174958"/>
            <a:ext cx="115288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20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07DC5A54-1ADF-C141-8970-F32E09C7A503}"/>
              </a:ext>
            </a:extLst>
          </p:cNvPr>
          <p:cNvSpPr/>
          <p:nvPr/>
        </p:nvSpPr>
        <p:spPr>
          <a:xfrm>
            <a:off x="6604799" y="5296237"/>
            <a:ext cx="113204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646925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and make number bonds to 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dirty="0"/>
              <a:t>Starter: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What’s the same? What’s different?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Both ten frames have a total of ten counters. However, the left-hand ten frame has seven yellow counters and three red counters. While the right-hand ten frame has six yellow counters and four red counters. 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CA7286AA-0185-9343-BAC5-86BADE3849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827" y="3079750"/>
            <a:ext cx="720725" cy="719138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/>
              <a:ea typeface="+mn-ea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AE9DCF08-5988-2740-914D-C971322F7D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7552" y="3079750"/>
            <a:ext cx="719137" cy="719138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/>
              <a:ea typeface="+mn-ea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01246138-8EB5-A444-8FF8-9B7D99D8D2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6689" y="3079750"/>
            <a:ext cx="720725" cy="719138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/>
              <a:ea typeface="+mn-ea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3714ABEA-6210-4E42-9EBD-0D45ECD4CB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97414" y="3079750"/>
            <a:ext cx="720725" cy="719138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/>
              <a:ea typeface="+mn-ea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F6E4403F-A264-5F42-B3D2-185329B0B4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827" y="3798888"/>
            <a:ext cx="720725" cy="72072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/>
              <a:ea typeface="+mn-ea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AEA9AEDF-DCE0-1B49-9CBD-2BBDAE1A90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7552" y="3798888"/>
            <a:ext cx="719137" cy="72072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/>
              <a:ea typeface="+mn-ea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xmlns="" id="{107E3418-412A-AF49-AC68-837FC6564A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6689" y="3798888"/>
            <a:ext cx="720725" cy="72072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/>
              <a:ea typeface="+mn-ea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xmlns="" id="{6A822ED2-0914-BB42-9A5C-AECDC0CE1E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97414" y="3798888"/>
            <a:ext cx="720725" cy="72072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/>
              <a:ea typeface="+mn-ea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xmlns="" id="{4380269B-E097-5844-941C-0E578CF619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8139" y="3079750"/>
            <a:ext cx="719138" cy="719138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/>
              <a:ea typeface="+mn-ea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xmlns="" id="{FE6E84A7-3614-ED49-A4F1-11DD24AB0B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8139" y="3798888"/>
            <a:ext cx="719138" cy="72072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/>
              <a:ea typeface="+mn-ea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xmlns="" id="{E77028AD-4BB5-6948-952C-61267D41A3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827" y="3079750"/>
            <a:ext cx="698500" cy="698500"/>
          </a:xfrm>
          <a:prstGeom prst="ellipse">
            <a:avLst/>
          </a:prstGeom>
          <a:solidFill>
            <a:srgbClr val="FFDD57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xmlns="" id="{825E9377-CA99-0544-AD61-210F1D2003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5489" y="3079750"/>
            <a:ext cx="698500" cy="698500"/>
          </a:xfrm>
          <a:prstGeom prst="ellipse">
            <a:avLst/>
          </a:prstGeom>
          <a:solidFill>
            <a:srgbClr val="FFDD57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xmlns="" id="{97161EAA-9BC0-C048-80FE-470B1B9092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827" y="3798888"/>
            <a:ext cx="698500" cy="698500"/>
          </a:xfrm>
          <a:prstGeom prst="ellipse">
            <a:avLst/>
          </a:prstGeom>
          <a:solidFill>
            <a:srgbClr val="FFDD57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xmlns="" id="{6D1A7005-F6A8-6F4B-BC58-B857C0E5D7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7552" y="3798888"/>
            <a:ext cx="698500" cy="698500"/>
          </a:xfrm>
          <a:prstGeom prst="ellipse">
            <a:avLst/>
          </a:prstGeom>
          <a:solidFill>
            <a:srgbClr val="FFDD57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xmlns="" id="{FC14C609-170F-8E4D-A046-46DE9936F3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6689" y="3079750"/>
            <a:ext cx="698500" cy="698500"/>
          </a:xfrm>
          <a:prstGeom prst="ellipse">
            <a:avLst/>
          </a:prstGeom>
          <a:solidFill>
            <a:srgbClr val="FFDD57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xmlns="" id="{6E5F00E4-FBC0-1143-A8AB-DEAF51A913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6689" y="3798888"/>
            <a:ext cx="698500" cy="698500"/>
          </a:xfrm>
          <a:prstGeom prst="ellipse">
            <a:avLst/>
          </a:prstGeom>
          <a:solidFill>
            <a:srgbClr val="FF386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xmlns="" id="{63EE417F-1F62-124B-8A77-8846F2495F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97414" y="3798888"/>
            <a:ext cx="698500" cy="698500"/>
          </a:xfrm>
          <a:prstGeom prst="ellipse">
            <a:avLst/>
          </a:prstGeom>
          <a:solidFill>
            <a:srgbClr val="FF386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xmlns="" id="{B5A4C5E8-2E19-A743-94EF-4748686D8C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97414" y="3079750"/>
            <a:ext cx="698500" cy="698500"/>
          </a:xfrm>
          <a:prstGeom prst="ellipse">
            <a:avLst/>
          </a:prstGeom>
          <a:solidFill>
            <a:srgbClr val="FFDD57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xmlns="" id="{891D004D-A0A3-B84B-B9A6-4C8434E0D6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8139" y="3079750"/>
            <a:ext cx="696913" cy="698500"/>
          </a:xfrm>
          <a:prstGeom prst="ellipse">
            <a:avLst/>
          </a:prstGeom>
          <a:solidFill>
            <a:srgbClr val="FFDD57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xmlns="" id="{C0D34DB4-D613-AF4F-8CCC-22DFDD3BD3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26076" y="3798888"/>
            <a:ext cx="698500" cy="698500"/>
          </a:xfrm>
          <a:prstGeom prst="ellipse">
            <a:avLst/>
          </a:prstGeom>
          <a:solidFill>
            <a:srgbClr val="FF386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xmlns="" id="{40A39806-155D-8D4E-A774-A1109D58E4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48602" y="3079750"/>
            <a:ext cx="720725" cy="719138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/>
              <a:ea typeface="+mn-ea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xmlns="" id="{85841C05-8F9F-F94E-A565-AEAA4778C2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69327" y="3079750"/>
            <a:ext cx="719137" cy="719138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/>
              <a:ea typeface="+mn-ea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xmlns="" id="{B362B1D3-65CE-D749-BE9D-225C619416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88464" y="3079750"/>
            <a:ext cx="720725" cy="719138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/>
              <a:ea typeface="+mn-ea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xmlns="" id="{80FBC45C-30DB-4343-8B9F-B96CA7A881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09189" y="3079750"/>
            <a:ext cx="720725" cy="719138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/>
              <a:ea typeface="+mn-ea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xmlns="" id="{5A651863-A0F9-B949-975C-BE053D05E8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48602" y="3798888"/>
            <a:ext cx="720725" cy="72072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/>
              <a:ea typeface="+mn-ea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xmlns="" id="{A8F4BD30-6FE5-4A4F-8153-496145FF8B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69327" y="3798888"/>
            <a:ext cx="719137" cy="72072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/>
              <a:ea typeface="+mn-ea"/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C0111369-AF1C-7B49-B0A0-3CB394214F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88464" y="3798888"/>
            <a:ext cx="720725" cy="72072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/>
              <a:ea typeface="+mn-ea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B7C8A8B0-B6AA-AB4F-AE14-1B4BBF2AFE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09189" y="3798888"/>
            <a:ext cx="720725" cy="72072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/>
              <a:ea typeface="+mn-ea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C519546A-360B-FD43-8294-5B597192D0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29914" y="3079750"/>
            <a:ext cx="719138" cy="719138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/>
              <a:ea typeface="+mn-ea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364D07AE-F5FE-D649-BA33-F8C417AC31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29914" y="3798888"/>
            <a:ext cx="719138" cy="72072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/>
              <a:ea typeface="+mn-ea"/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xmlns="" id="{07C227E5-8C01-2B4E-9EE2-6E7DD86649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48602" y="3079750"/>
            <a:ext cx="698500" cy="698500"/>
          </a:xfrm>
          <a:prstGeom prst="ellipse">
            <a:avLst/>
          </a:prstGeom>
          <a:solidFill>
            <a:srgbClr val="FFDD57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xmlns="" id="{F9B36594-2FF7-D541-B10C-619E725A5A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77264" y="3079750"/>
            <a:ext cx="698500" cy="698500"/>
          </a:xfrm>
          <a:prstGeom prst="ellipse">
            <a:avLst/>
          </a:prstGeom>
          <a:solidFill>
            <a:srgbClr val="FFDD57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xmlns="" id="{342153EC-D276-B84A-9D28-051F40AA81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48602" y="3798888"/>
            <a:ext cx="698500" cy="698500"/>
          </a:xfrm>
          <a:prstGeom prst="ellipse">
            <a:avLst/>
          </a:prstGeom>
          <a:solidFill>
            <a:srgbClr val="FFDD57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xmlns="" id="{DCA5FC33-FF09-4B43-8096-24C6AA5901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69327" y="3798888"/>
            <a:ext cx="698500" cy="698500"/>
          </a:xfrm>
          <a:prstGeom prst="ellipse">
            <a:avLst/>
          </a:prstGeom>
          <a:solidFill>
            <a:srgbClr val="FFDD57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xmlns="" id="{FDCC08BF-266C-2A4F-985D-A818B8204A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88464" y="3079750"/>
            <a:ext cx="698500" cy="698500"/>
          </a:xfrm>
          <a:prstGeom prst="ellipse">
            <a:avLst/>
          </a:prstGeom>
          <a:solidFill>
            <a:srgbClr val="FFDD57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xmlns="" id="{2B5DF9DC-9258-6C45-920D-6F3F96A59A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88464" y="3798888"/>
            <a:ext cx="698500" cy="698500"/>
          </a:xfrm>
          <a:prstGeom prst="ellipse">
            <a:avLst/>
          </a:prstGeom>
          <a:solidFill>
            <a:srgbClr val="FFDD57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xmlns="" id="{D42CE602-E8EF-6C44-8230-5697B27548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09189" y="3798888"/>
            <a:ext cx="698500" cy="698500"/>
          </a:xfrm>
          <a:prstGeom prst="ellipse">
            <a:avLst/>
          </a:prstGeom>
          <a:solidFill>
            <a:srgbClr val="FF386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xmlns="" id="{3A9C62D0-1051-BE42-BF1B-55274F50A6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09189" y="3079750"/>
            <a:ext cx="698500" cy="698500"/>
          </a:xfrm>
          <a:prstGeom prst="ellipse">
            <a:avLst/>
          </a:prstGeom>
          <a:solidFill>
            <a:srgbClr val="FF386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xmlns="" id="{B79CBB9B-7808-0945-A21A-53C041C97B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29914" y="3079750"/>
            <a:ext cx="696913" cy="698500"/>
          </a:xfrm>
          <a:prstGeom prst="ellipse">
            <a:avLst/>
          </a:prstGeom>
          <a:solidFill>
            <a:srgbClr val="FF386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xmlns="" id="{1B30EAD4-554B-6042-A35B-154AB69503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37851" y="3798888"/>
            <a:ext cx="698500" cy="698500"/>
          </a:xfrm>
          <a:prstGeom prst="ellipse">
            <a:avLst/>
          </a:prstGeom>
          <a:solidFill>
            <a:srgbClr val="FF386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0788669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and make number bonds to 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part-whole model below.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68" name="Picture 67">
            <a:extLst>
              <a:ext uri="{FF2B5EF4-FFF2-40B4-BE49-F238E27FC236}">
                <a16:creationId xmlns:a16="http://schemas.microsoft.com/office/drawing/2014/main" xmlns="" id="{02BB99B6-B5A3-294A-B024-CD6E9AB67D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008026" y="2632316"/>
            <a:ext cx="4175949" cy="3882900"/>
          </a:xfrm>
          <a:prstGeom prst="rect">
            <a:avLst/>
          </a:prstGeom>
        </p:spPr>
      </p:pic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0265888E-9213-B549-AE5A-BFBE13302672}"/>
              </a:ext>
            </a:extLst>
          </p:cNvPr>
          <p:cNvSpPr/>
          <p:nvPr/>
        </p:nvSpPr>
        <p:spPr>
          <a:xfrm>
            <a:off x="4444738" y="4174958"/>
            <a:ext cx="115288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20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0431D48F-9B7C-1C46-9B36-8E1C8317087A}"/>
              </a:ext>
            </a:extLst>
          </p:cNvPr>
          <p:cNvSpPr/>
          <p:nvPr/>
        </p:nvSpPr>
        <p:spPr>
          <a:xfrm>
            <a:off x="6604799" y="2836947"/>
            <a:ext cx="113204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solidFill>
                  <a:srgbClr val="FF3860"/>
                </a:solidFill>
                <a:latin typeface="OpenDyslexicAlta" pitchFamily="2" charset="77"/>
              </a:rPr>
              <a:t>10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07DC5A54-1ADF-C141-8970-F32E09C7A503}"/>
              </a:ext>
            </a:extLst>
          </p:cNvPr>
          <p:cNvSpPr/>
          <p:nvPr/>
        </p:nvSpPr>
        <p:spPr>
          <a:xfrm>
            <a:off x="6604799" y="5296237"/>
            <a:ext cx="113204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68354418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and make number bonds to 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140116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3: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James has tried to represent a number bond to 20 using a part-whole model.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Do you agree with how James has set out the part-whole model?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Explain your answer. 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6A895349-8518-6F41-AC0C-F6576E3414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7531038" y="2294063"/>
            <a:ext cx="4175949" cy="38829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ED9C6C84-2142-A446-BD6F-5DF2AB7F2BD1}"/>
              </a:ext>
            </a:extLst>
          </p:cNvPr>
          <p:cNvSpPr/>
          <p:nvPr/>
        </p:nvSpPr>
        <p:spPr>
          <a:xfrm>
            <a:off x="9011585" y="2681675"/>
            <a:ext cx="110799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15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38E1B028-45F3-1944-916F-E9749709EADB}"/>
              </a:ext>
            </a:extLst>
          </p:cNvPr>
          <p:cNvSpPr/>
          <p:nvPr/>
        </p:nvSpPr>
        <p:spPr>
          <a:xfrm>
            <a:off x="10542635" y="4783188"/>
            <a:ext cx="66075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5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E3710B5B-06DB-D94A-91FC-4A64C98EBC00}"/>
              </a:ext>
            </a:extLst>
          </p:cNvPr>
          <p:cNvSpPr/>
          <p:nvPr/>
        </p:nvSpPr>
        <p:spPr>
          <a:xfrm>
            <a:off x="7858705" y="4783188"/>
            <a:ext cx="115288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196597750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and make number bonds to 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140116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3: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James has tried to represent a number bond to 20 using a part-whole model.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Do you agree with how James has set out the part-whole model?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James has placed the total amount, 20, in one of the parts - he should have laid it out like the red part-whole model.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62321C1D-45A5-0845-B1D9-E7EF12B602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4747" y="1460750"/>
            <a:ext cx="2808531" cy="260550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AC7FB21B-5CE6-0747-AF0A-C2C4CFFD11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54692" y="4001294"/>
            <a:ext cx="2808532" cy="2621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09085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and make number bonds to 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140116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4: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part-whole models, ten frames and mathematical equipment to represent the following number bonds: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4 + 6 = 10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16 + 4 = 20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14 + 6 = 20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What’s the same? What’s different?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Explain your answer.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4C8584D8-85F6-D541-A322-AF2B123477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9480863" y="3267150"/>
            <a:ext cx="2528838" cy="2351376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70EE7248-3110-5E4A-ADBD-B81FE39F82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8316" y="2421969"/>
            <a:ext cx="2416409" cy="3158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23278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and make number bonds to 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140116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4: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part-whole models, ten frames and mathematical equipment to represent the following number bonds: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4 + 6 = 10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16 + 4 = 20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14 + 6 = 20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b) and c) both have a number with one ten and four or six ones, making twenty in total.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C5FB036B-F5C8-254A-ACC4-0BFF491152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8316" y="2218267"/>
            <a:ext cx="2377046" cy="31586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19818208-9098-C84F-BDBE-98557CCEFC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6575" y="3418183"/>
            <a:ext cx="2526966" cy="235137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C0301A2E-9CBB-FF42-B35C-26D28D9AF6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19013" y="2137533"/>
            <a:ext cx="3124200" cy="107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95467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and make number bonds to 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27898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5: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James says, “If 20 is worth twice as much as 10, there must be twice as many number bonds to 20 as there are number bonds to 10.”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Do you agree?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Explain your answer.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267165506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and make number bonds to 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27898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dirty="0"/>
              <a:t>Activity 5: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James says, “If 20 is worth twice as much as 10, there must be twice as many number bonds to 20 as there are number bonds to 10.”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There are eleven number bonds to 10: 10 + 0; 9 + 1; 8 + 2; 7 + 3; 6 + 4; 5 + 5; </a:t>
            </a:r>
            <a:br>
              <a:rPr lang="en-GB" sz="2200" dirty="0">
                <a:solidFill>
                  <a:srgbClr val="FF3860"/>
                </a:solidFill>
              </a:rPr>
            </a:br>
            <a:r>
              <a:rPr lang="en-GB" sz="2200" dirty="0">
                <a:solidFill>
                  <a:srgbClr val="FF3860"/>
                </a:solidFill>
              </a:rPr>
              <a:t>4 + 6; 3 + 7; 2 + 8; 1 + 9 and 10 + 0.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There are twenty-one number bonds to 20: 20 + 0; 19 + 1; 18 + 2; 17 + 3; </a:t>
            </a:r>
            <a:br>
              <a:rPr lang="en-GB" sz="2200" dirty="0">
                <a:solidFill>
                  <a:srgbClr val="FF3860"/>
                </a:solidFill>
              </a:rPr>
            </a:br>
            <a:r>
              <a:rPr lang="en-GB" sz="2200" dirty="0">
                <a:solidFill>
                  <a:srgbClr val="FF3860"/>
                </a:solidFill>
              </a:rPr>
              <a:t>16 + 4; 15 + 5; 14 + 6; 13 +7; 12 + 8; 11 + 9; 10 + 10; 9 + 11; 8 + 12; 7 + 13; </a:t>
            </a:r>
            <a:br>
              <a:rPr lang="en-GB" sz="2200" dirty="0">
                <a:solidFill>
                  <a:srgbClr val="FF3860"/>
                </a:solidFill>
              </a:rPr>
            </a:br>
            <a:r>
              <a:rPr lang="en-GB" sz="2200" dirty="0">
                <a:solidFill>
                  <a:srgbClr val="FF3860"/>
                </a:solidFill>
              </a:rPr>
              <a:t>6 + 14; 5 + 15; 4 + 16; 3 + 17; 2 + 18; 1 + 19 and 0 + 20.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FF3860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So, there aren’t quite double the amount of number bonds to 20 as there are number bonds to 10, so James is incorrect. </a:t>
            </a:r>
          </a:p>
        </p:txBody>
      </p:sp>
    </p:spTree>
    <p:extLst>
      <p:ext uri="{BB962C8B-B14F-4D97-AF65-F5344CB8AC3E}">
        <p14:creationId xmlns:p14="http://schemas.microsoft.com/office/powerpoint/2010/main" val="39788851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and make number bonds to 20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xmlns="" id="{FD4B1EFD-B848-FA40-91D2-C490C8552E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rgbClr val="3273DC"/>
                </a:solidFill>
              </a:rPr>
              <a:t>Evaluation: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3273DC"/>
                </a:solidFill>
              </a:rPr>
              <a:t>Is </a:t>
            </a:r>
            <a:r>
              <a:rPr lang="en-GB" sz="2200" dirty="0" err="1">
                <a:solidFill>
                  <a:srgbClr val="3273DC"/>
                </a:solidFill>
              </a:rPr>
              <a:t>Astrobee’s</a:t>
            </a:r>
            <a:r>
              <a:rPr lang="en-GB" sz="2200" dirty="0">
                <a:solidFill>
                  <a:srgbClr val="3273DC"/>
                </a:solidFill>
              </a:rPr>
              <a:t> statement always, sometimes or never true?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3273DC"/>
                </a:solidFill>
              </a:rPr>
              <a:t>Explain your answer.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961007E7-DA24-0541-8BC9-13C77AF59C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6159" y="3528993"/>
            <a:ext cx="1689100" cy="12446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30D897F0-CA1B-E743-BC34-680E3D4EDA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0709" y="1257300"/>
            <a:ext cx="4354694" cy="3295052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3CA81780-71E8-1D48-9C94-ECFD7CCF7809}"/>
              </a:ext>
            </a:extLst>
          </p:cNvPr>
          <p:cNvSpPr/>
          <p:nvPr/>
        </p:nvSpPr>
        <p:spPr>
          <a:xfrm>
            <a:off x="2945781" y="2119996"/>
            <a:ext cx="338455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000" dirty="0">
                <a:solidFill>
                  <a:srgbClr val="3273DC"/>
                </a:solidFill>
                <a:latin typeface="OpenDyslexicAlta" pitchFamily="2" charset="77"/>
              </a:rPr>
              <a:t>The two numbers within a number bond to twenty are either both even or both odd.</a:t>
            </a:r>
          </a:p>
        </p:txBody>
      </p:sp>
    </p:spTree>
    <p:extLst>
      <p:ext uri="{BB962C8B-B14F-4D97-AF65-F5344CB8AC3E}">
        <p14:creationId xmlns:p14="http://schemas.microsoft.com/office/powerpoint/2010/main" val="341087322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and make number bonds to 20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xmlns="" id="{FD4B1EFD-B848-FA40-91D2-C490C8552E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3273DC"/>
                </a:solidFill>
              </a:rPr>
              <a:t>Evaluation: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 err="1">
                <a:solidFill>
                  <a:srgbClr val="FF3860"/>
                </a:solidFill>
              </a:rPr>
              <a:t>Astrobee’s</a:t>
            </a:r>
            <a:r>
              <a:rPr lang="en-GB" sz="2200" dirty="0">
                <a:solidFill>
                  <a:srgbClr val="FF3860"/>
                </a:solidFill>
              </a:rPr>
              <a:t> statement is always true – for example, 1 + 19, 17 + 3 and 15 + 5 are all number bonds to 20 and both numbers are odd. Similarly, 2 + 18, 16 + 4 and 10 + 10 are all number bonds to 20 and both numbers are even.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961007E7-DA24-0541-8BC9-13C77AF59C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6159" y="3528993"/>
            <a:ext cx="1689100" cy="12446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30D897F0-CA1B-E743-BC34-680E3D4EDA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0709" y="1257300"/>
            <a:ext cx="4354694" cy="3295052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3CA81780-71E8-1D48-9C94-ECFD7CCF7809}"/>
              </a:ext>
            </a:extLst>
          </p:cNvPr>
          <p:cNvSpPr/>
          <p:nvPr/>
        </p:nvSpPr>
        <p:spPr>
          <a:xfrm>
            <a:off x="2945781" y="2119996"/>
            <a:ext cx="338455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000" dirty="0">
                <a:solidFill>
                  <a:srgbClr val="3273DC"/>
                </a:solidFill>
                <a:latin typeface="OpenDyslexicAlta" pitchFamily="2" charset="77"/>
              </a:rPr>
              <a:t>The two numbers within a number bond to twenty are either both even or both odd.</a:t>
            </a:r>
          </a:p>
        </p:txBody>
      </p:sp>
    </p:spTree>
    <p:extLst>
      <p:ext uri="{BB962C8B-B14F-4D97-AF65-F5344CB8AC3E}">
        <p14:creationId xmlns:p14="http://schemas.microsoft.com/office/powerpoint/2010/main" val="68792857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and make number bonds to 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Success criteria: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use mathematical equipment and pictorial representations to help me add by counting on from a given amount or number 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 I can explain my reasoning when using mathematical equipment and pictorial representations to help me add by counting on from a given amount or number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49F46F5-B8A3-5848-8248-C9D634933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298060"/>
            <a:ext cx="10515599" cy="365125"/>
          </a:xfrm>
        </p:spPr>
        <p:txBody>
          <a:bodyPr/>
          <a:lstStyle/>
          <a:p>
            <a:r>
              <a:rPr lang="en-GB" sz="1400" dirty="0"/>
              <a:t>Year 1 – Spring Block 1 – Addition and Subtraction - Lesson 2 - To be able to find and make number bonds to 20</a:t>
            </a:r>
          </a:p>
        </p:txBody>
      </p:sp>
    </p:spTree>
    <p:extLst>
      <p:ext uri="{BB962C8B-B14F-4D97-AF65-F5344CB8AC3E}">
        <p14:creationId xmlns:p14="http://schemas.microsoft.com/office/powerpoint/2010/main" val="574964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and make number bonds to 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the ten frame and counters to help you complete the sentences below.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xmlns="" id="{2F92E2BA-8C21-2A4B-9224-B7503B16B8D8}"/>
              </a:ext>
            </a:extLst>
          </p:cNvPr>
          <p:cNvSpPr/>
          <p:nvPr/>
        </p:nvSpPr>
        <p:spPr>
          <a:xfrm>
            <a:off x="6096000" y="2773629"/>
            <a:ext cx="5586663" cy="3891866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There are _ yellow counters. </a:t>
            </a:r>
            <a:b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</a:b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There are _ red counters. </a:t>
            </a:r>
            <a:b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</a:b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In total, there are _ counters.</a:t>
            </a:r>
          </a:p>
          <a:p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  <a:p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10 = _ + _ </a:t>
            </a:r>
          </a:p>
          <a:p>
            <a:endParaRPr lang="en-US" sz="20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There are _ yellow counters. </a:t>
            </a:r>
            <a:b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</a:b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There are _ red counters. </a:t>
            </a:r>
            <a:b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</a:b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In total, there are _ counters.</a:t>
            </a:r>
          </a:p>
          <a:p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20 = _ + _</a:t>
            </a:r>
          </a:p>
          <a:p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20 = _ + _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A836191D-72D6-5942-9F34-A528001E14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8358" y="2900947"/>
            <a:ext cx="2833014" cy="3764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4005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and make number bonds to 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the ten frame and counters to help you complete the sentences below.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xmlns="" id="{2F92E2BA-8C21-2A4B-9224-B7503B16B8D8}"/>
              </a:ext>
            </a:extLst>
          </p:cNvPr>
          <p:cNvSpPr/>
          <p:nvPr/>
        </p:nvSpPr>
        <p:spPr>
          <a:xfrm>
            <a:off x="6096000" y="2773629"/>
            <a:ext cx="5586663" cy="3891866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There are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9</a:t>
            </a: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 yellow counters. </a:t>
            </a:r>
            <a:b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</a:b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There is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 red counter. </a:t>
            </a:r>
            <a:b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</a:b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In total, there are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10</a:t>
            </a: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 counters.</a:t>
            </a:r>
          </a:p>
          <a:p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10 =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9</a:t>
            </a: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  <a:p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10 =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9</a:t>
            </a: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 </a:t>
            </a:r>
          </a:p>
          <a:p>
            <a:endParaRPr lang="en-US" sz="20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There are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19</a:t>
            </a: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 yellow counters. </a:t>
            </a:r>
            <a:b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</a:b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There is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 red counter. </a:t>
            </a:r>
            <a:b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</a:b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In total, there are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20</a:t>
            </a: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 counters.</a:t>
            </a:r>
          </a:p>
          <a:p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20 =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19</a:t>
            </a: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  <a:p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20 =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19</a:t>
            </a: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A836191D-72D6-5942-9F34-A528001E14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8358" y="2900947"/>
            <a:ext cx="2833014" cy="3764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6520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and make number bonds to 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the ten frame and counters to help you complete the sentences below.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xmlns="" id="{2F92E2BA-8C21-2A4B-9224-B7503B16B8D8}"/>
              </a:ext>
            </a:extLst>
          </p:cNvPr>
          <p:cNvSpPr/>
          <p:nvPr/>
        </p:nvSpPr>
        <p:spPr>
          <a:xfrm>
            <a:off x="6096000" y="2773629"/>
            <a:ext cx="5586663" cy="3891866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There are _ yellow counters. </a:t>
            </a:r>
            <a:b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</a:b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There are _ red counters. </a:t>
            </a:r>
            <a:b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</a:b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In total, there are _ counters.</a:t>
            </a:r>
          </a:p>
          <a:p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  <a:p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10 = _ + _ </a:t>
            </a:r>
          </a:p>
          <a:p>
            <a:endParaRPr lang="en-US" sz="20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There are _ yellow counters. </a:t>
            </a:r>
            <a:b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</a:b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There are _ red counters. </a:t>
            </a:r>
            <a:b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</a:b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In total, there are _ counters.</a:t>
            </a:r>
          </a:p>
          <a:p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20 = _ + _</a:t>
            </a:r>
          </a:p>
          <a:p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20 = _ + _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A71E6DCA-A0EA-744E-B3B6-EA462BD6D3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8358" y="2900947"/>
            <a:ext cx="2833014" cy="3764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4766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and make number bonds to 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the ten frame and counters to help you complete the sentences below.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xmlns="" id="{2F92E2BA-8C21-2A4B-9224-B7503B16B8D8}"/>
              </a:ext>
            </a:extLst>
          </p:cNvPr>
          <p:cNvSpPr/>
          <p:nvPr/>
        </p:nvSpPr>
        <p:spPr>
          <a:xfrm>
            <a:off x="6096000" y="2773629"/>
            <a:ext cx="5586663" cy="3891866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There are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5</a:t>
            </a: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 yellow counters. </a:t>
            </a:r>
            <a:b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</a:b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There are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5</a:t>
            </a: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 red counters. </a:t>
            </a:r>
            <a:b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</a:b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In total, there are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10</a:t>
            </a: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 counters.</a:t>
            </a:r>
          </a:p>
          <a:p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10 =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5</a:t>
            </a: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5</a:t>
            </a:r>
          </a:p>
          <a:p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10 =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5</a:t>
            </a: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5</a:t>
            </a: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 </a:t>
            </a:r>
          </a:p>
          <a:p>
            <a:endParaRPr lang="en-US" sz="20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There are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15</a:t>
            </a: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 yellow counters. </a:t>
            </a:r>
            <a:b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</a:b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There are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5</a:t>
            </a: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 red counters. </a:t>
            </a:r>
            <a:b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</a:b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In total, there are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20</a:t>
            </a: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 counters.</a:t>
            </a:r>
          </a:p>
          <a:p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20 =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15</a:t>
            </a: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5</a:t>
            </a:r>
          </a:p>
          <a:p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20 =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5</a:t>
            </a: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 + </a:t>
            </a:r>
            <a:r>
              <a:rPr lang="en-US" sz="2000" u="sng" dirty="0">
                <a:solidFill>
                  <a:srgbClr val="FF3860"/>
                </a:solidFill>
                <a:latin typeface="OpenDyslexicAlta" pitchFamily="2" charset="77"/>
              </a:rPr>
              <a:t>15</a:t>
            </a: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A71E6DCA-A0EA-744E-B3B6-EA462BD6D3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8358" y="2900947"/>
            <a:ext cx="2833014" cy="3764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6040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and make number bonds to 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the ten frame and counters to help you complete the sentences below.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xmlns="" id="{2F92E2BA-8C21-2A4B-9224-B7503B16B8D8}"/>
              </a:ext>
            </a:extLst>
          </p:cNvPr>
          <p:cNvSpPr/>
          <p:nvPr/>
        </p:nvSpPr>
        <p:spPr>
          <a:xfrm>
            <a:off x="6096000" y="2773629"/>
            <a:ext cx="5586663" cy="3891866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There are _ yellow counters. </a:t>
            </a:r>
            <a:b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</a:b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There are _ red counters. </a:t>
            </a:r>
            <a:b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</a:b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In total, there are _ counters.</a:t>
            </a:r>
          </a:p>
          <a:p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10 = _ + _</a:t>
            </a:r>
          </a:p>
          <a:p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10 = _ + _ </a:t>
            </a:r>
          </a:p>
          <a:p>
            <a:endParaRPr lang="en-US" sz="2000" dirty="0">
              <a:solidFill>
                <a:schemeClr val="tx1"/>
              </a:solidFill>
              <a:latin typeface="OpenDyslexicAlta" pitchFamily="2" charset="77"/>
            </a:endParaRPr>
          </a:p>
          <a:p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There are _ yellow counters. </a:t>
            </a:r>
            <a:b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</a:b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There are _ red counters. </a:t>
            </a:r>
            <a:b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</a:br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In total, there are _ counters.</a:t>
            </a:r>
          </a:p>
          <a:p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20 = _ + _</a:t>
            </a:r>
          </a:p>
          <a:p>
            <a:r>
              <a:rPr lang="en-US" sz="2000" dirty="0">
                <a:solidFill>
                  <a:schemeClr val="tx1"/>
                </a:solidFill>
                <a:latin typeface="OpenDyslexicAlta" pitchFamily="2" charset="77"/>
              </a:rPr>
              <a:t>20 = _ + _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102BC904-7A02-2F43-9160-B833A2C9E3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8358" y="2900947"/>
            <a:ext cx="2833014" cy="3764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2470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Maths Shed" id="{5DF74AD8-8BDD-4844-8C46-FFB9DBA0E41D}" vid="{0802D904-F1CF-8847-94FE-D7F26B26A31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E0FFBD23-49EF-F148-9BF8-7DB3477A79E2}">
  <we:reference id="wa104380121" version="2.0.0.0" store="en-GB" storeType="OMEX"/>
  <we:alternateReferences>
    <we:reference id="wa104380121" version="2.0.0.0" store="wa104380121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8380</TotalTime>
  <Words>2809</Words>
  <Application>Microsoft Office PowerPoint</Application>
  <PresentationFormat>Custom</PresentationFormat>
  <Paragraphs>785</Paragraphs>
  <Slides>49</Slides>
  <Notes>46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7" baseType="lpstr">
      <vt:lpstr>Arial</vt:lpstr>
      <vt:lpstr>Wingdings</vt:lpstr>
      <vt:lpstr>OpenDyslexicAlta</vt:lpstr>
      <vt:lpstr>Calibri</vt:lpstr>
      <vt:lpstr>Muli</vt:lpstr>
      <vt:lpstr>Lato Light</vt:lpstr>
      <vt:lpstr>Lato</vt:lpstr>
      <vt:lpstr>Office Theme</vt:lpstr>
      <vt:lpstr>PowerPoint Presentation</vt:lpstr>
      <vt:lpstr>To be able to find and make number bonds to 20</vt:lpstr>
      <vt:lpstr>To be able to find and make number bonds to 20</vt:lpstr>
      <vt:lpstr>To be able to find and make number bonds to 20</vt:lpstr>
      <vt:lpstr>To be able to find and make number bonds to 20</vt:lpstr>
      <vt:lpstr>To be able to find and make number bonds to 20</vt:lpstr>
      <vt:lpstr>To be able to find and make number bonds to 20</vt:lpstr>
      <vt:lpstr>To be able to find and make number bonds to 20</vt:lpstr>
      <vt:lpstr>To be able to find and make number bonds to 20</vt:lpstr>
      <vt:lpstr>To be able to find and make number bonds to 20</vt:lpstr>
      <vt:lpstr>To be able to find and make number bonds to 20</vt:lpstr>
      <vt:lpstr>To be able to find and make number bonds to 20</vt:lpstr>
      <vt:lpstr>To be able to find and make number bonds to 20</vt:lpstr>
      <vt:lpstr>To be able to find and make number bonds to 20</vt:lpstr>
      <vt:lpstr>To be able to find and make number bonds to 20</vt:lpstr>
      <vt:lpstr>To be able to find and make number bonds to 20</vt:lpstr>
      <vt:lpstr>To be able to find and make number bonds to 20</vt:lpstr>
      <vt:lpstr>To be able to find and make number bonds to 20</vt:lpstr>
      <vt:lpstr>To be able to find and make number bonds to 20</vt:lpstr>
      <vt:lpstr>To be able to find and make number bonds to 20</vt:lpstr>
      <vt:lpstr>To be able to find and make number bonds to 20</vt:lpstr>
      <vt:lpstr>To be able to find and make number bonds to 20</vt:lpstr>
      <vt:lpstr>To be able to find and make number bonds to 20</vt:lpstr>
      <vt:lpstr>To be able to find and make number bonds to 20</vt:lpstr>
      <vt:lpstr>To be able to find and make number bonds to 20</vt:lpstr>
      <vt:lpstr>To be able to find and make number bonds to 20</vt:lpstr>
      <vt:lpstr>To be able to find and make number bonds to 20</vt:lpstr>
      <vt:lpstr>To be able to find and make number bonds to 20</vt:lpstr>
      <vt:lpstr>To be able to find and make number bonds to 20</vt:lpstr>
      <vt:lpstr>To be able to find and make number bonds to 20</vt:lpstr>
      <vt:lpstr>To be able to find and make number bonds to 20</vt:lpstr>
      <vt:lpstr>To be able to find and make number bonds to 20</vt:lpstr>
      <vt:lpstr>To be able to find and make number bonds to 20</vt:lpstr>
      <vt:lpstr>To be able to find and make number bonds to 20</vt:lpstr>
      <vt:lpstr>To be able to find and make number bonds to 20</vt:lpstr>
      <vt:lpstr>To be able to find and make number bonds to 20</vt:lpstr>
      <vt:lpstr>To be able to find and make number bonds to 20</vt:lpstr>
      <vt:lpstr>To be able to find and make number bonds to 20</vt:lpstr>
      <vt:lpstr>To be able to find and make number bonds to 20</vt:lpstr>
      <vt:lpstr>To be able to find and make number bonds to 20</vt:lpstr>
      <vt:lpstr>To be able to find and make number bonds to 20</vt:lpstr>
      <vt:lpstr>To be able to find and make number bonds to 20</vt:lpstr>
      <vt:lpstr>To be able to find and make number bonds to 20</vt:lpstr>
      <vt:lpstr>To be able to find and make number bonds to 20</vt:lpstr>
      <vt:lpstr>To be able to find and make number bonds to 20</vt:lpstr>
      <vt:lpstr>To be able to find and make number bonds to 20</vt:lpstr>
      <vt:lpstr>To be able to find and make number bonds to 20</vt:lpstr>
      <vt:lpstr>To be able to find and make number bonds to 20</vt:lpstr>
      <vt:lpstr>To be able to find and make number bonds to 20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Spelling Shed 🐝</dc:title>
  <dc:creator>Rob Smith</dc:creator>
  <cp:lastModifiedBy>Susan</cp:lastModifiedBy>
  <cp:revision>277</cp:revision>
  <cp:lastPrinted>2019-06-17T16:19:05Z</cp:lastPrinted>
  <dcterms:created xsi:type="dcterms:W3CDTF">2018-08-06T08:16:18Z</dcterms:created>
  <dcterms:modified xsi:type="dcterms:W3CDTF">2020-07-14T15:50:31Z</dcterms:modified>
</cp:coreProperties>
</file>