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9" r:id="rId5"/>
    <p:sldId id="702" r:id="rId6"/>
    <p:sldId id="703" r:id="rId7"/>
    <p:sldId id="700" r:id="rId8"/>
    <p:sldId id="701" r:id="rId9"/>
    <p:sldId id="704" r:id="rId10"/>
    <p:sldId id="705" r:id="rId11"/>
  </p:sldIdLst>
  <p:sldSz cx="12192000" cy="6858000"/>
  <p:notesSz cx="6858000" cy="9144000"/>
  <p:embeddedFontLst>
    <p:embeddedFont>
      <p:font typeface="Lato" panose="020F0502020204030203" pitchFamily="34" charset="0"/>
      <p:regular r:id="rId14"/>
      <p:bold r:id="rId15"/>
    </p:embeddedFont>
    <p:embeddedFont>
      <p:font typeface="Lato Light" panose="020F0302020204030203" pitchFamily="34" charset="0"/>
      <p:regular r:id="rId16"/>
    </p:embeddedFont>
    <p:embeddedFont>
      <p:font typeface="Cambria Math" panose="02040503050406030204" pitchFamily="18" charset="0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uli" panose="020B0604020202020204" charset="0"/>
      <p:regular r:id="rId24"/>
      <p:bold r:id="rId25"/>
      <p:italic r:id="rId26"/>
      <p:boldItalic r:id="rId27"/>
    </p:embeddedFont>
    <p:embeddedFont>
      <p:font typeface="OpenDyslexicAlta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/>
    <p:restoredTop sz="84193"/>
  </p:normalViewPr>
  <p:slideViewPr>
    <p:cSldViewPr snapToGrid="0" snapToObjects="1" showGuides="1">
      <p:cViewPr>
        <p:scale>
          <a:sx n="70" d="100"/>
          <a:sy n="70" d="100"/>
        </p:scale>
        <p:origin x="-684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210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73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4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tif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small Christmas tree weighs half as much as a large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total mass of a small and large Christmas tree is 33kg.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What is the mass of a large Christmas tree?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7521DF80-5331-C144-88F2-D9055B33A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45" y="879872"/>
            <a:ext cx="1225355" cy="1667235"/>
          </a:xfrm>
          <a:prstGeom prst="rect">
            <a:avLst/>
          </a:prstGeom>
        </p:spPr>
      </p:pic>
      <p:pic>
        <p:nvPicPr>
          <p:cNvPr id="16" name="Picture 15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D92877CB-F6AB-4D4B-8EB2-083B5BD2D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944" y="1433126"/>
            <a:ext cx="818734" cy="1113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AEA48-648B-0948-856B-DEFF89AA20FC}"/>
              </a:ext>
            </a:extLst>
          </p:cNvPr>
          <p:cNvSpPr/>
          <p:nvPr/>
        </p:nvSpPr>
        <p:spPr>
          <a:xfrm>
            <a:off x="10488865" y="2256109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assoon Infant Std" pitchFamily="34" charset="0"/>
              </a:rPr>
              <a:t>S</a:t>
            </a:r>
            <a:endParaRPr lang="en-US" b="1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59F8D21-741D-CA4A-B7E2-DB1040AE68A2}"/>
              </a:ext>
            </a:extLst>
          </p:cNvPr>
          <p:cNvSpPr/>
          <p:nvPr/>
        </p:nvSpPr>
        <p:spPr>
          <a:xfrm>
            <a:off x="11236582" y="2216942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assoon Infant Std" pitchFamily="34" charset="0"/>
              </a:rPr>
              <a:t>L</a:t>
            </a:r>
            <a:endParaRPr lang="en-US" b="1" dirty="0">
              <a:solidFill>
                <a:schemeClr val="bg1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small Christmas tree weighs half as much as a large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total mass of a small and large Christmas tree is 33kg.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What is the mass of a large Christmas tree?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44CC99B7-FB20-1A42-88CA-196CA77F7577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mass of a  large Christmas tree is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kg.</a:t>
            </a: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484AF1D2-2B9B-6746-8773-0830CB81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45" y="879872"/>
            <a:ext cx="1225355" cy="1667235"/>
          </a:xfrm>
          <a:prstGeom prst="rect">
            <a:avLst/>
          </a:prstGeom>
        </p:spPr>
      </p:pic>
      <p:pic>
        <p:nvPicPr>
          <p:cNvPr id="16" name="Picture 15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CAEE622-7029-3E4C-A45E-1121E71B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944" y="1433126"/>
            <a:ext cx="818734" cy="11139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1F6868-555E-A444-8186-9E0F3ED802F3}"/>
              </a:ext>
            </a:extLst>
          </p:cNvPr>
          <p:cNvSpPr/>
          <p:nvPr/>
        </p:nvSpPr>
        <p:spPr>
          <a:xfrm>
            <a:off x="10488865" y="2256109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assoon Infant Std" pitchFamily="34" charset="0"/>
              </a:rPr>
              <a:t>S</a:t>
            </a:r>
            <a:endParaRPr lang="en-US" b="1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C2F3D54-5219-E742-A86D-E54E5B52C089}"/>
              </a:ext>
            </a:extLst>
          </p:cNvPr>
          <p:cNvSpPr/>
          <p:nvPr/>
        </p:nvSpPr>
        <p:spPr>
          <a:xfrm>
            <a:off x="11236582" y="2216942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assoon Infant Std" pitchFamily="34" charset="0"/>
              </a:rPr>
              <a:t>L</a:t>
            </a:r>
            <a:endParaRPr lang="en-US" b="1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DBFB24-1B8B-0145-932B-A0034E47FFB5}"/>
              </a:ext>
            </a:extLst>
          </p:cNvPr>
          <p:cNvSpPr/>
          <p:nvPr/>
        </p:nvSpPr>
        <p:spPr>
          <a:xfrm>
            <a:off x="1346494" y="3425172"/>
            <a:ext cx="358994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33kg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76758CA-0B75-F64D-81C0-512D9E64E2E0}"/>
              </a:ext>
            </a:extLst>
          </p:cNvPr>
          <p:cNvSpPr/>
          <p:nvPr/>
        </p:nvSpPr>
        <p:spPr>
          <a:xfrm>
            <a:off x="1346494" y="3785493"/>
            <a:ext cx="1197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small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519D2F8-2B70-1147-911D-CE93C389D199}"/>
              </a:ext>
            </a:extLst>
          </p:cNvPr>
          <p:cNvSpPr/>
          <p:nvPr/>
        </p:nvSpPr>
        <p:spPr>
          <a:xfrm>
            <a:off x="2544417" y="3785493"/>
            <a:ext cx="239201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large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A7A3F95-EBB7-4446-982C-8918E08058D1}"/>
              </a:ext>
            </a:extLst>
          </p:cNvPr>
          <p:cNvSpPr/>
          <p:nvPr/>
        </p:nvSpPr>
        <p:spPr>
          <a:xfrm>
            <a:off x="2544417" y="3785493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large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58EF0AA-BF2A-4D44-8780-50B38D914300}"/>
              </a:ext>
            </a:extLst>
          </p:cNvPr>
          <p:cNvSpPr/>
          <p:nvPr/>
        </p:nvSpPr>
        <p:spPr>
          <a:xfrm>
            <a:off x="3738512" y="3785493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large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3C188212-F866-AF48-8F5C-D48E1CE62345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C188212-F866-AF48-8F5C-D48E1CE62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B9AB0A8-AD16-244C-9609-D5605F2F9254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B9AB0A8-AD16-244C-9609-D5605F2F9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232A0B1-611F-624E-AA84-5B09A892FC45}"/>
              </a:ext>
            </a:extLst>
          </p:cNvPr>
          <p:cNvSpPr/>
          <p:nvPr/>
        </p:nvSpPr>
        <p:spPr>
          <a:xfrm>
            <a:off x="1353245" y="3785493"/>
            <a:ext cx="1197923" cy="3693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11kg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0018E59-B697-E244-BA8B-02577194F592}"/>
              </a:ext>
            </a:extLst>
          </p:cNvPr>
          <p:cNvSpPr/>
          <p:nvPr/>
        </p:nvSpPr>
        <p:spPr>
          <a:xfrm>
            <a:off x="2543119" y="3781485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11kg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3ABA0A-840A-3243-BBF2-5792DE990040}"/>
              </a:ext>
            </a:extLst>
          </p:cNvPr>
          <p:cNvSpPr/>
          <p:nvPr/>
        </p:nvSpPr>
        <p:spPr>
          <a:xfrm>
            <a:off x="3735589" y="3779659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11kg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D841D81C-752A-4149-8FC4-74A230C2B18D}"/>
                  </a:ext>
                </a:extLst>
              </p:cNvPr>
              <p:cNvSpPr txBox="1"/>
              <p:nvPr/>
            </p:nvSpPr>
            <p:spPr>
              <a:xfrm>
                <a:off x="6498621" y="3968736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841D81C-752A-4149-8FC4-74A230C2B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68736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D94ACF4-30A1-B54A-B770-96A081399D53}"/>
                  </a:ext>
                </a:extLst>
              </p:cNvPr>
              <p:cNvSpPr txBox="1"/>
              <p:nvPr/>
            </p:nvSpPr>
            <p:spPr>
              <a:xfrm>
                <a:off x="7581067" y="395830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D94ACF4-30A1-B54A-B770-96A081399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958306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22E07F3-AE7E-7646-9891-B8613773DAD8}"/>
              </a:ext>
            </a:extLst>
          </p:cNvPr>
          <p:cNvSpPr/>
          <p:nvPr/>
        </p:nvSpPr>
        <p:spPr>
          <a:xfrm>
            <a:off x="2550905" y="3779659"/>
            <a:ext cx="237702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22kg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5FCF1EE-2278-2545-943B-58A90C52B3E8}"/>
              </a:ext>
            </a:extLst>
          </p:cNvPr>
          <p:cNvSpPr txBox="1"/>
          <p:nvPr/>
        </p:nvSpPr>
        <p:spPr>
          <a:xfrm>
            <a:off x="7646691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0937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24" grpId="0" animBg="1"/>
      <p:bldP spid="25" grpId="0" animBg="1"/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5" grpId="0"/>
      <p:bldP spid="36" grpId="0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Ahmed, Chen and Yasmin are sharing some satsumas.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Ahmed has a quarter of the satsumas, Chen has one twelfth of the satsumas and Yasmin has the rest of the satsumas. Ahmed has 18 more satsumas than Chen.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satsumas does Yasmin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B47F12-4CED-CA49-8A84-5AECA927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53155"/>
            <a:ext cx="1391569" cy="139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368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Ahmed, Chen and Yasmin are sharing some satsumas.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Ahmed has a quarter of the satsumas, Chen has one twelfth of the satsumas and Yasmin has the rest of the satsumas. Ahmed has 18 more satsumas than Chen.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satsumas does Yasmin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B47F12-4CED-CA49-8A84-5AECA927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53155"/>
            <a:ext cx="1391569" cy="139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8F6B5F38-0F52-2D4B-8328-0E35DF06EE2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has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satsumas.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26F2B8F-7411-C841-ADAF-5F71617BA8C2}"/>
              </a:ext>
            </a:extLst>
          </p:cNvPr>
          <p:cNvSpPr/>
          <p:nvPr/>
        </p:nvSpPr>
        <p:spPr>
          <a:xfrm>
            <a:off x="895976" y="3326790"/>
            <a:ext cx="432162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total number of satsumas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04A867C-8CB1-7A4E-9B6D-C7D6870CB2A6}"/>
              </a:ext>
            </a:extLst>
          </p:cNvPr>
          <p:cNvSpPr/>
          <p:nvPr/>
        </p:nvSpPr>
        <p:spPr>
          <a:xfrm>
            <a:off x="895977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F5F58A4-CD2A-7846-90C8-954AA1336EDE}"/>
              </a:ext>
            </a:extLst>
          </p:cNvPr>
          <p:cNvSpPr/>
          <p:nvPr/>
        </p:nvSpPr>
        <p:spPr>
          <a:xfrm>
            <a:off x="1981201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23E699-89EA-AF48-B6BE-FBD410E1FBF3}"/>
              </a:ext>
            </a:extLst>
          </p:cNvPr>
          <p:cNvSpPr/>
          <p:nvPr/>
        </p:nvSpPr>
        <p:spPr>
          <a:xfrm>
            <a:off x="3066425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961E479-B93C-404F-BD10-25C665160D23}"/>
              </a:ext>
            </a:extLst>
          </p:cNvPr>
          <p:cNvSpPr/>
          <p:nvPr/>
        </p:nvSpPr>
        <p:spPr>
          <a:xfrm>
            <a:off x="4132382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F643E9C-6050-9C4C-AFA6-07C9F61B9FF8}"/>
              </a:ext>
            </a:extLst>
          </p:cNvPr>
          <p:cNvSpPr/>
          <p:nvPr/>
        </p:nvSpPr>
        <p:spPr>
          <a:xfrm>
            <a:off x="895976" y="3697881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4692584-CA13-8246-9D0E-81FF61199B82}"/>
              </a:ext>
            </a:extLst>
          </p:cNvPr>
          <p:cNvSpPr/>
          <p:nvPr/>
        </p:nvSpPr>
        <p:spPr>
          <a:xfrm>
            <a:off x="1620034" y="3697881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5D8B89C-9E41-D84F-B26F-E4FBA26BEDB1}"/>
              </a:ext>
            </a:extLst>
          </p:cNvPr>
          <p:cNvSpPr/>
          <p:nvPr/>
        </p:nvSpPr>
        <p:spPr>
          <a:xfrm>
            <a:off x="1258589" y="3701126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90A567A-7FA7-8746-AED6-33A4802AB949}"/>
              </a:ext>
            </a:extLst>
          </p:cNvPr>
          <p:cNvSpPr/>
          <p:nvPr/>
        </p:nvSpPr>
        <p:spPr>
          <a:xfrm>
            <a:off x="1979755" y="3700601"/>
            <a:ext cx="360000" cy="37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DDFEED2-6D73-CB46-B8D3-923AF4F7DCD3}"/>
              </a:ext>
            </a:extLst>
          </p:cNvPr>
          <p:cNvSpPr/>
          <p:nvPr/>
        </p:nvSpPr>
        <p:spPr>
          <a:xfrm>
            <a:off x="2703813" y="370060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5C1299F-C4BE-AA4B-8B5C-38E6E94B87DB}"/>
              </a:ext>
            </a:extLst>
          </p:cNvPr>
          <p:cNvSpPr/>
          <p:nvPr/>
        </p:nvSpPr>
        <p:spPr>
          <a:xfrm>
            <a:off x="2342368" y="370384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6F0CA5E-C2DA-4545-A1E7-5019F3C37172}"/>
              </a:ext>
            </a:extLst>
          </p:cNvPr>
          <p:cNvSpPr/>
          <p:nvPr/>
        </p:nvSpPr>
        <p:spPr>
          <a:xfrm>
            <a:off x="3049768" y="369463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4CE808F-C2F8-F54E-9C0B-5FCDA073E559}"/>
              </a:ext>
            </a:extLst>
          </p:cNvPr>
          <p:cNvSpPr/>
          <p:nvPr/>
        </p:nvSpPr>
        <p:spPr>
          <a:xfrm>
            <a:off x="3773826" y="369463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FA44D00-32A1-5F4A-92A5-B9BCC008E331}"/>
              </a:ext>
            </a:extLst>
          </p:cNvPr>
          <p:cNvSpPr/>
          <p:nvPr/>
        </p:nvSpPr>
        <p:spPr>
          <a:xfrm>
            <a:off x="3412381" y="369788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BF7B356-AEA1-884F-A7E7-2BBB79C5B5EB}"/>
              </a:ext>
            </a:extLst>
          </p:cNvPr>
          <p:cNvSpPr/>
          <p:nvPr/>
        </p:nvSpPr>
        <p:spPr>
          <a:xfrm>
            <a:off x="4133547" y="369735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22B465A-25DA-4646-8DE8-32E241673201}"/>
              </a:ext>
            </a:extLst>
          </p:cNvPr>
          <p:cNvSpPr/>
          <p:nvPr/>
        </p:nvSpPr>
        <p:spPr>
          <a:xfrm>
            <a:off x="4857605" y="369735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A4AA9A5-5F4D-F447-B511-57E19224ED54}"/>
              </a:ext>
            </a:extLst>
          </p:cNvPr>
          <p:cNvSpPr/>
          <p:nvPr/>
        </p:nvSpPr>
        <p:spPr>
          <a:xfrm>
            <a:off x="4496160" y="370060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36421C56-B565-3540-BA47-7475A172F5D9}"/>
              </a:ext>
            </a:extLst>
          </p:cNvPr>
          <p:cNvSpPr/>
          <p:nvPr/>
        </p:nvSpPr>
        <p:spPr>
          <a:xfrm rot="5400000">
            <a:off x="1360141" y="3634855"/>
            <a:ext cx="155448" cy="1083779"/>
          </a:xfrm>
          <a:prstGeom prst="rightBrace">
            <a:avLst>
              <a:gd name="adj1" fmla="val 8333"/>
              <a:gd name="adj2" fmla="val 7338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0D2AB8-2AB1-6442-B231-1D4A6EEBF728}"/>
              </a:ext>
            </a:extLst>
          </p:cNvPr>
          <p:cNvSpPr txBox="1"/>
          <p:nvPr/>
        </p:nvSpPr>
        <p:spPr>
          <a:xfrm>
            <a:off x="645618" y="426934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Ahmed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xmlns="" id="{ACC32002-E63D-BF4E-9844-B754937B6B16}"/>
              </a:ext>
            </a:extLst>
          </p:cNvPr>
          <p:cNvSpPr/>
          <p:nvPr/>
        </p:nvSpPr>
        <p:spPr>
          <a:xfrm rot="5400000">
            <a:off x="2103838" y="4018535"/>
            <a:ext cx="155448" cy="31638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21606E9-3826-9A4B-BCDB-06C5AD1702B6}"/>
              </a:ext>
            </a:extLst>
          </p:cNvPr>
          <p:cNvSpPr txBox="1"/>
          <p:nvPr/>
        </p:nvSpPr>
        <p:spPr>
          <a:xfrm>
            <a:off x="1796278" y="427789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Chen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08BB7853-1FE0-9447-89D1-D5B73EC986DC}"/>
                  </a:ext>
                </a:extLst>
              </p:cNvPr>
              <p:cNvSpPr txBox="1"/>
              <p:nvPr/>
            </p:nvSpPr>
            <p:spPr>
              <a:xfrm>
                <a:off x="6514138" y="3281988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8BB7853-1FE0-9447-89D1-D5B73EC98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281988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840" r="-718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6900D0FD-C62C-4A4C-B880-409941DA8B04}"/>
                  </a:ext>
                </a:extLst>
              </p:cNvPr>
              <p:cNvSpPr txBox="1"/>
              <p:nvPr/>
            </p:nvSpPr>
            <p:spPr>
              <a:xfrm>
                <a:off x="7754976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900D0FD-C62C-4A4C-B880-409941DA8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976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CAF79D5-83F9-A143-BB27-799A4F2B491A}"/>
              </a:ext>
            </a:extLst>
          </p:cNvPr>
          <p:cNvSpPr/>
          <p:nvPr/>
        </p:nvSpPr>
        <p:spPr>
          <a:xfrm>
            <a:off x="895976" y="3696752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DB15B37-26CA-9545-9C2D-8A3C6B9AC3D1}"/>
              </a:ext>
            </a:extLst>
          </p:cNvPr>
          <p:cNvSpPr/>
          <p:nvPr/>
        </p:nvSpPr>
        <p:spPr>
          <a:xfrm>
            <a:off x="1620034" y="3696752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211A8CBC-8A47-4047-9DE8-F776139354C3}"/>
              </a:ext>
            </a:extLst>
          </p:cNvPr>
          <p:cNvSpPr/>
          <p:nvPr/>
        </p:nvSpPr>
        <p:spPr>
          <a:xfrm>
            <a:off x="1258589" y="3699997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E7149EDE-BEDC-9A44-9E61-0CAF1F0BF826}"/>
              </a:ext>
            </a:extLst>
          </p:cNvPr>
          <p:cNvSpPr/>
          <p:nvPr/>
        </p:nvSpPr>
        <p:spPr>
          <a:xfrm>
            <a:off x="1979755" y="3699472"/>
            <a:ext cx="360000" cy="37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FA4943EE-15EC-F14D-A8DC-D2B883878722}"/>
              </a:ext>
            </a:extLst>
          </p:cNvPr>
          <p:cNvSpPr/>
          <p:nvPr/>
        </p:nvSpPr>
        <p:spPr>
          <a:xfrm>
            <a:off x="2703813" y="369947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F03B8E4E-9072-5D4E-A8C4-15D64EEB1EED}"/>
              </a:ext>
            </a:extLst>
          </p:cNvPr>
          <p:cNvSpPr/>
          <p:nvPr/>
        </p:nvSpPr>
        <p:spPr>
          <a:xfrm>
            <a:off x="2342368" y="370271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06833C2E-42B3-2C4B-B4D7-7CC87BCF1938}"/>
              </a:ext>
            </a:extLst>
          </p:cNvPr>
          <p:cNvSpPr/>
          <p:nvPr/>
        </p:nvSpPr>
        <p:spPr>
          <a:xfrm>
            <a:off x="3049768" y="369350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06A7AA7-964A-9C4E-8D59-839EC376568B}"/>
              </a:ext>
            </a:extLst>
          </p:cNvPr>
          <p:cNvSpPr/>
          <p:nvPr/>
        </p:nvSpPr>
        <p:spPr>
          <a:xfrm>
            <a:off x="3773826" y="369350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4E9C7DDA-2D58-9C41-AEFC-29D0AA6704FB}"/>
              </a:ext>
            </a:extLst>
          </p:cNvPr>
          <p:cNvSpPr/>
          <p:nvPr/>
        </p:nvSpPr>
        <p:spPr>
          <a:xfrm>
            <a:off x="3412381" y="369675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450FDA9D-D548-194A-8E91-1D083BC29CD0}"/>
              </a:ext>
            </a:extLst>
          </p:cNvPr>
          <p:cNvSpPr/>
          <p:nvPr/>
        </p:nvSpPr>
        <p:spPr>
          <a:xfrm>
            <a:off x="4133547" y="369622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F876EA50-B1E4-1A46-A010-A08484D51039}"/>
              </a:ext>
            </a:extLst>
          </p:cNvPr>
          <p:cNvSpPr/>
          <p:nvPr/>
        </p:nvSpPr>
        <p:spPr>
          <a:xfrm>
            <a:off x="4857605" y="369622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5089FFD8-BA3A-3F41-9319-9F7B2D384176}"/>
              </a:ext>
            </a:extLst>
          </p:cNvPr>
          <p:cNvSpPr/>
          <p:nvPr/>
        </p:nvSpPr>
        <p:spPr>
          <a:xfrm>
            <a:off x="4496160" y="369947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</a:t>
            </a:r>
          </a:p>
        </p:txBody>
      </p:sp>
      <p:sp>
        <p:nvSpPr>
          <p:cNvPr id="65" name="Right Brace 64">
            <a:extLst>
              <a:ext uri="{FF2B5EF4-FFF2-40B4-BE49-F238E27FC236}">
                <a16:creationId xmlns:a16="http://schemas.microsoft.com/office/drawing/2014/main" xmlns="" id="{BA28001B-A4BC-6A47-8CD9-6A4DE593C5A8}"/>
              </a:ext>
            </a:extLst>
          </p:cNvPr>
          <p:cNvSpPr/>
          <p:nvPr/>
        </p:nvSpPr>
        <p:spPr>
          <a:xfrm rot="5400000">
            <a:off x="3699752" y="2802962"/>
            <a:ext cx="155448" cy="277193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BFE3EBB-3CD6-ED40-AC87-303AB46A9AB7}"/>
              </a:ext>
            </a:extLst>
          </p:cNvPr>
          <p:cNvSpPr txBox="1"/>
          <p:nvPr/>
        </p:nvSpPr>
        <p:spPr>
          <a:xfrm>
            <a:off x="3240023" y="4286841"/>
            <a:ext cx="83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Yasmin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68E2C235-AE94-EC4F-A918-6C82861B70DE}"/>
                  </a:ext>
                </a:extLst>
              </p:cNvPr>
              <p:cNvSpPr txBox="1"/>
              <p:nvPr/>
            </p:nvSpPr>
            <p:spPr>
              <a:xfrm>
                <a:off x="6514138" y="3988278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8E2C235-AE94-EC4F-A918-6C82861B7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988278"/>
                <a:ext cx="930063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0526" r="-921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64EF0A7D-4A04-FA43-ABB9-1FE83E356669}"/>
                  </a:ext>
                </a:extLst>
              </p:cNvPr>
              <p:cNvSpPr txBox="1"/>
              <p:nvPr/>
            </p:nvSpPr>
            <p:spPr>
              <a:xfrm>
                <a:off x="7586013" y="39867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72</a:t>
                </a: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4EF0A7D-4A04-FA43-ABB9-1FE83E356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013" y="398675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073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22" grpId="0" animBg="1"/>
      <p:bldP spid="23" grpId="0" animBg="1"/>
      <p:bldP spid="2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" grpId="0" animBg="1"/>
      <p:bldP spid="49" grpId="0" animBg="1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and Jamal are buying gingerbread.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160 gingerbread and Jamal has 64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gives Jamal some of her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now has 14 more gingerbread than Ruth.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gingerbread did Ruth give to Jamal?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171C2C-3CEA-3942-802F-794FCC3FD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328" y="984065"/>
            <a:ext cx="2158950" cy="1437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39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and Jamal are buying gingerbread.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160 gingerbread and Jamal has 64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gives Jamal some of her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now has 14 more gingerbread than Ruth.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gingerbread did Ruth give to Jamal?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171C2C-3CEA-3942-802F-794FCC3F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328" y="984065"/>
            <a:ext cx="2158950" cy="1437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2B2B4F5-C69E-554C-9A1E-6AC86AE3FA80}"/>
              </a:ext>
            </a:extLst>
          </p:cNvPr>
          <p:cNvSpPr/>
          <p:nvPr/>
        </p:nvSpPr>
        <p:spPr>
          <a:xfrm>
            <a:off x="897386" y="3563604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F655B9-84C7-1D4F-8D27-12BABC6116F4}"/>
              </a:ext>
            </a:extLst>
          </p:cNvPr>
          <p:cNvSpPr/>
          <p:nvPr/>
        </p:nvSpPr>
        <p:spPr>
          <a:xfrm>
            <a:off x="897386" y="3932936"/>
            <a:ext cx="323729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43BA679-E22E-7445-A8CD-B2D06867BF61}"/>
              </a:ext>
            </a:extLst>
          </p:cNvPr>
          <p:cNvSpPr/>
          <p:nvPr/>
        </p:nvSpPr>
        <p:spPr>
          <a:xfrm>
            <a:off x="4134678" y="3932936"/>
            <a:ext cx="10815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F205DE72-D256-E04E-961A-F1F11D54AE3B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64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205DE72-D256-E04E-961A-F1F11D54A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6329" r="-54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8F14DF14-4A39-184E-B9E3-80508A0930A2}"/>
                  </a:ext>
                </a:extLst>
              </p:cNvPr>
              <p:cNvSpPr txBox="1"/>
              <p:nvPr/>
            </p:nvSpPr>
            <p:spPr>
              <a:xfrm>
                <a:off x="815753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224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F14DF14-4A39-184E-B9E3-80508A093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537" y="317665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167EE91-C5B2-4C4D-97F0-720BF8356E04}"/>
              </a:ext>
            </a:extLst>
          </p:cNvPr>
          <p:cNvSpPr/>
          <p:nvPr/>
        </p:nvSpPr>
        <p:spPr>
          <a:xfrm>
            <a:off x="897386" y="3563604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DFF2916-CBE2-5440-860D-612FD0CCE7F4}"/>
              </a:ext>
            </a:extLst>
          </p:cNvPr>
          <p:cNvSpPr/>
          <p:nvPr/>
        </p:nvSpPr>
        <p:spPr>
          <a:xfrm>
            <a:off x="897386" y="4426608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224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81C0D4B-6437-6943-8FCB-3B3F13A8042C}"/>
              </a:ext>
            </a:extLst>
          </p:cNvPr>
          <p:cNvSpPr/>
          <p:nvPr/>
        </p:nvSpPr>
        <p:spPr>
          <a:xfrm>
            <a:off x="897386" y="4785927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F54DCCB-1337-574E-955B-1E98DB3C6FDD}"/>
              </a:ext>
            </a:extLst>
          </p:cNvPr>
          <p:cNvSpPr/>
          <p:nvPr/>
        </p:nvSpPr>
        <p:spPr>
          <a:xfrm>
            <a:off x="3059720" y="4786633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2F90174-AFF4-994A-984F-6667F15A4C83}"/>
                  </a:ext>
                </a:extLst>
              </p:cNvPr>
              <p:cNvSpPr txBox="1"/>
              <p:nvPr/>
            </p:nvSpPr>
            <p:spPr>
              <a:xfrm>
                <a:off x="6514138" y="3781238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224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2F90174-AFF4-994A-984F-6667F15A4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781238"/>
                <a:ext cx="1276311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12DB44E-E889-8C42-A08E-2C53900358D3}"/>
                  </a:ext>
                </a:extLst>
              </p:cNvPr>
              <p:cNvSpPr txBox="1"/>
              <p:nvPr/>
            </p:nvSpPr>
            <p:spPr>
              <a:xfrm>
                <a:off x="7918529" y="3770808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112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12DB44E-E889-8C42-A08E-2C5390035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529" y="3770808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B37A547-469C-314B-9749-F2B7DFFC98AF}"/>
              </a:ext>
            </a:extLst>
          </p:cNvPr>
          <p:cNvSpPr/>
          <p:nvPr/>
        </p:nvSpPr>
        <p:spPr>
          <a:xfrm>
            <a:off x="897386" y="4785927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112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A6AC829-1DDF-A144-9D22-BBD00AF01F4E}"/>
              </a:ext>
            </a:extLst>
          </p:cNvPr>
          <p:cNvSpPr/>
          <p:nvPr/>
        </p:nvSpPr>
        <p:spPr>
          <a:xfrm>
            <a:off x="3059720" y="4786633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112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643520A9-2110-EC4F-970F-1D4667DD3107}"/>
                  </a:ext>
                </a:extLst>
              </p:cNvPr>
              <p:cNvSpPr txBox="1"/>
              <p:nvPr/>
            </p:nvSpPr>
            <p:spPr>
              <a:xfrm>
                <a:off x="6498621" y="4391832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112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43520A9-2110-EC4F-970F-1D4667DD3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391832"/>
                <a:ext cx="1276311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66AA5AA3-9E38-DD49-8691-CCCA335C5D92}"/>
                  </a:ext>
                </a:extLst>
              </p:cNvPr>
              <p:cNvSpPr txBox="1"/>
              <p:nvPr/>
            </p:nvSpPr>
            <p:spPr>
              <a:xfrm>
                <a:off x="7903012" y="4381402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119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6AA5AA3-9E38-DD49-8691-CCCA335C5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012" y="4381402"/>
                <a:ext cx="1335485" cy="646331"/>
              </a:xfrm>
              <a:prstGeom prst="rect">
                <a:avLst/>
              </a:prstGeom>
              <a:blipFill rotWithShape="1">
                <a:blip r:embed="rId10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7AAA682E-9D28-F242-8579-9A57F4B78D05}"/>
                  </a:ext>
                </a:extLst>
              </p:cNvPr>
              <p:cNvSpPr txBox="1"/>
              <p:nvPr/>
            </p:nvSpPr>
            <p:spPr>
              <a:xfrm>
                <a:off x="6498621" y="5002426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64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AAA682E-9D28-F242-8579-9A57F4B78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5002426"/>
                <a:ext cx="1444626" cy="646331"/>
              </a:xfrm>
              <a:prstGeom prst="rect">
                <a:avLst/>
              </a:prstGeom>
              <a:blipFill rotWithShape="1">
                <a:blip r:embed="rId11"/>
                <a:stretch>
                  <a:fillRect l="-6329" r="-54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AC263408-ACD7-E44E-ADBF-875C520D9C63}"/>
                  </a:ext>
                </a:extLst>
              </p:cNvPr>
              <p:cNvSpPr txBox="1"/>
              <p:nvPr/>
            </p:nvSpPr>
            <p:spPr>
              <a:xfrm>
                <a:off x="8000290" y="499199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55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C263408-ACD7-E44E-ADBF-875C520D9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290" y="4991996"/>
                <a:ext cx="1335485" cy="646331"/>
              </a:xfrm>
              <a:prstGeom prst="rect">
                <a:avLst/>
              </a:prstGeom>
              <a:blipFill rotWithShape="1">
                <a:blip r:embed="rId12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ubtitle 4">
            <a:extLst>
              <a:ext uri="{FF2B5EF4-FFF2-40B4-BE49-F238E27FC236}">
                <a16:creationId xmlns:a16="http://schemas.microsoft.com/office/drawing/2014/main" xmlns="" id="{7C37E4C4-7791-6648-9480-3F7DC19661D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Ruth gave Jamal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gingerbread.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3507E0D-36E5-0D4D-985E-D46BE273774A}"/>
              </a:ext>
            </a:extLst>
          </p:cNvPr>
          <p:cNvSpPr txBox="1"/>
          <p:nvPr/>
        </p:nvSpPr>
        <p:spPr>
          <a:xfrm>
            <a:off x="3436527" y="579948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3909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4" grpId="0"/>
      <p:bldP spid="35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240 toy boats and planes to give as gifts.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gives away 87 of the boats and 20% of the planes.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now has the same amount of boats and planes.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planes did he have to give as gifts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370336D8-5D4F-B444-AF37-A65C72196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483" y="1522008"/>
            <a:ext cx="1062190" cy="10725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AA09CC-8A64-7147-A6EA-A2E0B4D14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102" y="867113"/>
            <a:ext cx="1268571" cy="6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3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18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240 toy boats and planes to give as gifts.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gives away 87 of the boats and 20% of the planes.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now has the same amount of boats and planes.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planes did he have to give as gifts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09F53A4F-677E-2F43-8572-4619CDE9E88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Santa had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toy planes to give away originally.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B898A6AA-60C5-F943-A69A-9A57C52C4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9483" y="1522008"/>
            <a:ext cx="1062190" cy="1072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D016BA4-5F0A-4B4B-9017-600A6774E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102" y="867113"/>
            <a:ext cx="1268571" cy="6816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42BB720-BF40-414C-97EC-7632069C6196}"/>
              </a:ext>
            </a:extLst>
          </p:cNvPr>
          <p:cNvSpPr/>
          <p:nvPr/>
        </p:nvSpPr>
        <p:spPr>
          <a:xfrm>
            <a:off x="603794" y="3657730"/>
            <a:ext cx="689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boats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1483D3B-EFF7-724E-BC62-D3BDD34A21BB}"/>
              </a:ext>
            </a:extLst>
          </p:cNvPr>
          <p:cNvSpPr/>
          <p:nvPr/>
        </p:nvSpPr>
        <p:spPr>
          <a:xfrm>
            <a:off x="523643" y="4638954"/>
            <a:ext cx="769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planes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3CD2841-B47F-F841-ACFF-EB0686418543}"/>
              </a:ext>
            </a:extLst>
          </p:cNvPr>
          <p:cNvSpPr/>
          <p:nvPr/>
        </p:nvSpPr>
        <p:spPr>
          <a:xfrm>
            <a:off x="1321091" y="3657730"/>
            <a:ext cx="36011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EA225C8-A0A2-1243-B86E-EFD5B7E2F529}"/>
              </a:ext>
            </a:extLst>
          </p:cNvPr>
          <p:cNvSpPr/>
          <p:nvPr/>
        </p:nvSpPr>
        <p:spPr>
          <a:xfrm>
            <a:off x="1321091" y="4638954"/>
            <a:ext cx="28812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DF158BA7-357B-854B-A9F4-2653F6F92D4F}"/>
              </a:ext>
            </a:extLst>
          </p:cNvPr>
          <p:cNvSpPr/>
          <p:nvPr/>
        </p:nvSpPr>
        <p:spPr>
          <a:xfrm>
            <a:off x="4979289" y="3657731"/>
            <a:ext cx="155448" cy="135055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0A4CD25-20D0-084A-A923-CC402D745D44}"/>
              </a:ext>
            </a:extLst>
          </p:cNvPr>
          <p:cNvSpPr txBox="1"/>
          <p:nvPr/>
        </p:nvSpPr>
        <p:spPr>
          <a:xfrm>
            <a:off x="5169227" y="4148343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240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436B0BC-CE86-E646-994B-015EB34DAA4D}"/>
              </a:ext>
            </a:extLst>
          </p:cNvPr>
          <p:cNvSpPr/>
          <p:nvPr/>
        </p:nvSpPr>
        <p:spPr>
          <a:xfrm>
            <a:off x="3619390" y="3657730"/>
            <a:ext cx="13070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87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7625072-20F0-894D-A188-4EFEC4219F48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240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87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7625072-20F0-894D-A188-4EFEC4219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329" r="-54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EC6038E-6E1F-A045-B2C7-263B2AAFBC5A}"/>
                  </a:ext>
                </a:extLst>
              </p:cNvPr>
              <p:cNvSpPr txBox="1"/>
              <p:nvPr/>
            </p:nvSpPr>
            <p:spPr>
              <a:xfrm>
                <a:off x="815753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153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EC6038E-6E1F-A045-B2C7-263B2AAFB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537" y="317665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A0BA8CD-EE37-894F-B096-9326A83EB35A}"/>
              </a:ext>
            </a:extLst>
          </p:cNvPr>
          <p:cNvSpPr/>
          <p:nvPr/>
        </p:nvSpPr>
        <p:spPr>
          <a:xfrm>
            <a:off x="1321091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44D35A7-858C-9743-9389-2A0854E4F99C}"/>
              </a:ext>
            </a:extLst>
          </p:cNvPr>
          <p:cNvSpPr/>
          <p:nvPr/>
        </p:nvSpPr>
        <p:spPr>
          <a:xfrm>
            <a:off x="1897116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055DF41-3586-0240-B527-8C7A060F70A2}"/>
              </a:ext>
            </a:extLst>
          </p:cNvPr>
          <p:cNvSpPr/>
          <p:nvPr/>
        </p:nvSpPr>
        <p:spPr>
          <a:xfrm>
            <a:off x="2465743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D4EC288-0F45-A04A-A5A4-981A2F2A5DA7}"/>
              </a:ext>
            </a:extLst>
          </p:cNvPr>
          <p:cNvSpPr/>
          <p:nvPr/>
        </p:nvSpPr>
        <p:spPr>
          <a:xfrm>
            <a:off x="3045179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5019426-4F14-DF41-B17C-E4C07B1F73E3}"/>
              </a:ext>
            </a:extLst>
          </p:cNvPr>
          <p:cNvSpPr/>
          <p:nvPr/>
        </p:nvSpPr>
        <p:spPr>
          <a:xfrm>
            <a:off x="3623474" y="4638690"/>
            <a:ext cx="5742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01DCAD-D2E4-C446-9662-8B1696834D0C}"/>
              </a:ext>
            </a:extLst>
          </p:cNvPr>
          <p:cNvSpPr/>
          <p:nvPr/>
        </p:nvSpPr>
        <p:spPr>
          <a:xfrm rot="3559169">
            <a:off x="5450317" y="4056180"/>
            <a:ext cx="45719" cy="512829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69FE465-A121-C148-B537-AB7AB68B6D75}"/>
              </a:ext>
            </a:extLst>
          </p:cNvPr>
          <p:cNvSpPr txBox="1"/>
          <p:nvPr/>
        </p:nvSpPr>
        <p:spPr>
          <a:xfrm>
            <a:off x="5222710" y="4476985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153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AD03E6F-009B-4B4F-9A58-152C96A066E7}"/>
              </a:ext>
            </a:extLst>
          </p:cNvPr>
          <p:cNvSpPr/>
          <p:nvPr/>
        </p:nvSpPr>
        <p:spPr>
          <a:xfrm>
            <a:off x="1328230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0380280-1503-8D48-9CD3-1FA4DBCF5EAE}"/>
              </a:ext>
            </a:extLst>
          </p:cNvPr>
          <p:cNvSpPr/>
          <p:nvPr/>
        </p:nvSpPr>
        <p:spPr>
          <a:xfrm>
            <a:off x="1904255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683813A-718D-4045-BC55-D79778980B84}"/>
              </a:ext>
            </a:extLst>
          </p:cNvPr>
          <p:cNvSpPr/>
          <p:nvPr/>
        </p:nvSpPr>
        <p:spPr>
          <a:xfrm>
            <a:off x="2472882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1DB1D10-9A2F-6D46-A638-7368ED8B2D1A}"/>
              </a:ext>
            </a:extLst>
          </p:cNvPr>
          <p:cNvSpPr/>
          <p:nvPr/>
        </p:nvSpPr>
        <p:spPr>
          <a:xfrm>
            <a:off x="3052318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6D2565C-F702-FC4D-8055-649D689DCFD0}"/>
                  </a:ext>
                </a:extLst>
              </p:cNvPr>
              <p:cNvSpPr txBox="1"/>
              <p:nvPr/>
            </p:nvSpPr>
            <p:spPr>
              <a:xfrm>
                <a:off x="6494636" y="3922897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153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6D2565C-F702-FC4D-8055-649D689DC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636" y="3922897"/>
                <a:ext cx="1276311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7143" r="-619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6826A33F-4A65-5147-BAD5-0FADE171BAD0}"/>
                  </a:ext>
                </a:extLst>
              </p:cNvPr>
              <p:cNvSpPr txBox="1"/>
              <p:nvPr/>
            </p:nvSpPr>
            <p:spPr>
              <a:xfrm>
                <a:off x="7912012" y="3885373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17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826A33F-4A65-5147-BAD5-0FADE171B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012" y="3885373"/>
                <a:ext cx="1335485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ight Brace 42">
            <a:extLst>
              <a:ext uri="{FF2B5EF4-FFF2-40B4-BE49-F238E27FC236}">
                <a16:creationId xmlns:a16="http://schemas.microsoft.com/office/drawing/2014/main" xmlns="" id="{5268C614-6BEC-7C41-A17A-A46AF139285A}"/>
              </a:ext>
            </a:extLst>
          </p:cNvPr>
          <p:cNvSpPr/>
          <p:nvPr/>
        </p:nvSpPr>
        <p:spPr>
          <a:xfrm rot="5400000">
            <a:off x="2636474" y="3739222"/>
            <a:ext cx="155448" cy="277193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68504D0-5480-944E-A1D9-50BC8CB45456}"/>
              </a:ext>
            </a:extLst>
          </p:cNvPr>
          <p:cNvSpPr txBox="1"/>
          <p:nvPr/>
        </p:nvSpPr>
        <p:spPr>
          <a:xfrm>
            <a:off x="2560951" y="526950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A34E1FD8-0229-A84D-B323-04003408D7A0}"/>
                  </a:ext>
                </a:extLst>
              </p:cNvPr>
              <p:cNvSpPr txBox="1"/>
              <p:nvPr/>
            </p:nvSpPr>
            <p:spPr>
              <a:xfrm>
                <a:off x="6504858" y="4604862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17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34E1FD8-0229-A84D-B323-04003408D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858" y="4604862"/>
                <a:ext cx="1098378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655B79AD-96A9-0448-945E-3CCD95E9AB9E}"/>
                  </a:ext>
                </a:extLst>
              </p:cNvPr>
              <p:cNvSpPr txBox="1"/>
              <p:nvPr/>
            </p:nvSpPr>
            <p:spPr>
              <a:xfrm>
                <a:off x="7712958" y="459408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85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55B79AD-96A9-0448-945E-3CCD95E9A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958" y="4594087"/>
                <a:ext cx="1335485" cy="646331"/>
              </a:xfrm>
              <a:prstGeom prst="rect">
                <a:avLst/>
              </a:prstGeom>
              <a:blipFill rotWithShape="1">
                <a:blip r:embed="rId11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62B65945-635F-6843-90AE-974C00751600}"/>
              </a:ext>
            </a:extLst>
          </p:cNvPr>
          <p:cNvSpPr/>
          <p:nvPr/>
        </p:nvSpPr>
        <p:spPr>
          <a:xfrm>
            <a:off x="1324661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A2DC4BA9-B571-D14A-8B62-4C5B224AF587}"/>
              </a:ext>
            </a:extLst>
          </p:cNvPr>
          <p:cNvSpPr/>
          <p:nvPr/>
        </p:nvSpPr>
        <p:spPr>
          <a:xfrm>
            <a:off x="1900686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9D37CA3-6903-5345-AA19-64914B5DF490}"/>
              </a:ext>
            </a:extLst>
          </p:cNvPr>
          <p:cNvSpPr/>
          <p:nvPr/>
        </p:nvSpPr>
        <p:spPr>
          <a:xfrm>
            <a:off x="2469313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4FFB5DB-763D-0F4E-94C5-0462F29E570F}"/>
              </a:ext>
            </a:extLst>
          </p:cNvPr>
          <p:cNvSpPr/>
          <p:nvPr/>
        </p:nvSpPr>
        <p:spPr>
          <a:xfrm>
            <a:off x="3048749" y="4630378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5A72512C-9459-6B40-98B0-584CC0C628F8}"/>
              </a:ext>
            </a:extLst>
          </p:cNvPr>
          <p:cNvSpPr/>
          <p:nvPr/>
        </p:nvSpPr>
        <p:spPr>
          <a:xfrm>
            <a:off x="1331800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DF182ED8-1F53-3649-9302-A4A35F92032D}"/>
              </a:ext>
            </a:extLst>
          </p:cNvPr>
          <p:cNvSpPr/>
          <p:nvPr/>
        </p:nvSpPr>
        <p:spPr>
          <a:xfrm>
            <a:off x="1907825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FC0317D-236D-7044-839F-BAC19520281E}"/>
              </a:ext>
            </a:extLst>
          </p:cNvPr>
          <p:cNvSpPr/>
          <p:nvPr/>
        </p:nvSpPr>
        <p:spPr>
          <a:xfrm>
            <a:off x="2476452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EA19777E-7EBF-D540-89C3-0C060FC86AB6}"/>
              </a:ext>
            </a:extLst>
          </p:cNvPr>
          <p:cNvSpPr/>
          <p:nvPr/>
        </p:nvSpPr>
        <p:spPr>
          <a:xfrm>
            <a:off x="3055888" y="36491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BBA6670-ECAD-1049-A440-7C1A2EB55950}"/>
              </a:ext>
            </a:extLst>
          </p:cNvPr>
          <p:cNvSpPr txBox="1"/>
          <p:nvPr/>
        </p:nvSpPr>
        <p:spPr>
          <a:xfrm>
            <a:off x="2493702" y="5269504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85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7259B3A-5605-3E43-BBB6-651367D30E1D}"/>
              </a:ext>
            </a:extLst>
          </p:cNvPr>
          <p:cNvSpPr txBox="1"/>
          <p:nvPr/>
        </p:nvSpPr>
        <p:spPr>
          <a:xfrm>
            <a:off x="2178433" y="5834381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85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BF5DC89A-6B3D-234B-A1B2-D82F345D5144}"/>
              </a:ext>
            </a:extLst>
          </p:cNvPr>
          <p:cNvSpPr/>
          <p:nvPr/>
        </p:nvSpPr>
        <p:spPr>
          <a:xfrm>
            <a:off x="3625549" y="4632759"/>
            <a:ext cx="5742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2623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4" grpId="0" animBg="1"/>
      <p:bldP spid="25" grpId="0" animBg="1"/>
      <p:bldP spid="26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10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 animBg="1"/>
      <p:bldP spid="44" grpId="0"/>
      <p:bldP spid="44" grpId="1"/>
      <p:bldP spid="46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2795</TotalTime>
  <Words>661</Words>
  <Application>Microsoft Office PowerPoint</Application>
  <PresentationFormat>Custom</PresentationFormat>
  <Paragraphs>169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Sassoon Infant Std</vt:lpstr>
      <vt:lpstr>Lato</vt:lpstr>
      <vt:lpstr>Lato Light</vt:lpstr>
      <vt:lpstr>Cambria Math</vt:lpstr>
      <vt:lpstr>Calibri Light</vt:lpstr>
      <vt:lpstr>Calibri</vt:lpstr>
      <vt:lpstr>Sassoon Infant Rg</vt:lpstr>
      <vt:lpstr>Muli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253</cp:revision>
  <dcterms:created xsi:type="dcterms:W3CDTF">2020-10-12T14:10:39Z</dcterms:created>
  <dcterms:modified xsi:type="dcterms:W3CDTF">2020-12-14T13:45:47Z</dcterms:modified>
</cp:coreProperties>
</file>