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5" r:id="rId5"/>
    <p:sldId id="696" r:id="rId6"/>
    <p:sldId id="697" r:id="rId7"/>
    <p:sldId id="698" r:id="rId8"/>
    <p:sldId id="699" r:id="rId9"/>
    <p:sldId id="700" r:id="rId10"/>
    <p:sldId id="701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Cambria Math" panose="02040503050406030204" pitchFamily="18" charset="0"/>
      <p:regular r:id="rId18"/>
    </p:embeddedFont>
    <p:embeddedFont>
      <p:font typeface="Muli" panose="020B060402020202020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ato Light" panose="020F0302020204030203" pitchFamily="34" charset="0"/>
      <p:regular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70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383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08/12/2020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14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has 16 baubles.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gives 2 each to five of her friends.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baubles does she have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DFDBF87-9AF6-544D-870A-A23C2AF63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7" y="937157"/>
            <a:ext cx="1609541" cy="16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has 16 baubles.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gives 2 each to five of her friends.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baubles does she have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9716FFA0-7D68-6B4E-B9FC-D2530C4AE9DD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has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baubles left.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875E920-AC0F-B941-B753-0EA9898BCE4C}"/>
              </a:ext>
            </a:extLst>
          </p:cNvPr>
          <p:cNvSpPr/>
          <p:nvPr/>
        </p:nvSpPr>
        <p:spPr>
          <a:xfrm>
            <a:off x="895367" y="3609838"/>
            <a:ext cx="432284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05DC0B5-9F7D-CC4F-B60C-87AA0CBD9051}"/>
              </a:ext>
            </a:extLst>
          </p:cNvPr>
          <p:cNvSpPr/>
          <p:nvPr/>
        </p:nvSpPr>
        <p:spPr>
          <a:xfrm>
            <a:off x="895367" y="3979170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FDB4DDF-91F9-B248-984C-A901843742D6}"/>
              </a:ext>
            </a:extLst>
          </p:cNvPr>
          <p:cNvSpPr/>
          <p:nvPr/>
        </p:nvSpPr>
        <p:spPr>
          <a:xfrm>
            <a:off x="1438442" y="3979170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51A630D-AFBD-E74B-988C-30B9981D8A5E}"/>
              </a:ext>
            </a:extLst>
          </p:cNvPr>
          <p:cNvSpPr/>
          <p:nvPr/>
        </p:nvSpPr>
        <p:spPr>
          <a:xfrm>
            <a:off x="1981517" y="3975587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E2FB84A-0670-9F4F-934A-B836232E3F9E}"/>
              </a:ext>
            </a:extLst>
          </p:cNvPr>
          <p:cNvSpPr/>
          <p:nvPr/>
        </p:nvSpPr>
        <p:spPr>
          <a:xfrm>
            <a:off x="2524592" y="3979170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ACF3947-CC95-E540-B64E-EAB9273E74A8}"/>
              </a:ext>
            </a:extLst>
          </p:cNvPr>
          <p:cNvSpPr/>
          <p:nvPr/>
        </p:nvSpPr>
        <p:spPr>
          <a:xfrm>
            <a:off x="3067667" y="3975587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7617AAD-2B03-C04D-8C2D-71769A421A2A}"/>
              </a:ext>
            </a:extLst>
          </p:cNvPr>
          <p:cNvSpPr/>
          <p:nvPr/>
        </p:nvSpPr>
        <p:spPr>
          <a:xfrm>
            <a:off x="3610742" y="3972004"/>
            <a:ext cx="160747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xmlns="" id="{C5C11848-FE22-0047-96AC-F02DBF667D6A}"/>
              </a:ext>
            </a:extLst>
          </p:cNvPr>
          <p:cNvSpPr/>
          <p:nvPr/>
        </p:nvSpPr>
        <p:spPr>
          <a:xfrm rot="5400000">
            <a:off x="2175330" y="3118936"/>
            <a:ext cx="155448" cy="271537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C1C7B8-45CE-0C41-8020-951D8AF756F3}"/>
              </a:ext>
            </a:extLst>
          </p:cNvPr>
          <p:cNvSpPr txBox="1"/>
          <p:nvPr/>
        </p:nvSpPr>
        <p:spPr>
          <a:xfrm>
            <a:off x="2099807" y="458745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3F6F94-68BE-3941-A8BB-358A114D7A82}"/>
              </a:ext>
            </a:extLst>
          </p:cNvPr>
          <p:cNvSpPr txBox="1"/>
          <p:nvPr/>
        </p:nvSpPr>
        <p:spPr>
          <a:xfrm>
            <a:off x="2031926" y="458745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B3EE4E6A-C1B8-DF49-ADFB-F702F7D478F0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05830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EE4E6A-C1B8-DF49-ADFB-F702F7D47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058303" cy="600164"/>
              </a:xfrm>
              <a:prstGeom prst="rect">
                <a:avLst/>
              </a:prstGeom>
              <a:blipFill>
                <a:blip r:embed="rId3"/>
                <a:stretch>
                  <a:fillRect l="-8235" r="-470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019198E-4E8B-8741-A8EC-0E1C1BD43297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19198E-4E8B-8741-A8EC-0E1C1BD43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blipFill>
                <a:blip r:embed="rId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48484F07-2221-6740-BC26-223971C86710}"/>
                  </a:ext>
                </a:extLst>
              </p:cNvPr>
              <p:cNvSpPr txBox="1"/>
              <p:nvPr/>
            </p:nvSpPr>
            <p:spPr>
              <a:xfrm>
                <a:off x="6518182" y="4048420"/>
                <a:ext cx="141417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8484F07-2221-6740-BC26-223971C86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182" y="4048420"/>
                <a:ext cx="1414170" cy="600164"/>
              </a:xfrm>
              <a:prstGeom prst="rect">
                <a:avLst/>
              </a:prstGeom>
              <a:blipFill>
                <a:blip r:embed="rId5"/>
                <a:stretch>
                  <a:fillRect l="-7143" r="-6250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130696D3-E103-BC45-A42E-B2BD00BC4F25}"/>
                  </a:ext>
                </a:extLst>
              </p:cNvPr>
              <p:cNvSpPr txBox="1"/>
              <p:nvPr/>
            </p:nvSpPr>
            <p:spPr>
              <a:xfrm>
                <a:off x="7843224" y="4037990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0696D3-E103-BC45-A42E-B2BD00BC4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224" y="4037990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93A48E4-2288-6E44-821C-B8C5BF5CD775}"/>
              </a:ext>
            </a:extLst>
          </p:cNvPr>
          <p:cNvSpPr/>
          <p:nvPr/>
        </p:nvSpPr>
        <p:spPr>
          <a:xfrm>
            <a:off x="3610742" y="3975587"/>
            <a:ext cx="160747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CDD9505-319E-F946-A66C-756FE1F74983}"/>
              </a:ext>
            </a:extLst>
          </p:cNvPr>
          <p:cNvSpPr txBox="1"/>
          <p:nvPr/>
        </p:nvSpPr>
        <p:spPr>
          <a:xfrm>
            <a:off x="2406301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6569C9E-C150-F14D-AAEA-8D5D0867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7" y="937157"/>
            <a:ext cx="1609541" cy="16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4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" grpId="0" animBg="1"/>
      <p:bldP spid="3" grpId="0"/>
      <p:bldP spid="3" grpId="1"/>
      <p:bldP spid="26" grpId="0"/>
      <p:bldP spid="27" grpId="0"/>
      <p:bldP spid="28" grpId="0"/>
      <p:bldP spid="29" grpId="0"/>
      <p:bldP spid="30" grpId="0"/>
      <p:bldP spid="3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8882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been making Christmas cards. He gives 14 to his swimming friends and 17 to his dance friends.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then makes 10 more cards. He now has 32 cards.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Christmas cards has he made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29917C4E-090D-1F4D-8D8B-BFC3D45E5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858" y="632406"/>
            <a:ext cx="2219045" cy="22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3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8882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been making Christmas cards. He gives 14 to his swimming friends and 17 to his dance friends.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then makes 10 more cards. He now has 32 cards.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Christmas cards has he made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6ADD7B97-6B0E-C44F-A44F-C775BBD68D5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Jamal has made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Christmas cards in total.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CE324D1-3B45-4E4E-865B-BF7FC862B615}"/>
              </a:ext>
            </a:extLst>
          </p:cNvPr>
          <p:cNvSpPr/>
          <p:nvPr/>
        </p:nvSpPr>
        <p:spPr>
          <a:xfrm>
            <a:off x="363415" y="4269622"/>
            <a:ext cx="125905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D3628EE-0F4C-6743-9621-CB2EC313C70D}"/>
              </a:ext>
            </a:extLst>
          </p:cNvPr>
          <p:cNvSpPr/>
          <p:nvPr/>
        </p:nvSpPr>
        <p:spPr>
          <a:xfrm>
            <a:off x="1622473" y="4269622"/>
            <a:ext cx="152924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91D19E-4860-9348-8DEF-87257D597179}"/>
              </a:ext>
            </a:extLst>
          </p:cNvPr>
          <p:cNvSpPr/>
          <p:nvPr/>
        </p:nvSpPr>
        <p:spPr>
          <a:xfrm>
            <a:off x="3151719" y="4269622"/>
            <a:ext cx="812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948DF3A-1D60-3D4F-A337-24F54D47E229}"/>
              </a:ext>
            </a:extLst>
          </p:cNvPr>
          <p:cNvSpPr/>
          <p:nvPr/>
        </p:nvSpPr>
        <p:spPr>
          <a:xfrm>
            <a:off x="3151718" y="4269622"/>
            <a:ext cx="265706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32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72690AC3-720C-854F-B341-CECCAD5EC530}"/>
              </a:ext>
            </a:extLst>
          </p:cNvPr>
          <p:cNvSpPr/>
          <p:nvPr/>
        </p:nvSpPr>
        <p:spPr>
          <a:xfrm rot="5400000">
            <a:off x="915220" y="4137548"/>
            <a:ext cx="155448" cy="125905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E0D75CD-FA20-B349-B0DF-474320B1D076}"/>
              </a:ext>
            </a:extLst>
          </p:cNvPr>
          <p:cNvSpPr txBox="1"/>
          <p:nvPr/>
        </p:nvSpPr>
        <p:spPr>
          <a:xfrm>
            <a:off x="591231" y="4879361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swim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xmlns="" id="{0D860B79-087D-7643-84BC-66F73811C1DE}"/>
              </a:ext>
            </a:extLst>
          </p:cNvPr>
          <p:cNvSpPr/>
          <p:nvPr/>
        </p:nvSpPr>
        <p:spPr>
          <a:xfrm rot="5400000">
            <a:off x="2306996" y="4046647"/>
            <a:ext cx="155448" cy="144086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45E12B1-D801-3646-AA1F-299EDA931763}"/>
              </a:ext>
            </a:extLst>
          </p:cNvPr>
          <p:cNvSpPr txBox="1"/>
          <p:nvPr/>
        </p:nvSpPr>
        <p:spPr>
          <a:xfrm>
            <a:off x="1930210" y="4879361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dance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069A14F5-5FAB-E446-8F04-588D18A8A1AC}"/>
              </a:ext>
            </a:extLst>
          </p:cNvPr>
          <p:cNvSpPr/>
          <p:nvPr/>
        </p:nvSpPr>
        <p:spPr>
          <a:xfrm rot="5400000">
            <a:off x="4408551" y="3481201"/>
            <a:ext cx="155448" cy="257175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8191C8-E378-A042-9F4A-303706AF7CAA}"/>
              </a:ext>
            </a:extLst>
          </p:cNvPr>
          <p:cNvSpPr txBox="1"/>
          <p:nvPr/>
        </p:nvSpPr>
        <p:spPr>
          <a:xfrm>
            <a:off x="3885376" y="4879361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has now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259EE368-BDA8-2F45-8F93-C23A3F94BAE9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226696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17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32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9EE368-BDA8-2F45-8F93-C23A3F94B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2266967" cy="600164"/>
              </a:xfrm>
              <a:prstGeom prst="rect">
                <a:avLst/>
              </a:prstGeom>
              <a:blipFill>
                <a:blip r:embed="rId3"/>
                <a:stretch>
                  <a:fillRect l="-3889" r="-2778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35D6ECDF-3447-DF41-824D-63C02D7FF172}"/>
                  </a:ext>
                </a:extLst>
              </p:cNvPr>
              <p:cNvSpPr txBox="1"/>
              <p:nvPr/>
            </p:nvSpPr>
            <p:spPr>
              <a:xfrm>
                <a:off x="8649383" y="3198668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63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5D6ECDF-3447-DF41-824D-63C02D7FF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9383" y="3198668"/>
                <a:ext cx="1335485" cy="600164"/>
              </a:xfrm>
              <a:prstGeom prst="rect">
                <a:avLst/>
              </a:prstGeom>
              <a:blipFill>
                <a:blip r:embed="rId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41E32A4-D345-F648-9359-1B191A294B5B}"/>
              </a:ext>
            </a:extLst>
          </p:cNvPr>
          <p:cNvSpPr/>
          <p:nvPr/>
        </p:nvSpPr>
        <p:spPr>
          <a:xfrm>
            <a:off x="363415" y="3906098"/>
            <a:ext cx="544537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C2E54C0-6213-2443-AB20-230A4226960A}"/>
              </a:ext>
            </a:extLst>
          </p:cNvPr>
          <p:cNvSpPr/>
          <p:nvPr/>
        </p:nvSpPr>
        <p:spPr>
          <a:xfrm>
            <a:off x="363415" y="3903194"/>
            <a:ext cx="544537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60607D2-D9C7-5044-A721-812CB8DE66B3}"/>
              </a:ext>
            </a:extLst>
          </p:cNvPr>
          <p:cNvSpPr txBox="1"/>
          <p:nvPr/>
        </p:nvSpPr>
        <p:spPr>
          <a:xfrm>
            <a:off x="3317997" y="5819132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63</a:t>
            </a:r>
          </a:p>
        </p:txBody>
      </p:sp>
      <p:pic>
        <p:nvPicPr>
          <p:cNvPr id="34" name="Picture 33" descr="Shape&#10;&#10;Description automatically generated">
            <a:extLst>
              <a:ext uri="{FF2B5EF4-FFF2-40B4-BE49-F238E27FC236}">
                <a16:creationId xmlns:a16="http://schemas.microsoft.com/office/drawing/2014/main" xmlns="" id="{713BAA5C-758B-D642-81C7-CB3C87C47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858" y="632406"/>
            <a:ext cx="2219045" cy="22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2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 animBg="1"/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gift box is filled with gingerbread and has a mass of 540g.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It is emptied and refilled with candy canes to a mass of 390g. The gingerbread weigh double the candy canes’ mass.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gift box’s mass?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xmlns="" id="{E177A4C3-1A57-C441-BAA6-A8B0EA92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5" y="1143937"/>
            <a:ext cx="1489403" cy="129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81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gift box is filled with gingerbread and has a mass of 540g.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It is emptied and refilled with candy canes to a mass of 390g. The gingerbread weigh double the candy canes’ mass.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gift box’s mass?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E176931A-F197-EF43-9653-B1F9341FBAB9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gift box has a mass of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g.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692784-DB20-E145-AA31-357D5B398687}"/>
              </a:ext>
            </a:extLst>
          </p:cNvPr>
          <p:cNvSpPr/>
          <p:nvPr/>
        </p:nvSpPr>
        <p:spPr>
          <a:xfrm>
            <a:off x="292076" y="3458508"/>
            <a:ext cx="1654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gingerbread</a:t>
            </a:r>
            <a:br>
              <a:rPr lang="en-US" b="1" dirty="0">
                <a:latin typeface="OpenDyslexicAlta" pitchFamily="2" charset="77"/>
              </a:rPr>
            </a:br>
            <a:r>
              <a:rPr lang="en-US" b="1" dirty="0">
                <a:latin typeface="OpenDyslexicAlta" pitchFamily="2" charset="77"/>
              </a:rPr>
              <a:t>+ box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BF507FD-D77C-AF46-93ED-B2434BCB053A}"/>
              </a:ext>
            </a:extLst>
          </p:cNvPr>
          <p:cNvSpPr/>
          <p:nvPr/>
        </p:nvSpPr>
        <p:spPr>
          <a:xfrm>
            <a:off x="224751" y="4510824"/>
            <a:ext cx="1722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candy canes</a:t>
            </a:r>
            <a:br>
              <a:rPr lang="en-US" b="1" dirty="0">
                <a:latin typeface="OpenDyslexicAlta" pitchFamily="2" charset="77"/>
              </a:rPr>
            </a:br>
            <a:r>
              <a:rPr lang="en-US" b="1" dirty="0">
                <a:latin typeface="OpenDyslexicAlta" pitchFamily="2" charset="77"/>
              </a:rPr>
              <a:t>+ box</a:t>
            </a:r>
          </a:p>
        </p:txBody>
      </p:sp>
      <p:pic>
        <p:nvPicPr>
          <p:cNvPr id="22" name="Picture 21" descr="Shape, icon&#10;&#10;Description automatically generated">
            <a:extLst>
              <a:ext uri="{FF2B5EF4-FFF2-40B4-BE49-F238E27FC236}">
                <a16:creationId xmlns:a16="http://schemas.microsoft.com/office/drawing/2014/main" xmlns="" id="{192A801A-A172-4C4B-A50E-10847B72C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5" y="1143937"/>
            <a:ext cx="1489403" cy="12908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0DA94DF-B829-304F-A568-2733522B3374}"/>
              </a:ext>
            </a:extLst>
          </p:cNvPr>
          <p:cNvSpPr/>
          <p:nvPr/>
        </p:nvSpPr>
        <p:spPr>
          <a:xfrm>
            <a:off x="1946760" y="3429000"/>
            <a:ext cx="38841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540g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DFC47C2-616F-F040-B0F6-672D9724F477}"/>
              </a:ext>
            </a:extLst>
          </p:cNvPr>
          <p:cNvSpPr/>
          <p:nvPr/>
        </p:nvSpPr>
        <p:spPr>
          <a:xfrm>
            <a:off x="1946760" y="4432256"/>
            <a:ext cx="280326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390g</a:t>
            </a:r>
          </a:p>
        </p:txBody>
      </p:sp>
      <p:sp>
        <p:nvSpPr>
          <p:cNvPr id="25" name="Left-right Arrow 24">
            <a:extLst>
              <a:ext uri="{FF2B5EF4-FFF2-40B4-BE49-F238E27FC236}">
                <a16:creationId xmlns:a16="http://schemas.microsoft.com/office/drawing/2014/main" xmlns="" id="{D1F94C25-C158-9648-9037-2CC5787149EA}"/>
              </a:ext>
            </a:extLst>
          </p:cNvPr>
          <p:cNvSpPr/>
          <p:nvPr/>
        </p:nvSpPr>
        <p:spPr>
          <a:xfrm>
            <a:off x="4750025" y="4584091"/>
            <a:ext cx="1080912" cy="8777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DAFBA58-8821-D741-8A65-0531DE29FA90}"/>
              </a:ext>
            </a:extLst>
          </p:cNvPr>
          <p:cNvSpPr/>
          <p:nvPr/>
        </p:nvSpPr>
        <p:spPr>
          <a:xfrm>
            <a:off x="5137233" y="4296650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CA388D7-1114-D24E-9831-BED6DD37D314}"/>
              </a:ext>
            </a:extLst>
          </p:cNvPr>
          <p:cNvSpPr/>
          <p:nvPr/>
        </p:nvSpPr>
        <p:spPr>
          <a:xfrm>
            <a:off x="4984146" y="4296650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150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ADC563D-5F2B-384F-8798-0373C20F21C4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84698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540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390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DC563D-5F2B-384F-8798-0373C20F2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846980" cy="600164"/>
              </a:xfrm>
              <a:prstGeom prst="rect">
                <a:avLst/>
              </a:prstGeom>
              <a:blipFill>
                <a:blip r:embed="rId4"/>
                <a:stretch>
                  <a:fillRect l="-4762" r="-408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A7E11A6A-42D8-304A-93BB-098AFEA8A0F1}"/>
                  </a:ext>
                </a:extLst>
              </p:cNvPr>
              <p:cNvSpPr txBox="1"/>
              <p:nvPr/>
            </p:nvSpPr>
            <p:spPr>
              <a:xfrm>
                <a:off x="8259493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150g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E11A6A-42D8-304A-93BB-098AFEA8A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493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r="-377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10BE573-7990-0346-B383-0A7DF4756AE0}"/>
              </a:ext>
            </a:extLst>
          </p:cNvPr>
          <p:cNvSpPr/>
          <p:nvPr/>
        </p:nvSpPr>
        <p:spPr>
          <a:xfrm>
            <a:off x="4750025" y="3797594"/>
            <a:ext cx="108091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150g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B786F11-9ACD-D84E-AED0-CA6815D0A807}"/>
              </a:ext>
            </a:extLst>
          </p:cNvPr>
          <p:cNvSpPr/>
          <p:nvPr/>
        </p:nvSpPr>
        <p:spPr>
          <a:xfrm>
            <a:off x="3669113" y="3797594"/>
            <a:ext cx="108091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150g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10BD8DE-EDE1-004D-903A-2D12083B49FC}"/>
              </a:ext>
            </a:extLst>
          </p:cNvPr>
          <p:cNvSpPr/>
          <p:nvPr/>
        </p:nvSpPr>
        <p:spPr>
          <a:xfrm>
            <a:off x="3669113" y="4797398"/>
            <a:ext cx="108091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150g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6241167-6C68-7D4C-BD47-0B4804D99111}"/>
              </a:ext>
            </a:extLst>
          </p:cNvPr>
          <p:cNvSpPr/>
          <p:nvPr/>
        </p:nvSpPr>
        <p:spPr>
          <a:xfrm>
            <a:off x="1946760" y="3797594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F4FDF6-A1D2-9A4E-8C76-F6A36E246F6A}"/>
              </a:ext>
            </a:extLst>
          </p:cNvPr>
          <p:cNvSpPr/>
          <p:nvPr/>
        </p:nvSpPr>
        <p:spPr>
          <a:xfrm>
            <a:off x="1946760" y="4797398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AFB2759B-3794-2D43-83D9-AE8E848816E7}"/>
                  </a:ext>
                </a:extLst>
              </p:cNvPr>
              <p:cNvSpPr txBox="1"/>
              <p:nvPr/>
            </p:nvSpPr>
            <p:spPr>
              <a:xfrm>
                <a:off x="6471971" y="4065818"/>
                <a:ext cx="181812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390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150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B2759B-3794-2D43-83D9-AE8E84881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971" y="4065818"/>
                <a:ext cx="1818126" cy="600164"/>
              </a:xfrm>
              <a:prstGeom prst="rect">
                <a:avLst/>
              </a:prstGeom>
              <a:blipFill>
                <a:blip r:embed="rId6"/>
                <a:stretch>
                  <a:fillRect l="-4861" r="-486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56CB45F4-BBF7-9247-8921-C6CBDD9ECBF3}"/>
                  </a:ext>
                </a:extLst>
              </p:cNvPr>
              <p:cNvSpPr txBox="1"/>
              <p:nvPr/>
            </p:nvSpPr>
            <p:spPr>
              <a:xfrm>
                <a:off x="8232843" y="4055388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240g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6CB45F4-BBF7-9247-8921-C6CBDD9EC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843" y="4055388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r="-566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5B2666D-6100-874D-BE66-E4239B521AF4}"/>
              </a:ext>
            </a:extLst>
          </p:cNvPr>
          <p:cNvSpPr/>
          <p:nvPr/>
        </p:nvSpPr>
        <p:spPr>
          <a:xfrm>
            <a:off x="1946964" y="3797594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240g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05B0B81-F395-574A-A71E-8D226FC636F9}"/>
              </a:ext>
            </a:extLst>
          </p:cNvPr>
          <p:cNvSpPr/>
          <p:nvPr/>
        </p:nvSpPr>
        <p:spPr>
          <a:xfrm>
            <a:off x="1946964" y="4797398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240g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0DBFFBF-34B4-E24B-BEDB-7B82E9858E8C}"/>
              </a:ext>
            </a:extLst>
          </p:cNvPr>
          <p:cNvSpPr txBox="1"/>
          <p:nvPr/>
        </p:nvSpPr>
        <p:spPr>
          <a:xfrm>
            <a:off x="5521001" y="5813529"/>
            <a:ext cx="94154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240</a:t>
            </a:r>
          </a:p>
        </p:txBody>
      </p:sp>
    </p:spTree>
    <p:extLst>
      <p:ext uri="{BB962C8B-B14F-4D97-AF65-F5344CB8AC3E}">
        <p14:creationId xmlns:p14="http://schemas.microsoft.com/office/powerpoint/2010/main" val="414903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3" grpId="0" animBg="1"/>
      <p:bldP spid="24" grpId="0" animBg="1"/>
      <p:bldP spid="25" grpId="0" animBg="1"/>
      <p:bldP spid="26" grpId="0"/>
      <p:bldP spid="26" grpId="1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6226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Three buckets contain the same amount of glitter.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25% of the glitter is poured from Bucket A to Bucket C.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A quarter of the glitter is poured from Bucket B to Bucket C.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is 450g more glitter in Bucket C than Bucket A.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mass of glitter was in each bucket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6A3BC4-4523-684B-BCFF-24D1B2EC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442" y="1289210"/>
            <a:ext cx="2028704" cy="6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6226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Three buckets contain the same amount of glitter.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25% of the glitter is poured from Bucket A to Bucket C.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A quarter of the glitter is poured from Bucket B to Bucket C.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is 450g more glitter in Bucket C than Bucket A.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mass of glitter was in each bucket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740F97F7-7F61-8148-BB16-80E67779E4B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was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g of glitter in each bucket originally.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A82940-9ED4-0B4A-88D9-D9C25432FCDF}"/>
              </a:ext>
            </a:extLst>
          </p:cNvPr>
          <p:cNvSpPr/>
          <p:nvPr/>
        </p:nvSpPr>
        <p:spPr>
          <a:xfrm>
            <a:off x="694192" y="3474667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Bucket 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3CA86D-6CA6-3A44-9F55-4DC81C8A1905}"/>
              </a:ext>
            </a:extLst>
          </p:cNvPr>
          <p:cNvSpPr/>
          <p:nvPr/>
        </p:nvSpPr>
        <p:spPr>
          <a:xfrm>
            <a:off x="729459" y="4193429"/>
            <a:ext cx="128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Bucket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BBA1350-1086-B54F-9B0F-BD5DB401C073}"/>
              </a:ext>
            </a:extLst>
          </p:cNvPr>
          <p:cNvSpPr/>
          <p:nvPr/>
        </p:nvSpPr>
        <p:spPr>
          <a:xfrm>
            <a:off x="694192" y="4912191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Bucket 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D0A9FA1-EFF0-404A-A6CF-7626BC902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442" y="1289210"/>
            <a:ext cx="2028704" cy="6726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9EE00A6-1940-264D-B096-80473769B9B1}"/>
              </a:ext>
            </a:extLst>
          </p:cNvPr>
          <p:cNvSpPr/>
          <p:nvPr/>
        </p:nvSpPr>
        <p:spPr>
          <a:xfrm>
            <a:off x="2184221" y="3429000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A180091-55ED-B34D-A4EB-B01C08E8A4A8}"/>
              </a:ext>
            </a:extLst>
          </p:cNvPr>
          <p:cNvSpPr/>
          <p:nvPr/>
        </p:nvSpPr>
        <p:spPr>
          <a:xfrm>
            <a:off x="2184220" y="4154825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0BBA5E2-FFDF-1744-B3A9-3E6D3FE2C6D0}"/>
              </a:ext>
            </a:extLst>
          </p:cNvPr>
          <p:cNvSpPr/>
          <p:nvPr/>
        </p:nvSpPr>
        <p:spPr>
          <a:xfrm>
            <a:off x="2184220" y="4795168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77AC157-C88F-794A-96A0-27BC7D025DA2}"/>
              </a:ext>
            </a:extLst>
          </p:cNvPr>
          <p:cNvSpPr/>
          <p:nvPr/>
        </p:nvSpPr>
        <p:spPr>
          <a:xfrm>
            <a:off x="3804023" y="3429000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3ACB239-726A-9640-97BD-1DB28ACF423F}"/>
              </a:ext>
            </a:extLst>
          </p:cNvPr>
          <p:cNvSpPr/>
          <p:nvPr/>
        </p:nvSpPr>
        <p:spPr>
          <a:xfrm>
            <a:off x="4345227" y="4795168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786B20E-5229-2948-9150-60DCF3227D26}"/>
              </a:ext>
            </a:extLst>
          </p:cNvPr>
          <p:cNvSpPr/>
          <p:nvPr/>
        </p:nvSpPr>
        <p:spPr>
          <a:xfrm>
            <a:off x="3804023" y="4154824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4877BAC-90C3-EE40-8989-A88EA87FF18C}"/>
              </a:ext>
            </a:extLst>
          </p:cNvPr>
          <p:cNvSpPr/>
          <p:nvPr/>
        </p:nvSpPr>
        <p:spPr>
          <a:xfrm>
            <a:off x="4886431" y="4795168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944F6D7-0A40-E24C-8DCD-86DAFA52C4C4}"/>
              </a:ext>
            </a:extLst>
          </p:cNvPr>
          <p:cNvCxnSpPr>
            <a:cxnSpLocks/>
            <a:stCxn id="23" idx="0"/>
            <a:endCxn id="23" idx="2"/>
          </p:cNvCxnSpPr>
          <p:nvPr/>
        </p:nvCxnSpPr>
        <p:spPr>
          <a:xfrm>
            <a:off x="3264725" y="3429000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FDE5451-8D93-EB46-9A21-0F755A90D3B1}"/>
              </a:ext>
            </a:extLst>
          </p:cNvPr>
          <p:cNvCxnSpPr>
            <a:cxnSpLocks/>
          </p:cNvCxnSpPr>
          <p:nvPr/>
        </p:nvCxnSpPr>
        <p:spPr>
          <a:xfrm>
            <a:off x="2721743" y="3429000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AED8C31-4F73-944F-BD6F-2ECB79611157}"/>
              </a:ext>
            </a:extLst>
          </p:cNvPr>
          <p:cNvCxnSpPr>
            <a:cxnSpLocks/>
          </p:cNvCxnSpPr>
          <p:nvPr/>
        </p:nvCxnSpPr>
        <p:spPr>
          <a:xfrm>
            <a:off x="3264725" y="4154824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0985BD6-7052-8D41-8BD4-B01BBDFF9D2D}"/>
              </a:ext>
            </a:extLst>
          </p:cNvPr>
          <p:cNvCxnSpPr>
            <a:cxnSpLocks/>
          </p:cNvCxnSpPr>
          <p:nvPr/>
        </p:nvCxnSpPr>
        <p:spPr>
          <a:xfrm>
            <a:off x="2721743" y="4154824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00919D4A-0A72-2143-BC4A-8198F21586F1}"/>
              </a:ext>
            </a:extLst>
          </p:cNvPr>
          <p:cNvCxnSpPr>
            <a:cxnSpLocks/>
          </p:cNvCxnSpPr>
          <p:nvPr/>
        </p:nvCxnSpPr>
        <p:spPr>
          <a:xfrm>
            <a:off x="3264725" y="4795168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DC220673-160A-FA4F-B4BB-E99A273F0DB6}"/>
              </a:ext>
            </a:extLst>
          </p:cNvPr>
          <p:cNvCxnSpPr>
            <a:cxnSpLocks/>
          </p:cNvCxnSpPr>
          <p:nvPr/>
        </p:nvCxnSpPr>
        <p:spPr>
          <a:xfrm>
            <a:off x="2721743" y="4795168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FB1E0B88-26DE-1748-9C56-00C6390BFBDC}"/>
              </a:ext>
            </a:extLst>
          </p:cNvPr>
          <p:cNvCxnSpPr>
            <a:cxnSpLocks/>
          </p:cNvCxnSpPr>
          <p:nvPr/>
        </p:nvCxnSpPr>
        <p:spPr>
          <a:xfrm>
            <a:off x="3820894" y="4795168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A28E6E05-F7C3-5241-B3E3-CE03AC63E2D9}"/>
              </a:ext>
            </a:extLst>
          </p:cNvPr>
          <p:cNvSpPr/>
          <p:nvPr/>
        </p:nvSpPr>
        <p:spPr>
          <a:xfrm rot="5400000">
            <a:off x="4546539" y="4478153"/>
            <a:ext cx="155448" cy="1606739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0ACA12D-7E3E-F04E-8B03-7C4C93373445}"/>
              </a:ext>
            </a:extLst>
          </p:cNvPr>
          <p:cNvSpPr txBox="1"/>
          <p:nvPr/>
        </p:nvSpPr>
        <p:spPr>
          <a:xfrm>
            <a:off x="4242089" y="5393807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450g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63BB4352-E618-224A-9ECF-E76F2401A635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4623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450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3BB4352-E618-224A-9ECF-E76F2401A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46230" cy="600164"/>
              </a:xfrm>
              <a:prstGeom prst="rect">
                <a:avLst/>
              </a:prstGeom>
              <a:blipFill>
                <a:blip r:embed="rId4"/>
                <a:stretch>
                  <a:fillRect l="-6087" r="-608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AFAF1A4F-027C-244D-A0E3-A0D23E099FBE}"/>
                  </a:ext>
                </a:extLst>
              </p:cNvPr>
              <p:cNvSpPr txBox="1"/>
              <p:nvPr/>
            </p:nvSpPr>
            <p:spPr>
              <a:xfrm>
                <a:off x="7920451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150g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F1A4F-027C-244D-A0E3-A0D23E099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451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r="-377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6243522-4878-C340-9B51-66C015BF36CE}"/>
              </a:ext>
            </a:extLst>
          </p:cNvPr>
          <p:cNvSpPr txBox="1"/>
          <p:nvPr/>
        </p:nvSpPr>
        <p:spPr>
          <a:xfrm>
            <a:off x="2142850" y="344864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7C2BE91-ED39-D548-8CAC-241CB73DF143}"/>
              </a:ext>
            </a:extLst>
          </p:cNvPr>
          <p:cNvSpPr txBox="1"/>
          <p:nvPr/>
        </p:nvSpPr>
        <p:spPr>
          <a:xfrm>
            <a:off x="2702425" y="344864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20DE7F2-8F9C-0A49-92A1-FB569ECEE01C}"/>
              </a:ext>
            </a:extLst>
          </p:cNvPr>
          <p:cNvSpPr txBox="1"/>
          <p:nvPr/>
        </p:nvSpPr>
        <p:spPr>
          <a:xfrm>
            <a:off x="3261041" y="345082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751D07F-F8E9-4A4C-955E-B366DAE97EE7}"/>
              </a:ext>
            </a:extLst>
          </p:cNvPr>
          <p:cNvSpPr txBox="1"/>
          <p:nvPr/>
        </p:nvSpPr>
        <p:spPr>
          <a:xfrm>
            <a:off x="3768291" y="345082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D85D42D-5075-604B-9D53-131064FCF3CC}"/>
              </a:ext>
            </a:extLst>
          </p:cNvPr>
          <p:cNvSpPr/>
          <p:nvPr/>
        </p:nvSpPr>
        <p:spPr>
          <a:xfrm>
            <a:off x="2184220" y="3050446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93A3C74C-D99E-AE4D-BA1B-D5A39CCB5D49}"/>
                  </a:ext>
                </a:extLst>
              </p:cNvPr>
              <p:cNvSpPr txBox="1"/>
              <p:nvPr/>
            </p:nvSpPr>
            <p:spPr>
              <a:xfrm>
                <a:off x="6498621" y="4038791"/>
                <a:ext cx="142378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150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3A3C74C-D99E-AE4D-BA1B-D5A39CCB5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38791"/>
                <a:ext cx="1423788" cy="600164"/>
              </a:xfrm>
              <a:prstGeom prst="rect">
                <a:avLst/>
              </a:prstGeom>
              <a:blipFill>
                <a:blip r:embed="rId6"/>
                <a:stretch>
                  <a:fillRect l="-6195" r="-619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EF10609D-721C-1643-A6D4-9A17983A8F16}"/>
                  </a:ext>
                </a:extLst>
              </p:cNvPr>
              <p:cNvSpPr txBox="1"/>
              <p:nvPr/>
            </p:nvSpPr>
            <p:spPr>
              <a:xfrm>
                <a:off x="7920451" y="4028361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600g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F10609D-721C-1643-A6D4-9A17983A8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451" y="4028361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r="-660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62CAA9C-275A-2148-BDEC-F11C51CA8081}"/>
              </a:ext>
            </a:extLst>
          </p:cNvPr>
          <p:cNvSpPr/>
          <p:nvPr/>
        </p:nvSpPr>
        <p:spPr>
          <a:xfrm>
            <a:off x="2184220" y="3049634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600g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FEACD56-FEEE-D94F-90E1-F76CBFBD9DF9}"/>
              </a:ext>
            </a:extLst>
          </p:cNvPr>
          <p:cNvSpPr txBox="1"/>
          <p:nvPr/>
        </p:nvSpPr>
        <p:spPr>
          <a:xfrm>
            <a:off x="2373553" y="5803025"/>
            <a:ext cx="94154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2430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 animBg="1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2334</TotalTime>
  <Words>542</Words>
  <Application>Microsoft Office PowerPoint</Application>
  <PresentationFormat>Custom</PresentationFormat>
  <Paragraphs>134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Sassoon Infant Rg</vt:lpstr>
      <vt:lpstr>OpenDyslexicAlta</vt:lpstr>
      <vt:lpstr>Cambria Math</vt:lpstr>
      <vt:lpstr>Muli</vt:lpstr>
      <vt:lpstr>Calibri Light</vt:lpstr>
      <vt:lpstr>Calibri</vt:lpstr>
      <vt:lpstr>Lato Light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203</cp:revision>
  <dcterms:created xsi:type="dcterms:W3CDTF">2020-10-12T14:10:39Z</dcterms:created>
  <dcterms:modified xsi:type="dcterms:W3CDTF">2020-12-08T09:30:30Z</dcterms:modified>
</cp:coreProperties>
</file>