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3" r:id="rId5"/>
    <p:sldId id="694" r:id="rId6"/>
    <p:sldId id="695" r:id="rId7"/>
    <p:sldId id="696" r:id="rId8"/>
    <p:sldId id="697" r:id="rId9"/>
    <p:sldId id="698" r:id="rId10"/>
    <p:sldId id="699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Muli" panose="020B0604020202020204" charset="0"/>
      <p:regular r:id="rId16"/>
      <p:bold r:id="rId17"/>
      <p:italic r:id="rId18"/>
      <p:boldItalic r:id="rId19"/>
    </p:embeddedFont>
    <p:embeddedFont>
      <p:font typeface="Lato" panose="020F0502020204030203" pitchFamily="34" charset="0"/>
      <p:regular r:id="rId20"/>
      <p:bold r:id="rId21"/>
    </p:embeddedFont>
    <p:embeddedFont>
      <p:font typeface="Cambria Math" panose="02040503050406030204" pitchFamily="18" charset="0"/>
      <p:regular r:id="rId22"/>
    </p:embeddedFont>
    <p:embeddedFont>
      <p:font typeface="Lato Light" panose="020F0302020204030203" pitchFamily="34" charset="0"/>
      <p:regular r:id="rId23"/>
    </p:embeddedFont>
    <p:embeddedFont>
      <p:font typeface="OpenDyslexicAlta" panose="00000500000000000000" pitchFamily="2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4646"/>
  </p:normalViewPr>
  <p:slideViewPr>
    <p:cSldViewPr snapToGrid="0" snapToObjects="1" showGuides="1">
      <p:cViewPr>
        <p:scale>
          <a:sx n="70" d="100"/>
          <a:sy n="70" d="100"/>
        </p:scale>
        <p:origin x="-4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666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30/11/2020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tiff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14.tiff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1.png"/><Relationship Id="rId10" Type="http://schemas.openxmlformats.org/officeDocument/2006/relationships/image" Target="../media/image32.png"/><Relationship Id="rId4" Type="http://schemas.openxmlformats.org/officeDocument/2006/relationships/image" Target="../media/image1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/>
              <a:t>Advent </a:t>
            </a:r>
            <a:r>
              <a:rPr lang="en-GB" dirty="0" err="1"/>
              <a:t>CalenBAR</a:t>
            </a:r>
            <a:endParaRPr lang="en-GB" dirty="0"/>
          </a:p>
          <a:p>
            <a:r>
              <a:rPr lang="en-GB" dirty="0"/>
              <a:t>12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12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There are five bags of four gingerbread.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and Jamal share them equally.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gingerbread does each person get?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F6FD15F5-9719-3548-A921-8DD6BFE55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745" y="830630"/>
            <a:ext cx="1811664" cy="181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12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There are five bags of four gingerbread.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and Jamal share them equally.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gingerbread does each person get?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221D65BD-9EBB-064D-A42A-DCFCEA4EC71C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Each person gets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gingerbread.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9DD36E8-4974-D246-8CCD-6E97038689D0}"/>
              </a:ext>
            </a:extLst>
          </p:cNvPr>
          <p:cNvSpPr/>
          <p:nvPr/>
        </p:nvSpPr>
        <p:spPr>
          <a:xfrm>
            <a:off x="1227068" y="3326790"/>
            <a:ext cx="360457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889795C-6E3C-5944-B403-B161A4E3081C}"/>
              </a:ext>
            </a:extLst>
          </p:cNvPr>
          <p:cNvSpPr/>
          <p:nvPr/>
        </p:nvSpPr>
        <p:spPr>
          <a:xfrm>
            <a:off x="1227068" y="369903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C980088-0FF2-6F40-86FA-6C6B50BAF5DC}"/>
              </a:ext>
            </a:extLst>
          </p:cNvPr>
          <p:cNvSpPr/>
          <p:nvPr/>
        </p:nvSpPr>
        <p:spPr>
          <a:xfrm>
            <a:off x="1951150" y="369903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0B16F0E-08F4-1C40-B8F9-87433ACE28E0}"/>
              </a:ext>
            </a:extLst>
          </p:cNvPr>
          <p:cNvSpPr/>
          <p:nvPr/>
        </p:nvSpPr>
        <p:spPr>
          <a:xfrm>
            <a:off x="2675232" y="369903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B3F35CD-91EE-2F4F-865F-59CB607EE014}"/>
              </a:ext>
            </a:extLst>
          </p:cNvPr>
          <p:cNvSpPr/>
          <p:nvPr/>
        </p:nvSpPr>
        <p:spPr>
          <a:xfrm>
            <a:off x="3399314" y="369612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309158A-88FF-404F-B720-CA96FC2EFC91}"/>
              </a:ext>
            </a:extLst>
          </p:cNvPr>
          <p:cNvSpPr/>
          <p:nvPr/>
        </p:nvSpPr>
        <p:spPr>
          <a:xfrm>
            <a:off x="4107557" y="3693213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121D7A6B-BE82-214D-9786-137506984D89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04387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1D7A6B-BE82-214D-9786-137506984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043876" cy="600164"/>
              </a:xfrm>
              <a:prstGeom prst="rect">
                <a:avLst/>
              </a:prstGeom>
              <a:blipFill>
                <a:blip r:embed="rId3"/>
                <a:stretch>
                  <a:fillRect l="-8434" r="-843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55744475-93BD-5E4E-B165-3F223DF7D6DC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20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5744475-93BD-5E4E-B165-3F223DF7D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blipFill>
                <a:blip r:embed="rId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5A54E68-9462-8749-A4BA-52106B454BFC}"/>
              </a:ext>
            </a:extLst>
          </p:cNvPr>
          <p:cNvSpPr/>
          <p:nvPr/>
        </p:nvSpPr>
        <p:spPr>
          <a:xfrm>
            <a:off x="1227068" y="3329699"/>
            <a:ext cx="360457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90A804A-6B9B-3F4D-8CCE-9CF7EC5FCB92}"/>
              </a:ext>
            </a:extLst>
          </p:cNvPr>
          <p:cNvSpPr/>
          <p:nvPr/>
        </p:nvSpPr>
        <p:spPr>
          <a:xfrm>
            <a:off x="1227067" y="4426059"/>
            <a:ext cx="360457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0612909-B4E7-E443-9D33-81810554DD20}"/>
              </a:ext>
            </a:extLst>
          </p:cNvPr>
          <p:cNvSpPr/>
          <p:nvPr/>
        </p:nvSpPr>
        <p:spPr>
          <a:xfrm>
            <a:off x="1227068" y="4794079"/>
            <a:ext cx="180135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DF94954-0784-2141-913B-8915764E02C3}"/>
              </a:ext>
            </a:extLst>
          </p:cNvPr>
          <p:cNvSpPr/>
          <p:nvPr/>
        </p:nvSpPr>
        <p:spPr>
          <a:xfrm>
            <a:off x="3028426" y="4796326"/>
            <a:ext cx="180135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0F911684-727D-7D49-BC3A-ECB319892BE7}"/>
                  </a:ext>
                </a:extLst>
              </p:cNvPr>
              <p:cNvSpPr txBox="1"/>
              <p:nvPr/>
            </p:nvSpPr>
            <p:spPr>
              <a:xfrm>
                <a:off x="6498621" y="3863839"/>
                <a:ext cx="122982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911684-727D-7D49-BC3A-ECB319892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863839"/>
                <a:ext cx="1229824" cy="600164"/>
              </a:xfrm>
              <a:prstGeom prst="rect">
                <a:avLst/>
              </a:prstGeom>
              <a:blipFill>
                <a:blip r:embed="rId5"/>
                <a:stretch>
                  <a:fillRect l="-7143" r="-7143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B64BCAFA-CA36-0943-96E1-509B59BE0AB1}"/>
                  </a:ext>
                </a:extLst>
              </p:cNvPr>
              <p:cNvSpPr txBox="1"/>
              <p:nvPr/>
            </p:nvSpPr>
            <p:spPr>
              <a:xfrm>
                <a:off x="7648370" y="385340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10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64BCAFA-CA36-0943-96E1-509B59BE0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370" y="3853409"/>
                <a:ext cx="1335485" cy="600164"/>
              </a:xfrm>
              <a:prstGeom prst="rect">
                <a:avLst/>
              </a:prstGeom>
              <a:blipFill>
                <a:blip r:embed="rId6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319CC55-F98F-974C-A6B0-4A5C9FFC3920}"/>
              </a:ext>
            </a:extLst>
          </p:cNvPr>
          <p:cNvSpPr/>
          <p:nvPr/>
        </p:nvSpPr>
        <p:spPr>
          <a:xfrm>
            <a:off x="1227068" y="4791832"/>
            <a:ext cx="180135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A3378A5-B3C3-3F4A-9052-835953B282C5}"/>
              </a:ext>
            </a:extLst>
          </p:cNvPr>
          <p:cNvSpPr/>
          <p:nvPr/>
        </p:nvSpPr>
        <p:spPr>
          <a:xfrm>
            <a:off x="3028426" y="4794079"/>
            <a:ext cx="180135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333E0E2-470F-2349-9B31-AB2903CDC56E}"/>
              </a:ext>
            </a:extLst>
          </p:cNvPr>
          <p:cNvSpPr txBox="1"/>
          <p:nvPr/>
        </p:nvSpPr>
        <p:spPr>
          <a:xfrm>
            <a:off x="3560675" y="5820138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10</a:t>
            </a: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65960B46-F492-5740-86E8-4D7D00A257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0745" y="830630"/>
            <a:ext cx="1811664" cy="181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3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 animBg="1"/>
      <p:bldP spid="18" grpId="0" animBg="1"/>
      <p:bldP spid="22" grpId="0" animBg="1"/>
      <p:bldP spid="23" grpId="0" animBg="1"/>
      <p:bldP spid="24" grpId="0" animBg="1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 animBg="1"/>
      <p:bldP spid="34" grpId="0" animBg="1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12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Two sacks contain the same number of presents.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A quarter of the presents are moved from Sack 1 to 2.</a:t>
            </a:r>
          </a:p>
          <a:p>
            <a:pPr algn="l"/>
            <a:r>
              <a:rPr lang="en-GB" dirty="0">
                <a:latin typeface="OpenDyslexicAlta" pitchFamily="2" charset="77"/>
              </a:rPr>
              <a:t>Sack 2 now holds 80 presents.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Originally, how many presents were in Sack 1?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F55D71-DCB2-F741-97ED-3195B9D9E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630" y="862248"/>
            <a:ext cx="1714500" cy="1714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703136F-9E6C-FF45-B7E2-FF7A32ABD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0" y="936681"/>
            <a:ext cx="1714500" cy="1714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9A5F868-465E-DC42-B260-AFBA7B8504A0}"/>
              </a:ext>
            </a:extLst>
          </p:cNvPr>
          <p:cNvSpPr/>
          <p:nvPr/>
        </p:nvSpPr>
        <p:spPr>
          <a:xfrm>
            <a:off x="10047755" y="1551776"/>
            <a:ext cx="676788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itchFamily="2" charset="77"/>
              </a:rPr>
              <a:t>1</a:t>
            </a:r>
            <a:endParaRPr lang="en-US" sz="66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0595419-D2A8-724C-AE5A-4D614C4279FB}"/>
              </a:ext>
            </a:extLst>
          </p:cNvPr>
          <p:cNvSpPr/>
          <p:nvPr/>
        </p:nvSpPr>
        <p:spPr>
          <a:xfrm>
            <a:off x="11018230" y="1638020"/>
            <a:ext cx="700833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itchFamily="2" charset="77"/>
              </a:rPr>
              <a:t>2</a:t>
            </a:r>
            <a:endParaRPr lang="en-US" sz="6600" dirty="0">
              <a:solidFill>
                <a:schemeClr val="bg1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9156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12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Two sacks contain the same number of presents.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A quarter of the presents are moved from Sack 1 to 2.</a:t>
            </a:r>
          </a:p>
          <a:p>
            <a:pPr algn="l"/>
            <a:r>
              <a:rPr lang="en-GB" dirty="0">
                <a:latin typeface="OpenDyslexicAlta" pitchFamily="2" charset="77"/>
              </a:rPr>
              <a:t>Sack 2 now holds 80 presents.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Originally, how many presents were in Sack 1?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F55D71-DCB2-F741-97ED-3195B9D9E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630" y="862248"/>
            <a:ext cx="1714500" cy="1714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703136F-9E6C-FF45-B7E2-FF7A32ABD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0" y="936681"/>
            <a:ext cx="1714500" cy="1714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9A5F868-465E-DC42-B260-AFBA7B8504A0}"/>
              </a:ext>
            </a:extLst>
          </p:cNvPr>
          <p:cNvSpPr/>
          <p:nvPr/>
        </p:nvSpPr>
        <p:spPr>
          <a:xfrm>
            <a:off x="10047755" y="1551776"/>
            <a:ext cx="676788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itchFamily="2" charset="77"/>
              </a:rPr>
              <a:t>1</a:t>
            </a:r>
            <a:endParaRPr lang="en-US" sz="66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0595419-D2A8-724C-AE5A-4D614C4279FB}"/>
              </a:ext>
            </a:extLst>
          </p:cNvPr>
          <p:cNvSpPr/>
          <p:nvPr/>
        </p:nvSpPr>
        <p:spPr>
          <a:xfrm>
            <a:off x="11018230" y="1638020"/>
            <a:ext cx="700833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itchFamily="2" charset="77"/>
              </a:rPr>
              <a:t>2</a:t>
            </a:r>
            <a:endParaRPr lang="en-US" sz="66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23" name="Subtitle 4">
            <a:extLst>
              <a:ext uri="{FF2B5EF4-FFF2-40B4-BE49-F238E27FC236}">
                <a16:creationId xmlns:a16="http://schemas.microsoft.com/office/drawing/2014/main" xmlns="" id="{67958FE5-51C4-BB43-8377-88244CE90461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There were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presents in Sack 1 at the start.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A56AE0A-7CCF-B640-8F91-95DDECCC148D}"/>
              </a:ext>
            </a:extLst>
          </p:cNvPr>
          <p:cNvSpPr/>
          <p:nvPr/>
        </p:nvSpPr>
        <p:spPr>
          <a:xfrm>
            <a:off x="1227069" y="3326790"/>
            <a:ext cx="360457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Sack 2 now: 80 presents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A038B81-9B82-AD45-962B-FE626BF58D20}"/>
              </a:ext>
            </a:extLst>
          </p:cNvPr>
          <p:cNvSpPr/>
          <p:nvPr/>
        </p:nvSpPr>
        <p:spPr>
          <a:xfrm>
            <a:off x="1227068" y="4527840"/>
            <a:ext cx="2878768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Sack 1: ? presents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3687545-CBA0-A24E-838F-BAF504C582CE}"/>
              </a:ext>
            </a:extLst>
          </p:cNvPr>
          <p:cNvSpPr/>
          <p:nvPr/>
        </p:nvSpPr>
        <p:spPr>
          <a:xfrm>
            <a:off x="1227402" y="5035440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BDB55DF-5047-B64C-A042-CA10F2F681C5}"/>
              </a:ext>
            </a:extLst>
          </p:cNvPr>
          <p:cNvSpPr/>
          <p:nvPr/>
        </p:nvSpPr>
        <p:spPr>
          <a:xfrm>
            <a:off x="1933590" y="5035440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5302939-6F49-8D48-945C-989B4FB79B96}"/>
              </a:ext>
            </a:extLst>
          </p:cNvPr>
          <p:cNvSpPr/>
          <p:nvPr/>
        </p:nvSpPr>
        <p:spPr>
          <a:xfrm>
            <a:off x="2657672" y="5035440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543C947-F089-FA41-A2D9-206EF256DB99}"/>
              </a:ext>
            </a:extLst>
          </p:cNvPr>
          <p:cNvSpPr/>
          <p:nvPr/>
        </p:nvSpPr>
        <p:spPr>
          <a:xfrm>
            <a:off x="3381754" y="503253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2116E0D-DF50-6B41-8E98-9D2B66BD5EBA}"/>
              </a:ext>
            </a:extLst>
          </p:cNvPr>
          <p:cNvSpPr/>
          <p:nvPr/>
        </p:nvSpPr>
        <p:spPr>
          <a:xfrm>
            <a:off x="1227068" y="383238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4CE6171-E566-D94C-A7C9-90DE04FEDF5E}"/>
              </a:ext>
            </a:extLst>
          </p:cNvPr>
          <p:cNvSpPr/>
          <p:nvPr/>
        </p:nvSpPr>
        <p:spPr>
          <a:xfrm>
            <a:off x="1951150" y="383238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4F597DF-1F72-F646-B7C7-B40D41ABC73D}"/>
              </a:ext>
            </a:extLst>
          </p:cNvPr>
          <p:cNvSpPr/>
          <p:nvPr/>
        </p:nvSpPr>
        <p:spPr>
          <a:xfrm>
            <a:off x="2675232" y="383238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1151E84-BE83-B740-AEEA-53B3BABE20C2}"/>
              </a:ext>
            </a:extLst>
          </p:cNvPr>
          <p:cNvSpPr/>
          <p:nvPr/>
        </p:nvSpPr>
        <p:spPr>
          <a:xfrm>
            <a:off x="3399314" y="382947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7D5A1B5-9B2C-A746-83E7-ACD564D5824C}"/>
              </a:ext>
            </a:extLst>
          </p:cNvPr>
          <p:cNvSpPr/>
          <p:nvPr/>
        </p:nvSpPr>
        <p:spPr>
          <a:xfrm>
            <a:off x="4107557" y="3826563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DE4935CE-0B09-A84F-98DB-E73465942CCE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24104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80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E4935CE-0B09-A84F-98DB-E73465942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241045" cy="600164"/>
              </a:xfrm>
              <a:prstGeom prst="rect">
                <a:avLst/>
              </a:prstGeom>
              <a:blipFill>
                <a:blip r:embed="rId4"/>
                <a:stretch>
                  <a:fillRect l="-7071" r="-707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649F4121-D877-AB46-B43D-3807697EF747}"/>
                  </a:ext>
                </a:extLst>
              </p:cNvPr>
              <p:cNvSpPr txBox="1"/>
              <p:nvPr/>
            </p:nvSpPr>
            <p:spPr>
              <a:xfrm>
                <a:off x="7773091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16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49F4121-D877-AB46-B43D-3807697EF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091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423631AF-C79F-7048-9C03-BDBCBC5899FB}"/>
              </a:ext>
            </a:extLst>
          </p:cNvPr>
          <p:cNvSpPr/>
          <p:nvPr/>
        </p:nvSpPr>
        <p:spPr>
          <a:xfrm>
            <a:off x="1227402" y="5041258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680CAD4-E385-FA41-8C5C-5F78DCD925A4}"/>
              </a:ext>
            </a:extLst>
          </p:cNvPr>
          <p:cNvSpPr/>
          <p:nvPr/>
        </p:nvSpPr>
        <p:spPr>
          <a:xfrm>
            <a:off x="1933590" y="5041258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4963275-5E97-024E-A8CC-8CFCF8413148}"/>
              </a:ext>
            </a:extLst>
          </p:cNvPr>
          <p:cNvSpPr/>
          <p:nvPr/>
        </p:nvSpPr>
        <p:spPr>
          <a:xfrm>
            <a:off x="2657672" y="5041258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7022258-CC0E-2A4E-AD34-3C112A64CDA6}"/>
              </a:ext>
            </a:extLst>
          </p:cNvPr>
          <p:cNvSpPr/>
          <p:nvPr/>
        </p:nvSpPr>
        <p:spPr>
          <a:xfrm>
            <a:off x="3381754" y="5038349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43392BA-9E38-8545-972E-B3FFCFC80F95}"/>
              </a:ext>
            </a:extLst>
          </p:cNvPr>
          <p:cNvSpPr/>
          <p:nvPr/>
        </p:nvSpPr>
        <p:spPr>
          <a:xfrm>
            <a:off x="1227068" y="3838199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439FC92C-91ED-CC4E-941C-40E249FAE0FC}"/>
              </a:ext>
            </a:extLst>
          </p:cNvPr>
          <p:cNvSpPr/>
          <p:nvPr/>
        </p:nvSpPr>
        <p:spPr>
          <a:xfrm>
            <a:off x="1951150" y="3838199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05D0067D-3DC7-D44D-AEA8-66F0C0985988}"/>
              </a:ext>
            </a:extLst>
          </p:cNvPr>
          <p:cNvSpPr/>
          <p:nvPr/>
        </p:nvSpPr>
        <p:spPr>
          <a:xfrm>
            <a:off x="2675232" y="3838199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16A85527-6E75-604D-B3EB-EFB070A42308}"/>
              </a:ext>
            </a:extLst>
          </p:cNvPr>
          <p:cNvSpPr/>
          <p:nvPr/>
        </p:nvSpPr>
        <p:spPr>
          <a:xfrm>
            <a:off x="3399314" y="3835290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9EAFE3B0-A04F-AA48-B61D-A77ED68E6F66}"/>
              </a:ext>
            </a:extLst>
          </p:cNvPr>
          <p:cNvSpPr/>
          <p:nvPr/>
        </p:nvSpPr>
        <p:spPr>
          <a:xfrm>
            <a:off x="4107557" y="383238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DE4F897E-B253-E54B-8108-2A0902C13F5E}"/>
                  </a:ext>
                </a:extLst>
              </p:cNvPr>
              <p:cNvSpPr txBox="1"/>
              <p:nvPr/>
            </p:nvSpPr>
            <p:spPr>
              <a:xfrm>
                <a:off x="6471115" y="3914970"/>
                <a:ext cx="123303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16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E4F897E-B253-E54B-8108-2A0902C13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115" y="3914970"/>
                <a:ext cx="1233030" cy="600164"/>
              </a:xfrm>
              <a:prstGeom prst="rect">
                <a:avLst/>
              </a:prstGeom>
              <a:blipFill>
                <a:blip r:embed="rId6"/>
                <a:stretch>
                  <a:fillRect l="-7143" r="-7143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0ADCDFAC-E935-7D49-B8B4-093BE868E505}"/>
                  </a:ext>
                </a:extLst>
              </p:cNvPr>
              <p:cNvSpPr txBox="1"/>
              <p:nvPr/>
            </p:nvSpPr>
            <p:spPr>
              <a:xfrm>
                <a:off x="7704145" y="3913596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64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ADCDFAC-E935-7D49-B8B4-093BE868E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145" y="3913596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8C15B5C-2D9C-FB48-894B-ECC4C947AAD9}"/>
              </a:ext>
            </a:extLst>
          </p:cNvPr>
          <p:cNvSpPr txBox="1"/>
          <p:nvPr/>
        </p:nvSpPr>
        <p:spPr>
          <a:xfrm>
            <a:off x="2521652" y="5834340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64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3FEB7685-8560-B146-8AD1-57B1B2D29582}"/>
              </a:ext>
            </a:extLst>
          </p:cNvPr>
          <p:cNvSpPr/>
          <p:nvPr/>
        </p:nvSpPr>
        <p:spPr>
          <a:xfrm>
            <a:off x="1227068" y="4530749"/>
            <a:ext cx="2878768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Sack 1: 64 presents </a:t>
            </a:r>
          </a:p>
        </p:txBody>
      </p:sp>
    </p:spTree>
    <p:extLst>
      <p:ext uri="{BB962C8B-B14F-4D97-AF65-F5344CB8AC3E}">
        <p14:creationId xmlns:p14="http://schemas.microsoft.com/office/powerpoint/2010/main" val="289974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12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Ahmed, Ruth and Yasmin have some walnuts.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Ahmed and Ruth have 195 walnuts each. Yasmin has 111 walnuts. Ahmed and Ruth give her the same number of walnuts each.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They all have the same number of walnuts each now.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walnuts did Ahmed give to Yasmin?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878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12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Ahmed, Ruth and Yasmin have some walnuts.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Ahmed and Ruth have 195 walnuts each. Yasmin has 111 walnuts. Ahmed and Ruth give her the same number of walnuts each.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They all have the same number of walnuts each now.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walnuts did Ahmed give to Yasmin?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BEF6DAF3-255E-FA43-AB08-69FE48D27D69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Ahmed gave Yasmin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walnuts.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D80A14-693F-1149-912B-E7A81A99E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128" y="1085150"/>
            <a:ext cx="1821261" cy="18212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A678A0D-DA1A-D848-9A8A-1415FB50A82B}"/>
              </a:ext>
            </a:extLst>
          </p:cNvPr>
          <p:cNvSpPr/>
          <p:nvPr/>
        </p:nvSpPr>
        <p:spPr>
          <a:xfrm>
            <a:off x="1227069" y="3326790"/>
            <a:ext cx="3604570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898A77A-D5D6-8049-9F78-A150E24C6100}"/>
              </a:ext>
            </a:extLst>
          </p:cNvPr>
          <p:cNvSpPr/>
          <p:nvPr/>
        </p:nvSpPr>
        <p:spPr>
          <a:xfrm>
            <a:off x="1223113" y="3596538"/>
            <a:ext cx="131610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195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992D3C9-1519-A545-94E2-CFDAAECE4128}"/>
              </a:ext>
            </a:extLst>
          </p:cNvPr>
          <p:cNvSpPr/>
          <p:nvPr/>
        </p:nvSpPr>
        <p:spPr>
          <a:xfrm>
            <a:off x="2539220" y="3596538"/>
            <a:ext cx="131610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195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7122BF4-56BA-914C-B613-4E8E87067B72}"/>
              </a:ext>
            </a:extLst>
          </p:cNvPr>
          <p:cNvSpPr/>
          <p:nvPr/>
        </p:nvSpPr>
        <p:spPr>
          <a:xfrm>
            <a:off x="3855326" y="3593629"/>
            <a:ext cx="972358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596C6A85-B918-FB47-B764-1CA5449121BC}"/>
                  </a:ext>
                </a:extLst>
              </p:cNvPr>
              <p:cNvSpPr txBox="1"/>
              <p:nvPr/>
            </p:nvSpPr>
            <p:spPr>
              <a:xfrm>
                <a:off x="6498620" y="3187089"/>
                <a:ext cx="3038572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195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195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111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96C6A85-B918-FB47-B764-1CA544912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0" y="3187089"/>
                <a:ext cx="3038572" cy="600164"/>
              </a:xfrm>
              <a:prstGeom prst="rect">
                <a:avLst/>
              </a:prstGeom>
              <a:blipFill>
                <a:blip r:embed="rId4"/>
                <a:stretch>
                  <a:fillRect l="-2905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B0EECCF3-B2EA-6D40-9B90-15A558A2A76D}"/>
                  </a:ext>
                </a:extLst>
              </p:cNvPr>
              <p:cNvSpPr txBox="1"/>
              <p:nvPr/>
            </p:nvSpPr>
            <p:spPr>
              <a:xfrm>
                <a:off x="9217843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501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0EECCF3-B2EA-6D40-9B90-15A558A2A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7843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FE9D4F9-07AF-884F-80DD-5C83B550E7F2}"/>
              </a:ext>
            </a:extLst>
          </p:cNvPr>
          <p:cNvSpPr/>
          <p:nvPr/>
        </p:nvSpPr>
        <p:spPr>
          <a:xfrm>
            <a:off x="1227068" y="3325336"/>
            <a:ext cx="3604570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501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CE290F1-797E-8C48-A6E0-4454BDB46A29}"/>
              </a:ext>
            </a:extLst>
          </p:cNvPr>
          <p:cNvSpPr/>
          <p:nvPr/>
        </p:nvSpPr>
        <p:spPr>
          <a:xfrm>
            <a:off x="1232197" y="4029745"/>
            <a:ext cx="3604570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501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D458A1E-5B62-B44E-AAB1-96C76F7EB1C9}"/>
              </a:ext>
            </a:extLst>
          </p:cNvPr>
          <p:cNvSpPr/>
          <p:nvPr/>
        </p:nvSpPr>
        <p:spPr>
          <a:xfrm>
            <a:off x="1229705" y="4282321"/>
            <a:ext cx="121088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9B0C31C-12ED-4242-9201-31F694BB3FE3}"/>
              </a:ext>
            </a:extLst>
          </p:cNvPr>
          <p:cNvSpPr/>
          <p:nvPr/>
        </p:nvSpPr>
        <p:spPr>
          <a:xfrm>
            <a:off x="2427434" y="4287318"/>
            <a:ext cx="121088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0EA066A-8A1C-B04C-8136-6438EDDF04FE}"/>
              </a:ext>
            </a:extLst>
          </p:cNvPr>
          <p:cNvSpPr/>
          <p:nvPr/>
        </p:nvSpPr>
        <p:spPr>
          <a:xfrm>
            <a:off x="3622151" y="4287318"/>
            <a:ext cx="121088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2E16B4D-D28D-514C-81C9-385BF56BF78F}"/>
                  </a:ext>
                </a:extLst>
              </p:cNvPr>
              <p:cNvSpPr txBox="1"/>
              <p:nvPr/>
            </p:nvSpPr>
            <p:spPr>
              <a:xfrm>
                <a:off x="6498620" y="3902167"/>
                <a:ext cx="141577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501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2E16B4D-D28D-514C-81C9-385BF56BF7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0" y="3902167"/>
                <a:ext cx="1415772" cy="600164"/>
              </a:xfrm>
              <a:prstGeom prst="rect">
                <a:avLst/>
              </a:prstGeom>
              <a:blipFill>
                <a:blip r:embed="rId6"/>
                <a:stretch>
                  <a:fillRect l="-6195" r="-531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CDC1A6AC-2D89-114E-9E82-535267C381BF}"/>
                  </a:ext>
                </a:extLst>
              </p:cNvPr>
              <p:cNvSpPr txBox="1"/>
              <p:nvPr/>
            </p:nvSpPr>
            <p:spPr>
              <a:xfrm>
                <a:off x="7889001" y="3891737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167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DC1A6AC-2D89-114E-9E82-535267C38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001" y="3891737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7A73508-A760-004E-BC0E-98B83ACDE040}"/>
              </a:ext>
            </a:extLst>
          </p:cNvPr>
          <p:cNvSpPr/>
          <p:nvPr/>
        </p:nvSpPr>
        <p:spPr>
          <a:xfrm>
            <a:off x="1234680" y="4288899"/>
            <a:ext cx="121088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167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A439585-4482-5541-9ED2-31851244A760}"/>
              </a:ext>
            </a:extLst>
          </p:cNvPr>
          <p:cNvSpPr/>
          <p:nvPr/>
        </p:nvSpPr>
        <p:spPr>
          <a:xfrm>
            <a:off x="2432409" y="4293896"/>
            <a:ext cx="121088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167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A3695FE-9E4F-8C41-906D-E59A8E61E058}"/>
              </a:ext>
            </a:extLst>
          </p:cNvPr>
          <p:cNvSpPr/>
          <p:nvPr/>
        </p:nvSpPr>
        <p:spPr>
          <a:xfrm>
            <a:off x="3627126" y="4293896"/>
            <a:ext cx="121088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167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E4B0924-B0AF-CF4B-A51D-B658C57D3FB3}"/>
              </a:ext>
            </a:extLst>
          </p:cNvPr>
          <p:cNvSpPr/>
          <p:nvPr/>
        </p:nvSpPr>
        <p:spPr>
          <a:xfrm>
            <a:off x="1271953" y="4916630"/>
            <a:ext cx="3559685" cy="272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195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6FB055BC-D189-4C4D-AC04-4A1121E5B264}"/>
              </a:ext>
            </a:extLst>
          </p:cNvPr>
          <p:cNvSpPr/>
          <p:nvPr/>
        </p:nvSpPr>
        <p:spPr>
          <a:xfrm>
            <a:off x="1271953" y="5197974"/>
            <a:ext cx="2998833" cy="272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167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28D4210A-359A-7146-9620-B4C6B3F35432}"/>
              </a:ext>
            </a:extLst>
          </p:cNvPr>
          <p:cNvSpPr/>
          <p:nvPr/>
        </p:nvSpPr>
        <p:spPr>
          <a:xfrm>
            <a:off x="4279671" y="5197974"/>
            <a:ext cx="551967" cy="272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B39B7F73-A0F3-C441-8FD4-3A04B737429A}"/>
                  </a:ext>
                </a:extLst>
              </p:cNvPr>
              <p:cNvSpPr txBox="1"/>
              <p:nvPr/>
            </p:nvSpPr>
            <p:spPr>
              <a:xfrm>
                <a:off x="6498620" y="4636510"/>
                <a:ext cx="179247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195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167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39B7F73-A0F3-C441-8FD4-3A04B7374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0" y="4636510"/>
                <a:ext cx="1792478" cy="600164"/>
              </a:xfrm>
              <a:prstGeom prst="rect">
                <a:avLst/>
              </a:prstGeom>
              <a:blipFill>
                <a:blip r:embed="rId8"/>
                <a:stretch>
                  <a:fillRect l="-4930" r="-493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F1741158-1776-5745-97EE-E372AEE9EA45}"/>
                  </a:ext>
                </a:extLst>
              </p:cNvPr>
              <p:cNvSpPr txBox="1"/>
              <p:nvPr/>
            </p:nvSpPr>
            <p:spPr>
              <a:xfrm>
                <a:off x="8244010" y="4626080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1741158-1776-5745-97EE-E372AEE9E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010" y="4626080"/>
                <a:ext cx="1335485" cy="600164"/>
              </a:xfrm>
              <a:prstGeom prst="rect">
                <a:avLst/>
              </a:prstGeom>
              <a:blipFill>
                <a:blip r:embed="rId9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E6C2D7B1-D170-384C-8BB9-38AA5C6405D5}"/>
              </a:ext>
            </a:extLst>
          </p:cNvPr>
          <p:cNvSpPr/>
          <p:nvPr/>
        </p:nvSpPr>
        <p:spPr>
          <a:xfrm>
            <a:off x="4270786" y="5197974"/>
            <a:ext cx="551967" cy="272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DDB39A5-12C5-C74E-AA3F-5263C3C6A7FC}"/>
              </a:ext>
            </a:extLst>
          </p:cNvPr>
          <p:cNvSpPr txBox="1"/>
          <p:nvPr/>
        </p:nvSpPr>
        <p:spPr>
          <a:xfrm>
            <a:off x="4167199" y="5829236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6510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 animBg="1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12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877765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At the Times Square Fayre in New York City,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one hot chocolate and one candy cane cost $5.30.</a:t>
            </a:r>
          </a:p>
          <a:p>
            <a:pPr algn="l"/>
            <a:r>
              <a:rPr lang="en-GB" dirty="0">
                <a:latin typeface="OpenDyslexicAlta" pitchFamily="2" charset="77"/>
              </a:rPr>
              <a:t>3 hot chocolates and 4 candy canes cost $17.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does a hot chocolate cost?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B6776D-E8E7-0549-B472-B4C5AF6E7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921" y="826769"/>
            <a:ext cx="1842161" cy="184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72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12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877765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At the Times Square Fayre in New York City,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one hot chocolate and one candy cane cost $5.30.</a:t>
            </a:r>
          </a:p>
          <a:p>
            <a:pPr algn="l"/>
            <a:r>
              <a:rPr lang="en-GB" dirty="0">
                <a:latin typeface="OpenDyslexicAlta" pitchFamily="2" charset="77"/>
              </a:rPr>
              <a:t>3 hot chocolates and 4 candy canes cost $17.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does a hot chocolate cost?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B6776D-E8E7-0549-B472-B4C5AF6E7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921" y="826769"/>
            <a:ext cx="1842161" cy="1842161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DC042A41-D67B-4847-A596-40255E21200C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A hot chocolate costs $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______</a:t>
            </a:r>
            <a:r>
              <a:rPr lang="en-GB" sz="2800" dirty="0">
                <a:latin typeface="OpenDyslexicAlta" pitchFamily="2" charset="77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B52ED91-8550-A14B-A641-2FB51CAC2564}"/>
              </a:ext>
            </a:extLst>
          </p:cNvPr>
          <p:cNvSpPr txBox="1"/>
          <p:nvPr/>
        </p:nvSpPr>
        <p:spPr>
          <a:xfrm>
            <a:off x="4796269" y="5825163"/>
            <a:ext cx="104488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4.20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027DFF8B-48FA-A54E-8F20-CC1F1D6FAAD2}"/>
              </a:ext>
            </a:extLst>
          </p:cNvPr>
          <p:cNvSpPr/>
          <p:nvPr/>
        </p:nvSpPr>
        <p:spPr>
          <a:xfrm>
            <a:off x="1654640" y="3350485"/>
            <a:ext cx="45719" cy="9882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BFAF7955-FF45-0F41-A531-4E6460483087}"/>
              </a:ext>
            </a:extLst>
          </p:cNvPr>
          <p:cNvSpPr/>
          <p:nvPr/>
        </p:nvSpPr>
        <p:spPr>
          <a:xfrm>
            <a:off x="635875" y="3350485"/>
            <a:ext cx="912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candy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DF992494-7876-2E40-92A9-641E67B249DA}"/>
              </a:ext>
            </a:extLst>
          </p:cNvPr>
          <p:cNvSpPr/>
          <p:nvPr/>
        </p:nvSpPr>
        <p:spPr>
          <a:xfrm>
            <a:off x="308861" y="3969431"/>
            <a:ext cx="1239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hot choc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7012D6AC-F2E3-2B44-8C93-1A1F5219D90A}"/>
              </a:ext>
            </a:extLst>
          </p:cNvPr>
          <p:cNvSpPr/>
          <p:nvPr/>
        </p:nvSpPr>
        <p:spPr>
          <a:xfrm>
            <a:off x="1700360" y="3399122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7FE3796-7D67-DB44-8300-F38553F0D479}"/>
              </a:ext>
            </a:extLst>
          </p:cNvPr>
          <p:cNvSpPr/>
          <p:nvPr/>
        </p:nvSpPr>
        <p:spPr>
          <a:xfrm>
            <a:off x="1700360" y="4003372"/>
            <a:ext cx="914870" cy="2720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xmlns="" id="{317D12AD-E916-5E43-B5FA-36A90B7DD730}"/>
              </a:ext>
            </a:extLst>
          </p:cNvPr>
          <p:cNvSpPr/>
          <p:nvPr/>
        </p:nvSpPr>
        <p:spPr>
          <a:xfrm>
            <a:off x="4698606" y="3344480"/>
            <a:ext cx="316523" cy="988278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140A2CCF-9919-2449-97AE-2E6E703CFD28}"/>
                  </a:ext>
                </a:extLst>
              </p:cNvPr>
              <p:cNvSpPr txBox="1"/>
              <p:nvPr/>
            </p:nvSpPr>
            <p:spPr>
              <a:xfrm>
                <a:off x="5015129" y="3557901"/>
                <a:ext cx="883575" cy="473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dirty="0">
                    <a:latin typeface="OpenDyslexicAlta" pitchFamily="2" charset="77"/>
                    <a:ea typeface="Sassoon Infant Rg" panose="02000503030000020003" pitchFamily="2" charset="0"/>
                    <a:cs typeface="Calibri" panose="020F0502020204030204" pitchFamily="34" charset="0"/>
                  </a:rPr>
                  <a:t>$5.30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40A2CCF-9919-2449-97AE-2E6E703CF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129" y="3557901"/>
                <a:ext cx="883575" cy="473206"/>
              </a:xfrm>
              <a:prstGeom prst="rect">
                <a:avLst/>
              </a:prstGeom>
              <a:blipFill>
                <a:blip r:embed="rId4"/>
                <a:stretch>
                  <a:fillRect l="-4286" r="-5714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45BDD3B2-7DF3-C647-94C7-162C40FB76E6}"/>
              </a:ext>
            </a:extLst>
          </p:cNvPr>
          <p:cNvSpPr/>
          <p:nvPr/>
        </p:nvSpPr>
        <p:spPr>
          <a:xfrm>
            <a:off x="1654640" y="4670955"/>
            <a:ext cx="45719" cy="9882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9EE6066A-4550-FB46-862E-F4D568DFC7CE}"/>
              </a:ext>
            </a:extLst>
          </p:cNvPr>
          <p:cNvSpPr/>
          <p:nvPr/>
        </p:nvSpPr>
        <p:spPr>
          <a:xfrm>
            <a:off x="635875" y="4670955"/>
            <a:ext cx="912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candy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DFBBB9D5-DDDD-E949-98AF-0EEE3DA5F51E}"/>
              </a:ext>
            </a:extLst>
          </p:cNvPr>
          <p:cNvSpPr/>
          <p:nvPr/>
        </p:nvSpPr>
        <p:spPr>
          <a:xfrm>
            <a:off x="308861" y="5289901"/>
            <a:ext cx="1239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hot choc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615DED94-688A-974F-B5B0-C6C7F28666BA}"/>
              </a:ext>
            </a:extLst>
          </p:cNvPr>
          <p:cNvSpPr/>
          <p:nvPr/>
        </p:nvSpPr>
        <p:spPr>
          <a:xfrm>
            <a:off x="1700360" y="4728120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65E7546F-CE38-714E-A227-2031DB406A34}"/>
              </a:ext>
            </a:extLst>
          </p:cNvPr>
          <p:cNvSpPr/>
          <p:nvPr/>
        </p:nvSpPr>
        <p:spPr>
          <a:xfrm>
            <a:off x="1700360" y="5332370"/>
            <a:ext cx="914870" cy="2720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D251584F-A588-5B4A-A4BF-0FE6B1007E91}"/>
              </a:ext>
            </a:extLst>
          </p:cNvPr>
          <p:cNvSpPr/>
          <p:nvPr/>
        </p:nvSpPr>
        <p:spPr>
          <a:xfrm>
            <a:off x="2184222" y="4728120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AF43C50D-3D9D-134C-8100-2C5D11BB2FA1}"/>
              </a:ext>
            </a:extLst>
          </p:cNvPr>
          <p:cNvSpPr/>
          <p:nvPr/>
        </p:nvSpPr>
        <p:spPr>
          <a:xfrm>
            <a:off x="2615230" y="5332370"/>
            <a:ext cx="914870" cy="2720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A1A74D16-C441-E345-B89B-E6F773F7BF9A}"/>
              </a:ext>
            </a:extLst>
          </p:cNvPr>
          <p:cNvSpPr/>
          <p:nvPr/>
        </p:nvSpPr>
        <p:spPr>
          <a:xfrm>
            <a:off x="3530100" y="5332370"/>
            <a:ext cx="914870" cy="2720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xmlns="" id="{A2D80608-3B48-0A44-9AA8-F4D1EEA06DDC}"/>
              </a:ext>
            </a:extLst>
          </p:cNvPr>
          <p:cNvSpPr/>
          <p:nvPr/>
        </p:nvSpPr>
        <p:spPr>
          <a:xfrm>
            <a:off x="4695508" y="4614303"/>
            <a:ext cx="316523" cy="988278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xmlns="" id="{EC07FB7C-D145-DE47-9D6F-FAF8EF9DB77A}"/>
                  </a:ext>
                </a:extLst>
              </p:cNvPr>
              <p:cNvSpPr txBox="1"/>
              <p:nvPr/>
            </p:nvSpPr>
            <p:spPr>
              <a:xfrm>
                <a:off x="5012031" y="4827724"/>
                <a:ext cx="654346" cy="473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dirty="0">
                    <a:latin typeface="OpenDyslexicAlta" pitchFamily="2" charset="77"/>
                    <a:ea typeface="Sassoon Infant Rg" panose="02000503030000020003" pitchFamily="2" charset="0"/>
                    <a:cs typeface="Calibri" panose="020F0502020204030204" pitchFamily="34" charset="0"/>
                  </a:rPr>
                  <a:t>$17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C07FB7C-D145-DE47-9D6F-FAF8EF9DB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031" y="4827724"/>
                <a:ext cx="654346" cy="473206"/>
              </a:xfrm>
              <a:prstGeom prst="rect">
                <a:avLst/>
              </a:prstGeom>
              <a:blipFill>
                <a:blip r:embed="rId5"/>
                <a:stretch>
                  <a:fillRect l="-3774" r="-5660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9FD65C40-D522-A648-9C46-39476EF2E0EF}"/>
              </a:ext>
            </a:extLst>
          </p:cNvPr>
          <p:cNvSpPr/>
          <p:nvPr/>
        </p:nvSpPr>
        <p:spPr>
          <a:xfrm>
            <a:off x="2668084" y="4728120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F94D75F9-4668-5F42-9FBA-E2550E20B5E3}"/>
              </a:ext>
            </a:extLst>
          </p:cNvPr>
          <p:cNvSpPr/>
          <p:nvPr/>
        </p:nvSpPr>
        <p:spPr>
          <a:xfrm>
            <a:off x="3151946" y="4728120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2E4552D2-6CCD-854F-88BD-8BA5A10B8EC7}"/>
                  </a:ext>
                </a:extLst>
              </p:cNvPr>
              <p:cNvSpPr txBox="1"/>
              <p:nvPr/>
            </p:nvSpPr>
            <p:spPr>
              <a:xfrm>
                <a:off x="6471115" y="3174306"/>
                <a:ext cx="170110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$5.30</a:t>
                </a: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E4552D2-6CCD-854F-88BD-8BA5A10B8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115" y="3174306"/>
                <a:ext cx="1701107" cy="600164"/>
              </a:xfrm>
              <a:prstGeom prst="rect">
                <a:avLst/>
              </a:prstGeom>
              <a:blipFill>
                <a:blip r:embed="rId6"/>
                <a:stretch>
                  <a:fillRect l="-5185" r="-444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xmlns="" id="{94A7C276-444C-C04D-BA6D-264266330473}"/>
                  </a:ext>
                </a:extLst>
              </p:cNvPr>
              <p:cNvSpPr txBox="1"/>
              <p:nvPr/>
            </p:nvSpPr>
            <p:spPr>
              <a:xfrm>
                <a:off x="8152201" y="3172932"/>
                <a:ext cx="197572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$15.90</a:t>
                </a: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4A7C276-444C-C04D-BA6D-264266330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201" y="3172932"/>
                <a:ext cx="1975720" cy="600164"/>
              </a:xfrm>
              <a:prstGeom prst="rect">
                <a:avLst/>
              </a:prstGeom>
              <a:blipFill>
                <a:blip r:embed="rId7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709DEFC3-D54D-A440-84E7-CAB3865F72B7}"/>
              </a:ext>
            </a:extLst>
          </p:cNvPr>
          <p:cNvSpPr/>
          <p:nvPr/>
        </p:nvSpPr>
        <p:spPr>
          <a:xfrm>
            <a:off x="2184222" y="3399122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D59ADBE1-3566-7B45-8BA7-14DDCDBFCF56}"/>
              </a:ext>
            </a:extLst>
          </p:cNvPr>
          <p:cNvSpPr/>
          <p:nvPr/>
        </p:nvSpPr>
        <p:spPr>
          <a:xfrm>
            <a:off x="2615230" y="4003372"/>
            <a:ext cx="914870" cy="2720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B50383C4-2E78-0042-A708-6067E62980D1}"/>
              </a:ext>
            </a:extLst>
          </p:cNvPr>
          <p:cNvSpPr/>
          <p:nvPr/>
        </p:nvSpPr>
        <p:spPr>
          <a:xfrm>
            <a:off x="3530100" y="4003372"/>
            <a:ext cx="914870" cy="2720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99189CA5-6ECB-184D-B771-4192685032AD}"/>
              </a:ext>
            </a:extLst>
          </p:cNvPr>
          <p:cNvSpPr/>
          <p:nvPr/>
        </p:nvSpPr>
        <p:spPr>
          <a:xfrm>
            <a:off x="2668084" y="3399122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xmlns="" id="{C2121D91-17CF-0C4E-BB93-AE4D16021205}"/>
                  </a:ext>
                </a:extLst>
              </p:cNvPr>
              <p:cNvSpPr txBox="1"/>
              <p:nvPr/>
            </p:nvSpPr>
            <p:spPr>
              <a:xfrm>
                <a:off x="6471115" y="3800185"/>
                <a:ext cx="226376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$17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$15.90</a:t>
                </a: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2121D91-17CF-0C4E-BB93-AE4D16021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115" y="3800185"/>
                <a:ext cx="2263761" cy="600164"/>
              </a:xfrm>
              <a:prstGeom prst="rect">
                <a:avLst/>
              </a:prstGeom>
              <a:blipFill>
                <a:blip r:embed="rId8"/>
                <a:stretch>
                  <a:fillRect l="-3911" r="-3352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0C6A3683-B8C6-A14F-8191-4E202A237FF6}"/>
                  </a:ext>
                </a:extLst>
              </p:cNvPr>
              <p:cNvSpPr txBox="1"/>
              <p:nvPr/>
            </p:nvSpPr>
            <p:spPr>
              <a:xfrm>
                <a:off x="8627985" y="3789755"/>
                <a:ext cx="1649871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$1.10</a:t>
                </a: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C6A3683-B8C6-A14F-8191-4E202A237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7985" y="3789755"/>
                <a:ext cx="1649871" cy="600164"/>
              </a:xfrm>
              <a:prstGeom prst="rect">
                <a:avLst/>
              </a:prstGeom>
              <a:blipFill>
                <a:blip r:embed="rId9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687259E8-4A56-A64F-819F-3DCF5148DC3D}"/>
              </a:ext>
            </a:extLst>
          </p:cNvPr>
          <p:cNvSpPr/>
          <p:nvPr/>
        </p:nvSpPr>
        <p:spPr>
          <a:xfrm>
            <a:off x="3154060" y="4728120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OpenDyslexicAlta" pitchFamily="2" charset="77"/>
              </a:rPr>
              <a:t>1.10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E3C4359D-CD2D-F247-81E8-A2FA1DEC921D}"/>
              </a:ext>
            </a:extLst>
          </p:cNvPr>
          <p:cNvSpPr/>
          <p:nvPr/>
        </p:nvSpPr>
        <p:spPr>
          <a:xfrm>
            <a:off x="1698725" y="3399122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OpenDyslexicAlta" pitchFamily="2" charset="77"/>
              </a:rPr>
              <a:t>1.10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1861086D-2CCE-354E-9E08-D1538BA96433}"/>
                  </a:ext>
                </a:extLst>
              </p:cNvPr>
              <p:cNvSpPr txBox="1"/>
              <p:nvPr/>
            </p:nvSpPr>
            <p:spPr>
              <a:xfrm>
                <a:off x="6471115" y="4426064"/>
                <a:ext cx="235833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$5.30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$1.10</a:t>
                </a: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1861086D-2CCE-354E-9E08-D1538BA96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115" y="4426064"/>
                <a:ext cx="2358338" cy="600164"/>
              </a:xfrm>
              <a:prstGeom prst="rect">
                <a:avLst/>
              </a:prstGeom>
              <a:blipFill>
                <a:blip r:embed="rId10"/>
                <a:stretch>
                  <a:fillRect l="-3743" r="-267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A7F00B1D-835E-6C48-BC49-5423E05F4AF3}"/>
                  </a:ext>
                </a:extLst>
              </p:cNvPr>
              <p:cNvSpPr txBox="1"/>
              <p:nvPr/>
            </p:nvSpPr>
            <p:spPr>
              <a:xfrm>
                <a:off x="8778831" y="4426064"/>
                <a:ext cx="1649871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$4.20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7F00B1D-835E-6C48-BC49-5423E05F4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8831" y="4426064"/>
                <a:ext cx="1649871" cy="600164"/>
              </a:xfrm>
              <a:prstGeom prst="rect">
                <a:avLst/>
              </a:prstGeom>
              <a:blipFill>
                <a:blip r:embed="rId11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207447DC-FF84-1245-BDB2-C3905A70F23C}"/>
              </a:ext>
            </a:extLst>
          </p:cNvPr>
          <p:cNvSpPr/>
          <p:nvPr/>
        </p:nvSpPr>
        <p:spPr>
          <a:xfrm>
            <a:off x="1706171" y="4009215"/>
            <a:ext cx="914870" cy="2720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DyslexicAlta" pitchFamily="2" charset="77"/>
              </a:rPr>
              <a:t>$4.20</a:t>
            </a:r>
          </a:p>
        </p:txBody>
      </p:sp>
      <p:sp>
        <p:nvSpPr>
          <p:cNvPr id="87" name="Right Brace 86">
            <a:extLst>
              <a:ext uri="{FF2B5EF4-FFF2-40B4-BE49-F238E27FC236}">
                <a16:creationId xmlns:a16="http://schemas.microsoft.com/office/drawing/2014/main" xmlns="" id="{342F1FC4-C419-554E-AE4B-898EF03A831C}"/>
              </a:ext>
            </a:extLst>
          </p:cNvPr>
          <p:cNvSpPr/>
          <p:nvPr/>
        </p:nvSpPr>
        <p:spPr>
          <a:xfrm>
            <a:off x="4698606" y="3350161"/>
            <a:ext cx="316523" cy="988278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875E6244-7D67-2D4E-9271-4E5A38A7464F}"/>
                  </a:ext>
                </a:extLst>
              </p:cNvPr>
              <p:cNvSpPr txBox="1"/>
              <p:nvPr/>
            </p:nvSpPr>
            <p:spPr>
              <a:xfrm>
                <a:off x="5024728" y="3585357"/>
                <a:ext cx="92685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1600" dirty="0">
                    <a:latin typeface="OpenDyslexicAlta" pitchFamily="2" charset="77"/>
                    <a:ea typeface="Sassoon Infant Rg" panose="02000503030000020003" pitchFamily="2" charset="0"/>
                    <a:cs typeface="Calibri" panose="020F0502020204030204" pitchFamily="34" charset="0"/>
                  </a:rPr>
                  <a:t>$15.90</a:t>
                </a: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875E6244-7D67-2D4E-9271-4E5A38A74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728" y="3585357"/>
                <a:ext cx="926857" cy="430887"/>
              </a:xfrm>
              <a:prstGeom prst="rect">
                <a:avLst/>
              </a:prstGeom>
              <a:blipFill>
                <a:blip r:embed="rId12"/>
                <a:stretch>
                  <a:fillRect l="-1351" r="-270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862EB76E-5540-FF42-8055-6CEA6C4EC181}"/>
                  </a:ext>
                </a:extLst>
              </p:cNvPr>
              <p:cNvSpPr txBox="1"/>
              <p:nvPr/>
            </p:nvSpPr>
            <p:spPr>
              <a:xfrm>
                <a:off x="5013619" y="3557901"/>
                <a:ext cx="883575" cy="473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dirty="0">
                    <a:latin typeface="OpenDyslexicAlta" pitchFamily="2" charset="77"/>
                    <a:ea typeface="Sassoon Infant Rg" panose="02000503030000020003" pitchFamily="2" charset="0"/>
                    <a:cs typeface="Calibri" panose="020F0502020204030204" pitchFamily="34" charset="0"/>
                  </a:rPr>
                  <a:t>$5.30</a:t>
                </a: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62EB76E-5540-FF42-8055-6CEA6C4EC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619" y="3557901"/>
                <a:ext cx="883575" cy="473206"/>
              </a:xfrm>
              <a:prstGeom prst="rect">
                <a:avLst/>
              </a:prstGeom>
              <a:blipFill>
                <a:blip r:embed="rId13"/>
                <a:stretch>
                  <a:fillRect l="-2817" r="-4225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142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55" grpId="0" animBg="1"/>
      <p:bldP spid="56" grpId="0"/>
      <p:bldP spid="57" grpId="0"/>
      <p:bldP spid="58" grpId="0" animBg="1"/>
      <p:bldP spid="59" grpId="0" animBg="1"/>
      <p:bldP spid="60" grpId="0" animBg="1"/>
      <p:bldP spid="61" grpId="0"/>
      <p:bldP spid="61" grpId="1"/>
      <p:bldP spid="62" grpId="0" animBg="1"/>
      <p:bldP spid="63" grpId="0"/>
      <p:bldP spid="64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 animBg="1"/>
      <p:bldP spid="73" grpId="0" animBg="1"/>
      <p:bldP spid="74" grpId="0"/>
      <p:bldP spid="75" grpId="0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/>
      <p:bldP spid="81" grpId="0"/>
      <p:bldP spid="82" grpId="0" animBg="1"/>
      <p:bldP spid="83" grpId="0" animBg="1"/>
      <p:bldP spid="84" grpId="0"/>
      <p:bldP spid="85" grpId="0"/>
      <p:bldP spid="86" grpId="0" animBg="1"/>
      <p:bldP spid="87" grpId="0" animBg="1"/>
      <p:bldP spid="88" grpId="0"/>
      <p:bldP spid="88" grpId="1"/>
      <p:bldP spid="8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2200</TotalTime>
  <Words>540</Words>
  <Application>Microsoft Office PowerPoint</Application>
  <PresentationFormat>Custom</PresentationFormat>
  <Paragraphs>162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 Light</vt:lpstr>
      <vt:lpstr>Muli</vt:lpstr>
      <vt:lpstr>Lato</vt:lpstr>
      <vt:lpstr>Cambria Math</vt:lpstr>
      <vt:lpstr>Lato Light</vt:lpstr>
      <vt:lpstr>OpenDyslexicAlta</vt:lpstr>
      <vt:lpstr>Calibri</vt:lpstr>
      <vt:lpstr>Sassoon Infant Rg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183</cp:revision>
  <dcterms:created xsi:type="dcterms:W3CDTF">2020-10-12T14:10:39Z</dcterms:created>
  <dcterms:modified xsi:type="dcterms:W3CDTF">2020-11-30T09:24:48Z</dcterms:modified>
</cp:coreProperties>
</file>