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78" r:id="rId5"/>
    <p:sldId id="679" r:id="rId6"/>
    <p:sldId id="680" r:id="rId7"/>
    <p:sldId id="681" r:id="rId8"/>
    <p:sldId id="682" r:id="rId9"/>
    <p:sldId id="683" r:id="rId10"/>
    <p:sldId id="684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OpenDyslexicAlta" panose="00000500000000000000" pitchFamily="2" charset="0"/>
      <p:regular r:id="rId15"/>
      <p:bold r:id="rId16"/>
      <p:italic r:id="rId17"/>
      <p:boldItalic r:id="rId18"/>
    </p:embeddedFont>
    <p:embeddedFont>
      <p:font typeface="Lato" panose="020F0502020204030203" pitchFamily="34" charset="0"/>
      <p:regular r:id="rId19"/>
      <p:bold r:id="rId20"/>
    </p:embeddedFont>
    <p:embeddedFont>
      <p:font typeface="Cambria Math" panose="02040503050406030204" pitchFamily="18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uli" panose="020B060402020202020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860"/>
    <a:srgbClr val="23D1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4646"/>
  </p:normalViewPr>
  <p:slideViewPr>
    <p:cSldViewPr snapToGrid="0" snapToObjects="1" showGuides="1">
      <p:cViewPr>
        <p:scale>
          <a:sx n="70" d="100"/>
          <a:sy n="70" d="100"/>
        </p:scale>
        <p:origin x="-63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7698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27/11/2020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11/27/2020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tiff"/><Relationship Id="rId7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tiff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Eve has 20 baubles.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7 of them are gold.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 rest are green.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green than gold baubles does she have?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8709E81-6439-1445-9F01-02EACCCDA36D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C05BCEE-F029-EE42-8F5B-9372E98657D1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5EE2D71A-004B-4740-ACE8-B93349DEBF61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17602D0-AB8E-0D44-B172-838DAF11EFA6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Eve has 20 baubles.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7 of them are gold.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 rest are green.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more green than gold baubles does she have? </a:t>
            </a:r>
          </a:p>
        </p:txBody>
      </p:sp>
      <p:sp>
        <p:nvSpPr>
          <p:cNvPr id="20" name="Subtitle 4">
            <a:extLst>
              <a:ext uri="{FF2B5EF4-FFF2-40B4-BE49-F238E27FC236}">
                <a16:creationId xmlns:a16="http://schemas.microsoft.com/office/drawing/2014/main" xmlns="" id="{115AE101-AD28-7146-9628-68588EFBFBB1}"/>
              </a:ext>
            </a:extLst>
          </p:cNvPr>
          <p:cNvSpPr txBox="1">
            <a:spLocks/>
          </p:cNvSpPr>
          <p:nvPr/>
        </p:nvSpPr>
        <p:spPr>
          <a:xfrm>
            <a:off x="152399" y="5932967"/>
            <a:ext cx="10943492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There are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</a:t>
            </a:r>
            <a:r>
              <a:rPr lang="en-GB" sz="2800" dirty="0">
                <a:latin typeface="OpenDyslexicAlta" panose="00000500000000000000" pitchFamily="2" charset="0"/>
              </a:rPr>
              <a:t> more green baubles than gold baubles. 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321CDFA-C3EE-B54E-83A7-A96D2DA025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3167" y="972553"/>
            <a:ext cx="1624939" cy="1624939"/>
          </a:xfrm>
          <a:prstGeom prst="rect">
            <a:avLst/>
          </a:prstGeom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xmlns="" id="{B9E05DEE-086C-9C4A-8F02-2E84843453CE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5E7C8B1-4BC2-6D4F-B545-83CFE685B87F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40073EB3-B889-6242-8185-D2551C57DA24}"/>
              </a:ext>
            </a:extLst>
          </p:cNvPr>
          <p:cNvSpPr/>
          <p:nvPr/>
        </p:nvSpPr>
        <p:spPr>
          <a:xfrm>
            <a:off x="4407833" y="4192868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20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9A1C065A-C1CB-3347-8FA0-712D52A1B1B5}"/>
              </a:ext>
            </a:extLst>
          </p:cNvPr>
          <p:cNvSpPr/>
          <p:nvPr/>
        </p:nvSpPr>
        <p:spPr>
          <a:xfrm>
            <a:off x="1598760" y="3584954"/>
            <a:ext cx="1309203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A0662B6-A83C-B24A-A394-8F1389FE9B08}"/>
              </a:ext>
            </a:extLst>
          </p:cNvPr>
          <p:cNvSpPr/>
          <p:nvPr/>
        </p:nvSpPr>
        <p:spPr>
          <a:xfrm>
            <a:off x="736255" y="3609838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gold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694FAAA-E6D2-7B4A-89F0-91CD4D0C8DBD}"/>
              </a:ext>
            </a:extLst>
          </p:cNvPr>
          <p:cNvSpPr/>
          <p:nvPr/>
        </p:nvSpPr>
        <p:spPr>
          <a:xfrm>
            <a:off x="1602278" y="4726312"/>
            <a:ext cx="2403602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13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E767FD-04B1-A145-9358-458E007A9A61}"/>
              </a:ext>
            </a:extLst>
          </p:cNvPr>
          <p:cNvSpPr/>
          <p:nvPr/>
        </p:nvSpPr>
        <p:spPr>
          <a:xfrm>
            <a:off x="556719" y="4776080"/>
            <a:ext cx="889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green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7" name="Left-right Arrow 6">
            <a:extLst>
              <a:ext uri="{FF2B5EF4-FFF2-40B4-BE49-F238E27FC236}">
                <a16:creationId xmlns:a16="http://schemas.microsoft.com/office/drawing/2014/main" xmlns="" id="{6B53D5E7-B40E-4A48-ABF5-A1CAB1EFE460}"/>
              </a:ext>
            </a:extLst>
          </p:cNvPr>
          <p:cNvSpPr/>
          <p:nvPr/>
        </p:nvSpPr>
        <p:spPr>
          <a:xfrm>
            <a:off x="2907963" y="3740729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6B2230-829C-C84C-B175-968CC9C90A04}"/>
              </a:ext>
            </a:extLst>
          </p:cNvPr>
          <p:cNvSpPr/>
          <p:nvPr/>
        </p:nvSpPr>
        <p:spPr>
          <a:xfrm>
            <a:off x="2953682" y="3448806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62BACE63-A373-5B47-BA52-74274CC9326F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298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2BACE63-A373-5B47-BA52-74274CC932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29824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7921" r="-693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3C5C848E-5264-7041-BFD5-460BCF1253C5}"/>
                  </a:ext>
                </a:extLst>
              </p:cNvPr>
              <p:cNvSpPr txBox="1"/>
              <p:nvPr/>
            </p:nvSpPr>
            <p:spPr>
              <a:xfrm>
                <a:off x="7789118" y="3284872"/>
                <a:ext cx="9044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13</a:t>
                </a:r>
              </a:p>
            </p:txBody>
          </p:sp>
        </mc:Choice>
        <mc:Fallback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C5C848E-5264-7041-BFD5-460BCF1253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3284872"/>
                <a:ext cx="904415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1081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33F17A2-798E-EE47-9065-4F34ACBB8BE0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2121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33F17A2-798E-EE47-9065-4F34ACBB8B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212191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8040" r="-703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60AB19AD-3F3C-E44B-B318-8ACE93EA006C}"/>
                  </a:ext>
                </a:extLst>
              </p:cNvPr>
              <p:cNvSpPr txBox="1"/>
              <p:nvPr/>
            </p:nvSpPr>
            <p:spPr>
              <a:xfrm>
                <a:off x="7789118" y="4013158"/>
                <a:ext cx="7344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60AB19AD-3F3C-E44B-B318-8ACE93EA00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4013158"/>
                <a:ext cx="734496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1250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E3B65BC-DD14-2543-9BD3-72846C9EF81E}"/>
              </a:ext>
            </a:extLst>
          </p:cNvPr>
          <p:cNvSpPr/>
          <p:nvPr/>
        </p:nvSpPr>
        <p:spPr>
          <a:xfrm>
            <a:off x="3294147" y="3448806"/>
            <a:ext cx="335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6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FBE1535-7B0F-9C42-AA00-C7555AD11CAC}"/>
              </a:ext>
            </a:extLst>
          </p:cNvPr>
          <p:cNvSpPr/>
          <p:nvPr/>
        </p:nvSpPr>
        <p:spPr>
          <a:xfrm>
            <a:off x="2197089" y="5851962"/>
            <a:ext cx="4507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6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BD0F99B-1D31-A945-ACDB-CEE12B8E8534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3A0CFA5-44A9-9640-932C-9DC1A900E1DE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B1BAE1E-2906-6B47-AD3B-85DCB39CB7E0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D302EA5-9C9F-E745-B28C-0DBA04989DC6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19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1" grpId="0" animBg="1"/>
      <p:bldP spid="2" grpId="0" animBg="1"/>
      <p:bldP spid="4" grpId="0"/>
      <p:bldP spid="16" grpId="0" animBg="1"/>
      <p:bldP spid="17" grpId="0"/>
      <p:bldP spid="18" grpId="0" animBg="1"/>
      <p:bldP spid="22" grpId="0"/>
      <p:bldP spid="7" grpId="0" animBg="1"/>
      <p:bldP spid="23" grpId="0"/>
      <p:bldP spid="23" grpId="1"/>
      <p:bldP spid="24" grpId="0"/>
      <p:bldP spid="25" grpId="0"/>
      <p:bldP spid="30" grpId="0"/>
      <p:bldP spid="31" grpId="0"/>
      <p:bldP spid="32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large Christmas tree weighs 13kg.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A small Christmas tree weighs 7kg less.</a:t>
            </a:r>
            <a:br>
              <a:rPr lang="en-GB" dirty="0">
                <a:latin typeface="OpenDyslexicAlta" panose="00000500000000000000" pitchFamily="2" charset="0"/>
              </a:rPr>
            </a:b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do a small and large Christmas tree weigh combined?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330E00C-540F-D24A-B9A2-1FF4440A3885}"/>
              </a:ext>
            </a:extLst>
          </p:cNvPr>
          <p:cNvSpPr/>
          <p:nvPr/>
        </p:nvSpPr>
        <p:spPr>
          <a:xfrm>
            <a:off x="9759708" y="1634286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S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E9AA71D-726A-6F48-B9BB-A1E0360B5B28}"/>
              </a:ext>
            </a:extLst>
          </p:cNvPr>
          <p:cNvSpPr/>
          <p:nvPr/>
        </p:nvSpPr>
        <p:spPr>
          <a:xfrm>
            <a:off x="9290453" y="1625045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L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E61CEBB-9D46-8943-A51F-9B91C71BC975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D877079-7A43-554C-8A9F-BEBBDA2A460B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82CDF358-C95F-AF4C-B4E0-D9E6B9CED3D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2D89070-9039-7E4F-9B75-E40B59D546D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0199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large Christmas tree weighs 13kg.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A small Christmas tree weighs 7kg less.</a:t>
            </a:r>
            <a:br>
              <a:rPr lang="en-GB" dirty="0">
                <a:latin typeface="OpenDyslexicAlta" panose="00000500000000000000" pitchFamily="2" charset="0"/>
              </a:rPr>
            </a:b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much do a small and large Christmas tree weigh combined? </a:t>
            </a:r>
          </a:p>
          <a:p>
            <a:pPr algn="l"/>
            <a:endParaRPr lang="en-GB" dirty="0">
              <a:latin typeface="OpenDyslexicAlta" panose="00000500000000000000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C3636184-85E6-CA44-86FC-B5713CA8B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0578" y="441875"/>
            <a:ext cx="1100740" cy="1497682"/>
          </a:xfrm>
          <a:prstGeom prst="rect">
            <a:avLst/>
          </a:prstGeom>
        </p:spPr>
      </p:pic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E239DAE7-2F26-684A-903C-4ACA8A7F5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2137" y="762639"/>
            <a:ext cx="858199" cy="1167677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9F6E312B-4635-C141-A107-689C685B933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A small and large Christmas tree weigh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kg combined. </a:t>
            </a: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xmlns="" id="{2D2BC87D-DD6A-FD4E-A16C-0E8F00023B1C}"/>
              </a:ext>
            </a:extLst>
          </p:cNvPr>
          <p:cNvSpPr/>
          <p:nvPr/>
        </p:nvSpPr>
        <p:spPr>
          <a:xfrm>
            <a:off x="400236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09E695B-6E26-EA46-8DB1-3684B4868015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472413FC-5BFB-734C-AE93-7FCC2928BCD1}"/>
              </a:ext>
            </a:extLst>
          </p:cNvPr>
          <p:cNvSpPr/>
          <p:nvPr/>
        </p:nvSpPr>
        <p:spPr>
          <a:xfrm>
            <a:off x="4411839" y="4192868"/>
            <a:ext cx="4683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19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9E23473D-D72B-6941-A26C-5EAA1B78E5AA}"/>
              </a:ext>
            </a:extLst>
          </p:cNvPr>
          <p:cNvSpPr/>
          <p:nvPr/>
        </p:nvSpPr>
        <p:spPr>
          <a:xfrm>
            <a:off x="1598760" y="3584954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13kg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8081885-3318-D84F-B81D-596F57330864}"/>
              </a:ext>
            </a:extLst>
          </p:cNvPr>
          <p:cNvSpPr/>
          <p:nvPr/>
        </p:nvSpPr>
        <p:spPr>
          <a:xfrm>
            <a:off x="633662" y="3609838"/>
            <a:ext cx="813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large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810CDCFE-A5A5-6F46-9941-75CC5E664DBC}"/>
              </a:ext>
            </a:extLst>
          </p:cNvPr>
          <p:cNvSpPr/>
          <p:nvPr/>
        </p:nvSpPr>
        <p:spPr>
          <a:xfrm>
            <a:off x="2704490" y="4726312"/>
            <a:ext cx="1301390" cy="4191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6kg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5AA40E2-492A-7E49-828B-B75FAF56458C}"/>
              </a:ext>
            </a:extLst>
          </p:cNvPr>
          <p:cNvSpPr/>
          <p:nvPr/>
        </p:nvSpPr>
        <p:spPr>
          <a:xfrm>
            <a:off x="609617" y="4776080"/>
            <a:ext cx="8370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anose="00000500000000000000" pitchFamily="2" charset="0"/>
              </a:rPr>
              <a:t>small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6" name="Left-right Arrow 25">
            <a:extLst>
              <a:ext uri="{FF2B5EF4-FFF2-40B4-BE49-F238E27FC236}">
                <a16:creationId xmlns:a16="http://schemas.microsoft.com/office/drawing/2014/main" xmlns="" id="{39BCD8E6-FA76-6F40-B726-399B74CCDF8C}"/>
              </a:ext>
            </a:extLst>
          </p:cNvPr>
          <p:cNvSpPr/>
          <p:nvPr/>
        </p:nvSpPr>
        <p:spPr>
          <a:xfrm>
            <a:off x="1606574" y="4906971"/>
            <a:ext cx="1097917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BC4F070-519A-2146-ADBA-2627F308E1E2}"/>
                  </a:ext>
                </a:extLst>
              </p:cNvPr>
              <p:cNvSpPr txBox="1"/>
              <p:nvPr/>
            </p:nvSpPr>
            <p:spPr>
              <a:xfrm>
                <a:off x="6546470" y="3290899"/>
                <a:ext cx="12121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BC4F070-519A-2146-ADBA-2627F308E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3290899"/>
                <a:ext cx="1212191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040" r="-703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1453BD5-8756-4B40-80A1-9673B4314594}"/>
                  </a:ext>
                </a:extLst>
              </p:cNvPr>
              <p:cNvSpPr txBox="1"/>
              <p:nvPr/>
            </p:nvSpPr>
            <p:spPr>
              <a:xfrm>
                <a:off x="7789118" y="3284872"/>
                <a:ext cx="113204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6kg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31453BD5-8756-4B40-80A1-9673B4314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3284872"/>
                <a:ext cx="1132041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8649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504363F7-85A9-4B44-AE3A-474D997526CF}"/>
                  </a:ext>
                </a:extLst>
              </p:cNvPr>
              <p:cNvSpPr txBox="1"/>
              <p:nvPr/>
            </p:nvSpPr>
            <p:spPr>
              <a:xfrm>
                <a:off x="6546470" y="4019185"/>
                <a:ext cx="122501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504363F7-85A9-4B44-AE3A-474D997526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6470" y="4019185"/>
                <a:ext cx="1225015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960" r="-696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47725FFD-62AF-A744-9ECB-9083C27CCA12}"/>
                  </a:ext>
                </a:extLst>
              </p:cNvPr>
              <p:cNvSpPr txBox="1"/>
              <p:nvPr/>
            </p:nvSpPr>
            <p:spPr>
              <a:xfrm>
                <a:off x="7789118" y="4013158"/>
                <a:ext cx="130997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19kg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7725FFD-62AF-A744-9ECB-9083C27CC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9118" y="4013158"/>
                <a:ext cx="1309974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744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0FCEF60B-E1B6-8946-9753-A2ADE9687F0F}"/>
              </a:ext>
            </a:extLst>
          </p:cNvPr>
          <p:cNvSpPr/>
          <p:nvPr/>
        </p:nvSpPr>
        <p:spPr>
          <a:xfrm>
            <a:off x="1877615" y="4613322"/>
            <a:ext cx="623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7kg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6C137F8-B222-954E-B042-E60AA238D88F}"/>
              </a:ext>
            </a:extLst>
          </p:cNvPr>
          <p:cNvSpPr/>
          <p:nvPr/>
        </p:nvSpPr>
        <p:spPr>
          <a:xfrm>
            <a:off x="7894915" y="5851962"/>
            <a:ext cx="6944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19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A4A214A-9170-BC4B-9EF1-F7BECC4B4743}"/>
              </a:ext>
            </a:extLst>
          </p:cNvPr>
          <p:cNvSpPr/>
          <p:nvPr/>
        </p:nvSpPr>
        <p:spPr>
          <a:xfrm>
            <a:off x="4146316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D61523C-890B-BC4F-A6AB-0D3CAD99348A}"/>
              </a:ext>
            </a:extLst>
          </p:cNvPr>
          <p:cNvSpPr/>
          <p:nvPr/>
        </p:nvSpPr>
        <p:spPr>
          <a:xfrm>
            <a:off x="9759708" y="1634286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S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F5356C63-0312-4C48-B4FB-E9DEA9E52538}"/>
              </a:ext>
            </a:extLst>
          </p:cNvPr>
          <p:cNvSpPr/>
          <p:nvPr/>
        </p:nvSpPr>
        <p:spPr>
          <a:xfrm>
            <a:off x="9290453" y="1625045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OpenDyslexicAlta" panose="00000500000000000000" pitchFamily="2" charset="0"/>
              </a:rPr>
              <a:t>L</a:t>
            </a:r>
            <a:endParaRPr lang="en-US" dirty="0">
              <a:solidFill>
                <a:schemeClr val="bg1"/>
              </a:solidFill>
              <a:latin typeface="OpenDyslexicAlta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908661DC-3336-6241-89CA-B06D7D1F9ED9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850C8FBF-99A8-C444-95C9-A5F1916BAD8D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B1733FC9-F491-D747-8DFB-A86CE7D971F1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767F056-F965-C841-89D7-AB0E02E509B4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77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/>
      <p:bldP spid="22" grpId="0" animBg="1"/>
      <p:bldP spid="23" grpId="0"/>
      <p:bldP spid="24" grpId="0" animBg="1"/>
      <p:bldP spid="25" grpId="0"/>
      <p:bldP spid="26" grpId="0" animBg="1"/>
      <p:bldP spid="28" grpId="0"/>
      <p:bldP spid="29" grpId="0"/>
      <p:bldP spid="30" grpId="0"/>
      <p:bldP spid="31" grpId="0"/>
      <p:bldP spid="32" grpId="0"/>
      <p:bldP spid="33" grpId="0"/>
      <p:bldP spid="35" grpId="0"/>
      <p:bldP spid="3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bakery baked 87 more gingerbread on Friday than Thursday.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They baked 36 more gingerbread on Saturday than Friday.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They baked 129 gingerbread on Friday.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gingerbread did they bake in total on Thursday, Friday and Saturday?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CF72D38-3513-494F-B067-966F7158C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0550CDDC-0E95-724E-9BB2-F7A64380BC6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73EF9CF-9910-754C-AF95-3E5C0A221B94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3CD2F0A6-E3D7-8B4F-9C6B-F2B5998F751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75ECBE0-0487-B849-9CF4-DFC73499AF2B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487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A bakery baked 87 more gingerbread on Friday than Thursday.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They baked 36 more gingerbread on Saturday than Friday.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They baked 129 gingerbread on Friday.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gingerbread did they bake in total on Thursday, Friday and Saturday? 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3324D155-B0F5-BF46-8414-1ED4A86FB5E3}"/>
              </a:ext>
            </a:extLst>
          </p:cNvPr>
          <p:cNvSpPr/>
          <p:nvPr/>
        </p:nvSpPr>
        <p:spPr>
          <a:xfrm>
            <a:off x="4770979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8C96294-361C-C045-8FC8-0A13708DA8E1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1E42C296-0521-224D-B30A-29CA544428AB}"/>
              </a:ext>
            </a:extLst>
          </p:cNvPr>
          <p:cNvSpPr/>
          <p:nvPr/>
        </p:nvSpPr>
        <p:spPr>
          <a:xfrm>
            <a:off x="3173251" y="3559691"/>
            <a:ext cx="82440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81E9A9D-5404-BC46-A65C-1C24AC6F4FAC}"/>
              </a:ext>
            </a:extLst>
          </p:cNvPr>
          <p:cNvSpPr/>
          <p:nvPr/>
        </p:nvSpPr>
        <p:spPr>
          <a:xfrm>
            <a:off x="343746" y="3591771"/>
            <a:ext cx="12057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Thursday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10AD514-B038-834B-A371-5B24A295AAB1}"/>
              </a:ext>
            </a:extLst>
          </p:cNvPr>
          <p:cNvSpPr/>
          <p:nvPr/>
        </p:nvSpPr>
        <p:spPr>
          <a:xfrm>
            <a:off x="386586" y="4720327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Saturday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F11219E-FB9C-0E45-85A2-FC9539DD4CE1}"/>
              </a:ext>
            </a:extLst>
          </p:cNvPr>
          <p:cNvSpPr/>
          <p:nvPr/>
        </p:nvSpPr>
        <p:spPr>
          <a:xfrm>
            <a:off x="4914932" y="4192868"/>
            <a:ext cx="9994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?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6461F9C-CD2A-E14C-A13E-20BEF61C4994}"/>
              </a:ext>
            </a:extLst>
          </p:cNvPr>
          <p:cNvSpPr/>
          <p:nvPr/>
        </p:nvSpPr>
        <p:spPr>
          <a:xfrm>
            <a:off x="1598760" y="4129941"/>
            <a:ext cx="24000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129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38C9C9EA-B5F9-9249-8D65-1ABB555135FC}"/>
              </a:ext>
            </a:extLst>
          </p:cNvPr>
          <p:cNvSpPr/>
          <p:nvPr/>
        </p:nvSpPr>
        <p:spPr>
          <a:xfrm>
            <a:off x="701215" y="4170214"/>
            <a:ext cx="8483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Friday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DBFCB39-A0F3-0D4E-AC77-CFECA94C2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0868" y="846389"/>
            <a:ext cx="990600" cy="990600"/>
          </a:xfrm>
          <a:prstGeom prst="rect">
            <a:avLst/>
          </a:prstGeom>
        </p:spPr>
      </p:pic>
      <p:sp>
        <p:nvSpPr>
          <p:cNvPr id="22" name="Left-right Arrow 21">
            <a:extLst>
              <a:ext uri="{FF2B5EF4-FFF2-40B4-BE49-F238E27FC236}">
                <a16:creationId xmlns:a16="http://schemas.microsoft.com/office/drawing/2014/main" xmlns="" id="{57EB247C-3F16-454C-8BC2-1C43CC679369}"/>
              </a:ext>
            </a:extLst>
          </p:cNvPr>
          <p:cNvSpPr/>
          <p:nvPr/>
        </p:nvSpPr>
        <p:spPr>
          <a:xfrm>
            <a:off x="1611279" y="3715466"/>
            <a:ext cx="1557262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2E3FF5B-BA36-4F42-89A5-022D68366E53}"/>
              </a:ext>
            </a:extLst>
          </p:cNvPr>
          <p:cNvSpPr/>
          <p:nvPr/>
        </p:nvSpPr>
        <p:spPr>
          <a:xfrm>
            <a:off x="2159889" y="3453684"/>
            <a:ext cx="479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87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583D853-DA18-2C4C-8B5C-3E47A93B90D1}"/>
              </a:ext>
            </a:extLst>
          </p:cNvPr>
          <p:cNvSpPr/>
          <p:nvPr/>
        </p:nvSpPr>
        <p:spPr>
          <a:xfrm>
            <a:off x="1611279" y="4684822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129</a:t>
            </a: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xmlns="" id="{B1A634F7-D2F4-A448-8305-1D33917BC4A7}"/>
              </a:ext>
            </a:extLst>
          </p:cNvPr>
          <p:cNvSpPr/>
          <p:nvPr/>
        </p:nvSpPr>
        <p:spPr>
          <a:xfrm>
            <a:off x="4001936" y="4836185"/>
            <a:ext cx="824884" cy="107550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8159621-0D09-5D49-8C78-E93E860BE1BB}"/>
              </a:ext>
            </a:extLst>
          </p:cNvPr>
          <p:cNvSpPr/>
          <p:nvPr/>
        </p:nvSpPr>
        <p:spPr>
          <a:xfrm>
            <a:off x="4176658" y="4574403"/>
            <a:ext cx="4796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36</a:t>
            </a:r>
            <a:endParaRPr lang="en-US" dirty="0"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974A0CFC-68F6-1B47-95AE-F72AD111A510}"/>
                  </a:ext>
                </a:extLst>
              </p:cNvPr>
              <p:cNvSpPr txBox="1"/>
              <p:nvPr/>
            </p:nvSpPr>
            <p:spPr>
              <a:xfrm>
                <a:off x="6522312" y="3298709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974A0CFC-68F6-1B47-95AE-F72AD111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3298709"/>
                <a:ext cx="1612942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6038" r="-490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F7C7A0A9-0DF5-7540-8D18-39B3D78CC4AB}"/>
                  </a:ext>
                </a:extLst>
              </p:cNvPr>
              <p:cNvSpPr txBox="1"/>
              <p:nvPr/>
            </p:nvSpPr>
            <p:spPr>
              <a:xfrm>
                <a:off x="8073326" y="3298709"/>
                <a:ext cx="93006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42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F7C7A0A9-0DF5-7540-8D18-39B3D78C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326" y="3298709"/>
                <a:ext cx="930063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804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E25C0696-5B46-EB4C-8AB1-AF88A45B00CC}"/>
                  </a:ext>
                </a:extLst>
              </p:cNvPr>
              <p:cNvSpPr txBox="1"/>
              <p:nvPr/>
            </p:nvSpPr>
            <p:spPr>
              <a:xfrm>
                <a:off x="6522312" y="4069653"/>
                <a:ext cx="161294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36</a:t>
                </a:r>
              </a:p>
            </p:txBody>
          </p:sp>
        </mc:Choice>
        <mc:Fallback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25C0696-5B46-EB4C-8AB1-AF88A45B0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069653"/>
                <a:ext cx="1612942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6038" r="-490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DBE227E0-9CB3-8D48-B756-393DFB7EBE78}"/>
                  </a:ext>
                </a:extLst>
              </p:cNvPr>
              <p:cNvSpPr txBox="1"/>
              <p:nvPr/>
            </p:nvSpPr>
            <p:spPr>
              <a:xfrm>
                <a:off x="8098726" y="4069653"/>
                <a:ext cx="110318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165</a:t>
                </a:r>
              </a:p>
            </p:txBody>
          </p:sp>
        </mc:Choice>
        <mc:Fallback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DBE227E0-9CB3-8D48-B756-393DFB7EBE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98726" y="4069653"/>
                <a:ext cx="1103187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8287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7810B18C-AE7E-0A4E-A1CE-48B773D67563}"/>
                  </a:ext>
                </a:extLst>
              </p:cNvPr>
              <p:cNvSpPr txBox="1"/>
              <p:nvPr/>
            </p:nvSpPr>
            <p:spPr>
              <a:xfrm>
                <a:off x="6522312" y="4840597"/>
                <a:ext cx="260199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129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165 </a:t>
                </a:r>
                <a14:m>
                  <m:oMath xmlns:m="http://schemas.openxmlformats.org/officeDocument/2006/math">
                    <m:r>
                      <a:rPr lang="en-GB" sz="240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r>
                      <a:rPr lang="en-GB" sz="24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42</a:t>
                </a:r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810B18C-AE7E-0A4E-A1CE-48B773D67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312" y="4840597"/>
                <a:ext cx="2601994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3747" r="-257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79180DF8-00FE-E84A-AC9E-F0D30BE44DBA}"/>
                  </a:ext>
                </a:extLst>
              </p:cNvPr>
              <p:cNvSpPr txBox="1"/>
              <p:nvPr/>
            </p:nvSpPr>
            <p:spPr>
              <a:xfrm>
                <a:off x="9063926" y="4840597"/>
                <a:ext cx="111921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336</a:t>
                </a:r>
              </a:p>
            </p:txBody>
          </p:sp>
        </mc:Choice>
        <mc:Fallback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9180DF8-00FE-E84A-AC9E-F0D30BE44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3926" y="4840597"/>
                <a:ext cx="1119217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8743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ight Brace 32">
            <a:extLst>
              <a:ext uri="{FF2B5EF4-FFF2-40B4-BE49-F238E27FC236}">
                <a16:creationId xmlns:a16="http://schemas.microsoft.com/office/drawing/2014/main" xmlns="" id="{9E35EC85-BEB1-4D4E-87C9-3DD32D0ACB4C}"/>
              </a:ext>
            </a:extLst>
          </p:cNvPr>
          <p:cNvSpPr/>
          <p:nvPr/>
        </p:nvSpPr>
        <p:spPr>
          <a:xfrm rot="5400000">
            <a:off x="3031843" y="3619655"/>
            <a:ext cx="316523" cy="3161748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E207FC1E-A367-3944-801A-AD0E3EC2D2A9}"/>
              </a:ext>
            </a:extLst>
          </p:cNvPr>
          <p:cNvSpPr/>
          <p:nvPr/>
        </p:nvSpPr>
        <p:spPr>
          <a:xfrm>
            <a:off x="2883770" y="5427851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165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35" name="Subtitle 4">
            <a:extLst>
              <a:ext uri="{FF2B5EF4-FFF2-40B4-BE49-F238E27FC236}">
                <a16:creationId xmlns:a16="http://schemas.microsoft.com/office/drawing/2014/main" xmlns="" id="{24A7938E-6B48-AE43-8805-065DA99B1444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bakery baked a total of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______</a:t>
            </a:r>
            <a:r>
              <a:rPr lang="en-GB" sz="2800" dirty="0">
                <a:latin typeface="OpenDyslexicAlta" panose="00000500000000000000" pitchFamily="2" charset="0"/>
              </a:rPr>
              <a:t> gingerbread.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DF147FF2-5A27-0348-8A43-CFAC97CD0C62}"/>
              </a:ext>
            </a:extLst>
          </p:cNvPr>
          <p:cNvSpPr/>
          <p:nvPr/>
        </p:nvSpPr>
        <p:spPr>
          <a:xfrm>
            <a:off x="5229981" y="4192868"/>
            <a:ext cx="623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OpenDyslexicAlta" panose="00000500000000000000" pitchFamily="2" charset="0"/>
              </a:rPr>
              <a:t>336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F3977F1-F0A4-9B4E-98E0-AE2A227E2983}"/>
              </a:ext>
            </a:extLst>
          </p:cNvPr>
          <p:cNvSpPr/>
          <p:nvPr/>
        </p:nvSpPr>
        <p:spPr>
          <a:xfrm>
            <a:off x="5822524" y="5910381"/>
            <a:ext cx="9717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336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CED2C7F-3058-0748-9595-814239F3FB69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ABDF3D9-BD8A-5B44-AE46-CD52AE867ACC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19975E8E-B1AB-8447-A7BA-A4E2529676CD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AD24E45-2A4D-DD45-9A3C-CDE18BE304E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57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7" grpId="0"/>
      <p:bldP spid="17" grpId="1"/>
      <p:bldP spid="18" grpId="0" animBg="1"/>
      <p:bldP spid="21" grpId="0"/>
      <p:bldP spid="22" grpId="0" animBg="1"/>
      <p:bldP spid="23" grpId="0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  <p:bldP spid="34" grpId="0"/>
      <p:bldP spid="35" grpId="0"/>
      <p:bldP spid="36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I have three pieces of paper to wrap gifts.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Put together, I have a total area of 160cm</a:t>
            </a:r>
            <a:r>
              <a:rPr lang="en-GB" baseline="30000" dirty="0">
                <a:latin typeface="OpenDyslexicAlta" panose="00000500000000000000" pitchFamily="2" charset="0"/>
              </a:rPr>
              <a:t>2</a:t>
            </a:r>
            <a:r>
              <a:rPr lang="en-GB" dirty="0">
                <a:latin typeface="OpenDyslexicAlta" panose="00000500000000000000" pitchFamily="2" charset="0"/>
              </a:rPr>
              <a:t> of paper.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first piece has an area of 78cm</a:t>
            </a:r>
            <a:r>
              <a:rPr lang="en-GB" baseline="30000" dirty="0">
                <a:latin typeface="OpenDyslexicAlta" panose="00000500000000000000" pitchFamily="2" charset="0"/>
              </a:rPr>
              <a:t>2</a:t>
            </a:r>
            <a:r>
              <a:rPr lang="en-GB" dirty="0">
                <a:latin typeface="OpenDyslexicAlta" panose="00000500000000000000" pitchFamily="2" charset="0"/>
              </a:rPr>
              <a:t>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2E1742CA-D293-6D4F-A014-F756F785EFE3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0F46CC1B-17C1-4A44-B99C-074F07E07BB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9E71F99-D686-3D4B-8836-CBCBEB70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4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</a:t>
            </a:r>
            <a:r>
              <a:rPr lang="en-GB" baseline="30000" dirty="0">
                <a:latin typeface="OpenDyslexicAlta" panose="00000500000000000000" pitchFamily="2" charset="0"/>
              </a:rPr>
              <a:t>st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8" y="832675"/>
            <a:ext cx="11887201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I have three pieces of paper to wrap gifts.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Put together, I have a total area of 160cm</a:t>
            </a:r>
            <a:r>
              <a:rPr lang="en-GB" baseline="30000" dirty="0">
                <a:latin typeface="OpenDyslexicAlta" panose="00000500000000000000" pitchFamily="2" charset="0"/>
              </a:rPr>
              <a:t>2</a:t>
            </a:r>
            <a:r>
              <a:rPr lang="en-GB" dirty="0">
                <a:latin typeface="OpenDyslexicAlta" panose="00000500000000000000" pitchFamily="2" charset="0"/>
              </a:rPr>
              <a:t> of paper. 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first piece has an area of 78cm</a:t>
            </a:r>
            <a:r>
              <a:rPr lang="en-GB" baseline="30000" dirty="0">
                <a:latin typeface="OpenDyslexicAlta" panose="00000500000000000000" pitchFamily="2" charset="0"/>
              </a:rPr>
              <a:t>2</a:t>
            </a:r>
            <a:r>
              <a:rPr lang="en-GB" dirty="0">
                <a:latin typeface="OpenDyslexicAlta" panose="00000500000000000000" pitchFamily="2" charset="0"/>
              </a:rPr>
              <a:t>.</a:t>
            </a:r>
            <a:br>
              <a:rPr lang="en-GB" dirty="0">
                <a:latin typeface="OpenDyslexicAlta" panose="00000500000000000000" pitchFamily="2" charset="0"/>
              </a:rPr>
            </a:br>
            <a:r>
              <a:rPr lang="en-GB" dirty="0">
                <a:latin typeface="OpenDyslexicAlta" panose="00000500000000000000" pitchFamily="2" charset="0"/>
              </a:rPr>
              <a:t>The second piece is half as big as the first piece.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What is the area of the third piece of gift wrapping paper?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7F3892D-E7B8-A24D-A189-45B06295A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7935" y="801389"/>
            <a:ext cx="1811664" cy="181166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67C8306-1A2D-4A40-B10E-BA180AE7B958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0" name="Subtitle 4">
            <a:extLst>
              <a:ext uri="{FF2B5EF4-FFF2-40B4-BE49-F238E27FC236}">
                <a16:creationId xmlns:a16="http://schemas.microsoft.com/office/drawing/2014/main" xmlns="" id="{44680959-D86D-034F-A374-CF917988B071}"/>
              </a:ext>
            </a:extLst>
          </p:cNvPr>
          <p:cNvSpPr txBox="1">
            <a:spLocks/>
          </p:cNvSpPr>
          <p:nvPr/>
        </p:nvSpPr>
        <p:spPr>
          <a:xfrm>
            <a:off x="152398" y="6013177"/>
            <a:ext cx="11887201" cy="6848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third piece of paper has an area of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_____</a:t>
            </a:r>
            <a:r>
              <a:rPr lang="en-GB" sz="2800" dirty="0">
                <a:latin typeface="OpenDyslexicAlta" panose="00000500000000000000" pitchFamily="2" charset="0"/>
              </a:rPr>
              <a:t>cm</a:t>
            </a:r>
            <a:r>
              <a:rPr lang="en-GB" sz="2800" baseline="30000" dirty="0">
                <a:latin typeface="OpenDyslexicAlta" panose="00000500000000000000" pitchFamily="2" charset="0"/>
              </a:rPr>
              <a:t>2</a:t>
            </a:r>
            <a:r>
              <a:rPr lang="en-GB" sz="2800" dirty="0">
                <a:latin typeface="OpenDyslexicAlta" panose="00000500000000000000" pitchFamily="2" charset="0"/>
              </a:rPr>
              <a:t>. </a:t>
            </a:r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xmlns="" id="{CD0CD196-522E-2F47-9C80-721A8903B50C}"/>
              </a:ext>
            </a:extLst>
          </p:cNvPr>
          <p:cNvSpPr/>
          <p:nvPr/>
        </p:nvSpPr>
        <p:spPr>
          <a:xfrm>
            <a:off x="4006483" y="3429000"/>
            <a:ext cx="316523" cy="1861900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C861687-ECC8-6D40-B54E-DB2C0816275E}"/>
              </a:ext>
            </a:extLst>
          </p:cNvPr>
          <p:cNvSpPr/>
          <p:nvPr/>
        </p:nvSpPr>
        <p:spPr>
          <a:xfrm>
            <a:off x="1553042" y="3408541"/>
            <a:ext cx="45719" cy="18619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AF2FF48-8295-CB48-8E9A-925F7915A366}"/>
              </a:ext>
            </a:extLst>
          </p:cNvPr>
          <p:cNvSpPr/>
          <p:nvPr/>
        </p:nvSpPr>
        <p:spPr>
          <a:xfrm>
            <a:off x="447941" y="3591771"/>
            <a:ext cx="11015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1</a:t>
            </a:r>
            <a:r>
              <a:rPr lang="en-GB" sz="1600" baseline="30000" dirty="0">
                <a:latin typeface="OpenDyslexicAlta" panose="00000500000000000000" pitchFamily="2" charset="0"/>
              </a:rPr>
              <a:t>st</a:t>
            </a:r>
            <a:r>
              <a:rPr lang="en-GB" sz="1600" dirty="0">
                <a:latin typeface="OpenDyslexicAlta" panose="00000500000000000000" pitchFamily="2" charset="0"/>
              </a:rPr>
              <a:t> piece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F48B58C9-319F-9C49-A5BB-6253F22F887C}"/>
              </a:ext>
            </a:extLst>
          </p:cNvPr>
          <p:cNvSpPr/>
          <p:nvPr/>
        </p:nvSpPr>
        <p:spPr>
          <a:xfrm>
            <a:off x="429866" y="4720327"/>
            <a:ext cx="11208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3</a:t>
            </a:r>
            <a:r>
              <a:rPr lang="en-GB" sz="1600" baseline="30000" dirty="0">
                <a:latin typeface="OpenDyslexicAlta" panose="00000500000000000000" pitchFamily="2" charset="0"/>
              </a:rPr>
              <a:t>rd</a:t>
            </a:r>
            <a:r>
              <a:rPr lang="en-GB" sz="1600" dirty="0">
                <a:latin typeface="OpenDyslexicAlta" panose="00000500000000000000" pitchFamily="2" charset="0"/>
              </a:rPr>
              <a:t> piece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597A4C47-125A-F445-8CDE-0CCBBEE7A22B}"/>
              </a:ext>
            </a:extLst>
          </p:cNvPr>
          <p:cNvSpPr/>
          <p:nvPr/>
        </p:nvSpPr>
        <p:spPr>
          <a:xfrm>
            <a:off x="409468" y="4170214"/>
            <a:ext cx="11400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1600" dirty="0">
                <a:latin typeface="OpenDyslexicAlta" panose="00000500000000000000" pitchFamily="2" charset="0"/>
              </a:rPr>
              <a:t>2</a:t>
            </a:r>
            <a:r>
              <a:rPr lang="en-GB" sz="1600" baseline="30000" dirty="0">
                <a:latin typeface="OpenDyslexicAlta" panose="00000500000000000000" pitchFamily="2" charset="0"/>
              </a:rPr>
              <a:t>nd</a:t>
            </a:r>
            <a:r>
              <a:rPr lang="en-GB" sz="1600" dirty="0">
                <a:latin typeface="OpenDyslexicAlta" panose="00000500000000000000" pitchFamily="2" charset="0"/>
              </a:rPr>
              <a:t> piece</a:t>
            </a:r>
            <a:endParaRPr lang="en-US" sz="1600" dirty="0">
              <a:latin typeface="OpenDyslexicAlta" panose="00000500000000000000" pitchFamily="2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6623E0-2220-8641-981C-BCBB825C097A}"/>
              </a:ext>
            </a:extLst>
          </p:cNvPr>
          <p:cNvSpPr/>
          <p:nvPr/>
        </p:nvSpPr>
        <p:spPr>
          <a:xfrm>
            <a:off x="4467089" y="4192868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latin typeface="OpenDyslexicAlta" panose="00000500000000000000" pitchFamily="2" charset="0"/>
              </a:rPr>
              <a:t>160</a:t>
            </a:r>
            <a:endParaRPr lang="en-US" dirty="0">
              <a:latin typeface="OpenDyslexicAlta" panose="00000500000000000000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2089224-3DE2-5449-A54B-8FD510B112A0}"/>
              </a:ext>
            </a:extLst>
          </p:cNvPr>
          <p:cNvSpPr/>
          <p:nvPr/>
        </p:nvSpPr>
        <p:spPr>
          <a:xfrm>
            <a:off x="1598761" y="3551498"/>
            <a:ext cx="2388611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anose="00000500000000000000" pitchFamily="2" charset="0"/>
              </a:rPr>
              <a:t>78cm</a:t>
            </a:r>
            <a:r>
              <a:rPr lang="en-GB" baseline="30000" dirty="0">
                <a:solidFill>
                  <a:prstClr val="black"/>
                </a:solidFill>
                <a:latin typeface="OpenDyslexicAlta" panose="00000500000000000000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82DD9765-EFDF-F441-B643-880822368BE6}"/>
              </a:ext>
            </a:extLst>
          </p:cNvPr>
          <p:cNvSpPr/>
          <p:nvPr/>
        </p:nvSpPr>
        <p:spPr>
          <a:xfrm>
            <a:off x="1601545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anose="00000500000000000000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OpenDyslexicAlta" panose="00000500000000000000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3B36F71-4CAA-E94A-BCD8-6F96810B54D6}"/>
              </a:ext>
            </a:extLst>
          </p:cNvPr>
          <p:cNvSpPr/>
          <p:nvPr/>
        </p:nvSpPr>
        <p:spPr>
          <a:xfrm>
            <a:off x="2793066" y="3551498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anose="00000500000000000000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OpenDyslexicAlta" panose="00000500000000000000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1377888-90F7-6F46-B34D-F624673E325C}"/>
              </a:ext>
            </a:extLst>
          </p:cNvPr>
          <p:cNvSpPr/>
          <p:nvPr/>
        </p:nvSpPr>
        <p:spPr>
          <a:xfrm>
            <a:off x="1608500" y="4143100"/>
            <a:ext cx="1194122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anose="00000500000000000000" pitchFamily="2" charset="0"/>
              </a:rPr>
              <a:t>39cm</a:t>
            </a:r>
            <a:r>
              <a:rPr lang="en-GB" baseline="30000" dirty="0">
                <a:solidFill>
                  <a:prstClr val="black"/>
                </a:solidFill>
                <a:latin typeface="OpenDyslexicAlta" panose="00000500000000000000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7021EC7-4042-5A4F-B80C-982ACF69D648}"/>
              </a:ext>
            </a:extLst>
          </p:cNvPr>
          <p:cNvSpPr/>
          <p:nvPr/>
        </p:nvSpPr>
        <p:spPr>
          <a:xfrm>
            <a:off x="1598944" y="4680054"/>
            <a:ext cx="1352386" cy="4191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black"/>
                </a:solidFill>
                <a:latin typeface="OpenDyslexicAlta" panose="00000500000000000000" pitchFamily="2" charset="0"/>
              </a:rPr>
              <a:t>43cm</a:t>
            </a:r>
            <a:r>
              <a:rPr lang="en-GB" baseline="30000" dirty="0">
                <a:solidFill>
                  <a:prstClr val="black"/>
                </a:solidFill>
                <a:latin typeface="OpenDyslexicAlta" panose="00000500000000000000" pitchFamily="2" charset="0"/>
              </a:rPr>
              <a:t>2</a:t>
            </a:r>
            <a:endParaRPr lang="en-US" dirty="0">
              <a:solidFill>
                <a:schemeClr val="tx1"/>
              </a:solidFill>
              <a:latin typeface="OpenDyslexicAlta" panose="00000500000000000000" pitchFamily="2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4E05BBBE-60B2-644D-9288-7BED970872EB}"/>
                  </a:ext>
                </a:extLst>
              </p:cNvPr>
              <p:cNvSpPr txBox="1"/>
              <p:nvPr/>
            </p:nvSpPr>
            <p:spPr>
              <a:xfrm>
                <a:off x="6508409" y="4673271"/>
                <a:ext cx="177644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E05BBBE-60B2-644D-9288-7BED970872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4673271"/>
                <a:ext cx="1776448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5498" r="-515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830448A1-39CE-DD4D-A8E2-97DC1CB5BEF4}"/>
                  </a:ext>
                </a:extLst>
              </p:cNvPr>
              <p:cNvSpPr txBox="1"/>
              <p:nvPr/>
            </p:nvSpPr>
            <p:spPr>
              <a:xfrm>
                <a:off x="8268150" y="4673271"/>
                <a:ext cx="9348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43</a:t>
                </a:r>
              </a:p>
            </p:txBody>
          </p:sp>
        </mc:Choice>
        <mc:Fallback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30448A1-39CE-DD4D-A8E2-97DC1CB5B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8150" y="4673271"/>
                <a:ext cx="934871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974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EF8FC63F-33CB-9741-904C-B5CC562E8542}"/>
                  </a:ext>
                </a:extLst>
              </p:cNvPr>
              <p:cNvSpPr txBox="1"/>
              <p:nvPr/>
            </p:nvSpPr>
            <p:spPr>
              <a:xfrm>
                <a:off x="6508409" y="3297716"/>
                <a:ext cx="123463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78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EF8FC63F-33CB-9741-904C-B5CC562E85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8409" y="3297716"/>
                <a:ext cx="1234633" cy="646331"/>
              </a:xfrm>
              <a:prstGeom prst="rect">
                <a:avLst/>
              </a:prstGeom>
              <a:blipFill rotWithShape="1">
                <a:blip r:embed="rId6"/>
                <a:stretch>
                  <a:fillRect l="-7921" r="-693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44290CE9-58E3-4C43-9540-E6F6A62C4DCF}"/>
                  </a:ext>
                </a:extLst>
              </p:cNvPr>
              <p:cNvSpPr txBox="1"/>
              <p:nvPr/>
            </p:nvSpPr>
            <p:spPr>
              <a:xfrm>
                <a:off x="7676695" y="3297716"/>
                <a:ext cx="9268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39</a:t>
                </a:r>
              </a:p>
            </p:txBody>
          </p:sp>
        </mc:Choice>
        <mc:Fallback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44290CE9-58E3-4C43-9540-E6F6A62C4D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6695" y="3297716"/>
                <a:ext cx="926857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105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525A2307-BDCA-C446-A06F-51456C92B36E}"/>
              </a:ext>
            </a:extLst>
          </p:cNvPr>
          <p:cNvSpPr txBox="1"/>
          <p:nvPr/>
        </p:nvSpPr>
        <p:spPr>
          <a:xfrm>
            <a:off x="6516645" y="3970598"/>
            <a:ext cx="14478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78 + </a:t>
            </a: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39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747EA0BD-2876-1340-A837-B9964EDCF72F}"/>
                  </a:ext>
                </a:extLst>
              </p:cNvPr>
              <p:cNvSpPr txBox="1"/>
              <p:nvPr/>
            </p:nvSpPr>
            <p:spPr>
              <a:xfrm>
                <a:off x="7986102" y="3970598"/>
                <a:ext cx="10775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117</a:t>
                </a:r>
              </a:p>
            </p:txBody>
          </p:sp>
        </mc:Choice>
        <mc:Fallback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747EA0BD-2876-1340-A837-B9964EDCF7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6102" y="3970598"/>
                <a:ext cx="1077539" cy="646331"/>
              </a:xfrm>
              <a:prstGeom prst="rect">
                <a:avLst/>
              </a:prstGeom>
              <a:blipFill rotWithShape="1">
                <a:blip r:embed="rId8"/>
                <a:stretch>
                  <a:fillRect r="-9605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C175DDFB-B0F4-E346-BE82-05AA5ECEC998}"/>
              </a:ext>
            </a:extLst>
          </p:cNvPr>
          <p:cNvSpPr/>
          <p:nvPr/>
        </p:nvSpPr>
        <p:spPr>
          <a:xfrm>
            <a:off x="7906421" y="5910394"/>
            <a:ext cx="8413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E3860"/>
                </a:solidFill>
                <a:latin typeface="OpenDyslexicAlta" panose="00000500000000000000" pitchFamily="2" charset="0"/>
              </a:rPr>
              <a:t>43</a:t>
            </a:r>
            <a:endParaRPr lang="en-US" sz="3200" b="1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40324BF-2D86-8745-8BB2-BF1B3D8ABF1E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77CDCD20-7635-7E46-831B-2A3B9CA37CDB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0FBFA80-D31A-F040-BBCC-CAB8C14CC92E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96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1" grpId="0"/>
      <p:bldP spid="22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6" grpId="0" animBg="1"/>
      <p:bldP spid="27" grpId="0"/>
      <p:bldP spid="28" grpId="0"/>
      <p:bldP spid="33" grpId="0"/>
      <p:bldP spid="34" grpId="0"/>
      <p:bldP spid="35" grpId="0"/>
      <p:bldP spid="36" grpId="0"/>
      <p:bldP spid="3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413</Words>
  <Application>Microsoft Office PowerPoint</Application>
  <PresentationFormat>Custom</PresentationFormat>
  <Paragraphs>130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OpenDyslexicAlta</vt:lpstr>
      <vt:lpstr>Lato</vt:lpstr>
      <vt:lpstr>Sassoon Infant Rg</vt:lpstr>
      <vt:lpstr>Cambria Math</vt:lpstr>
      <vt:lpstr>Calibri Light</vt:lpstr>
      <vt:lpstr>Calibri</vt:lpstr>
      <vt:lpstr>Muli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35</cp:revision>
  <dcterms:created xsi:type="dcterms:W3CDTF">2020-10-12T14:10:39Z</dcterms:created>
  <dcterms:modified xsi:type="dcterms:W3CDTF">2020-11-27T12:25:39Z</dcterms:modified>
</cp:coreProperties>
</file>