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5" r:id="rId5"/>
    <p:sldId id="687" r:id="rId6"/>
    <p:sldId id="686" r:id="rId7"/>
    <p:sldId id="688" r:id="rId8"/>
    <p:sldId id="689" r:id="rId9"/>
    <p:sldId id="690" r:id="rId10"/>
    <p:sldId id="691" r:id="rId11"/>
  </p:sldIdLst>
  <p:sldSz cx="12192000" cy="6858000"/>
  <p:notesSz cx="6858000" cy="9144000"/>
  <p:embeddedFontLst>
    <p:embeddedFont>
      <p:font typeface="Lato" panose="020F0502020204030203" pitchFamily="34" charset="0"/>
      <p:regular r:id="rId13"/>
      <p:bold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mbria Math" panose="02040503050406030204" pitchFamily="18" charset="0"/>
      <p:regular r:id="rId17"/>
    </p:embeddedFont>
    <p:embeddedFont>
      <p:font typeface="OpenDyslexicAlta" panose="00000500000000000000" pitchFamily="2" charset="0"/>
      <p:regular r:id="rId18"/>
      <p:bold r:id="rId19"/>
      <p:italic r:id="rId20"/>
      <p:bold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2.tif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a box of candy canes.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eats six of them.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now eight candy canes in the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a box of candy canes.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eats six of them.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now eight candy canes in the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B2CAA5E3-FAE0-044B-A46E-3379DFD7FD2F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were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candy canes in Jamal’s box originally.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A42A470-A190-2B4E-A901-279E9200C82C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E6CE6C0-F2B0-B34F-8E96-09A5D10D3278}"/>
              </a:ext>
            </a:extLst>
          </p:cNvPr>
          <p:cNvSpPr/>
          <p:nvPr/>
        </p:nvSpPr>
        <p:spPr>
          <a:xfrm>
            <a:off x="501804" y="4078433"/>
            <a:ext cx="216333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eats: 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1302CB2-F22A-604B-957C-E6365ED77E57}"/>
              </a:ext>
            </a:extLst>
          </p:cNvPr>
          <p:cNvSpPr/>
          <p:nvPr/>
        </p:nvSpPr>
        <p:spPr>
          <a:xfrm>
            <a:off x="2665141" y="4078433"/>
            <a:ext cx="287701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still in the box: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6382107-D453-5146-8B39-48DFA9F1D142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05990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382107-D453-5146-8B39-48DFA9F1D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059906" cy="600164"/>
              </a:xfrm>
              <a:prstGeom prst="rect">
                <a:avLst/>
              </a:prstGeom>
              <a:blipFill>
                <a:blip r:embed="rId4"/>
                <a:stretch>
                  <a:fillRect l="-8235" r="-705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0321DA1D-C11A-3E47-9390-DC396E098722}"/>
                  </a:ext>
                </a:extLst>
              </p:cNvPr>
              <p:cNvSpPr txBox="1"/>
              <p:nvPr/>
            </p:nvSpPr>
            <p:spPr>
              <a:xfrm>
                <a:off x="7633375" y="335953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21DA1D-C11A-3E47-9390-DC396E098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35953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CEEEEDD-2EFD-7E43-95FE-AA647A78BA5D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A615574-278A-F749-8FDA-432B0F73B63E}"/>
              </a:ext>
            </a:extLst>
          </p:cNvPr>
          <p:cNvSpPr txBox="1"/>
          <p:nvPr/>
        </p:nvSpPr>
        <p:spPr>
          <a:xfrm>
            <a:off x="2532581" y="581417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80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buys a box with 45 baubles in it.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hangs 12 of them on his tree.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buys a box with 45 baubles in it.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hangs 12 of them on his tree.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1619F8-DEEF-FC4B-BE08-A186F07EEDBD}"/>
              </a:ext>
            </a:extLst>
          </p:cNvPr>
          <p:cNvSpPr/>
          <p:nvPr/>
        </p:nvSpPr>
        <p:spPr>
          <a:xfrm>
            <a:off x="355580" y="3701088"/>
            <a:ext cx="1460158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hangs: 12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1D8738E-E540-5D48-9E94-2901D0BBC131}"/>
              </a:ext>
            </a:extLst>
          </p:cNvPr>
          <p:cNvSpPr/>
          <p:nvPr/>
        </p:nvSpPr>
        <p:spPr>
          <a:xfrm>
            <a:off x="1815738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packs into boxes: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D89C856-3788-0D4D-B1E3-5206A9B09A54}"/>
              </a:ext>
            </a:extLst>
          </p:cNvPr>
          <p:cNvSpPr/>
          <p:nvPr/>
        </p:nvSpPr>
        <p:spPr>
          <a:xfrm>
            <a:off x="355579" y="3281988"/>
            <a:ext cx="5402424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45</a:t>
            </a:r>
          </a:p>
        </p:txBody>
      </p:sp>
      <p:sp>
        <p:nvSpPr>
          <p:cNvPr id="24" name="Subtitle 4">
            <a:extLst>
              <a:ext uri="{FF2B5EF4-FFF2-40B4-BE49-F238E27FC236}">
                <a16:creationId xmlns="" xmlns:a16="http://schemas.microsoft.com/office/drawing/2014/main" id="{2894EF19-3B45-0142-AC9A-DAD28839047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James packs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baubles into each box.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283EF43C-BAB8-694D-9E16-7A6A9AD4D42C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4205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3EF43C-BAB8-694D-9E16-7A6A9AD4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420582" cy="600164"/>
              </a:xfrm>
              <a:prstGeom prst="rect">
                <a:avLst/>
              </a:prstGeom>
              <a:blipFill>
                <a:blip r:embed="rId5"/>
                <a:stretch>
                  <a:fillRect l="-6195" r="-619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DD86631-110C-4B4B-B604-850E33E3D7BC}"/>
                  </a:ext>
                </a:extLst>
              </p:cNvPr>
              <p:cNvSpPr txBox="1"/>
              <p:nvPr/>
            </p:nvSpPr>
            <p:spPr>
              <a:xfrm>
                <a:off x="7818904" y="335953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D86631-110C-4B4B-B604-850E33E3D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904" y="335953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B4A37AC-3B87-1949-949C-4BA6D0815235}"/>
              </a:ext>
            </a:extLst>
          </p:cNvPr>
          <p:cNvSpPr/>
          <p:nvPr/>
        </p:nvSpPr>
        <p:spPr>
          <a:xfrm>
            <a:off x="1815737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packs into boxes: 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76BCBD6-2ADC-1A44-9A52-1A78515277A3}"/>
              </a:ext>
            </a:extLst>
          </p:cNvPr>
          <p:cNvSpPr/>
          <p:nvPr/>
        </p:nvSpPr>
        <p:spPr>
          <a:xfrm>
            <a:off x="1815737" y="4429404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33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7B66122-7AD0-AC46-B48F-5E4B16C99263}"/>
              </a:ext>
            </a:extLst>
          </p:cNvPr>
          <p:cNvSpPr/>
          <p:nvPr/>
        </p:nvSpPr>
        <p:spPr>
          <a:xfrm>
            <a:off x="1815736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Box 1: ?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38CD5B8-AEE6-7647-A2CB-9E8FA4022FCC}"/>
              </a:ext>
            </a:extLst>
          </p:cNvPr>
          <p:cNvSpPr/>
          <p:nvPr/>
        </p:nvSpPr>
        <p:spPr>
          <a:xfrm>
            <a:off x="3127692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Box 2: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07E1153-2553-8E46-B215-EAD1802F2554}"/>
              </a:ext>
            </a:extLst>
          </p:cNvPr>
          <p:cNvSpPr/>
          <p:nvPr/>
        </p:nvSpPr>
        <p:spPr>
          <a:xfrm>
            <a:off x="4442847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Box 3: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E80C3360-2726-6E44-999E-AED5D7A2318D}"/>
                  </a:ext>
                </a:extLst>
              </p:cNvPr>
              <p:cNvSpPr txBox="1"/>
              <p:nvPr/>
            </p:nvSpPr>
            <p:spPr>
              <a:xfrm>
                <a:off x="6498621" y="4198871"/>
                <a:ext cx="123142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0C3360-2726-6E44-999E-AED5D7A23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8871"/>
                <a:ext cx="1231427" cy="600164"/>
              </a:xfrm>
              <a:prstGeom prst="rect">
                <a:avLst/>
              </a:prstGeom>
              <a:blipFill>
                <a:blip r:embed="rId7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383552DA-CAFA-DC4F-A9C8-5020A18C1968}"/>
                  </a:ext>
                </a:extLst>
              </p:cNvPr>
              <p:cNvSpPr txBox="1"/>
              <p:nvPr/>
            </p:nvSpPr>
            <p:spPr>
              <a:xfrm>
                <a:off x="7638280" y="418844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3552DA-CAFA-DC4F-A9C8-5020A18C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188441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54BC1EC-2A2C-5F4F-B6E6-BD7D08E76F25}"/>
              </a:ext>
            </a:extLst>
          </p:cNvPr>
          <p:cNvSpPr/>
          <p:nvPr/>
        </p:nvSpPr>
        <p:spPr>
          <a:xfrm>
            <a:off x="1809339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Box 1: 11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1F960BE-EBB7-8B47-A830-A587D822C9BC}"/>
              </a:ext>
            </a:extLst>
          </p:cNvPr>
          <p:cNvSpPr/>
          <p:nvPr/>
        </p:nvSpPr>
        <p:spPr>
          <a:xfrm>
            <a:off x="3121295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Box 2: 11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D58E3D5-E118-2E48-B122-4DFB8FE4570F}"/>
              </a:ext>
            </a:extLst>
          </p:cNvPr>
          <p:cNvSpPr/>
          <p:nvPr/>
        </p:nvSpPr>
        <p:spPr>
          <a:xfrm>
            <a:off x="4436450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Box 3: 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BC259F9-1801-6647-A8F8-534C91E75180}"/>
              </a:ext>
            </a:extLst>
          </p:cNvPr>
          <p:cNvSpPr txBox="1"/>
          <p:nvPr/>
        </p:nvSpPr>
        <p:spPr>
          <a:xfrm>
            <a:off x="2710006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763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OpenDyslexicAlta" pitchFamily="2" charset="77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How many kg of carrots do the </a:t>
                </a:r>
                <a:r>
                  <a:rPr lang="en-GB" dirty="0" err="1">
                    <a:latin typeface="OpenDyslexicAlta" pitchFamily="2" charset="77"/>
                  </a:rPr>
                  <a:t>Kringles</a:t>
                </a:r>
                <a:r>
                  <a:rPr lang="en-GB" dirty="0">
                    <a:latin typeface="OpenDyslexicAlta" pitchFamily="2" charset="77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>
                <a:blip r:embed="rId3"/>
                <a:stretch>
                  <a:fillRect l="-916" t="-4605" b="-16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="" xmlns:a16="http://schemas.microsoft.com/office/drawing/2014/main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OpenDyslexicAlta" pitchFamily="2" charset="77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How many kg of carrots do the </a:t>
                </a:r>
                <a:r>
                  <a:rPr lang="en-GB" dirty="0" err="1">
                    <a:latin typeface="OpenDyslexicAlta" pitchFamily="2" charset="77"/>
                  </a:rPr>
                  <a:t>Kringles</a:t>
                </a:r>
                <a:r>
                  <a:rPr lang="en-GB" dirty="0">
                    <a:latin typeface="OpenDyslexicAlta" pitchFamily="2" charset="77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>
                <a:blip r:embed="rId3"/>
                <a:stretch>
                  <a:fillRect l="-916" t="-4605" b="-16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="" xmlns:a16="http://schemas.microsoft.com/office/drawing/2014/main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85D354C-0607-F641-8EAF-603D1751B52A}"/>
              </a:ext>
            </a:extLst>
          </p:cNvPr>
          <p:cNvSpPr/>
          <p:nvPr/>
        </p:nvSpPr>
        <p:spPr>
          <a:xfrm>
            <a:off x="502791" y="3326790"/>
            <a:ext cx="360296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90kg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="" xmlns:a16="http://schemas.microsoft.com/office/drawing/2014/main" id="{5A42FDB3-4594-334E-B3AF-217A5C014DB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</a:t>
            </a:r>
            <a:r>
              <a:rPr lang="en-GB" sz="2800" dirty="0" err="1">
                <a:latin typeface="OpenDyslexicAlta" pitchFamily="2" charset="77"/>
              </a:rPr>
              <a:t>Kringles</a:t>
            </a:r>
            <a:r>
              <a:rPr lang="en-GB" sz="2800" dirty="0">
                <a:latin typeface="OpenDyslexicAlta" pitchFamily="2" charset="77"/>
              </a:rPr>
              <a:t> gave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 of carrots to their reindeer.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FAFCEB5-9014-9948-8649-891969706CF2}"/>
              </a:ext>
            </a:extLst>
          </p:cNvPr>
          <p:cNvSpPr/>
          <p:nvPr/>
        </p:nvSpPr>
        <p:spPr>
          <a:xfrm>
            <a:off x="502790" y="3745890"/>
            <a:ext cx="538359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9kg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2F6E4F-35E5-BC45-A955-DCBE191B6008}"/>
              </a:ext>
            </a:extLst>
          </p:cNvPr>
          <p:cNvSpPr/>
          <p:nvPr/>
        </p:nvSpPr>
        <p:spPr>
          <a:xfrm>
            <a:off x="1041149" y="3745890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after soup: 81kg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208A1DD8-D7EB-2E4F-9F37-8B6593D29B1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2554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8A1DD8-D7EB-2E4F-9F37-8B6593D29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255472" cy="600164"/>
              </a:xfrm>
              <a:prstGeom prst="rect">
                <a:avLst/>
              </a:prstGeom>
              <a:blipFill>
                <a:blip r:embed="rId5"/>
                <a:stretch>
                  <a:fillRect l="-7000" r="-700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D56E22DF-BFE7-7E4E-A485-6065B334B6D2}"/>
                  </a:ext>
                </a:extLst>
              </p:cNvPr>
              <p:cNvSpPr txBox="1"/>
              <p:nvPr/>
            </p:nvSpPr>
            <p:spPr>
              <a:xfrm>
                <a:off x="7679204" y="335953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81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56E22DF-BFE7-7E4E-A485-6065B334B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204" y="335953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4CDC039-80B1-0743-BC41-E686B45BFF74}"/>
              </a:ext>
            </a:extLst>
          </p:cNvPr>
          <p:cNvSpPr/>
          <p:nvPr/>
        </p:nvSpPr>
        <p:spPr>
          <a:xfrm>
            <a:off x="1041148" y="4393327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81kg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51A3060-D31D-B84C-BE5C-0B47296092BA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pickles 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08B3DC6-C3BD-DE40-86AE-55389BEE986E}"/>
              </a:ext>
            </a:extLst>
          </p:cNvPr>
          <p:cNvSpPr/>
          <p:nvPr/>
        </p:nvSpPr>
        <p:spPr>
          <a:xfrm>
            <a:off x="2123268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for reindeer ?kg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31D32E4-0879-B84B-808E-CE5C73DB8551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3114511" y="4812427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B6CE804D-A437-4442-87B1-6CB4E9CD8BCA}"/>
                  </a:ext>
                </a:extLst>
              </p:cNvPr>
              <p:cNvSpPr txBox="1"/>
              <p:nvPr/>
            </p:nvSpPr>
            <p:spPr>
              <a:xfrm>
                <a:off x="6498621" y="4055996"/>
                <a:ext cx="123142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CE804D-A437-4442-87B1-6CB4E9CD8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5996"/>
                <a:ext cx="1231427" cy="600164"/>
              </a:xfrm>
              <a:prstGeom prst="rect">
                <a:avLst/>
              </a:prstGeom>
              <a:blipFill>
                <a:blip r:embed="rId7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3BBE567C-0CFA-B841-9C40-12AE5E214442}"/>
                  </a:ext>
                </a:extLst>
              </p:cNvPr>
              <p:cNvSpPr txBox="1"/>
              <p:nvPr/>
            </p:nvSpPr>
            <p:spPr>
              <a:xfrm>
                <a:off x="7638280" y="404556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BE567C-0CFA-B841-9C40-12AE5E214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045566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C6E05C0-F16F-2448-8AB0-7F30903F52C0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pickles: 27kg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484A8E74-8736-624E-A573-D09EBCD8E73F}"/>
                  </a:ext>
                </a:extLst>
              </p:cNvPr>
              <p:cNvSpPr txBox="1"/>
              <p:nvPr/>
            </p:nvSpPr>
            <p:spPr>
              <a:xfrm>
                <a:off x="6498621" y="4821157"/>
                <a:ext cx="122180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84A8E74-8736-624E-A573-D09EBCD8E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821157"/>
                <a:ext cx="1221809" cy="600164"/>
              </a:xfrm>
              <a:prstGeom prst="rect">
                <a:avLst/>
              </a:prstGeom>
              <a:blipFill>
                <a:blip r:embed="rId9"/>
                <a:stretch>
                  <a:fillRect l="-7216" r="-618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F5EE0F86-B985-4240-9A12-AD4579F21782}"/>
                  </a:ext>
                </a:extLst>
              </p:cNvPr>
              <p:cNvSpPr txBox="1"/>
              <p:nvPr/>
            </p:nvSpPr>
            <p:spPr>
              <a:xfrm>
                <a:off x="7638280" y="481072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54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5EE0F86-B985-4240-9A12-AD4579F2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810727"/>
                <a:ext cx="1335485" cy="600164"/>
              </a:xfrm>
              <a:prstGeom prst="rect">
                <a:avLst/>
              </a:prstGeom>
              <a:blipFill>
                <a:blip r:embed="rId10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A4C4668-3332-074B-B0EB-AB48C70AAB1F}"/>
              </a:ext>
            </a:extLst>
          </p:cNvPr>
          <p:cNvSpPr/>
          <p:nvPr/>
        </p:nvSpPr>
        <p:spPr>
          <a:xfrm>
            <a:off x="2123267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for reindeer: 54kg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F94B91F-3991-3B4A-86EB-03419B17CBC3}"/>
              </a:ext>
            </a:extLst>
          </p:cNvPr>
          <p:cNvSpPr txBox="1"/>
          <p:nvPr/>
        </p:nvSpPr>
        <p:spPr>
          <a:xfrm>
            <a:off x="3732600" y="5829558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4336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4 boxes of </a:t>
            </a:r>
            <a:r>
              <a:rPr lang="en-GB" dirty="0" smtClean="0">
                <a:latin typeface="OpenDyslexicAlta" pitchFamily="2" charset="77"/>
              </a:rPr>
              <a:t>gingerbread </a:t>
            </a:r>
            <a:r>
              <a:rPr lang="en-GB" dirty="0">
                <a:latin typeface="OpenDyslexicAlta" pitchFamily="2" charset="77"/>
              </a:rPr>
              <a:t>and 5 single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Ruth has 1 box of </a:t>
            </a:r>
            <a:r>
              <a:rPr lang="en-GB" dirty="0" smtClean="0">
                <a:latin typeface="OpenDyslexicAlta" pitchFamily="2" charset="77"/>
              </a:rPr>
              <a:t>gingerbread </a:t>
            </a:r>
            <a:r>
              <a:rPr lang="en-GB" dirty="0">
                <a:latin typeface="OpenDyslexicAlta" pitchFamily="2" charset="77"/>
              </a:rPr>
              <a:t>and 26 single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They have the same number of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</a:t>
            </a:r>
            <a:r>
              <a:rPr lang="en-GB" dirty="0" smtClean="0">
                <a:latin typeface="OpenDyslexicAlta" pitchFamily="2" charset="77"/>
              </a:rPr>
              <a:t>gingerbread </a:t>
            </a:r>
            <a:r>
              <a:rPr lang="en-GB" dirty="0">
                <a:latin typeface="OpenDyslexicAlta" pitchFamily="2" charset="77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0DB338B-ED34-F742-8EC4-CF3B889EB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2789736-173D-5845-BF71-A2E0DE2B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266" y="1736902"/>
            <a:ext cx="878400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4 boxes of </a:t>
            </a:r>
            <a:r>
              <a:rPr lang="en-GB" dirty="0" smtClean="0">
                <a:latin typeface="OpenDyslexicAlta" pitchFamily="2" charset="77"/>
              </a:rPr>
              <a:t>gingerbread </a:t>
            </a:r>
            <a:r>
              <a:rPr lang="en-GB" dirty="0">
                <a:latin typeface="OpenDyslexicAlta" pitchFamily="2" charset="77"/>
              </a:rPr>
              <a:t>and 5 single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Ruth has 1 box of </a:t>
            </a:r>
            <a:r>
              <a:rPr lang="en-GB" dirty="0" smtClean="0">
                <a:latin typeface="OpenDyslexicAlta" pitchFamily="2" charset="77"/>
              </a:rPr>
              <a:t>gingerbread </a:t>
            </a:r>
            <a:r>
              <a:rPr lang="en-GB" dirty="0">
                <a:latin typeface="OpenDyslexicAlta" pitchFamily="2" charset="77"/>
              </a:rPr>
              <a:t>and 26 single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They have the same number of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</a:t>
            </a:r>
            <a:r>
              <a:rPr lang="en-GB" dirty="0" smtClean="0">
                <a:latin typeface="OpenDyslexicAlta" pitchFamily="2" charset="77"/>
              </a:rPr>
              <a:t>gingerbread </a:t>
            </a:r>
            <a:r>
              <a:rPr lang="en-GB" dirty="0">
                <a:latin typeface="OpenDyslexicAlta" pitchFamily="2" charset="77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32B61AE3-7770-AF4C-AB6F-6FC40BD4823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In total, Ruth and Jamal have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 </a:t>
            </a:r>
            <a:r>
              <a:rPr lang="en-GB" sz="2800" dirty="0" smtClean="0">
                <a:latin typeface="OpenDyslexicAlta" pitchFamily="2" charset="77"/>
              </a:rPr>
              <a:t>gingerbread.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E5EC92-BB89-F541-8CC8-664A4EB87B24}"/>
              </a:ext>
            </a:extLst>
          </p:cNvPr>
          <p:cNvSpPr txBox="1"/>
          <p:nvPr/>
        </p:nvSpPr>
        <p:spPr>
          <a:xfrm>
            <a:off x="522426" y="3538661"/>
            <a:ext cx="11383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</a:rPr>
              <a:t>Jamal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ED4D00-8AA2-D44E-BCB4-A8260B77DDE8}"/>
              </a:ext>
            </a:extLst>
          </p:cNvPr>
          <p:cNvSpPr txBox="1"/>
          <p:nvPr/>
        </p:nvSpPr>
        <p:spPr>
          <a:xfrm>
            <a:off x="522425" y="4791524"/>
            <a:ext cx="11383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</a:rPr>
              <a:t>Ruth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00B008F-857F-FD4E-A404-65314D1CF63E}"/>
              </a:ext>
            </a:extLst>
          </p:cNvPr>
          <p:cNvSpPr/>
          <p:nvPr/>
        </p:nvSpPr>
        <p:spPr>
          <a:xfrm>
            <a:off x="1732330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9E932E6-0173-324B-BCFD-0B82B213A74E}"/>
              </a:ext>
            </a:extLst>
          </p:cNvPr>
          <p:cNvSpPr/>
          <p:nvPr/>
        </p:nvSpPr>
        <p:spPr>
          <a:xfrm>
            <a:off x="2362330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DD7012-C86A-B648-9507-D4DC84DA1184}"/>
              </a:ext>
            </a:extLst>
          </p:cNvPr>
          <p:cNvSpPr/>
          <p:nvPr/>
        </p:nvSpPr>
        <p:spPr>
          <a:xfrm>
            <a:off x="2992330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185E554-245B-164C-A6BA-4DD04C313ABF}"/>
              </a:ext>
            </a:extLst>
          </p:cNvPr>
          <p:cNvSpPr/>
          <p:nvPr/>
        </p:nvSpPr>
        <p:spPr>
          <a:xfrm>
            <a:off x="3622330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 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D3BD895-8230-EF4A-A126-1D9FCA9D2E70}"/>
              </a:ext>
            </a:extLst>
          </p:cNvPr>
          <p:cNvSpPr/>
          <p:nvPr/>
        </p:nvSpPr>
        <p:spPr>
          <a:xfrm>
            <a:off x="4252330" y="3538137"/>
            <a:ext cx="45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17D7493-E298-EC48-95EF-4952FA5BFCED}"/>
              </a:ext>
            </a:extLst>
          </p:cNvPr>
          <p:cNvSpPr/>
          <p:nvPr/>
        </p:nvSpPr>
        <p:spPr>
          <a:xfrm>
            <a:off x="1734692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0165BD7-92AB-064C-A402-472C363A4654}"/>
              </a:ext>
            </a:extLst>
          </p:cNvPr>
          <p:cNvSpPr/>
          <p:nvPr/>
        </p:nvSpPr>
        <p:spPr>
          <a:xfrm>
            <a:off x="2361332" y="4835107"/>
            <a:ext cx="2340997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26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="" xmlns:a16="http://schemas.microsoft.com/office/drawing/2014/main" id="{8A1AEC48-B4E4-524D-84CA-F7DA07526671}"/>
              </a:ext>
            </a:extLst>
          </p:cNvPr>
          <p:cNvSpPr/>
          <p:nvPr/>
        </p:nvSpPr>
        <p:spPr>
          <a:xfrm>
            <a:off x="2361332" y="4539703"/>
            <a:ext cx="1890998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703B49-1A0E-8542-9587-865818809792}"/>
              </a:ext>
            </a:extLst>
          </p:cNvPr>
          <p:cNvSpPr txBox="1"/>
          <p:nvPr/>
        </p:nvSpPr>
        <p:spPr>
          <a:xfrm>
            <a:off x="3186251" y="421704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347E20AB-B41D-1340-98A7-C1AC7B71B59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4264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7E20AB-B41D-1340-98A7-C1AC7B71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42648" cy="600164"/>
              </a:xfrm>
              <a:prstGeom prst="rect">
                <a:avLst/>
              </a:prstGeom>
              <a:blipFill>
                <a:blip r:embed="rId3"/>
                <a:stretch>
                  <a:fillRect l="-7071" r="-60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BE59B4D2-68F1-484C-8129-7471FE5D50A5}"/>
                  </a:ext>
                </a:extLst>
              </p:cNvPr>
              <p:cNvSpPr txBox="1"/>
              <p:nvPr/>
            </p:nvSpPr>
            <p:spPr>
              <a:xfrm>
                <a:off x="7633375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59B4D2-68F1-484C-8129-7471FE5D5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A09F836-7EDA-D644-B994-33D1D97C2BA3}"/>
              </a:ext>
            </a:extLst>
          </p:cNvPr>
          <p:cNvSpPr txBox="1"/>
          <p:nvPr/>
        </p:nvSpPr>
        <p:spPr>
          <a:xfrm>
            <a:off x="3109307" y="421704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16570523-1BDA-984E-8631-D1C85F1E4852}"/>
                  </a:ext>
                </a:extLst>
              </p:cNvPr>
              <p:cNvSpPr txBox="1"/>
              <p:nvPr/>
            </p:nvSpPr>
            <p:spPr>
              <a:xfrm>
                <a:off x="6498621" y="3873116"/>
                <a:ext cx="121379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570523-1BDA-984E-8631-D1C85F1E4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73116"/>
                <a:ext cx="1213794" cy="600164"/>
              </a:xfrm>
              <a:prstGeom prst="rect">
                <a:avLst/>
              </a:prstGeom>
              <a:blipFill>
                <a:blip r:embed="rId5"/>
                <a:stretch>
                  <a:fillRect l="-7216" r="-6186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64BB0710-8BEF-034B-84A1-72B3E720FBB9}"/>
                  </a:ext>
                </a:extLst>
              </p:cNvPr>
              <p:cNvSpPr txBox="1"/>
              <p:nvPr/>
            </p:nvSpPr>
            <p:spPr>
              <a:xfrm>
                <a:off x="7638280" y="386268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BB0710-8BEF-034B-84A1-72B3E720F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3862686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7CF6184-C9E9-8E47-9D0F-A9BB8E164D74}"/>
              </a:ext>
            </a:extLst>
          </p:cNvPr>
          <p:cNvSpPr/>
          <p:nvPr/>
        </p:nvSpPr>
        <p:spPr>
          <a:xfrm>
            <a:off x="1734061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F37C300-7215-2248-91AC-211B73A71ED1}"/>
              </a:ext>
            </a:extLst>
          </p:cNvPr>
          <p:cNvSpPr/>
          <p:nvPr/>
        </p:nvSpPr>
        <p:spPr>
          <a:xfrm>
            <a:off x="2364061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7BC2E83-2539-924C-9130-7A0838951DBE}"/>
              </a:ext>
            </a:extLst>
          </p:cNvPr>
          <p:cNvSpPr/>
          <p:nvPr/>
        </p:nvSpPr>
        <p:spPr>
          <a:xfrm>
            <a:off x="2994061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59401A8-7785-3445-BA15-A6A5DE920256}"/>
              </a:ext>
            </a:extLst>
          </p:cNvPr>
          <p:cNvSpPr/>
          <p:nvPr/>
        </p:nvSpPr>
        <p:spPr>
          <a:xfrm>
            <a:off x="3624061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A8F9F4B-692A-1B46-BBA0-3E659A5877BD}"/>
              </a:ext>
            </a:extLst>
          </p:cNvPr>
          <p:cNvSpPr/>
          <p:nvPr/>
        </p:nvSpPr>
        <p:spPr>
          <a:xfrm>
            <a:off x="1736423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91E17386-7658-8C46-AA5E-32B9647541AD}"/>
                  </a:ext>
                </a:extLst>
              </p:cNvPr>
              <p:cNvSpPr txBox="1"/>
              <p:nvPr/>
            </p:nvSpPr>
            <p:spPr>
              <a:xfrm>
                <a:off x="6490942" y="4483710"/>
                <a:ext cx="209223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 = 33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E17386-7658-8C46-AA5E-32B9647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942" y="4483710"/>
                <a:ext cx="2092239" cy="600164"/>
              </a:xfrm>
              <a:prstGeom prst="rect">
                <a:avLst/>
              </a:prstGeom>
              <a:blipFill>
                <a:blip r:embed="rId7"/>
                <a:stretch>
                  <a:fillRect l="-4848" r="-363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38184DF8-9895-6A49-BCE9-63879F585197}"/>
                  </a:ext>
                </a:extLst>
              </p:cNvPr>
              <p:cNvSpPr txBox="1"/>
              <p:nvPr/>
            </p:nvSpPr>
            <p:spPr>
              <a:xfrm>
                <a:off x="8754534" y="4480087"/>
                <a:ext cx="314960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0" dirty="0">
                    <a:latin typeface="OpenDyslexicAlta" pitchFamily="2" charset="77"/>
                    <a:cs typeface="Calibri" panose="020F0502020204030204" pitchFamily="34" charset="0"/>
                  </a:rPr>
                  <a:t>or 4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b="0" dirty="0">
                    <a:latin typeface="OpenDyslexicAlta" pitchFamily="2" charset="77"/>
                    <a:cs typeface="Calibri" panose="020F0502020204030204" pitchFamily="34" charset="0"/>
                  </a:rPr>
                  <a:t> 7 + 5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8184DF8-9895-6A49-BCE9-63879F585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534" y="4480087"/>
                <a:ext cx="3149600" cy="600164"/>
              </a:xfrm>
              <a:prstGeom prst="rect">
                <a:avLst/>
              </a:prstGeom>
              <a:blipFill>
                <a:blip r:embed="rId8"/>
                <a:stretch>
                  <a:fillRect l="-321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3DDDC5E2-F01C-3F4D-AAAA-371DBCA6913F}"/>
                  </a:ext>
                </a:extLst>
              </p:cNvPr>
              <p:cNvSpPr txBox="1"/>
              <p:nvPr/>
            </p:nvSpPr>
            <p:spPr>
              <a:xfrm>
                <a:off x="6476448" y="5100437"/>
                <a:ext cx="209544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 = 66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DDC5E2-F01C-3F4D-AAAA-371DBCA6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48" y="5100437"/>
                <a:ext cx="2095445" cy="600164"/>
              </a:xfrm>
              <a:prstGeom prst="rect">
                <a:avLst/>
              </a:prstGeom>
              <a:blipFill>
                <a:blip r:embed="rId9"/>
                <a:stretch>
                  <a:fillRect l="-4217" r="-421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E4FBB50-137B-BA4A-9009-18557DBBE564}"/>
              </a:ext>
            </a:extLst>
          </p:cNvPr>
          <p:cNvSpPr txBox="1"/>
          <p:nvPr/>
        </p:nvSpPr>
        <p:spPr>
          <a:xfrm>
            <a:off x="5842040" y="5832208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="" xmlns:a16="http://schemas.microsoft.com/office/drawing/2014/main" id="{DFCC0232-3554-DE45-891C-14EE21C0EF92}"/>
              </a:ext>
            </a:extLst>
          </p:cNvPr>
          <p:cNvSpPr/>
          <p:nvPr/>
        </p:nvSpPr>
        <p:spPr>
          <a:xfrm>
            <a:off x="4757084" y="3531026"/>
            <a:ext cx="316523" cy="181168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66B118D-8CE4-BF48-A8CB-93979C856305}"/>
              </a:ext>
            </a:extLst>
          </p:cNvPr>
          <p:cNvSpPr txBox="1"/>
          <p:nvPr/>
        </p:nvSpPr>
        <p:spPr>
          <a:xfrm>
            <a:off x="4900207" y="4101632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D2DEF97-343F-8248-8FB0-A1B67059913F}"/>
              </a:ext>
            </a:extLst>
          </p:cNvPr>
          <p:cNvSpPr txBox="1"/>
          <p:nvPr/>
        </p:nvSpPr>
        <p:spPr>
          <a:xfrm>
            <a:off x="4969468" y="4101632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>
                <a:latin typeface="OpenDyslexicAlta" pitchFamily="2" charset="77"/>
                <a:cs typeface="Calibri" panose="020F0502020204030204" pitchFamily="34" charset="0"/>
              </a:rPr>
              <a:t>66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01C761-F5BE-6E4C-80CC-7312E9EDC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54081A5-BA70-BB41-9949-91A1FB799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3266" y="1750550"/>
            <a:ext cx="878400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  <p:bldP spid="3" grpId="0"/>
      <p:bldP spid="3" grpId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 animBg="1"/>
      <p:bldP spid="47" grpId="0"/>
      <p:bldP spid="47" grpId="1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664</Words>
  <Application>Microsoft Office PowerPoint</Application>
  <PresentationFormat>Custom</PresentationFormat>
  <Paragraphs>142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</vt:lpstr>
      <vt:lpstr>Calibri Light</vt:lpstr>
      <vt:lpstr>Sassoon Infant Rg</vt:lpstr>
      <vt:lpstr>Cambria Math</vt:lpstr>
      <vt:lpstr>OpenDyslexicAlta</vt:lpstr>
      <vt:lpstr>Muli</vt:lpstr>
      <vt:lpstr>Calibri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162</cp:revision>
  <dcterms:created xsi:type="dcterms:W3CDTF">2020-10-12T14:10:39Z</dcterms:created>
  <dcterms:modified xsi:type="dcterms:W3CDTF">2020-12-14T09:42:49Z</dcterms:modified>
</cp:coreProperties>
</file>