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2" r:id="rId5"/>
    <p:sldId id="683" r:id="rId6"/>
    <p:sldId id="684" r:id="rId7"/>
    <p:sldId id="685" r:id="rId8"/>
    <p:sldId id="686" r:id="rId9"/>
    <p:sldId id="687" r:id="rId10"/>
    <p:sldId id="68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mbria Math" panose="02040503050406030204" pitchFamily="18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Light" panose="020F0302020204030204" pitchFamily="34" charset="0"/>
      <p:regular r:id="rId24"/>
      <p:italic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OpenDyslexicAlta" pitchFamily="2" charset="77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9"/>
    <p:restoredTop sz="94646"/>
  </p:normalViewPr>
  <p:slideViewPr>
    <p:cSldViewPr snapToGrid="0" snapToObjects="1" showGuides="1">
      <p:cViewPr varScale="1">
        <p:scale>
          <a:sx n="106" d="100"/>
          <a:sy n="106" d="100"/>
        </p:scale>
        <p:origin x="4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07/12/2023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Two snowmen are each wearing scarves.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orange scarf is 14cm long.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purple scarf is half as long as the orange scarf.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long are the scarves combined? 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53C346-1078-E340-AA07-FEEF2F1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95" y="661115"/>
            <a:ext cx="2001941" cy="200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Two snowmen are each wearing scarves.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orange scarf is 14cm long.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purple scarf is half as long as the orange scarf.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long are the scarves combined? 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53C346-1078-E340-AA07-FEEF2F1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95" y="661115"/>
            <a:ext cx="2001941" cy="2001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0B8297-B804-194A-87D5-CFD11E0F9DF0}"/>
              </a:ext>
            </a:extLst>
          </p:cNvPr>
          <p:cNvSpPr txBox="1"/>
          <p:nvPr/>
        </p:nvSpPr>
        <p:spPr>
          <a:xfrm>
            <a:off x="271617" y="3364993"/>
            <a:ext cx="139206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orange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31E086-3C31-BF41-9902-22FCFACC082A}"/>
              </a:ext>
            </a:extLst>
          </p:cNvPr>
          <p:cNvSpPr txBox="1"/>
          <p:nvPr/>
        </p:nvSpPr>
        <p:spPr>
          <a:xfrm>
            <a:off x="271616" y="4278310"/>
            <a:ext cx="1392067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purple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381A84-5376-6241-8E5E-F9869124D901}"/>
              </a:ext>
            </a:extLst>
          </p:cNvPr>
          <p:cNvSpPr/>
          <p:nvPr/>
        </p:nvSpPr>
        <p:spPr>
          <a:xfrm>
            <a:off x="1858184" y="3491150"/>
            <a:ext cx="2518246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14cm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E5037B-EF94-204D-9C73-21D473048C3E}"/>
              </a:ext>
            </a:extLst>
          </p:cNvPr>
          <p:cNvSpPr/>
          <p:nvPr/>
        </p:nvSpPr>
        <p:spPr>
          <a:xfrm>
            <a:off x="1846309" y="4429404"/>
            <a:ext cx="1270995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7cm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3DFB72-BF03-6A4F-A0F9-026341888A58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3DFB72-BF03-6A4F-A0F9-026341888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596445"/>
              </a:xfrm>
              <a:prstGeom prst="rect">
                <a:avLst/>
              </a:prstGeom>
              <a:blipFill>
                <a:blip r:embed="rId4"/>
                <a:stretch>
                  <a:fillRect l="-9091" r="-7955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83CC6B-E3D0-5D42-BCC5-E0ED161A8E5F}"/>
                  </a:ext>
                </a:extLst>
              </p:cNvPr>
              <p:cNvSpPr txBox="1"/>
              <p:nvPr/>
            </p:nvSpPr>
            <p:spPr>
              <a:xfrm>
                <a:off x="7577526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7cm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83CC6B-E3D0-5D42-BCC5-E0ED161A8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26" y="328046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02468-C725-A941-A7A1-70767D992397}"/>
              </a:ext>
            </a:extLst>
          </p:cNvPr>
          <p:cNvCxnSpPr>
            <a:cxnSpLocks/>
            <a:stCxn id="22" idx="0"/>
            <a:endCxn id="22" idx="2"/>
          </p:cNvCxnSpPr>
          <p:nvPr/>
        </p:nvCxnSpPr>
        <p:spPr>
          <a:xfrm>
            <a:off x="3117307" y="3491150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8E792A-E021-164A-B492-A23D9A258D60}"/>
                  </a:ext>
                </a:extLst>
              </p:cNvPr>
              <p:cNvSpPr txBox="1"/>
              <p:nvPr/>
            </p:nvSpPr>
            <p:spPr>
              <a:xfrm>
                <a:off x="6546470" y="4281179"/>
                <a:ext cx="110799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8E792A-E021-164A-B492-A23D9A258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281179"/>
                <a:ext cx="1107996" cy="596445"/>
              </a:xfrm>
              <a:prstGeom prst="rect">
                <a:avLst/>
              </a:prstGeom>
              <a:blipFill>
                <a:blip r:embed="rId6"/>
                <a:stretch>
                  <a:fillRect l="-9091" r="-795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DFA634-7FF2-D84C-83F9-C0D203E37B72}"/>
                  </a:ext>
                </a:extLst>
              </p:cNvPr>
              <p:cNvSpPr txBox="1"/>
              <p:nvPr/>
            </p:nvSpPr>
            <p:spPr>
              <a:xfrm>
                <a:off x="7577526" y="4270749"/>
                <a:ext cx="154612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21cm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DFA634-7FF2-D84C-83F9-C0D203E3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26" y="4270749"/>
                <a:ext cx="1546125" cy="600164"/>
              </a:xfrm>
              <a:prstGeom prst="rect">
                <a:avLst/>
              </a:prstGeom>
              <a:blipFill>
                <a:blip r:embed="rId7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ubtitle 4">
            <a:extLst>
              <a:ext uri="{FF2B5EF4-FFF2-40B4-BE49-F238E27FC236}">
                <a16:creationId xmlns:a16="http://schemas.microsoft.com/office/drawing/2014/main" id="{82D44C17-9C93-3B4B-97DD-515324A84350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Together, the scarves are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cm long.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A462C417-47F8-C34E-AE8E-31E3B1590FB4}"/>
              </a:ext>
            </a:extLst>
          </p:cNvPr>
          <p:cNvSpPr/>
          <p:nvPr/>
        </p:nvSpPr>
        <p:spPr>
          <a:xfrm>
            <a:off x="4427856" y="349115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E79AF8-B31D-014A-9472-C2606A78B4F0}"/>
              </a:ext>
            </a:extLst>
          </p:cNvPr>
          <p:cNvSpPr txBox="1"/>
          <p:nvPr/>
        </p:nvSpPr>
        <p:spPr>
          <a:xfrm>
            <a:off x="4667186" y="3845239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874B2-E242-F64E-A866-11A881BD5321}"/>
              </a:ext>
            </a:extLst>
          </p:cNvPr>
          <p:cNvSpPr/>
          <p:nvPr/>
        </p:nvSpPr>
        <p:spPr>
          <a:xfrm>
            <a:off x="4862292" y="3967739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21cm</a:t>
            </a:r>
            <a:endParaRPr lang="en-US" sz="24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A7FBD8-D556-7241-901F-CA1AF7977706}"/>
              </a:ext>
            </a:extLst>
          </p:cNvPr>
          <p:cNvSpPr txBox="1"/>
          <p:nvPr/>
        </p:nvSpPr>
        <p:spPr>
          <a:xfrm>
            <a:off x="3802063" y="5746010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84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0" grpId="1"/>
      <p:bldP spid="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Ruth gives away 100 mince pies on Saturday and Sunday.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She gives away 73 on Saturday.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more mince pies did Ruth give away on Saturday than on Sunday?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close up of food&#10;&#10;Description automatically generated">
            <a:extLst>
              <a:ext uri="{FF2B5EF4-FFF2-40B4-BE49-F238E27FC236}">
                <a16:creationId xmlns:a16="http://schemas.microsoft.com/office/drawing/2014/main" id="{082134DA-A40F-EF4B-853E-F345A8CB6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300" y="903356"/>
            <a:ext cx="2019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5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Ruth gives away 100 mince pies on Saturday and Sunday.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She gives away 73 on Saturday.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more mince pies did Ruth give away on Saturday than on Sunday?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77338740-2F1A-4843-A04E-53FB2A948007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Ruth gave away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more mince pies away on Saturday.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B312B4-5D20-9949-8B4A-7987DB6EA54C}"/>
              </a:ext>
            </a:extLst>
          </p:cNvPr>
          <p:cNvSpPr txBox="1"/>
          <p:nvPr/>
        </p:nvSpPr>
        <p:spPr>
          <a:xfrm>
            <a:off x="271617" y="3364993"/>
            <a:ext cx="165152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Saturday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0E1DB-581C-B847-BC83-7A90C001C35F}"/>
              </a:ext>
            </a:extLst>
          </p:cNvPr>
          <p:cNvSpPr txBox="1"/>
          <p:nvPr/>
        </p:nvSpPr>
        <p:spPr>
          <a:xfrm>
            <a:off x="271616" y="4278310"/>
            <a:ext cx="165152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Sunday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6FE2EEA1-BA22-8E43-BABE-C3A168C88011}"/>
              </a:ext>
            </a:extLst>
          </p:cNvPr>
          <p:cNvSpPr/>
          <p:nvPr/>
        </p:nvSpPr>
        <p:spPr>
          <a:xfrm>
            <a:off x="4427856" y="349115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89731-4907-3E48-BC23-E15B3EC27FC2}"/>
              </a:ext>
            </a:extLst>
          </p:cNvPr>
          <p:cNvSpPr txBox="1"/>
          <p:nvPr/>
        </p:nvSpPr>
        <p:spPr>
          <a:xfrm>
            <a:off x="4783298" y="3867010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6C862C-230E-A34F-8855-516262D32184}"/>
              </a:ext>
            </a:extLst>
          </p:cNvPr>
          <p:cNvSpPr/>
          <p:nvPr/>
        </p:nvSpPr>
        <p:spPr>
          <a:xfrm>
            <a:off x="1923142" y="3489861"/>
            <a:ext cx="2504714" cy="419100"/>
          </a:xfrm>
          <a:prstGeom prst="rect">
            <a:avLst/>
          </a:prstGeom>
          <a:solidFill>
            <a:srgbClr val="F5A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73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4EDB8A-0F30-744F-88EE-BCA4A92043B3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41737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100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73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4EDB8A-0F30-744F-88EE-BCA4A9204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417376" cy="596445"/>
              </a:xfrm>
              <a:prstGeom prst="rect">
                <a:avLst/>
              </a:prstGeom>
              <a:blipFill>
                <a:blip r:embed="rId4"/>
                <a:stretch>
                  <a:fillRect l="-7143" r="-6250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9120DF-2B9B-D14F-BCC8-C5F8E9B4C1AF}"/>
                  </a:ext>
                </a:extLst>
              </p:cNvPr>
              <p:cNvSpPr txBox="1"/>
              <p:nvPr/>
            </p:nvSpPr>
            <p:spPr>
              <a:xfrm>
                <a:off x="7861991" y="3280469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9120DF-2B9B-D14F-BCC8-C5F8E9B4C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991" y="3280469"/>
                <a:ext cx="1050288" cy="600164"/>
              </a:xfrm>
              <a:prstGeom prst="rect">
                <a:avLst/>
              </a:prstGeom>
              <a:blipFill>
                <a:blip r:embed="rId5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64715497-7B93-934D-AD37-F7560304B9D8}"/>
              </a:ext>
            </a:extLst>
          </p:cNvPr>
          <p:cNvSpPr/>
          <p:nvPr/>
        </p:nvSpPr>
        <p:spPr>
          <a:xfrm>
            <a:off x="1923142" y="4368842"/>
            <a:ext cx="906555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B4D298-C0B2-9545-9128-93BE461A7625}"/>
              </a:ext>
            </a:extLst>
          </p:cNvPr>
          <p:cNvSpPr txBox="1"/>
          <p:nvPr/>
        </p:nvSpPr>
        <p:spPr>
          <a:xfrm>
            <a:off x="3195456" y="4078834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7D5B61-A765-7540-8B6A-FCD2085BFCC7}"/>
              </a:ext>
            </a:extLst>
          </p:cNvPr>
          <p:cNvSpPr txBox="1"/>
          <p:nvPr/>
        </p:nvSpPr>
        <p:spPr>
          <a:xfrm>
            <a:off x="3183858" y="4078834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3584DFA2-B0F4-E547-A754-13B4C4BB537D}"/>
              </a:ext>
            </a:extLst>
          </p:cNvPr>
          <p:cNvSpPr/>
          <p:nvPr/>
        </p:nvSpPr>
        <p:spPr>
          <a:xfrm>
            <a:off x="2829697" y="4539919"/>
            <a:ext cx="1559240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A71490-509F-3D4F-A08A-5357AB0475CF}"/>
                  </a:ext>
                </a:extLst>
              </p:cNvPr>
              <p:cNvSpPr txBox="1"/>
              <p:nvPr/>
            </p:nvSpPr>
            <p:spPr>
              <a:xfrm>
                <a:off x="6546470" y="4187778"/>
                <a:ext cx="1249060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73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A71490-509F-3D4F-A08A-5357AB047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187778"/>
                <a:ext cx="1249060" cy="596445"/>
              </a:xfrm>
              <a:prstGeom prst="rect">
                <a:avLst/>
              </a:prstGeom>
              <a:blipFill>
                <a:blip r:embed="rId6"/>
                <a:stretch>
                  <a:fillRect l="-8081" r="-707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7B0060B-CA62-504D-8BA4-07BF89F987A5}"/>
                  </a:ext>
                </a:extLst>
              </p:cNvPr>
              <p:cNvSpPr txBox="1"/>
              <p:nvPr/>
            </p:nvSpPr>
            <p:spPr>
              <a:xfrm>
                <a:off x="7708762" y="4177348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7B0060B-CA62-504D-8BA4-07BF89F98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62" y="4177348"/>
                <a:ext cx="1050288" cy="600164"/>
              </a:xfrm>
              <a:prstGeom prst="rect">
                <a:avLst/>
              </a:prstGeom>
              <a:blipFill>
                <a:blip r:embed="rId7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4933A35C-216C-FA48-A2FD-8316FFDDE29F}"/>
              </a:ext>
            </a:extLst>
          </p:cNvPr>
          <p:cNvSpPr txBox="1"/>
          <p:nvPr/>
        </p:nvSpPr>
        <p:spPr>
          <a:xfrm>
            <a:off x="2585565" y="574251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46</a:t>
            </a:r>
          </a:p>
        </p:txBody>
      </p:sp>
      <p:pic>
        <p:nvPicPr>
          <p:cNvPr id="35" name="Picture 34" descr="A close up of food&#10;&#10;Description automatically generated">
            <a:extLst>
              <a:ext uri="{FF2B5EF4-FFF2-40B4-BE49-F238E27FC236}">
                <a16:creationId xmlns:a16="http://schemas.microsoft.com/office/drawing/2014/main" id="{18516BA2-E1B3-EB4B-B89C-B1833DD7B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0300" y="903356"/>
            <a:ext cx="2019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/>
      <p:bldP spid="24" grpId="0" animBg="1"/>
      <p:bldP spid="25" grpId="0"/>
      <p:bldP spid="26" grpId="0"/>
      <p:bldP spid="27" grpId="0" animBg="1"/>
      <p:bldP spid="28" grpId="0"/>
      <p:bldP spid="28" grpId="1"/>
      <p:bldP spid="29" grpId="0"/>
      <p:bldP spid="30" grpId="0" animBg="1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40419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Mrs Pine has saved some money for Christmas gifts.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She donates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of the money to a homeless charity.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rest of the money she shares into cards for her 10 nieces and nephews, putting £9 in each card.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How much money did she donate to the homeless charity?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404196" cy="1913341"/>
              </a:xfrm>
              <a:prstGeom prst="rect">
                <a:avLst/>
              </a:prstGeom>
              <a:blipFill>
                <a:blip r:embed="rId3"/>
                <a:stretch>
                  <a:fillRect l="-945" t="-10526" b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DC029-ED9F-4342-AFEA-B4AA1A04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00" y="893627"/>
            <a:ext cx="1696601" cy="16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49340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Mrs Pine has saved some money for Christmas gifts.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She donates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of the money to a homeless charity.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rest of the money she shares into cards for her 10 nieces and nephews, putting £9 in each card.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How much money did she donate to the homeless charity?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493406" cy="1913341"/>
              </a:xfrm>
              <a:prstGeom prst="rect">
                <a:avLst/>
              </a:prstGeom>
              <a:blipFill>
                <a:blip r:embed="rId3"/>
                <a:stretch>
                  <a:fillRect l="-936" t="-10526" b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DC029-ED9F-4342-AFEA-B4AA1A04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00" y="893627"/>
            <a:ext cx="1696601" cy="1696601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BDF1775F-DB7A-9D49-9D2E-17018B1B5F16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Mrs Pine donated £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to the homeless charity. 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EA1E729-1744-654F-97C6-E6EBAFA97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493571"/>
              </p:ext>
            </p:extLst>
          </p:nvPr>
        </p:nvGraphicFramePr>
        <p:xfrm>
          <a:off x="474459" y="3901227"/>
          <a:ext cx="51646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583">
                  <a:extLst>
                    <a:ext uri="{9D8B030D-6E8A-4147-A177-3AD203B41FA5}">
                      <a16:colId xmlns:a16="http://schemas.microsoft.com/office/drawing/2014/main" val="3472095670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528455619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600611963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1160163486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393269633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3575889965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3073082082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1905538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584052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21026F1B-381B-144F-BE78-A9D18AC44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450816"/>
              </p:ext>
            </p:extLst>
          </p:nvPr>
        </p:nvGraphicFramePr>
        <p:xfrm>
          <a:off x="474459" y="3901227"/>
          <a:ext cx="51646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4664">
                  <a:extLst>
                    <a:ext uri="{9D8B030D-6E8A-4147-A177-3AD203B41FA5}">
                      <a16:colId xmlns:a16="http://schemas.microsoft.com/office/drawing/2014/main" val="3472095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584052"/>
                  </a:ext>
                </a:extLst>
              </a:tr>
            </a:tbl>
          </a:graphicData>
        </a:graphic>
      </p:graphicFrame>
      <p:sp>
        <p:nvSpPr>
          <p:cNvPr id="18" name="Right Brace 17">
            <a:extLst>
              <a:ext uri="{FF2B5EF4-FFF2-40B4-BE49-F238E27FC236}">
                <a16:creationId xmlns:a16="http://schemas.microsoft.com/office/drawing/2014/main" id="{243849BA-C2C5-874E-96C6-B52E5D1F2753}"/>
              </a:ext>
            </a:extLst>
          </p:cNvPr>
          <p:cNvSpPr/>
          <p:nvPr/>
        </p:nvSpPr>
        <p:spPr>
          <a:xfrm rot="16200000">
            <a:off x="1284917" y="2760993"/>
            <a:ext cx="316523" cy="196394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3E19BE-5575-4C4A-9B14-BBC7054FB234}"/>
              </a:ext>
            </a:extLst>
          </p:cNvPr>
          <p:cNvSpPr txBox="1"/>
          <p:nvPr/>
        </p:nvSpPr>
        <p:spPr>
          <a:xfrm>
            <a:off x="617240" y="3018265"/>
            <a:ext cx="16444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donation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59EDF891-7383-8B45-896F-5E0D5E0E2366}"/>
              </a:ext>
            </a:extLst>
          </p:cNvPr>
          <p:cNvSpPr/>
          <p:nvPr/>
        </p:nvSpPr>
        <p:spPr>
          <a:xfrm rot="5400000">
            <a:off x="3873874" y="2909704"/>
            <a:ext cx="316523" cy="321397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90BD29-36B8-E948-85AE-A5919D403F2B}"/>
              </a:ext>
            </a:extLst>
          </p:cNvPr>
          <p:cNvSpPr txBox="1"/>
          <p:nvPr/>
        </p:nvSpPr>
        <p:spPr>
          <a:xfrm>
            <a:off x="3183406" y="4579749"/>
            <a:ext cx="168967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nephews and nieces</a:t>
            </a:r>
          </a:p>
        </p:txBody>
      </p:sp>
      <p:graphicFrame>
        <p:nvGraphicFramePr>
          <p:cNvPr id="26" name="Table 3">
            <a:extLst>
              <a:ext uri="{FF2B5EF4-FFF2-40B4-BE49-F238E27FC236}">
                <a16:creationId xmlns:a16="http://schemas.microsoft.com/office/drawing/2014/main" id="{2281D79F-0169-D24C-9A24-038C68C87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55191"/>
              </p:ext>
            </p:extLst>
          </p:nvPr>
        </p:nvGraphicFramePr>
        <p:xfrm>
          <a:off x="461207" y="3886261"/>
          <a:ext cx="516467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792">
                  <a:extLst>
                    <a:ext uri="{9D8B030D-6E8A-4147-A177-3AD203B41FA5}">
                      <a16:colId xmlns:a16="http://schemas.microsoft.com/office/drawing/2014/main" val="347209567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3089675973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3361938483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374793988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43332773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236848106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503458375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2738607372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378410033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761962376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204346226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4024062864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890988149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140496287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529635396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840790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584052"/>
                  </a:ext>
                </a:extLst>
              </a:tr>
            </a:tbl>
          </a:graphicData>
        </a:graphic>
      </p:graphicFrame>
      <p:sp>
        <p:nvSpPr>
          <p:cNvPr id="27" name="Right Brace 26">
            <a:extLst>
              <a:ext uri="{FF2B5EF4-FFF2-40B4-BE49-F238E27FC236}">
                <a16:creationId xmlns:a16="http://schemas.microsoft.com/office/drawing/2014/main" id="{65F5C018-F260-8B4D-88AD-28049F48AF3C}"/>
              </a:ext>
            </a:extLst>
          </p:cNvPr>
          <p:cNvSpPr/>
          <p:nvPr/>
        </p:nvSpPr>
        <p:spPr>
          <a:xfrm rot="16200000">
            <a:off x="5300342" y="3560722"/>
            <a:ext cx="316523" cy="33455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1CEC3-2690-9440-A282-443FBA264F00}"/>
              </a:ext>
            </a:extLst>
          </p:cNvPr>
          <p:cNvSpPr txBox="1"/>
          <p:nvPr/>
        </p:nvSpPr>
        <p:spPr>
          <a:xfrm>
            <a:off x="5161382" y="2988602"/>
            <a:ext cx="5958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CA5EE1-C3C0-A047-B8DC-85A1232595C5}"/>
              </a:ext>
            </a:extLst>
          </p:cNvPr>
          <p:cNvSpPr/>
          <p:nvPr/>
        </p:nvSpPr>
        <p:spPr>
          <a:xfrm>
            <a:off x="469425" y="3901841"/>
            <a:ext cx="1947178" cy="437072"/>
          </a:xfrm>
          <a:prstGeom prst="rect">
            <a:avLst/>
          </a:prstGeom>
          <a:solidFill>
            <a:srgbClr val="F5A700">
              <a:alpha val="3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89C6226-5A88-4748-835A-8529AA705603}"/>
                  </a:ext>
                </a:extLst>
              </p:cNvPr>
              <p:cNvSpPr txBox="1"/>
              <p:nvPr/>
            </p:nvSpPr>
            <p:spPr>
              <a:xfrm>
                <a:off x="6567155" y="3749179"/>
                <a:ext cx="1071127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£9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89C6226-5A88-4748-835A-8529AA705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155" y="3749179"/>
                <a:ext cx="1071127" cy="596445"/>
              </a:xfrm>
              <a:prstGeom prst="rect">
                <a:avLst/>
              </a:prstGeom>
              <a:blipFill>
                <a:blip r:embed="rId5"/>
                <a:stretch>
                  <a:fillRect l="-8140" r="-8140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71079B-5B4B-4640-B089-E8700533E22D}"/>
                  </a:ext>
                </a:extLst>
              </p:cNvPr>
              <p:cNvSpPr txBox="1"/>
              <p:nvPr/>
            </p:nvSpPr>
            <p:spPr>
              <a:xfrm>
                <a:off x="7523657" y="3738749"/>
                <a:ext cx="136835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£54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71079B-5B4B-4640-B089-E8700533E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657" y="3738749"/>
                <a:ext cx="1368358" cy="600164"/>
              </a:xfrm>
              <a:prstGeom prst="rect">
                <a:avLst/>
              </a:prstGeom>
              <a:blipFill>
                <a:blip r:embed="rId6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382D210-751C-BC4F-B726-4F03BB4AD63A}"/>
              </a:ext>
            </a:extLst>
          </p:cNvPr>
          <p:cNvSpPr txBox="1"/>
          <p:nvPr/>
        </p:nvSpPr>
        <p:spPr>
          <a:xfrm>
            <a:off x="3010090" y="5715255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9602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 animBg="1"/>
      <p:bldP spid="24" grpId="0"/>
      <p:bldP spid="27" grpId="0" animBg="1"/>
      <p:bldP spid="28" grpId="0"/>
      <p:bldP spid="29" grpId="1" animBg="1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 cookie costs half as much as a mug of hot chocolate.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Mrs Kringle buys 3 gingerbread and 2 mugs of hot chocolate.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She pays £12.25 altogether.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much does a mug of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9C85D-EFAD-424F-9A63-8CE228C0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68" y="841799"/>
            <a:ext cx="958958" cy="64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A4D51-2826-F941-BD67-CF54E76C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5" y="1200332"/>
            <a:ext cx="958959" cy="64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2DDCC-D99F-034E-B430-699B38EA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181" y="1200332"/>
            <a:ext cx="958958" cy="64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291CE1-35EA-ED42-A563-C2909F30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97" y="1203999"/>
            <a:ext cx="1409054" cy="1409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85CD0E-F5A3-AC4E-83D0-E8091640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66" y="1203999"/>
            <a:ext cx="1409054" cy="14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 cookie costs half as much as a mug of hot chocolate.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Mrs Kringle buys 3 gingerbread and 2 mugs of hot chocolate.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She pays £12.25 altogether.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much does a mug of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9C85D-EFAD-424F-9A63-8CE228C0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68" y="841799"/>
            <a:ext cx="958958" cy="64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A4D51-2826-F941-BD67-CF54E76C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5" y="1200332"/>
            <a:ext cx="958959" cy="64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2DDCC-D99F-034E-B430-699B38EA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181" y="1200332"/>
            <a:ext cx="958958" cy="64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291CE1-35EA-ED42-A563-C2909F30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97" y="1203999"/>
            <a:ext cx="1409054" cy="1409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85CD0E-F5A3-AC4E-83D0-E8091640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66" y="1203999"/>
            <a:ext cx="1409054" cy="140905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id="{C72E334C-F00D-8740-AF83-BE4841155B4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 mug of hot chocolate costs £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E45EA-9F58-3449-82BF-4491C17747E6}"/>
              </a:ext>
            </a:extLst>
          </p:cNvPr>
          <p:cNvSpPr txBox="1"/>
          <p:nvPr/>
        </p:nvSpPr>
        <p:spPr>
          <a:xfrm>
            <a:off x="157317" y="3982213"/>
            <a:ext cx="165152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hot choc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E94D51-70F7-0348-9149-332F08CCAFD3}"/>
              </a:ext>
            </a:extLst>
          </p:cNvPr>
          <p:cNvSpPr txBox="1"/>
          <p:nvPr/>
        </p:nvSpPr>
        <p:spPr>
          <a:xfrm>
            <a:off x="157316" y="4624590"/>
            <a:ext cx="1651526" cy="11420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gingerbread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3CD6EE-4A90-A74F-9D87-1CFAC0BEE694}"/>
              </a:ext>
            </a:extLst>
          </p:cNvPr>
          <p:cNvSpPr/>
          <p:nvPr/>
        </p:nvSpPr>
        <p:spPr>
          <a:xfrm>
            <a:off x="1808840" y="4112031"/>
            <a:ext cx="1440000" cy="419100"/>
          </a:xfrm>
          <a:prstGeom prst="rect">
            <a:avLst/>
          </a:prstGeom>
          <a:solidFill>
            <a:srgbClr val="E42E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3292D4-4752-1643-8A1C-98B6350EB161}"/>
              </a:ext>
            </a:extLst>
          </p:cNvPr>
          <p:cNvSpPr/>
          <p:nvPr/>
        </p:nvSpPr>
        <p:spPr>
          <a:xfrm>
            <a:off x="3248840" y="4113166"/>
            <a:ext cx="1440000" cy="419100"/>
          </a:xfrm>
          <a:prstGeom prst="rect">
            <a:avLst/>
          </a:prstGeom>
          <a:solidFill>
            <a:srgbClr val="E42E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ED330F9-1FC2-1540-B54F-70DBCDBB3A6F}"/>
              </a:ext>
            </a:extLst>
          </p:cNvPr>
          <p:cNvSpPr/>
          <p:nvPr/>
        </p:nvSpPr>
        <p:spPr>
          <a:xfrm>
            <a:off x="4669815" y="410837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BF79EF-7CAE-5243-8082-9155DEB6E8E2}"/>
              </a:ext>
            </a:extLst>
          </p:cNvPr>
          <p:cNvSpPr txBox="1"/>
          <p:nvPr/>
        </p:nvSpPr>
        <p:spPr>
          <a:xfrm>
            <a:off x="4970350" y="4566756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£12.25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F028F3-0BA2-0E49-B4C5-5891E21EC2CE}"/>
              </a:ext>
            </a:extLst>
          </p:cNvPr>
          <p:cNvCxnSpPr>
            <a:cxnSpLocks/>
          </p:cNvCxnSpPr>
          <p:nvPr/>
        </p:nvCxnSpPr>
        <p:spPr>
          <a:xfrm>
            <a:off x="2522360" y="4108371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E861E2-1061-F047-AFAF-18F447AC8956}"/>
              </a:ext>
            </a:extLst>
          </p:cNvPr>
          <p:cNvCxnSpPr>
            <a:cxnSpLocks/>
          </p:cNvCxnSpPr>
          <p:nvPr/>
        </p:nvCxnSpPr>
        <p:spPr>
          <a:xfrm>
            <a:off x="3964295" y="4108371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7A00A22-6E5C-EF4C-9BDD-515E8B083F99}"/>
              </a:ext>
            </a:extLst>
          </p:cNvPr>
          <p:cNvSpPr/>
          <p:nvPr/>
        </p:nvSpPr>
        <p:spPr>
          <a:xfrm>
            <a:off x="1808843" y="504468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2ECEF4-E2A1-7E40-B0DE-19B38B75FF2B}"/>
              </a:ext>
            </a:extLst>
          </p:cNvPr>
          <p:cNvSpPr/>
          <p:nvPr/>
        </p:nvSpPr>
        <p:spPr>
          <a:xfrm>
            <a:off x="2522360" y="504468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F18871-9774-FB40-896A-FCBCD08021AC}"/>
              </a:ext>
            </a:extLst>
          </p:cNvPr>
          <p:cNvSpPr/>
          <p:nvPr/>
        </p:nvSpPr>
        <p:spPr>
          <a:xfrm>
            <a:off x="3242779" y="504480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F800A49-6A84-DA40-89FA-0CA657F184D5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681871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£12.25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F800A49-6A84-DA40-89FA-0CA657F18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681871" cy="596445"/>
              </a:xfrm>
              <a:prstGeom prst="rect">
                <a:avLst/>
              </a:prstGeom>
              <a:blipFill>
                <a:blip r:embed="rId7"/>
                <a:stretch>
                  <a:fillRect l="-6015" r="-526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B6B86FC-299D-9A4E-8A48-0E726FDF0D80}"/>
                  </a:ext>
                </a:extLst>
              </p:cNvPr>
              <p:cNvSpPr txBox="1"/>
              <p:nvPr/>
            </p:nvSpPr>
            <p:spPr>
              <a:xfrm>
                <a:off x="8154501" y="3280469"/>
                <a:ext cx="1597267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£1.75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B6B86FC-299D-9A4E-8A48-0E726FDF0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501" y="3280469"/>
                <a:ext cx="1597267" cy="600164"/>
              </a:xfrm>
              <a:prstGeom prst="rect">
                <a:avLst/>
              </a:prstGeom>
              <a:blipFill>
                <a:blip r:embed="rId8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DB22D353-7E65-4F4A-B191-F89E33D06DD0}"/>
              </a:ext>
            </a:extLst>
          </p:cNvPr>
          <p:cNvSpPr txBox="1"/>
          <p:nvPr/>
        </p:nvSpPr>
        <p:spPr>
          <a:xfrm>
            <a:off x="1648898" y="4104059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57C627-4533-EB4F-8A45-2DB8835E6668}"/>
              </a:ext>
            </a:extLst>
          </p:cNvPr>
          <p:cNvSpPr txBox="1"/>
          <p:nvPr/>
        </p:nvSpPr>
        <p:spPr>
          <a:xfrm>
            <a:off x="2423650" y="4105972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D202B2-81E8-1545-AD00-548307C93FC4}"/>
              </a:ext>
            </a:extLst>
          </p:cNvPr>
          <p:cNvSpPr txBox="1"/>
          <p:nvPr/>
        </p:nvSpPr>
        <p:spPr>
          <a:xfrm>
            <a:off x="3107383" y="4100730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353EB9-C58D-7F48-A222-2AE276BA08AC}"/>
              </a:ext>
            </a:extLst>
          </p:cNvPr>
          <p:cNvSpPr txBox="1"/>
          <p:nvPr/>
        </p:nvSpPr>
        <p:spPr>
          <a:xfrm>
            <a:off x="3882135" y="4102643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59B73E-8C52-B64F-9F6E-13EF649B8B89}"/>
              </a:ext>
            </a:extLst>
          </p:cNvPr>
          <p:cNvSpPr txBox="1"/>
          <p:nvPr/>
        </p:nvSpPr>
        <p:spPr>
          <a:xfrm>
            <a:off x="1648898" y="5025113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CF3B68-7AC5-804A-B8ED-93BA3383F48F}"/>
              </a:ext>
            </a:extLst>
          </p:cNvPr>
          <p:cNvSpPr txBox="1"/>
          <p:nvPr/>
        </p:nvSpPr>
        <p:spPr>
          <a:xfrm>
            <a:off x="2423650" y="5027026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D419C6-933A-1049-87B1-F70A64E2E173}"/>
              </a:ext>
            </a:extLst>
          </p:cNvPr>
          <p:cNvSpPr txBox="1"/>
          <p:nvPr/>
        </p:nvSpPr>
        <p:spPr>
          <a:xfrm>
            <a:off x="3107383" y="5021784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C8CFC77-734B-B846-96A2-61FF2EA9B4BB}"/>
                  </a:ext>
                </a:extLst>
              </p:cNvPr>
              <p:cNvSpPr txBox="1"/>
              <p:nvPr/>
            </p:nvSpPr>
            <p:spPr>
              <a:xfrm>
                <a:off x="6546206" y="4196459"/>
                <a:ext cx="147668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£1.75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C8CFC77-734B-B846-96A2-61FF2EA9B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206" y="4196459"/>
                <a:ext cx="1476686" cy="596445"/>
              </a:xfrm>
              <a:prstGeom prst="rect">
                <a:avLst/>
              </a:prstGeom>
              <a:blipFill>
                <a:blip r:embed="rId9"/>
                <a:stretch>
                  <a:fillRect l="-6838" r="-512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83EA508-1464-4A49-8CD0-6F50CC8A03E5}"/>
                  </a:ext>
                </a:extLst>
              </p:cNvPr>
              <p:cNvSpPr txBox="1"/>
              <p:nvPr/>
            </p:nvSpPr>
            <p:spPr>
              <a:xfrm>
                <a:off x="7888018" y="4186029"/>
                <a:ext cx="144847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£3.50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83EA508-1464-4A49-8CD0-6F50CC8A0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018" y="4186029"/>
                <a:ext cx="1448470" cy="600164"/>
              </a:xfrm>
              <a:prstGeom prst="rect">
                <a:avLst/>
              </a:prstGeom>
              <a:blipFill>
                <a:blip r:embed="rId10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Brace 44">
            <a:extLst>
              <a:ext uri="{FF2B5EF4-FFF2-40B4-BE49-F238E27FC236}">
                <a16:creationId xmlns:a16="http://schemas.microsoft.com/office/drawing/2014/main" id="{6545C96C-2D5C-854E-A1E4-E5537AFE7480}"/>
              </a:ext>
            </a:extLst>
          </p:cNvPr>
          <p:cNvSpPr/>
          <p:nvPr/>
        </p:nvSpPr>
        <p:spPr>
          <a:xfrm rot="16200000">
            <a:off x="3790958" y="3255885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636036-A332-2445-8268-A2E109821B0A}"/>
              </a:ext>
            </a:extLst>
          </p:cNvPr>
          <p:cNvSpPr txBox="1"/>
          <p:nvPr/>
        </p:nvSpPr>
        <p:spPr>
          <a:xfrm>
            <a:off x="3493378" y="3348889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62F091-EFC5-E048-BC25-AE9C76D55971}"/>
              </a:ext>
            </a:extLst>
          </p:cNvPr>
          <p:cNvSpPr txBox="1"/>
          <p:nvPr/>
        </p:nvSpPr>
        <p:spPr>
          <a:xfrm>
            <a:off x="3434268" y="3337658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£3.50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7D0AAD-0C1A-DE40-A00B-32C124D8A0FF}"/>
              </a:ext>
            </a:extLst>
          </p:cNvPr>
          <p:cNvSpPr txBox="1"/>
          <p:nvPr/>
        </p:nvSpPr>
        <p:spPr>
          <a:xfrm>
            <a:off x="4642882" y="5818248"/>
            <a:ext cx="119427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3.50</a:t>
            </a:r>
          </a:p>
        </p:txBody>
      </p:sp>
    </p:spTree>
    <p:extLst>
      <p:ext uri="{BB962C8B-B14F-4D97-AF65-F5344CB8AC3E}">
        <p14:creationId xmlns:p14="http://schemas.microsoft.com/office/powerpoint/2010/main" val="3309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4" grpId="0"/>
      <p:bldP spid="25" grpId="0" animBg="1"/>
      <p:bldP spid="26" grpId="0" animBg="1"/>
      <p:bldP spid="27" grpId="0" animBg="1"/>
      <p:bldP spid="28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6" grpId="1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594</Words>
  <Application>Microsoft Macintosh PowerPoint</Application>
  <PresentationFormat>Widescreen</PresentationFormat>
  <Paragraphs>124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OpenDyslexicAlta</vt:lpstr>
      <vt:lpstr>Lato Light</vt:lpstr>
      <vt:lpstr>Calibri Light</vt:lpstr>
      <vt:lpstr>Sassoon Infant Rg</vt:lpstr>
      <vt:lpstr>Arial</vt:lpstr>
      <vt:lpstr>Calibri</vt:lpstr>
      <vt:lpstr>Cambria Math</vt:lpstr>
      <vt:lpstr>Lato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emma@edshed.com</cp:lastModifiedBy>
  <cp:revision>120</cp:revision>
  <dcterms:created xsi:type="dcterms:W3CDTF">2020-10-12T14:10:39Z</dcterms:created>
  <dcterms:modified xsi:type="dcterms:W3CDTF">2023-12-07T13:19:00Z</dcterms:modified>
</cp:coreProperties>
</file>