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  <p:sldMasterId id="2147483660" r:id="rId2"/>
  </p:sldMasterIdLst>
  <p:notesMasterIdLst>
    <p:notesMasterId r:id="rId12"/>
  </p:notesMasterIdLst>
  <p:handoutMasterIdLst>
    <p:handoutMasterId r:id="rId13"/>
  </p:handoutMasterIdLst>
  <p:sldIdLst>
    <p:sldId id="675" r:id="rId3"/>
    <p:sldId id="677" r:id="rId4"/>
    <p:sldId id="685" r:id="rId5"/>
    <p:sldId id="687" r:id="rId6"/>
    <p:sldId id="686" r:id="rId7"/>
    <p:sldId id="688" r:id="rId8"/>
    <p:sldId id="689" r:id="rId9"/>
    <p:sldId id="690" r:id="rId10"/>
    <p:sldId id="691" r:id="rId11"/>
  </p:sldIdLst>
  <p:sldSz cx="12192000" cy="6858000"/>
  <p:notesSz cx="6858000" cy="9144000"/>
  <p:embeddedFontLst>
    <p:embeddedFont>
      <p:font typeface="Lato" panose="020F0502020204030203" pitchFamily="34" charset="0"/>
      <p:regular r:id="rId14"/>
      <p:bold r:id="rId15"/>
    </p:embeddedFont>
    <p:embeddedFont>
      <p:font typeface="Muli" panose="020B0604020202020204" charset="0"/>
      <p:regular r:id="rId16"/>
      <p:bold r:id="rId17"/>
      <p:italic r:id="rId18"/>
      <p:boldItalic r:id="rId19"/>
    </p:embeddedFont>
    <p:embeddedFont>
      <p:font typeface="Calibri Light" panose="020F0302020204030204" pitchFamily="34" charset="0"/>
      <p:regular r:id="rId20"/>
      <p:italic r:id="rId21"/>
    </p:embeddedFont>
    <p:embeddedFont>
      <p:font typeface="Lato Light" panose="020F0302020204030203" pitchFamily="34" charset="0"/>
      <p:regular r:id="rId22"/>
    </p:embeddedFont>
    <p:embeddedFont>
      <p:font typeface="OpenDyslexicAlta" panose="00000500000000000000" pitchFamily="2" charset="0"/>
      <p:regular r:id="rId23"/>
      <p:bold r:id="rId24"/>
      <p:italic r:id="rId25"/>
      <p:boldItalic r:id="rId26"/>
    </p:embeddedFont>
    <p:embeddedFont>
      <p:font typeface="Cambria Math" panose="02040503050406030204" pitchFamily="18" charset="0"/>
      <p:regular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42E3A"/>
    <a:srgbClr val="C796FF"/>
    <a:srgbClr val="FFFDC5"/>
    <a:srgbClr val="FBC08C"/>
    <a:srgbClr val="FE3860"/>
    <a:srgbClr val="7079DB"/>
    <a:srgbClr val="F5A700"/>
    <a:srgbClr val="729CFC"/>
    <a:srgbClr val="2F46AF"/>
    <a:srgbClr val="FE77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770"/>
    <p:restoredTop sz="94646"/>
  </p:normalViewPr>
  <p:slideViewPr>
    <p:cSldViewPr snapToGrid="0" snapToObjects="1" showGuides="1">
      <p:cViewPr varScale="1">
        <p:scale>
          <a:sx n="70" d="100"/>
          <a:sy n="70" d="100"/>
        </p:scale>
        <p:origin x="-462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53" d="100"/>
          <a:sy n="53" d="100"/>
        </p:scale>
        <p:origin x="-2868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handoutMaster" Target="handoutMasters/handoutMaster1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" Type="http://schemas.openxmlformats.org/officeDocument/2006/relationships/slide" Target="slides/slide1.xml"/><Relationship Id="rId21" Type="http://schemas.openxmlformats.org/officeDocument/2006/relationships/font" Target="fonts/font8.fntdata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1.fntdata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font" Target="fonts/font15.fntdata"/><Relationship Id="rId10" Type="http://schemas.openxmlformats.org/officeDocument/2006/relationships/slide" Target="slides/slide8.xml"/><Relationship Id="rId19" Type="http://schemas.openxmlformats.org/officeDocument/2006/relationships/font" Target="fonts/font6.fntdata"/><Relationship Id="rId31" Type="http://schemas.openxmlformats.org/officeDocument/2006/relationships/font" Target="fonts/font18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font" Target="fonts/font14.fntdata"/><Relationship Id="rId30" Type="http://schemas.openxmlformats.org/officeDocument/2006/relationships/font" Target="fonts/font17.fntdata"/><Relationship Id="rId35" Type="http://schemas.openxmlformats.org/officeDocument/2006/relationships/tableStyles" Target="tableStyles.xml"/><Relationship Id="rId8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54167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B5A1D4-C5E4-7347-92E9-695243948240}" type="datetimeFigureOut">
              <a:rPr lang="en-US" smtClean="0"/>
              <a:t>12/14/2020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EE19D0-70A3-174C-9E75-D4B0602327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907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575002A-DAEE-4248-8394-E7A0CDBDFC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013E59BD-0612-6646-A2B8-769C57ED82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B9ABEB6-46C4-F842-B7B8-7ABA275753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7D007F5-01F2-BC4D-8178-6A8659367C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A9572DB-C1C5-9946-BB84-C40802306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2253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359271C-CF06-D647-9BE3-3E9582B945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56A1AD1D-060C-FF4F-9F97-15C236D909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FBF1FCB-22BA-6F4D-9E3A-42DB9B9021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7E6E52E-10FC-404E-B242-D10703CD83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8424478-7D31-DE4D-9D8A-65538D82D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1489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6F15B852-0363-6346-85FB-B78F96DF2B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C485797C-01E9-3343-81C3-BEB191000D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5F7C962-62C8-8F48-9D2E-0E628A762F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8D598AF-1E34-CF40-A79A-D18C85F91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43A7088-0CE2-9D43-84A0-9F709AA71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3288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999" y="2666346"/>
            <a:ext cx="9144000" cy="1870364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50000"/>
              </a:lnSpc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pic>
        <p:nvPicPr>
          <p:cNvPr id="10" name="Picture 9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8000" y="928800"/>
            <a:ext cx="5280660" cy="899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1881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D22C0101-D23A-5C4E-A28F-EEE925C2BAFE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7" name="Table 6">
            <a:extLst>
              <a:ext uri="{FF2B5EF4-FFF2-40B4-BE49-F238E27FC236}">
                <a16:creationId xmlns="" xmlns:a16="http://schemas.microsoft.com/office/drawing/2014/main" id="{5BA0AB86-75A7-554E-9835-D9E30F3233C2}"/>
              </a:ext>
            </a:extLst>
          </p:cNvPr>
          <p:cNvGraphicFramePr>
            <a:graphicFrameLocks noGrp="1"/>
          </p:cNvGraphicFramePr>
          <p:nvPr userDrawn="1"/>
        </p:nvGraphicFramePr>
        <p:xfrm>
          <a:off x="368075" y="335814"/>
          <a:ext cx="9055100" cy="8678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6503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89006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433917">
                <a:tc>
                  <a:txBody>
                    <a:bodyPr/>
                    <a:lstStyle/>
                    <a:p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33917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Lato" panose="020F0502020204030203" pitchFamily="34" charset="77"/>
                        </a:rPr>
                        <a:t>Lesson: 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0" name="Text Placeholder 8">
            <a:extLst>
              <a:ext uri="{FF2B5EF4-FFF2-40B4-BE49-F238E27FC236}">
                <a16:creationId xmlns="" xmlns:a16="http://schemas.microsoft.com/office/drawing/2014/main" id="{D89521DD-EB1B-DB4F-AF92-E0AA49E4BF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91130" y="805579"/>
            <a:ext cx="427037" cy="362803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1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="" xmlns:a16="http://schemas.microsoft.com/office/drawing/2014/main" id="{7CCCC1F5-259E-4B4B-BD71-985F500660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3622" y="325965"/>
            <a:ext cx="1154545" cy="419131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Place Value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="" xmlns:a16="http://schemas.microsoft.com/office/drawing/2014/main" id="{2B829687-5986-4D4A-9EAC-01CD129F7C4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518167" y="325967"/>
            <a:ext cx="7900555" cy="867834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18" name="Content Placeholder 2">
            <a:extLst>
              <a:ext uri="{FF2B5EF4-FFF2-40B4-BE49-F238E27FC236}">
                <a16:creationId xmlns="" xmlns:a16="http://schemas.microsoft.com/office/drawing/2014/main" id="{3A402356-13E0-F64F-AEAF-C92A30D3DD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885" y="1468986"/>
            <a:ext cx="11556570" cy="5039298"/>
          </a:xfrm>
        </p:spPr>
        <p:txBody>
          <a:bodyPr/>
          <a:lstStyle>
            <a:lvl1pPr>
              <a:defRPr>
                <a:latin typeface="Muli" pitchFamily="2" charset="77"/>
              </a:defRPr>
            </a:lvl1pPr>
            <a:lvl2pPr>
              <a:defRPr>
                <a:latin typeface="Muli" pitchFamily="2" charset="77"/>
              </a:defRPr>
            </a:lvl2pPr>
            <a:lvl3pPr>
              <a:defRPr>
                <a:latin typeface="Muli" pitchFamily="2" charset="77"/>
              </a:defRPr>
            </a:lvl3pPr>
            <a:lvl4pPr>
              <a:defRPr>
                <a:latin typeface="Muli" pitchFamily="2" charset="77"/>
              </a:defRPr>
            </a:lvl4pPr>
            <a:lvl5pPr>
              <a:defRPr>
                <a:latin typeface="Muli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12" name="Picture 11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9684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D22C0101-D23A-5C4E-A28F-EEE925C2BAFE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7" name="Table 6">
            <a:extLst>
              <a:ext uri="{FF2B5EF4-FFF2-40B4-BE49-F238E27FC236}">
                <a16:creationId xmlns="" xmlns:a16="http://schemas.microsoft.com/office/drawing/2014/main" id="{5BA0AB86-75A7-554E-9835-D9E30F3233C2}"/>
              </a:ext>
            </a:extLst>
          </p:cNvPr>
          <p:cNvGraphicFramePr>
            <a:graphicFrameLocks noGrp="1"/>
          </p:cNvGraphicFramePr>
          <p:nvPr userDrawn="1"/>
        </p:nvGraphicFramePr>
        <p:xfrm>
          <a:off x="384117" y="335814"/>
          <a:ext cx="9055100" cy="8678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6503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89006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433917">
                <a:tc>
                  <a:txBody>
                    <a:bodyPr/>
                    <a:lstStyle/>
                    <a:p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33917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Lato" panose="020F0502020204030203" pitchFamily="34" charset="77"/>
                        </a:rPr>
                        <a:t>Lesson: 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0" name="Text Placeholder 8">
            <a:extLst>
              <a:ext uri="{FF2B5EF4-FFF2-40B4-BE49-F238E27FC236}">
                <a16:creationId xmlns="" xmlns:a16="http://schemas.microsoft.com/office/drawing/2014/main" id="{D89521DD-EB1B-DB4F-AF92-E0AA49E4BF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7172" y="805579"/>
            <a:ext cx="427037" cy="362803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1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="" xmlns:a16="http://schemas.microsoft.com/office/drawing/2014/main" id="{7CCCC1F5-259E-4B4B-BD71-985F500660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9664" y="325965"/>
            <a:ext cx="1154545" cy="419131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Place Value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="" xmlns:a16="http://schemas.microsoft.com/office/drawing/2014/main" id="{2B829687-5986-4D4A-9EAC-01CD129F7C4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534209" y="325967"/>
            <a:ext cx="7900555" cy="867834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endParaRPr lang="en-GB" dirty="0"/>
          </a:p>
        </p:txBody>
      </p:sp>
      <p:pic>
        <p:nvPicPr>
          <p:cNvPr id="12" name="Picture 11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2392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2CA7A3E8-3E3C-9545-B15C-D2AF00F7E362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8780813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Muli" pitchFamily="2" charset="77"/>
              </a:defRPr>
            </a:lvl1pPr>
            <a:lvl2pPr>
              <a:defRPr>
                <a:latin typeface="Muli" pitchFamily="2" charset="77"/>
              </a:defRPr>
            </a:lvl2pPr>
            <a:lvl3pPr>
              <a:defRPr>
                <a:latin typeface="Muli" pitchFamily="2" charset="77"/>
              </a:defRPr>
            </a:lvl3pPr>
            <a:lvl4pPr>
              <a:defRPr>
                <a:latin typeface="Muli" pitchFamily="2" charset="77"/>
              </a:defRPr>
            </a:lvl4pPr>
            <a:lvl5pPr>
              <a:defRPr>
                <a:latin typeface="Muli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uli" pitchFamily="2" charset="77"/>
              </a:defRPr>
            </a:lvl1pPr>
          </a:lstStyle>
          <a:p>
            <a:r>
              <a:rPr lang="en-GB"/>
              <a:t>Sample Slides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latin typeface="Muli" pitchFamily="2" charset="77"/>
              </a:defRPr>
            </a:lvl1pPr>
          </a:lstStyle>
          <a:p>
            <a:fld id="{29D7F810-DEEF-074C-B140-2A2C318EAFDC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3" name="Picture 12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0912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2CA7A3E8-3E3C-9545-B15C-D2AF00F7E362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8780813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uli" pitchFamily="2" charset="77"/>
              </a:defRPr>
            </a:lvl1pPr>
          </a:lstStyle>
          <a:p>
            <a:r>
              <a:rPr lang="en-GB"/>
              <a:t>Sample Slides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latin typeface="Muli" pitchFamily="2" charset="77"/>
              </a:defRPr>
            </a:lvl1pPr>
          </a:lstStyle>
          <a:p>
            <a:fld id="{29D7F810-DEEF-074C-B140-2A2C318EAFDC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3" name="Picture 12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1789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estion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4403F0EC-BACB-B74E-A7F5-23CAB3DFDA3B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431925"/>
            <a:ext cx="10515600" cy="1325563"/>
          </a:xfrm>
        </p:spPr>
        <p:txBody>
          <a:bodyPr/>
          <a:lstStyle>
            <a:lvl1pPr algn="ctr">
              <a:defRPr>
                <a:latin typeface="OpenDyslexicAlta" pitchFamily="2" charset="77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3520441"/>
            <a:ext cx="10515600" cy="2656522"/>
          </a:xfrm>
        </p:spPr>
        <p:txBody>
          <a:bodyPr>
            <a:normAutofit/>
          </a:bodyPr>
          <a:lstStyle>
            <a:lvl1pPr marL="0" indent="0">
              <a:buNone/>
              <a:defRPr sz="4200">
                <a:solidFill>
                  <a:srgbClr val="0070C0"/>
                </a:solidFill>
              </a:defRPr>
            </a:lvl1pPr>
            <a:lvl2pPr>
              <a:defRPr>
                <a:solidFill>
                  <a:srgbClr val="0070C0"/>
                </a:solidFill>
              </a:defRPr>
            </a:lvl2pPr>
            <a:lvl3pPr>
              <a:defRPr>
                <a:solidFill>
                  <a:srgbClr val="0070C0"/>
                </a:solidFill>
              </a:defRPr>
            </a:lvl3pPr>
            <a:lvl4pPr>
              <a:defRPr>
                <a:solidFill>
                  <a:srgbClr val="0070C0"/>
                </a:solidFill>
              </a:defRPr>
            </a:lvl4pPr>
            <a:lvl5pPr>
              <a:defRPr>
                <a:solidFill>
                  <a:srgbClr val="0070C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1" name="Picture 10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0660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  <p:sp>
        <p:nvSpPr>
          <p:cNvPr id="7" name="Date Placeholder 3">
            <a:extLst>
              <a:ext uri="{FF2B5EF4-FFF2-40B4-BE49-F238E27FC236}">
                <a16:creationId xmlns="" xmlns:a16="http://schemas.microsoft.com/office/drawing/2014/main" id="{4A8255E2-8D62-EF46-8A29-C45CCF03D89D}"/>
              </a:ext>
            </a:extLst>
          </p:cNvPr>
          <p:cNvSpPr txBox="1">
            <a:spLocks/>
          </p:cNvSpPr>
          <p:nvPr userDrawn="1"/>
        </p:nvSpPr>
        <p:spPr>
          <a:xfrm>
            <a:off x="838200" y="128546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Muli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E6FE96F-DDC5-F246-8640-2EF68EEC1D75}" type="datetime1">
              <a:rPr lang="en-GB" smtClean="0"/>
              <a:pPr/>
              <a:t>14/12/2020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835520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76879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AECC3BD-F1E4-E142-A805-3EC7B2C431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49B1A3D-2C5A-BD45-92DA-E8E21925D8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FB6D4DD-9B5E-8A43-85B2-B36B9A2E60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F4CCD37-4C0B-4C4C-8B32-15DAEB33B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9D535BD-8E75-F044-AE43-A931C2904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5012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74030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07605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31674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77130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92209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30917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39469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8A5EE5D-22AB-874B-885C-8B9BEDAB1F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12852B95-C7ED-6E4B-AFFD-5863A8F168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337B612-1F19-794F-955A-AE22E93A6B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BAEAC50-4946-B54C-8217-C0728F5BCD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2CE76A5-64B7-5D45-968F-D0015026F2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7300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01BA40B-2639-E746-9050-A6B896C158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E9A24DC-F173-0649-AD30-941D6DB573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2EAFB72A-3F68-5A40-AE5B-68E5C80922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F19AFD3C-5269-CF41-AEC1-C9D5DF4119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3437015A-0F21-AF40-8647-DDE1CDDA7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0625D86C-2785-534F-8292-F144747B2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1050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B7E4A28-7A37-A946-961F-D500AC66A1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5DCF884-4AFA-4C4D-A30B-4B075E8675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F2583E2A-D869-B04D-A5D2-D22BA7484D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649C8D8C-3C56-D04A-915D-65830DD9CE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F2181638-2723-7742-8B7D-DE5F0B4C40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33291886-94EA-5746-BE21-AB1126A816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12/14/2020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CF60A7CC-6263-564A-94D7-7FC53B36F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FEE2E3FF-E3EC-6442-98BC-A55AF78D2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1672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8742960-6161-5C46-872C-5718E73A81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89CDFBD9-A641-224A-8A6E-9A8A56496A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12/14/2020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8148952E-09E1-6346-B550-09306BF5A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F7EE935B-54A4-CD47-B500-4EC676FB7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1007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02A8D6BB-DE1D-DA4B-84C8-55BAE131E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12/14/2020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BE10D701-7FEF-7A46-A427-55B4608EB4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94218319-85E5-AA47-AEB9-A89588ECF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2256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538EAA3-561A-1C48-9364-A8E4BA510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7C268E8-6F10-A04A-8A4E-DC0369691B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DFE42894-572B-8E44-B2A3-F85978F325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2F68B6CA-55B6-224B-985A-A9E52CDEE5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35378AA0-CE23-D648-B22D-F7679AC44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C4B0AED8-884B-614E-B013-CA297317A4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1016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AEF4616-9399-CC4C-B87E-FFFE822900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E85FD94C-0B30-7647-AD35-75B429FD59B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2D0A3710-AD1B-B74F-BFC9-EA3ED45CBB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0F6774B3-566C-8148-9215-6442E333B9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25CEF6B1-A701-9147-9F48-A33D9ABB46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C1EC7B45-63DB-E149-88C1-684426C99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9468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1FD64EF1-705F-4E40-9884-E2AD72829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A1C13AD-07AE-3B45-9FBD-FBB1F97B63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9B56716-1078-5540-990E-E4676225A1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DDCF7F-D956-254E-99BC-6091327F4838}" type="datetimeFigureOut">
              <a:rPr lang="en-US" smtClean="0"/>
              <a:t>12/14/2020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8C9E3F8-0C98-C143-96D0-E5329D3981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2C5226E-7E8A-5D44-B82C-65C19CDE06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70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68214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Lato Light" panose="020F0302020204030203" pitchFamily="34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tiff"/><Relationship Id="rId3" Type="http://schemas.openxmlformats.org/officeDocument/2006/relationships/image" Target="../media/image5.png"/><Relationship Id="rId7" Type="http://schemas.openxmlformats.org/officeDocument/2006/relationships/image" Target="../media/image9.tif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tiff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openxmlformats.org/officeDocument/2006/relationships/image" Target="../media/image22.tiff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="" xmlns:a16="http://schemas.microsoft.com/office/drawing/2014/main" id="{FDEECE2B-4F07-3243-A1BF-25C2CD3354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45970" y="2666346"/>
            <a:ext cx="9712979" cy="1870364"/>
          </a:xfrm>
        </p:spPr>
        <p:txBody>
          <a:bodyPr>
            <a:normAutofit/>
          </a:bodyPr>
          <a:lstStyle/>
          <a:p>
            <a:r>
              <a:rPr lang="en-GB" dirty="0" smtClean="0">
                <a:latin typeface="Sassoon Infant Std" pitchFamily="34" charset="0"/>
                <a:ea typeface="Sassoon Infant Rg" panose="02000503030000020003" pitchFamily="2" charset="0"/>
              </a:rPr>
              <a:t>Festive Problems</a:t>
            </a:r>
            <a:endParaRPr lang="en-GB" dirty="0">
              <a:latin typeface="Sassoon Infant Std" pitchFamily="34" charset="0"/>
              <a:ea typeface="Sassoon Infant Rg" panose="02000503030000020003" pitchFamily="2" charset="0"/>
            </a:endParaRPr>
          </a:p>
          <a:p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10</a:t>
            </a:r>
            <a:r>
              <a:rPr lang="en-GB" baseline="30000" dirty="0">
                <a:latin typeface="Sassoon Infant Std" pitchFamily="34" charset="0"/>
                <a:ea typeface="Sassoon Infant Rg" panose="02000503030000020003" pitchFamily="2" charset="0"/>
              </a:rPr>
              <a:t>th</a:t>
            </a:r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 December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FFB0E5C-B4F3-0F47-AF95-9A5EE6D06A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55981" y="1956878"/>
            <a:ext cx="1574800" cy="32893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46C1748E-6744-A341-9185-05FF18F81B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735" y="4752914"/>
            <a:ext cx="1689100" cy="12446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EC9A0CFD-E109-4140-B996-30988653C01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83038" y="-288436"/>
            <a:ext cx="1777758" cy="163784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D6DF2BA4-3A7B-0E4E-95B5-A4D9B2FD08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5730" y="4958851"/>
            <a:ext cx="876300" cy="9398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AC9EFBDC-A8B5-9549-8D36-873513E4D40C}"/>
              </a:ext>
            </a:extLst>
          </p:cNvPr>
          <p:cNvSpPr txBox="1"/>
          <p:nvPr/>
        </p:nvSpPr>
        <p:spPr>
          <a:xfrm>
            <a:off x="596348" y="653332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F8D65072-FC35-D84F-937B-70E91C6BD3D3}"/>
              </a:ext>
            </a:extLst>
          </p:cNvPr>
          <p:cNvSpPr txBox="1"/>
          <p:nvPr/>
        </p:nvSpPr>
        <p:spPr>
          <a:xfrm>
            <a:off x="9342783" y="385638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23FD110D-0788-224A-B984-DF64F26843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89822" y="127262"/>
            <a:ext cx="2502178" cy="14074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ED37280F-09CB-114C-B7C3-47F64F5DE65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1918" y="4041049"/>
            <a:ext cx="1085603" cy="108560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829D0D62-54A5-5A4E-91A1-84131302BED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85192" y="3134708"/>
            <a:ext cx="588583" cy="588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9140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="" xmlns:a16="http://schemas.microsoft.com/office/drawing/2014/main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Festive Problems | </a:t>
            </a:r>
            <a:r>
              <a:rPr lang="en-GB" dirty="0" smtClean="0">
                <a:latin typeface="Sassoon Infant Std" pitchFamily="34" charset="0"/>
                <a:ea typeface="Sassoon Infant Rg" panose="02000503030000020003" pitchFamily="2" charset="0"/>
              </a:rPr>
              <a:t>10</a:t>
            </a:r>
            <a:r>
              <a:rPr lang="en-GB" baseline="30000" dirty="0" smtClean="0">
                <a:latin typeface="Sassoon Infant Std" pitchFamily="34" charset="0"/>
                <a:ea typeface="Sassoon Infant Rg" panose="02000503030000020003" pitchFamily="2" charset="0"/>
              </a:rPr>
              <a:t>th</a:t>
            </a:r>
            <a:r>
              <a:rPr lang="en-GB" dirty="0" smtClean="0">
                <a:latin typeface="Sassoon Infant Std" pitchFamily="34" charset="0"/>
                <a:ea typeface="Sassoon Infant Rg" panose="02000503030000020003" pitchFamily="2" charset="0"/>
              </a:rPr>
              <a:t> </a:t>
            </a:r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December</a:t>
            </a:r>
            <a:endParaRPr lang="en-GB" b="1" u="sng" dirty="0">
              <a:solidFill>
                <a:srgbClr val="FE3860"/>
              </a:solidFill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="" xmlns:a16="http://schemas.microsoft.com/office/drawing/2014/main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="" xmlns:a16="http://schemas.microsoft.com/office/drawing/2014/main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Sassoon Infant Std" pitchFamily="34" charset="0"/>
                <a:ea typeface="Sassoon Infant Rg" panose="02000503030000020003" pitchFamily="2" charset="0"/>
              </a:rPr>
              <a:t>Challenge 1: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="" xmlns:a16="http://schemas.microsoft.com/office/drawing/2014/main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0943492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Jamal has a box of candy canes. </a:t>
            </a:r>
          </a:p>
          <a:p>
            <a:pPr algn="l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He eats six of them. </a:t>
            </a:r>
          </a:p>
          <a:p>
            <a:pPr algn="l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There are now eight candy canes in the box. </a:t>
            </a:r>
          </a:p>
          <a:p>
            <a:pPr algn="l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How many candy canes did Jamal have originally?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77125AE2-76D9-5A46-A509-9A75FBFCFC92}"/>
              </a:ext>
            </a:extLst>
          </p:cNvPr>
          <p:cNvSpPr/>
          <p:nvPr/>
        </p:nvSpPr>
        <p:spPr>
          <a:xfrm>
            <a:off x="6615799" y="2829336"/>
            <a:ext cx="2061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u="sng" dirty="0">
                <a:latin typeface="Sassoon Infant Std" pitchFamily="34" charset="0"/>
                <a:ea typeface="Sassoon Infant Rg" panose="02000503030000020003" pitchFamily="2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645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  <a:ea typeface="Sassoon Infant Rg" panose="02000503030000020003" pitchFamily="2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="" xmlns:ask="http://schemas.microsoft.com/office/drawing/2018/sketchyshapes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60ECBE42-603D-AD48-9AFC-6D9A11880A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89931" y="832676"/>
            <a:ext cx="1832154" cy="1832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1613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="" xmlns:a16="http://schemas.microsoft.com/office/drawing/2014/main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Festive Problems | 10</a:t>
            </a:r>
            <a:r>
              <a:rPr lang="en-GB" baseline="30000" dirty="0">
                <a:latin typeface="Sassoon Infant Std" pitchFamily="34" charset="0"/>
                <a:ea typeface="Sassoon Infant Rg" panose="02000503030000020003" pitchFamily="2" charset="0"/>
              </a:rPr>
              <a:t>th</a:t>
            </a:r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="" xmlns:a16="http://schemas.microsoft.com/office/drawing/2014/main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="" xmlns:a16="http://schemas.microsoft.com/office/drawing/2014/main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Sassoon Infant Std" pitchFamily="34" charset="0"/>
                <a:ea typeface="Sassoon Infant Rg" panose="02000503030000020003" pitchFamily="2" charset="0"/>
              </a:rPr>
              <a:t>Challenge 1: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="" xmlns:a16="http://schemas.microsoft.com/office/drawing/2014/main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0943492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Jamal has a box of candy canes. </a:t>
            </a:r>
          </a:p>
          <a:p>
            <a:pPr algn="l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He eats six of them. </a:t>
            </a:r>
          </a:p>
          <a:p>
            <a:pPr algn="l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There are now eight candy canes in the box. </a:t>
            </a:r>
          </a:p>
          <a:p>
            <a:pPr algn="l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How many candy canes did Jamal have originally?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77125AE2-76D9-5A46-A509-9A75FBFCFC92}"/>
              </a:ext>
            </a:extLst>
          </p:cNvPr>
          <p:cNvSpPr/>
          <p:nvPr/>
        </p:nvSpPr>
        <p:spPr>
          <a:xfrm>
            <a:off x="6615799" y="2829336"/>
            <a:ext cx="2061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u="sng" dirty="0">
                <a:latin typeface="Sassoon Infant Std" pitchFamily="34" charset="0"/>
                <a:ea typeface="Sassoon Infant Rg" panose="02000503030000020003" pitchFamily="2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645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  <a:ea typeface="Sassoon Infant Rg" panose="02000503030000020003" pitchFamily="2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="" xmlns:ask="http://schemas.microsoft.com/office/drawing/2018/sketchyshapes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60ECBE42-603D-AD48-9AFC-6D9A11880A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89931" y="832676"/>
            <a:ext cx="1832154" cy="1832154"/>
          </a:xfrm>
          <a:prstGeom prst="rect">
            <a:avLst/>
          </a:prstGeom>
        </p:spPr>
      </p:pic>
      <p:sp>
        <p:nvSpPr>
          <p:cNvPr id="16" name="Subtitle 4">
            <a:extLst>
              <a:ext uri="{FF2B5EF4-FFF2-40B4-BE49-F238E27FC236}">
                <a16:creationId xmlns="" xmlns:a16="http://schemas.microsoft.com/office/drawing/2014/main" id="{B2CAA5E3-FAE0-044B-A46E-3379DFD7FD2F}"/>
              </a:ext>
            </a:extLst>
          </p:cNvPr>
          <p:cNvSpPr txBox="1">
            <a:spLocks/>
          </p:cNvSpPr>
          <p:nvPr/>
        </p:nvSpPr>
        <p:spPr>
          <a:xfrm>
            <a:off x="152398" y="5932967"/>
            <a:ext cx="11323321" cy="6848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Sassoon Infant Std" pitchFamily="34" charset="0"/>
                <a:ea typeface="Sassoon Infant Rg" panose="02000503030000020003" pitchFamily="2" charset="0"/>
              </a:rPr>
              <a:t>There were </a:t>
            </a:r>
            <a:r>
              <a:rPr lang="en-GB" sz="28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____</a:t>
            </a:r>
            <a:r>
              <a:rPr lang="en-GB" sz="2800" dirty="0">
                <a:latin typeface="Sassoon Infant Std" pitchFamily="34" charset="0"/>
                <a:ea typeface="Sassoon Infant Rg" panose="02000503030000020003" pitchFamily="2" charset="0"/>
              </a:rPr>
              <a:t> candy canes in Jamal’s box originally.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9A42A470-A190-2B4E-A901-279E9200C82C}"/>
              </a:ext>
            </a:extLst>
          </p:cNvPr>
          <p:cNvSpPr/>
          <p:nvPr/>
        </p:nvSpPr>
        <p:spPr>
          <a:xfrm>
            <a:off x="501805" y="3659333"/>
            <a:ext cx="5040351" cy="4191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Sassoon Infant Std" pitchFamily="34" charset="0"/>
                <a:ea typeface="Sassoon Infant Rg" panose="02000503030000020003" pitchFamily="2" charset="0"/>
              </a:rPr>
              <a:t>?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CE6CE6C0-F2B0-B34F-8E96-09A5D10D3278}"/>
              </a:ext>
            </a:extLst>
          </p:cNvPr>
          <p:cNvSpPr/>
          <p:nvPr/>
        </p:nvSpPr>
        <p:spPr>
          <a:xfrm>
            <a:off x="501804" y="4078433"/>
            <a:ext cx="2163337" cy="4191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Sassoon Infant Std" pitchFamily="34" charset="0"/>
                <a:ea typeface="Sassoon Infant Rg" panose="02000503030000020003" pitchFamily="2" charset="0"/>
              </a:rPr>
              <a:t>eats: 6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A1302CB2-F22A-604B-957C-E6365ED77E57}"/>
              </a:ext>
            </a:extLst>
          </p:cNvPr>
          <p:cNvSpPr/>
          <p:nvPr/>
        </p:nvSpPr>
        <p:spPr>
          <a:xfrm>
            <a:off x="2665141" y="4078433"/>
            <a:ext cx="2877015" cy="4191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Sassoon Infant Std" pitchFamily="34" charset="0"/>
                <a:ea typeface="Sassoon Infant Rg" panose="02000503030000020003" pitchFamily="2" charset="0"/>
              </a:rPr>
              <a:t>still in the box: 8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="" xmlns:a16="http://schemas.microsoft.com/office/drawing/2014/main" id="{F6382107-D453-5146-8B39-48DFA9F1D142}"/>
                  </a:ext>
                </a:extLst>
              </p:cNvPr>
              <p:cNvSpPr txBox="1"/>
              <p:nvPr/>
            </p:nvSpPr>
            <p:spPr>
              <a:xfrm>
                <a:off x="6498621" y="3369969"/>
                <a:ext cx="939681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8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+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 6</a:t>
                </a: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F6382107-D453-5146-8B39-48DFA9F1D1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8621" y="3369969"/>
                <a:ext cx="939681" cy="646331"/>
              </a:xfrm>
              <a:prstGeom prst="rect">
                <a:avLst/>
              </a:prstGeom>
              <a:blipFill rotWithShape="1">
                <a:blip r:embed="rId4"/>
                <a:stretch>
                  <a:fillRect l="-9740" r="-9091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="" xmlns:a16="http://schemas.microsoft.com/office/drawing/2014/main" id="{0321DA1D-C11A-3E47-9390-DC396E098722}"/>
                  </a:ext>
                </a:extLst>
              </p:cNvPr>
              <p:cNvSpPr txBox="1"/>
              <p:nvPr/>
            </p:nvSpPr>
            <p:spPr>
              <a:xfrm>
                <a:off x="7418240" y="3375184"/>
                <a:ext cx="133548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 14</a:t>
                </a: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0321DA1D-C11A-3E47-9390-DC396E0987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18240" y="3375184"/>
                <a:ext cx="1335485" cy="646331"/>
              </a:xfrm>
              <a:prstGeom prst="rect">
                <a:avLst/>
              </a:prstGeom>
              <a:blipFill rotWithShape="1">
                <a:blip r:embed="rId5"/>
                <a:stretch>
                  <a:fillRect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Rectangle 25">
            <a:extLst>
              <a:ext uri="{FF2B5EF4-FFF2-40B4-BE49-F238E27FC236}">
                <a16:creationId xmlns="" xmlns:a16="http://schemas.microsoft.com/office/drawing/2014/main" id="{1CEEEEDD-2EFD-7E43-95FE-AA647A78BA5D}"/>
              </a:ext>
            </a:extLst>
          </p:cNvPr>
          <p:cNvSpPr/>
          <p:nvPr/>
        </p:nvSpPr>
        <p:spPr>
          <a:xfrm>
            <a:off x="501805" y="3659333"/>
            <a:ext cx="5040351" cy="4191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Sassoon Infant Std" pitchFamily="34" charset="0"/>
                <a:ea typeface="Sassoon Infant Rg" panose="02000503030000020003" pitchFamily="2" charset="0"/>
              </a:rPr>
              <a:t>14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3A615574-278A-F749-8FDA-432B0F73B63E}"/>
              </a:ext>
            </a:extLst>
          </p:cNvPr>
          <p:cNvSpPr txBox="1"/>
          <p:nvPr/>
        </p:nvSpPr>
        <p:spPr>
          <a:xfrm>
            <a:off x="1839277" y="5827146"/>
            <a:ext cx="84816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800" dirty="0">
                <a:solidFill>
                  <a:srgbClr val="FE3860"/>
                </a:solidFill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78025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 animBg="1"/>
      <p:bldP spid="22" grpId="0" animBg="1"/>
      <p:bldP spid="23" grpId="0" animBg="1"/>
      <p:bldP spid="24" grpId="0"/>
      <p:bldP spid="25" grpId="0"/>
      <p:bldP spid="26" grpId="0" animBg="1"/>
      <p:bldP spid="2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="" xmlns:a16="http://schemas.microsoft.com/office/drawing/2014/main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Festive Problems | 10</a:t>
            </a:r>
            <a:r>
              <a:rPr lang="en-GB" baseline="30000" dirty="0">
                <a:latin typeface="Sassoon Infant Std" pitchFamily="34" charset="0"/>
                <a:ea typeface="Sassoon Infant Rg" panose="02000503030000020003" pitchFamily="2" charset="0"/>
              </a:rPr>
              <a:t>th</a:t>
            </a:r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="" xmlns:a16="http://schemas.microsoft.com/office/drawing/2014/main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="" xmlns:a16="http://schemas.microsoft.com/office/drawing/2014/main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Sassoon Infant Std" pitchFamily="34" charset="0"/>
                <a:ea typeface="Sassoon Infant Rg" panose="02000503030000020003" pitchFamily="2" charset="0"/>
              </a:rPr>
              <a:t>Challenge 2: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="" xmlns:a16="http://schemas.microsoft.com/office/drawing/2014/main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0943492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James buys a box with 45 baubles in it.</a:t>
            </a:r>
          </a:p>
          <a:p>
            <a:pPr algn="l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He hangs 12 of them on his tree. </a:t>
            </a:r>
          </a:p>
          <a:p>
            <a:pPr algn="l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He packs the rest of the baubles evenly into 3 boxes. </a:t>
            </a:r>
          </a:p>
          <a:p>
            <a:pPr algn="l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How many baubles go into each of the boxes? 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77125AE2-76D9-5A46-A509-9A75FBFCFC92}"/>
              </a:ext>
            </a:extLst>
          </p:cNvPr>
          <p:cNvSpPr/>
          <p:nvPr/>
        </p:nvSpPr>
        <p:spPr>
          <a:xfrm>
            <a:off x="6615799" y="2829336"/>
            <a:ext cx="2061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u="sng" dirty="0">
                <a:latin typeface="Sassoon Infant Std" pitchFamily="34" charset="0"/>
                <a:ea typeface="Sassoon Infant Rg" panose="02000503030000020003" pitchFamily="2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645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  <a:ea typeface="Sassoon Infant Rg" panose="02000503030000020003" pitchFamily="2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="" xmlns:ask="http://schemas.microsoft.com/office/drawing/2018/sketchyshapes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pic>
        <p:nvPicPr>
          <p:cNvPr id="3" name="Picture 2" descr="A picture containing icon&#10;&#10;Description automatically generated">
            <a:extLst>
              <a:ext uri="{FF2B5EF4-FFF2-40B4-BE49-F238E27FC236}">
                <a16:creationId xmlns="" xmlns:a16="http://schemas.microsoft.com/office/drawing/2014/main" id="{A290AFCE-7C3E-624F-B196-31CF299672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70136" y="2212600"/>
            <a:ext cx="393772" cy="393772"/>
          </a:xfrm>
          <a:prstGeom prst="rect">
            <a:avLst/>
          </a:prstGeom>
        </p:spPr>
      </p:pic>
      <p:pic>
        <p:nvPicPr>
          <p:cNvPr id="7" name="Picture 6" descr="A picture containing arrow&#10;&#10;Description automatically generated">
            <a:extLst>
              <a:ext uri="{FF2B5EF4-FFF2-40B4-BE49-F238E27FC236}">
                <a16:creationId xmlns="" xmlns:a16="http://schemas.microsoft.com/office/drawing/2014/main" id="{65A8FFB4-8BDC-2443-BEED-8D3B7F3436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69749" y="1053155"/>
            <a:ext cx="1097998" cy="1493951"/>
          </a:xfrm>
          <a:prstGeom prst="rect">
            <a:avLst/>
          </a:prstGeom>
        </p:spPr>
      </p:pic>
      <p:pic>
        <p:nvPicPr>
          <p:cNvPr id="16" name="Picture 15" descr="A picture containing icon&#10;&#10;Description automatically generated">
            <a:extLst>
              <a:ext uri="{FF2B5EF4-FFF2-40B4-BE49-F238E27FC236}">
                <a16:creationId xmlns="" xmlns:a16="http://schemas.microsoft.com/office/drawing/2014/main" id="{42C3F1EA-0C20-3E4A-9E00-D8C18BBC5A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39241" y="2212600"/>
            <a:ext cx="393772" cy="393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2858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="" xmlns:a16="http://schemas.microsoft.com/office/drawing/2014/main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Festive Problems | 10</a:t>
            </a:r>
            <a:r>
              <a:rPr lang="en-GB" baseline="30000" dirty="0">
                <a:latin typeface="Sassoon Infant Std" pitchFamily="34" charset="0"/>
                <a:ea typeface="Sassoon Infant Rg" panose="02000503030000020003" pitchFamily="2" charset="0"/>
              </a:rPr>
              <a:t>th</a:t>
            </a:r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="" xmlns:a16="http://schemas.microsoft.com/office/drawing/2014/main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="" xmlns:a16="http://schemas.microsoft.com/office/drawing/2014/main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Sassoon Infant Std" pitchFamily="34" charset="0"/>
                <a:ea typeface="Sassoon Infant Rg" panose="02000503030000020003" pitchFamily="2" charset="0"/>
              </a:rPr>
              <a:t>Challenge 2: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="" xmlns:a16="http://schemas.microsoft.com/office/drawing/2014/main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0943492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James buys a box with 45 baubles in it.</a:t>
            </a:r>
          </a:p>
          <a:p>
            <a:pPr algn="l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He hangs 12 of them on his tree. </a:t>
            </a:r>
          </a:p>
          <a:p>
            <a:pPr algn="l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He packs the rest of the baubles evenly into 3 boxes. </a:t>
            </a:r>
          </a:p>
          <a:p>
            <a:pPr algn="l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How many baubles go into each of the boxes? 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77125AE2-76D9-5A46-A509-9A75FBFCFC92}"/>
              </a:ext>
            </a:extLst>
          </p:cNvPr>
          <p:cNvSpPr/>
          <p:nvPr/>
        </p:nvSpPr>
        <p:spPr>
          <a:xfrm>
            <a:off x="6615799" y="2829336"/>
            <a:ext cx="2061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u="sng" dirty="0">
                <a:latin typeface="Sassoon Infant Std" pitchFamily="34" charset="0"/>
                <a:ea typeface="Sassoon Infant Rg" panose="02000503030000020003" pitchFamily="2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645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  <a:ea typeface="Sassoon Infant Rg" panose="02000503030000020003" pitchFamily="2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="" xmlns:ask="http://schemas.microsoft.com/office/drawing/2018/sketchyshapes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pic>
        <p:nvPicPr>
          <p:cNvPr id="3" name="Picture 2" descr="A picture containing icon&#10;&#10;Description automatically generated">
            <a:extLst>
              <a:ext uri="{FF2B5EF4-FFF2-40B4-BE49-F238E27FC236}">
                <a16:creationId xmlns="" xmlns:a16="http://schemas.microsoft.com/office/drawing/2014/main" id="{A290AFCE-7C3E-624F-B196-31CF299672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70136" y="2212600"/>
            <a:ext cx="393772" cy="393772"/>
          </a:xfrm>
          <a:prstGeom prst="rect">
            <a:avLst/>
          </a:prstGeom>
        </p:spPr>
      </p:pic>
      <p:pic>
        <p:nvPicPr>
          <p:cNvPr id="7" name="Picture 6" descr="A picture containing arrow&#10;&#10;Description automatically generated">
            <a:extLst>
              <a:ext uri="{FF2B5EF4-FFF2-40B4-BE49-F238E27FC236}">
                <a16:creationId xmlns="" xmlns:a16="http://schemas.microsoft.com/office/drawing/2014/main" id="{65A8FFB4-8BDC-2443-BEED-8D3B7F3436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69749" y="1053155"/>
            <a:ext cx="1097998" cy="1493951"/>
          </a:xfrm>
          <a:prstGeom prst="rect">
            <a:avLst/>
          </a:prstGeom>
        </p:spPr>
      </p:pic>
      <p:pic>
        <p:nvPicPr>
          <p:cNvPr id="16" name="Picture 15" descr="A picture containing icon&#10;&#10;Description automatically generated">
            <a:extLst>
              <a:ext uri="{FF2B5EF4-FFF2-40B4-BE49-F238E27FC236}">
                <a16:creationId xmlns="" xmlns:a16="http://schemas.microsoft.com/office/drawing/2014/main" id="{42C3F1EA-0C20-3E4A-9E00-D8C18BBC5A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39241" y="2212600"/>
            <a:ext cx="393772" cy="393772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F81619F8-DEEF-FC4B-BE08-A186F07EEDBD}"/>
              </a:ext>
            </a:extLst>
          </p:cNvPr>
          <p:cNvSpPr/>
          <p:nvPr/>
        </p:nvSpPr>
        <p:spPr>
          <a:xfrm>
            <a:off x="355580" y="3701088"/>
            <a:ext cx="1460158" cy="4191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Sassoon Infant Std" pitchFamily="34" charset="0"/>
                <a:ea typeface="Sassoon Infant Rg" panose="02000503030000020003" pitchFamily="2" charset="0"/>
              </a:rPr>
              <a:t>hangs: 12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41D8738E-E540-5D48-9E94-2901D0BBC131}"/>
              </a:ext>
            </a:extLst>
          </p:cNvPr>
          <p:cNvSpPr/>
          <p:nvPr/>
        </p:nvSpPr>
        <p:spPr>
          <a:xfrm>
            <a:off x="1815738" y="3701088"/>
            <a:ext cx="3942265" cy="4191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Sassoon Infant Std" pitchFamily="34" charset="0"/>
                <a:ea typeface="Sassoon Infant Rg" panose="02000503030000020003" pitchFamily="2" charset="0"/>
              </a:rPr>
              <a:t>packs into boxes: ?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2D89C856-3788-0D4D-B1E3-5206A9B09A54}"/>
              </a:ext>
            </a:extLst>
          </p:cNvPr>
          <p:cNvSpPr/>
          <p:nvPr/>
        </p:nvSpPr>
        <p:spPr>
          <a:xfrm>
            <a:off x="355579" y="3281988"/>
            <a:ext cx="5402424" cy="4191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Sassoon Infant Std" pitchFamily="34" charset="0"/>
                <a:ea typeface="Sassoon Infant Rg" panose="02000503030000020003" pitchFamily="2" charset="0"/>
              </a:rPr>
              <a:t>45</a:t>
            </a:r>
          </a:p>
        </p:txBody>
      </p:sp>
      <p:sp>
        <p:nvSpPr>
          <p:cNvPr id="24" name="Subtitle 4">
            <a:extLst>
              <a:ext uri="{FF2B5EF4-FFF2-40B4-BE49-F238E27FC236}">
                <a16:creationId xmlns="" xmlns:a16="http://schemas.microsoft.com/office/drawing/2014/main" id="{2894EF19-3B45-0142-AC9A-DAD28839047C}"/>
              </a:ext>
            </a:extLst>
          </p:cNvPr>
          <p:cNvSpPr txBox="1">
            <a:spLocks/>
          </p:cNvSpPr>
          <p:nvPr/>
        </p:nvSpPr>
        <p:spPr>
          <a:xfrm>
            <a:off x="152398" y="5932967"/>
            <a:ext cx="11323321" cy="6848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Sassoon Infant Std" pitchFamily="34" charset="0"/>
                <a:ea typeface="Sassoon Infant Rg" panose="02000503030000020003" pitchFamily="2" charset="0"/>
              </a:rPr>
              <a:t>James packs </a:t>
            </a:r>
            <a:r>
              <a:rPr lang="en-GB" sz="28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____</a:t>
            </a:r>
            <a:r>
              <a:rPr lang="en-GB" sz="2800" dirty="0">
                <a:latin typeface="Sassoon Infant Std" pitchFamily="34" charset="0"/>
                <a:ea typeface="Sassoon Infant Rg" panose="02000503030000020003" pitchFamily="2" charset="0"/>
              </a:rPr>
              <a:t> baubles into each box.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="" xmlns:a16="http://schemas.microsoft.com/office/drawing/2014/main" id="{283EF43C-BAB8-694D-9E16-7A6A9AD4D42C}"/>
                  </a:ext>
                </a:extLst>
              </p:cNvPr>
              <p:cNvSpPr txBox="1"/>
              <p:nvPr/>
            </p:nvSpPr>
            <p:spPr>
              <a:xfrm>
                <a:off x="6498621" y="3369969"/>
                <a:ext cx="1276311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45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−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 12</a:t>
                </a: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283EF43C-BAB8-694D-9E16-7A6A9AD4D4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8621" y="3369969"/>
                <a:ext cx="1276311" cy="646331"/>
              </a:xfrm>
              <a:prstGeom prst="rect">
                <a:avLst/>
              </a:prstGeom>
              <a:blipFill rotWithShape="1">
                <a:blip r:embed="rId5"/>
                <a:stretch>
                  <a:fillRect l="-7177" r="-6220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="" xmlns:a16="http://schemas.microsoft.com/office/drawing/2014/main" id="{9DD86631-110C-4B4B-B604-850E33E3D7BC}"/>
                  </a:ext>
                </a:extLst>
              </p:cNvPr>
              <p:cNvSpPr txBox="1"/>
              <p:nvPr/>
            </p:nvSpPr>
            <p:spPr>
              <a:xfrm>
                <a:off x="7751998" y="3359539"/>
                <a:ext cx="133548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 33</a:t>
                </a: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9DD86631-110C-4B4B-B604-850E33E3D7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51998" y="3359539"/>
                <a:ext cx="1335485" cy="646331"/>
              </a:xfrm>
              <a:prstGeom prst="rect">
                <a:avLst/>
              </a:prstGeom>
              <a:blipFill rotWithShape="1">
                <a:blip r:embed="rId6"/>
                <a:stretch>
                  <a:fillRect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Rectangle 26">
            <a:extLst>
              <a:ext uri="{FF2B5EF4-FFF2-40B4-BE49-F238E27FC236}">
                <a16:creationId xmlns="" xmlns:a16="http://schemas.microsoft.com/office/drawing/2014/main" id="{9B4A37AC-3B87-1949-949C-4BA6D0815235}"/>
              </a:ext>
            </a:extLst>
          </p:cNvPr>
          <p:cNvSpPr/>
          <p:nvPr/>
        </p:nvSpPr>
        <p:spPr>
          <a:xfrm>
            <a:off x="1815737" y="3701088"/>
            <a:ext cx="3942265" cy="4191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Sassoon Infant Std" pitchFamily="34" charset="0"/>
                <a:ea typeface="Sassoon Infant Rg" panose="02000503030000020003" pitchFamily="2" charset="0"/>
              </a:rPr>
              <a:t>packs into boxes: 33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="" xmlns:a16="http://schemas.microsoft.com/office/drawing/2014/main" id="{976BCBD6-2ADC-1A44-9A52-1A78515277A3}"/>
              </a:ext>
            </a:extLst>
          </p:cNvPr>
          <p:cNvSpPr/>
          <p:nvPr/>
        </p:nvSpPr>
        <p:spPr>
          <a:xfrm>
            <a:off x="1815737" y="4429404"/>
            <a:ext cx="3942265" cy="4191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Sassoon Infant Std" pitchFamily="34" charset="0"/>
                <a:ea typeface="Sassoon Infant Rg" panose="02000503030000020003" pitchFamily="2" charset="0"/>
              </a:rPr>
              <a:t>33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="" xmlns:a16="http://schemas.microsoft.com/office/drawing/2014/main" id="{37B66122-7AD0-AC46-B48F-5E4B16C99263}"/>
              </a:ext>
            </a:extLst>
          </p:cNvPr>
          <p:cNvSpPr/>
          <p:nvPr/>
        </p:nvSpPr>
        <p:spPr>
          <a:xfrm>
            <a:off x="1815736" y="4848504"/>
            <a:ext cx="1318353" cy="4191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Sassoon Infant Std" pitchFamily="34" charset="0"/>
                <a:ea typeface="Sassoon Infant Rg" panose="02000503030000020003" pitchFamily="2" charset="0"/>
              </a:rPr>
              <a:t>Box 1: ? 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="" xmlns:a16="http://schemas.microsoft.com/office/drawing/2014/main" id="{138CD5B8-AEE6-7647-A2CB-9E8FA4022FCC}"/>
              </a:ext>
            </a:extLst>
          </p:cNvPr>
          <p:cNvSpPr/>
          <p:nvPr/>
        </p:nvSpPr>
        <p:spPr>
          <a:xfrm>
            <a:off x="3127692" y="4848504"/>
            <a:ext cx="1318353" cy="4191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Sassoon Infant Std" pitchFamily="34" charset="0"/>
                <a:ea typeface="Sassoon Infant Rg" panose="02000503030000020003" pitchFamily="2" charset="0"/>
              </a:rPr>
              <a:t>Box 2: ?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="" xmlns:a16="http://schemas.microsoft.com/office/drawing/2014/main" id="{307E1153-2553-8E46-B215-EAD1802F2554}"/>
              </a:ext>
            </a:extLst>
          </p:cNvPr>
          <p:cNvSpPr/>
          <p:nvPr/>
        </p:nvSpPr>
        <p:spPr>
          <a:xfrm>
            <a:off x="4442847" y="4848504"/>
            <a:ext cx="1318353" cy="4191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Sassoon Infant Std" pitchFamily="34" charset="0"/>
                <a:ea typeface="Sassoon Infant Rg" panose="02000503030000020003" pitchFamily="2" charset="0"/>
              </a:rPr>
              <a:t>Box 3: 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="" xmlns:a16="http://schemas.microsoft.com/office/drawing/2014/main" id="{E80C3360-2726-6E44-999E-AED5D7A2318D}"/>
                  </a:ext>
                </a:extLst>
              </p:cNvPr>
              <p:cNvSpPr txBox="1"/>
              <p:nvPr/>
            </p:nvSpPr>
            <p:spPr>
              <a:xfrm>
                <a:off x="6498621" y="4198871"/>
                <a:ext cx="110799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33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÷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 3</a:t>
                </a: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E80C3360-2726-6E44-999E-AED5D7A231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8621" y="4198871"/>
                <a:ext cx="1107996" cy="646331"/>
              </a:xfrm>
              <a:prstGeom prst="rect">
                <a:avLst/>
              </a:prstGeom>
              <a:blipFill rotWithShape="1">
                <a:blip r:embed="rId7"/>
                <a:stretch>
                  <a:fillRect l="-8242" r="-7143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="" xmlns:a16="http://schemas.microsoft.com/office/drawing/2014/main" id="{383552DA-CAFA-DC4F-A9C8-5020A18C1968}"/>
                  </a:ext>
                </a:extLst>
              </p:cNvPr>
              <p:cNvSpPr txBox="1"/>
              <p:nvPr/>
            </p:nvSpPr>
            <p:spPr>
              <a:xfrm>
                <a:off x="7571374" y="4188441"/>
                <a:ext cx="133548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 11</a:t>
                </a: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383552DA-CAFA-DC4F-A9C8-5020A18C19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71374" y="4188441"/>
                <a:ext cx="1335485" cy="646331"/>
              </a:xfrm>
              <a:prstGeom prst="rect">
                <a:avLst/>
              </a:prstGeom>
              <a:blipFill rotWithShape="1">
                <a:blip r:embed="rId8"/>
                <a:stretch>
                  <a:fillRect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Rectangle 33">
            <a:extLst>
              <a:ext uri="{FF2B5EF4-FFF2-40B4-BE49-F238E27FC236}">
                <a16:creationId xmlns="" xmlns:a16="http://schemas.microsoft.com/office/drawing/2014/main" id="{C54BC1EC-2A2C-5F4F-B6E6-BD7D08E76F25}"/>
              </a:ext>
            </a:extLst>
          </p:cNvPr>
          <p:cNvSpPr/>
          <p:nvPr/>
        </p:nvSpPr>
        <p:spPr>
          <a:xfrm>
            <a:off x="1809339" y="4848504"/>
            <a:ext cx="1318353" cy="4191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Sassoon Infant Std" pitchFamily="34" charset="0"/>
                <a:ea typeface="Sassoon Infant Rg" panose="02000503030000020003" pitchFamily="2" charset="0"/>
              </a:rPr>
              <a:t>Box 1: 11 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="" xmlns:a16="http://schemas.microsoft.com/office/drawing/2014/main" id="{D1F960BE-EBB7-8B47-A830-A587D822C9BC}"/>
              </a:ext>
            </a:extLst>
          </p:cNvPr>
          <p:cNvSpPr/>
          <p:nvPr/>
        </p:nvSpPr>
        <p:spPr>
          <a:xfrm>
            <a:off x="3121295" y="4848504"/>
            <a:ext cx="1318353" cy="4191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Sassoon Infant Std" pitchFamily="34" charset="0"/>
                <a:ea typeface="Sassoon Infant Rg" panose="02000503030000020003" pitchFamily="2" charset="0"/>
              </a:rPr>
              <a:t>Box 2: 11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="" xmlns:a16="http://schemas.microsoft.com/office/drawing/2014/main" id="{4D58E3D5-E118-2E48-B122-4DFB8FE4570F}"/>
              </a:ext>
            </a:extLst>
          </p:cNvPr>
          <p:cNvSpPr/>
          <p:nvPr/>
        </p:nvSpPr>
        <p:spPr>
          <a:xfrm>
            <a:off x="4436450" y="4848504"/>
            <a:ext cx="1318353" cy="4191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Sassoon Infant Std" pitchFamily="34" charset="0"/>
                <a:ea typeface="Sassoon Infant Rg" panose="02000503030000020003" pitchFamily="2" charset="0"/>
              </a:rPr>
              <a:t>Box 3: 11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="" xmlns:a16="http://schemas.microsoft.com/office/drawing/2014/main" id="{DBC259F9-1801-6647-A8F8-534C91E75180}"/>
              </a:ext>
            </a:extLst>
          </p:cNvPr>
          <p:cNvSpPr txBox="1"/>
          <p:nvPr/>
        </p:nvSpPr>
        <p:spPr>
          <a:xfrm>
            <a:off x="2073131" y="5818570"/>
            <a:ext cx="84816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800" dirty="0">
                <a:solidFill>
                  <a:srgbClr val="FE3860"/>
                </a:solidFill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2676370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2" grpId="0" animBg="1"/>
      <p:bldP spid="23" grpId="0" animBg="1"/>
      <p:bldP spid="24" grpId="0"/>
      <p:bldP spid="25" grpId="0"/>
      <p:bldP spid="26" grpId="0"/>
      <p:bldP spid="27" grpId="0" animBg="1"/>
      <p:bldP spid="28" grpId="0" animBg="1"/>
      <p:bldP spid="29" grpId="0" animBg="1"/>
      <p:bldP spid="30" grpId="0" animBg="1"/>
      <p:bldP spid="31" grpId="0" animBg="1"/>
      <p:bldP spid="32" grpId="0"/>
      <p:bldP spid="33" grpId="0"/>
      <p:bldP spid="34" grpId="0" animBg="1"/>
      <p:bldP spid="35" grpId="0" animBg="1"/>
      <p:bldP spid="36" grpId="0" animBg="1"/>
      <p:bldP spid="3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="" xmlns:a16="http://schemas.microsoft.com/office/drawing/2014/main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Festive Problems | 10</a:t>
            </a:r>
            <a:r>
              <a:rPr lang="en-GB" baseline="30000" dirty="0">
                <a:latin typeface="Sassoon Infant Std" pitchFamily="34" charset="0"/>
                <a:ea typeface="Sassoon Infant Rg" panose="02000503030000020003" pitchFamily="2" charset="0"/>
              </a:rPr>
              <a:t>th</a:t>
            </a:r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="" xmlns:a16="http://schemas.microsoft.com/office/drawing/2014/main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="" xmlns:a16="http://schemas.microsoft.com/office/drawing/2014/main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Sassoon Infant Std" pitchFamily="34" charset="0"/>
                <a:ea typeface="Sassoon Infant Rg" panose="02000503030000020003" pitchFamily="2" charset="0"/>
              </a:rPr>
              <a:t>Challenge 3: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Subtitle 4">
                <a:extLst>
                  <a:ext uri="{FF2B5EF4-FFF2-40B4-BE49-F238E27FC236}">
                    <a16:creationId xmlns="" xmlns:a16="http://schemas.microsoft.com/office/drawing/2014/main" id="{D28045EE-E93E-2E41-85EA-A3872AACE73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52399" y="832675"/>
                <a:ext cx="11077576" cy="191334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r>
                  <a:rPr lang="en-GB" dirty="0">
                    <a:latin typeface="Sassoon Infant Std" pitchFamily="34" charset="0"/>
                    <a:ea typeface="Sassoon Infant Rg" panose="02000503030000020003" pitchFamily="2" charset="0"/>
                  </a:rPr>
                  <a:t>Mrs Kringle buys 90kg of carrots. </a:t>
                </a:r>
              </a:p>
              <a:p>
                <a:pPr algn="l"/>
                <a:r>
                  <a:rPr lang="en-GB" dirty="0">
                    <a:latin typeface="Sassoon Infant Std" pitchFamily="34" charset="0"/>
                    <a:ea typeface="Sassoon Infant Rg" panose="02000503030000020003" pitchFamily="2" charset="0"/>
                  </a:rPr>
                  <a:t>She gives 9kg to Mr Kringle for him to make soup. </a:t>
                </a:r>
              </a:p>
              <a:p>
                <a:pPr algn="l"/>
                <a:r>
                  <a:rPr lang="en-GB" dirty="0">
                    <a:latin typeface="Sassoon Infant Std" pitchFamily="34" charset="0"/>
                    <a:ea typeface="Sassoon Infant Rg" panose="02000503030000020003" pitchFamily="2" charset="0"/>
                  </a:rPr>
                  <a:t>She pickles </a:t>
                </a:r>
                <a14:m>
                  <m:oMath xmlns:m="http://schemas.openxmlformats.org/officeDocument/2006/math">
                    <m:f>
                      <m:fPr>
                        <m:type m:val="skw"/>
                        <m:ctrlPr>
                          <a:rPr lang="en-GB" b="1" i="1" dirty="0" smtClean="0">
                            <a:latin typeface="Cambria Math"/>
                            <a:ea typeface="Sassoon Infant Rg" panose="02000503030000020003" pitchFamily="2" charset="0"/>
                          </a:rPr>
                        </m:ctrlPr>
                      </m:fPr>
                      <m:num>
                        <m:r>
                          <a:rPr lang="en-GB" b="1" i="1" dirty="0" smtClean="0">
                            <a:latin typeface="Cambria Math" panose="02040503050406030204" pitchFamily="18" charset="0"/>
                            <a:ea typeface="Sassoon Infant Rg" panose="02000503030000020003" pitchFamily="2" charset="0"/>
                          </a:rPr>
                          <m:t>𝟏</m:t>
                        </m:r>
                      </m:num>
                      <m:den>
                        <m:r>
                          <a:rPr lang="en-GB" b="1" i="1" dirty="0" smtClean="0">
                            <a:latin typeface="Cambria Math" panose="02040503050406030204" pitchFamily="18" charset="0"/>
                            <a:ea typeface="Sassoon Infant Rg" panose="02000503030000020003" pitchFamily="2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GB" dirty="0">
                    <a:latin typeface="Sassoon Infant Std" pitchFamily="34" charset="0"/>
                    <a:ea typeface="Sassoon Infant Rg" panose="02000503030000020003" pitchFamily="2" charset="0"/>
                  </a:rPr>
                  <a:t> of what’s left and gives the rest to their reindeer.</a:t>
                </a:r>
              </a:p>
              <a:p>
                <a:pPr algn="l"/>
                <a:r>
                  <a:rPr lang="en-GB" dirty="0">
                    <a:latin typeface="Sassoon Infant Std" pitchFamily="34" charset="0"/>
                    <a:ea typeface="Sassoon Infant Rg" panose="02000503030000020003" pitchFamily="2" charset="0"/>
                  </a:rPr>
                  <a:t>How many kg of carrots do the </a:t>
                </a:r>
                <a:r>
                  <a:rPr lang="en-GB" dirty="0" err="1">
                    <a:latin typeface="Sassoon Infant Std" pitchFamily="34" charset="0"/>
                    <a:ea typeface="Sassoon Infant Rg" panose="02000503030000020003" pitchFamily="2" charset="0"/>
                  </a:rPr>
                  <a:t>Kringles</a:t>
                </a:r>
                <a:r>
                  <a:rPr lang="en-GB" dirty="0">
                    <a:latin typeface="Sassoon Infant Std" pitchFamily="34" charset="0"/>
                    <a:ea typeface="Sassoon Infant Rg" panose="02000503030000020003" pitchFamily="2" charset="0"/>
                  </a:rPr>
                  <a:t> feed their reindeer? </a:t>
                </a:r>
              </a:p>
            </p:txBody>
          </p:sp>
        </mc:Choice>
        <mc:Fallback xmlns="">
          <p:sp>
            <p:nvSpPr>
              <p:cNvPr id="15" name="Subtitle 4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D28045EE-E93E-2E41-85EA-A3872AACE7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399" y="832675"/>
                <a:ext cx="11077576" cy="1913341"/>
              </a:xfrm>
              <a:prstGeom prst="rect">
                <a:avLst/>
              </a:prstGeom>
              <a:blipFill rotWithShape="1">
                <a:blip r:embed="rId3"/>
                <a:stretch>
                  <a:fillRect l="-826" t="-3834" b="-1629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77125AE2-76D9-5A46-A509-9A75FBFCFC92}"/>
              </a:ext>
            </a:extLst>
          </p:cNvPr>
          <p:cNvSpPr/>
          <p:nvPr/>
        </p:nvSpPr>
        <p:spPr>
          <a:xfrm>
            <a:off x="6615799" y="2829336"/>
            <a:ext cx="2061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u="sng" dirty="0">
                <a:latin typeface="Sassoon Infant Std" pitchFamily="34" charset="0"/>
                <a:ea typeface="Sassoon Infant Rg" panose="02000503030000020003" pitchFamily="2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645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  <a:ea typeface="Sassoon Infant Rg" panose="02000503030000020003" pitchFamily="2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="" xmlns:ask="http://schemas.microsoft.com/office/drawing/2018/sketchyshapes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="" xmlns:a16="http://schemas.microsoft.com/office/drawing/2014/main" id="{311D72C5-9BDE-444E-A4EB-9BA0A3C08A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86168" y="1053155"/>
            <a:ext cx="481159" cy="545156"/>
          </a:xfrm>
          <a:prstGeom prst="rect">
            <a:avLst/>
          </a:prstGeom>
        </p:spPr>
      </p:pic>
      <p:pic>
        <p:nvPicPr>
          <p:cNvPr id="18" name="Picture 17" descr="Icon&#10;&#10;Description automatically generated">
            <a:extLst>
              <a:ext uri="{FF2B5EF4-FFF2-40B4-BE49-F238E27FC236}">
                <a16:creationId xmlns="" xmlns:a16="http://schemas.microsoft.com/office/drawing/2014/main" id="{2C637BFB-B579-104F-8FE1-FEFF58DC95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67388" y="1271286"/>
            <a:ext cx="481159" cy="545156"/>
          </a:xfrm>
          <a:prstGeom prst="rect">
            <a:avLst/>
          </a:prstGeom>
        </p:spPr>
      </p:pic>
      <p:pic>
        <p:nvPicPr>
          <p:cNvPr id="22" name="Picture 21" descr="Icon&#10;&#10;Description automatically generated">
            <a:extLst>
              <a:ext uri="{FF2B5EF4-FFF2-40B4-BE49-F238E27FC236}">
                <a16:creationId xmlns="" xmlns:a16="http://schemas.microsoft.com/office/drawing/2014/main" id="{054CD00A-828B-5F4A-8FED-14D32A4562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26778" y="1598311"/>
            <a:ext cx="481159" cy="545156"/>
          </a:xfrm>
          <a:prstGeom prst="rect">
            <a:avLst/>
          </a:prstGeom>
        </p:spPr>
      </p:pic>
      <p:pic>
        <p:nvPicPr>
          <p:cNvPr id="23" name="Picture 22" descr="Icon&#10;&#10;Description automatically generated">
            <a:extLst>
              <a:ext uri="{FF2B5EF4-FFF2-40B4-BE49-F238E27FC236}">
                <a16:creationId xmlns="" xmlns:a16="http://schemas.microsoft.com/office/drawing/2014/main" id="{06A458C5-D93D-EC49-AB6B-FA8917B903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48608" y="1725872"/>
            <a:ext cx="481159" cy="545156"/>
          </a:xfrm>
          <a:prstGeom prst="rect">
            <a:avLst/>
          </a:prstGeom>
        </p:spPr>
      </p:pic>
      <p:pic>
        <p:nvPicPr>
          <p:cNvPr id="24" name="Picture 23" descr="Icon&#10;&#10;Description automatically generated">
            <a:extLst>
              <a:ext uri="{FF2B5EF4-FFF2-40B4-BE49-F238E27FC236}">
                <a16:creationId xmlns="" xmlns:a16="http://schemas.microsoft.com/office/drawing/2014/main" id="{5EE38C70-FCFD-BA47-9076-9F551E40A7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26777" y="2034573"/>
            <a:ext cx="481159" cy="545156"/>
          </a:xfrm>
          <a:prstGeom prst="rect">
            <a:avLst/>
          </a:prstGeom>
        </p:spPr>
      </p:pic>
      <p:pic>
        <p:nvPicPr>
          <p:cNvPr id="25" name="Picture 24" descr="Icon&#10;&#10;Description automatically generated">
            <a:extLst>
              <a:ext uri="{FF2B5EF4-FFF2-40B4-BE49-F238E27FC236}">
                <a16:creationId xmlns="" xmlns:a16="http://schemas.microsoft.com/office/drawing/2014/main" id="{907F1251-9A59-E646-A79A-5C865DC380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61805" y="826990"/>
            <a:ext cx="481159" cy="545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1445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="" xmlns:a16="http://schemas.microsoft.com/office/drawing/2014/main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Festive Problems | 10</a:t>
            </a:r>
            <a:r>
              <a:rPr lang="en-GB" baseline="30000" dirty="0">
                <a:latin typeface="Sassoon Infant Std" pitchFamily="34" charset="0"/>
                <a:ea typeface="Sassoon Infant Rg" panose="02000503030000020003" pitchFamily="2" charset="0"/>
              </a:rPr>
              <a:t>th</a:t>
            </a:r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="" xmlns:a16="http://schemas.microsoft.com/office/drawing/2014/main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="" xmlns:a16="http://schemas.microsoft.com/office/drawing/2014/main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Sassoon Infant Std" pitchFamily="34" charset="0"/>
                <a:ea typeface="Sassoon Infant Rg" panose="02000503030000020003" pitchFamily="2" charset="0"/>
              </a:rPr>
              <a:t>Challenge 3: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Subtitle 4">
                <a:extLst>
                  <a:ext uri="{FF2B5EF4-FFF2-40B4-BE49-F238E27FC236}">
                    <a16:creationId xmlns="" xmlns:a16="http://schemas.microsoft.com/office/drawing/2014/main" id="{D28045EE-E93E-2E41-85EA-A3872AACE73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52399" y="832675"/>
                <a:ext cx="11077576" cy="191334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r>
                  <a:rPr lang="en-GB" dirty="0">
                    <a:latin typeface="Sassoon Infant Std" pitchFamily="34" charset="0"/>
                    <a:ea typeface="Sassoon Infant Rg" panose="02000503030000020003" pitchFamily="2" charset="0"/>
                  </a:rPr>
                  <a:t>Mrs Kringle buys 90kg of carrots. </a:t>
                </a:r>
              </a:p>
              <a:p>
                <a:pPr algn="l"/>
                <a:r>
                  <a:rPr lang="en-GB" dirty="0">
                    <a:latin typeface="Sassoon Infant Std" pitchFamily="34" charset="0"/>
                    <a:ea typeface="Sassoon Infant Rg" panose="02000503030000020003" pitchFamily="2" charset="0"/>
                  </a:rPr>
                  <a:t>She gives 9kg to Mr Kringle for him to make soup. </a:t>
                </a:r>
              </a:p>
              <a:p>
                <a:pPr algn="l"/>
                <a:r>
                  <a:rPr lang="en-GB" dirty="0">
                    <a:latin typeface="Sassoon Infant Std" pitchFamily="34" charset="0"/>
                    <a:ea typeface="Sassoon Infant Rg" panose="02000503030000020003" pitchFamily="2" charset="0"/>
                  </a:rPr>
                  <a:t>She pickles </a:t>
                </a:r>
                <a14:m>
                  <m:oMath xmlns:m="http://schemas.openxmlformats.org/officeDocument/2006/math">
                    <m:f>
                      <m:fPr>
                        <m:type m:val="skw"/>
                        <m:ctrlPr>
                          <a:rPr lang="en-GB" b="1" i="1" dirty="0">
                            <a:latin typeface="Cambria Math"/>
                            <a:ea typeface="Sassoon Infant Rg" panose="02000503030000020003" pitchFamily="2" charset="0"/>
                          </a:rPr>
                        </m:ctrlPr>
                      </m:fPr>
                      <m:num>
                        <m:r>
                          <a:rPr lang="en-GB" b="1" i="1" dirty="0">
                            <a:latin typeface="Cambria Math" panose="02040503050406030204" pitchFamily="18" charset="0"/>
                            <a:ea typeface="Sassoon Infant Rg" panose="02000503030000020003" pitchFamily="2" charset="0"/>
                          </a:rPr>
                          <m:t>𝟏</m:t>
                        </m:r>
                      </m:num>
                      <m:den>
                        <m:r>
                          <a:rPr lang="en-GB" b="1" i="1" dirty="0">
                            <a:latin typeface="Cambria Math" panose="02040503050406030204" pitchFamily="18" charset="0"/>
                            <a:ea typeface="Sassoon Infant Rg" panose="02000503030000020003" pitchFamily="2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GB" dirty="0">
                    <a:latin typeface="Sassoon Infant Std" pitchFamily="34" charset="0"/>
                    <a:ea typeface="Sassoon Infant Rg" panose="02000503030000020003" pitchFamily="2" charset="0"/>
                  </a:rPr>
                  <a:t> of what’s left and gives the rest to their reindeer.</a:t>
                </a:r>
              </a:p>
              <a:p>
                <a:pPr algn="l"/>
                <a:r>
                  <a:rPr lang="en-GB" dirty="0">
                    <a:latin typeface="Sassoon Infant Std" pitchFamily="34" charset="0"/>
                    <a:ea typeface="Sassoon Infant Rg" panose="02000503030000020003" pitchFamily="2" charset="0"/>
                  </a:rPr>
                  <a:t>How many kg of carrots do the </a:t>
                </a:r>
                <a:r>
                  <a:rPr lang="en-GB" dirty="0" err="1">
                    <a:latin typeface="Sassoon Infant Std" pitchFamily="34" charset="0"/>
                    <a:ea typeface="Sassoon Infant Rg" panose="02000503030000020003" pitchFamily="2" charset="0"/>
                  </a:rPr>
                  <a:t>Kringles</a:t>
                </a:r>
                <a:r>
                  <a:rPr lang="en-GB" dirty="0">
                    <a:latin typeface="Sassoon Infant Std" pitchFamily="34" charset="0"/>
                    <a:ea typeface="Sassoon Infant Rg" panose="02000503030000020003" pitchFamily="2" charset="0"/>
                  </a:rPr>
                  <a:t> feed their reindeer? </a:t>
                </a:r>
              </a:p>
            </p:txBody>
          </p:sp>
        </mc:Choice>
        <mc:Fallback xmlns="">
          <p:sp>
            <p:nvSpPr>
              <p:cNvPr id="15" name="Subtitle 4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D28045EE-E93E-2E41-85EA-A3872AACE7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399" y="832675"/>
                <a:ext cx="11077576" cy="1913341"/>
              </a:xfrm>
              <a:prstGeom prst="rect">
                <a:avLst/>
              </a:prstGeom>
              <a:blipFill rotWithShape="1">
                <a:blip r:embed="rId3"/>
                <a:stretch>
                  <a:fillRect l="-826" t="-3834" b="-1629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77125AE2-76D9-5A46-A509-9A75FBFCFC92}"/>
              </a:ext>
            </a:extLst>
          </p:cNvPr>
          <p:cNvSpPr/>
          <p:nvPr/>
        </p:nvSpPr>
        <p:spPr>
          <a:xfrm>
            <a:off x="6615799" y="2829336"/>
            <a:ext cx="2061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u="sng" dirty="0">
                <a:latin typeface="Sassoon Infant Std" pitchFamily="34" charset="0"/>
                <a:ea typeface="Sassoon Infant Rg" panose="02000503030000020003" pitchFamily="2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645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  <a:ea typeface="Sassoon Infant Rg" panose="02000503030000020003" pitchFamily="2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="" xmlns:ask="http://schemas.microsoft.com/office/drawing/2018/sketchyshapes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="" xmlns:a16="http://schemas.microsoft.com/office/drawing/2014/main" id="{311D72C5-9BDE-444E-A4EB-9BA0A3C08A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86168" y="1053155"/>
            <a:ext cx="481159" cy="545156"/>
          </a:xfrm>
          <a:prstGeom prst="rect">
            <a:avLst/>
          </a:prstGeom>
        </p:spPr>
      </p:pic>
      <p:pic>
        <p:nvPicPr>
          <p:cNvPr id="18" name="Picture 17" descr="Icon&#10;&#10;Description automatically generated">
            <a:extLst>
              <a:ext uri="{FF2B5EF4-FFF2-40B4-BE49-F238E27FC236}">
                <a16:creationId xmlns="" xmlns:a16="http://schemas.microsoft.com/office/drawing/2014/main" id="{2C637BFB-B579-104F-8FE1-FEFF58DC95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67388" y="1271286"/>
            <a:ext cx="481159" cy="545156"/>
          </a:xfrm>
          <a:prstGeom prst="rect">
            <a:avLst/>
          </a:prstGeom>
        </p:spPr>
      </p:pic>
      <p:pic>
        <p:nvPicPr>
          <p:cNvPr id="22" name="Picture 21" descr="Icon&#10;&#10;Description automatically generated">
            <a:extLst>
              <a:ext uri="{FF2B5EF4-FFF2-40B4-BE49-F238E27FC236}">
                <a16:creationId xmlns="" xmlns:a16="http://schemas.microsoft.com/office/drawing/2014/main" id="{054CD00A-828B-5F4A-8FED-14D32A4562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26778" y="1598311"/>
            <a:ext cx="481159" cy="545156"/>
          </a:xfrm>
          <a:prstGeom prst="rect">
            <a:avLst/>
          </a:prstGeom>
        </p:spPr>
      </p:pic>
      <p:pic>
        <p:nvPicPr>
          <p:cNvPr id="23" name="Picture 22" descr="Icon&#10;&#10;Description automatically generated">
            <a:extLst>
              <a:ext uri="{FF2B5EF4-FFF2-40B4-BE49-F238E27FC236}">
                <a16:creationId xmlns="" xmlns:a16="http://schemas.microsoft.com/office/drawing/2014/main" id="{06A458C5-D93D-EC49-AB6B-FA8917B903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48608" y="1725872"/>
            <a:ext cx="481159" cy="545156"/>
          </a:xfrm>
          <a:prstGeom prst="rect">
            <a:avLst/>
          </a:prstGeom>
        </p:spPr>
      </p:pic>
      <p:pic>
        <p:nvPicPr>
          <p:cNvPr id="24" name="Picture 23" descr="Icon&#10;&#10;Description automatically generated">
            <a:extLst>
              <a:ext uri="{FF2B5EF4-FFF2-40B4-BE49-F238E27FC236}">
                <a16:creationId xmlns="" xmlns:a16="http://schemas.microsoft.com/office/drawing/2014/main" id="{5EE38C70-FCFD-BA47-9076-9F551E40A7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26777" y="2034573"/>
            <a:ext cx="481159" cy="545156"/>
          </a:xfrm>
          <a:prstGeom prst="rect">
            <a:avLst/>
          </a:prstGeom>
        </p:spPr>
      </p:pic>
      <p:pic>
        <p:nvPicPr>
          <p:cNvPr id="25" name="Picture 24" descr="Icon&#10;&#10;Description automatically generated">
            <a:extLst>
              <a:ext uri="{FF2B5EF4-FFF2-40B4-BE49-F238E27FC236}">
                <a16:creationId xmlns="" xmlns:a16="http://schemas.microsoft.com/office/drawing/2014/main" id="{907F1251-9A59-E646-A79A-5C865DC380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61805" y="826990"/>
            <a:ext cx="481159" cy="545156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="" xmlns:a16="http://schemas.microsoft.com/office/drawing/2014/main" id="{C85D354C-0607-F641-8EAF-603D1751B52A}"/>
              </a:ext>
            </a:extLst>
          </p:cNvPr>
          <p:cNvSpPr/>
          <p:nvPr/>
        </p:nvSpPr>
        <p:spPr>
          <a:xfrm>
            <a:off x="502791" y="3326790"/>
            <a:ext cx="3602963" cy="4191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Sassoon Infant Std" pitchFamily="34" charset="0"/>
                <a:ea typeface="Sassoon Infant Rg" panose="02000503030000020003" pitchFamily="2" charset="0"/>
              </a:rPr>
              <a:t>90kg</a:t>
            </a:r>
          </a:p>
        </p:txBody>
      </p:sp>
      <p:sp>
        <p:nvSpPr>
          <p:cNvPr id="27" name="Subtitle 4">
            <a:extLst>
              <a:ext uri="{FF2B5EF4-FFF2-40B4-BE49-F238E27FC236}">
                <a16:creationId xmlns="" xmlns:a16="http://schemas.microsoft.com/office/drawing/2014/main" id="{5A42FDB3-4594-334E-B3AF-217A5C014DBA}"/>
              </a:ext>
            </a:extLst>
          </p:cNvPr>
          <p:cNvSpPr txBox="1">
            <a:spLocks/>
          </p:cNvSpPr>
          <p:nvPr/>
        </p:nvSpPr>
        <p:spPr>
          <a:xfrm>
            <a:off x="152398" y="5932967"/>
            <a:ext cx="11323321" cy="6848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Sassoon Infant Std" pitchFamily="34" charset="0"/>
                <a:ea typeface="Sassoon Infant Rg" panose="02000503030000020003" pitchFamily="2" charset="0"/>
              </a:rPr>
              <a:t>The </a:t>
            </a:r>
            <a:r>
              <a:rPr lang="en-GB" sz="2800" dirty="0" err="1">
                <a:latin typeface="Sassoon Infant Std" pitchFamily="34" charset="0"/>
                <a:ea typeface="Sassoon Infant Rg" panose="02000503030000020003" pitchFamily="2" charset="0"/>
              </a:rPr>
              <a:t>Kringles</a:t>
            </a:r>
            <a:r>
              <a:rPr lang="en-GB" sz="2800" dirty="0">
                <a:latin typeface="Sassoon Infant Std" pitchFamily="34" charset="0"/>
                <a:ea typeface="Sassoon Infant Rg" panose="02000503030000020003" pitchFamily="2" charset="0"/>
              </a:rPr>
              <a:t> gave </a:t>
            </a:r>
            <a:r>
              <a:rPr lang="en-GB" sz="28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____</a:t>
            </a:r>
            <a:r>
              <a:rPr lang="en-GB" sz="2800" dirty="0">
                <a:latin typeface="Sassoon Infant Std" pitchFamily="34" charset="0"/>
                <a:ea typeface="Sassoon Infant Rg" panose="02000503030000020003" pitchFamily="2" charset="0"/>
              </a:rPr>
              <a:t>kg of carrots to their reindeer.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="" xmlns:a16="http://schemas.microsoft.com/office/drawing/2014/main" id="{5FAFCEB5-9014-9948-8649-891969706CF2}"/>
              </a:ext>
            </a:extLst>
          </p:cNvPr>
          <p:cNvSpPr/>
          <p:nvPr/>
        </p:nvSpPr>
        <p:spPr>
          <a:xfrm>
            <a:off x="502790" y="3745890"/>
            <a:ext cx="538359" cy="4191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Sassoon Infant Std" pitchFamily="34" charset="0"/>
                <a:ea typeface="Sassoon Infant Rg" panose="02000503030000020003" pitchFamily="2" charset="0"/>
              </a:rPr>
              <a:t>9kg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="" xmlns:a16="http://schemas.microsoft.com/office/drawing/2014/main" id="{F22F6E4F-35E5-BC45-A955-DCBE191B6008}"/>
              </a:ext>
            </a:extLst>
          </p:cNvPr>
          <p:cNvSpPr/>
          <p:nvPr/>
        </p:nvSpPr>
        <p:spPr>
          <a:xfrm>
            <a:off x="1041149" y="3745890"/>
            <a:ext cx="3064605" cy="4191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Sassoon Infant Std" pitchFamily="34" charset="0"/>
                <a:ea typeface="Sassoon Infant Rg" panose="02000503030000020003" pitchFamily="2" charset="0"/>
              </a:rPr>
              <a:t>after soup: 81kg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="" xmlns:a16="http://schemas.microsoft.com/office/drawing/2014/main" id="{208A1DD8-D7EB-2E4F-9F37-8B6593D29B1A}"/>
                  </a:ext>
                </a:extLst>
              </p:cNvPr>
              <p:cNvSpPr txBox="1"/>
              <p:nvPr/>
            </p:nvSpPr>
            <p:spPr>
              <a:xfrm>
                <a:off x="6498621" y="3369969"/>
                <a:ext cx="110799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90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−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 9</a:t>
                </a: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208A1DD8-D7EB-2E4F-9F37-8B6593D29B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8621" y="3369969"/>
                <a:ext cx="1107996" cy="646331"/>
              </a:xfrm>
              <a:prstGeom prst="rect">
                <a:avLst/>
              </a:prstGeom>
              <a:blipFill rotWithShape="1">
                <a:blip r:embed="rId5"/>
                <a:stretch>
                  <a:fillRect l="-8242" r="-7143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="" xmlns:a16="http://schemas.microsoft.com/office/drawing/2014/main" id="{D56E22DF-BFE7-7E4E-A485-6065B334B6D2}"/>
                  </a:ext>
                </a:extLst>
              </p:cNvPr>
              <p:cNvSpPr txBox="1"/>
              <p:nvPr/>
            </p:nvSpPr>
            <p:spPr>
              <a:xfrm>
                <a:off x="7679204" y="3359539"/>
                <a:ext cx="133548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 81</a:t>
                </a: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D56E22DF-BFE7-7E4E-A485-6065B334B6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79204" y="3359539"/>
                <a:ext cx="1335485" cy="646331"/>
              </a:xfrm>
              <a:prstGeom prst="rect">
                <a:avLst/>
              </a:prstGeom>
              <a:blipFill rotWithShape="1">
                <a:blip r:embed="rId6"/>
                <a:stretch>
                  <a:fillRect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Rectangle 31">
            <a:extLst>
              <a:ext uri="{FF2B5EF4-FFF2-40B4-BE49-F238E27FC236}">
                <a16:creationId xmlns="" xmlns:a16="http://schemas.microsoft.com/office/drawing/2014/main" id="{F4CDC039-80B1-0743-BC41-E686B45BFF74}"/>
              </a:ext>
            </a:extLst>
          </p:cNvPr>
          <p:cNvSpPr/>
          <p:nvPr/>
        </p:nvSpPr>
        <p:spPr>
          <a:xfrm>
            <a:off x="1041148" y="4393327"/>
            <a:ext cx="3064605" cy="4191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Sassoon Infant Std" pitchFamily="34" charset="0"/>
                <a:ea typeface="Sassoon Infant Rg" panose="02000503030000020003" pitchFamily="2" charset="0"/>
              </a:rPr>
              <a:t>81kg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451A3060-D31D-B84C-BE5C-0B47296092BA}"/>
              </a:ext>
            </a:extLst>
          </p:cNvPr>
          <p:cNvSpPr/>
          <p:nvPr/>
        </p:nvSpPr>
        <p:spPr>
          <a:xfrm>
            <a:off x="1039697" y="4812427"/>
            <a:ext cx="1083571" cy="4191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Sassoon Infant Std" pitchFamily="34" charset="0"/>
                <a:ea typeface="Sassoon Infant Rg" panose="02000503030000020003" pitchFamily="2" charset="0"/>
              </a:rPr>
              <a:t>pickles ?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="" xmlns:a16="http://schemas.microsoft.com/office/drawing/2014/main" id="{108B3DC6-C3BD-DE40-86AE-55389BEE986E}"/>
              </a:ext>
            </a:extLst>
          </p:cNvPr>
          <p:cNvSpPr/>
          <p:nvPr/>
        </p:nvSpPr>
        <p:spPr>
          <a:xfrm>
            <a:off x="2123268" y="4812427"/>
            <a:ext cx="1982485" cy="4191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Sassoon Infant Std" pitchFamily="34" charset="0"/>
                <a:ea typeface="Sassoon Infant Rg" panose="02000503030000020003" pitchFamily="2" charset="0"/>
              </a:rPr>
              <a:t>for reindeer ?kg 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="" xmlns:a16="http://schemas.microsoft.com/office/drawing/2014/main" id="{231D32E4-0879-B84B-808E-CE5C73DB8551}"/>
              </a:ext>
            </a:extLst>
          </p:cNvPr>
          <p:cNvCxnSpPr>
            <a:cxnSpLocks/>
            <a:stCxn id="34" idx="0"/>
            <a:endCxn id="34" idx="2"/>
          </p:cNvCxnSpPr>
          <p:nvPr/>
        </p:nvCxnSpPr>
        <p:spPr>
          <a:xfrm>
            <a:off x="3114511" y="4812427"/>
            <a:ext cx="0" cy="419100"/>
          </a:xfrm>
          <a:prstGeom prst="line">
            <a:avLst/>
          </a:prstGeom>
          <a:ln w="38100"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="" xmlns:a16="http://schemas.microsoft.com/office/drawing/2014/main" id="{B6CE804D-A437-4442-87B1-6CB4E9CD8BCA}"/>
                  </a:ext>
                </a:extLst>
              </p:cNvPr>
              <p:cNvSpPr txBox="1"/>
              <p:nvPr/>
            </p:nvSpPr>
            <p:spPr>
              <a:xfrm>
                <a:off x="6498621" y="4055996"/>
                <a:ext cx="110799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81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÷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 3</a:t>
                </a: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B6CE804D-A437-4442-87B1-6CB4E9CD8B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8621" y="4055996"/>
                <a:ext cx="1107996" cy="646331"/>
              </a:xfrm>
              <a:prstGeom prst="rect">
                <a:avLst/>
              </a:prstGeom>
              <a:blipFill rotWithShape="1">
                <a:blip r:embed="rId7"/>
                <a:stretch>
                  <a:fillRect l="-8242" r="-7143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="" xmlns:a16="http://schemas.microsoft.com/office/drawing/2014/main" id="{3BBE567C-0CFA-B841-9C40-12AE5E214442}"/>
                  </a:ext>
                </a:extLst>
              </p:cNvPr>
              <p:cNvSpPr txBox="1"/>
              <p:nvPr/>
            </p:nvSpPr>
            <p:spPr>
              <a:xfrm>
                <a:off x="7638280" y="4045566"/>
                <a:ext cx="133548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 27</a:t>
                </a: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3BBE567C-0CFA-B841-9C40-12AE5E2144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38280" y="4045566"/>
                <a:ext cx="1335485" cy="646331"/>
              </a:xfrm>
              <a:prstGeom prst="rect">
                <a:avLst/>
              </a:prstGeom>
              <a:blipFill rotWithShape="1">
                <a:blip r:embed="rId8"/>
                <a:stretch>
                  <a:fillRect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Rectangle 36">
            <a:extLst>
              <a:ext uri="{FF2B5EF4-FFF2-40B4-BE49-F238E27FC236}">
                <a16:creationId xmlns="" xmlns:a16="http://schemas.microsoft.com/office/drawing/2014/main" id="{4C6E05C0-F16F-2448-8AB0-7F30903F52C0}"/>
              </a:ext>
            </a:extLst>
          </p:cNvPr>
          <p:cNvSpPr/>
          <p:nvPr/>
        </p:nvSpPr>
        <p:spPr>
          <a:xfrm>
            <a:off x="1039697" y="4812427"/>
            <a:ext cx="1083571" cy="4191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Sassoon Infant Std" pitchFamily="34" charset="0"/>
                <a:ea typeface="Sassoon Infant Rg" panose="02000503030000020003" pitchFamily="2" charset="0"/>
              </a:rPr>
              <a:t>pickles: 27kg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="" xmlns:a16="http://schemas.microsoft.com/office/drawing/2014/main" id="{484A8E74-8736-624E-A573-D09EBCD8E73F}"/>
                  </a:ext>
                </a:extLst>
              </p:cNvPr>
              <p:cNvSpPr txBox="1"/>
              <p:nvPr/>
            </p:nvSpPr>
            <p:spPr>
              <a:xfrm>
                <a:off x="6498621" y="4821157"/>
                <a:ext cx="109837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27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×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 2</a:t>
                </a: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484A8E74-8736-624E-A573-D09EBCD8E7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8621" y="4821157"/>
                <a:ext cx="1098378" cy="646331"/>
              </a:xfrm>
              <a:prstGeom prst="rect">
                <a:avLst/>
              </a:prstGeom>
              <a:blipFill rotWithShape="1">
                <a:blip r:embed="rId9"/>
                <a:stretch>
                  <a:fillRect l="-8333" r="-7778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="" xmlns:a16="http://schemas.microsoft.com/office/drawing/2014/main" id="{F5EE0F86-B985-4240-9A12-AD4579F21782}"/>
                  </a:ext>
                </a:extLst>
              </p:cNvPr>
              <p:cNvSpPr txBox="1"/>
              <p:nvPr/>
            </p:nvSpPr>
            <p:spPr>
              <a:xfrm>
                <a:off x="7638280" y="4810727"/>
                <a:ext cx="133548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 54</a:t>
                </a:r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F5EE0F86-B985-4240-9A12-AD4579F217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38280" y="4810727"/>
                <a:ext cx="1335485" cy="646331"/>
              </a:xfrm>
              <a:prstGeom prst="rect">
                <a:avLst/>
              </a:prstGeom>
              <a:blipFill rotWithShape="1">
                <a:blip r:embed="rId10"/>
                <a:stretch>
                  <a:fillRect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Rectangle 39">
            <a:extLst>
              <a:ext uri="{FF2B5EF4-FFF2-40B4-BE49-F238E27FC236}">
                <a16:creationId xmlns="" xmlns:a16="http://schemas.microsoft.com/office/drawing/2014/main" id="{2A4C4668-3332-074B-B0EB-AB48C70AAB1F}"/>
              </a:ext>
            </a:extLst>
          </p:cNvPr>
          <p:cNvSpPr/>
          <p:nvPr/>
        </p:nvSpPr>
        <p:spPr>
          <a:xfrm>
            <a:off x="2123267" y="4812427"/>
            <a:ext cx="1982485" cy="4191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Sassoon Infant Std" pitchFamily="34" charset="0"/>
                <a:ea typeface="Sassoon Infant Rg" panose="02000503030000020003" pitchFamily="2" charset="0"/>
              </a:rPr>
              <a:t>for reindeer: 54kg 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="" xmlns:a16="http://schemas.microsoft.com/office/drawing/2014/main" id="{EF94B91F-3991-3B4A-86EB-03419B17CBC3}"/>
              </a:ext>
            </a:extLst>
          </p:cNvPr>
          <p:cNvSpPr txBox="1"/>
          <p:nvPr/>
        </p:nvSpPr>
        <p:spPr>
          <a:xfrm>
            <a:off x="2768483" y="5812130"/>
            <a:ext cx="84816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800" dirty="0">
                <a:solidFill>
                  <a:srgbClr val="FE3860"/>
                </a:solidFill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54</a:t>
            </a:r>
          </a:p>
        </p:txBody>
      </p:sp>
    </p:spTree>
    <p:extLst>
      <p:ext uri="{BB962C8B-B14F-4D97-AF65-F5344CB8AC3E}">
        <p14:creationId xmlns:p14="http://schemas.microsoft.com/office/powerpoint/2010/main" val="3433629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/>
      <p:bldP spid="28" grpId="0" animBg="1"/>
      <p:bldP spid="29" grpId="0" animBg="1"/>
      <p:bldP spid="30" grpId="0"/>
      <p:bldP spid="31" grpId="0"/>
      <p:bldP spid="32" grpId="0" animBg="1"/>
      <p:bldP spid="33" grpId="0" animBg="1"/>
      <p:bldP spid="34" grpId="0" animBg="1"/>
      <p:bldP spid="35" grpId="0"/>
      <p:bldP spid="36" grpId="0"/>
      <p:bldP spid="37" grpId="0" animBg="1"/>
      <p:bldP spid="38" grpId="0"/>
      <p:bldP spid="39" grpId="0"/>
      <p:bldP spid="40" grpId="0" animBg="1"/>
      <p:bldP spid="4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="" xmlns:a16="http://schemas.microsoft.com/office/drawing/2014/main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Festive Problems | 10</a:t>
            </a:r>
            <a:r>
              <a:rPr lang="en-GB" baseline="30000" dirty="0">
                <a:latin typeface="Sassoon Infant Std" pitchFamily="34" charset="0"/>
                <a:ea typeface="Sassoon Infant Rg" panose="02000503030000020003" pitchFamily="2" charset="0"/>
              </a:rPr>
              <a:t>th</a:t>
            </a:r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="" xmlns:a16="http://schemas.microsoft.com/office/drawing/2014/main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="" xmlns:a16="http://schemas.microsoft.com/office/drawing/2014/main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Sassoon Infant Std" pitchFamily="34" charset="0"/>
                <a:ea typeface="Sassoon Infant Rg" panose="02000503030000020003" pitchFamily="2" charset="0"/>
              </a:rPr>
              <a:t>Challenge 4: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="" xmlns:a16="http://schemas.microsoft.com/office/drawing/2014/main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1077576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Jamal has 4 boxes of </a:t>
            </a:r>
            <a:r>
              <a:rPr lang="en-GB" dirty="0" smtClean="0">
                <a:latin typeface="Sassoon Infant Std" pitchFamily="34" charset="0"/>
                <a:ea typeface="Sassoon Infant Rg" panose="02000503030000020003" pitchFamily="2" charset="0"/>
              </a:rPr>
              <a:t>gingerbread </a:t>
            </a:r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and 5 single </a:t>
            </a:r>
            <a:r>
              <a:rPr lang="en-GB" dirty="0" smtClean="0">
                <a:latin typeface="Sassoon Infant Std" pitchFamily="34" charset="0"/>
                <a:ea typeface="Sassoon Infant Rg" panose="02000503030000020003" pitchFamily="2" charset="0"/>
              </a:rPr>
              <a:t>gingerbread. </a:t>
            </a:r>
            <a:endParaRPr lang="en-GB" dirty="0">
              <a:latin typeface="Sassoon Infant Std" pitchFamily="34" charset="0"/>
              <a:ea typeface="Sassoon Infant Rg" panose="02000503030000020003" pitchFamily="2" charset="0"/>
            </a:endParaRPr>
          </a:p>
          <a:p>
            <a:pPr algn="l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Ruth has 1 box of </a:t>
            </a:r>
            <a:r>
              <a:rPr lang="en-GB" dirty="0" smtClean="0">
                <a:latin typeface="Sassoon Infant Std" pitchFamily="34" charset="0"/>
                <a:ea typeface="Sassoon Infant Rg" panose="02000503030000020003" pitchFamily="2" charset="0"/>
              </a:rPr>
              <a:t>gingerbread </a:t>
            </a:r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and 26 single </a:t>
            </a:r>
            <a:r>
              <a:rPr lang="en-GB" dirty="0" smtClean="0">
                <a:latin typeface="Sassoon Infant Std" pitchFamily="34" charset="0"/>
                <a:ea typeface="Sassoon Infant Rg" panose="02000503030000020003" pitchFamily="2" charset="0"/>
              </a:rPr>
              <a:t>gingerbread. </a:t>
            </a:r>
            <a:endParaRPr lang="en-GB" dirty="0">
              <a:latin typeface="Sassoon Infant Std" pitchFamily="34" charset="0"/>
              <a:ea typeface="Sassoon Infant Rg" panose="02000503030000020003" pitchFamily="2" charset="0"/>
            </a:endParaRPr>
          </a:p>
          <a:p>
            <a:pPr algn="l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They have the same number of </a:t>
            </a:r>
            <a:r>
              <a:rPr lang="en-GB" dirty="0" smtClean="0">
                <a:latin typeface="Sassoon Infant Std" pitchFamily="34" charset="0"/>
                <a:ea typeface="Sassoon Infant Rg" panose="02000503030000020003" pitchFamily="2" charset="0"/>
              </a:rPr>
              <a:t>gingerbread. </a:t>
            </a:r>
            <a:endParaRPr lang="en-GB" dirty="0">
              <a:latin typeface="Sassoon Infant Std" pitchFamily="34" charset="0"/>
              <a:ea typeface="Sassoon Infant Rg" panose="02000503030000020003" pitchFamily="2" charset="0"/>
            </a:endParaRPr>
          </a:p>
          <a:p>
            <a:pPr algn="l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How many </a:t>
            </a:r>
            <a:r>
              <a:rPr lang="en-GB" dirty="0" smtClean="0">
                <a:latin typeface="Sassoon Infant Std" pitchFamily="34" charset="0"/>
                <a:ea typeface="Sassoon Infant Rg" panose="02000503030000020003" pitchFamily="2" charset="0"/>
              </a:rPr>
              <a:t>gingerbread </a:t>
            </a:r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do they have combined?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77125AE2-76D9-5A46-A509-9A75FBFCFC92}"/>
              </a:ext>
            </a:extLst>
          </p:cNvPr>
          <p:cNvSpPr/>
          <p:nvPr/>
        </p:nvSpPr>
        <p:spPr>
          <a:xfrm>
            <a:off x="6615799" y="2829336"/>
            <a:ext cx="2061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u="sng" dirty="0">
                <a:latin typeface="Sassoon Infant Std" pitchFamily="34" charset="0"/>
                <a:ea typeface="Sassoon Infant Rg" panose="02000503030000020003" pitchFamily="2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645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  <a:ea typeface="Sassoon Infant Rg" panose="02000503030000020003" pitchFamily="2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="" xmlns:ask="http://schemas.microsoft.com/office/drawing/2018/sketchyshapes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A0DB338B-ED34-F742-8EC4-CF3B889EBF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78243" y="836134"/>
            <a:ext cx="1761358" cy="176135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="" xmlns:a16="http://schemas.microsoft.com/office/drawing/2014/main" id="{92789736-173D-5845-BF71-A2E0DE2BDF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8978" y="836134"/>
            <a:ext cx="1761358" cy="1761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6744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="" xmlns:a16="http://schemas.microsoft.com/office/drawing/2014/main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Festive Problems | 10</a:t>
            </a:r>
            <a:r>
              <a:rPr lang="en-GB" baseline="30000" dirty="0">
                <a:latin typeface="Sassoon Infant Std" pitchFamily="34" charset="0"/>
                <a:ea typeface="Sassoon Infant Rg" panose="02000503030000020003" pitchFamily="2" charset="0"/>
              </a:rPr>
              <a:t>th</a:t>
            </a:r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="" xmlns:a16="http://schemas.microsoft.com/office/drawing/2014/main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="" xmlns:a16="http://schemas.microsoft.com/office/drawing/2014/main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Sassoon Infant Std" pitchFamily="34" charset="0"/>
                <a:ea typeface="Sassoon Infant Rg" panose="02000503030000020003" pitchFamily="2" charset="0"/>
              </a:rPr>
              <a:t>Challenge 4: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="" xmlns:a16="http://schemas.microsoft.com/office/drawing/2014/main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1077576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Jamal has 4 boxes of </a:t>
            </a:r>
            <a:r>
              <a:rPr lang="en-GB" dirty="0" smtClean="0">
                <a:latin typeface="Sassoon Infant Std" pitchFamily="34" charset="0"/>
                <a:ea typeface="Sassoon Infant Rg" panose="02000503030000020003" pitchFamily="2" charset="0"/>
              </a:rPr>
              <a:t>gingerbread </a:t>
            </a:r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and 5 single </a:t>
            </a:r>
            <a:r>
              <a:rPr lang="en-GB" dirty="0" smtClean="0">
                <a:latin typeface="Sassoon Infant Std" pitchFamily="34" charset="0"/>
                <a:ea typeface="Sassoon Infant Rg" panose="02000503030000020003" pitchFamily="2" charset="0"/>
              </a:rPr>
              <a:t>gingerbread. </a:t>
            </a:r>
            <a:endParaRPr lang="en-GB" dirty="0">
              <a:latin typeface="Sassoon Infant Std" pitchFamily="34" charset="0"/>
              <a:ea typeface="Sassoon Infant Rg" panose="02000503030000020003" pitchFamily="2" charset="0"/>
            </a:endParaRPr>
          </a:p>
          <a:p>
            <a:pPr algn="l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Ruth has 1 box of </a:t>
            </a:r>
            <a:r>
              <a:rPr lang="en-GB" dirty="0" smtClean="0">
                <a:latin typeface="Sassoon Infant Std" pitchFamily="34" charset="0"/>
                <a:ea typeface="Sassoon Infant Rg" panose="02000503030000020003" pitchFamily="2" charset="0"/>
              </a:rPr>
              <a:t>gingerbread </a:t>
            </a:r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and 26 single </a:t>
            </a:r>
            <a:r>
              <a:rPr lang="en-GB" dirty="0" smtClean="0">
                <a:latin typeface="Sassoon Infant Std" pitchFamily="34" charset="0"/>
                <a:ea typeface="Sassoon Infant Rg" panose="02000503030000020003" pitchFamily="2" charset="0"/>
              </a:rPr>
              <a:t>gingerbread. </a:t>
            </a:r>
            <a:endParaRPr lang="en-GB" dirty="0">
              <a:latin typeface="Sassoon Infant Std" pitchFamily="34" charset="0"/>
              <a:ea typeface="Sassoon Infant Rg" panose="02000503030000020003" pitchFamily="2" charset="0"/>
            </a:endParaRPr>
          </a:p>
          <a:p>
            <a:pPr algn="l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They have the same number of </a:t>
            </a:r>
            <a:r>
              <a:rPr lang="en-GB" dirty="0" smtClean="0">
                <a:latin typeface="Sassoon Infant Std" pitchFamily="34" charset="0"/>
                <a:ea typeface="Sassoon Infant Rg" panose="02000503030000020003" pitchFamily="2" charset="0"/>
              </a:rPr>
              <a:t>gingerbread. </a:t>
            </a:r>
            <a:endParaRPr lang="en-GB" dirty="0">
              <a:latin typeface="Sassoon Infant Std" pitchFamily="34" charset="0"/>
              <a:ea typeface="Sassoon Infant Rg" panose="02000503030000020003" pitchFamily="2" charset="0"/>
            </a:endParaRPr>
          </a:p>
          <a:p>
            <a:pPr algn="l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How many </a:t>
            </a:r>
            <a:r>
              <a:rPr lang="en-GB" dirty="0" smtClean="0">
                <a:latin typeface="Sassoon Infant Std" pitchFamily="34" charset="0"/>
                <a:ea typeface="Sassoon Infant Rg" panose="02000503030000020003" pitchFamily="2" charset="0"/>
              </a:rPr>
              <a:t>gingerbread </a:t>
            </a:r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do they have combined?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77125AE2-76D9-5A46-A509-9A75FBFCFC92}"/>
              </a:ext>
            </a:extLst>
          </p:cNvPr>
          <p:cNvSpPr/>
          <p:nvPr/>
        </p:nvSpPr>
        <p:spPr>
          <a:xfrm>
            <a:off x="6615799" y="2829336"/>
            <a:ext cx="2061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u="sng" dirty="0">
                <a:latin typeface="Sassoon Infant Std" pitchFamily="34" charset="0"/>
                <a:ea typeface="Sassoon Infant Rg" panose="02000503030000020003" pitchFamily="2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645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  <a:ea typeface="Sassoon Infant Rg" panose="02000503030000020003" pitchFamily="2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="" xmlns:ask="http://schemas.microsoft.com/office/drawing/2018/sketchyshapes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1" name="Subtitle 4">
            <a:extLst>
              <a:ext uri="{FF2B5EF4-FFF2-40B4-BE49-F238E27FC236}">
                <a16:creationId xmlns="" xmlns:a16="http://schemas.microsoft.com/office/drawing/2014/main" id="{32B61AE3-7770-AF4C-AB6F-6FC40BD48238}"/>
              </a:ext>
            </a:extLst>
          </p:cNvPr>
          <p:cNvSpPr txBox="1">
            <a:spLocks/>
          </p:cNvSpPr>
          <p:nvPr/>
        </p:nvSpPr>
        <p:spPr>
          <a:xfrm>
            <a:off x="152398" y="5932967"/>
            <a:ext cx="11323321" cy="6848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Sassoon Infant Std" pitchFamily="34" charset="0"/>
                <a:ea typeface="Sassoon Infant Rg" panose="02000503030000020003" pitchFamily="2" charset="0"/>
              </a:rPr>
              <a:t>In total, Ruth and Jamal have </a:t>
            </a:r>
            <a:r>
              <a:rPr lang="en-GB" sz="28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____ </a:t>
            </a:r>
            <a:r>
              <a:rPr lang="en-GB" sz="2800" dirty="0" smtClean="0">
                <a:latin typeface="Sassoon Infant Std" pitchFamily="34" charset="0"/>
                <a:ea typeface="Sassoon Infant Rg" panose="02000503030000020003" pitchFamily="2" charset="0"/>
              </a:rPr>
              <a:t>gingerbread.</a:t>
            </a:r>
            <a:endParaRPr lang="en-GB" sz="2800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61E5EC92-BB89-F541-8CC8-664A4EB87B24}"/>
              </a:ext>
            </a:extLst>
          </p:cNvPr>
          <p:cNvSpPr txBox="1"/>
          <p:nvPr/>
        </p:nvSpPr>
        <p:spPr>
          <a:xfrm>
            <a:off x="522426" y="3538661"/>
            <a:ext cx="11383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2400" dirty="0">
                <a:latin typeface="Sassoon Infant Std" pitchFamily="34" charset="0"/>
                <a:ea typeface="Sassoon Infant Rg" panose="02000503030000020003" pitchFamily="2" charset="0"/>
              </a:rPr>
              <a:t>Jamal</a:t>
            </a:r>
            <a:endParaRPr lang="en-GB" sz="2400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80ED4D00-8AA2-D44E-BCB4-A8260B77DDE8}"/>
              </a:ext>
            </a:extLst>
          </p:cNvPr>
          <p:cNvSpPr txBox="1"/>
          <p:nvPr/>
        </p:nvSpPr>
        <p:spPr>
          <a:xfrm>
            <a:off x="522425" y="4791524"/>
            <a:ext cx="11383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2400" dirty="0">
                <a:latin typeface="Sassoon Infant Std" pitchFamily="34" charset="0"/>
                <a:ea typeface="Sassoon Infant Rg" panose="02000503030000020003" pitchFamily="2" charset="0"/>
              </a:rPr>
              <a:t>Ruth</a:t>
            </a:r>
            <a:endParaRPr lang="en-GB" sz="2400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100B008F-857F-FD4E-A404-65314D1CF63E}"/>
              </a:ext>
            </a:extLst>
          </p:cNvPr>
          <p:cNvSpPr/>
          <p:nvPr/>
        </p:nvSpPr>
        <p:spPr>
          <a:xfrm>
            <a:off x="1732330" y="3538661"/>
            <a:ext cx="630000" cy="5081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  <a:ea typeface="Sassoon Infant Rg" panose="02000503030000020003" pitchFamily="2" charset="0"/>
              </a:rPr>
              <a:t>Box 1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="" xmlns:a16="http://schemas.microsoft.com/office/drawing/2014/main" id="{A9E932E6-0173-324B-BCFD-0B82B213A74E}"/>
              </a:ext>
            </a:extLst>
          </p:cNvPr>
          <p:cNvSpPr/>
          <p:nvPr/>
        </p:nvSpPr>
        <p:spPr>
          <a:xfrm>
            <a:off x="2362330" y="3541094"/>
            <a:ext cx="630000" cy="5081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  <a:ea typeface="Sassoon Infant Rg" panose="02000503030000020003" pitchFamily="2" charset="0"/>
              </a:rPr>
              <a:t>Box 2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="" xmlns:a16="http://schemas.microsoft.com/office/drawing/2014/main" id="{95DD7012-C86A-B648-9507-D4DC84DA1184}"/>
              </a:ext>
            </a:extLst>
          </p:cNvPr>
          <p:cNvSpPr/>
          <p:nvPr/>
        </p:nvSpPr>
        <p:spPr>
          <a:xfrm>
            <a:off x="2992330" y="3538137"/>
            <a:ext cx="630000" cy="5081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  <a:ea typeface="Sassoon Infant Rg" panose="02000503030000020003" pitchFamily="2" charset="0"/>
              </a:rPr>
              <a:t>Box 3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="" xmlns:a16="http://schemas.microsoft.com/office/drawing/2014/main" id="{4185E554-245B-164C-A6BA-4DD04C313ABF}"/>
              </a:ext>
            </a:extLst>
          </p:cNvPr>
          <p:cNvSpPr/>
          <p:nvPr/>
        </p:nvSpPr>
        <p:spPr>
          <a:xfrm>
            <a:off x="3622330" y="3540570"/>
            <a:ext cx="630000" cy="5081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  <a:ea typeface="Sassoon Infant Rg" panose="02000503030000020003" pitchFamily="2" charset="0"/>
              </a:rPr>
              <a:t>Box 4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="" xmlns:a16="http://schemas.microsoft.com/office/drawing/2014/main" id="{3D3BD895-8230-EF4A-A126-1D9FCA9D2E70}"/>
              </a:ext>
            </a:extLst>
          </p:cNvPr>
          <p:cNvSpPr/>
          <p:nvPr/>
        </p:nvSpPr>
        <p:spPr>
          <a:xfrm>
            <a:off x="4252330" y="3538137"/>
            <a:ext cx="450000" cy="5076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  <a:ea typeface="Sassoon Infant Rg" panose="02000503030000020003" pitchFamily="2" charset="0"/>
              </a:rPr>
              <a:t>5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="" xmlns:a16="http://schemas.microsoft.com/office/drawing/2014/main" id="{917D7493-E298-EC48-95EF-4952FA5BFCED}"/>
              </a:ext>
            </a:extLst>
          </p:cNvPr>
          <p:cNvSpPr/>
          <p:nvPr/>
        </p:nvSpPr>
        <p:spPr>
          <a:xfrm>
            <a:off x="1734692" y="4837540"/>
            <a:ext cx="630000" cy="5081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  <a:ea typeface="Sassoon Infant Rg" panose="02000503030000020003" pitchFamily="2" charset="0"/>
              </a:rPr>
              <a:t>Box 1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="" xmlns:a16="http://schemas.microsoft.com/office/drawing/2014/main" id="{20165BD7-92AB-064C-A402-472C363A4654}"/>
              </a:ext>
            </a:extLst>
          </p:cNvPr>
          <p:cNvSpPr/>
          <p:nvPr/>
        </p:nvSpPr>
        <p:spPr>
          <a:xfrm>
            <a:off x="2361332" y="4835107"/>
            <a:ext cx="2340997" cy="5076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  <a:ea typeface="Sassoon Infant Rg" panose="02000503030000020003" pitchFamily="2" charset="0"/>
              </a:rPr>
              <a:t>26</a:t>
            </a:r>
          </a:p>
        </p:txBody>
      </p:sp>
      <p:sp>
        <p:nvSpPr>
          <p:cNvPr id="2" name="Left-right Arrow 1">
            <a:extLst>
              <a:ext uri="{FF2B5EF4-FFF2-40B4-BE49-F238E27FC236}">
                <a16:creationId xmlns="" xmlns:a16="http://schemas.microsoft.com/office/drawing/2014/main" id="{8A1AEC48-B4E4-524D-84CA-F7DA07526671}"/>
              </a:ext>
            </a:extLst>
          </p:cNvPr>
          <p:cNvSpPr/>
          <p:nvPr/>
        </p:nvSpPr>
        <p:spPr>
          <a:xfrm>
            <a:off x="2361332" y="4539703"/>
            <a:ext cx="1890998" cy="94627"/>
          </a:xfrm>
          <a:prstGeom prst="left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E5703B49-1A0E-8542-9587-865818809792}"/>
              </a:ext>
            </a:extLst>
          </p:cNvPr>
          <p:cNvSpPr txBox="1"/>
          <p:nvPr/>
        </p:nvSpPr>
        <p:spPr>
          <a:xfrm>
            <a:off x="3186251" y="4217048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Sassoon Infant Std" pitchFamily="34" charset="0"/>
                <a:ea typeface="Sassoon Infant Rg" panose="02000503030000020003" pitchFamily="2" charset="0"/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="" xmlns:a16="http://schemas.microsoft.com/office/drawing/2014/main" id="{347E20AB-B41D-1340-98A7-C1AC7B71B59B}"/>
                  </a:ext>
                </a:extLst>
              </p:cNvPr>
              <p:cNvSpPr txBox="1"/>
              <p:nvPr/>
            </p:nvSpPr>
            <p:spPr>
              <a:xfrm>
                <a:off x="6498621" y="3187089"/>
                <a:ext cx="110799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26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−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 5</a:t>
                </a: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347E20AB-B41D-1340-98A7-C1AC7B71B5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8621" y="3187089"/>
                <a:ext cx="1107996" cy="646331"/>
              </a:xfrm>
              <a:prstGeom prst="rect">
                <a:avLst/>
              </a:prstGeom>
              <a:blipFill rotWithShape="1">
                <a:blip r:embed="rId3"/>
                <a:stretch>
                  <a:fillRect l="-8242" r="-7143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="" xmlns:a16="http://schemas.microsoft.com/office/drawing/2014/main" id="{BE59B4D2-68F1-484C-8129-7471FE5D50A5}"/>
                  </a:ext>
                </a:extLst>
              </p:cNvPr>
              <p:cNvSpPr txBox="1"/>
              <p:nvPr/>
            </p:nvSpPr>
            <p:spPr>
              <a:xfrm>
                <a:off x="7633375" y="3176659"/>
                <a:ext cx="133548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 21</a:t>
                </a: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BE59B4D2-68F1-484C-8129-7471FE5D50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33375" y="3176659"/>
                <a:ext cx="1335485" cy="646331"/>
              </a:xfrm>
              <a:prstGeom prst="rect">
                <a:avLst/>
              </a:prstGeom>
              <a:blipFill rotWithShape="1">
                <a:blip r:embed="rId4"/>
                <a:stretch>
                  <a:fillRect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1A09F836-7EDA-D644-B994-33D1D97C2BA3}"/>
              </a:ext>
            </a:extLst>
          </p:cNvPr>
          <p:cNvSpPr txBox="1"/>
          <p:nvPr/>
        </p:nvSpPr>
        <p:spPr>
          <a:xfrm>
            <a:off x="3109307" y="4217048"/>
            <a:ext cx="437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Sassoon Infant Std" pitchFamily="34" charset="0"/>
                <a:ea typeface="Sassoon Infant Rg" panose="02000503030000020003" pitchFamily="2" charset="0"/>
              </a:rPr>
              <a:t>21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="" xmlns:a16="http://schemas.microsoft.com/office/drawing/2014/main" id="{16570523-1BDA-984E-8631-D1C85F1E4852}"/>
                  </a:ext>
                </a:extLst>
              </p:cNvPr>
              <p:cNvSpPr txBox="1"/>
              <p:nvPr/>
            </p:nvSpPr>
            <p:spPr>
              <a:xfrm>
                <a:off x="6498621" y="3873116"/>
                <a:ext cx="110799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21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÷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 3</a:t>
                </a: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16570523-1BDA-984E-8631-D1C85F1E48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8621" y="3873116"/>
                <a:ext cx="1107996" cy="646331"/>
              </a:xfrm>
              <a:prstGeom prst="rect">
                <a:avLst/>
              </a:prstGeom>
              <a:blipFill rotWithShape="1">
                <a:blip r:embed="rId5"/>
                <a:stretch>
                  <a:fillRect l="-8242" r="-7143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="" xmlns:a16="http://schemas.microsoft.com/office/drawing/2014/main" id="{64BB0710-8BEF-034B-84A1-72B3E720FBB9}"/>
                  </a:ext>
                </a:extLst>
              </p:cNvPr>
              <p:cNvSpPr txBox="1"/>
              <p:nvPr/>
            </p:nvSpPr>
            <p:spPr>
              <a:xfrm>
                <a:off x="7638280" y="3862686"/>
                <a:ext cx="133548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 7</a:t>
                </a: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64BB0710-8BEF-034B-84A1-72B3E720FB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38280" y="3862686"/>
                <a:ext cx="1335485" cy="646331"/>
              </a:xfrm>
              <a:prstGeom prst="rect">
                <a:avLst/>
              </a:prstGeom>
              <a:blipFill rotWithShape="1">
                <a:blip r:embed="rId6"/>
                <a:stretch>
                  <a:fillRect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Rectangle 36">
            <a:extLst>
              <a:ext uri="{FF2B5EF4-FFF2-40B4-BE49-F238E27FC236}">
                <a16:creationId xmlns="" xmlns:a16="http://schemas.microsoft.com/office/drawing/2014/main" id="{37CF6184-C9E9-8E47-9D0F-A9BB8E164D74}"/>
              </a:ext>
            </a:extLst>
          </p:cNvPr>
          <p:cNvSpPr/>
          <p:nvPr/>
        </p:nvSpPr>
        <p:spPr>
          <a:xfrm>
            <a:off x="1734061" y="3538661"/>
            <a:ext cx="630000" cy="5081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  <a:ea typeface="Sassoon Infant Rg" panose="02000503030000020003" pitchFamily="2" charset="0"/>
              </a:rPr>
              <a:t>7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="" xmlns:a16="http://schemas.microsoft.com/office/drawing/2014/main" id="{FF37C300-7215-2248-91AC-211B73A71ED1}"/>
              </a:ext>
            </a:extLst>
          </p:cNvPr>
          <p:cNvSpPr/>
          <p:nvPr/>
        </p:nvSpPr>
        <p:spPr>
          <a:xfrm>
            <a:off x="2364061" y="3541094"/>
            <a:ext cx="630000" cy="5081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  <a:ea typeface="Sassoon Infant Rg" panose="02000503030000020003" pitchFamily="2" charset="0"/>
              </a:rPr>
              <a:t>7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="" xmlns:a16="http://schemas.microsoft.com/office/drawing/2014/main" id="{37BC2E83-2539-924C-9130-7A0838951DBE}"/>
              </a:ext>
            </a:extLst>
          </p:cNvPr>
          <p:cNvSpPr/>
          <p:nvPr/>
        </p:nvSpPr>
        <p:spPr>
          <a:xfrm>
            <a:off x="2994061" y="3538137"/>
            <a:ext cx="630000" cy="5081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  <a:ea typeface="Sassoon Infant Rg" panose="02000503030000020003" pitchFamily="2" charset="0"/>
              </a:rPr>
              <a:t>7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="" xmlns:a16="http://schemas.microsoft.com/office/drawing/2014/main" id="{B59401A8-7785-3445-BA15-A6A5DE920256}"/>
              </a:ext>
            </a:extLst>
          </p:cNvPr>
          <p:cNvSpPr/>
          <p:nvPr/>
        </p:nvSpPr>
        <p:spPr>
          <a:xfrm>
            <a:off x="3624061" y="3540570"/>
            <a:ext cx="630000" cy="5081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  <a:ea typeface="Sassoon Infant Rg" panose="02000503030000020003" pitchFamily="2" charset="0"/>
              </a:rPr>
              <a:t>7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="" xmlns:a16="http://schemas.microsoft.com/office/drawing/2014/main" id="{AA8F9F4B-692A-1B46-BBA0-3E659A5877BD}"/>
              </a:ext>
            </a:extLst>
          </p:cNvPr>
          <p:cNvSpPr/>
          <p:nvPr/>
        </p:nvSpPr>
        <p:spPr>
          <a:xfrm>
            <a:off x="1736423" y="4837540"/>
            <a:ext cx="630000" cy="5081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  <a:ea typeface="Sassoon Infant Rg" panose="02000503030000020003" pitchFamily="2" charset="0"/>
              </a:rPr>
              <a:t>7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="" xmlns:a16="http://schemas.microsoft.com/office/drawing/2014/main" id="{91E17386-7658-8C46-AA5E-32B9647541AD}"/>
                  </a:ext>
                </a:extLst>
              </p:cNvPr>
              <p:cNvSpPr txBox="1"/>
              <p:nvPr/>
            </p:nvSpPr>
            <p:spPr>
              <a:xfrm>
                <a:off x="6490942" y="4483710"/>
                <a:ext cx="180209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26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+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 7 = 33</a:t>
                </a:r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91E17386-7658-8C46-AA5E-32B9647541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0942" y="4483710"/>
                <a:ext cx="1802096" cy="646331"/>
              </a:xfrm>
              <a:prstGeom prst="rect">
                <a:avLst/>
              </a:prstGeom>
              <a:blipFill rotWithShape="1">
                <a:blip r:embed="rId7"/>
                <a:stretch>
                  <a:fillRect l="-5424" r="-4068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="" xmlns:a16="http://schemas.microsoft.com/office/drawing/2014/main" id="{38184DF8-9895-6A49-BCE9-63879F585197}"/>
                  </a:ext>
                </a:extLst>
              </p:cNvPr>
              <p:cNvSpPr txBox="1"/>
              <p:nvPr/>
            </p:nvSpPr>
            <p:spPr>
              <a:xfrm>
                <a:off x="8351845" y="4461531"/>
                <a:ext cx="31496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b="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or 4 </a:t>
                </a:r>
                <a14:m>
                  <m:oMath xmlns:m="http://schemas.openxmlformats.org/officeDocument/2006/math">
                    <m:r>
                      <a:rPr lang="en-GB" sz="24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×</m:t>
                    </m:r>
                  </m:oMath>
                </a14:m>
                <a:r>
                  <a:rPr lang="en-GB" sz="2400" b="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 7 + 5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 33</a:t>
                </a:r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38184DF8-9895-6A49-BCE9-63879F5851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51845" y="4461531"/>
                <a:ext cx="3149600" cy="646331"/>
              </a:xfrm>
              <a:prstGeom prst="rect">
                <a:avLst/>
              </a:prstGeom>
              <a:blipFill rotWithShape="1">
                <a:blip r:embed="rId8"/>
                <a:stretch>
                  <a:fillRect l="-2901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="" xmlns:a16="http://schemas.microsoft.com/office/drawing/2014/main" id="{3DDDC5E2-F01C-3F4D-AAAA-371DBCA6913F}"/>
                  </a:ext>
                </a:extLst>
              </p:cNvPr>
              <p:cNvSpPr txBox="1"/>
              <p:nvPr/>
            </p:nvSpPr>
            <p:spPr>
              <a:xfrm>
                <a:off x="6476448" y="5100437"/>
                <a:ext cx="179247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33 </a:t>
                </a:r>
                <a14:m>
                  <m:oMath xmlns:m="http://schemas.openxmlformats.org/officeDocument/2006/math">
                    <m:r>
                      <a:rPr lang="en-GB" sz="2400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×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 2 = 66</a:t>
                </a:r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3DDDC5E2-F01C-3F4D-AAAA-371DBCA691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6448" y="5100437"/>
                <a:ext cx="1792478" cy="646331"/>
              </a:xfrm>
              <a:prstGeom prst="rect">
                <a:avLst/>
              </a:prstGeom>
              <a:blipFill rotWithShape="1">
                <a:blip r:embed="rId9"/>
                <a:stretch>
                  <a:fillRect l="-5102" r="-4422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TextBox 44">
            <a:extLst>
              <a:ext uri="{FF2B5EF4-FFF2-40B4-BE49-F238E27FC236}">
                <a16:creationId xmlns="" xmlns:a16="http://schemas.microsoft.com/office/drawing/2014/main" id="{4E4FBB50-137B-BA4A-9009-18557DBBE564}"/>
              </a:ext>
            </a:extLst>
          </p:cNvPr>
          <p:cNvSpPr txBox="1"/>
          <p:nvPr/>
        </p:nvSpPr>
        <p:spPr>
          <a:xfrm>
            <a:off x="4567687" y="5804844"/>
            <a:ext cx="84816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800" dirty="0">
                <a:solidFill>
                  <a:srgbClr val="FE3860"/>
                </a:solidFill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66</a:t>
            </a:r>
          </a:p>
        </p:txBody>
      </p:sp>
      <p:sp>
        <p:nvSpPr>
          <p:cNvPr id="46" name="Right Brace 45">
            <a:extLst>
              <a:ext uri="{FF2B5EF4-FFF2-40B4-BE49-F238E27FC236}">
                <a16:creationId xmlns="" xmlns:a16="http://schemas.microsoft.com/office/drawing/2014/main" id="{DFCC0232-3554-DE45-891C-14EE21C0EF92}"/>
              </a:ext>
            </a:extLst>
          </p:cNvPr>
          <p:cNvSpPr/>
          <p:nvPr/>
        </p:nvSpPr>
        <p:spPr>
          <a:xfrm>
            <a:off x="4757084" y="3531026"/>
            <a:ext cx="316523" cy="1811681"/>
          </a:xfrm>
          <a:prstGeom prst="rightBrac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="" xmlns:a16="http://schemas.microsoft.com/office/drawing/2014/main" id="{566B118D-8CE4-BF48-A8CB-93979C856305}"/>
              </a:ext>
            </a:extLst>
          </p:cNvPr>
          <p:cNvSpPr txBox="1"/>
          <p:nvPr/>
        </p:nvSpPr>
        <p:spPr>
          <a:xfrm>
            <a:off x="4900207" y="4101632"/>
            <a:ext cx="7856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4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="" xmlns:a16="http://schemas.microsoft.com/office/drawing/2014/main" id="{3D2DEF97-343F-8248-8FB0-A1B67059913F}"/>
              </a:ext>
            </a:extLst>
          </p:cNvPr>
          <p:cNvSpPr txBox="1"/>
          <p:nvPr/>
        </p:nvSpPr>
        <p:spPr>
          <a:xfrm>
            <a:off x="4969468" y="4101632"/>
            <a:ext cx="8481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40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66</a:t>
            </a:r>
            <a:endParaRPr lang="en-GB" sz="2400" dirty="0">
              <a:latin typeface="Sassoon Infant Std" pitchFamily="34" charset="0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AB01C761-F5BE-6E4C-80CC-7312E9EDCF7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278243" y="836134"/>
            <a:ext cx="1761358" cy="1761358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="" xmlns:a16="http://schemas.microsoft.com/office/drawing/2014/main" id="{C54081A5-BA70-BB41-9949-91A1FB7997D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618978" y="836134"/>
            <a:ext cx="1761358" cy="1761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725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7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8" grpId="0"/>
      <p:bldP spid="23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2" grpId="0" animBg="1"/>
      <p:bldP spid="3" grpId="0"/>
      <p:bldP spid="3" grpId="1"/>
      <p:bldP spid="32" grpId="0"/>
      <p:bldP spid="33" grpId="0"/>
      <p:bldP spid="34" grpId="0"/>
      <p:bldP spid="35" grpId="0"/>
      <p:bldP spid="36" grpId="0"/>
      <p:bldP spid="37" grpId="0" animBg="1"/>
      <p:bldP spid="38" grpId="0" animBg="1"/>
      <p:bldP spid="39" grpId="0" animBg="1"/>
      <p:bldP spid="40" grpId="0" animBg="1"/>
      <p:bldP spid="41" grpId="0" animBg="1"/>
      <p:bldP spid="42" grpId="0"/>
      <p:bldP spid="43" grpId="0"/>
      <p:bldP spid="44" grpId="0"/>
      <p:bldP spid="45" grpId="0"/>
      <p:bldP spid="46" grpId="0" animBg="1"/>
      <p:bldP spid="47" grpId="0"/>
      <p:bldP spid="47" grpId="1"/>
      <p:bldP spid="4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Maths Shed" id="{5DF74AD8-8BDD-4844-8C46-FFB9DBA0E41D}" vid="{0802D904-F1CF-8847-94FE-D7F26B26A319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2279</TotalTime>
  <Words>664</Words>
  <Application>Microsoft Office PowerPoint</Application>
  <PresentationFormat>Custom</PresentationFormat>
  <Paragraphs>142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21" baseType="lpstr">
      <vt:lpstr>Arial</vt:lpstr>
      <vt:lpstr>Lato</vt:lpstr>
      <vt:lpstr>Muli</vt:lpstr>
      <vt:lpstr>Calibri Light</vt:lpstr>
      <vt:lpstr>Lato Light</vt:lpstr>
      <vt:lpstr>Sassoon Infant Rg</vt:lpstr>
      <vt:lpstr>OpenDyslexicAlta</vt:lpstr>
      <vt:lpstr>Cambria Math</vt:lpstr>
      <vt:lpstr>Sassoon Infant Std</vt:lpstr>
      <vt:lpstr>Calibri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Martin Saunders</dc:creator>
  <cp:lastModifiedBy>Susan</cp:lastModifiedBy>
  <cp:revision>166</cp:revision>
  <dcterms:created xsi:type="dcterms:W3CDTF">2020-10-12T14:10:39Z</dcterms:created>
  <dcterms:modified xsi:type="dcterms:W3CDTF">2020-12-14T09:33:02Z</dcterms:modified>
</cp:coreProperties>
</file>