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77" r:id="rId4"/>
    <p:sldId id="678" r:id="rId5"/>
    <p:sldId id="679" r:id="rId6"/>
    <p:sldId id="680" r:id="rId7"/>
    <p:sldId id="681" r:id="rId8"/>
    <p:sldId id="682" r:id="rId9"/>
    <p:sldId id="683" r:id="rId10"/>
    <p:sldId id="684" r:id="rId11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Cambria Math" panose="02040503050406030204" pitchFamily="18" charset="0"/>
      <p:regular r:id="rId20"/>
    </p:embeddedFont>
    <p:embeddedFont>
      <p:font typeface="Lato" panose="020F0502020204030203" pitchFamily="34" charset="0"/>
      <p:regular r:id="rId21"/>
      <p:bold r:id="rId22"/>
      <p:italic r:id="rId23"/>
      <p:boldItalic r:id="rId24"/>
    </p:embeddedFont>
    <p:embeddedFont>
      <p:font typeface="Lato Light" panose="020F0502020204030203" pitchFamily="34" charset="0"/>
      <p:regular r:id="rId25"/>
      <p:italic r:id="rId26"/>
    </p:embeddedFont>
    <p:embeddedFont>
      <p:font typeface="Muli" pitchFamily="2" charset="77"/>
      <p:regular r:id="rId27"/>
      <p:bold r:id="rId28"/>
      <p:italic r:id="rId29"/>
      <p:boldItalic r:id="rId30"/>
    </p:embeddedFont>
    <p:embeddedFont>
      <p:font typeface="OpenDyslexicAlta" pitchFamily="2" charset="77"/>
      <p:regular r:id="rId31"/>
      <p:bold r:id="rId32"/>
      <p:italic r:id="rId33"/>
      <p:boldItalic r:id="rId34"/>
    </p:embeddedFont>
    <p:embeddedFont>
      <p:font typeface="Sassoon Infant Rg" panose="02000503030000020003" pitchFamily="2" charset="0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3860"/>
    <a:srgbClr val="FE7700"/>
    <a:srgbClr val="8900FF"/>
    <a:srgbClr val="23D1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6"/>
  </p:normalViewPr>
  <p:slideViewPr>
    <p:cSldViewPr snapToGrid="0" snapToObjects="1" showGuides="1">
      <p:cViewPr varScale="1">
        <p:scale>
          <a:sx n="108" d="100"/>
          <a:sy n="108" d="100"/>
        </p:scale>
        <p:origin x="73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openxmlformats.org/officeDocument/2006/relationships/theme" Target="theme/theme1.xml"/><Relationship Id="rId21" Type="http://schemas.openxmlformats.org/officeDocument/2006/relationships/font" Target="fonts/font8.fntdata"/><Relationship Id="rId34" Type="http://schemas.openxmlformats.org/officeDocument/2006/relationships/font" Target="fonts/font21.fntdata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font" Target="fonts/font23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font" Target="fonts/font22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41366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E19D0-70A3-174C-9E75-D4B0602327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64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02/12/2020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4.tiff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5.tiff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</a:t>
            </a:r>
          </a:p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3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rd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3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rd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Santa can put 20kg of presents in each box.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He has put the following items into a box already. </a:t>
            </a:r>
          </a:p>
          <a:p>
            <a:pPr algn="l"/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What weight of presents could still go in the box?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AB78EDC-4614-B34F-8FA4-365F1D12F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6869" y="874782"/>
            <a:ext cx="1753467" cy="1601933"/>
          </a:xfrm>
          <a:prstGeom prst="rect">
            <a:avLst/>
          </a:prstGeom>
        </p:spPr>
      </p:pic>
      <p:sp>
        <p:nvSpPr>
          <p:cNvPr id="22" name="10-point Star 21">
            <a:extLst>
              <a:ext uri="{FF2B5EF4-FFF2-40B4-BE49-F238E27FC236}">
                <a16:creationId xmlns:a16="http://schemas.microsoft.com/office/drawing/2014/main" id="{7EAD1FA2-4B84-9940-B519-B1A71A6087BD}"/>
              </a:ext>
            </a:extLst>
          </p:cNvPr>
          <p:cNvSpPr/>
          <p:nvPr/>
        </p:nvSpPr>
        <p:spPr>
          <a:xfrm>
            <a:off x="9046402" y="1678034"/>
            <a:ext cx="914400" cy="914400"/>
          </a:xfrm>
          <a:prstGeom prst="star10">
            <a:avLst/>
          </a:prstGeom>
          <a:solidFill>
            <a:srgbClr val="FE38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8 kg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C64D53E-6AE4-5A42-B5E1-2007DC0A4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2260" y="841721"/>
            <a:ext cx="1450010" cy="1039695"/>
          </a:xfrm>
          <a:prstGeom prst="rect">
            <a:avLst/>
          </a:prstGeom>
        </p:spPr>
      </p:pic>
      <p:sp>
        <p:nvSpPr>
          <p:cNvPr id="24" name="10-point Star 23">
            <a:extLst>
              <a:ext uri="{FF2B5EF4-FFF2-40B4-BE49-F238E27FC236}">
                <a16:creationId xmlns:a16="http://schemas.microsoft.com/office/drawing/2014/main" id="{8C6266C3-C4C7-4748-908A-597899ADCA39}"/>
              </a:ext>
            </a:extLst>
          </p:cNvPr>
          <p:cNvSpPr/>
          <p:nvPr/>
        </p:nvSpPr>
        <p:spPr>
          <a:xfrm>
            <a:off x="11043955" y="1686765"/>
            <a:ext cx="914400" cy="914400"/>
          </a:xfrm>
          <a:prstGeom prst="star10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5 kg</a:t>
            </a:r>
          </a:p>
        </p:txBody>
      </p:sp>
    </p:spTree>
    <p:extLst>
      <p:ext uri="{BB962C8B-B14F-4D97-AF65-F5344CB8AC3E}">
        <p14:creationId xmlns:p14="http://schemas.microsoft.com/office/powerpoint/2010/main" val="3322161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3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rd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Santa can put 20kg of presents in each box.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He has put the following items into a box already. </a:t>
            </a:r>
          </a:p>
          <a:p>
            <a:pPr algn="l"/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What weight of presents could still go in the box?</a:t>
            </a:r>
          </a:p>
        </p:txBody>
      </p:sp>
      <p:sp>
        <p:nvSpPr>
          <p:cNvPr id="20" name="Subtitle 4">
            <a:extLst>
              <a:ext uri="{FF2B5EF4-FFF2-40B4-BE49-F238E27FC236}">
                <a16:creationId xmlns:a16="http://schemas.microsoft.com/office/drawing/2014/main" id="{115AE101-AD28-7146-9628-68588EFBFBB1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kg of presents could still go in the box.   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B9E05DEE-086C-9C4A-8F02-2E84843453CE}"/>
              </a:ext>
            </a:extLst>
          </p:cNvPr>
          <p:cNvSpPr/>
          <p:nvPr/>
        </p:nvSpPr>
        <p:spPr>
          <a:xfrm rot="5400000">
            <a:off x="2342557" y="2839504"/>
            <a:ext cx="316523" cy="3188856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073EB3-B889-6242-8185-D2551C57DA24}"/>
              </a:ext>
            </a:extLst>
          </p:cNvPr>
          <p:cNvSpPr/>
          <p:nvPr/>
        </p:nvSpPr>
        <p:spPr>
          <a:xfrm>
            <a:off x="2131672" y="4693172"/>
            <a:ext cx="649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20kg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2BACE63-A373-5B47-BA52-74274CC9326F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93968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8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5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2BACE63-A373-5B47-BA52-74274CC93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939681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10390" r="-844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C5C848E-5264-7041-BFD5-460BCF1253C5}"/>
                  </a:ext>
                </a:extLst>
              </p:cNvPr>
              <p:cNvSpPr txBox="1"/>
              <p:nvPr/>
            </p:nvSpPr>
            <p:spPr>
              <a:xfrm>
                <a:off x="7474978" y="3284872"/>
                <a:ext cx="84510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13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C5C848E-5264-7041-BFD5-460BCF1253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4978" y="3284872"/>
                <a:ext cx="845103" cy="646331"/>
              </a:xfrm>
              <a:prstGeom prst="rect">
                <a:avLst/>
              </a:prstGeom>
              <a:blipFill rotWithShape="1">
                <a:blip r:embed="rId4"/>
                <a:stretch>
                  <a:fillRect r="-935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0FBE1535-7B0F-9C42-AA00-C7555AD11CAC}"/>
              </a:ext>
            </a:extLst>
          </p:cNvPr>
          <p:cNvSpPr/>
          <p:nvPr/>
        </p:nvSpPr>
        <p:spPr>
          <a:xfrm>
            <a:off x="281441" y="5851962"/>
            <a:ext cx="4203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</a:rPr>
              <a:t>7</a:t>
            </a:r>
            <a:endParaRPr lang="en-US" sz="3200" b="1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1C56105-EF42-5245-B81B-3A19DE7B35B4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25C9813-A046-2448-BA2E-34B88A1D0E7A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EF93EAD-2110-1749-BAD0-6BA0E9FD32F5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506F2F0-3538-CC4F-91B2-1C9B58C324B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E39E0A-9CD5-F54F-A579-DA352A63DF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6869" y="874782"/>
            <a:ext cx="1753467" cy="1601933"/>
          </a:xfrm>
          <a:prstGeom prst="rect">
            <a:avLst/>
          </a:prstGeom>
        </p:spPr>
      </p:pic>
      <p:sp>
        <p:nvSpPr>
          <p:cNvPr id="3" name="10-point Star 2">
            <a:extLst>
              <a:ext uri="{FF2B5EF4-FFF2-40B4-BE49-F238E27FC236}">
                <a16:creationId xmlns:a16="http://schemas.microsoft.com/office/drawing/2014/main" id="{33DC507A-887C-064A-9D01-B6737A2F26DB}"/>
              </a:ext>
            </a:extLst>
          </p:cNvPr>
          <p:cNvSpPr/>
          <p:nvPr/>
        </p:nvSpPr>
        <p:spPr>
          <a:xfrm>
            <a:off x="9046402" y="1678034"/>
            <a:ext cx="914400" cy="914400"/>
          </a:xfrm>
          <a:prstGeom prst="star10">
            <a:avLst/>
          </a:prstGeom>
          <a:solidFill>
            <a:srgbClr val="FE38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8 kg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FCB1FF-9684-7149-923E-9A366BBA87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2260" y="841721"/>
            <a:ext cx="1450010" cy="1039695"/>
          </a:xfrm>
          <a:prstGeom prst="rect">
            <a:avLst/>
          </a:prstGeom>
        </p:spPr>
      </p:pic>
      <p:sp>
        <p:nvSpPr>
          <p:cNvPr id="31" name="10-point Star 30">
            <a:extLst>
              <a:ext uri="{FF2B5EF4-FFF2-40B4-BE49-F238E27FC236}">
                <a16:creationId xmlns:a16="http://schemas.microsoft.com/office/drawing/2014/main" id="{EB53B2CC-7C4A-2B49-9F87-7AE9EBF42409}"/>
              </a:ext>
            </a:extLst>
          </p:cNvPr>
          <p:cNvSpPr/>
          <p:nvPr/>
        </p:nvSpPr>
        <p:spPr>
          <a:xfrm>
            <a:off x="11043955" y="1686765"/>
            <a:ext cx="914400" cy="914400"/>
          </a:xfrm>
          <a:prstGeom prst="star10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5 kg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135376-0C99-0E44-9FA9-A8D051481A01}"/>
              </a:ext>
            </a:extLst>
          </p:cNvPr>
          <p:cNvSpPr/>
          <p:nvPr/>
        </p:nvSpPr>
        <p:spPr>
          <a:xfrm>
            <a:off x="884749" y="3839213"/>
            <a:ext cx="1218876" cy="419100"/>
          </a:xfrm>
          <a:prstGeom prst="rect">
            <a:avLst/>
          </a:prstGeom>
          <a:solidFill>
            <a:srgbClr val="8900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98015CA-8943-9442-9154-AE1141C21B1F}"/>
                  </a:ext>
                </a:extLst>
              </p:cNvPr>
              <p:cNvSpPr txBox="1"/>
              <p:nvPr/>
            </p:nvSpPr>
            <p:spPr>
              <a:xfrm>
                <a:off x="6546470" y="3914371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20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13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98015CA-8943-9442-9154-AE1141C21B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914371"/>
                <a:ext cx="1276311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7656" r="-574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B5A4023-7C7A-CA45-8685-01B12C51D7B9}"/>
                  </a:ext>
                </a:extLst>
              </p:cNvPr>
              <p:cNvSpPr txBox="1"/>
              <p:nvPr/>
            </p:nvSpPr>
            <p:spPr>
              <a:xfrm>
                <a:off x="7761103" y="3908344"/>
                <a:ext cx="95872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7kg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B5A4023-7C7A-CA45-8685-01B12C51D7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1103" y="3908344"/>
                <a:ext cx="958724" cy="646331"/>
              </a:xfrm>
              <a:prstGeom prst="rect">
                <a:avLst/>
              </a:prstGeom>
              <a:blipFill rotWithShape="1">
                <a:blip r:embed="rId8"/>
                <a:stretch>
                  <a:fillRect r="-8917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>
            <a:extLst>
              <a:ext uri="{FF2B5EF4-FFF2-40B4-BE49-F238E27FC236}">
                <a16:creationId xmlns:a16="http://schemas.microsoft.com/office/drawing/2014/main" id="{15BFD35D-5B17-624E-A255-6CAFB69F4557}"/>
              </a:ext>
            </a:extLst>
          </p:cNvPr>
          <p:cNvSpPr/>
          <p:nvPr/>
        </p:nvSpPr>
        <p:spPr>
          <a:xfrm>
            <a:off x="2103625" y="3839213"/>
            <a:ext cx="927810" cy="419100"/>
          </a:xfrm>
          <a:prstGeom prst="rect">
            <a:avLst/>
          </a:prstGeom>
          <a:solidFill>
            <a:srgbClr val="FE77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5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72ED165-8FE6-C241-BB69-7040042E6107}"/>
              </a:ext>
            </a:extLst>
          </p:cNvPr>
          <p:cNvSpPr/>
          <p:nvPr/>
        </p:nvSpPr>
        <p:spPr>
          <a:xfrm>
            <a:off x="3031435" y="3837395"/>
            <a:ext cx="1071831" cy="4191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81BA91B-F6B1-AB42-93D2-F0030F1CD714}"/>
                  </a:ext>
                </a:extLst>
              </p:cNvPr>
              <p:cNvSpPr txBox="1"/>
              <p:nvPr/>
            </p:nvSpPr>
            <p:spPr>
              <a:xfrm>
                <a:off x="3293307" y="3664986"/>
                <a:ext cx="420308" cy="64633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7</a:t>
                </a: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81BA91B-F6B1-AB42-93D2-F0030F1CD7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3307" y="3664986"/>
                <a:ext cx="420308" cy="646331"/>
              </a:xfrm>
              <a:prstGeom prst="rect">
                <a:avLst/>
              </a:prstGeom>
              <a:blipFill rotWithShape="1">
                <a:blip r:embed="rId9"/>
                <a:stretch>
                  <a:fillRect l="-5797" r="-21739" b="-150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219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 animBg="1"/>
      <p:bldP spid="4" grpId="0"/>
      <p:bldP spid="24" grpId="0"/>
      <p:bldP spid="25" grpId="0"/>
      <p:bldP spid="33" grpId="0"/>
      <p:bldP spid="37" grpId="0" animBg="1"/>
      <p:bldP spid="41" grpId="0"/>
      <p:bldP spid="42" grpId="0"/>
      <p:bldP spid="43" grpId="0" animBg="1"/>
      <p:bldP spid="44" grpId="0" animBg="1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3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rd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Combined, Eve and Chen have 35 baubles.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Eve has four times as many baubles as Chen. </a:t>
            </a:r>
          </a:p>
          <a:p>
            <a:pPr algn="l"/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baubles does each person have?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14AFD23-4A01-A847-9EC9-01D7A3B4B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660" y="890465"/>
            <a:ext cx="1075484" cy="10754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A19A2D7-9B59-E14B-B7F1-F83F1BEC1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3453" y="1118398"/>
            <a:ext cx="1075484" cy="10754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DA7DD1B-82A6-404B-BFAD-B62218A2C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3314" y="1428207"/>
            <a:ext cx="1075484" cy="107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71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3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rd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Combined, Eve and Chen have 35 baubles.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Eve has four times as many baubles as Chen. </a:t>
            </a:r>
          </a:p>
          <a:p>
            <a:pPr algn="l"/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baubles does each person have?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14AFD23-4A01-A847-9EC9-01D7A3B4B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660" y="890465"/>
            <a:ext cx="1075484" cy="10754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A19A2D7-9B59-E14B-B7F1-F83F1BEC1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3453" y="1118398"/>
            <a:ext cx="1075484" cy="10754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DA7DD1B-82A6-404B-BFAD-B62218A2C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3314" y="1428207"/>
            <a:ext cx="1075484" cy="1075484"/>
          </a:xfrm>
          <a:prstGeom prst="rect">
            <a:avLst/>
          </a:prstGeom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id="{DA44162B-7C52-6A4F-A8DB-153550A560B4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Chen has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baubles. Eve has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baubles.   </a:t>
            </a: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009BD0C0-2250-C448-8D64-38AAEB5CE1DA}"/>
              </a:ext>
            </a:extLst>
          </p:cNvPr>
          <p:cNvSpPr/>
          <p:nvPr/>
        </p:nvSpPr>
        <p:spPr>
          <a:xfrm>
            <a:off x="4002363" y="3189515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1C7CCBC-C072-3D4C-B5B0-12D836051867}"/>
              </a:ext>
            </a:extLst>
          </p:cNvPr>
          <p:cNvSpPr/>
          <p:nvPr/>
        </p:nvSpPr>
        <p:spPr>
          <a:xfrm>
            <a:off x="1553042" y="3169056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BFF87DA-9C8E-5846-825F-229477A755EB}"/>
              </a:ext>
            </a:extLst>
          </p:cNvPr>
          <p:cNvSpPr/>
          <p:nvPr/>
        </p:nvSpPr>
        <p:spPr>
          <a:xfrm>
            <a:off x="4407833" y="3953383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35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58DA2D-EFA7-DE46-BDF2-364645C65DA7}"/>
              </a:ext>
            </a:extLst>
          </p:cNvPr>
          <p:cNvSpPr/>
          <p:nvPr/>
        </p:nvSpPr>
        <p:spPr>
          <a:xfrm>
            <a:off x="787551" y="3370353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Chen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1DF9974-D057-2347-8FC0-B22872D02472}"/>
              </a:ext>
            </a:extLst>
          </p:cNvPr>
          <p:cNvSpPr/>
          <p:nvPr/>
        </p:nvSpPr>
        <p:spPr>
          <a:xfrm>
            <a:off x="949069" y="4536595"/>
            <a:ext cx="497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Eve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D8B28DD-D28E-2D4E-B021-75709E195479}"/>
              </a:ext>
            </a:extLst>
          </p:cNvPr>
          <p:cNvSpPr/>
          <p:nvPr/>
        </p:nvSpPr>
        <p:spPr>
          <a:xfrm>
            <a:off x="1598761" y="3345469"/>
            <a:ext cx="585462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37D7447-EB43-E341-889A-0E6266F69257}"/>
              </a:ext>
            </a:extLst>
          </p:cNvPr>
          <p:cNvSpPr/>
          <p:nvPr/>
        </p:nvSpPr>
        <p:spPr>
          <a:xfrm>
            <a:off x="1610436" y="4486827"/>
            <a:ext cx="585462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7D49F3D-6D98-3D43-BB6D-57F511119ECB}"/>
              </a:ext>
            </a:extLst>
          </p:cNvPr>
          <p:cNvSpPr/>
          <p:nvPr/>
        </p:nvSpPr>
        <p:spPr>
          <a:xfrm>
            <a:off x="2195898" y="4486827"/>
            <a:ext cx="585462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7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E4EA947-A69E-D649-8AFE-3F30F18BD9C4}"/>
              </a:ext>
            </a:extLst>
          </p:cNvPr>
          <p:cNvSpPr/>
          <p:nvPr/>
        </p:nvSpPr>
        <p:spPr>
          <a:xfrm>
            <a:off x="2780652" y="4486827"/>
            <a:ext cx="585462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7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4644BC4-9B34-6344-BEF7-37D40C847C13}"/>
              </a:ext>
            </a:extLst>
          </p:cNvPr>
          <p:cNvSpPr/>
          <p:nvPr/>
        </p:nvSpPr>
        <p:spPr>
          <a:xfrm>
            <a:off x="3366114" y="4486827"/>
            <a:ext cx="585462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88E7D8A-56AD-1C46-993A-98A6A5B3197F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35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5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88E7D8A-56AD-1C46-993A-98A6A5B31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107996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8791" r="-659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596B053-4C86-0140-956E-1E7A7228292D}"/>
                  </a:ext>
                </a:extLst>
              </p:cNvPr>
              <p:cNvSpPr txBox="1"/>
              <p:nvPr/>
            </p:nvSpPr>
            <p:spPr>
              <a:xfrm>
                <a:off x="7550874" y="3284872"/>
                <a:ext cx="67678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596B053-4C86-0140-956E-1E7A722829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0874" y="3284872"/>
                <a:ext cx="676788" cy="646331"/>
              </a:xfrm>
              <a:prstGeom prst="rect">
                <a:avLst/>
              </a:prstGeom>
              <a:blipFill rotWithShape="1">
                <a:blip r:embed="rId5"/>
                <a:stretch>
                  <a:fillRect r="-1171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ight Brace 35">
            <a:extLst>
              <a:ext uri="{FF2B5EF4-FFF2-40B4-BE49-F238E27FC236}">
                <a16:creationId xmlns:a16="http://schemas.microsoft.com/office/drawing/2014/main" id="{D355D737-81B8-0C4A-8073-32B9E5B9C7EE}"/>
              </a:ext>
            </a:extLst>
          </p:cNvPr>
          <p:cNvSpPr/>
          <p:nvPr/>
        </p:nvSpPr>
        <p:spPr>
          <a:xfrm rot="5400000">
            <a:off x="2622745" y="3910365"/>
            <a:ext cx="316523" cy="2341138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1316A25-F520-7948-8FA4-99A20B0BE141}"/>
              </a:ext>
            </a:extLst>
          </p:cNvPr>
          <p:cNvSpPr/>
          <p:nvPr/>
        </p:nvSpPr>
        <p:spPr>
          <a:xfrm>
            <a:off x="1718217" y="5834808"/>
            <a:ext cx="4203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</a:rPr>
              <a:t>7</a:t>
            </a:r>
            <a:endParaRPr lang="en-US" sz="3200" b="1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30E5EB4-26D3-B647-B9B0-750F277865E0}"/>
              </a:ext>
            </a:extLst>
          </p:cNvPr>
          <p:cNvSpPr/>
          <p:nvPr/>
        </p:nvSpPr>
        <p:spPr>
          <a:xfrm>
            <a:off x="2540843" y="5337354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28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542868A-93B5-DA42-86A5-89B0662F3679}"/>
                  </a:ext>
                </a:extLst>
              </p:cNvPr>
              <p:cNvSpPr txBox="1"/>
              <p:nvPr/>
            </p:nvSpPr>
            <p:spPr>
              <a:xfrm>
                <a:off x="6546470" y="3914371"/>
                <a:ext cx="93006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542868A-93B5-DA42-86A5-89B0662F36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914371"/>
                <a:ext cx="930063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10526" r="-9211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957B30C-E4EC-AF4B-8751-24D085635F6E}"/>
                  </a:ext>
                </a:extLst>
              </p:cNvPr>
              <p:cNvSpPr txBox="1"/>
              <p:nvPr/>
            </p:nvSpPr>
            <p:spPr>
              <a:xfrm>
                <a:off x="7350683" y="3885036"/>
                <a:ext cx="84510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28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957B30C-E4EC-AF4B-8751-24D085635F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0683" y="3885036"/>
                <a:ext cx="845103" cy="646331"/>
              </a:xfrm>
              <a:prstGeom prst="rect">
                <a:avLst/>
              </a:prstGeom>
              <a:blipFill rotWithShape="1">
                <a:blip r:embed="rId7"/>
                <a:stretch>
                  <a:fillRect r="-942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>
            <a:extLst>
              <a:ext uri="{FF2B5EF4-FFF2-40B4-BE49-F238E27FC236}">
                <a16:creationId xmlns:a16="http://schemas.microsoft.com/office/drawing/2014/main" id="{2072CA1D-7ED5-D849-B507-DCED1449CA35}"/>
              </a:ext>
            </a:extLst>
          </p:cNvPr>
          <p:cNvSpPr/>
          <p:nvPr/>
        </p:nvSpPr>
        <p:spPr>
          <a:xfrm>
            <a:off x="4691924" y="5852198"/>
            <a:ext cx="6559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</a:rPr>
              <a:t>28</a:t>
            </a:r>
            <a:endParaRPr lang="en-US" sz="3200" b="1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21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22" grpId="0" animBg="1"/>
      <p:bldP spid="23" grpId="0"/>
      <p:bldP spid="24" grpId="0"/>
      <p:bldP spid="28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35" grpId="0"/>
      <p:bldP spid="36" grpId="0" animBg="1"/>
      <p:bldP spid="38" grpId="0"/>
      <p:bldP spid="39" grpId="0"/>
      <p:bldP spid="40" grpId="0"/>
      <p:bldP spid="41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3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rd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3: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10943492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Santa has some carrots for his reindeer. 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He gives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GB" b="1" dirty="0">
                    <a:latin typeface="Sassoon Infant Std" pitchFamily="34" charset="0"/>
                    <a:ea typeface="Sassoon Infant Rg" panose="02000503030000020003" pitchFamily="2" charset="0"/>
                  </a:rPr>
                  <a:t> 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of the carrots to Rudolph.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He has 129 carrots left.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How many carrots did Santa have originally? </a:t>
                </a:r>
              </a:p>
            </p:txBody>
          </p:sp>
        </mc:Choice>
        <mc:Fallback xmlns="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10943492" cy="1913341"/>
              </a:xfrm>
              <a:prstGeom prst="rect">
                <a:avLst/>
              </a:prstGeom>
              <a:blipFill rotWithShape="1">
                <a:blip r:embed="rId3"/>
                <a:stretch>
                  <a:fillRect l="-836" t="-8307" b="-19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472700-8CAC-9542-A946-2514A111D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5240" y="903535"/>
            <a:ext cx="798606" cy="9048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F0FB94-F5A0-5747-8E63-4EA51D6E9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9388" y="1035032"/>
            <a:ext cx="798606" cy="9048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05EA9E7-10F3-2A44-986E-2D4794386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1788" y="1187432"/>
            <a:ext cx="798606" cy="9048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E6B31F2-FB96-DA4C-A537-2DF71E314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4188" y="1339832"/>
            <a:ext cx="798606" cy="9048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B8D4E6E-8957-3D43-AC72-9356F169D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588" y="1492232"/>
            <a:ext cx="798606" cy="9048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3C810C-449A-5343-9CD1-C0B368222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8988" y="1644632"/>
            <a:ext cx="798606" cy="9048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C881BDC-DFCB-A241-AAAF-511470E65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3537" y="828672"/>
            <a:ext cx="798606" cy="9048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2109B72-688F-3A4C-ABAA-747C564B1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7685" y="960169"/>
            <a:ext cx="798606" cy="9048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49BB32C-72E5-F748-BFBC-551497CB3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0085" y="1112569"/>
            <a:ext cx="798606" cy="9048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311831B-DA48-D14B-B9A3-5201988A0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2485" y="1264969"/>
            <a:ext cx="798606" cy="9048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084E1D1-7B6B-D44B-A85B-DAE55F6EE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4885" y="1417369"/>
            <a:ext cx="798606" cy="9048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F9D0BA7-7865-134F-A24C-50FAEEE22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7285" y="1569769"/>
            <a:ext cx="798606" cy="90482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C4C1E90-63D4-3D48-A286-6DA8B207B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7338" y="914267"/>
            <a:ext cx="798606" cy="9048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175308E-419F-4149-994E-79981EBBA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1486" y="1045764"/>
            <a:ext cx="798606" cy="9048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33F9FA1-64A4-F644-8A2F-D48502136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3886" y="1198164"/>
            <a:ext cx="798606" cy="9048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8C59B4C-6626-8641-8EB1-2EDFDA203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6286" y="1350564"/>
            <a:ext cx="798606" cy="9048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13E392D-FC5E-294B-A45B-9564EB5B2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8686" y="1502964"/>
            <a:ext cx="798606" cy="9048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0595E8D-FE7C-7843-AE6B-45395121C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1086" y="1655364"/>
            <a:ext cx="798606" cy="9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40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3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rd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3: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10943492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Santa has some carrots for his reindeer. 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He gives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GB" b="1" dirty="0">
                    <a:latin typeface="Sassoon Infant Std" pitchFamily="34" charset="0"/>
                    <a:ea typeface="Sassoon Infant Rg" panose="02000503030000020003" pitchFamily="2" charset="0"/>
                  </a:rPr>
                  <a:t> 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of the carrots to Rudolph.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He has 129 carrots left.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How many carrots did Santa have originally? </a:t>
                </a:r>
              </a:p>
            </p:txBody>
          </p:sp>
        </mc:Choice>
        <mc:Fallback xmlns="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10943492" cy="1913341"/>
              </a:xfrm>
              <a:prstGeom prst="rect">
                <a:avLst/>
              </a:prstGeom>
              <a:blipFill rotWithShape="1">
                <a:blip r:embed="rId4"/>
                <a:stretch>
                  <a:fillRect l="-836" t="-8307" b="-19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472700-8CAC-9542-A946-2514A111D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5240" y="903535"/>
            <a:ext cx="798606" cy="9048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F0FB94-F5A0-5747-8E63-4EA51D6E9C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9388" y="1035032"/>
            <a:ext cx="798606" cy="9048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05EA9E7-10F3-2A44-986E-2D47943862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1788" y="1187432"/>
            <a:ext cx="798606" cy="9048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E6B31F2-FB96-DA4C-A537-2DF71E314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4188" y="1339832"/>
            <a:ext cx="798606" cy="9048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B8D4E6E-8957-3D43-AC72-9356F169D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6588" y="1492232"/>
            <a:ext cx="798606" cy="9048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3C810C-449A-5343-9CD1-C0B3682225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8988" y="1644632"/>
            <a:ext cx="798606" cy="9048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C881BDC-DFCB-A241-AAAF-511470E650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3537" y="828672"/>
            <a:ext cx="798606" cy="9048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2109B72-688F-3A4C-ABAA-747C564B13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7685" y="960169"/>
            <a:ext cx="798606" cy="9048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49BB32C-72E5-F748-BFBC-551497CB3A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0085" y="1112569"/>
            <a:ext cx="798606" cy="9048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311831B-DA48-D14B-B9A3-5201988A0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2485" y="1264969"/>
            <a:ext cx="798606" cy="9048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084E1D1-7B6B-D44B-A85B-DAE55F6EE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4885" y="1417369"/>
            <a:ext cx="798606" cy="9048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F9D0BA7-7865-134F-A24C-50FAEEE22E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7285" y="1569769"/>
            <a:ext cx="798606" cy="90482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C4C1E90-63D4-3D48-A286-6DA8B207B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7338" y="914267"/>
            <a:ext cx="798606" cy="9048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175308E-419F-4149-994E-79981EBBA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1486" y="1045764"/>
            <a:ext cx="798606" cy="9048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33F9FA1-64A4-F644-8A2F-D48502136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3886" y="1198164"/>
            <a:ext cx="798606" cy="9048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8C59B4C-6626-8641-8EB1-2EDFDA203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6286" y="1350564"/>
            <a:ext cx="798606" cy="9048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13E392D-FC5E-294B-A45B-9564EB5B28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8686" y="1502964"/>
            <a:ext cx="798606" cy="9048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0595E8D-FE7C-7843-AE6B-45395121CC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1086" y="1655364"/>
            <a:ext cx="798606" cy="904825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D55B8F1-DBB6-7143-88C4-E9D1295AD4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950176"/>
              </p:ext>
            </p:extLst>
          </p:nvPr>
        </p:nvGraphicFramePr>
        <p:xfrm>
          <a:off x="486967" y="4036628"/>
          <a:ext cx="5139648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2456">
                  <a:extLst>
                    <a:ext uri="{9D8B030D-6E8A-4147-A177-3AD203B41FA5}">
                      <a16:colId xmlns:a16="http://schemas.microsoft.com/office/drawing/2014/main" val="1800161232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val="838901931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val="1978678166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val="113675192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val="3792609240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val="3141941341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val="183633712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val="19228356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6432355"/>
                  </a:ext>
                </a:extLst>
              </a:tr>
            </a:tbl>
          </a:graphicData>
        </a:graphic>
      </p:graphicFrame>
      <p:graphicFrame>
        <p:nvGraphicFramePr>
          <p:cNvPr id="40" name="Table 3">
            <a:extLst>
              <a:ext uri="{FF2B5EF4-FFF2-40B4-BE49-F238E27FC236}">
                <a16:creationId xmlns:a16="http://schemas.microsoft.com/office/drawing/2014/main" id="{48E143F4-3092-7A4C-A49E-B4CE3E6524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809423"/>
              </p:ext>
            </p:extLst>
          </p:nvPr>
        </p:nvGraphicFramePr>
        <p:xfrm>
          <a:off x="486967" y="4046830"/>
          <a:ext cx="5139648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2456">
                  <a:extLst>
                    <a:ext uri="{9D8B030D-6E8A-4147-A177-3AD203B41FA5}">
                      <a16:colId xmlns:a16="http://schemas.microsoft.com/office/drawing/2014/main" val="1800161232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val="838901931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val="1978678166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val="113675192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val="3792609240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val="3141941341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val="183633712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val="19228356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FE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rgbClr val="FE38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FE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rgbClr val="FE38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FE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rgbClr val="FE38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FE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rgbClr val="FE38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FE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rgbClr val="FE38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6432355"/>
                  </a:ext>
                </a:extLst>
              </a:tr>
            </a:tbl>
          </a:graphicData>
        </a:graphic>
      </p:graphicFrame>
      <p:sp>
        <p:nvSpPr>
          <p:cNvPr id="41" name="Subtitle 4">
            <a:extLst>
              <a:ext uri="{FF2B5EF4-FFF2-40B4-BE49-F238E27FC236}">
                <a16:creationId xmlns:a16="http://schemas.microsoft.com/office/drawing/2014/main" id="{CEA9DFFC-111F-FC4F-96DB-16F8A03D8794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Originally, Santa had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carrots.   </a:t>
            </a:r>
          </a:p>
        </p:txBody>
      </p:sp>
      <p:sp>
        <p:nvSpPr>
          <p:cNvPr id="42" name="Right Brace 41">
            <a:extLst>
              <a:ext uri="{FF2B5EF4-FFF2-40B4-BE49-F238E27FC236}">
                <a16:creationId xmlns:a16="http://schemas.microsoft.com/office/drawing/2014/main" id="{F3C801A7-63BC-7841-95D9-B9A6B01AFBB5}"/>
              </a:ext>
            </a:extLst>
          </p:cNvPr>
          <p:cNvSpPr/>
          <p:nvPr/>
        </p:nvSpPr>
        <p:spPr>
          <a:xfrm rot="5400000">
            <a:off x="1929389" y="3071810"/>
            <a:ext cx="316523" cy="3201369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E834631-1DD0-1B40-88DC-E47C6A485870}"/>
              </a:ext>
            </a:extLst>
          </p:cNvPr>
          <p:cNvSpPr/>
          <p:nvPr/>
        </p:nvSpPr>
        <p:spPr>
          <a:xfrm>
            <a:off x="1616913" y="4906940"/>
            <a:ext cx="941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Rudolph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id="{87696F77-D45A-254D-9B08-9270038E5D9F}"/>
              </a:ext>
            </a:extLst>
          </p:cNvPr>
          <p:cNvSpPr/>
          <p:nvPr/>
        </p:nvSpPr>
        <p:spPr>
          <a:xfrm rot="16200000">
            <a:off x="4482344" y="2923028"/>
            <a:ext cx="316523" cy="1904541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AEABC19-1188-2245-83A5-111D93ED4AB5}"/>
              </a:ext>
            </a:extLst>
          </p:cNvPr>
          <p:cNvSpPr/>
          <p:nvPr/>
        </p:nvSpPr>
        <p:spPr>
          <a:xfrm>
            <a:off x="3979241" y="3309788"/>
            <a:ext cx="1322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129 leftover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4C9C88E-4929-1C4B-A800-FAECC6C41CF5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129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4C9C88E-4929-1C4B-A800-FAECC6C41C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276311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7656" r="-622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5714E4D-974F-4A4D-8016-4B67B2BA8450}"/>
                  </a:ext>
                </a:extLst>
              </p:cNvPr>
              <p:cNvSpPr txBox="1"/>
              <p:nvPr/>
            </p:nvSpPr>
            <p:spPr>
              <a:xfrm>
                <a:off x="7769031" y="3288296"/>
                <a:ext cx="84510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43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5714E4D-974F-4A4D-8016-4B67B2BA84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9031" y="3288296"/>
                <a:ext cx="845103" cy="646331"/>
              </a:xfrm>
              <a:prstGeom prst="rect">
                <a:avLst/>
              </a:prstGeom>
              <a:blipFill rotWithShape="1">
                <a:blip r:embed="rId7"/>
                <a:stretch>
                  <a:fillRect r="-935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8" name="Table 3">
            <a:extLst>
              <a:ext uri="{FF2B5EF4-FFF2-40B4-BE49-F238E27FC236}">
                <a16:creationId xmlns:a16="http://schemas.microsoft.com/office/drawing/2014/main" id="{CB33E690-48FB-6443-A525-4DF7497BF1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154779"/>
              </p:ext>
            </p:extLst>
          </p:nvPr>
        </p:nvGraphicFramePr>
        <p:xfrm>
          <a:off x="486967" y="4053965"/>
          <a:ext cx="5139648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2456">
                  <a:extLst>
                    <a:ext uri="{9D8B030D-6E8A-4147-A177-3AD203B41FA5}">
                      <a16:colId xmlns:a16="http://schemas.microsoft.com/office/drawing/2014/main" val="1800161232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val="838901931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val="1978678166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val="113675192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val="3792609240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val="3141941341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val="183633712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val="19228356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Sassoon Infant Rg" panose="02000503030000020003" pitchFamily="2" charset="0"/>
                          <a:ea typeface="Sassoon Infant Rg" panose="02000503030000020003" pitchFamily="2" charset="0"/>
                        </a:rPr>
                        <a:t>43</a:t>
                      </a:r>
                    </a:p>
                  </a:txBody>
                  <a:tcPr>
                    <a:solidFill>
                      <a:srgbClr val="FE38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Sassoon Infant Rg" panose="02000503030000020003" pitchFamily="2" charset="0"/>
                          <a:ea typeface="Sassoon Infant Rg" panose="02000503030000020003" pitchFamily="2" charset="0"/>
                        </a:rPr>
                        <a:t>43</a:t>
                      </a:r>
                    </a:p>
                  </a:txBody>
                  <a:tcPr>
                    <a:solidFill>
                      <a:srgbClr val="FE38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Sassoon Infant Rg" panose="02000503030000020003" pitchFamily="2" charset="0"/>
                          <a:ea typeface="Sassoon Infant Rg" panose="02000503030000020003" pitchFamily="2" charset="0"/>
                        </a:rPr>
                        <a:t>43</a:t>
                      </a:r>
                    </a:p>
                  </a:txBody>
                  <a:tcPr>
                    <a:solidFill>
                      <a:srgbClr val="FE38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Sassoon Infant Rg" panose="02000503030000020003" pitchFamily="2" charset="0"/>
                          <a:ea typeface="Sassoon Infant Rg" panose="02000503030000020003" pitchFamily="2" charset="0"/>
                        </a:rPr>
                        <a:t>43</a:t>
                      </a:r>
                    </a:p>
                  </a:txBody>
                  <a:tcPr>
                    <a:solidFill>
                      <a:srgbClr val="FE38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Sassoon Infant Rg" panose="02000503030000020003" pitchFamily="2" charset="0"/>
                          <a:ea typeface="Sassoon Infant Rg" panose="02000503030000020003" pitchFamily="2" charset="0"/>
                        </a:rPr>
                        <a:t>43</a:t>
                      </a:r>
                    </a:p>
                  </a:txBody>
                  <a:tcPr>
                    <a:solidFill>
                      <a:srgbClr val="FE38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assoon Infant Rg" panose="02000503030000020003" pitchFamily="2" charset="0"/>
                          <a:ea typeface="Sassoon Infant Rg" panose="02000503030000020003" pitchFamily="2" charset="0"/>
                        </a:rPr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assoon Infant Rg" panose="02000503030000020003" pitchFamily="2" charset="0"/>
                          <a:ea typeface="Sassoon Infant Rg" panose="02000503030000020003" pitchFamily="2" charset="0"/>
                        </a:rPr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assoon Infant Rg" panose="02000503030000020003" pitchFamily="2" charset="0"/>
                          <a:ea typeface="Sassoon Infant Rg" panose="02000503030000020003" pitchFamily="2" charset="0"/>
                        </a:rPr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643235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7A1D899-14B5-C84A-99E2-CE4D64EF7FA0}"/>
                  </a:ext>
                </a:extLst>
              </p:cNvPr>
              <p:cNvSpPr txBox="1"/>
              <p:nvPr/>
            </p:nvSpPr>
            <p:spPr>
              <a:xfrm>
                <a:off x="6546470" y="3823896"/>
                <a:ext cx="10983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8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43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7A1D899-14B5-C84A-99E2-CE4D64EF7F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823896"/>
                <a:ext cx="1098378" cy="646331"/>
              </a:xfrm>
              <a:prstGeom prst="rect">
                <a:avLst/>
              </a:prstGeom>
              <a:blipFill rotWithShape="1">
                <a:blip r:embed="rId8"/>
                <a:stretch>
                  <a:fillRect l="-8889" r="-722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49B9EB8-B703-2149-AB47-71B880F348EE}"/>
                  </a:ext>
                </a:extLst>
              </p:cNvPr>
              <p:cNvSpPr txBox="1"/>
              <p:nvPr/>
            </p:nvSpPr>
            <p:spPr>
              <a:xfrm>
                <a:off x="7579026" y="3821293"/>
                <a:ext cx="10134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344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49B9EB8-B703-2149-AB47-71B880F348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9026" y="3821293"/>
                <a:ext cx="1013419" cy="646331"/>
              </a:xfrm>
              <a:prstGeom prst="rect">
                <a:avLst/>
              </a:prstGeom>
              <a:blipFill rotWithShape="1">
                <a:blip r:embed="rId9"/>
                <a:stretch>
                  <a:fillRect r="-7186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ight Brace 52">
            <a:extLst>
              <a:ext uri="{FF2B5EF4-FFF2-40B4-BE49-F238E27FC236}">
                <a16:creationId xmlns:a16="http://schemas.microsoft.com/office/drawing/2014/main" id="{4A112359-1537-9640-B6B0-9F4F1774A326}"/>
              </a:ext>
            </a:extLst>
          </p:cNvPr>
          <p:cNvSpPr/>
          <p:nvPr/>
        </p:nvSpPr>
        <p:spPr>
          <a:xfrm rot="5400000">
            <a:off x="2881658" y="2120003"/>
            <a:ext cx="316523" cy="5105911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6D2EF4F-A4F6-D94C-B4FA-ABB151779C99}"/>
              </a:ext>
            </a:extLst>
          </p:cNvPr>
          <p:cNvSpPr/>
          <p:nvPr/>
        </p:nvSpPr>
        <p:spPr>
          <a:xfrm>
            <a:off x="2732203" y="4906940"/>
            <a:ext cx="583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u="sng" dirty="0">
                <a:latin typeface="Sassoon Infant Std" pitchFamily="34" charset="0"/>
                <a:ea typeface="Sassoon Infant Rg" panose="02000503030000020003" pitchFamily="2" charset="0"/>
              </a:rPr>
              <a:t>344</a:t>
            </a:r>
            <a:endParaRPr lang="en-US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729FF4D-CEA9-884F-BAB8-72410AA51164}"/>
              </a:ext>
            </a:extLst>
          </p:cNvPr>
          <p:cNvSpPr/>
          <p:nvPr/>
        </p:nvSpPr>
        <p:spPr>
          <a:xfrm>
            <a:off x="3377233" y="5838605"/>
            <a:ext cx="8915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</a:rPr>
              <a:t>344</a:t>
            </a:r>
            <a:endParaRPr lang="en-US" sz="3200" b="1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76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 animBg="1"/>
      <p:bldP spid="42" grpId="1" animBg="1"/>
      <p:bldP spid="43" grpId="0"/>
      <p:bldP spid="43" grpId="1"/>
      <p:bldP spid="44" grpId="0" animBg="1"/>
      <p:bldP spid="44" grpId="1" animBg="1"/>
      <p:bldP spid="45" grpId="0"/>
      <p:bldP spid="45" grpId="1"/>
      <p:bldP spid="46" grpId="0"/>
      <p:bldP spid="47" grpId="0"/>
      <p:bldP spid="49" grpId="0"/>
      <p:bldP spid="50" grpId="0"/>
      <p:bldP spid="53" grpId="0" animBg="1"/>
      <p:bldP spid="54" grpId="0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3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rd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Jamal buys 2 candy canes and 3 gingerbread.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He spends $11.50 in total.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 gingerbread costs $1.05 more than a candy cane.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much does a gingerbread cost?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7F8667-7564-284D-970D-5CA806B41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3616" y="865564"/>
            <a:ext cx="1844549" cy="184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38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>
                <a:latin typeface="Sassoon Infant Std" pitchFamily="34" charset="0"/>
                <a:ea typeface="Sassoon Infant Rg" panose="02000503030000020003" pitchFamily="2" charset="0"/>
              </a:rPr>
              <a:t>Festive Problems | 3</a:t>
            </a:r>
            <a:r>
              <a:rPr lang="en-GB" baseline="30000">
                <a:latin typeface="Sassoon Infant Std" pitchFamily="34" charset="0"/>
                <a:ea typeface="Sassoon Infant Rg" panose="02000503030000020003" pitchFamily="2" charset="0"/>
              </a:rPr>
              <a:t>rd</a:t>
            </a:r>
            <a:r>
              <a:rPr lang="en-GB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Jamal buys 2 candy canes and 3 gingerbread.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He spends $11.50 in total.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 gingerbread costs $1.05 more than a candy cane.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much does a gingerbread cost?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id="{4A1B8587-86D7-3B48-B3B4-B6F8931E4FE9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A gingerbread costs $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. 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43FF2F-D5D0-6A44-B1DD-2088BA9A5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3616" y="865564"/>
            <a:ext cx="1844549" cy="1844549"/>
          </a:xfrm>
          <a:prstGeom prst="rect">
            <a:avLst/>
          </a:prstGeom>
        </p:spPr>
      </p:pic>
      <p:sp>
        <p:nvSpPr>
          <p:cNvPr id="16" name="Right Brace 15">
            <a:extLst>
              <a:ext uri="{FF2B5EF4-FFF2-40B4-BE49-F238E27FC236}">
                <a16:creationId xmlns:a16="http://schemas.microsoft.com/office/drawing/2014/main" id="{8F0B67EC-9D51-AA41-802B-E8B29A316886}"/>
              </a:ext>
            </a:extLst>
          </p:cNvPr>
          <p:cNvSpPr/>
          <p:nvPr/>
        </p:nvSpPr>
        <p:spPr>
          <a:xfrm>
            <a:off x="3995946" y="3189515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7739EC2-4A91-E34A-8663-CB0E521211AD}"/>
              </a:ext>
            </a:extLst>
          </p:cNvPr>
          <p:cNvSpPr/>
          <p:nvPr/>
        </p:nvSpPr>
        <p:spPr>
          <a:xfrm>
            <a:off x="1553042" y="3169056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0440D4C-73F4-C540-B0A1-6504E57A1F15}"/>
              </a:ext>
            </a:extLst>
          </p:cNvPr>
          <p:cNvSpPr/>
          <p:nvPr/>
        </p:nvSpPr>
        <p:spPr>
          <a:xfrm>
            <a:off x="4401416" y="3953383"/>
            <a:ext cx="875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$11.50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514F451-CD91-C743-9CD2-5AA07F9D589E}"/>
              </a:ext>
            </a:extLst>
          </p:cNvPr>
          <p:cNvSpPr/>
          <p:nvPr/>
        </p:nvSpPr>
        <p:spPr>
          <a:xfrm>
            <a:off x="565511" y="3401130"/>
            <a:ext cx="9995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400" dirty="0">
                <a:latin typeface="Sassoon Infant Std" pitchFamily="34" charset="0"/>
                <a:ea typeface="Sassoon Infant Rg" panose="02000503030000020003" pitchFamily="2" charset="0"/>
              </a:rPr>
              <a:t>candy cane</a:t>
            </a:r>
            <a:endParaRPr lang="en-US" sz="1400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367BEE-3488-C04C-92A4-1906B91CFD45}"/>
              </a:ext>
            </a:extLst>
          </p:cNvPr>
          <p:cNvSpPr/>
          <p:nvPr/>
        </p:nvSpPr>
        <p:spPr>
          <a:xfrm>
            <a:off x="534911" y="4485065"/>
            <a:ext cx="10409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400" dirty="0">
                <a:latin typeface="Sassoon Infant Std" pitchFamily="34" charset="0"/>
                <a:ea typeface="Sassoon Infant Rg" panose="02000503030000020003" pitchFamily="2" charset="0"/>
              </a:rPr>
              <a:t>gingerbread</a:t>
            </a:r>
            <a:endParaRPr lang="en-US" sz="1400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E514514-FC48-DA4B-AFE9-7AE379B3E854}"/>
              </a:ext>
            </a:extLst>
          </p:cNvPr>
          <p:cNvSpPr/>
          <p:nvPr/>
        </p:nvSpPr>
        <p:spPr>
          <a:xfrm>
            <a:off x="1594115" y="4389820"/>
            <a:ext cx="751673" cy="419100"/>
          </a:xfrm>
          <a:prstGeom prst="rect">
            <a:avLst/>
          </a:prstGeom>
          <a:solidFill>
            <a:srgbClr val="FFC000"/>
          </a:solid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BB3EAB-6C2D-EA4D-AD8D-74484A0CBCDC}"/>
              </a:ext>
            </a:extLst>
          </p:cNvPr>
          <p:cNvSpPr/>
          <p:nvPr/>
        </p:nvSpPr>
        <p:spPr>
          <a:xfrm>
            <a:off x="2353689" y="4389820"/>
            <a:ext cx="751673" cy="419100"/>
          </a:xfrm>
          <a:prstGeom prst="rect">
            <a:avLst/>
          </a:prstGeom>
          <a:solidFill>
            <a:srgbClr val="FFC000"/>
          </a:solid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825041-CDC1-B041-9A06-65209FEA83F1}"/>
              </a:ext>
            </a:extLst>
          </p:cNvPr>
          <p:cNvSpPr/>
          <p:nvPr/>
        </p:nvSpPr>
        <p:spPr>
          <a:xfrm>
            <a:off x="3113264" y="4389820"/>
            <a:ext cx="751673" cy="419100"/>
          </a:xfrm>
          <a:prstGeom prst="rect">
            <a:avLst/>
          </a:prstGeom>
          <a:solidFill>
            <a:srgbClr val="FFC000"/>
          </a:solid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064E336-F700-194E-9515-15379F115A81}"/>
              </a:ext>
            </a:extLst>
          </p:cNvPr>
          <p:cNvSpPr/>
          <p:nvPr/>
        </p:nvSpPr>
        <p:spPr>
          <a:xfrm>
            <a:off x="1598760" y="3345469"/>
            <a:ext cx="585461" cy="419100"/>
          </a:xfrm>
          <a:prstGeom prst="rect">
            <a:avLst/>
          </a:prstGeom>
          <a:pattFill prst="ltVert">
            <a:fgClr>
              <a:srgbClr val="FE3860"/>
            </a:fgClr>
            <a:bgClr>
              <a:schemeClr val="bg1"/>
            </a:bgClr>
          </a:patt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DADDE6B-F995-2D43-A214-2D1C9E5FE819}"/>
              </a:ext>
            </a:extLst>
          </p:cNvPr>
          <p:cNvSpPr/>
          <p:nvPr/>
        </p:nvSpPr>
        <p:spPr>
          <a:xfrm>
            <a:off x="2196614" y="3342298"/>
            <a:ext cx="585461" cy="419100"/>
          </a:xfrm>
          <a:prstGeom prst="rect">
            <a:avLst/>
          </a:prstGeom>
          <a:pattFill prst="ltVert">
            <a:fgClr>
              <a:srgbClr val="FE3860"/>
            </a:fgClr>
            <a:bgClr>
              <a:schemeClr val="bg1"/>
            </a:bgClr>
          </a:patt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DC3DA61-BAF2-8541-9297-1C37A2047B80}"/>
              </a:ext>
            </a:extLst>
          </p:cNvPr>
          <p:cNvSpPr/>
          <p:nvPr/>
        </p:nvSpPr>
        <p:spPr>
          <a:xfrm>
            <a:off x="2131948" y="4389281"/>
            <a:ext cx="213840" cy="419100"/>
          </a:xfrm>
          <a:prstGeom prst="rect">
            <a:avLst/>
          </a:prstGeom>
          <a:pattFill prst="dkDnDiag">
            <a:fgClr>
              <a:srgbClr val="FFC000"/>
            </a:fgClr>
            <a:bgClr>
              <a:schemeClr val="tx1"/>
            </a:bgClr>
          </a:patt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$1.05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520E3B7-9784-164F-887C-E59F8767B383}"/>
              </a:ext>
            </a:extLst>
          </p:cNvPr>
          <p:cNvSpPr/>
          <p:nvPr/>
        </p:nvSpPr>
        <p:spPr>
          <a:xfrm>
            <a:off x="2891522" y="4389281"/>
            <a:ext cx="213840" cy="419100"/>
          </a:xfrm>
          <a:prstGeom prst="rect">
            <a:avLst/>
          </a:prstGeom>
          <a:pattFill prst="dkDnDiag">
            <a:fgClr>
              <a:srgbClr val="FFC000"/>
            </a:fgClr>
            <a:bgClr>
              <a:schemeClr val="tx1"/>
            </a:bgClr>
          </a:patt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$1.05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0DCC951-C8E4-5D4C-8B7A-1DF828CE6993}"/>
              </a:ext>
            </a:extLst>
          </p:cNvPr>
          <p:cNvSpPr/>
          <p:nvPr/>
        </p:nvSpPr>
        <p:spPr>
          <a:xfrm>
            <a:off x="3651097" y="4389281"/>
            <a:ext cx="213840" cy="419100"/>
          </a:xfrm>
          <a:prstGeom prst="rect">
            <a:avLst/>
          </a:prstGeom>
          <a:pattFill prst="dkDnDiag">
            <a:fgClr>
              <a:srgbClr val="FFC000"/>
            </a:fgClr>
            <a:bgClr>
              <a:schemeClr val="tx1"/>
            </a:bgClr>
          </a:patt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$1.05</a:t>
            </a:r>
          </a:p>
        </p:txBody>
      </p:sp>
      <p:sp>
        <p:nvSpPr>
          <p:cNvPr id="37" name="Right Brace 36">
            <a:extLst>
              <a:ext uri="{FF2B5EF4-FFF2-40B4-BE49-F238E27FC236}">
                <a16:creationId xmlns:a16="http://schemas.microsoft.com/office/drawing/2014/main" id="{498A8CAA-8222-9A4A-8A94-C39E7AF0D8F1}"/>
              </a:ext>
            </a:extLst>
          </p:cNvPr>
          <p:cNvSpPr/>
          <p:nvPr/>
        </p:nvSpPr>
        <p:spPr>
          <a:xfrm rot="5400000">
            <a:off x="2582289" y="4601833"/>
            <a:ext cx="316523" cy="729622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771DB62-F1E7-C948-9EBF-93513D4FFE92}"/>
              </a:ext>
            </a:extLst>
          </p:cNvPr>
          <p:cNvSpPr/>
          <p:nvPr/>
        </p:nvSpPr>
        <p:spPr>
          <a:xfrm>
            <a:off x="2587303" y="5170076"/>
            <a:ext cx="28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?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8733BF9-F927-D342-B4A9-C54EADCBEC84}"/>
                  </a:ext>
                </a:extLst>
              </p:cNvPr>
              <p:cNvSpPr txBox="1"/>
              <p:nvPr/>
            </p:nvSpPr>
            <p:spPr>
              <a:xfrm>
                <a:off x="6522245" y="3216772"/>
                <a:ext cx="151195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3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$1.05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8733BF9-F927-D342-B4A9-C54EADCBE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2245" y="3216772"/>
                <a:ext cx="1511952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6452" r="-4839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A77B61E-79A3-0A46-8E8F-3C72E7949529}"/>
                  </a:ext>
                </a:extLst>
              </p:cNvPr>
              <p:cNvSpPr txBox="1"/>
              <p:nvPr/>
            </p:nvSpPr>
            <p:spPr>
              <a:xfrm>
                <a:off x="7910680" y="3214169"/>
                <a:ext cx="12586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$3.15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A77B61E-79A3-0A46-8E8F-3C72E7949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0680" y="3214169"/>
                <a:ext cx="1258678" cy="646331"/>
              </a:xfrm>
              <a:prstGeom prst="rect">
                <a:avLst/>
              </a:prstGeom>
              <a:blipFill rotWithShape="1">
                <a:blip r:embed="rId5"/>
                <a:stretch>
                  <a:fillRect r="-5825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2F668D3-1E69-4244-9056-117D297BA0C6}"/>
                  </a:ext>
                </a:extLst>
              </p:cNvPr>
              <p:cNvSpPr txBox="1"/>
              <p:nvPr/>
            </p:nvSpPr>
            <p:spPr>
              <a:xfrm>
                <a:off x="6546470" y="3823896"/>
                <a:ext cx="2105063" cy="588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$11.50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ea typeface="Sassoon Infant Rg" panose="02000503030000020003" pitchFamily="2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$3.15</a:t>
                </a:r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2F668D3-1E69-4244-9056-117D297BA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823896"/>
                <a:ext cx="2105063" cy="588110"/>
              </a:xfrm>
              <a:prstGeom prst="rect">
                <a:avLst/>
              </a:prstGeom>
              <a:blipFill>
                <a:blip r:embed="rId6"/>
                <a:stretch>
                  <a:fillRect l="-4790" r="-3593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8E81A80-FFA9-BC43-AAF1-F9A8A70AB6D3}"/>
                  </a:ext>
                </a:extLst>
              </p:cNvPr>
              <p:cNvSpPr txBox="1"/>
              <p:nvPr/>
            </p:nvSpPr>
            <p:spPr>
              <a:xfrm>
                <a:off x="8762013" y="3811903"/>
                <a:ext cx="12586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$8.35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8E81A80-FFA9-BC43-AAF1-F9A8A70AB6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2013" y="3811903"/>
                <a:ext cx="1258678" cy="646331"/>
              </a:xfrm>
              <a:prstGeom prst="rect">
                <a:avLst/>
              </a:prstGeom>
              <a:blipFill rotWithShape="1">
                <a:blip r:embed="rId7"/>
                <a:stretch>
                  <a:fillRect r="-5797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9450C4FD-0B11-BA4C-82AC-2CEBB156FD1E}"/>
              </a:ext>
            </a:extLst>
          </p:cNvPr>
          <p:cNvSpPr/>
          <p:nvPr/>
        </p:nvSpPr>
        <p:spPr>
          <a:xfrm rot="19735077">
            <a:off x="4470336" y="4089125"/>
            <a:ext cx="914400" cy="45719"/>
          </a:xfrm>
          <a:prstGeom prst="rect">
            <a:avLst/>
          </a:prstGeom>
          <a:solidFill>
            <a:srgbClr val="FE38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66A68CF-C3C5-1A4B-8A91-81B9E1A67738}"/>
              </a:ext>
            </a:extLst>
          </p:cNvPr>
          <p:cNvSpPr/>
          <p:nvPr/>
        </p:nvSpPr>
        <p:spPr>
          <a:xfrm>
            <a:off x="4639542" y="4263975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$8.35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51E3C57-6948-5F40-A471-7782E86686C7}"/>
                  </a:ext>
                </a:extLst>
              </p:cNvPr>
              <p:cNvSpPr txBox="1"/>
              <p:nvPr/>
            </p:nvSpPr>
            <p:spPr>
              <a:xfrm>
                <a:off x="6522245" y="4377403"/>
                <a:ext cx="152157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$8.35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5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51E3C57-6948-5F40-A471-7782E86686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2245" y="4377403"/>
                <a:ext cx="1521570" cy="646331"/>
              </a:xfrm>
              <a:prstGeom prst="rect">
                <a:avLst/>
              </a:prstGeom>
              <a:blipFill rotWithShape="1">
                <a:blip r:embed="rId8"/>
                <a:stretch>
                  <a:fillRect l="-6400" r="-480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3154A1F-3B75-8C4F-BE56-799520F187FF}"/>
                  </a:ext>
                </a:extLst>
              </p:cNvPr>
              <p:cNvSpPr txBox="1"/>
              <p:nvPr/>
            </p:nvSpPr>
            <p:spPr>
              <a:xfrm>
                <a:off x="7958893" y="4365410"/>
                <a:ext cx="12586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$1.67</a:t>
                </a: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3154A1F-3B75-8C4F-BE56-799520F18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8893" y="4365410"/>
                <a:ext cx="1258678" cy="646331"/>
              </a:xfrm>
              <a:prstGeom prst="rect">
                <a:avLst/>
              </a:prstGeom>
              <a:blipFill rotWithShape="1">
                <a:blip r:embed="rId9"/>
                <a:stretch>
                  <a:fillRect r="-5825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ctangle 45">
            <a:extLst>
              <a:ext uri="{FF2B5EF4-FFF2-40B4-BE49-F238E27FC236}">
                <a16:creationId xmlns:a16="http://schemas.microsoft.com/office/drawing/2014/main" id="{74234CA4-A1D3-F045-92CD-5731482CF572}"/>
              </a:ext>
            </a:extLst>
          </p:cNvPr>
          <p:cNvSpPr/>
          <p:nvPr/>
        </p:nvSpPr>
        <p:spPr>
          <a:xfrm>
            <a:off x="1598760" y="3345469"/>
            <a:ext cx="585461" cy="419100"/>
          </a:xfrm>
          <a:prstGeom prst="rect">
            <a:avLst/>
          </a:prstGeom>
          <a:pattFill prst="ltVert">
            <a:fgClr>
              <a:srgbClr val="FE3860"/>
            </a:fgClr>
            <a:bgClr>
              <a:schemeClr val="bg1"/>
            </a:bgClr>
          </a:patt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$1.67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3929F11-4F60-4544-979A-BA03633A0254}"/>
              </a:ext>
            </a:extLst>
          </p:cNvPr>
          <p:cNvSpPr/>
          <p:nvPr/>
        </p:nvSpPr>
        <p:spPr>
          <a:xfrm>
            <a:off x="2196614" y="3342298"/>
            <a:ext cx="585461" cy="419100"/>
          </a:xfrm>
          <a:prstGeom prst="rect">
            <a:avLst/>
          </a:prstGeom>
          <a:pattFill prst="ltVert">
            <a:fgClr>
              <a:srgbClr val="FE3860"/>
            </a:fgClr>
            <a:bgClr>
              <a:schemeClr val="bg1"/>
            </a:bgClr>
          </a:patt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prstClr val="black"/>
                </a:solidFill>
                <a:latin typeface="Sassoon Infant Std" pitchFamily="34" charset="0"/>
                <a:ea typeface="Sassoon Infant Rg" panose="02000503030000020003" pitchFamily="2" charset="0"/>
              </a:rPr>
              <a:t>$1.67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CC49EF9-3E78-CC4B-B378-BF9ED2186ABC}"/>
              </a:ext>
            </a:extLst>
          </p:cNvPr>
          <p:cNvSpPr/>
          <p:nvPr/>
        </p:nvSpPr>
        <p:spPr>
          <a:xfrm>
            <a:off x="1594116" y="4388594"/>
            <a:ext cx="537832" cy="419100"/>
          </a:xfrm>
          <a:prstGeom prst="rect">
            <a:avLst/>
          </a:prstGeom>
          <a:solidFill>
            <a:srgbClr val="FFC000"/>
          </a:solid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$1.67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BC942DE-A78C-B140-8B25-EE656BA0A6CF}"/>
              </a:ext>
            </a:extLst>
          </p:cNvPr>
          <p:cNvSpPr/>
          <p:nvPr/>
        </p:nvSpPr>
        <p:spPr>
          <a:xfrm>
            <a:off x="2353690" y="4388594"/>
            <a:ext cx="537832" cy="419100"/>
          </a:xfrm>
          <a:prstGeom prst="rect">
            <a:avLst/>
          </a:prstGeom>
          <a:solidFill>
            <a:srgbClr val="FFC000"/>
          </a:solid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$1.67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4C9D611-87F3-5D43-B580-24A56F1DEADE}"/>
              </a:ext>
            </a:extLst>
          </p:cNvPr>
          <p:cNvSpPr/>
          <p:nvPr/>
        </p:nvSpPr>
        <p:spPr>
          <a:xfrm>
            <a:off x="3113265" y="4388594"/>
            <a:ext cx="537832" cy="419100"/>
          </a:xfrm>
          <a:prstGeom prst="rect">
            <a:avLst/>
          </a:prstGeom>
          <a:solidFill>
            <a:srgbClr val="FFC000"/>
          </a:solid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$1.67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1FBE203-2757-8B49-BB65-CF0A47DA75E2}"/>
                  </a:ext>
                </a:extLst>
              </p:cNvPr>
              <p:cNvSpPr txBox="1"/>
              <p:nvPr/>
            </p:nvSpPr>
            <p:spPr>
              <a:xfrm>
                <a:off x="6467804" y="4940306"/>
                <a:ext cx="210346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$1.67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$1.05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1FBE203-2757-8B49-BB65-CF0A47DA75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7804" y="4940306"/>
                <a:ext cx="2103461" cy="646331"/>
              </a:xfrm>
              <a:prstGeom prst="rect">
                <a:avLst/>
              </a:prstGeom>
              <a:blipFill rotWithShape="1">
                <a:blip r:embed="rId10"/>
                <a:stretch>
                  <a:fillRect l="-4638" r="-3188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11F0502-AA11-0F40-92C6-624B36575596}"/>
                  </a:ext>
                </a:extLst>
              </p:cNvPr>
              <p:cNvSpPr txBox="1"/>
              <p:nvPr/>
            </p:nvSpPr>
            <p:spPr>
              <a:xfrm>
                <a:off x="8432795" y="4928313"/>
                <a:ext cx="12586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$2.72</a:t>
                </a: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11F0502-AA11-0F40-92C6-624B36575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2795" y="4928313"/>
                <a:ext cx="1258678" cy="646331"/>
              </a:xfrm>
              <a:prstGeom prst="rect">
                <a:avLst/>
              </a:prstGeom>
              <a:blipFill rotWithShape="1">
                <a:blip r:embed="rId11"/>
                <a:stretch>
                  <a:fillRect r="-5797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ectangle 55">
            <a:extLst>
              <a:ext uri="{FF2B5EF4-FFF2-40B4-BE49-F238E27FC236}">
                <a16:creationId xmlns:a16="http://schemas.microsoft.com/office/drawing/2014/main" id="{82AA5D55-B0BA-EE4F-9056-231DC8F604CF}"/>
              </a:ext>
            </a:extLst>
          </p:cNvPr>
          <p:cNvSpPr/>
          <p:nvPr/>
        </p:nvSpPr>
        <p:spPr>
          <a:xfrm>
            <a:off x="3420909" y="5826022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</a:rPr>
              <a:t>2.72</a:t>
            </a:r>
            <a:endParaRPr lang="en-US" sz="3200" b="1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3019560-52BA-5141-B38D-C4D591481CF6}"/>
              </a:ext>
            </a:extLst>
          </p:cNvPr>
          <p:cNvSpPr txBox="1"/>
          <p:nvPr/>
        </p:nvSpPr>
        <p:spPr>
          <a:xfrm>
            <a:off x="2266096" y="5019137"/>
            <a:ext cx="934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$2.72</a:t>
            </a:r>
          </a:p>
        </p:txBody>
      </p:sp>
    </p:spTree>
    <p:extLst>
      <p:ext uri="{BB962C8B-B14F-4D97-AF65-F5344CB8AC3E}">
        <p14:creationId xmlns:p14="http://schemas.microsoft.com/office/powerpoint/2010/main" val="339432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animBg="1"/>
      <p:bldP spid="18" grpId="0" animBg="1"/>
      <p:bldP spid="22" grpId="0"/>
      <p:bldP spid="23" grpId="0"/>
      <p:bldP spid="24" grpId="0"/>
      <p:bldP spid="27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/>
      <p:bldP spid="38" grpId="1"/>
      <p:bldP spid="39" grpId="0"/>
      <p:bldP spid="40" grpId="0"/>
      <p:bldP spid="41" grpId="0"/>
      <p:bldP spid="42" grpId="0"/>
      <p:bldP spid="2" grpId="0" animBg="1"/>
      <p:bldP spid="43" grpId="0"/>
      <p:bldP spid="44" grpId="0"/>
      <p:bldP spid="45" grpId="0"/>
      <p:bldP spid="46" grpId="0" animBg="1"/>
      <p:bldP spid="47" grpId="0" animBg="1"/>
      <p:bldP spid="48" grpId="0" animBg="1"/>
      <p:bldP spid="49" grpId="0" animBg="1"/>
      <p:bldP spid="50" grpId="0" animBg="1"/>
      <p:bldP spid="54" grpId="0"/>
      <p:bldP spid="55" grpId="0"/>
      <p:bldP spid="56" grpId="0"/>
      <p:bldP spid="5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555</Words>
  <Application>Microsoft Macintosh PowerPoint</Application>
  <PresentationFormat>Widescreen</PresentationFormat>
  <Paragraphs>147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OpenDyslexicAlta</vt:lpstr>
      <vt:lpstr>Lato</vt:lpstr>
      <vt:lpstr>Calibri Light</vt:lpstr>
      <vt:lpstr>Sassoon Infant Std</vt:lpstr>
      <vt:lpstr>Muli</vt:lpstr>
      <vt:lpstr>Sassoon Infant Rg</vt:lpstr>
      <vt:lpstr>Lato Light</vt:lpstr>
      <vt:lpstr>Calibri</vt:lpstr>
      <vt:lpstr>Cambria Math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Martin Saunders</cp:lastModifiedBy>
  <cp:revision>65</cp:revision>
  <dcterms:created xsi:type="dcterms:W3CDTF">2020-10-12T14:10:39Z</dcterms:created>
  <dcterms:modified xsi:type="dcterms:W3CDTF">2020-12-02T17:38:15Z</dcterms:modified>
</cp:coreProperties>
</file>