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0" r:id="rId2"/>
  </p:sldMasterIdLst>
  <p:notesMasterIdLst>
    <p:notesMasterId r:id="rId12"/>
  </p:notesMasterIdLst>
  <p:handoutMasterIdLst>
    <p:handoutMasterId r:id="rId13"/>
  </p:handoutMasterIdLst>
  <p:sldIdLst>
    <p:sldId id="675" r:id="rId3"/>
    <p:sldId id="677" r:id="rId4"/>
    <p:sldId id="680" r:id="rId5"/>
    <p:sldId id="681" r:id="rId6"/>
    <p:sldId id="682" r:id="rId7"/>
    <p:sldId id="683" r:id="rId8"/>
    <p:sldId id="685" r:id="rId9"/>
    <p:sldId id="686" r:id="rId10"/>
    <p:sldId id="687" r:id="rId11"/>
  </p:sldIdLst>
  <p:sldSz cx="12192000" cy="6858000"/>
  <p:notesSz cx="6858000" cy="9144000"/>
  <p:embeddedFontLst>
    <p:embeddedFont>
      <p:font typeface="Cambria Math" panose="02040503050406030204" pitchFamily="18" charset="0"/>
      <p:regular r:id="rId14"/>
    </p:embeddedFont>
    <p:embeddedFont>
      <p:font typeface="Muli" panose="020B0604020202020204" charset="0"/>
      <p:regular r:id="rId15"/>
      <p:bold r:id="rId16"/>
      <p:italic r:id="rId17"/>
      <p:boldItalic r:id="rId18"/>
    </p:embeddedFont>
    <p:embeddedFont>
      <p:font typeface="OpenDyslexicAlta" panose="00000500000000000000" pitchFamily="2"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Lato" panose="020F0502020204030203" pitchFamily="34" charset="0"/>
      <p:regular r:id="rId27"/>
      <p:bold r:id="rId28"/>
    </p:embeddedFont>
    <p:embeddedFont>
      <p:font typeface="Calibri Light" panose="020F0302020204030204" pitchFamily="34" charset="0"/>
      <p:regular r:id="rId29"/>
      <p:italic r:id="rId30"/>
    </p:embeddedFont>
    <p:embeddedFont>
      <p:font typeface="Lato Light" panose="020F0302020204030203" pitchFamily="3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96FF"/>
    <a:srgbClr val="FE3860"/>
    <a:srgbClr val="729CFC"/>
    <a:srgbClr val="2F46AF"/>
    <a:srgbClr val="FE7700"/>
    <a:srgbClr val="8900FF"/>
    <a:srgbClr val="23D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46"/>
  </p:normalViewPr>
  <p:slideViewPr>
    <p:cSldViewPr snapToGrid="0" snapToObjects="1" showGuides="1">
      <p:cViewPr varScale="1">
        <p:scale>
          <a:sx n="65" d="100"/>
          <a:sy n="65" d="100"/>
        </p:scale>
        <p:origin x="-660" y="-9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96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5A1D4-C5E4-7347-92E9-695243948240}" type="datetimeFigureOut">
              <a:rPr lang="en-US" smtClean="0"/>
              <a:t>11/30/2020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19D0-70A3-174C-9E75-D4B0602327A7}" type="slidenum">
              <a:rPr lang="en-US" smtClean="0"/>
              <a:t>‹#›</a:t>
            </a:fld>
            <a:endParaRPr lang="en-US"/>
          </a:p>
        </p:txBody>
      </p:sp>
    </p:spTree>
    <p:extLst>
      <p:ext uri="{BB962C8B-B14F-4D97-AF65-F5344CB8AC3E}">
        <p14:creationId xmlns:p14="http://schemas.microsoft.com/office/powerpoint/2010/main" val="4759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You could discuss near doubles and showing this as 3 x 8 too as an alternative solution. </a:t>
            </a:r>
          </a:p>
        </p:txBody>
      </p:sp>
      <p:sp>
        <p:nvSpPr>
          <p:cNvPr id="4" name="Slide Number Placeholder 3"/>
          <p:cNvSpPr>
            <a:spLocks noGrp="1"/>
          </p:cNvSpPr>
          <p:nvPr>
            <p:ph type="sldNum" sz="quarter" idx="5"/>
          </p:nvPr>
        </p:nvSpPr>
        <p:spPr/>
        <p:txBody>
          <a:bodyPr/>
          <a:lstStyle/>
          <a:p>
            <a:fld id="{A2EE19D0-70A3-174C-9E75-D4B0602327A7}" type="slidenum">
              <a:rPr lang="en-US" smtClean="0"/>
              <a:t>3</a:t>
            </a:fld>
            <a:endParaRPr lang="en-US"/>
          </a:p>
        </p:txBody>
      </p:sp>
    </p:spTree>
    <p:extLst>
      <p:ext uri="{BB962C8B-B14F-4D97-AF65-F5344CB8AC3E}">
        <p14:creationId xmlns:p14="http://schemas.microsoft.com/office/powerpoint/2010/main" val="311948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5002A-DAEE-4248-8394-E7A0CDBDFC7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013E59BD-0612-6646-A2B8-769C57ED8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3B9ABEB6-46C4-F842-B7B8-7ABA27575344}"/>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5" name="Footer Placeholder 4">
            <a:extLst>
              <a:ext uri="{FF2B5EF4-FFF2-40B4-BE49-F238E27FC236}">
                <a16:creationId xmlns:a16="http://schemas.microsoft.com/office/drawing/2014/main" xmlns="" id="{A7D007F5-01F2-BC4D-8178-6A8659367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9572DB-C1C5-9946-BB84-C40802306CCB}"/>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13022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59271C-CF06-D647-9BE3-3E9582B9453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56A1AD1D-060C-FF4F-9F97-15C236D909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AFBF1FCB-22BA-6F4D-9E3A-42DB9B90218C}"/>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5" name="Footer Placeholder 4">
            <a:extLst>
              <a:ext uri="{FF2B5EF4-FFF2-40B4-BE49-F238E27FC236}">
                <a16:creationId xmlns:a16="http://schemas.microsoft.com/office/drawing/2014/main" xmlns="" id="{17E6E52E-10FC-404E-B242-D10703CD8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424478-7D31-DE4D-9D8A-65538D82D919}"/>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57414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15B852-0363-6346-85FB-B78F96DF2B5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C485797C-01E9-3343-81C3-BEB191000D7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55F7C962-62C8-8F48-9D2E-0E628A762F8F}"/>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5" name="Footer Placeholder 4">
            <a:extLst>
              <a:ext uri="{FF2B5EF4-FFF2-40B4-BE49-F238E27FC236}">
                <a16:creationId xmlns:a16="http://schemas.microsoft.com/office/drawing/2014/main" xmlns="" id="{C8D598AF-1E34-CF40-A79A-D18C85F9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3A7088-0CE2-9D43-84A0-9F709AA71B61}"/>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219328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3168000" y="928800"/>
            <a:ext cx="5280660" cy="899795"/>
          </a:xfrm>
          <a:prstGeom prst="rect">
            <a:avLst/>
          </a:prstGeom>
        </p:spPr>
      </p:pic>
    </p:spTree>
    <p:extLst>
      <p:ext uri="{BB962C8B-B14F-4D97-AF65-F5344CB8AC3E}">
        <p14:creationId xmlns:p14="http://schemas.microsoft.com/office/powerpoint/2010/main" val="6491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xmlns="" id="{5BA0AB86-75A7-554E-9835-D9E30F3233C2}"/>
              </a:ext>
            </a:extLst>
          </p:cNvPr>
          <p:cNvGraphicFramePr>
            <a:graphicFrameLocks noGrp="1"/>
          </p:cNvGraphicFramePr>
          <p:nvPr userDrawn="1"/>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xmlns="" val="20000"/>
                    </a:ext>
                  </a:extLst>
                </a:gridCol>
                <a:gridCol w="7890066">
                  <a:extLst>
                    <a:ext uri="{9D8B030D-6E8A-4147-A177-3AD203B41FA5}">
                      <a16:colId xmlns:a16="http://schemas.microsoft.com/office/drawing/2014/main" xmlns=""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xmlns=""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xmlns="" val="10001"/>
                  </a:ext>
                </a:extLst>
              </a:tr>
            </a:tbl>
          </a:graphicData>
        </a:graphic>
      </p:graphicFrame>
      <p:sp>
        <p:nvSpPr>
          <p:cNvPr id="10" name="Text Placeholder 8">
            <a:extLst>
              <a:ext uri="{FF2B5EF4-FFF2-40B4-BE49-F238E27FC236}">
                <a16:creationId xmlns:a16="http://schemas.microsoft.com/office/drawing/2014/main" xmlns=""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xmlns=""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xmlns=""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a16="http://schemas.microsoft.com/office/drawing/2014/main" xmlns=""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2995968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xmlns="" id="{5BA0AB86-75A7-554E-9835-D9E30F3233C2}"/>
              </a:ext>
            </a:extLst>
          </p:cNvPr>
          <p:cNvGraphicFramePr>
            <a:graphicFrameLocks noGrp="1"/>
          </p:cNvGraphicFramePr>
          <p:nvPr userDrawn="1"/>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xmlns="" val="20000"/>
                    </a:ext>
                  </a:extLst>
                </a:gridCol>
                <a:gridCol w="7890066">
                  <a:extLst>
                    <a:ext uri="{9D8B030D-6E8A-4147-A177-3AD203B41FA5}">
                      <a16:colId xmlns:a16="http://schemas.microsoft.com/office/drawing/2014/main" xmlns=""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xmlns=""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xmlns="" val="10001"/>
                  </a:ext>
                </a:extLst>
              </a:tr>
            </a:tbl>
          </a:graphicData>
        </a:graphic>
      </p:graphicFrame>
      <p:sp>
        <p:nvSpPr>
          <p:cNvPr id="10" name="Text Placeholder 8">
            <a:extLst>
              <a:ext uri="{FF2B5EF4-FFF2-40B4-BE49-F238E27FC236}">
                <a16:creationId xmlns:a16="http://schemas.microsoft.com/office/drawing/2014/main" xmlns=""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xmlns=""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xmlns=""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3158239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753091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167717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2027066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a16="http://schemas.microsoft.com/office/drawing/2014/main" xmlns=""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30/11/2020</a:t>
            </a:fld>
            <a:endParaRPr lang="en-GB" dirty="0"/>
          </a:p>
        </p:txBody>
      </p:sp>
    </p:spTree>
    <p:extLst>
      <p:ext uri="{BB962C8B-B14F-4D97-AF65-F5344CB8AC3E}">
        <p14:creationId xmlns:p14="http://schemas.microsoft.com/office/powerpoint/2010/main" val="1783552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768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ECC3BD-F1E4-E142-A805-3EC7B2C431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C49B1A3D-2C5A-BD45-92DA-E8E21925D8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3FB6D4DD-9B5E-8A43-85B2-B36B9A2E601D}"/>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5" name="Footer Placeholder 4">
            <a:extLst>
              <a:ext uri="{FF2B5EF4-FFF2-40B4-BE49-F238E27FC236}">
                <a16:creationId xmlns:a16="http://schemas.microsoft.com/office/drawing/2014/main" xmlns="" id="{0F4CCD37-4C0B-4C4C-8B32-15DAEB33B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D535BD-8E75-F044-AE43-A931C29040ED}"/>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752501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740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100760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533167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487713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4139220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813091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421394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A5EE5D-22AB-874B-885C-8B9BEDAB1FF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12852B95-C7ED-6E4B-AFFD-5863A8F168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C337B612-1F19-794F-955A-AE22E93A6BE1}"/>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5" name="Footer Placeholder 4">
            <a:extLst>
              <a:ext uri="{FF2B5EF4-FFF2-40B4-BE49-F238E27FC236}">
                <a16:creationId xmlns:a16="http://schemas.microsoft.com/office/drawing/2014/main" xmlns="" id="{0BAEAC50-4946-B54C-8217-C0728F5BC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CE76A5-64B7-5D45-968F-D0015026F208}"/>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77973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BA40B-2639-E746-9050-A6B896C158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4E9A24DC-F173-0649-AD30-941D6DB573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2EAFB72A-3F68-5A40-AE5B-68E5C80922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F19AFD3C-5269-CF41-AEC1-C9D5DF4119E1}"/>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6" name="Footer Placeholder 5">
            <a:extLst>
              <a:ext uri="{FF2B5EF4-FFF2-40B4-BE49-F238E27FC236}">
                <a16:creationId xmlns:a16="http://schemas.microsoft.com/office/drawing/2014/main" xmlns="" id="{3437015A-0F21-AF40-8647-DDE1CDDA7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25D86C-2785-534F-8292-F144747B27A6}"/>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90210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7E4A28-7A37-A946-961F-D500AC66A1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F5DCF884-4AFA-4C4D-A30B-4B075E8675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F2583E2A-D869-B04D-A5D2-D22BA7484D1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649C8D8C-3C56-D04A-915D-65830DD9C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F2181638-2723-7742-8B7D-DE5F0B4C40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33291886-94EA-5746-BE21-AB1126A816C8}"/>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8" name="Footer Placeholder 7">
            <a:extLst>
              <a:ext uri="{FF2B5EF4-FFF2-40B4-BE49-F238E27FC236}">
                <a16:creationId xmlns:a16="http://schemas.microsoft.com/office/drawing/2014/main" xmlns="" id="{CF60A7CC-6263-564A-94D7-7FC53B36F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E2E3FF-E3EC-6442-98BC-A55AF78D26BC}"/>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252516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742960-6161-5C46-872C-5718E73A817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89CDFBD9-A641-224A-8A6E-9A8A56496AAB}"/>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4" name="Footer Placeholder 3">
            <a:extLst>
              <a:ext uri="{FF2B5EF4-FFF2-40B4-BE49-F238E27FC236}">
                <a16:creationId xmlns:a16="http://schemas.microsoft.com/office/drawing/2014/main" xmlns="" id="{8148952E-09E1-6346-B550-09306BF5AE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7EE935B-54A4-CD47-B500-4EC676FB7204}"/>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80710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2A8D6BB-DE1D-DA4B-84C8-55BAE131ECED}"/>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3" name="Footer Placeholder 2">
            <a:extLst>
              <a:ext uri="{FF2B5EF4-FFF2-40B4-BE49-F238E27FC236}">
                <a16:creationId xmlns:a16="http://schemas.microsoft.com/office/drawing/2014/main" xmlns="" id="{BE10D701-7FEF-7A46-A427-55B4608EB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4218319-85E5-AA47-AEB9-A89588ECF0D9}"/>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425722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38EAA3-561A-1C48-9364-A8E4BA5103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B7C268E8-6F10-A04A-8A4E-DC0369691B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DFE42894-572B-8E44-B2A3-F85978F32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2F68B6CA-55B6-224B-985A-A9E52CDEE542}"/>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6" name="Footer Placeholder 5">
            <a:extLst>
              <a:ext uri="{FF2B5EF4-FFF2-40B4-BE49-F238E27FC236}">
                <a16:creationId xmlns:a16="http://schemas.microsoft.com/office/drawing/2014/main" xmlns="" id="{35378AA0-CE23-D648-B22D-F7679AC4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B0AED8-884B-614E-B013-CA297317A492}"/>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72810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EF4616-9399-CC4C-B87E-FFFE822900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E85FD94C-0B30-7647-AD35-75B429FD59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D0A3710-AD1B-B74F-BFC9-EA3ED45CB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0F6774B3-566C-8148-9215-6442E333B929}"/>
              </a:ext>
            </a:extLst>
          </p:cNvPr>
          <p:cNvSpPr>
            <a:spLocks noGrp="1"/>
          </p:cNvSpPr>
          <p:nvPr>
            <p:ph type="dt" sz="half" idx="10"/>
          </p:nvPr>
        </p:nvSpPr>
        <p:spPr/>
        <p:txBody>
          <a:bodyPr/>
          <a:lstStyle/>
          <a:p>
            <a:fld id="{86DDCF7F-D956-254E-99BC-6091327F4838}" type="datetimeFigureOut">
              <a:rPr lang="en-US" smtClean="0"/>
              <a:t>11/30/2020</a:t>
            </a:fld>
            <a:endParaRPr lang="en-US"/>
          </a:p>
        </p:txBody>
      </p:sp>
      <p:sp>
        <p:nvSpPr>
          <p:cNvPr id="6" name="Footer Placeholder 5">
            <a:extLst>
              <a:ext uri="{FF2B5EF4-FFF2-40B4-BE49-F238E27FC236}">
                <a16:creationId xmlns:a16="http://schemas.microsoft.com/office/drawing/2014/main" xmlns="" id="{25CEF6B1-A701-9147-9F48-A33D9ABB4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1EC7B45-63DB-E149-88C1-684426C997FE}"/>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138946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FD64EF1-705F-4E40-9884-E2AD72829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3A1C13AD-07AE-3B45-9FBD-FBB1F97B6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A9B56716-1078-5540-990E-E4676225A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DCF7F-D956-254E-99BC-6091327F4838}" type="datetimeFigureOut">
              <a:rPr lang="en-US" smtClean="0"/>
              <a:t>11/30/2020</a:t>
            </a:fld>
            <a:endParaRPr lang="en-US"/>
          </a:p>
        </p:txBody>
      </p:sp>
      <p:sp>
        <p:nvSpPr>
          <p:cNvPr id="5" name="Footer Placeholder 4">
            <a:extLst>
              <a:ext uri="{FF2B5EF4-FFF2-40B4-BE49-F238E27FC236}">
                <a16:creationId xmlns:a16="http://schemas.microsoft.com/office/drawing/2014/main" xmlns="" id="{88C9E3F8-0C98-C143-96D0-E5329D398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2C5226E-7E8A-5D44-B82C-65C19CDE0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7F2C5-3548-6744-8B45-C12FAF356999}" type="slidenum">
              <a:rPr lang="en-US" smtClean="0"/>
              <a:t>‹#›</a:t>
            </a:fld>
            <a:endParaRPr lang="en-US"/>
          </a:p>
        </p:txBody>
      </p:sp>
    </p:spTree>
    <p:extLst>
      <p:ext uri="{BB962C8B-B14F-4D97-AF65-F5344CB8AC3E}">
        <p14:creationId xmlns:p14="http://schemas.microsoft.com/office/powerpoint/2010/main" val="9027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68214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xmlns="" id="{FDEECE2B-4F07-3243-A1BF-25C2CD33540E}"/>
              </a:ext>
            </a:extLst>
          </p:cNvPr>
          <p:cNvSpPr>
            <a:spLocks noGrp="1"/>
          </p:cNvSpPr>
          <p:nvPr>
            <p:ph type="subTitle" idx="1"/>
          </p:nvPr>
        </p:nvSpPr>
        <p:spPr>
          <a:xfrm>
            <a:off x="1245970" y="2666346"/>
            <a:ext cx="9712979" cy="1870364"/>
          </a:xfrm>
        </p:spPr>
        <p:txBody>
          <a:bodyPr>
            <a:normAutofit/>
          </a:bodyPr>
          <a:lstStyle/>
          <a:p>
            <a:r>
              <a:rPr lang="en-GB" dirty="0">
                <a:latin typeface="Sassoon Infant Std" pitchFamily="34" charset="0"/>
                <a:ea typeface="Sassoon Infant Rg" panose="02000503030000020003" pitchFamily="2" charset="0"/>
              </a:rPr>
              <a:t>Advent </a:t>
            </a:r>
            <a:r>
              <a:rPr lang="en-GB" dirty="0" err="1">
                <a:latin typeface="Sassoon Infant Std" pitchFamily="34" charset="0"/>
                <a:ea typeface="Sassoon Infant Rg" panose="02000503030000020003" pitchFamily="2" charset="0"/>
              </a:rPr>
              <a:t>CalenBAR</a:t>
            </a:r>
            <a:endParaRPr lang="en-GB" dirty="0">
              <a:latin typeface="Sassoon Infant Std" pitchFamily="34" charset="0"/>
              <a:ea typeface="Sassoon Infant Rg" panose="02000503030000020003" pitchFamily="2" charset="0"/>
            </a:endParaRPr>
          </a:p>
          <a:p>
            <a:r>
              <a:rPr lang="en-GB" dirty="0">
                <a:latin typeface="Sassoon Infant Std" pitchFamily="34" charset="0"/>
                <a:ea typeface="Sassoon Infant Rg" panose="02000503030000020003" pitchFamily="2" charset="0"/>
              </a:rPr>
              <a:t>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p>
        </p:txBody>
      </p:sp>
      <p:pic>
        <p:nvPicPr>
          <p:cNvPr id="11" name="Picture 10">
            <a:extLst>
              <a:ext uri="{FF2B5EF4-FFF2-40B4-BE49-F238E27FC236}">
                <a16:creationId xmlns:a16="http://schemas.microsoft.com/office/drawing/2014/main" xmlns=""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a16="http://schemas.microsoft.com/office/drawing/2014/main" xmlns=""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a16="http://schemas.microsoft.com/office/drawing/2014/main" xmlns=""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a16="http://schemas.microsoft.com/office/drawing/2014/main" xmlns=""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8" name="TextBox 7">
            <a:extLst>
              <a:ext uri="{FF2B5EF4-FFF2-40B4-BE49-F238E27FC236}">
                <a16:creationId xmlns:a16="http://schemas.microsoft.com/office/drawing/2014/main" xmlns="" id="{AC9EFBDC-A8B5-9549-8D36-873513E4D40C}"/>
              </a:ext>
            </a:extLst>
          </p:cNvPr>
          <p:cNvSpPr txBox="1"/>
          <p:nvPr/>
        </p:nvSpPr>
        <p:spPr>
          <a:xfrm>
            <a:off x="596348" y="653332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ssoon Infant Std" pitchFamily="34" charset="0"/>
            </a:endParaRPr>
          </a:p>
        </p:txBody>
      </p:sp>
      <p:sp>
        <p:nvSpPr>
          <p:cNvPr id="9" name="TextBox 8">
            <a:extLst>
              <a:ext uri="{FF2B5EF4-FFF2-40B4-BE49-F238E27FC236}">
                <a16:creationId xmlns:a16="http://schemas.microsoft.com/office/drawing/2014/main" xmlns="" id="{F8D65072-FC35-D84F-937B-70E91C6BD3D3}"/>
              </a:ext>
            </a:extLst>
          </p:cNvPr>
          <p:cNvSpPr txBox="1"/>
          <p:nvPr/>
        </p:nvSpPr>
        <p:spPr>
          <a:xfrm>
            <a:off x="9342783" y="38563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ssoon Infant Std" pitchFamily="34" charset="0"/>
            </a:endParaRPr>
          </a:p>
        </p:txBody>
      </p:sp>
      <p:pic>
        <p:nvPicPr>
          <p:cNvPr id="2" name="Picture 1">
            <a:extLst>
              <a:ext uri="{FF2B5EF4-FFF2-40B4-BE49-F238E27FC236}">
                <a16:creationId xmlns:a16="http://schemas.microsoft.com/office/drawing/2014/main" xmlns="" id="{23FD110D-0788-224A-B984-DF64F26843F4}"/>
              </a:ext>
            </a:extLst>
          </p:cNvPr>
          <p:cNvPicPr>
            <a:picLocks noChangeAspect="1"/>
          </p:cNvPicPr>
          <p:nvPr/>
        </p:nvPicPr>
        <p:blipFill>
          <a:blip r:embed="rId6"/>
          <a:stretch>
            <a:fillRect/>
          </a:stretch>
        </p:blipFill>
        <p:spPr>
          <a:xfrm>
            <a:off x="9689822" y="127262"/>
            <a:ext cx="2502178" cy="1407475"/>
          </a:xfrm>
          <a:prstGeom prst="rect">
            <a:avLst/>
          </a:prstGeom>
        </p:spPr>
      </p:pic>
      <p:pic>
        <p:nvPicPr>
          <p:cNvPr id="3" name="Picture 2">
            <a:extLst>
              <a:ext uri="{FF2B5EF4-FFF2-40B4-BE49-F238E27FC236}">
                <a16:creationId xmlns:a16="http://schemas.microsoft.com/office/drawing/2014/main" xmlns="" id="{ED37280F-09CB-114C-B7C3-47F64F5DE656}"/>
              </a:ext>
            </a:extLst>
          </p:cNvPr>
          <p:cNvPicPr>
            <a:picLocks noChangeAspect="1"/>
          </p:cNvPicPr>
          <p:nvPr/>
        </p:nvPicPr>
        <p:blipFill>
          <a:blip r:embed="rId7"/>
          <a:stretch>
            <a:fillRect/>
          </a:stretch>
        </p:blipFill>
        <p:spPr>
          <a:xfrm>
            <a:off x="851918" y="4041049"/>
            <a:ext cx="1085603" cy="1085603"/>
          </a:xfrm>
          <a:prstGeom prst="rect">
            <a:avLst/>
          </a:prstGeom>
        </p:spPr>
      </p:pic>
      <p:pic>
        <p:nvPicPr>
          <p:cNvPr id="4" name="Picture 3">
            <a:extLst>
              <a:ext uri="{FF2B5EF4-FFF2-40B4-BE49-F238E27FC236}">
                <a16:creationId xmlns:a16="http://schemas.microsoft.com/office/drawing/2014/main" xmlns="" id="{829D0D62-54A5-5A4E-91A1-84131302BED8}"/>
              </a:ext>
            </a:extLst>
          </p:cNvPr>
          <p:cNvPicPr>
            <a:picLocks noChangeAspect="1"/>
          </p:cNvPicPr>
          <p:nvPr/>
        </p:nvPicPr>
        <p:blipFill>
          <a:blip r:embed="rId8"/>
          <a:stretch>
            <a:fillRect/>
          </a:stretch>
        </p:blipFill>
        <p:spPr>
          <a:xfrm>
            <a:off x="11185192" y="3134708"/>
            <a:ext cx="588583" cy="588583"/>
          </a:xfrm>
          <a:prstGeom prst="rect">
            <a:avLst/>
          </a:prstGeom>
        </p:spPr>
      </p:pic>
    </p:spTree>
    <p:extLst>
      <p:ext uri="{BB962C8B-B14F-4D97-AF65-F5344CB8AC3E}">
        <p14:creationId xmlns:p14="http://schemas.microsoft.com/office/powerpoint/2010/main" val="1236914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Sassoon Infant Std" pitchFamily="34" charset="0"/>
                <a:ea typeface="Sassoon Infant Rg" panose="02000503030000020003" pitchFamily="2" charset="0"/>
              </a:rPr>
              <a:t>Advent </a:t>
            </a:r>
            <a:r>
              <a:rPr lang="en-GB" dirty="0" err="1">
                <a:latin typeface="Sassoon Infant Std" pitchFamily="34" charset="0"/>
                <a:ea typeface="Sassoon Infant Rg" panose="02000503030000020003" pitchFamily="2" charset="0"/>
              </a:rPr>
              <a:t>CalenBAR</a:t>
            </a:r>
            <a:r>
              <a:rPr lang="en-GB" dirty="0">
                <a:latin typeface="Sassoon Infant Std" pitchFamily="34" charset="0"/>
                <a:ea typeface="Sassoon Infant Rg" panose="02000503030000020003" pitchFamily="2" charset="0"/>
              </a:rPr>
              <a:t> | 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1:</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Miss Bell hands out some gifts to her class.</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At midday, she hands out 7 gifts.</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At 3pm, she hands out 8 more. </a:t>
            </a:r>
          </a:p>
          <a:p>
            <a:pPr algn="l"/>
            <a:r>
              <a:rPr lang="en-GB" dirty="0">
                <a:latin typeface="Sassoon Infant Std" pitchFamily="34" charset="0"/>
                <a:ea typeface="Sassoon Infant Rg" panose="02000503030000020003" pitchFamily="2" charset="0"/>
              </a:rPr>
              <a:t>She still has 9 gifts left to hand out at the end of the day. </a:t>
            </a:r>
          </a:p>
          <a:p>
            <a:pPr algn="l"/>
            <a:r>
              <a:rPr lang="en-GB" dirty="0">
                <a:latin typeface="Sassoon Infant Std" pitchFamily="34" charset="0"/>
                <a:ea typeface="Sassoon Infant Rg" panose="02000503030000020003" pitchFamily="2" charset="0"/>
              </a:rPr>
              <a:t>How many gifts did she have before midday?</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2" name="Picture 1">
            <a:extLst>
              <a:ext uri="{FF2B5EF4-FFF2-40B4-BE49-F238E27FC236}">
                <a16:creationId xmlns:a16="http://schemas.microsoft.com/office/drawing/2014/main" xmlns="" id="{A8AF0609-19D1-1543-B0DC-B0CD948BED5E}"/>
              </a:ext>
            </a:extLst>
          </p:cNvPr>
          <p:cNvPicPr>
            <a:picLocks noChangeAspect="1"/>
          </p:cNvPicPr>
          <p:nvPr/>
        </p:nvPicPr>
        <p:blipFill>
          <a:blip r:embed="rId3"/>
          <a:stretch>
            <a:fillRect/>
          </a:stretch>
        </p:blipFill>
        <p:spPr>
          <a:xfrm>
            <a:off x="9944793" y="983364"/>
            <a:ext cx="2146646" cy="1403576"/>
          </a:xfrm>
          <a:prstGeom prst="rect">
            <a:avLst/>
          </a:prstGeom>
        </p:spPr>
      </p:pic>
    </p:spTree>
    <p:extLst>
      <p:ext uri="{BB962C8B-B14F-4D97-AF65-F5344CB8AC3E}">
        <p14:creationId xmlns:p14="http://schemas.microsoft.com/office/powerpoint/2010/main" val="3322161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3">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Sassoon Infant Std" pitchFamily="34" charset="0"/>
                <a:ea typeface="Sassoon Infant Rg" panose="02000503030000020003" pitchFamily="2" charset="0"/>
              </a:rPr>
              <a:t>Advent </a:t>
            </a:r>
            <a:r>
              <a:rPr lang="en-GB" dirty="0" err="1">
                <a:latin typeface="Sassoon Infant Std" pitchFamily="34" charset="0"/>
                <a:ea typeface="Sassoon Infant Rg" panose="02000503030000020003" pitchFamily="2" charset="0"/>
              </a:rPr>
              <a:t>CalenBAR</a:t>
            </a:r>
            <a:r>
              <a:rPr lang="en-GB" dirty="0">
                <a:latin typeface="Sassoon Infant Std" pitchFamily="34" charset="0"/>
                <a:ea typeface="Sassoon Infant Rg" panose="02000503030000020003" pitchFamily="2" charset="0"/>
              </a:rPr>
              <a:t> | 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1:</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Miss Bell hands out some gifts to her class.</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At midday, she hands out 7 gifts.</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At 3pm, she hands out 8 more. </a:t>
            </a:r>
          </a:p>
          <a:p>
            <a:pPr algn="l"/>
            <a:r>
              <a:rPr lang="en-GB" dirty="0">
                <a:latin typeface="Sassoon Infant Std" pitchFamily="34" charset="0"/>
                <a:ea typeface="Sassoon Infant Rg" panose="02000503030000020003" pitchFamily="2" charset="0"/>
              </a:rPr>
              <a:t>She still has 9 gifts left to hand out at the end of the day. </a:t>
            </a:r>
          </a:p>
          <a:p>
            <a:pPr algn="l"/>
            <a:r>
              <a:rPr lang="en-GB" dirty="0">
                <a:latin typeface="Sassoon Infant Std" pitchFamily="34" charset="0"/>
                <a:ea typeface="Sassoon Infant Rg" panose="02000503030000020003" pitchFamily="2" charset="0"/>
              </a:rPr>
              <a:t>How many gifts did she have before midday?</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2" name="Picture 1">
            <a:extLst>
              <a:ext uri="{FF2B5EF4-FFF2-40B4-BE49-F238E27FC236}">
                <a16:creationId xmlns:a16="http://schemas.microsoft.com/office/drawing/2014/main" xmlns="" id="{A8AF0609-19D1-1543-B0DC-B0CD948BED5E}"/>
              </a:ext>
            </a:extLst>
          </p:cNvPr>
          <p:cNvPicPr>
            <a:picLocks noChangeAspect="1"/>
          </p:cNvPicPr>
          <p:nvPr/>
        </p:nvPicPr>
        <p:blipFill>
          <a:blip r:embed="rId4"/>
          <a:stretch>
            <a:fillRect/>
          </a:stretch>
        </p:blipFill>
        <p:spPr>
          <a:xfrm>
            <a:off x="9944793" y="983364"/>
            <a:ext cx="2146646" cy="1403576"/>
          </a:xfrm>
          <a:prstGeom prst="rect">
            <a:avLst/>
          </a:prstGeom>
        </p:spPr>
      </p:pic>
      <p:sp>
        <p:nvSpPr>
          <p:cNvPr id="12" name="Subtitle 4">
            <a:extLst>
              <a:ext uri="{FF2B5EF4-FFF2-40B4-BE49-F238E27FC236}">
                <a16:creationId xmlns:a16="http://schemas.microsoft.com/office/drawing/2014/main" xmlns="" id="{DF2E44FC-3763-7B45-9922-21ECCA8BA9A4}"/>
              </a:ext>
            </a:extLst>
          </p:cNvPr>
          <p:cNvSpPr txBox="1">
            <a:spLocks/>
          </p:cNvSpPr>
          <p:nvPr/>
        </p:nvSpPr>
        <p:spPr>
          <a:xfrm>
            <a:off x="152399" y="5932967"/>
            <a:ext cx="10943492" cy="6848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Sassoon Infant Std" pitchFamily="34" charset="0"/>
                <a:ea typeface="Sassoon Infant Rg" panose="02000503030000020003" pitchFamily="2" charset="0"/>
              </a:rPr>
              <a:t>Miss Bell </a:t>
            </a:r>
            <a:r>
              <a:rPr lang="en-GB" sz="2800" dirty="0">
                <a:latin typeface="Sassoon Infant Std" pitchFamily="34" charset="0"/>
                <a:ea typeface="Sassoon Infant Rg" panose="02000503030000020003" pitchFamily="2" charset="0"/>
                <a:cs typeface="Calibri" panose="020F0502020204030204" pitchFamily="34" charset="0"/>
              </a:rPr>
              <a:t>___</a:t>
            </a:r>
            <a:r>
              <a:rPr lang="en-GB" sz="2800" dirty="0">
                <a:latin typeface="Sassoon Infant Std" pitchFamily="34" charset="0"/>
                <a:ea typeface="Sassoon Infant Rg" panose="02000503030000020003" pitchFamily="2" charset="0"/>
              </a:rPr>
              <a:t> had gifts before midday.</a:t>
            </a:r>
          </a:p>
        </p:txBody>
      </p:sp>
      <p:sp>
        <p:nvSpPr>
          <p:cNvPr id="16" name="Rectangle 15">
            <a:extLst>
              <a:ext uri="{FF2B5EF4-FFF2-40B4-BE49-F238E27FC236}">
                <a16:creationId xmlns:a16="http://schemas.microsoft.com/office/drawing/2014/main" xmlns="" id="{4CBC3DD3-E296-8646-A84B-67DB240AEFA2}"/>
              </a:ext>
            </a:extLst>
          </p:cNvPr>
          <p:cNvSpPr/>
          <p:nvPr/>
        </p:nvSpPr>
        <p:spPr>
          <a:xfrm>
            <a:off x="884750" y="3839213"/>
            <a:ext cx="934728" cy="419100"/>
          </a:xfrm>
          <a:prstGeom prst="rect">
            <a:avLst/>
          </a:prstGeom>
          <a:solidFill>
            <a:srgbClr val="729CF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Sassoon Infant Std" pitchFamily="34" charset="0"/>
                <a:ea typeface="Sassoon Infant Rg" panose="02000503030000020003" pitchFamily="2" charset="0"/>
              </a:rPr>
              <a:t>7</a:t>
            </a:r>
          </a:p>
        </p:txBody>
      </p:sp>
      <p:sp>
        <p:nvSpPr>
          <p:cNvPr id="18" name="Rectangle 17">
            <a:extLst>
              <a:ext uri="{FF2B5EF4-FFF2-40B4-BE49-F238E27FC236}">
                <a16:creationId xmlns:a16="http://schemas.microsoft.com/office/drawing/2014/main" xmlns="" id="{D863FAB9-F06A-964E-B6C0-DD5A14AC44DB}"/>
              </a:ext>
            </a:extLst>
          </p:cNvPr>
          <p:cNvSpPr/>
          <p:nvPr/>
        </p:nvSpPr>
        <p:spPr>
          <a:xfrm>
            <a:off x="1819478" y="3839213"/>
            <a:ext cx="1157082" cy="419100"/>
          </a:xfrm>
          <a:prstGeom prst="rect">
            <a:avLst/>
          </a:prstGeom>
          <a:solidFill>
            <a:srgbClr val="FE38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Sassoon Infant Std" pitchFamily="34" charset="0"/>
                <a:ea typeface="Sassoon Infant Rg" panose="02000503030000020003" pitchFamily="2" charset="0"/>
              </a:rPr>
              <a:t>8</a:t>
            </a:r>
          </a:p>
        </p:txBody>
      </p:sp>
      <p:sp>
        <p:nvSpPr>
          <p:cNvPr id="22" name="Right Brace 21">
            <a:extLst>
              <a:ext uri="{FF2B5EF4-FFF2-40B4-BE49-F238E27FC236}">
                <a16:creationId xmlns:a16="http://schemas.microsoft.com/office/drawing/2014/main" xmlns="" id="{AE173A64-CC8A-5B4C-B184-6AC18A005891}"/>
              </a:ext>
            </a:extLst>
          </p:cNvPr>
          <p:cNvSpPr/>
          <p:nvPr/>
        </p:nvSpPr>
        <p:spPr>
          <a:xfrm rot="5400000">
            <a:off x="2503744" y="2678319"/>
            <a:ext cx="316523" cy="3511229"/>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23" name="Rectangle 22">
            <a:extLst>
              <a:ext uri="{FF2B5EF4-FFF2-40B4-BE49-F238E27FC236}">
                <a16:creationId xmlns:a16="http://schemas.microsoft.com/office/drawing/2014/main" xmlns="" id="{60E50E63-4B0A-D242-A951-CD9EBAA8987D}"/>
              </a:ext>
            </a:extLst>
          </p:cNvPr>
          <p:cNvSpPr/>
          <p:nvPr/>
        </p:nvSpPr>
        <p:spPr>
          <a:xfrm>
            <a:off x="2512411" y="4679971"/>
            <a:ext cx="287258" cy="369332"/>
          </a:xfrm>
          <a:prstGeom prst="rect">
            <a:avLst/>
          </a:prstGeom>
        </p:spPr>
        <p:txBody>
          <a:bodyPr wrap="none">
            <a:spAutoFit/>
          </a:bodyPr>
          <a:lstStyle/>
          <a:p>
            <a:r>
              <a:rPr lang="en-GB" dirty="0">
                <a:latin typeface="Sassoon Infant Std" pitchFamily="34" charset="0"/>
                <a:ea typeface="Sassoon Infant Rg" panose="02000503030000020003" pitchFamily="2" charset="0"/>
              </a:rPr>
              <a:t>?</a:t>
            </a:r>
            <a:endParaRPr lang="en-US" dirty="0">
              <a:latin typeface="Sassoon Infant Std" pitchFamily="34" charset="0"/>
              <a:ea typeface="Sassoon Infant Rg" panose="02000503030000020003" pitchFamily="2" charset="0"/>
            </a:endParaRPr>
          </a:p>
        </p:txBody>
      </p:sp>
      <p:sp>
        <p:nvSpPr>
          <p:cNvPr id="24" name="Rectangle 23">
            <a:extLst>
              <a:ext uri="{FF2B5EF4-FFF2-40B4-BE49-F238E27FC236}">
                <a16:creationId xmlns:a16="http://schemas.microsoft.com/office/drawing/2014/main" xmlns="" id="{624159F0-26FC-1F4B-9C10-172228EC3997}"/>
              </a:ext>
            </a:extLst>
          </p:cNvPr>
          <p:cNvSpPr/>
          <p:nvPr/>
        </p:nvSpPr>
        <p:spPr>
          <a:xfrm>
            <a:off x="2976559" y="3839213"/>
            <a:ext cx="1441061" cy="419100"/>
          </a:xfrm>
          <a:prstGeom prst="rect">
            <a:avLst/>
          </a:prstGeom>
          <a:solidFill>
            <a:srgbClr val="2F46A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Sassoon Infant Std" pitchFamily="34" charset="0"/>
                <a:ea typeface="Sassoon Infant Rg" panose="02000503030000020003" pitchFamily="2" charset="0"/>
              </a:rPr>
              <a:t>9</a:t>
            </a: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xmlns="" id="{20363223-25D8-E44B-8E4F-7BCF4A42948F}"/>
                  </a:ext>
                </a:extLst>
              </p:cNvPr>
              <p:cNvSpPr txBox="1"/>
              <p:nvPr/>
            </p:nvSpPr>
            <p:spPr>
              <a:xfrm>
                <a:off x="6546470" y="3290899"/>
                <a:ext cx="1526380"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7 </a:t>
                </a:r>
                <a14:m>
                  <m:oMath xmlns:m="http://schemas.openxmlformats.org/officeDocument/2006/math">
                    <m:r>
                      <a:rPr lang="en-GB" sz="2400" i="1">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a:t>
                </a:r>
                <a:r>
                  <a:rPr lang="en-US" sz="2400" dirty="0">
                    <a:latin typeface="Sassoon Infant Std" pitchFamily="34" charset="0"/>
                    <a:ea typeface="Sassoon Infant Rg" panose="02000503030000020003" pitchFamily="2" charset="0"/>
                    <a:cs typeface="Calibri" panose="020F0502020204030204" pitchFamily="34" charset="0"/>
                  </a:rPr>
                  <a:t>8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9</a:t>
                </a:r>
              </a:p>
            </p:txBody>
          </p:sp>
        </mc:Choice>
        <mc:Fallback>
          <p:sp>
            <p:nvSpPr>
              <p:cNvPr id="25" name="TextBox 24">
                <a:extLst>
                  <a:ext uri="{FF2B5EF4-FFF2-40B4-BE49-F238E27FC236}">
                    <a16:creationId xmlns:a16="http://schemas.microsoft.com/office/drawing/2014/main" xmlns="" xmlns:a14="http://schemas.microsoft.com/office/drawing/2010/main" id="{20363223-25D8-E44B-8E4F-7BCF4A42948F}"/>
                  </a:ext>
                </a:extLst>
              </p:cNvPr>
              <p:cNvSpPr txBox="1">
                <a:spLocks noRot="1" noChangeAspect="1" noMove="1" noResize="1" noEditPoints="1" noAdjustHandles="1" noChangeArrowheads="1" noChangeShapeType="1" noTextEdit="1"/>
              </p:cNvSpPr>
              <p:nvPr/>
            </p:nvSpPr>
            <p:spPr>
              <a:xfrm>
                <a:off x="6546470" y="3290899"/>
                <a:ext cx="1526380" cy="646331"/>
              </a:xfrm>
              <a:prstGeom prst="rect">
                <a:avLst/>
              </a:prstGeom>
              <a:blipFill rotWithShape="1">
                <a:blip r:embed="rId5"/>
                <a:stretch>
                  <a:fillRect l="-6400" r="-4800"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xmlns="" id="{557A6D3D-A3FA-6242-A5E5-C33A32C57B47}"/>
                  </a:ext>
                </a:extLst>
              </p:cNvPr>
              <p:cNvSpPr txBox="1"/>
              <p:nvPr/>
            </p:nvSpPr>
            <p:spPr>
              <a:xfrm>
                <a:off x="7992281" y="3284872"/>
                <a:ext cx="1050288" cy="646331"/>
              </a:xfrm>
              <a:prstGeom prst="rect">
                <a:avLst/>
              </a:prstGeom>
              <a:noFill/>
            </p:spPr>
            <p:txBody>
              <a:bodyPr wrap="squar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24</a:t>
                </a:r>
              </a:p>
            </p:txBody>
          </p:sp>
        </mc:Choice>
        <mc:Fallback>
          <p:sp>
            <p:nvSpPr>
              <p:cNvPr id="26" name="TextBox 25">
                <a:extLst>
                  <a:ext uri="{FF2B5EF4-FFF2-40B4-BE49-F238E27FC236}">
                    <a16:creationId xmlns:a16="http://schemas.microsoft.com/office/drawing/2014/main" xmlns="" xmlns:a14="http://schemas.microsoft.com/office/drawing/2010/main" id="{557A6D3D-A3FA-6242-A5E5-C33A32C57B47}"/>
                  </a:ext>
                </a:extLst>
              </p:cNvPr>
              <p:cNvSpPr txBox="1">
                <a:spLocks noRot="1" noChangeAspect="1" noMove="1" noResize="1" noEditPoints="1" noAdjustHandles="1" noChangeArrowheads="1" noChangeShapeType="1" noTextEdit="1"/>
              </p:cNvSpPr>
              <p:nvPr/>
            </p:nvSpPr>
            <p:spPr>
              <a:xfrm>
                <a:off x="7992281" y="3284872"/>
                <a:ext cx="1050288" cy="646331"/>
              </a:xfrm>
              <a:prstGeom prst="rect">
                <a:avLst/>
              </a:prstGeom>
              <a:blipFill rotWithShape="1">
                <a:blip r:embed="rId6"/>
                <a:stretch>
                  <a:fillRect b="-14151"/>
                </a:stretch>
              </a:blipFill>
            </p:spPr>
            <p:txBody>
              <a:bodyPr/>
              <a:lstStyle/>
              <a:p>
                <a:r>
                  <a:rPr lang="en-GB">
                    <a:noFill/>
                  </a:rPr>
                  <a:t> </a:t>
                </a:r>
              </a:p>
            </p:txBody>
          </p:sp>
        </mc:Fallback>
      </mc:AlternateContent>
      <p:sp>
        <p:nvSpPr>
          <p:cNvPr id="28" name="TextBox 27">
            <a:extLst>
              <a:ext uri="{FF2B5EF4-FFF2-40B4-BE49-F238E27FC236}">
                <a16:creationId xmlns:a16="http://schemas.microsoft.com/office/drawing/2014/main" xmlns="" id="{F28E050A-7E5D-9C4E-9CB7-1AB8BC51A242}"/>
              </a:ext>
            </a:extLst>
          </p:cNvPr>
          <p:cNvSpPr txBox="1"/>
          <p:nvPr/>
        </p:nvSpPr>
        <p:spPr>
          <a:xfrm>
            <a:off x="2377634" y="4564555"/>
            <a:ext cx="848166" cy="646331"/>
          </a:xfrm>
          <a:prstGeom prst="rect">
            <a:avLst/>
          </a:prstGeom>
          <a:noFill/>
        </p:spPr>
        <p:txBody>
          <a:bodyPr wrap="square" rtlCol="0">
            <a:spAutoFit/>
          </a:bodyPr>
          <a:lstStyle/>
          <a:p>
            <a:pPr>
              <a:lnSpc>
                <a:spcPct val="150000"/>
              </a:lnSpc>
            </a:pPr>
            <a:r>
              <a:rPr lang="en-GB" sz="2400" dirty="0">
                <a:latin typeface="Sassoon Infant Std" pitchFamily="34" charset="0"/>
                <a:ea typeface="Sassoon Infant Rg" panose="02000503030000020003" pitchFamily="2" charset="0"/>
                <a:cs typeface="Calibri" panose="020F0502020204030204" pitchFamily="34" charset="0"/>
              </a:rPr>
              <a:t>24</a:t>
            </a:r>
          </a:p>
        </p:txBody>
      </p:sp>
      <p:sp>
        <p:nvSpPr>
          <p:cNvPr id="29" name="TextBox 28">
            <a:extLst>
              <a:ext uri="{FF2B5EF4-FFF2-40B4-BE49-F238E27FC236}">
                <a16:creationId xmlns:a16="http://schemas.microsoft.com/office/drawing/2014/main" xmlns="" id="{C3F01837-24B2-9A48-AF92-99287C25A015}"/>
              </a:ext>
            </a:extLst>
          </p:cNvPr>
          <p:cNvSpPr txBox="1"/>
          <p:nvPr/>
        </p:nvSpPr>
        <p:spPr>
          <a:xfrm>
            <a:off x="1604684" y="5725787"/>
            <a:ext cx="812409" cy="738664"/>
          </a:xfrm>
          <a:prstGeom prst="rect">
            <a:avLst/>
          </a:prstGeom>
          <a:noFill/>
        </p:spPr>
        <p:txBody>
          <a:bodyPr wrap="square" rtlCol="0">
            <a:spAutoFit/>
          </a:bodyPr>
          <a:lstStyle/>
          <a:p>
            <a:pPr>
              <a:lnSpc>
                <a:spcPct val="150000"/>
              </a:lnSpc>
            </a:pPr>
            <a:r>
              <a:rPr lang="en-GB" sz="2800" dirty="0">
                <a:solidFill>
                  <a:srgbClr val="FE3860"/>
                </a:solidFill>
                <a:latin typeface="Sassoon Infant Std" pitchFamily="34" charset="0"/>
                <a:ea typeface="Sassoon Infant Rg" panose="02000503030000020003" pitchFamily="2" charset="0"/>
                <a:cs typeface="Calibri" panose="020F0502020204030204" pitchFamily="34" charset="0"/>
              </a:rPr>
              <a:t>24</a:t>
            </a:r>
          </a:p>
        </p:txBody>
      </p:sp>
    </p:spTree>
    <p:extLst>
      <p:ext uri="{BB962C8B-B14F-4D97-AF65-F5344CB8AC3E}">
        <p14:creationId xmlns:p14="http://schemas.microsoft.com/office/powerpoint/2010/main" val="6098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trips(down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trips(down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1"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0" nodeType="clickEffect">
                                  <p:stCondLst>
                                    <p:cond delay="0"/>
                                  </p:stCondLst>
                                  <p:childTnLst>
                                    <p:animEffect transition="out" filter="checkerboard(across)">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linds(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linds(horizontal)">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animBg="1"/>
      <p:bldP spid="22" grpId="0" animBg="1"/>
      <p:bldP spid="23" grpId="0"/>
      <p:bldP spid="23" grpId="1"/>
      <p:bldP spid="24" grpId="0" animBg="1"/>
      <p:bldP spid="25" grpId="0"/>
      <p:bldP spid="26"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Sassoon Infant Std" pitchFamily="34" charset="0"/>
                <a:ea typeface="Sassoon Infant Rg" panose="02000503030000020003" pitchFamily="2" charset="0"/>
              </a:rPr>
              <a:t>Advent </a:t>
            </a:r>
            <a:r>
              <a:rPr lang="en-GB" dirty="0" err="1">
                <a:latin typeface="Sassoon Infant Std" pitchFamily="34" charset="0"/>
                <a:ea typeface="Sassoon Infant Rg" panose="02000503030000020003" pitchFamily="2" charset="0"/>
              </a:rPr>
              <a:t>CalenBAR</a:t>
            </a:r>
            <a:r>
              <a:rPr lang="en-GB" dirty="0">
                <a:latin typeface="Sassoon Infant Std" pitchFamily="34" charset="0"/>
                <a:ea typeface="Sassoon Infant Rg" panose="02000503030000020003" pitchFamily="2" charset="0"/>
              </a:rPr>
              <a:t> | 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2:</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Yasmin has two Christmas crackers. She has hidden numbers in each of the crackers. The number in the green cracker is bigger than the purple cracker’s number. The two numbers have a sum of 100. One of the numbers is 32 greater than the other number.</a:t>
            </a:r>
          </a:p>
          <a:p>
            <a:pPr algn="l"/>
            <a:r>
              <a:rPr lang="en-GB" dirty="0">
                <a:latin typeface="Sassoon Infant Std" pitchFamily="34" charset="0"/>
                <a:ea typeface="Sassoon Infant Rg" panose="02000503030000020003" pitchFamily="2" charset="0"/>
              </a:rPr>
              <a:t>What number is hidden in each of the two crackers?  </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16" name="Picture 15">
            <a:extLst>
              <a:ext uri="{FF2B5EF4-FFF2-40B4-BE49-F238E27FC236}">
                <a16:creationId xmlns:a16="http://schemas.microsoft.com/office/drawing/2014/main" xmlns="" id="{55971D14-65D7-E645-AD20-8CE5FCE1BAD6}"/>
              </a:ext>
            </a:extLst>
          </p:cNvPr>
          <p:cNvPicPr>
            <a:picLocks noChangeAspect="1"/>
          </p:cNvPicPr>
          <p:nvPr/>
        </p:nvPicPr>
        <p:blipFill>
          <a:blip r:embed="rId3"/>
          <a:stretch>
            <a:fillRect/>
          </a:stretch>
        </p:blipFill>
        <p:spPr>
          <a:xfrm>
            <a:off x="10945042" y="1042246"/>
            <a:ext cx="1206500" cy="1206500"/>
          </a:xfrm>
          <a:prstGeom prst="rect">
            <a:avLst/>
          </a:prstGeom>
        </p:spPr>
      </p:pic>
    </p:spTree>
    <p:extLst>
      <p:ext uri="{BB962C8B-B14F-4D97-AF65-F5344CB8AC3E}">
        <p14:creationId xmlns:p14="http://schemas.microsoft.com/office/powerpoint/2010/main" val="364859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Sassoon Infant Std" pitchFamily="34" charset="0"/>
                <a:ea typeface="Sassoon Infant Rg" panose="02000503030000020003" pitchFamily="2" charset="0"/>
              </a:rPr>
              <a:t>Advent </a:t>
            </a:r>
            <a:r>
              <a:rPr lang="en-GB" dirty="0" err="1">
                <a:latin typeface="Sassoon Infant Std" pitchFamily="34" charset="0"/>
                <a:ea typeface="Sassoon Infant Rg" panose="02000503030000020003" pitchFamily="2" charset="0"/>
              </a:rPr>
              <a:t>CalenBAR</a:t>
            </a:r>
            <a:r>
              <a:rPr lang="en-GB" dirty="0">
                <a:latin typeface="Sassoon Infant Std" pitchFamily="34" charset="0"/>
                <a:ea typeface="Sassoon Infant Rg" panose="02000503030000020003" pitchFamily="2" charset="0"/>
              </a:rPr>
              <a:t> | 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2:</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Yasmin has two Christmas crackers. She has hidden numbers in each of the crackers. The number in the green cracker is bigger than the purple cracker’s number. The two numbers have a sum of 100. One of the numbers is 32 greater than the other number.</a:t>
            </a:r>
          </a:p>
          <a:p>
            <a:pPr algn="l"/>
            <a:r>
              <a:rPr lang="en-GB" dirty="0">
                <a:latin typeface="Sassoon Infant Std" pitchFamily="34" charset="0"/>
                <a:ea typeface="Sassoon Infant Rg" panose="02000503030000020003" pitchFamily="2" charset="0"/>
              </a:rPr>
              <a:t>What number is hidden in each of the two crackers?  </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2" name="Subtitle 4">
            <a:extLst>
              <a:ext uri="{FF2B5EF4-FFF2-40B4-BE49-F238E27FC236}">
                <a16:creationId xmlns:a16="http://schemas.microsoft.com/office/drawing/2014/main" xmlns="" id="{152A2B04-A007-5646-9B23-DED8AB4E83B1}"/>
              </a:ext>
            </a:extLst>
          </p:cNvPr>
          <p:cNvSpPr txBox="1">
            <a:spLocks/>
          </p:cNvSpPr>
          <p:nvPr/>
        </p:nvSpPr>
        <p:spPr>
          <a:xfrm>
            <a:off x="152398" y="5932967"/>
            <a:ext cx="11902119"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The purple cracker contains </a:t>
            </a:r>
            <a:r>
              <a:rPr lang="en-GB" dirty="0">
                <a:latin typeface="Sassoon Infant Std" pitchFamily="34" charset="0"/>
                <a:ea typeface="Sassoon Infant Rg" panose="02000503030000020003" pitchFamily="2" charset="0"/>
                <a:cs typeface="Calibri" panose="020F0502020204030204" pitchFamily="34" charset="0"/>
              </a:rPr>
              <a:t>____</a:t>
            </a:r>
            <a:r>
              <a:rPr lang="en-GB" dirty="0">
                <a:latin typeface="Sassoon Infant Std" pitchFamily="34" charset="0"/>
                <a:ea typeface="Sassoon Infant Rg" panose="02000503030000020003" pitchFamily="2" charset="0"/>
              </a:rPr>
              <a:t>. The green cracker contains </a:t>
            </a:r>
            <a:r>
              <a:rPr lang="en-GB" dirty="0">
                <a:latin typeface="Sassoon Infant Std" pitchFamily="34" charset="0"/>
                <a:ea typeface="Sassoon Infant Rg" panose="02000503030000020003" pitchFamily="2" charset="0"/>
                <a:cs typeface="Calibri" panose="020F0502020204030204" pitchFamily="34" charset="0"/>
              </a:rPr>
              <a:t>____</a:t>
            </a:r>
            <a:r>
              <a:rPr lang="en-GB" dirty="0">
                <a:latin typeface="Sassoon Infant Std" pitchFamily="34" charset="0"/>
                <a:ea typeface="Sassoon Infant Rg" panose="02000503030000020003" pitchFamily="2" charset="0"/>
              </a:rPr>
              <a:t>.   </a:t>
            </a:r>
          </a:p>
        </p:txBody>
      </p:sp>
      <p:sp>
        <p:nvSpPr>
          <p:cNvPr id="16" name="Right Brace 15">
            <a:extLst>
              <a:ext uri="{FF2B5EF4-FFF2-40B4-BE49-F238E27FC236}">
                <a16:creationId xmlns:a16="http://schemas.microsoft.com/office/drawing/2014/main" xmlns="" id="{FF756A0A-1909-C847-A332-54BEA008DAAD}"/>
              </a:ext>
            </a:extLst>
          </p:cNvPr>
          <p:cNvSpPr/>
          <p:nvPr/>
        </p:nvSpPr>
        <p:spPr>
          <a:xfrm>
            <a:off x="4506134" y="3491093"/>
            <a:ext cx="316523" cy="1861900"/>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18" name="Rectangle 17">
            <a:extLst>
              <a:ext uri="{FF2B5EF4-FFF2-40B4-BE49-F238E27FC236}">
                <a16:creationId xmlns:a16="http://schemas.microsoft.com/office/drawing/2014/main" xmlns="" id="{47CC6F07-2938-334A-8172-E9D290F81C82}"/>
              </a:ext>
            </a:extLst>
          </p:cNvPr>
          <p:cNvSpPr/>
          <p:nvPr/>
        </p:nvSpPr>
        <p:spPr>
          <a:xfrm>
            <a:off x="1653054" y="3470634"/>
            <a:ext cx="45719" cy="1861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22" name="Rectangle 21">
            <a:extLst>
              <a:ext uri="{FF2B5EF4-FFF2-40B4-BE49-F238E27FC236}">
                <a16:creationId xmlns:a16="http://schemas.microsoft.com/office/drawing/2014/main" xmlns="" id="{0E0E1EE6-E0F3-3146-8594-8C90B97346D5}"/>
              </a:ext>
            </a:extLst>
          </p:cNvPr>
          <p:cNvSpPr/>
          <p:nvPr/>
        </p:nvSpPr>
        <p:spPr>
          <a:xfrm>
            <a:off x="4911604" y="4254961"/>
            <a:ext cx="564578" cy="369332"/>
          </a:xfrm>
          <a:prstGeom prst="rect">
            <a:avLst/>
          </a:prstGeom>
        </p:spPr>
        <p:txBody>
          <a:bodyPr wrap="none">
            <a:spAutoFit/>
          </a:bodyPr>
          <a:lstStyle/>
          <a:p>
            <a:r>
              <a:rPr lang="en-GB" dirty="0">
                <a:latin typeface="Sassoon Infant Std" pitchFamily="34" charset="0"/>
                <a:ea typeface="Sassoon Infant Rg" panose="02000503030000020003" pitchFamily="2" charset="0"/>
              </a:rPr>
              <a:t>100</a:t>
            </a:r>
            <a:endParaRPr lang="en-US" dirty="0">
              <a:latin typeface="Sassoon Infant Std" pitchFamily="34" charset="0"/>
              <a:ea typeface="Sassoon Infant Rg" panose="02000503030000020003" pitchFamily="2" charset="0"/>
            </a:endParaRPr>
          </a:p>
        </p:txBody>
      </p:sp>
      <p:sp>
        <p:nvSpPr>
          <p:cNvPr id="23" name="Rectangle 22">
            <a:extLst>
              <a:ext uri="{FF2B5EF4-FFF2-40B4-BE49-F238E27FC236}">
                <a16:creationId xmlns:a16="http://schemas.microsoft.com/office/drawing/2014/main" xmlns="" id="{E4856C1E-57F0-0E4A-85E3-B3A03F5200A7}"/>
              </a:ext>
            </a:extLst>
          </p:cNvPr>
          <p:cNvSpPr/>
          <p:nvPr/>
        </p:nvSpPr>
        <p:spPr>
          <a:xfrm>
            <a:off x="783369" y="3671931"/>
            <a:ext cx="763349" cy="369332"/>
          </a:xfrm>
          <a:prstGeom prst="rect">
            <a:avLst/>
          </a:prstGeom>
        </p:spPr>
        <p:txBody>
          <a:bodyPr wrap="none">
            <a:spAutoFit/>
          </a:bodyPr>
          <a:lstStyle/>
          <a:p>
            <a:pPr algn="r"/>
            <a:r>
              <a:rPr lang="en-GB" dirty="0">
                <a:latin typeface="Sassoon Infant Std" pitchFamily="34" charset="0"/>
                <a:ea typeface="Sassoon Infant Rg" panose="02000503030000020003" pitchFamily="2" charset="0"/>
              </a:rPr>
              <a:t>purple</a:t>
            </a:r>
            <a:endParaRPr lang="en-US" dirty="0">
              <a:latin typeface="Sassoon Infant Std" pitchFamily="34" charset="0"/>
              <a:ea typeface="Sassoon Infant Rg" panose="02000503030000020003" pitchFamily="2" charset="0"/>
            </a:endParaRPr>
          </a:p>
        </p:txBody>
      </p:sp>
      <p:sp>
        <p:nvSpPr>
          <p:cNvPr id="24" name="Rectangle 23">
            <a:extLst>
              <a:ext uri="{FF2B5EF4-FFF2-40B4-BE49-F238E27FC236}">
                <a16:creationId xmlns:a16="http://schemas.microsoft.com/office/drawing/2014/main" xmlns="" id="{A1811571-857A-744A-ACBA-567F000D1385}"/>
              </a:ext>
            </a:extLst>
          </p:cNvPr>
          <p:cNvSpPr/>
          <p:nvPr/>
        </p:nvSpPr>
        <p:spPr>
          <a:xfrm>
            <a:off x="856464" y="4838173"/>
            <a:ext cx="690254" cy="369332"/>
          </a:xfrm>
          <a:prstGeom prst="rect">
            <a:avLst/>
          </a:prstGeom>
        </p:spPr>
        <p:txBody>
          <a:bodyPr wrap="none">
            <a:spAutoFit/>
          </a:bodyPr>
          <a:lstStyle/>
          <a:p>
            <a:pPr algn="r"/>
            <a:r>
              <a:rPr lang="en-GB" dirty="0">
                <a:latin typeface="Sassoon Infant Std" pitchFamily="34" charset="0"/>
                <a:ea typeface="Sassoon Infant Rg" panose="02000503030000020003" pitchFamily="2" charset="0"/>
              </a:rPr>
              <a:t>green</a:t>
            </a:r>
            <a:endParaRPr lang="en-US" dirty="0">
              <a:latin typeface="Sassoon Infant Std" pitchFamily="34" charset="0"/>
              <a:ea typeface="Sassoon Infant Rg" panose="02000503030000020003" pitchFamily="2" charset="0"/>
            </a:endParaRPr>
          </a:p>
        </p:txBody>
      </p:sp>
      <p:pic>
        <p:nvPicPr>
          <p:cNvPr id="2" name="Picture 1">
            <a:extLst>
              <a:ext uri="{FF2B5EF4-FFF2-40B4-BE49-F238E27FC236}">
                <a16:creationId xmlns:a16="http://schemas.microsoft.com/office/drawing/2014/main" xmlns="" id="{0DF95FB3-02E0-A140-BD80-8FACD20F6FEE}"/>
              </a:ext>
            </a:extLst>
          </p:cNvPr>
          <p:cNvPicPr>
            <a:picLocks noChangeAspect="1"/>
          </p:cNvPicPr>
          <p:nvPr/>
        </p:nvPicPr>
        <p:blipFill>
          <a:blip r:embed="rId3"/>
          <a:stretch>
            <a:fillRect/>
          </a:stretch>
        </p:blipFill>
        <p:spPr>
          <a:xfrm>
            <a:off x="10945042" y="1042246"/>
            <a:ext cx="1206500" cy="1206500"/>
          </a:xfrm>
          <a:prstGeom prst="rect">
            <a:avLst/>
          </a:prstGeom>
        </p:spPr>
      </p:pic>
      <p:sp>
        <p:nvSpPr>
          <p:cNvPr id="30" name="Rectangle 29">
            <a:extLst>
              <a:ext uri="{FF2B5EF4-FFF2-40B4-BE49-F238E27FC236}">
                <a16:creationId xmlns:a16="http://schemas.microsoft.com/office/drawing/2014/main" xmlns="" id="{BB761B7F-88A6-3E48-A505-7E6C3A193085}"/>
              </a:ext>
            </a:extLst>
          </p:cNvPr>
          <p:cNvSpPr/>
          <p:nvPr/>
        </p:nvSpPr>
        <p:spPr>
          <a:xfrm>
            <a:off x="1698773" y="3646780"/>
            <a:ext cx="1633512" cy="419100"/>
          </a:xfrm>
          <a:prstGeom prst="rect">
            <a:avLst/>
          </a:prstGeom>
          <a:solidFill>
            <a:srgbClr val="C796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34</a:t>
            </a:r>
          </a:p>
        </p:txBody>
      </p:sp>
      <p:sp>
        <p:nvSpPr>
          <p:cNvPr id="31" name="Rectangle 30">
            <a:extLst>
              <a:ext uri="{FF2B5EF4-FFF2-40B4-BE49-F238E27FC236}">
                <a16:creationId xmlns:a16="http://schemas.microsoft.com/office/drawing/2014/main" xmlns="" id="{657A8B2E-D361-7143-87FA-FA7981F36BD4}"/>
              </a:ext>
            </a:extLst>
          </p:cNvPr>
          <p:cNvSpPr/>
          <p:nvPr/>
        </p:nvSpPr>
        <p:spPr>
          <a:xfrm>
            <a:off x="1698773" y="4808648"/>
            <a:ext cx="1633512" cy="419100"/>
          </a:xfrm>
          <a:prstGeom prst="rect">
            <a:avLst/>
          </a:prstGeom>
          <a:solidFill>
            <a:schemeClr val="accent6">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34</a:t>
            </a:r>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xmlns="" id="{4ABF38ED-B2CF-5447-A31A-EE0561A088F6}"/>
                  </a:ext>
                </a:extLst>
              </p:cNvPr>
              <p:cNvSpPr txBox="1"/>
              <p:nvPr/>
            </p:nvSpPr>
            <p:spPr>
              <a:xfrm>
                <a:off x="6505977" y="3281988"/>
                <a:ext cx="1444626"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100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32</a:t>
                </a:r>
              </a:p>
            </p:txBody>
          </p:sp>
        </mc:Choice>
        <mc:Fallback>
          <p:sp>
            <p:nvSpPr>
              <p:cNvPr id="32" name="TextBox 31">
                <a:extLst>
                  <a:ext uri="{FF2B5EF4-FFF2-40B4-BE49-F238E27FC236}">
                    <a16:creationId xmlns:a16="http://schemas.microsoft.com/office/drawing/2014/main" xmlns="" xmlns:a14="http://schemas.microsoft.com/office/drawing/2010/main" id="{4ABF38ED-B2CF-5447-A31A-EE0561A088F6}"/>
                  </a:ext>
                </a:extLst>
              </p:cNvPr>
              <p:cNvSpPr txBox="1">
                <a:spLocks noRot="1" noChangeAspect="1" noMove="1" noResize="1" noEditPoints="1" noAdjustHandles="1" noChangeArrowheads="1" noChangeShapeType="1" noTextEdit="1"/>
              </p:cNvSpPr>
              <p:nvPr/>
            </p:nvSpPr>
            <p:spPr>
              <a:xfrm>
                <a:off x="6505977" y="3281988"/>
                <a:ext cx="1444626" cy="646331"/>
              </a:xfrm>
              <a:prstGeom prst="rect">
                <a:avLst/>
              </a:prstGeom>
              <a:blipFill rotWithShape="1">
                <a:blip r:embed="rId4"/>
                <a:stretch>
                  <a:fillRect l="-6329" r="-5485"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xmlns="" id="{59795743-1E2C-6A4E-A299-9A3D31BE6EAF}"/>
                  </a:ext>
                </a:extLst>
              </p:cNvPr>
              <p:cNvSpPr txBox="1"/>
              <p:nvPr/>
            </p:nvSpPr>
            <p:spPr>
              <a:xfrm>
                <a:off x="7881657" y="3281988"/>
                <a:ext cx="845103"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68</a:t>
                </a:r>
              </a:p>
            </p:txBody>
          </p:sp>
        </mc:Choice>
        <mc:Fallback>
          <p:sp>
            <p:nvSpPr>
              <p:cNvPr id="33" name="TextBox 32">
                <a:extLst>
                  <a:ext uri="{FF2B5EF4-FFF2-40B4-BE49-F238E27FC236}">
                    <a16:creationId xmlns:a16="http://schemas.microsoft.com/office/drawing/2014/main" xmlns="" xmlns:a14="http://schemas.microsoft.com/office/drawing/2010/main" id="{59795743-1E2C-6A4E-A299-9A3D31BE6EAF}"/>
                  </a:ext>
                </a:extLst>
              </p:cNvPr>
              <p:cNvSpPr txBox="1">
                <a:spLocks noRot="1" noChangeAspect="1" noMove="1" noResize="1" noEditPoints="1" noAdjustHandles="1" noChangeArrowheads="1" noChangeShapeType="1" noTextEdit="1"/>
              </p:cNvSpPr>
              <p:nvPr/>
            </p:nvSpPr>
            <p:spPr>
              <a:xfrm>
                <a:off x="7881657" y="3281988"/>
                <a:ext cx="845103" cy="646331"/>
              </a:xfrm>
              <a:prstGeom prst="rect">
                <a:avLst/>
              </a:prstGeom>
              <a:blipFill rotWithShape="1">
                <a:blip r:embed="rId5"/>
                <a:stretch>
                  <a:fillRect r="-8633"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xmlns="" id="{2BF47AC4-5E7F-5447-AE63-E7E4FFD013AD}"/>
                  </a:ext>
                </a:extLst>
              </p:cNvPr>
              <p:cNvSpPr txBox="1"/>
              <p:nvPr/>
            </p:nvSpPr>
            <p:spPr>
              <a:xfrm>
                <a:off x="7622970" y="3960450"/>
                <a:ext cx="845103"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34</a:t>
                </a:r>
              </a:p>
            </p:txBody>
          </p:sp>
        </mc:Choice>
        <mc:Fallback>
          <p:sp>
            <p:nvSpPr>
              <p:cNvPr id="34" name="TextBox 33">
                <a:extLst>
                  <a:ext uri="{FF2B5EF4-FFF2-40B4-BE49-F238E27FC236}">
                    <a16:creationId xmlns:a16="http://schemas.microsoft.com/office/drawing/2014/main" xmlns="" xmlns:a14="http://schemas.microsoft.com/office/drawing/2010/main" id="{2BF47AC4-5E7F-5447-AE63-E7E4FFD013AD}"/>
                  </a:ext>
                </a:extLst>
              </p:cNvPr>
              <p:cNvSpPr txBox="1">
                <a:spLocks noRot="1" noChangeAspect="1" noMove="1" noResize="1" noEditPoints="1" noAdjustHandles="1" noChangeArrowheads="1" noChangeShapeType="1" noTextEdit="1"/>
              </p:cNvSpPr>
              <p:nvPr/>
            </p:nvSpPr>
            <p:spPr>
              <a:xfrm>
                <a:off x="7622970" y="3960450"/>
                <a:ext cx="845103" cy="646331"/>
              </a:xfrm>
              <a:prstGeom prst="rect">
                <a:avLst/>
              </a:prstGeom>
              <a:blipFill rotWithShape="1">
                <a:blip r:embed="rId6"/>
                <a:stretch>
                  <a:fillRect r="-9353"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xmlns="" id="{9C2ED1A7-B87C-0743-BF67-CD55C0F71F33}"/>
                  </a:ext>
                </a:extLst>
              </p:cNvPr>
              <p:cNvSpPr txBox="1"/>
              <p:nvPr/>
            </p:nvSpPr>
            <p:spPr>
              <a:xfrm>
                <a:off x="6559208" y="3964740"/>
                <a:ext cx="1107996"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68 </a:t>
                </a:r>
                <a14:m>
                  <m:oMath xmlns:m="http://schemas.openxmlformats.org/officeDocument/2006/math">
                    <m:r>
                      <a:rPr lang="en-US"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2</a:t>
                </a:r>
              </a:p>
            </p:txBody>
          </p:sp>
        </mc:Choice>
        <mc:Fallback>
          <p:sp>
            <p:nvSpPr>
              <p:cNvPr id="35" name="TextBox 34">
                <a:extLst>
                  <a:ext uri="{FF2B5EF4-FFF2-40B4-BE49-F238E27FC236}">
                    <a16:creationId xmlns:a16="http://schemas.microsoft.com/office/drawing/2014/main" xmlns="" xmlns:a14="http://schemas.microsoft.com/office/drawing/2010/main" id="{9C2ED1A7-B87C-0743-BF67-CD55C0F71F33}"/>
                  </a:ext>
                </a:extLst>
              </p:cNvPr>
              <p:cNvSpPr txBox="1">
                <a:spLocks noRot="1" noChangeAspect="1" noMove="1" noResize="1" noEditPoints="1" noAdjustHandles="1" noChangeArrowheads="1" noChangeShapeType="1" noTextEdit="1"/>
              </p:cNvSpPr>
              <p:nvPr/>
            </p:nvSpPr>
            <p:spPr>
              <a:xfrm>
                <a:off x="6559208" y="3964740"/>
                <a:ext cx="1107996" cy="646331"/>
              </a:xfrm>
              <a:prstGeom prst="rect">
                <a:avLst/>
              </a:prstGeom>
              <a:blipFill rotWithShape="1">
                <a:blip r:embed="rId7"/>
                <a:stretch>
                  <a:fillRect l="-8791" r="-6593"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xmlns="" id="{7AF152CC-A7A2-2A40-BBF7-F7679C18BFFD}"/>
                  </a:ext>
                </a:extLst>
              </p:cNvPr>
              <p:cNvSpPr txBox="1"/>
              <p:nvPr/>
            </p:nvSpPr>
            <p:spPr>
              <a:xfrm>
                <a:off x="6559208" y="4658171"/>
                <a:ext cx="1276311"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34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32</a:t>
                </a:r>
              </a:p>
            </p:txBody>
          </p:sp>
        </mc:Choice>
        <mc:Fallback>
          <p:sp>
            <p:nvSpPr>
              <p:cNvPr id="36" name="TextBox 35">
                <a:extLst>
                  <a:ext uri="{FF2B5EF4-FFF2-40B4-BE49-F238E27FC236}">
                    <a16:creationId xmlns:a16="http://schemas.microsoft.com/office/drawing/2014/main" xmlns="" xmlns:a14="http://schemas.microsoft.com/office/drawing/2010/main" id="{7AF152CC-A7A2-2A40-BBF7-F7679C18BFFD}"/>
                  </a:ext>
                </a:extLst>
              </p:cNvPr>
              <p:cNvSpPr txBox="1">
                <a:spLocks noRot="1" noChangeAspect="1" noMove="1" noResize="1" noEditPoints="1" noAdjustHandles="1" noChangeArrowheads="1" noChangeShapeType="1" noTextEdit="1"/>
              </p:cNvSpPr>
              <p:nvPr/>
            </p:nvSpPr>
            <p:spPr>
              <a:xfrm>
                <a:off x="6559208" y="4658171"/>
                <a:ext cx="1276311" cy="646331"/>
              </a:xfrm>
              <a:prstGeom prst="rect">
                <a:avLst/>
              </a:prstGeom>
              <a:blipFill rotWithShape="1">
                <a:blip r:embed="rId8"/>
                <a:stretch>
                  <a:fillRect l="-7656" r="-5742"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xmlns="" id="{178BBD99-FF4F-104D-A4BD-FE6273EF87FF}"/>
                  </a:ext>
                </a:extLst>
              </p:cNvPr>
              <p:cNvSpPr txBox="1"/>
              <p:nvPr/>
            </p:nvSpPr>
            <p:spPr>
              <a:xfrm>
                <a:off x="7781492" y="4648074"/>
                <a:ext cx="845103"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66</a:t>
                </a:r>
              </a:p>
            </p:txBody>
          </p:sp>
        </mc:Choice>
        <mc:Fallback>
          <p:sp>
            <p:nvSpPr>
              <p:cNvPr id="37" name="TextBox 36">
                <a:extLst>
                  <a:ext uri="{FF2B5EF4-FFF2-40B4-BE49-F238E27FC236}">
                    <a16:creationId xmlns:a16="http://schemas.microsoft.com/office/drawing/2014/main" xmlns="" xmlns:a14="http://schemas.microsoft.com/office/drawing/2010/main" id="{178BBD99-FF4F-104D-A4BD-FE6273EF87FF}"/>
                  </a:ext>
                </a:extLst>
              </p:cNvPr>
              <p:cNvSpPr txBox="1">
                <a:spLocks noRot="1" noChangeAspect="1" noMove="1" noResize="1" noEditPoints="1" noAdjustHandles="1" noChangeArrowheads="1" noChangeShapeType="1" noTextEdit="1"/>
              </p:cNvSpPr>
              <p:nvPr/>
            </p:nvSpPr>
            <p:spPr>
              <a:xfrm>
                <a:off x="7781492" y="4648074"/>
                <a:ext cx="845103" cy="646331"/>
              </a:xfrm>
              <a:prstGeom prst="rect">
                <a:avLst/>
              </a:prstGeom>
              <a:blipFill rotWithShape="1">
                <a:blip r:embed="rId9"/>
                <a:stretch>
                  <a:fillRect r="-9353" b="-13084"/>
                </a:stretch>
              </a:blipFill>
            </p:spPr>
            <p:txBody>
              <a:bodyPr/>
              <a:lstStyle/>
              <a:p>
                <a:r>
                  <a:rPr lang="en-GB">
                    <a:noFill/>
                  </a:rPr>
                  <a:t> </a:t>
                </a:r>
              </a:p>
            </p:txBody>
          </p:sp>
        </mc:Fallback>
      </mc:AlternateContent>
      <p:sp>
        <p:nvSpPr>
          <p:cNvPr id="38" name="Left-right Arrow 37">
            <a:extLst>
              <a:ext uri="{FF2B5EF4-FFF2-40B4-BE49-F238E27FC236}">
                <a16:creationId xmlns:a16="http://schemas.microsoft.com/office/drawing/2014/main" xmlns="" id="{DBB78068-BAAF-454A-BDAB-49535887FA8C}"/>
              </a:ext>
            </a:extLst>
          </p:cNvPr>
          <p:cNvSpPr/>
          <p:nvPr/>
        </p:nvSpPr>
        <p:spPr>
          <a:xfrm>
            <a:off x="3340038" y="4987143"/>
            <a:ext cx="1166096" cy="10063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39" name="TextBox 38">
            <a:extLst>
              <a:ext uri="{FF2B5EF4-FFF2-40B4-BE49-F238E27FC236}">
                <a16:creationId xmlns:a16="http://schemas.microsoft.com/office/drawing/2014/main" xmlns="" id="{5679159F-D7F9-C843-B322-A0ED5DDC981D}"/>
              </a:ext>
            </a:extLst>
          </p:cNvPr>
          <p:cNvSpPr txBox="1"/>
          <p:nvPr/>
        </p:nvSpPr>
        <p:spPr>
          <a:xfrm>
            <a:off x="3340038" y="4550885"/>
            <a:ext cx="1166096" cy="553998"/>
          </a:xfrm>
          <a:prstGeom prst="rect">
            <a:avLst/>
          </a:prstGeom>
          <a:noFill/>
        </p:spPr>
        <p:txBody>
          <a:bodyPr wrap="square" rtlCol="0">
            <a:spAutoFit/>
          </a:bodyPr>
          <a:lstStyle/>
          <a:p>
            <a:pPr algn="ctr">
              <a:lnSpc>
                <a:spcPct val="150000"/>
              </a:lnSpc>
            </a:pPr>
            <a:r>
              <a:rPr lang="en-GB" sz="2000" dirty="0">
                <a:latin typeface="Sassoon Infant Std" pitchFamily="34" charset="0"/>
                <a:ea typeface="Sassoon Infant Rg" panose="02000503030000020003" pitchFamily="2" charset="0"/>
                <a:cs typeface="Calibri" panose="020F0502020204030204" pitchFamily="34" charset="0"/>
              </a:rPr>
              <a:t>32</a:t>
            </a:r>
          </a:p>
        </p:txBody>
      </p:sp>
      <p:sp>
        <p:nvSpPr>
          <p:cNvPr id="40" name="TextBox 39">
            <a:extLst>
              <a:ext uri="{FF2B5EF4-FFF2-40B4-BE49-F238E27FC236}">
                <a16:creationId xmlns:a16="http://schemas.microsoft.com/office/drawing/2014/main" xmlns="" id="{F4194254-123A-7247-90EA-12C30C82DDBC}"/>
              </a:ext>
            </a:extLst>
          </p:cNvPr>
          <p:cNvSpPr txBox="1"/>
          <p:nvPr/>
        </p:nvSpPr>
        <p:spPr>
          <a:xfrm>
            <a:off x="3693725" y="5804844"/>
            <a:ext cx="812409" cy="738664"/>
          </a:xfrm>
          <a:prstGeom prst="rect">
            <a:avLst/>
          </a:prstGeom>
          <a:noFill/>
        </p:spPr>
        <p:txBody>
          <a:bodyPr wrap="square" rtlCol="0">
            <a:spAutoFit/>
          </a:bodyPr>
          <a:lstStyle/>
          <a:p>
            <a:pPr>
              <a:lnSpc>
                <a:spcPct val="150000"/>
              </a:lnSpc>
            </a:pPr>
            <a:r>
              <a:rPr lang="en-GB" sz="2800" dirty="0">
                <a:solidFill>
                  <a:srgbClr val="FE3860"/>
                </a:solidFill>
                <a:latin typeface="Sassoon Infant Std" pitchFamily="34" charset="0"/>
                <a:ea typeface="Sassoon Infant Rg" panose="02000503030000020003" pitchFamily="2" charset="0"/>
                <a:cs typeface="Calibri" panose="020F0502020204030204" pitchFamily="34" charset="0"/>
              </a:rPr>
              <a:t>34</a:t>
            </a:r>
          </a:p>
        </p:txBody>
      </p:sp>
      <p:sp>
        <p:nvSpPr>
          <p:cNvPr id="41" name="TextBox 40">
            <a:extLst>
              <a:ext uri="{FF2B5EF4-FFF2-40B4-BE49-F238E27FC236}">
                <a16:creationId xmlns:a16="http://schemas.microsoft.com/office/drawing/2014/main" xmlns="" id="{BB56E5E1-2A21-404E-B7EB-0421A149F95F}"/>
              </a:ext>
            </a:extLst>
          </p:cNvPr>
          <p:cNvSpPr txBox="1"/>
          <p:nvPr/>
        </p:nvSpPr>
        <p:spPr>
          <a:xfrm>
            <a:off x="7835519" y="5804844"/>
            <a:ext cx="812409" cy="738664"/>
          </a:xfrm>
          <a:prstGeom prst="rect">
            <a:avLst/>
          </a:prstGeom>
          <a:noFill/>
        </p:spPr>
        <p:txBody>
          <a:bodyPr wrap="square" rtlCol="0">
            <a:spAutoFit/>
          </a:bodyPr>
          <a:lstStyle/>
          <a:p>
            <a:pPr>
              <a:lnSpc>
                <a:spcPct val="150000"/>
              </a:lnSpc>
            </a:pPr>
            <a:r>
              <a:rPr lang="en-GB" sz="2800" dirty="0">
                <a:solidFill>
                  <a:srgbClr val="FE3860"/>
                </a:solidFill>
                <a:latin typeface="Sassoon Infant Std" pitchFamily="34" charset="0"/>
                <a:ea typeface="Sassoon Infant Rg" panose="02000503030000020003" pitchFamily="2" charset="0"/>
                <a:cs typeface="Calibri" panose="020F0502020204030204" pitchFamily="34" charset="0"/>
              </a:rPr>
              <a:t>66</a:t>
            </a:r>
          </a:p>
        </p:txBody>
      </p:sp>
    </p:spTree>
    <p:extLst>
      <p:ext uri="{BB962C8B-B14F-4D97-AF65-F5344CB8AC3E}">
        <p14:creationId xmlns:p14="http://schemas.microsoft.com/office/powerpoint/2010/main" val="16926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strips(down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strips(down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arn(inVertical)">
                                      <p:cBhvr>
                                        <p:cTn id="65" dur="500"/>
                                        <p:tgtEl>
                                          <p:spTgt spid="3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inVertical)">
                                      <p:cBhvr>
                                        <p:cTn id="68" dur="5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linds(horizontal)">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animBg="1"/>
      <p:bldP spid="22" grpId="0"/>
      <p:bldP spid="23" grpId="0"/>
      <p:bldP spid="24" grpId="0"/>
      <p:bldP spid="30" grpId="0" animBg="1"/>
      <p:bldP spid="31" grpId="0" animBg="1"/>
      <p:bldP spid="32" grpId="0"/>
      <p:bldP spid="33" grpId="0"/>
      <p:bldP spid="34" grpId="0"/>
      <p:bldP spid="35" grpId="0"/>
      <p:bldP spid="36" grpId="0"/>
      <p:bldP spid="37" grpId="0"/>
      <p:bldP spid="38" grpId="0" animBg="1"/>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Sassoon Infant Std" pitchFamily="34" charset="0"/>
                <a:ea typeface="Sassoon Infant Rg" panose="02000503030000020003" pitchFamily="2" charset="0"/>
              </a:rPr>
              <a:t>Advent </a:t>
            </a:r>
            <a:r>
              <a:rPr lang="en-GB" dirty="0" err="1">
                <a:latin typeface="Sassoon Infant Std" pitchFamily="34" charset="0"/>
                <a:ea typeface="Sassoon Infant Rg" panose="02000503030000020003" pitchFamily="2" charset="0"/>
              </a:rPr>
              <a:t>CalenBAR</a:t>
            </a:r>
            <a:r>
              <a:rPr lang="en-GB" dirty="0">
                <a:latin typeface="Sassoon Infant Std" pitchFamily="34" charset="0"/>
                <a:ea typeface="Sassoon Infant Rg" panose="02000503030000020003" pitchFamily="2" charset="0"/>
              </a:rPr>
              <a:t> | 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3:</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Mr and Mrs Kringle have 1,000 baubles in their shed.</a:t>
            </a:r>
          </a:p>
          <a:p>
            <a:pPr algn="l"/>
            <a:r>
              <a:rPr lang="en-GB" dirty="0">
                <a:latin typeface="Sassoon Infant Std" pitchFamily="34" charset="0"/>
                <a:ea typeface="Sassoon Infant Rg" panose="02000503030000020003" pitchFamily="2" charset="0"/>
              </a:rPr>
              <a:t>She is carrying 3 times as many baubles as him. </a:t>
            </a:r>
          </a:p>
          <a:p>
            <a:pPr algn="l"/>
            <a:r>
              <a:rPr lang="en-GB" dirty="0">
                <a:latin typeface="Sassoon Infant Std" pitchFamily="34" charset="0"/>
                <a:ea typeface="Sassoon Infant Rg" panose="02000503030000020003" pitchFamily="2" charset="0"/>
              </a:rPr>
              <a:t>Mrs Kringle gives Mr Kringle 90 more baubles to carry.  </a:t>
            </a:r>
          </a:p>
          <a:p>
            <a:pPr algn="l"/>
            <a:r>
              <a:rPr lang="en-GB" dirty="0">
                <a:latin typeface="Sassoon Infant Std" pitchFamily="34" charset="0"/>
                <a:ea typeface="Sassoon Infant Rg" panose="02000503030000020003" pitchFamily="2" charset="0"/>
              </a:rPr>
              <a:t>How many baubles is Mr Kringle carrying now? </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2" name="Picture 1">
            <a:extLst>
              <a:ext uri="{FF2B5EF4-FFF2-40B4-BE49-F238E27FC236}">
                <a16:creationId xmlns:a16="http://schemas.microsoft.com/office/drawing/2014/main" xmlns="" id="{4A843191-5F59-C74A-BED7-19D90CDA92B0}"/>
              </a:ext>
            </a:extLst>
          </p:cNvPr>
          <p:cNvPicPr>
            <a:picLocks noChangeAspect="1"/>
          </p:cNvPicPr>
          <p:nvPr/>
        </p:nvPicPr>
        <p:blipFill>
          <a:blip r:embed="rId3"/>
          <a:stretch>
            <a:fillRect/>
          </a:stretch>
        </p:blipFill>
        <p:spPr>
          <a:xfrm>
            <a:off x="10142013" y="810616"/>
            <a:ext cx="1624940" cy="1755808"/>
          </a:xfrm>
          <a:prstGeom prst="rect">
            <a:avLst/>
          </a:prstGeom>
        </p:spPr>
      </p:pic>
    </p:spTree>
    <p:extLst>
      <p:ext uri="{BB962C8B-B14F-4D97-AF65-F5344CB8AC3E}">
        <p14:creationId xmlns:p14="http://schemas.microsoft.com/office/powerpoint/2010/main" val="471771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Sassoon Infant Std" pitchFamily="34" charset="0"/>
                <a:ea typeface="Sassoon Infant Rg" panose="02000503030000020003" pitchFamily="2" charset="0"/>
              </a:rPr>
              <a:t>Advent </a:t>
            </a:r>
            <a:r>
              <a:rPr lang="en-GB" dirty="0" err="1">
                <a:latin typeface="Sassoon Infant Std" pitchFamily="34" charset="0"/>
                <a:ea typeface="Sassoon Infant Rg" panose="02000503030000020003" pitchFamily="2" charset="0"/>
              </a:rPr>
              <a:t>CalenBAR</a:t>
            </a:r>
            <a:r>
              <a:rPr lang="en-GB" dirty="0">
                <a:latin typeface="Sassoon Infant Std" pitchFamily="34" charset="0"/>
                <a:ea typeface="Sassoon Infant Rg" panose="02000503030000020003" pitchFamily="2" charset="0"/>
              </a:rPr>
              <a:t> | 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3:</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Mr and Mrs Kringle have 1,000 baubles in their shed.</a:t>
            </a:r>
          </a:p>
          <a:p>
            <a:pPr algn="l"/>
            <a:r>
              <a:rPr lang="en-GB" dirty="0">
                <a:latin typeface="Sassoon Infant Std" pitchFamily="34" charset="0"/>
                <a:ea typeface="Sassoon Infant Rg" panose="02000503030000020003" pitchFamily="2" charset="0"/>
              </a:rPr>
              <a:t>She is carrying 3 times as many baubles as him. </a:t>
            </a:r>
          </a:p>
          <a:p>
            <a:pPr algn="l"/>
            <a:r>
              <a:rPr lang="en-GB" dirty="0">
                <a:latin typeface="Sassoon Infant Std" pitchFamily="34" charset="0"/>
                <a:ea typeface="Sassoon Infant Rg" panose="02000503030000020003" pitchFamily="2" charset="0"/>
              </a:rPr>
              <a:t>Mrs Kringle gives Mr Kringle 90 more baubles to carry.  </a:t>
            </a:r>
          </a:p>
          <a:p>
            <a:pPr algn="l"/>
            <a:r>
              <a:rPr lang="en-GB" dirty="0">
                <a:latin typeface="Sassoon Infant Std" pitchFamily="34" charset="0"/>
                <a:ea typeface="Sassoon Infant Rg" panose="02000503030000020003" pitchFamily="2" charset="0"/>
              </a:rPr>
              <a:t>How many baubles is Mr Kringle carrying now? </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2" name="Picture 1">
            <a:extLst>
              <a:ext uri="{FF2B5EF4-FFF2-40B4-BE49-F238E27FC236}">
                <a16:creationId xmlns:a16="http://schemas.microsoft.com/office/drawing/2014/main" xmlns="" id="{4A843191-5F59-C74A-BED7-19D90CDA92B0}"/>
              </a:ext>
            </a:extLst>
          </p:cNvPr>
          <p:cNvPicPr>
            <a:picLocks noChangeAspect="1"/>
          </p:cNvPicPr>
          <p:nvPr/>
        </p:nvPicPr>
        <p:blipFill>
          <a:blip r:embed="rId3"/>
          <a:stretch>
            <a:fillRect/>
          </a:stretch>
        </p:blipFill>
        <p:spPr>
          <a:xfrm>
            <a:off x="10142013" y="810616"/>
            <a:ext cx="1624940" cy="1755808"/>
          </a:xfrm>
          <a:prstGeom prst="rect">
            <a:avLst/>
          </a:prstGeom>
        </p:spPr>
      </p:pic>
      <p:graphicFrame>
        <p:nvGraphicFramePr>
          <p:cNvPr id="32" name="Table 3">
            <a:extLst>
              <a:ext uri="{FF2B5EF4-FFF2-40B4-BE49-F238E27FC236}">
                <a16:creationId xmlns:a16="http://schemas.microsoft.com/office/drawing/2014/main" xmlns="" id="{1DFBC713-1105-F649-A1A8-B6CEBEA1CADF}"/>
              </a:ext>
            </a:extLst>
          </p:cNvPr>
          <p:cNvGraphicFramePr>
            <a:graphicFrameLocks noGrp="1"/>
          </p:cNvGraphicFramePr>
          <p:nvPr>
            <p:extLst>
              <p:ext uri="{D42A27DB-BD31-4B8C-83A1-F6EECF244321}">
                <p14:modId xmlns:p14="http://schemas.microsoft.com/office/powerpoint/2010/main" val="1575462045"/>
              </p:ext>
            </p:extLst>
          </p:nvPr>
        </p:nvGraphicFramePr>
        <p:xfrm>
          <a:off x="523992" y="3361030"/>
          <a:ext cx="5100152" cy="914400"/>
        </p:xfrm>
        <a:graphic>
          <a:graphicData uri="http://schemas.openxmlformats.org/drawingml/2006/table">
            <a:tbl>
              <a:tblPr firstRow="1" bandRow="1">
                <a:tableStyleId>{5940675A-B579-460E-94D1-54222C63F5DA}</a:tableStyleId>
              </a:tblPr>
              <a:tblGrid>
                <a:gridCol w="5100152">
                  <a:extLst>
                    <a:ext uri="{9D8B030D-6E8A-4147-A177-3AD203B41FA5}">
                      <a16:colId xmlns:a16="http://schemas.microsoft.com/office/drawing/2014/main" xmlns="" val="3932058288"/>
                    </a:ext>
                  </a:extLst>
                </a:gridCol>
              </a:tblGrid>
              <a:tr h="370840">
                <a:tc>
                  <a:txBody>
                    <a:bodyPr/>
                    <a:lstStyle/>
                    <a:p>
                      <a:pPr algn="ctr"/>
                      <a:r>
                        <a:rPr lang="en-US" sz="2400" dirty="0">
                          <a:latin typeface="Sassoon Infant Rg" panose="02000503030000020003" pitchFamily="2" charset="0"/>
                          <a:ea typeface="Sassoon Infant Rg" panose="02000503030000020003" pitchFamily="2" charset="0"/>
                        </a:rPr>
                        <a:t>1,000</a:t>
                      </a:r>
                    </a:p>
                  </a:txBody>
                  <a:tcPr/>
                </a:tc>
                <a:extLst>
                  <a:ext uri="{0D108BD9-81ED-4DB2-BD59-A6C34878D82A}">
                    <a16:rowId xmlns:a16="http://schemas.microsoft.com/office/drawing/2014/main" xmlns="" val="3693602519"/>
                  </a:ext>
                </a:extLst>
              </a:tr>
              <a:tr h="370840">
                <a:tc>
                  <a:txBody>
                    <a:bodyPr/>
                    <a:lstStyle/>
                    <a:p>
                      <a:pPr algn="ctr"/>
                      <a:endParaRPr lang="en-US" sz="2400" dirty="0">
                        <a:latin typeface="OpenDyslexicAlta" pitchFamily="2" charset="77"/>
                      </a:endParaRPr>
                    </a:p>
                  </a:txBody>
                  <a:tcPr/>
                </a:tc>
                <a:extLst>
                  <a:ext uri="{0D108BD9-81ED-4DB2-BD59-A6C34878D82A}">
                    <a16:rowId xmlns:a16="http://schemas.microsoft.com/office/drawing/2014/main" xmlns="" val="261936148"/>
                  </a:ext>
                </a:extLst>
              </a:tr>
            </a:tbl>
          </a:graphicData>
        </a:graphic>
      </p:graphicFrame>
      <p:graphicFrame>
        <p:nvGraphicFramePr>
          <p:cNvPr id="33" name="Table 3">
            <a:extLst>
              <a:ext uri="{FF2B5EF4-FFF2-40B4-BE49-F238E27FC236}">
                <a16:creationId xmlns:a16="http://schemas.microsoft.com/office/drawing/2014/main" xmlns="" id="{BF8AF09D-CDA3-7649-9352-7BEC836EAC90}"/>
              </a:ext>
            </a:extLst>
          </p:cNvPr>
          <p:cNvGraphicFramePr>
            <a:graphicFrameLocks noGrp="1"/>
          </p:cNvGraphicFramePr>
          <p:nvPr>
            <p:extLst>
              <p:ext uri="{D42A27DB-BD31-4B8C-83A1-F6EECF244321}">
                <p14:modId xmlns:p14="http://schemas.microsoft.com/office/powerpoint/2010/main" val="1883917088"/>
              </p:ext>
            </p:extLst>
          </p:nvPr>
        </p:nvGraphicFramePr>
        <p:xfrm>
          <a:off x="523992" y="3358163"/>
          <a:ext cx="5100152" cy="914400"/>
        </p:xfrm>
        <a:graphic>
          <a:graphicData uri="http://schemas.openxmlformats.org/drawingml/2006/table">
            <a:tbl>
              <a:tblPr firstRow="1" bandRow="1">
                <a:tableStyleId>{5940675A-B579-460E-94D1-54222C63F5DA}</a:tableStyleId>
              </a:tblPr>
              <a:tblGrid>
                <a:gridCol w="1275038">
                  <a:extLst>
                    <a:ext uri="{9D8B030D-6E8A-4147-A177-3AD203B41FA5}">
                      <a16:colId xmlns:a16="http://schemas.microsoft.com/office/drawing/2014/main" xmlns="" val="3932058288"/>
                    </a:ext>
                  </a:extLst>
                </a:gridCol>
                <a:gridCol w="1275038">
                  <a:extLst>
                    <a:ext uri="{9D8B030D-6E8A-4147-A177-3AD203B41FA5}">
                      <a16:colId xmlns:a16="http://schemas.microsoft.com/office/drawing/2014/main" xmlns="" val="1756375086"/>
                    </a:ext>
                  </a:extLst>
                </a:gridCol>
                <a:gridCol w="1275038">
                  <a:extLst>
                    <a:ext uri="{9D8B030D-6E8A-4147-A177-3AD203B41FA5}">
                      <a16:colId xmlns:a16="http://schemas.microsoft.com/office/drawing/2014/main" xmlns="" val="3623730827"/>
                    </a:ext>
                  </a:extLst>
                </a:gridCol>
                <a:gridCol w="1275038">
                  <a:extLst>
                    <a:ext uri="{9D8B030D-6E8A-4147-A177-3AD203B41FA5}">
                      <a16:colId xmlns:a16="http://schemas.microsoft.com/office/drawing/2014/main" xmlns="" val="2686949336"/>
                    </a:ext>
                  </a:extLst>
                </a:gridCol>
              </a:tblGrid>
              <a:tr h="0">
                <a:tc gridSpan="4">
                  <a:txBody>
                    <a:bodyPr/>
                    <a:lstStyle/>
                    <a:p>
                      <a:pPr algn="ctr"/>
                      <a:r>
                        <a:rPr lang="en-US" sz="2400" dirty="0">
                          <a:latin typeface="Sassoon Infant Rg" panose="02000503030000020003" pitchFamily="2" charset="0"/>
                          <a:ea typeface="Sassoon Infant Rg" panose="02000503030000020003" pitchFamily="2" charset="0"/>
                        </a:rPr>
                        <a:t>1,000</a:t>
                      </a:r>
                    </a:p>
                  </a:txBody>
                  <a:tcPr/>
                </a:tc>
                <a:tc hMerge="1">
                  <a:txBody>
                    <a:bodyPr/>
                    <a:lstStyle/>
                    <a:p>
                      <a:endParaRPr lang="en-US" sz="2400" dirty="0">
                        <a:latin typeface="OpenDyslexicAlta" pitchFamily="2" charset="77"/>
                      </a:endParaRPr>
                    </a:p>
                  </a:txBody>
                  <a:tcPr/>
                </a:tc>
                <a:tc hMerge="1">
                  <a:txBody>
                    <a:bodyPr/>
                    <a:lstStyle/>
                    <a:p>
                      <a:endParaRPr lang="en-US" sz="240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a16="http://schemas.microsoft.com/office/drawing/2014/main" xmlns="" val="3693602519"/>
                  </a:ext>
                </a:extLst>
              </a:tr>
              <a:tr h="370840">
                <a:tc>
                  <a:txBody>
                    <a:bodyPr/>
                    <a:lstStyle/>
                    <a:p>
                      <a:pPr algn="ctr"/>
                      <a:endParaRPr lang="en-US" sz="2400">
                        <a:latin typeface="OpenDyslexicAlta" pitchFamily="2" charset="77"/>
                      </a:endParaRPr>
                    </a:p>
                  </a:txBody>
                  <a:tcPr/>
                </a:tc>
                <a:tc>
                  <a:txBody>
                    <a:bodyPr/>
                    <a:lstStyle/>
                    <a:p>
                      <a:pPr algn="ctr"/>
                      <a:endParaRPr lang="en-US" sz="2400" dirty="0">
                        <a:latin typeface="OpenDyslexicAlta" pitchFamily="2" charset="77"/>
                      </a:endParaRPr>
                    </a:p>
                  </a:txBody>
                  <a:tcPr/>
                </a:tc>
                <a:tc>
                  <a:txBody>
                    <a:bodyPr/>
                    <a:lstStyle/>
                    <a:p>
                      <a:pPr algn="ctr"/>
                      <a:endParaRPr lang="en-US" sz="2400">
                        <a:latin typeface="OpenDyslexicAlta" pitchFamily="2" charset="77"/>
                      </a:endParaRPr>
                    </a:p>
                  </a:txBody>
                  <a:tcPr/>
                </a:tc>
                <a:tc>
                  <a:txBody>
                    <a:bodyPr/>
                    <a:lstStyle/>
                    <a:p>
                      <a:pPr algn="ctr"/>
                      <a:endParaRPr lang="en-US" sz="2400" dirty="0">
                        <a:latin typeface="OpenDyslexicAlta" pitchFamily="2" charset="77"/>
                      </a:endParaRPr>
                    </a:p>
                  </a:txBody>
                  <a:tcPr/>
                </a:tc>
                <a:extLst>
                  <a:ext uri="{0D108BD9-81ED-4DB2-BD59-A6C34878D82A}">
                    <a16:rowId xmlns:a16="http://schemas.microsoft.com/office/drawing/2014/main" xmlns="" val="261936148"/>
                  </a:ext>
                </a:extLst>
              </a:tr>
            </a:tbl>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FAB72078-F1D9-7449-860F-623261089CAB}"/>
                  </a:ext>
                </a:extLst>
              </p:cNvPr>
              <p:cNvSpPr txBox="1"/>
              <p:nvPr/>
            </p:nvSpPr>
            <p:spPr>
              <a:xfrm>
                <a:off x="6542302" y="3256899"/>
                <a:ext cx="1521570"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1,000 </a:t>
                </a:r>
                <a14:m>
                  <m:oMath xmlns:m="http://schemas.openxmlformats.org/officeDocument/2006/math">
                    <m:r>
                      <a:rPr lang="en-US"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4</a:t>
                </a:r>
              </a:p>
            </p:txBody>
          </p:sp>
        </mc:Choice>
        <mc:Fallback xmlns="">
          <p:sp>
            <p:nvSpPr>
              <p:cNvPr id="16" name="TextBox 15">
                <a:extLst>
                  <a:ext uri="{FF2B5EF4-FFF2-40B4-BE49-F238E27FC236}">
                    <a16:creationId xmlns="" xmlns:a16="http://schemas.microsoft.com/office/drawing/2014/main" xmlns:a14="http://schemas.microsoft.com/office/drawing/2010/main" id="{FAB72078-F1D9-7449-860F-623261089CAB}"/>
                  </a:ext>
                </a:extLst>
              </p:cNvPr>
              <p:cNvSpPr txBox="1">
                <a:spLocks noRot="1" noChangeAspect="1" noMove="1" noResize="1" noEditPoints="1" noAdjustHandles="1" noChangeArrowheads="1" noChangeShapeType="1" noTextEdit="1"/>
              </p:cNvSpPr>
              <p:nvPr/>
            </p:nvSpPr>
            <p:spPr>
              <a:xfrm>
                <a:off x="6542302" y="3256899"/>
                <a:ext cx="1521570" cy="646331"/>
              </a:xfrm>
              <a:prstGeom prst="rect">
                <a:avLst/>
              </a:prstGeom>
              <a:blipFill rotWithShape="1">
                <a:blip r:embed="rId4"/>
                <a:stretch>
                  <a:fillRect l="-6000" r="-5200"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48FE8E8B-9B40-4D41-A423-EC977B0587FA}"/>
                  </a:ext>
                </a:extLst>
              </p:cNvPr>
              <p:cNvSpPr txBox="1"/>
              <p:nvPr/>
            </p:nvSpPr>
            <p:spPr>
              <a:xfrm>
                <a:off x="7991027" y="3256899"/>
                <a:ext cx="1013419"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250</a:t>
                </a:r>
              </a:p>
            </p:txBody>
          </p:sp>
        </mc:Choice>
        <mc:Fallback xmlns="">
          <p:sp>
            <p:nvSpPr>
              <p:cNvPr id="18" name="TextBox 17">
                <a:extLst>
                  <a:ext uri="{FF2B5EF4-FFF2-40B4-BE49-F238E27FC236}">
                    <a16:creationId xmlns="" xmlns:a16="http://schemas.microsoft.com/office/drawing/2014/main" xmlns:a14="http://schemas.microsoft.com/office/drawing/2010/main" id="{48FE8E8B-9B40-4D41-A423-EC977B0587FA}"/>
                  </a:ext>
                </a:extLst>
              </p:cNvPr>
              <p:cNvSpPr txBox="1">
                <a:spLocks noRot="1" noChangeAspect="1" noMove="1" noResize="1" noEditPoints="1" noAdjustHandles="1" noChangeArrowheads="1" noChangeShapeType="1" noTextEdit="1"/>
              </p:cNvSpPr>
              <p:nvPr/>
            </p:nvSpPr>
            <p:spPr>
              <a:xfrm>
                <a:off x="7991027" y="3256899"/>
                <a:ext cx="1013419" cy="646331"/>
              </a:xfrm>
              <a:prstGeom prst="rect">
                <a:avLst/>
              </a:prstGeom>
              <a:blipFill rotWithShape="1">
                <a:blip r:embed="rId5"/>
                <a:stretch>
                  <a:fillRect r="-7229" b="-14151"/>
                </a:stretch>
              </a:blipFill>
            </p:spPr>
            <p:txBody>
              <a:bodyPr/>
              <a:lstStyle/>
              <a:p>
                <a:r>
                  <a:rPr lang="en-GB">
                    <a:noFill/>
                  </a:rPr>
                  <a:t> </a:t>
                </a:r>
              </a:p>
            </p:txBody>
          </p:sp>
        </mc:Fallback>
      </mc:AlternateContent>
      <p:sp>
        <p:nvSpPr>
          <p:cNvPr id="23" name="Subtitle 4">
            <a:extLst>
              <a:ext uri="{FF2B5EF4-FFF2-40B4-BE49-F238E27FC236}">
                <a16:creationId xmlns:a16="http://schemas.microsoft.com/office/drawing/2014/main" xmlns="" id="{04E37781-80ED-0B42-9075-770F26EE9853}"/>
              </a:ext>
            </a:extLst>
          </p:cNvPr>
          <p:cNvSpPr txBox="1">
            <a:spLocks/>
          </p:cNvSpPr>
          <p:nvPr/>
        </p:nvSpPr>
        <p:spPr>
          <a:xfrm>
            <a:off x="152399" y="5932967"/>
            <a:ext cx="10943492"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Sassoon Infant Std" pitchFamily="34" charset="0"/>
                <a:ea typeface="Sassoon Infant Rg" panose="02000503030000020003" pitchFamily="2" charset="0"/>
              </a:rPr>
              <a:t>Mr Kringle is now carrying </a:t>
            </a:r>
            <a:r>
              <a:rPr lang="en-GB" sz="2800" dirty="0">
                <a:latin typeface="Sassoon Infant Std" pitchFamily="34" charset="0"/>
                <a:ea typeface="Sassoon Infant Rg" panose="02000503030000020003" pitchFamily="2" charset="0"/>
                <a:cs typeface="Calibri" panose="020F0502020204030204" pitchFamily="34" charset="0"/>
              </a:rPr>
              <a:t>______</a:t>
            </a:r>
            <a:r>
              <a:rPr lang="en-GB" sz="2800" dirty="0">
                <a:latin typeface="Sassoon Infant Std" pitchFamily="34" charset="0"/>
                <a:ea typeface="Sassoon Infant Rg" panose="02000503030000020003" pitchFamily="2" charset="0"/>
              </a:rPr>
              <a:t> baubles.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E6DBA085-CAAE-164F-8D6D-639988B5AD45}"/>
                  </a:ext>
                </a:extLst>
              </p:cNvPr>
              <p:cNvSpPr txBox="1"/>
              <p:nvPr/>
            </p:nvSpPr>
            <p:spPr>
              <a:xfrm>
                <a:off x="6542302" y="3889515"/>
                <a:ext cx="1444626"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250 </a:t>
                </a:r>
                <a14:m>
                  <m:oMath xmlns:m="http://schemas.openxmlformats.org/officeDocument/2006/math">
                    <m:r>
                      <a:rPr lang="en-US" sz="2400" i="1" dirty="0" smtClean="0">
                        <a:latin typeface="Cambria Math" panose="02040503050406030204" pitchFamily="18" charset="0"/>
                        <a:cs typeface="Calibri" panose="020F0502020204030204" pitchFamily="34" charset="0"/>
                      </a:rPr>
                      <m:t>+</m:t>
                    </m:r>
                  </m:oMath>
                </a14:m>
                <a:r>
                  <a:rPr lang="en-US" sz="2400" dirty="0">
                    <a:latin typeface="Sassoon Infant Std" pitchFamily="34" charset="0"/>
                    <a:ea typeface="Sassoon Infant Rg" panose="02000503030000020003" pitchFamily="2" charset="0"/>
                    <a:cs typeface="Calibri" panose="020F0502020204030204" pitchFamily="34" charset="0"/>
                  </a:rPr>
                  <a:t> 90</a:t>
                </a:r>
                <a:endParaRPr lang="en-GB" sz="2400" dirty="0">
                  <a:latin typeface="Sassoon Infant Std" pitchFamily="34" charset="0"/>
                  <a:ea typeface="Sassoon Infant Rg" panose="02000503030000020003" pitchFamily="2" charset="0"/>
                  <a:cs typeface="Calibri" panose="020F0502020204030204" pitchFamily="34" charset="0"/>
                </a:endParaRPr>
              </a:p>
            </p:txBody>
          </p:sp>
        </mc:Choice>
        <mc:Fallback xmlns="">
          <p:sp>
            <p:nvSpPr>
              <p:cNvPr id="24" name="TextBox 23">
                <a:extLst>
                  <a:ext uri="{FF2B5EF4-FFF2-40B4-BE49-F238E27FC236}">
                    <a16:creationId xmlns="" xmlns:a16="http://schemas.microsoft.com/office/drawing/2014/main" xmlns:a14="http://schemas.microsoft.com/office/drawing/2010/main" id="{E6DBA085-CAAE-164F-8D6D-639988B5AD45}"/>
                  </a:ext>
                </a:extLst>
              </p:cNvPr>
              <p:cNvSpPr txBox="1">
                <a:spLocks noRot="1" noChangeAspect="1" noMove="1" noResize="1" noEditPoints="1" noAdjustHandles="1" noChangeArrowheads="1" noChangeShapeType="1" noTextEdit="1"/>
              </p:cNvSpPr>
              <p:nvPr/>
            </p:nvSpPr>
            <p:spPr>
              <a:xfrm>
                <a:off x="6542302" y="3889515"/>
                <a:ext cx="1444626" cy="646331"/>
              </a:xfrm>
              <a:prstGeom prst="rect">
                <a:avLst/>
              </a:prstGeom>
              <a:blipFill rotWithShape="1">
                <a:blip r:embed="rId6"/>
                <a:stretch>
                  <a:fillRect l="-6329" r="-5485"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0D8680D8-7E0A-FD41-BEBB-42DDE66B5F57}"/>
                  </a:ext>
                </a:extLst>
              </p:cNvPr>
              <p:cNvSpPr txBox="1"/>
              <p:nvPr/>
            </p:nvSpPr>
            <p:spPr>
              <a:xfrm>
                <a:off x="7925549" y="3889515"/>
                <a:ext cx="1013419"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340</a:t>
                </a:r>
              </a:p>
            </p:txBody>
          </p:sp>
        </mc:Choice>
        <mc:Fallback xmlns="">
          <p:sp>
            <p:nvSpPr>
              <p:cNvPr id="25" name="TextBox 24">
                <a:extLst>
                  <a:ext uri="{FF2B5EF4-FFF2-40B4-BE49-F238E27FC236}">
                    <a16:creationId xmlns="" xmlns:a16="http://schemas.microsoft.com/office/drawing/2014/main" xmlns:a14="http://schemas.microsoft.com/office/drawing/2010/main" id="{0D8680D8-7E0A-FD41-BEBB-42DDE66B5F57}"/>
                  </a:ext>
                </a:extLst>
              </p:cNvPr>
              <p:cNvSpPr txBox="1">
                <a:spLocks noRot="1" noChangeAspect="1" noMove="1" noResize="1" noEditPoints="1" noAdjustHandles="1" noChangeArrowheads="1" noChangeShapeType="1" noTextEdit="1"/>
              </p:cNvSpPr>
              <p:nvPr/>
            </p:nvSpPr>
            <p:spPr>
              <a:xfrm>
                <a:off x="7925549" y="3889515"/>
                <a:ext cx="1013419" cy="646331"/>
              </a:xfrm>
              <a:prstGeom prst="rect">
                <a:avLst/>
              </a:prstGeom>
              <a:blipFill rotWithShape="1">
                <a:blip r:embed="rId7"/>
                <a:stretch>
                  <a:fillRect r="-7831" b="-14151"/>
                </a:stretch>
              </a:blipFill>
            </p:spPr>
            <p:txBody>
              <a:bodyPr/>
              <a:lstStyle/>
              <a:p>
                <a:r>
                  <a:rPr lang="en-GB">
                    <a:noFill/>
                  </a:rPr>
                  <a:t> </a:t>
                </a:r>
              </a:p>
            </p:txBody>
          </p:sp>
        </mc:Fallback>
      </mc:AlternateContent>
      <p:graphicFrame>
        <p:nvGraphicFramePr>
          <p:cNvPr id="27" name="Table 3">
            <a:extLst>
              <a:ext uri="{FF2B5EF4-FFF2-40B4-BE49-F238E27FC236}">
                <a16:creationId xmlns:a16="http://schemas.microsoft.com/office/drawing/2014/main" xmlns="" id="{D8992EAA-69B8-6D4A-8FD6-D540BA8D6B5A}"/>
              </a:ext>
            </a:extLst>
          </p:cNvPr>
          <p:cNvGraphicFramePr>
            <a:graphicFrameLocks noGrp="1"/>
          </p:cNvGraphicFramePr>
          <p:nvPr>
            <p:extLst>
              <p:ext uri="{D42A27DB-BD31-4B8C-83A1-F6EECF244321}">
                <p14:modId xmlns:p14="http://schemas.microsoft.com/office/powerpoint/2010/main" val="3791232933"/>
              </p:ext>
            </p:extLst>
          </p:nvPr>
        </p:nvGraphicFramePr>
        <p:xfrm>
          <a:off x="523992" y="3361279"/>
          <a:ext cx="5100152" cy="914400"/>
        </p:xfrm>
        <a:graphic>
          <a:graphicData uri="http://schemas.openxmlformats.org/drawingml/2006/table">
            <a:tbl>
              <a:tblPr firstRow="1" bandRow="1">
                <a:tableStyleId>{5940675A-B579-460E-94D1-54222C63F5DA}</a:tableStyleId>
              </a:tblPr>
              <a:tblGrid>
                <a:gridCol w="1275038">
                  <a:extLst>
                    <a:ext uri="{9D8B030D-6E8A-4147-A177-3AD203B41FA5}">
                      <a16:colId xmlns:a16="http://schemas.microsoft.com/office/drawing/2014/main" xmlns="" val="3932058288"/>
                    </a:ext>
                  </a:extLst>
                </a:gridCol>
                <a:gridCol w="1275038">
                  <a:extLst>
                    <a:ext uri="{9D8B030D-6E8A-4147-A177-3AD203B41FA5}">
                      <a16:colId xmlns:a16="http://schemas.microsoft.com/office/drawing/2014/main" xmlns="" val="1756375086"/>
                    </a:ext>
                  </a:extLst>
                </a:gridCol>
                <a:gridCol w="1275038">
                  <a:extLst>
                    <a:ext uri="{9D8B030D-6E8A-4147-A177-3AD203B41FA5}">
                      <a16:colId xmlns:a16="http://schemas.microsoft.com/office/drawing/2014/main" xmlns="" val="3623730827"/>
                    </a:ext>
                  </a:extLst>
                </a:gridCol>
                <a:gridCol w="1275038">
                  <a:extLst>
                    <a:ext uri="{9D8B030D-6E8A-4147-A177-3AD203B41FA5}">
                      <a16:colId xmlns:a16="http://schemas.microsoft.com/office/drawing/2014/main" xmlns="" val="2686949336"/>
                    </a:ext>
                  </a:extLst>
                </a:gridCol>
              </a:tblGrid>
              <a:tr h="0">
                <a:tc gridSpan="4">
                  <a:txBody>
                    <a:bodyPr/>
                    <a:lstStyle/>
                    <a:p>
                      <a:pPr algn="ctr"/>
                      <a:r>
                        <a:rPr lang="en-US" sz="2400" dirty="0">
                          <a:latin typeface="Sassoon Infant Rg" panose="02000503030000020003" pitchFamily="2" charset="0"/>
                          <a:ea typeface="Sassoon Infant Rg" panose="02000503030000020003" pitchFamily="2" charset="0"/>
                        </a:rPr>
                        <a:t>1,000</a:t>
                      </a:r>
                    </a:p>
                  </a:txBody>
                  <a:tcPr/>
                </a:tc>
                <a:tc hMerge="1">
                  <a:txBody>
                    <a:bodyPr/>
                    <a:lstStyle/>
                    <a:p>
                      <a:endParaRPr lang="en-US" sz="2400" dirty="0">
                        <a:latin typeface="OpenDyslexicAlta" pitchFamily="2" charset="77"/>
                      </a:endParaRPr>
                    </a:p>
                  </a:txBody>
                  <a:tcPr/>
                </a:tc>
                <a:tc hMerge="1">
                  <a:txBody>
                    <a:bodyPr/>
                    <a:lstStyle/>
                    <a:p>
                      <a:endParaRPr lang="en-US" sz="240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a16="http://schemas.microsoft.com/office/drawing/2014/main" xmlns="" val="3693602519"/>
                  </a:ext>
                </a:extLst>
              </a:tr>
              <a:tr h="370840">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250</a:t>
                      </a:r>
                    </a:p>
                  </a:txBody>
                  <a:tcPr/>
                </a:tc>
                <a:extLst>
                  <a:ext uri="{0D108BD9-81ED-4DB2-BD59-A6C34878D82A}">
                    <a16:rowId xmlns:a16="http://schemas.microsoft.com/office/drawing/2014/main" xmlns="" val="261936148"/>
                  </a:ext>
                </a:extLst>
              </a:tr>
            </a:tbl>
          </a:graphicData>
        </a:graphic>
      </p:graphicFrame>
      <p:graphicFrame>
        <p:nvGraphicFramePr>
          <p:cNvPr id="29" name="Table 3">
            <a:extLst>
              <a:ext uri="{FF2B5EF4-FFF2-40B4-BE49-F238E27FC236}">
                <a16:creationId xmlns:a16="http://schemas.microsoft.com/office/drawing/2014/main" xmlns="" id="{9D59AFD6-4221-CA4C-AA8D-39CD012846C6}"/>
              </a:ext>
            </a:extLst>
          </p:cNvPr>
          <p:cNvGraphicFramePr>
            <a:graphicFrameLocks noGrp="1"/>
          </p:cNvGraphicFramePr>
          <p:nvPr>
            <p:extLst>
              <p:ext uri="{D42A27DB-BD31-4B8C-83A1-F6EECF244321}">
                <p14:modId xmlns:p14="http://schemas.microsoft.com/office/powerpoint/2010/main" val="934521536"/>
              </p:ext>
            </p:extLst>
          </p:nvPr>
        </p:nvGraphicFramePr>
        <p:xfrm>
          <a:off x="523992" y="4544535"/>
          <a:ext cx="1962033" cy="914400"/>
        </p:xfrm>
        <a:graphic>
          <a:graphicData uri="http://schemas.openxmlformats.org/drawingml/2006/table">
            <a:tbl>
              <a:tblPr firstRow="1" bandRow="1">
                <a:tableStyleId>{5940675A-B579-460E-94D1-54222C63F5DA}</a:tableStyleId>
              </a:tblPr>
              <a:tblGrid>
                <a:gridCol w="1275038">
                  <a:extLst>
                    <a:ext uri="{9D8B030D-6E8A-4147-A177-3AD203B41FA5}">
                      <a16:colId xmlns:a16="http://schemas.microsoft.com/office/drawing/2014/main" xmlns="" val="3932058288"/>
                    </a:ext>
                  </a:extLst>
                </a:gridCol>
                <a:gridCol w="686995">
                  <a:extLst>
                    <a:ext uri="{9D8B030D-6E8A-4147-A177-3AD203B41FA5}">
                      <a16:colId xmlns:a16="http://schemas.microsoft.com/office/drawing/2014/main" xmlns="" val="1756375086"/>
                    </a:ext>
                  </a:extLst>
                </a:gridCol>
              </a:tblGrid>
              <a:tr h="0">
                <a:tc gridSpan="2">
                  <a:txBody>
                    <a:bodyPr/>
                    <a:lstStyle/>
                    <a:p>
                      <a:pPr algn="ctr"/>
                      <a:endParaRPr lang="en-US" sz="2400" dirty="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a16="http://schemas.microsoft.com/office/drawing/2014/main" xmlns="" val="3693602519"/>
                  </a:ext>
                </a:extLst>
              </a:tr>
              <a:tr h="370840">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90</a:t>
                      </a:r>
                    </a:p>
                  </a:txBody>
                  <a:tcPr/>
                </a:tc>
                <a:extLst>
                  <a:ext uri="{0D108BD9-81ED-4DB2-BD59-A6C34878D82A}">
                    <a16:rowId xmlns:a16="http://schemas.microsoft.com/office/drawing/2014/main" xmlns="" val="261936148"/>
                  </a:ext>
                </a:extLst>
              </a:tr>
            </a:tbl>
          </a:graphicData>
        </a:graphic>
      </p:graphicFrame>
      <p:graphicFrame>
        <p:nvGraphicFramePr>
          <p:cNvPr id="30" name="Table 3">
            <a:extLst>
              <a:ext uri="{FF2B5EF4-FFF2-40B4-BE49-F238E27FC236}">
                <a16:creationId xmlns:a16="http://schemas.microsoft.com/office/drawing/2014/main" xmlns="" id="{FB38269A-68CB-0D4A-88E4-976DDB406883}"/>
              </a:ext>
            </a:extLst>
          </p:cNvPr>
          <p:cNvGraphicFramePr>
            <a:graphicFrameLocks noGrp="1"/>
          </p:cNvGraphicFramePr>
          <p:nvPr>
            <p:extLst>
              <p:ext uri="{D42A27DB-BD31-4B8C-83A1-F6EECF244321}">
                <p14:modId xmlns:p14="http://schemas.microsoft.com/office/powerpoint/2010/main" val="3250184988"/>
              </p:ext>
            </p:extLst>
          </p:nvPr>
        </p:nvGraphicFramePr>
        <p:xfrm>
          <a:off x="523992" y="4544784"/>
          <a:ext cx="1962033" cy="914400"/>
        </p:xfrm>
        <a:graphic>
          <a:graphicData uri="http://schemas.openxmlformats.org/drawingml/2006/table">
            <a:tbl>
              <a:tblPr firstRow="1" bandRow="1">
                <a:tableStyleId>{5940675A-B579-460E-94D1-54222C63F5DA}</a:tableStyleId>
              </a:tblPr>
              <a:tblGrid>
                <a:gridCol w="1275038">
                  <a:extLst>
                    <a:ext uri="{9D8B030D-6E8A-4147-A177-3AD203B41FA5}">
                      <a16:colId xmlns:a16="http://schemas.microsoft.com/office/drawing/2014/main" xmlns="" val="3932058288"/>
                    </a:ext>
                  </a:extLst>
                </a:gridCol>
                <a:gridCol w="686995">
                  <a:extLst>
                    <a:ext uri="{9D8B030D-6E8A-4147-A177-3AD203B41FA5}">
                      <a16:colId xmlns:a16="http://schemas.microsoft.com/office/drawing/2014/main" xmlns="" val="1756375086"/>
                    </a:ext>
                  </a:extLst>
                </a:gridCol>
              </a:tblGrid>
              <a:tr h="0">
                <a:tc gridSpan="2">
                  <a:txBody>
                    <a:bodyPr/>
                    <a:lstStyle/>
                    <a:p>
                      <a:pPr algn="ctr"/>
                      <a:r>
                        <a:rPr lang="en-US" sz="2400" dirty="0">
                          <a:latin typeface="Sassoon Infant Rg" panose="02000503030000020003" pitchFamily="2" charset="0"/>
                          <a:ea typeface="Sassoon Infant Rg" panose="02000503030000020003" pitchFamily="2" charset="0"/>
                        </a:rPr>
                        <a:t>340</a:t>
                      </a:r>
                    </a:p>
                  </a:txBody>
                  <a:tcPr/>
                </a:tc>
                <a:tc hMerge="1">
                  <a:txBody>
                    <a:bodyPr/>
                    <a:lstStyle/>
                    <a:p>
                      <a:endParaRPr lang="en-US" sz="2400" dirty="0">
                        <a:latin typeface="OpenDyslexicAlta" pitchFamily="2" charset="77"/>
                      </a:endParaRPr>
                    </a:p>
                  </a:txBody>
                  <a:tcPr/>
                </a:tc>
                <a:extLst>
                  <a:ext uri="{0D108BD9-81ED-4DB2-BD59-A6C34878D82A}">
                    <a16:rowId xmlns:a16="http://schemas.microsoft.com/office/drawing/2014/main" xmlns="" val="3693602519"/>
                  </a:ext>
                </a:extLst>
              </a:tr>
              <a:tr h="370840">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90</a:t>
                      </a:r>
                    </a:p>
                  </a:txBody>
                  <a:tcPr/>
                </a:tc>
                <a:extLst>
                  <a:ext uri="{0D108BD9-81ED-4DB2-BD59-A6C34878D82A}">
                    <a16:rowId xmlns:a16="http://schemas.microsoft.com/office/drawing/2014/main" xmlns="" val="261936148"/>
                  </a:ext>
                </a:extLst>
              </a:tr>
            </a:tbl>
          </a:graphicData>
        </a:graphic>
      </p:graphicFrame>
      <p:sp>
        <p:nvSpPr>
          <p:cNvPr id="31" name="TextBox 30">
            <a:extLst>
              <a:ext uri="{FF2B5EF4-FFF2-40B4-BE49-F238E27FC236}">
                <a16:creationId xmlns:a16="http://schemas.microsoft.com/office/drawing/2014/main" xmlns="" id="{5B970462-C945-F74B-BA4F-665ACFA040E7}"/>
              </a:ext>
            </a:extLst>
          </p:cNvPr>
          <p:cNvSpPr txBox="1"/>
          <p:nvPr/>
        </p:nvSpPr>
        <p:spPr>
          <a:xfrm>
            <a:off x="4203980" y="5755696"/>
            <a:ext cx="1269264" cy="830997"/>
          </a:xfrm>
          <a:prstGeom prst="rect">
            <a:avLst/>
          </a:prstGeom>
          <a:noFill/>
        </p:spPr>
        <p:txBody>
          <a:bodyPr wrap="square" rtlCol="0">
            <a:spAutoFit/>
          </a:bodyPr>
          <a:lstStyle/>
          <a:p>
            <a:pPr>
              <a:lnSpc>
                <a:spcPct val="150000"/>
              </a:lnSpc>
            </a:pPr>
            <a:r>
              <a:rPr lang="en-GB" sz="3200" dirty="0">
                <a:solidFill>
                  <a:srgbClr val="FE3860"/>
                </a:solidFill>
                <a:latin typeface="Sassoon Infant Std" pitchFamily="34" charset="0"/>
                <a:ea typeface="Sassoon Infant Rg" panose="02000503030000020003" pitchFamily="2" charset="0"/>
                <a:cs typeface="Calibri" panose="020F0502020204030204" pitchFamily="34" charset="0"/>
              </a:rPr>
              <a:t>340</a:t>
            </a:r>
            <a:endParaRPr lang="en-GB" sz="2800" dirty="0">
              <a:solidFill>
                <a:srgbClr val="FE3860"/>
              </a:solidFill>
              <a:latin typeface="Sassoon Infant Std" pitchFamily="34" charset="0"/>
              <a:ea typeface="Sassoon Infant Rg" panose="02000503030000020003" pitchFamily="2" charset="0"/>
              <a:cs typeface="Calibri" panose="020F0502020204030204" pitchFamily="34" charset="0"/>
            </a:endParaRPr>
          </a:p>
        </p:txBody>
      </p:sp>
    </p:spTree>
    <p:extLst>
      <p:ext uri="{BB962C8B-B14F-4D97-AF65-F5344CB8AC3E}">
        <p14:creationId xmlns:p14="http://schemas.microsoft.com/office/powerpoint/2010/main" val="17664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linds(horizont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3" grpId="0"/>
      <p:bldP spid="24" grpId="0"/>
      <p:bldP spid="25"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Sassoon Infant Std" pitchFamily="34" charset="0"/>
                <a:ea typeface="Sassoon Infant Rg" panose="02000503030000020003" pitchFamily="2" charset="0"/>
              </a:rPr>
              <a:t>Advent </a:t>
            </a:r>
            <a:r>
              <a:rPr lang="en-GB" dirty="0" err="1">
                <a:latin typeface="Sassoon Infant Std" pitchFamily="34" charset="0"/>
                <a:ea typeface="Sassoon Infant Rg" panose="02000503030000020003" pitchFamily="2" charset="0"/>
              </a:rPr>
              <a:t>CalenBAR</a:t>
            </a:r>
            <a:r>
              <a:rPr lang="en-GB" dirty="0">
                <a:latin typeface="Sassoon Infant Std" pitchFamily="34" charset="0"/>
                <a:ea typeface="Sassoon Infant Rg" panose="02000503030000020003" pitchFamily="2" charset="0"/>
              </a:rPr>
              <a:t> | 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4:</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9565759" cy="191334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One year, Mr Snow spent 25% of the money saved up for a Christmas trip to Florida on his flights. Of the money left, he spends a third of it on hotel rooms. </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He then spends $550 on tickets to theme parks and eating at restaurants. </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He has $100 left of the holiday savings at the end of the trip. </a:t>
            </a:r>
          </a:p>
          <a:p>
            <a:pPr algn="l"/>
            <a:r>
              <a:rPr lang="en-GB" dirty="0">
                <a:latin typeface="Sassoon Infant Std" pitchFamily="34" charset="0"/>
                <a:ea typeface="Sassoon Infant Rg" panose="02000503030000020003" pitchFamily="2" charset="0"/>
              </a:rPr>
              <a:t>How much money did he save for his trip to Florida?</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10" name="Picture 9">
            <a:extLst>
              <a:ext uri="{FF2B5EF4-FFF2-40B4-BE49-F238E27FC236}">
                <a16:creationId xmlns:a16="http://schemas.microsoft.com/office/drawing/2014/main" xmlns="" id="{8B45B815-0CA1-B347-A543-5569E5C4266D}"/>
              </a:ext>
            </a:extLst>
          </p:cNvPr>
          <p:cNvPicPr>
            <a:picLocks noChangeAspect="1"/>
          </p:cNvPicPr>
          <p:nvPr/>
        </p:nvPicPr>
        <p:blipFill>
          <a:blip r:embed="rId3"/>
          <a:stretch>
            <a:fillRect/>
          </a:stretch>
        </p:blipFill>
        <p:spPr>
          <a:xfrm>
            <a:off x="9718158" y="992256"/>
            <a:ext cx="2311400" cy="1295400"/>
          </a:xfrm>
          <a:prstGeom prst="rect">
            <a:avLst/>
          </a:prstGeom>
        </p:spPr>
      </p:pic>
    </p:spTree>
    <p:extLst>
      <p:ext uri="{BB962C8B-B14F-4D97-AF65-F5344CB8AC3E}">
        <p14:creationId xmlns:p14="http://schemas.microsoft.com/office/powerpoint/2010/main" val="281902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a16="http://schemas.microsoft.com/office/drawing/2014/main" xmlns=""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a:latin typeface="Sassoon Infant Std" pitchFamily="34" charset="0"/>
                <a:ea typeface="Sassoon Infant Rg" panose="02000503030000020003" pitchFamily="2" charset="0"/>
              </a:rPr>
              <a:t>Advent </a:t>
            </a:r>
            <a:r>
              <a:rPr lang="en-GB" dirty="0" err="1">
                <a:latin typeface="Sassoon Infant Std" pitchFamily="34" charset="0"/>
                <a:ea typeface="Sassoon Infant Rg" panose="02000503030000020003" pitchFamily="2" charset="0"/>
              </a:rPr>
              <a:t>CalenBAR</a:t>
            </a:r>
            <a:r>
              <a:rPr lang="en-GB" dirty="0">
                <a:latin typeface="Sassoon Infant Std" pitchFamily="34" charset="0"/>
                <a:ea typeface="Sassoon Infant Rg" panose="02000503030000020003" pitchFamily="2" charset="0"/>
              </a:rPr>
              <a:t> | 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a16="http://schemas.microsoft.com/office/drawing/2014/main" xmlns=""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a16="http://schemas.microsoft.com/office/drawing/2014/main" xmlns=""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4:</a:t>
            </a:r>
          </a:p>
        </p:txBody>
      </p:sp>
      <p:sp>
        <p:nvSpPr>
          <p:cNvPr id="15" name="Subtitle 4">
            <a:extLst>
              <a:ext uri="{FF2B5EF4-FFF2-40B4-BE49-F238E27FC236}">
                <a16:creationId xmlns:a16="http://schemas.microsoft.com/office/drawing/2014/main" xmlns="" id="{D28045EE-E93E-2E41-85EA-A3872AACE73C}"/>
              </a:ext>
            </a:extLst>
          </p:cNvPr>
          <p:cNvSpPr txBox="1">
            <a:spLocks/>
          </p:cNvSpPr>
          <p:nvPr/>
        </p:nvSpPr>
        <p:spPr>
          <a:xfrm>
            <a:off x="152399" y="832675"/>
            <a:ext cx="9565759" cy="191334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One year, Mr Snow spent 25% of the money saved up for a Christmas trip to Florida on his flights. Of the money left, he spends a third of it on hotel rooms. </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He then spends $550 on tickets to theme parks and eating at restaurants. </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He has $100 left of the holiday savings at the end of the trip. </a:t>
            </a:r>
          </a:p>
          <a:p>
            <a:pPr algn="l"/>
            <a:r>
              <a:rPr lang="en-GB" dirty="0">
                <a:latin typeface="Sassoon Infant Std" pitchFamily="34" charset="0"/>
                <a:ea typeface="Sassoon Infant Rg" panose="02000503030000020003" pitchFamily="2" charset="0"/>
              </a:rPr>
              <a:t>How much money did he save for his trip to Florida?</a:t>
            </a:r>
          </a:p>
        </p:txBody>
      </p:sp>
      <p:sp>
        <p:nvSpPr>
          <p:cNvPr id="17" name="Rectangle 16">
            <a:extLst>
              <a:ext uri="{FF2B5EF4-FFF2-40B4-BE49-F238E27FC236}">
                <a16:creationId xmlns:a16="http://schemas.microsoft.com/office/drawing/2014/main" xmlns=""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a16="http://schemas.microsoft.com/office/drawing/2014/main" xmlns=""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a16="http://schemas.microsoft.com/office/drawing/2014/main" xmlns=""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a16="http://schemas.microsoft.com/office/drawing/2014/main" xmlns=""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ask="http://schemas.microsoft.com/office/drawing/2018/sketchyshapes" xmln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10" name="Picture 9">
            <a:extLst>
              <a:ext uri="{FF2B5EF4-FFF2-40B4-BE49-F238E27FC236}">
                <a16:creationId xmlns:a16="http://schemas.microsoft.com/office/drawing/2014/main" xmlns="" id="{8B45B815-0CA1-B347-A543-5569E5C4266D}"/>
              </a:ext>
            </a:extLst>
          </p:cNvPr>
          <p:cNvPicPr>
            <a:picLocks noChangeAspect="1"/>
          </p:cNvPicPr>
          <p:nvPr/>
        </p:nvPicPr>
        <p:blipFill>
          <a:blip r:embed="rId3"/>
          <a:stretch>
            <a:fillRect/>
          </a:stretch>
        </p:blipFill>
        <p:spPr>
          <a:xfrm>
            <a:off x="9718158" y="992256"/>
            <a:ext cx="2311400" cy="1295400"/>
          </a:xfrm>
          <a:prstGeom prst="rect">
            <a:avLst/>
          </a:prstGeom>
        </p:spPr>
      </p:pic>
      <p:sp>
        <p:nvSpPr>
          <p:cNvPr id="12" name="Subtitle 4">
            <a:extLst>
              <a:ext uri="{FF2B5EF4-FFF2-40B4-BE49-F238E27FC236}">
                <a16:creationId xmlns:a16="http://schemas.microsoft.com/office/drawing/2014/main" xmlns="" id="{C3D5100A-51A7-D14D-B84D-AA33F6C08A3D}"/>
              </a:ext>
            </a:extLst>
          </p:cNvPr>
          <p:cNvSpPr txBox="1">
            <a:spLocks/>
          </p:cNvSpPr>
          <p:nvPr/>
        </p:nvSpPr>
        <p:spPr>
          <a:xfrm>
            <a:off x="152399" y="5932967"/>
            <a:ext cx="10943492"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Sassoon Infant Std" pitchFamily="34" charset="0"/>
                <a:ea typeface="Sassoon Infant Rg" panose="02000503030000020003" pitchFamily="2" charset="0"/>
              </a:rPr>
              <a:t>Mr Snow saved $</a:t>
            </a:r>
            <a:r>
              <a:rPr lang="en-GB" sz="2800" dirty="0">
                <a:latin typeface="Sassoon Infant Std" pitchFamily="34" charset="0"/>
                <a:ea typeface="Sassoon Infant Rg" panose="02000503030000020003" pitchFamily="2" charset="0"/>
                <a:cs typeface="Calibri" panose="020F0502020204030204" pitchFamily="34" charset="0"/>
              </a:rPr>
              <a:t>_______</a:t>
            </a:r>
            <a:r>
              <a:rPr lang="en-GB" sz="2800" dirty="0">
                <a:latin typeface="Sassoon Infant Std" pitchFamily="34" charset="0"/>
                <a:ea typeface="Sassoon Infant Rg" panose="02000503030000020003" pitchFamily="2" charset="0"/>
              </a:rPr>
              <a:t> for his trip to Florida.</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xmlns="" id="{4115EB4E-72A7-AC4B-B551-EF77C3A6AC18}"/>
                  </a:ext>
                </a:extLst>
              </p:cNvPr>
              <p:cNvSpPr txBox="1"/>
              <p:nvPr/>
            </p:nvSpPr>
            <p:spPr>
              <a:xfrm>
                <a:off x="6595315" y="3192792"/>
                <a:ext cx="1612942" cy="646331"/>
              </a:xfrm>
              <a:prstGeom prst="rect">
                <a:avLst/>
              </a:prstGeom>
              <a:noFill/>
            </p:spPr>
            <p:txBody>
              <a:bodyPr wrap="none" rtlCol="0">
                <a:spAutoFit/>
              </a:bodyPr>
              <a:lstStyle/>
              <a:p>
                <a:pPr>
                  <a:lnSpc>
                    <a:spcPct val="150000"/>
                  </a:lnSpc>
                </a:pPr>
                <a:r>
                  <a:rPr lang="en-GB" sz="2400" dirty="0">
                    <a:latin typeface="Sassoon Infant Std" pitchFamily="34" charset="0"/>
                    <a:ea typeface="Sassoon Infant Rg" panose="02000503030000020003" pitchFamily="2" charset="0"/>
                    <a:cs typeface="Calibri" panose="020F0502020204030204" pitchFamily="34" charset="0"/>
                  </a:rPr>
                  <a:t>550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100</a:t>
                </a:r>
              </a:p>
            </p:txBody>
          </p:sp>
        </mc:Choice>
        <mc:Fallback>
          <p:sp>
            <p:nvSpPr>
              <p:cNvPr id="16" name="TextBox 15">
                <a:extLst>
                  <a:ext uri="{FF2B5EF4-FFF2-40B4-BE49-F238E27FC236}">
                    <a16:creationId xmlns:a16="http://schemas.microsoft.com/office/drawing/2014/main" xmlns="" xmlns:a14="http://schemas.microsoft.com/office/drawing/2010/main" id="{4115EB4E-72A7-AC4B-B551-EF77C3A6AC18}"/>
                  </a:ext>
                </a:extLst>
              </p:cNvPr>
              <p:cNvSpPr txBox="1">
                <a:spLocks noRot="1" noChangeAspect="1" noMove="1" noResize="1" noEditPoints="1" noAdjustHandles="1" noChangeArrowheads="1" noChangeShapeType="1" noTextEdit="1"/>
              </p:cNvSpPr>
              <p:nvPr/>
            </p:nvSpPr>
            <p:spPr>
              <a:xfrm>
                <a:off x="6595315" y="3192792"/>
                <a:ext cx="1612942" cy="646331"/>
              </a:xfrm>
              <a:prstGeom prst="rect">
                <a:avLst/>
              </a:prstGeom>
              <a:blipFill rotWithShape="1">
                <a:blip r:embed="rId4"/>
                <a:stretch>
                  <a:fillRect l="-6061" r="-4545"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xmlns="" id="{E69559DA-F825-AB4A-B528-22A6C0898757}"/>
                  </a:ext>
                </a:extLst>
              </p:cNvPr>
              <p:cNvSpPr txBox="1"/>
              <p:nvPr/>
            </p:nvSpPr>
            <p:spPr>
              <a:xfrm>
                <a:off x="8186573" y="3172099"/>
                <a:ext cx="1013419"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650</a:t>
                </a:r>
              </a:p>
            </p:txBody>
          </p:sp>
        </mc:Choice>
        <mc:Fallback>
          <p:sp>
            <p:nvSpPr>
              <p:cNvPr id="18" name="TextBox 17">
                <a:extLst>
                  <a:ext uri="{FF2B5EF4-FFF2-40B4-BE49-F238E27FC236}">
                    <a16:creationId xmlns:a16="http://schemas.microsoft.com/office/drawing/2014/main" xmlns="" xmlns:a14="http://schemas.microsoft.com/office/drawing/2010/main" id="{E69559DA-F825-AB4A-B528-22A6C0898757}"/>
                  </a:ext>
                </a:extLst>
              </p:cNvPr>
              <p:cNvSpPr txBox="1">
                <a:spLocks noRot="1" noChangeAspect="1" noMove="1" noResize="1" noEditPoints="1" noAdjustHandles="1" noChangeArrowheads="1" noChangeShapeType="1" noTextEdit="1"/>
              </p:cNvSpPr>
              <p:nvPr/>
            </p:nvSpPr>
            <p:spPr>
              <a:xfrm>
                <a:off x="8186573" y="3172099"/>
                <a:ext cx="1013419" cy="646331"/>
              </a:xfrm>
              <a:prstGeom prst="rect">
                <a:avLst/>
              </a:prstGeom>
              <a:blipFill rotWithShape="1">
                <a:blip r:embed="rId5"/>
                <a:stretch>
                  <a:fillRect r="-7229"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xmlns="" id="{7E27D665-37EE-4B41-B178-FC9C573C5CD5}"/>
                  </a:ext>
                </a:extLst>
              </p:cNvPr>
              <p:cNvSpPr txBox="1"/>
              <p:nvPr/>
            </p:nvSpPr>
            <p:spPr>
              <a:xfrm>
                <a:off x="6632266" y="3830082"/>
                <a:ext cx="1276311" cy="646331"/>
              </a:xfrm>
              <a:prstGeom prst="rect">
                <a:avLst/>
              </a:prstGeom>
              <a:noFill/>
            </p:spPr>
            <p:txBody>
              <a:bodyPr wrap="none" rtlCol="0">
                <a:spAutoFit/>
              </a:bodyPr>
              <a:lstStyle/>
              <a:p>
                <a:pPr>
                  <a:lnSpc>
                    <a:spcPct val="150000"/>
                  </a:lnSpc>
                </a:pPr>
                <a:r>
                  <a:rPr lang="en-GB" sz="2400" dirty="0">
                    <a:latin typeface="Sassoon Infant Std" pitchFamily="34" charset="0"/>
                    <a:ea typeface="Sassoon Infant Rg" panose="02000503030000020003" pitchFamily="2" charset="0"/>
                    <a:cs typeface="Calibri" panose="020F0502020204030204" pitchFamily="34" charset="0"/>
                  </a:rPr>
                  <a:t>650 </a:t>
                </a:r>
                <a14:m>
                  <m:oMath xmlns:m="http://schemas.openxmlformats.org/officeDocument/2006/math">
                    <m:r>
                      <a:rPr lang="en-GB"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2</a:t>
                </a:r>
              </a:p>
            </p:txBody>
          </p:sp>
        </mc:Choice>
        <mc:Fallback>
          <p:sp>
            <p:nvSpPr>
              <p:cNvPr id="22" name="TextBox 21">
                <a:extLst>
                  <a:ext uri="{FF2B5EF4-FFF2-40B4-BE49-F238E27FC236}">
                    <a16:creationId xmlns:a16="http://schemas.microsoft.com/office/drawing/2014/main" xmlns="" xmlns:a14="http://schemas.microsoft.com/office/drawing/2010/main" id="{7E27D665-37EE-4B41-B178-FC9C573C5CD5}"/>
                  </a:ext>
                </a:extLst>
              </p:cNvPr>
              <p:cNvSpPr txBox="1">
                <a:spLocks noRot="1" noChangeAspect="1" noMove="1" noResize="1" noEditPoints="1" noAdjustHandles="1" noChangeArrowheads="1" noChangeShapeType="1" noTextEdit="1"/>
              </p:cNvSpPr>
              <p:nvPr/>
            </p:nvSpPr>
            <p:spPr>
              <a:xfrm>
                <a:off x="6632266" y="3830082"/>
                <a:ext cx="1276311" cy="646331"/>
              </a:xfrm>
              <a:prstGeom prst="rect">
                <a:avLst/>
              </a:prstGeom>
              <a:blipFill rotWithShape="1">
                <a:blip r:embed="rId6"/>
                <a:stretch>
                  <a:fillRect l="-7656" r="-6220"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xmlns="" id="{ECF13701-AE2B-784B-B438-529D134EE5EE}"/>
                  </a:ext>
                </a:extLst>
              </p:cNvPr>
              <p:cNvSpPr txBox="1"/>
              <p:nvPr/>
            </p:nvSpPr>
            <p:spPr>
              <a:xfrm>
                <a:off x="7855961" y="3808089"/>
                <a:ext cx="1013419"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325</a:t>
                </a:r>
              </a:p>
            </p:txBody>
          </p:sp>
        </mc:Choice>
        <mc:Fallback>
          <p:sp>
            <p:nvSpPr>
              <p:cNvPr id="23" name="TextBox 22">
                <a:extLst>
                  <a:ext uri="{FF2B5EF4-FFF2-40B4-BE49-F238E27FC236}">
                    <a16:creationId xmlns:a16="http://schemas.microsoft.com/office/drawing/2014/main" xmlns="" xmlns:a14="http://schemas.microsoft.com/office/drawing/2010/main" id="{ECF13701-AE2B-784B-B438-529D134EE5EE}"/>
                  </a:ext>
                </a:extLst>
              </p:cNvPr>
              <p:cNvSpPr txBox="1">
                <a:spLocks noRot="1" noChangeAspect="1" noMove="1" noResize="1" noEditPoints="1" noAdjustHandles="1" noChangeArrowheads="1" noChangeShapeType="1" noTextEdit="1"/>
              </p:cNvSpPr>
              <p:nvPr/>
            </p:nvSpPr>
            <p:spPr>
              <a:xfrm>
                <a:off x="7855961" y="3808089"/>
                <a:ext cx="1013419" cy="646331"/>
              </a:xfrm>
              <a:prstGeom prst="rect">
                <a:avLst/>
              </a:prstGeom>
              <a:blipFill rotWithShape="1">
                <a:blip r:embed="rId7"/>
                <a:stretch>
                  <a:fillRect r="-7229"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xmlns="" id="{BAFAE1B2-8338-F14E-9FDC-68EA2D2CEB4C}"/>
                  </a:ext>
                </a:extLst>
              </p:cNvPr>
              <p:cNvSpPr txBox="1"/>
              <p:nvPr/>
            </p:nvSpPr>
            <p:spPr>
              <a:xfrm>
                <a:off x="6646121" y="4425203"/>
                <a:ext cx="1266693" cy="646331"/>
              </a:xfrm>
              <a:prstGeom prst="rect">
                <a:avLst/>
              </a:prstGeom>
              <a:noFill/>
            </p:spPr>
            <p:txBody>
              <a:bodyPr wrap="none" rtlCol="0">
                <a:spAutoFit/>
              </a:bodyPr>
              <a:lstStyle/>
              <a:p>
                <a:pPr>
                  <a:lnSpc>
                    <a:spcPct val="150000"/>
                  </a:lnSpc>
                </a:pPr>
                <a:r>
                  <a:rPr lang="en-GB" sz="2400" dirty="0">
                    <a:latin typeface="Sassoon Infant Std" pitchFamily="34" charset="0"/>
                    <a:ea typeface="Sassoon Infant Rg" panose="02000503030000020003" pitchFamily="2" charset="0"/>
                    <a:cs typeface="Calibri" panose="020F0502020204030204" pitchFamily="34" charset="0"/>
                  </a:rPr>
                  <a:t>325 </a:t>
                </a:r>
                <a14:m>
                  <m:oMath xmlns:m="http://schemas.openxmlformats.org/officeDocument/2006/math">
                    <m:r>
                      <a:rPr lang="en-GB"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4</a:t>
                </a:r>
              </a:p>
            </p:txBody>
          </p:sp>
        </mc:Choice>
        <mc:Fallback>
          <p:sp>
            <p:nvSpPr>
              <p:cNvPr id="24" name="TextBox 23">
                <a:extLst>
                  <a:ext uri="{FF2B5EF4-FFF2-40B4-BE49-F238E27FC236}">
                    <a16:creationId xmlns:a16="http://schemas.microsoft.com/office/drawing/2014/main" xmlns="" xmlns:a14="http://schemas.microsoft.com/office/drawing/2010/main" id="{BAFAE1B2-8338-F14E-9FDC-68EA2D2CEB4C}"/>
                  </a:ext>
                </a:extLst>
              </p:cNvPr>
              <p:cNvSpPr txBox="1">
                <a:spLocks noRot="1" noChangeAspect="1" noMove="1" noResize="1" noEditPoints="1" noAdjustHandles="1" noChangeArrowheads="1" noChangeShapeType="1" noTextEdit="1"/>
              </p:cNvSpPr>
              <p:nvPr/>
            </p:nvSpPr>
            <p:spPr>
              <a:xfrm>
                <a:off x="6646121" y="4425203"/>
                <a:ext cx="1266693" cy="646331"/>
              </a:xfrm>
              <a:prstGeom prst="rect">
                <a:avLst/>
              </a:prstGeom>
              <a:blipFill rotWithShape="1">
                <a:blip r:embed="rId8"/>
                <a:stretch>
                  <a:fillRect l="-7212" r="-6731"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xmlns="" id="{FF293B69-4C96-EE44-8516-C6B7A1622E10}"/>
                  </a:ext>
                </a:extLst>
              </p:cNvPr>
              <p:cNvSpPr txBox="1"/>
              <p:nvPr/>
            </p:nvSpPr>
            <p:spPr>
              <a:xfrm>
                <a:off x="7833324" y="4387419"/>
                <a:ext cx="1258678"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1,300</a:t>
                </a:r>
              </a:p>
            </p:txBody>
          </p:sp>
        </mc:Choice>
        <mc:Fallback>
          <p:sp>
            <p:nvSpPr>
              <p:cNvPr id="25" name="TextBox 24">
                <a:extLst>
                  <a:ext uri="{FF2B5EF4-FFF2-40B4-BE49-F238E27FC236}">
                    <a16:creationId xmlns:a16="http://schemas.microsoft.com/office/drawing/2014/main" xmlns="" xmlns:a14="http://schemas.microsoft.com/office/drawing/2010/main" id="{FF293B69-4C96-EE44-8516-C6B7A1622E10}"/>
                  </a:ext>
                </a:extLst>
              </p:cNvPr>
              <p:cNvSpPr txBox="1">
                <a:spLocks noRot="1" noChangeAspect="1" noMove="1" noResize="1" noEditPoints="1" noAdjustHandles="1" noChangeArrowheads="1" noChangeShapeType="1" noTextEdit="1"/>
              </p:cNvSpPr>
              <p:nvPr/>
            </p:nvSpPr>
            <p:spPr>
              <a:xfrm>
                <a:off x="7833324" y="4387419"/>
                <a:ext cx="1258678" cy="646331"/>
              </a:xfrm>
              <a:prstGeom prst="rect">
                <a:avLst/>
              </a:prstGeom>
              <a:blipFill rotWithShape="1">
                <a:blip r:embed="rId9"/>
                <a:stretch>
                  <a:fillRect r="-5825" b="-14151"/>
                </a:stretch>
              </a:blipFill>
            </p:spPr>
            <p:txBody>
              <a:bodyPr/>
              <a:lstStyle/>
              <a:p>
                <a:r>
                  <a:rPr lang="en-GB">
                    <a:noFill/>
                  </a:rPr>
                  <a:t> </a:t>
                </a:r>
              </a:p>
            </p:txBody>
          </p:sp>
        </mc:Fallback>
      </mc:AlternateContent>
      <p:sp>
        <p:nvSpPr>
          <p:cNvPr id="28" name="Rectangle 27">
            <a:extLst>
              <a:ext uri="{FF2B5EF4-FFF2-40B4-BE49-F238E27FC236}">
                <a16:creationId xmlns:a16="http://schemas.microsoft.com/office/drawing/2014/main" xmlns="" id="{83EA91EE-ED6A-044D-B267-45BB06BDADDE}"/>
              </a:ext>
            </a:extLst>
          </p:cNvPr>
          <p:cNvSpPr/>
          <p:nvPr/>
        </p:nvSpPr>
        <p:spPr>
          <a:xfrm>
            <a:off x="912099" y="3980194"/>
            <a:ext cx="4321514"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total</a:t>
            </a:r>
          </a:p>
        </p:txBody>
      </p:sp>
      <p:sp>
        <p:nvSpPr>
          <p:cNvPr id="29" name="Rectangle 28">
            <a:extLst>
              <a:ext uri="{FF2B5EF4-FFF2-40B4-BE49-F238E27FC236}">
                <a16:creationId xmlns:a16="http://schemas.microsoft.com/office/drawing/2014/main" xmlns="" id="{5E82AC50-6397-8E42-AB98-86AC8252A9B3}"/>
              </a:ext>
            </a:extLst>
          </p:cNvPr>
          <p:cNvSpPr/>
          <p:nvPr/>
        </p:nvSpPr>
        <p:spPr>
          <a:xfrm>
            <a:off x="912099" y="4399294"/>
            <a:ext cx="1083993"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flights</a:t>
            </a:r>
          </a:p>
        </p:txBody>
      </p:sp>
      <p:sp>
        <p:nvSpPr>
          <p:cNvPr id="30" name="Rectangle 29">
            <a:extLst>
              <a:ext uri="{FF2B5EF4-FFF2-40B4-BE49-F238E27FC236}">
                <a16:creationId xmlns:a16="http://schemas.microsoft.com/office/drawing/2014/main" xmlns="" id="{40E7099A-A5BE-D74A-9254-0D7D28145F28}"/>
              </a:ext>
            </a:extLst>
          </p:cNvPr>
          <p:cNvSpPr/>
          <p:nvPr/>
        </p:nvSpPr>
        <p:spPr>
          <a:xfrm>
            <a:off x="1996092" y="4396945"/>
            <a:ext cx="1083993"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hotels</a:t>
            </a:r>
          </a:p>
        </p:txBody>
      </p:sp>
      <p:sp>
        <p:nvSpPr>
          <p:cNvPr id="31" name="Rectangle 30">
            <a:extLst>
              <a:ext uri="{FF2B5EF4-FFF2-40B4-BE49-F238E27FC236}">
                <a16:creationId xmlns:a16="http://schemas.microsoft.com/office/drawing/2014/main" xmlns="" id="{E8545A1B-AC0B-B940-931D-EE1E46C856B3}"/>
              </a:ext>
            </a:extLst>
          </p:cNvPr>
          <p:cNvSpPr/>
          <p:nvPr/>
        </p:nvSpPr>
        <p:spPr>
          <a:xfrm>
            <a:off x="3080085" y="4396945"/>
            <a:ext cx="2153528"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food/tickets</a:t>
            </a:r>
          </a:p>
        </p:txBody>
      </p:sp>
      <p:sp>
        <p:nvSpPr>
          <p:cNvPr id="32" name="Right Brace 31">
            <a:extLst>
              <a:ext uri="{FF2B5EF4-FFF2-40B4-BE49-F238E27FC236}">
                <a16:creationId xmlns:a16="http://schemas.microsoft.com/office/drawing/2014/main" xmlns="" id="{FDD219C6-261F-E04C-A415-F8B15ED391FF}"/>
              </a:ext>
            </a:extLst>
          </p:cNvPr>
          <p:cNvSpPr/>
          <p:nvPr/>
        </p:nvSpPr>
        <p:spPr>
          <a:xfrm rot="5400000">
            <a:off x="4010590" y="3922585"/>
            <a:ext cx="316523" cy="2129521"/>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33" name="Rectangle 32">
            <a:extLst>
              <a:ext uri="{FF2B5EF4-FFF2-40B4-BE49-F238E27FC236}">
                <a16:creationId xmlns:a16="http://schemas.microsoft.com/office/drawing/2014/main" xmlns="" id="{AAAB7FC8-2D09-254D-BE27-E0DE9FE227F5}"/>
              </a:ext>
            </a:extLst>
          </p:cNvPr>
          <p:cNvSpPr/>
          <p:nvPr/>
        </p:nvSpPr>
        <p:spPr>
          <a:xfrm>
            <a:off x="3783168" y="5250193"/>
            <a:ext cx="691215" cy="369332"/>
          </a:xfrm>
          <a:prstGeom prst="rect">
            <a:avLst/>
          </a:prstGeom>
        </p:spPr>
        <p:txBody>
          <a:bodyPr wrap="none">
            <a:spAutoFit/>
          </a:bodyPr>
          <a:lstStyle/>
          <a:p>
            <a:r>
              <a:rPr lang="en-GB" dirty="0">
                <a:latin typeface="Sassoon Infant Std" pitchFamily="34" charset="0"/>
                <a:ea typeface="Sassoon Infant Rg" panose="02000503030000020003" pitchFamily="2" charset="0"/>
              </a:rPr>
              <a:t>$650</a:t>
            </a:r>
            <a:endParaRPr lang="en-US" dirty="0">
              <a:latin typeface="Sassoon Infant Std" pitchFamily="34" charset="0"/>
              <a:ea typeface="Sassoon Infant Rg" panose="02000503030000020003" pitchFamily="2" charset="0"/>
            </a:endParaRPr>
          </a:p>
        </p:txBody>
      </p:sp>
      <p:sp>
        <p:nvSpPr>
          <p:cNvPr id="34" name="Right Brace 33">
            <a:extLst>
              <a:ext uri="{FF2B5EF4-FFF2-40B4-BE49-F238E27FC236}">
                <a16:creationId xmlns:a16="http://schemas.microsoft.com/office/drawing/2014/main" xmlns="" id="{709BBFED-14E8-6C41-8CDA-2330B43CBCCB}"/>
              </a:ext>
            </a:extLst>
          </p:cNvPr>
          <p:cNvSpPr/>
          <p:nvPr/>
        </p:nvSpPr>
        <p:spPr>
          <a:xfrm rot="5400000">
            <a:off x="2389442" y="4438564"/>
            <a:ext cx="316523" cy="1064761"/>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cxnSp>
        <p:nvCxnSpPr>
          <p:cNvPr id="3" name="Straight Connector 2">
            <a:extLst>
              <a:ext uri="{FF2B5EF4-FFF2-40B4-BE49-F238E27FC236}">
                <a16:creationId xmlns:a16="http://schemas.microsoft.com/office/drawing/2014/main" xmlns="" id="{C7411735-55DC-354C-9F83-7863C7CA3CB6}"/>
              </a:ext>
            </a:extLst>
          </p:cNvPr>
          <p:cNvCxnSpPr>
            <a:cxnSpLocks/>
            <a:stCxn id="31" idx="0"/>
            <a:endCxn id="31" idx="2"/>
          </p:cNvCxnSpPr>
          <p:nvPr/>
        </p:nvCxnSpPr>
        <p:spPr>
          <a:xfrm>
            <a:off x="4156849" y="4396945"/>
            <a:ext cx="0" cy="41910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xmlns="" id="{D76C0333-11BA-C444-B42A-5313D14DD535}"/>
              </a:ext>
            </a:extLst>
          </p:cNvPr>
          <p:cNvSpPr/>
          <p:nvPr/>
        </p:nvSpPr>
        <p:spPr>
          <a:xfrm>
            <a:off x="2119694" y="5180943"/>
            <a:ext cx="691215" cy="369332"/>
          </a:xfrm>
          <a:prstGeom prst="rect">
            <a:avLst/>
          </a:prstGeom>
        </p:spPr>
        <p:txBody>
          <a:bodyPr wrap="none">
            <a:spAutoFit/>
          </a:bodyPr>
          <a:lstStyle/>
          <a:p>
            <a:r>
              <a:rPr lang="en-GB" dirty="0">
                <a:latin typeface="Sassoon Infant Std" pitchFamily="34" charset="0"/>
                <a:ea typeface="Sassoon Infant Rg" panose="02000503030000020003" pitchFamily="2" charset="0"/>
              </a:rPr>
              <a:t>$325</a:t>
            </a:r>
            <a:endParaRPr lang="en-US" dirty="0">
              <a:latin typeface="Sassoon Infant Std" pitchFamily="34" charset="0"/>
              <a:ea typeface="Sassoon Infant Rg" panose="02000503030000020003" pitchFamily="2" charset="0"/>
            </a:endParaRPr>
          </a:p>
        </p:txBody>
      </p:sp>
      <p:sp>
        <p:nvSpPr>
          <p:cNvPr id="36" name="Right Brace 35">
            <a:extLst>
              <a:ext uri="{FF2B5EF4-FFF2-40B4-BE49-F238E27FC236}">
                <a16:creationId xmlns:a16="http://schemas.microsoft.com/office/drawing/2014/main" xmlns="" id="{E31A8A4A-0F63-5A43-B9CF-7B2EC246CEC4}"/>
              </a:ext>
            </a:extLst>
          </p:cNvPr>
          <p:cNvSpPr/>
          <p:nvPr/>
        </p:nvSpPr>
        <p:spPr>
          <a:xfrm rot="16200000">
            <a:off x="2922179" y="1650451"/>
            <a:ext cx="316523" cy="4306342"/>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37" name="Rectangle 36">
            <a:extLst>
              <a:ext uri="{FF2B5EF4-FFF2-40B4-BE49-F238E27FC236}">
                <a16:creationId xmlns:a16="http://schemas.microsoft.com/office/drawing/2014/main" xmlns="" id="{1D678D7B-DD2D-844F-93D3-473A4944A9BE}"/>
              </a:ext>
            </a:extLst>
          </p:cNvPr>
          <p:cNvSpPr/>
          <p:nvPr/>
        </p:nvSpPr>
        <p:spPr>
          <a:xfrm>
            <a:off x="2638281" y="3266873"/>
            <a:ext cx="869148" cy="369332"/>
          </a:xfrm>
          <a:prstGeom prst="rect">
            <a:avLst/>
          </a:prstGeom>
        </p:spPr>
        <p:txBody>
          <a:bodyPr wrap="none">
            <a:spAutoFit/>
          </a:bodyPr>
          <a:lstStyle/>
          <a:p>
            <a:pPr algn="ctr"/>
            <a:r>
              <a:rPr lang="en-GB" dirty="0">
                <a:latin typeface="Sassoon Infant Std" pitchFamily="34" charset="0"/>
                <a:ea typeface="Sassoon Infant Rg" panose="02000503030000020003" pitchFamily="2" charset="0"/>
              </a:rPr>
              <a:t>$1,300</a:t>
            </a:r>
            <a:endParaRPr lang="en-US" dirty="0">
              <a:latin typeface="Sassoon Infant Std" pitchFamily="34" charset="0"/>
              <a:ea typeface="Sassoon Infant Rg" panose="02000503030000020003" pitchFamily="2" charset="0"/>
            </a:endParaRPr>
          </a:p>
        </p:txBody>
      </p:sp>
      <p:sp>
        <p:nvSpPr>
          <p:cNvPr id="38" name="TextBox 37">
            <a:extLst>
              <a:ext uri="{FF2B5EF4-FFF2-40B4-BE49-F238E27FC236}">
                <a16:creationId xmlns:a16="http://schemas.microsoft.com/office/drawing/2014/main" xmlns="" id="{FB288DE0-DCD1-0B4C-ABE7-F99839A2DDC3}"/>
              </a:ext>
            </a:extLst>
          </p:cNvPr>
          <p:cNvSpPr txBox="1"/>
          <p:nvPr/>
        </p:nvSpPr>
        <p:spPr>
          <a:xfrm>
            <a:off x="2779819" y="5723897"/>
            <a:ext cx="1337081" cy="830997"/>
          </a:xfrm>
          <a:prstGeom prst="rect">
            <a:avLst/>
          </a:prstGeom>
          <a:noFill/>
        </p:spPr>
        <p:txBody>
          <a:bodyPr wrap="square" rtlCol="0">
            <a:spAutoFit/>
          </a:bodyPr>
          <a:lstStyle/>
          <a:p>
            <a:pPr>
              <a:lnSpc>
                <a:spcPct val="150000"/>
              </a:lnSpc>
            </a:pPr>
            <a:r>
              <a:rPr lang="en-GB" sz="3200" dirty="0">
                <a:solidFill>
                  <a:srgbClr val="FE3860"/>
                </a:solidFill>
                <a:latin typeface="Sassoon Infant Std" pitchFamily="34" charset="0"/>
                <a:ea typeface="Sassoon Infant Rg" panose="02000503030000020003" pitchFamily="2" charset="0"/>
                <a:cs typeface="Calibri" panose="020F0502020204030204" pitchFamily="34" charset="0"/>
              </a:rPr>
              <a:t>1,300</a:t>
            </a:r>
            <a:endParaRPr lang="en-GB" sz="2800" dirty="0">
              <a:solidFill>
                <a:srgbClr val="FE3860"/>
              </a:solidFill>
              <a:latin typeface="Sassoon Infant Std" pitchFamily="34" charset="0"/>
              <a:ea typeface="Sassoon Infant Rg" panose="02000503030000020003" pitchFamily="2" charset="0"/>
              <a:cs typeface="Calibri" panose="020F0502020204030204" pitchFamily="34" charset="0"/>
            </a:endParaRPr>
          </a:p>
        </p:txBody>
      </p:sp>
    </p:spTree>
    <p:extLst>
      <p:ext uri="{BB962C8B-B14F-4D97-AF65-F5344CB8AC3E}">
        <p14:creationId xmlns:p14="http://schemas.microsoft.com/office/powerpoint/2010/main" val="179847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strips(down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strips(down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linds(horizontal)">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22" grpId="0"/>
      <p:bldP spid="23" grpId="0"/>
      <p:bldP spid="24" grpId="0"/>
      <p:bldP spid="25" grpId="0"/>
      <p:bldP spid="28" grpId="0" animBg="1"/>
      <p:bldP spid="29" grpId="0" animBg="1"/>
      <p:bldP spid="30" grpId="0" animBg="1"/>
      <p:bldP spid="31" grpId="0" animBg="1"/>
      <p:bldP spid="32" grpId="0" animBg="1"/>
      <p:bldP spid="33" grpId="0"/>
      <p:bldP spid="34" grpId="0" animBg="1"/>
      <p:bldP spid="35" grpId="0"/>
      <p:bldP spid="36" grpId="0" animBg="1"/>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aths Shed" id="{5DF74AD8-8BDD-4844-8C46-FFB9DBA0E41D}" vid="{0802D904-F1CF-8847-94FE-D7F26B26A3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TotalTime>
  <Words>594</Words>
  <Application>Microsoft Office PowerPoint</Application>
  <PresentationFormat>Custom</PresentationFormat>
  <Paragraphs>123</Paragraphs>
  <Slides>9</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Arial</vt:lpstr>
      <vt:lpstr>Cambria Math</vt:lpstr>
      <vt:lpstr>Muli</vt:lpstr>
      <vt:lpstr>OpenDyslexicAlta</vt:lpstr>
      <vt:lpstr>Calibri</vt:lpstr>
      <vt:lpstr>Sassoon Infant Rg</vt:lpstr>
      <vt:lpstr>Lato</vt:lpstr>
      <vt:lpstr>Sassoon Infant Std</vt:lpstr>
      <vt:lpstr>Calibri Light</vt:lpstr>
      <vt:lpstr>Lato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Saunders</dc:creator>
  <cp:lastModifiedBy>Susan</cp:lastModifiedBy>
  <cp:revision>92</cp:revision>
  <dcterms:created xsi:type="dcterms:W3CDTF">2020-10-12T14:10:39Z</dcterms:created>
  <dcterms:modified xsi:type="dcterms:W3CDTF">2020-11-30T10:25:45Z</dcterms:modified>
</cp:coreProperties>
</file>