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OpenDyslexicAlta" panose="00000500000000000000" pitchFamily="2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 Math" panose="02040503050406030204" pitchFamily="18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90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6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4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tiff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Advent </a:t>
            </a:r>
            <a:r>
              <a:rPr lang="en-GB" dirty="0" err="1" smtClean="0"/>
              <a:t>CalenBAR</a:t>
            </a:r>
            <a:endParaRPr lang="en-GB" dirty="0"/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can put 20kg of presents in each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has put the following items into a box already.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weight of presents could still go in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B78EDC-4614-B34F-8FA4-365F1D12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22" name="10-point Star 21">
            <a:extLst>
              <a:ext uri="{FF2B5EF4-FFF2-40B4-BE49-F238E27FC236}">
                <a16:creationId xmlns:a16="http://schemas.microsoft.com/office/drawing/2014/main" xmlns="" id="{7EAD1FA2-4B84-9940-B519-B1A71A6087BD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DyslexicAlta" pitchFamily="2" charset="77"/>
              </a:rPr>
              <a:t>8 kg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64D53E-6AE4-5A42-B5E1-2007DC0A4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24" name="10-point Star 23">
            <a:extLst>
              <a:ext uri="{FF2B5EF4-FFF2-40B4-BE49-F238E27FC236}">
                <a16:creationId xmlns:a16="http://schemas.microsoft.com/office/drawing/2014/main" xmlns="" id="{8C6266C3-C4C7-4748-908A-597899ADCA3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 kg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can put 20kg of presents in each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has put the following items into a box already.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weight of presents could still go in the box?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kg of presents could still go in the box. 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9E05DEE-086C-9C4A-8F02-2E84843453CE}"/>
              </a:ext>
            </a:extLst>
          </p:cNvPr>
          <p:cNvSpPr/>
          <p:nvPr/>
        </p:nvSpPr>
        <p:spPr>
          <a:xfrm rot="5400000">
            <a:off x="2342557" y="2839504"/>
            <a:ext cx="316523" cy="318885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073EB3-B889-6242-8185-D2551C57DA24}"/>
              </a:ext>
            </a:extLst>
          </p:cNvPr>
          <p:cNvSpPr/>
          <p:nvPr/>
        </p:nvSpPr>
        <p:spPr>
          <a:xfrm>
            <a:off x="2131672" y="4693172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20kg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5028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50288" cy="600164"/>
              </a:xfrm>
              <a:prstGeom prst="rect">
                <a:avLst/>
              </a:prstGeom>
              <a:blipFill>
                <a:blip r:embed="rId3"/>
                <a:stretch>
                  <a:fillRect l="-9524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546228" y="3284872"/>
                <a:ext cx="90601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228" y="3284872"/>
                <a:ext cx="906017" cy="600164"/>
              </a:xfrm>
              <a:prstGeom prst="rect">
                <a:avLst/>
              </a:prstGeom>
              <a:blipFill>
                <a:blip r:embed="rId4"/>
                <a:stretch>
                  <a:fillRect r="-972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FBE1535-7B0F-9C42-AA00-C7555AD11CAC}"/>
              </a:ext>
            </a:extLst>
          </p:cNvPr>
          <p:cNvSpPr/>
          <p:nvPr/>
        </p:nvSpPr>
        <p:spPr>
          <a:xfrm>
            <a:off x="272625" y="5851962"/>
            <a:ext cx="437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7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1C56105-EF42-5245-B81B-3A19DE7B35B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25C9813-A046-2448-BA2E-34B88A1D0E7A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EF93EAD-2110-1749-BAD0-6BA0E9FD32F5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506F2F0-3538-CC4F-91B2-1C9B58C324B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E39E0A-9CD5-F54F-A579-DA352A63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3" name="10-point Star 2">
            <a:extLst>
              <a:ext uri="{FF2B5EF4-FFF2-40B4-BE49-F238E27FC236}">
                <a16:creationId xmlns:a16="http://schemas.microsoft.com/office/drawing/2014/main" xmlns="" id="{33DC507A-887C-064A-9D01-B6737A2F26DB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DyslexicAlta" pitchFamily="2" charset="77"/>
              </a:rPr>
              <a:t>8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FCB1FF-9684-7149-923E-9A366BBA8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31" name="10-point Star 30">
            <a:extLst>
              <a:ext uri="{FF2B5EF4-FFF2-40B4-BE49-F238E27FC236}">
                <a16:creationId xmlns:a16="http://schemas.microsoft.com/office/drawing/2014/main" xmlns="" id="{EB53B2CC-7C4A-2B49-9F87-7AE9EBF4240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 kg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B135376-0C99-0E44-9FA9-A8D051481A01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89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98015CA-8943-9442-9154-AE1141C21B1F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141417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8015CA-8943-9442-9154-AE1141C2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1414170" cy="600164"/>
              </a:xfrm>
              <a:prstGeom prst="rect">
                <a:avLst/>
              </a:prstGeom>
              <a:blipFill>
                <a:blip r:embed="rId7"/>
                <a:stretch>
                  <a:fillRect l="-7143" r="-62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9B5A4023-7C7A-CA45-8685-01B12C51D7B9}"/>
                  </a:ext>
                </a:extLst>
              </p:cNvPr>
              <p:cNvSpPr txBox="1"/>
              <p:nvPr/>
            </p:nvSpPr>
            <p:spPr>
              <a:xfrm>
                <a:off x="7974856" y="3908344"/>
                <a:ext cx="111921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7kg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5A4023-7C7A-CA45-8685-01B12C51D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56" y="3908344"/>
                <a:ext cx="1119217" cy="600164"/>
              </a:xfrm>
              <a:prstGeom prst="rect">
                <a:avLst/>
              </a:prstGeom>
              <a:blipFill>
                <a:blip r:embed="rId8"/>
                <a:stretch>
                  <a:fillRect r="-6667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5BFD35D-5B17-624E-A255-6CAFB69F4557}"/>
              </a:ext>
            </a:extLst>
          </p:cNvPr>
          <p:cNvSpPr/>
          <p:nvPr/>
        </p:nvSpPr>
        <p:spPr>
          <a:xfrm>
            <a:off x="2103625" y="3839213"/>
            <a:ext cx="927810" cy="419100"/>
          </a:xfrm>
          <a:prstGeom prst="rect">
            <a:avLst/>
          </a:prstGeom>
          <a:solidFill>
            <a:srgbClr val="FE7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72ED165-8FE6-C241-BB69-7040042E6107}"/>
              </a:ext>
            </a:extLst>
          </p:cNvPr>
          <p:cNvSpPr/>
          <p:nvPr/>
        </p:nvSpPr>
        <p:spPr>
          <a:xfrm>
            <a:off x="3031435" y="3837395"/>
            <a:ext cx="1071831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E81BA91B-F6B1-AB42-93D2-F0030F1CD714}"/>
                  </a:ext>
                </a:extLst>
              </p:cNvPr>
              <p:cNvSpPr txBox="1"/>
              <p:nvPr/>
            </p:nvSpPr>
            <p:spPr>
              <a:xfrm>
                <a:off x="3293307" y="3688070"/>
                <a:ext cx="439544" cy="60016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1BA91B-F6B1-AB42-93D2-F0030F1CD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307" y="3688070"/>
                <a:ext cx="439544" cy="600164"/>
              </a:xfrm>
              <a:prstGeom prst="rect">
                <a:avLst/>
              </a:prstGeom>
              <a:blipFill>
                <a:blip r:embed="rId9"/>
                <a:stretch>
                  <a:fillRect l="-14286" r="-2000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4" grpId="0"/>
      <p:bldP spid="24" grpId="0"/>
      <p:bldP spid="25" grpId="0"/>
      <p:bldP spid="33" grpId="0"/>
      <p:bldP spid="37" grpId="0" animBg="1"/>
      <p:bldP spid="41" grpId="0"/>
      <p:bldP spid="42" grpId="0"/>
      <p:bldP spid="43" grpId="0" animBg="1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Combined, Eve and Chen have 35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Eve has four times as many baubles as Chen.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Combined, Eve and Chen have 35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Eve has four times as many baubles as Chen.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A44162B-7C52-6A4F-A8DB-153550A560B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Chen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 baubles. Eve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 baubles.   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009BD0C0-2250-C448-8D64-38AAEB5CE1DA}"/>
              </a:ext>
            </a:extLst>
          </p:cNvPr>
          <p:cNvSpPr/>
          <p:nvPr/>
        </p:nvSpPr>
        <p:spPr>
          <a:xfrm>
            <a:off x="4002363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1C7CCBC-C072-3D4C-B5B0-12D836051867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BFF87DA-9C8E-5846-825F-229477A755EB}"/>
              </a:ext>
            </a:extLst>
          </p:cNvPr>
          <p:cNvSpPr/>
          <p:nvPr/>
        </p:nvSpPr>
        <p:spPr>
          <a:xfrm>
            <a:off x="4407833" y="3953383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35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58DA2D-EFA7-DE46-BDF2-364645C65DA7}"/>
              </a:ext>
            </a:extLst>
          </p:cNvPr>
          <p:cNvSpPr/>
          <p:nvPr/>
        </p:nvSpPr>
        <p:spPr>
          <a:xfrm>
            <a:off x="651295" y="3370353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Chen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1DF9974-D057-2347-8FC0-B22872D02472}"/>
              </a:ext>
            </a:extLst>
          </p:cNvPr>
          <p:cNvSpPr/>
          <p:nvPr/>
        </p:nvSpPr>
        <p:spPr>
          <a:xfrm>
            <a:off x="813198" y="4536595"/>
            <a:ext cx="63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Eve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D8B28DD-D28E-2D4E-B021-75709E195479}"/>
              </a:ext>
            </a:extLst>
          </p:cNvPr>
          <p:cNvSpPr/>
          <p:nvPr/>
        </p:nvSpPr>
        <p:spPr>
          <a:xfrm>
            <a:off x="1598761" y="3345469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37D7447-EB43-E341-889A-0E6266F69257}"/>
              </a:ext>
            </a:extLst>
          </p:cNvPr>
          <p:cNvSpPr/>
          <p:nvPr/>
        </p:nvSpPr>
        <p:spPr>
          <a:xfrm>
            <a:off x="1610436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7D49F3D-6D98-3D43-BB6D-57F511119ECB}"/>
              </a:ext>
            </a:extLst>
          </p:cNvPr>
          <p:cNvSpPr/>
          <p:nvPr/>
        </p:nvSpPr>
        <p:spPr>
          <a:xfrm>
            <a:off x="2195898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E4EA947-A69E-D649-8AFE-3F30F18BD9C4}"/>
              </a:ext>
            </a:extLst>
          </p:cNvPr>
          <p:cNvSpPr/>
          <p:nvPr/>
        </p:nvSpPr>
        <p:spPr>
          <a:xfrm>
            <a:off x="2780652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4644BC4-9B34-6344-BEF7-37D40C847C13}"/>
              </a:ext>
            </a:extLst>
          </p:cNvPr>
          <p:cNvSpPr/>
          <p:nvPr/>
        </p:nvSpPr>
        <p:spPr>
          <a:xfrm>
            <a:off x="3366114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88E7D8A-56AD-1C46-993A-98A6A5B3197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822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88E7D8A-56AD-1C46-993A-98A6A5B31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8221" cy="600164"/>
              </a:xfrm>
              <a:prstGeom prst="rect">
                <a:avLst/>
              </a:prstGeom>
              <a:blipFill>
                <a:blip r:embed="rId4"/>
                <a:stretch>
                  <a:fillRect l="-8247" r="-72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596B053-4C86-0140-956E-1E7A7228292D}"/>
                  </a:ext>
                </a:extLst>
              </p:cNvPr>
              <p:cNvSpPr txBox="1"/>
              <p:nvPr/>
            </p:nvSpPr>
            <p:spPr>
              <a:xfrm>
                <a:off x="7705253" y="3284872"/>
                <a:ext cx="7216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96B053-4C86-0140-956E-1E7A7228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253" y="3284872"/>
                <a:ext cx="721672" cy="600164"/>
              </a:xfrm>
              <a:prstGeom prst="rect">
                <a:avLst/>
              </a:prstGeom>
              <a:blipFill>
                <a:blip r:embed="rId5"/>
                <a:stretch>
                  <a:fillRect r="-1206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D355D737-81B8-0C4A-8073-32B9E5B9C7EE}"/>
              </a:ext>
            </a:extLst>
          </p:cNvPr>
          <p:cNvSpPr/>
          <p:nvPr/>
        </p:nvSpPr>
        <p:spPr>
          <a:xfrm rot="5400000">
            <a:off x="2622745" y="3910365"/>
            <a:ext cx="316523" cy="234113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1316A25-F520-7948-8FA4-99A20B0BE141}"/>
              </a:ext>
            </a:extLst>
          </p:cNvPr>
          <p:cNvSpPr/>
          <p:nvPr/>
        </p:nvSpPr>
        <p:spPr>
          <a:xfrm>
            <a:off x="2172537" y="5834808"/>
            <a:ext cx="437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7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30E5EB4-26D3-B647-B9B0-750F277865E0}"/>
              </a:ext>
            </a:extLst>
          </p:cNvPr>
          <p:cNvSpPr/>
          <p:nvPr/>
        </p:nvSpPr>
        <p:spPr>
          <a:xfrm>
            <a:off x="2540843" y="533735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28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5542868A-93B5-DA42-86A5-89B0662F3679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105028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42868A-93B5-DA42-86A5-89B0662F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1050288" cy="600164"/>
              </a:xfrm>
              <a:prstGeom prst="rect">
                <a:avLst/>
              </a:prstGeom>
              <a:blipFill>
                <a:blip r:embed="rId6"/>
                <a:stretch>
                  <a:fillRect l="-9524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5957B30C-E4EC-AF4B-8751-24D085635F6E}"/>
                  </a:ext>
                </a:extLst>
              </p:cNvPr>
              <p:cNvSpPr txBox="1"/>
              <p:nvPr/>
            </p:nvSpPr>
            <p:spPr>
              <a:xfrm>
                <a:off x="7552562" y="3885036"/>
                <a:ext cx="92685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957B30C-E4EC-AF4B-8751-24D085635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562" y="3885036"/>
                <a:ext cx="926857" cy="600164"/>
              </a:xfrm>
              <a:prstGeom prst="rect">
                <a:avLst/>
              </a:prstGeom>
              <a:blipFill>
                <a:blip r:embed="rId7"/>
                <a:stretch>
                  <a:fillRect r="-9459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072CA1D-7ED5-D849-B507-DCED1449CA35}"/>
              </a:ext>
            </a:extLst>
          </p:cNvPr>
          <p:cNvSpPr/>
          <p:nvPr/>
        </p:nvSpPr>
        <p:spPr>
          <a:xfrm>
            <a:off x="5982833" y="5852198"/>
            <a:ext cx="710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28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43" name="Subtitle 4">
            <a:extLst>
              <a:ext uri="{FF2B5EF4-FFF2-40B4-BE49-F238E27FC236}">
                <a16:creationId xmlns:a16="http://schemas.microsoft.com/office/drawing/2014/main" xmlns="" id="{9229B8B7-E9AE-4641-BB0B-EC32AA9B9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9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itchFamily="2" charset="77"/>
                  </a:rPr>
                  <a:t> </a:t>
                </a:r>
                <a:r>
                  <a:rPr lang="en-GB" dirty="0">
                    <a:latin typeface="OpenDyslexicAlta" pitchFamily="2" charset="77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How many carrots did Santa have originally?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>
                <a:blip r:embed="rId3"/>
                <a:stretch>
                  <a:fillRect l="-928" t="-9211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  <p:sp>
        <p:nvSpPr>
          <p:cNvPr id="40" name="Subtitle 4">
            <a:extLst>
              <a:ext uri="{FF2B5EF4-FFF2-40B4-BE49-F238E27FC236}">
                <a16:creationId xmlns:a16="http://schemas.microsoft.com/office/drawing/2014/main" xmlns="" id="{2DA9FB91-A8E7-6F4F-9E53-41FD37D7E0C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98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itchFamily="2" charset="77"/>
                  </a:rPr>
                  <a:t> </a:t>
                </a:r>
                <a:r>
                  <a:rPr lang="en-GB" dirty="0">
                    <a:latin typeface="OpenDyslexicAlta" pitchFamily="2" charset="77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How many carrots did Santa have originally?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>
                <a:blip r:embed="rId4"/>
                <a:stretch>
                  <a:fillRect l="-928" t="-9211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ED55B8F1-DBB6-7143-88C4-E9D1295AD42C}"/>
              </a:ext>
            </a:extLst>
          </p:cNvPr>
          <p:cNvGraphicFramePr>
            <a:graphicFrameLocks noGrp="1"/>
          </p:cNvGraphicFramePr>
          <p:nvPr/>
        </p:nvGraphicFramePr>
        <p:xfrm>
          <a:off x="486967" y="4036628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xmlns="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6432355"/>
                  </a:ext>
                </a:extLst>
              </a:tr>
            </a:tbl>
          </a:graphicData>
        </a:graphic>
      </p:graphicFrame>
      <p:graphicFrame>
        <p:nvGraphicFramePr>
          <p:cNvPr id="40" name="Table 3">
            <a:extLst>
              <a:ext uri="{FF2B5EF4-FFF2-40B4-BE49-F238E27FC236}">
                <a16:creationId xmlns:a16="http://schemas.microsoft.com/office/drawing/2014/main" xmlns="" id="{48E143F4-3092-7A4C-A49E-B4CE3E65241A}"/>
              </a:ext>
            </a:extLst>
          </p:cNvPr>
          <p:cNvGraphicFramePr>
            <a:graphicFrameLocks noGrp="1"/>
          </p:cNvGraphicFramePr>
          <p:nvPr/>
        </p:nvGraphicFramePr>
        <p:xfrm>
          <a:off x="486967" y="4046830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xmlns="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6432355"/>
                  </a:ext>
                </a:extLst>
              </a:tr>
            </a:tbl>
          </a:graphicData>
        </a:graphic>
      </p:graphicFrame>
      <p:sp>
        <p:nvSpPr>
          <p:cNvPr id="41" name="Subtitle 4">
            <a:extLst>
              <a:ext uri="{FF2B5EF4-FFF2-40B4-BE49-F238E27FC236}">
                <a16:creationId xmlns:a16="http://schemas.microsoft.com/office/drawing/2014/main" xmlns="" id="{CEA9DFFC-111F-FC4F-96DB-16F8A03D879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Originally, Santa had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carrots.   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xmlns="" id="{F3C801A7-63BC-7841-95D9-B9A6B01AFBB5}"/>
              </a:ext>
            </a:extLst>
          </p:cNvPr>
          <p:cNvSpPr/>
          <p:nvPr/>
        </p:nvSpPr>
        <p:spPr>
          <a:xfrm rot="5400000">
            <a:off x="1929389" y="3071810"/>
            <a:ext cx="316523" cy="32013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E834631-1DD0-1B40-88DC-E47C6A485870}"/>
              </a:ext>
            </a:extLst>
          </p:cNvPr>
          <p:cNvSpPr/>
          <p:nvPr/>
        </p:nvSpPr>
        <p:spPr>
          <a:xfrm>
            <a:off x="1504799" y="490694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Rudolph</a:t>
            </a:r>
            <a:endParaRPr lang="en-US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87696F77-D45A-254D-9B08-9270038E5D9F}"/>
              </a:ext>
            </a:extLst>
          </p:cNvPr>
          <p:cNvSpPr/>
          <p:nvPr/>
        </p:nvSpPr>
        <p:spPr>
          <a:xfrm rot="16200000">
            <a:off x="4482344" y="2923028"/>
            <a:ext cx="316523" cy="190454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AEABC19-1188-2245-83A5-111D93ED4AB5}"/>
              </a:ext>
            </a:extLst>
          </p:cNvPr>
          <p:cNvSpPr/>
          <p:nvPr/>
        </p:nvSpPr>
        <p:spPr>
          <a:xfrm>
            <a:off x="3783642" y="3309788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129 leftover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84C9C88E-4929-1C4B-A800-FAECC6C41CF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1256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4C9C88E-4929-1C4B-A800-FAECC6C41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12566" cy="600164"/>
              </a:xfrm>
              <a:prstGeom prst="rect">
                <a:avLst/>
              </a:prstGeom>
              <a:blipFill>
                <a:blip r:embed="rId6"/>
                <a:stretch>
                  <a:fillRect l="-7143" r="-62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5714E4D-974F-4A4D-8016-4B67B2BA8450}"/>
                  </a:ext>
                </a:extLst>
              </p:cNvPr>
              <p:cNvSpPr txBox="1"/>
              <p:nvPr/>
            </p:nvSpPr>
            <p:spPr>
              <a:xfrm>
                <a:off x="7959036" y="3288296"/>
                <a:ext cx="93487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5714E4D-974F-4A4D-8016-4B67B2BA8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036" y="3288296"/>
                <a:ext cx="934871" cy="600164"/>
              </a:xfrm>
              <a:prstGeom prst="rect">
                <a:avLst/>
              </a:prstGeom>
              <a:blipFill>
                <a:blip r:embed="rId7"/>
                <a:stretch>
                  <a:fillRect r="-9333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xmlns="" id="{CB33E690-48FB-6443-A525-4DF7497BF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474730"/>
              </p:ext>
            </p:extLst>
          </p:nvPr>
        </p:nvGraphicFramePr>
        <p:xfrm>
          <a:off x="486967" y="4053965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xmlns="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OpenDyslexicAlta" pitchFamily="2" charset="77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OpenDyslexicAlta" pitchFamily="2" charset="77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OpenDyslexicAlta" pitchFamily="2" charset="77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643235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27A1D899-14B5-C84A-99E2-CE4D64EF7FA0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125066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7A1D899-14B5-C84A-99E2-CE4D64EF7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1250663" cy="600164"/>
              </a:xfrm>
              <a:prstGeom prst="rect">
                <a:avLst/>
              </a:prstGeom>
              <a:blipFill>
                <a:blip r:embed="rId8"/>
                <a:stretch>
                  <a:fillRect l="-8081" r="-7071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F49B9EB8-B703-2149-AB47-71B880F348EE}"/>
                  </a:ext>
                </a:extLst>
              </p:cNvPr>
              <p:cNvSpPr txBox="1"/>
              <p:nvPr/>
            </p:nvSpPr>
            <p:spPr>
              <a:xfrm>
                <a:off x="7959036" y="3821293"/>
                <a:ext cx="114326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344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9B9EB8-B703-2149-AB47-71B880F34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036" y="3821293"/>
                <a:ext cx="1143262" cy="600164"/>
              </a:xfrm>
              <a:prstGeom prst="rect">
                <a:avLst/>
              </a:prstGeom>
              <a:blipFill>
                <a:blip r:embed="rId9"/>
                <a:stretch>
                  <a:fillRect r="-769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>
            <a:extLst>
              <a:ext uri="{FF2B5EF4-FFF2-40B4-BE49-F238E27FC236}">
                <a16:creationId xmlns:a16="http://schemas.microsoft.com/office/drawing/2014/main" xmlns="" id="{4A112359-1537-9640-B6B0-9F4F1774A326}"/>
              </a:ext>
            </a:extLst>
          </p:cNvPr>
          <p:cNvSpPr/>
          <p:nvPr/>
        </p:nvSpPr>
        <p:spPr>
          <a:xfrm rot="5400000">
            <a:off x="2881658" y="2120003"/>
            <a:ext cx="316523" cy="510591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6D2EF4F-A4F6-D94C-B4FA-ABB151779C99}"/>
              </a:ext>
            </a:extLst>
          </p:cNvPr>
          <p:cNvSpPr/>
          <p:nvPr/>
        </p:nvSpPr>
        <p:spPr>
          <a:xfrm>
            <a:off x="2702548" y="4906940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>
                <a:latin typeface="OpenDyslexicAlta" pitchFamily="2" charset="77"/>
              </a:rPr>
              <a:t>344</a:t>
            </a:r>
            <a:endParaRPr lang="en-US" b="1" u="sng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729FF4D-CEA9-884F-BAB8-72410AA51164}"/>
              </a:ext>
            </a:extLst>
          </p:cNvPr>
          <p:cNvSpPr/>
          <p:nvPr/>
        </p:nvSpPr>
        <p:spPr>
          <a:xfrm>
            <a:off x="4253486" y="5854861"/>
            <a:ext cx="1002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344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51" name="Subtitle 4">
            <a:extLst>
              <a:ext uri="{FF2B5EF4-FFF2-40B4-BE49-F238E27FC236}">
                <a16:creationId xmlns:a16="http://schemas.microsoft.com/office/drawing/2014/main" xmlns="" id="{991D57F4-5C3B-A141-BD2A-D28EAE7D977D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37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6" grpId="0"/>
      <p:bldP spid="47" grpId="0"/>
      <p:bldP spid="49" grpId="0"/>
      <p:bldP spid="50" grpId="0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buys 2 candy canes and 3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spends </a:t>
            </a:r>
            <a:r>
              <a:rPr lang="en-GB" dirty="0" smtClean="0">
                <a:latin typeface="OpenDyslexicAlta" pitchFamily="2" charset="77"/>
              </a:rPr>
              <a:t>£11.50 </a:t>
            </a:r>
            <a:r>
              <a:rPr lang="en-GB" dirty="0">
                <a:latin typeface="OpenDyslexicAlta" pitchFamily="2" charset="77"/>
              </a:rPr>
              <a:t>in total.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gingerbread costs </a:t>
            </a:r>
            <a:r>
              <a:rPr lang="en-GB" dirty="0" smtClean="0">
                <a:latin typeface="OpenDyslexicAlta" pitchFamily="2" charset="77"/>
              </a:rPr>
              <a:t>£1.05 </a:t>
            </a:r>
            <a:r>
              <a:rPr lang="en-GB" dirty="0">
                <a:latin typeface="OpenDyslexicAlta" pitchFamily="2" charset="77"/>
              </a:rPr>
              <a:t>more than a candy cane.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7F8667-7564-284D-970D-5CA806B4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455AC41-69C0-C54C-871E-B2F83283A869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923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buys 2 candy canes and 3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spends </a:t>
            </a:r>
            <a:r>
              <a:rPr lang="en-GB" dirty="0" smtClean="0">
                <a:latin typeface="OpenDyslexicAlta" pitchFamily="2" charset="77"/>
              </a:rPr>
              <a:t>£11.50 </a:t>
            </a:r>
            <a:r>
              <a:rPr lang="en-GB" dirty="0">
                <a:latin typeface="OpenDyslexicAlta" pitchFamily="2" charset="77"/>
              </a:rPr>
              <a:t>in total.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gingerbread costs </a:t>
            </a:r>
            <a:r>
              <a:rPr lang="en-GB" dirty="0" smtClean="0">
                <a:latin typeface="OpenDyslexicAlta" pitchFamily="2" charset="77"/>
              </a:rPr>
              <a:t>£1.05 </a:t>
            </a:r>
            <a:r>
              <a:rPr lang="en-GB" dirty="0">
                <a:latin typeface="OpenDyslexicAlta" pitchFamily="2" charset="77"/>
              </a:rPr>
              <a:t>more than a candy cane.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A1B8587-86D7-3B48-B3B4-B6F8931E4FE9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 gingerbread costs </a:t>
            </a:r>
            <a:r>
              <a:rPr lang="en-GB" sz="2800" dirty="0" smtClean="0">
                <a:latin typeface="OpenDyslexicAlta" pitchFamily="2" charset="77"/>
              </a:rPr>
              <a:t>£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 smtClean="0">
                <a:latin typeface="OpenDyslexicAlta" pitchFamily="2" charset="77"/>
              </a:rPr>
              <a:t>.   </a:t>
            </a:r>
            <a:endParaRPr lang="en-GB" sz="2800" dirty="0">
              <a:latin typeface="OpenDyslexicAlta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43FF2F-D5D0-6A44-B1DD-2088BA9A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8F0B67EC-9D51-AA41-802B-E8B29A316886}"/>
              </a:ext>
            </a:extLst>
          </p:cNvPr>
          <p:cNvSpPr/>
          <p:nvPr/>
        </p:nvSpPr>
        <p:spPr>
          <a:xfrm>
            <a:off x="3995946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739EC2-4A91-E34A-8663-CB0E521211AD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0440D4C-73F4-C540-B0A1-6504E57A1F15}"/>
              </a:ext>
            </a:extLst>
          </p:cNvPr>
          <p:cNvSpPr/>
          <p:nvPr/>
        </p:nvSpPr>
        <p:spPr>
          <a:xfrm>
            <a:off x="4401416" y="3953383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OpenDyslexicAlta" pitchFamily="2" charset="77"/>
              </a:rPr>
              <a:t>£11.50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514F451-CD91-C743-9CD2-5AA07F9D589E}"/>
              </a:ext>
            </a:extLst>
          </p:cNvPr>
          <p:cNvSpPr/>
          <p:nvPr/>
        </p:nvSpPr>
        <p:spPr>
          <a:xfrm>
            <a:off x="298322" y="3401130"/>
            <a:ext cx="1266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itchFamily="2" charset="77"/>
              </a:rPr>
              <a:t>candy cane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C367BEE-3488-C04C-92A4-1906B91CFD45}"/>
              </a:ext>
            </a:extLst>
          </p:cNvPr>
          <p:cNvSpPr/>
          <p:nvPr/>
        </p:nvSpPr>
        <p:spPr>
          <a:xfrm>
            <a:off x="253103" y="4485065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itchFamily="2" charset="77"/>
              </a:rPr>
              <a:t>gingerbread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E514514-FC48-DA4B-AFE9-7AE379B3E854}"/>
              </a:ext>
            </a:extLst>
          </p:cNvPr>
          <p:cNvSpPr/>
          <p:nvPr/>
        </p:nvSpPr>
        <p:spPr>
          <a:xfrm>
            <a:off x="1594115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0BB3EAB-6C2D-EA4D-AD8D-74484A0CBCDC}"/>
              </a:ext>
            </a:extLst>
          </p:cNvPr>
          <p:cNvSpPr/>
          <p:nvPr/>
        </p:nvSpPr>
        <p:spPr>
          <a:xfrm>
            <a:off x="2353689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825041-CDC1-B041-9A06-65209FEA83F1}"/>
              </a:ext>
            </a:extLst>
          </p:cNvPr>
          <p:cNvSpPr/>
          <p:nvPr/>
        </p:nvSpPr>
        <p:spPr>
          <a:xfrm>
            <a:off x="3113264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064E336-F700-194E-9515-15379F115A81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DADDE6B-F995-2D43-A214-2D1C9E5FE819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C3DA61-BAF2-8541-9297-1C37A2047B80}"/>
              </a:ext>
            </a:extLst>
          </p:cNvPr>
          <p:cNvSpPr/>
          <p:nvPr/>
        </p:nvSpPr>
        <p:spPr>
          <a:xfrm>
            <a:off x="2131948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OpenDyslexicAlta" pitchFamily="2" charset="77"/>
              </a:rPr>
              <a:t>£1.05</a:t>
            </a:r>
            <a:endParaRPr lang="en-US" sz="9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520E3B7-9784-164F-887C-E59F8767B383}"/>
              </a:ext>
            </a:extLst>
          </p:cNvPr>
          <p:cNvSpPr/>
          <p:nvPr/>
        </p:nvSpPr>
        <p:spPr>
          <a:xfrm>
            <a:off x="2891522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OpenDyslexicAlta" pitchFamily="2" charset="77"/>
              </a:rPr>
              <a:t>£1.05</a:t>
            </a:r>
            <a:endParaRPr lang="en-US" sz="9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0DCC951-C8E4-5D4C-8B7A-1DF828CE6993}"/>
              </a:ext>
            </a:extLst>
          </p:cNvPr>
          <p:cNvSpPr/>
          <p:nvPr/>
        </p:nvSpPr>
        <p:spPr>
          <a:xfrm>
            <a:off x="3651097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OpenDyslexicAlta" pitchFamily="2" charset="77"/>
              </a:rPr>
              <a:t>£1.05</a:t>
            </a:r>
            <a:endParaRPr lang="en-US" sz="9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498A8CAA-8222-9A4A-8A94-C39E7AF0D8F1}"/>
              </a:ext>
            </a:extLst>
          </p:cNvPr>
          <p:cNvSpPr/>
          <p:nvPr/>
        </p:nvSpPr>
        <p:spPr>
          <a:xfrm rot="5400000">
            <a:off x="2582289" y="4601833"/>
            <a:ext cx="316523" cy="72962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771DB62-F1E7-C948-9EBF-93513D4FFE92}"/>
              </a:ext>
            </a:extLst>
          </p:cNvPr>
          <p:cNvSpPr/>
          <p:nvPr/>
        </p:nvSpPr>
        <p:spPr>
          <a:xfrm>
            <a:off x="2587303" y="517007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8733BF9-F927-D342-B4A9-C54EADCBEC84}"/>
                  </a:ext>
                </a:extLst>
              </p:cNvPr>
              <p:cNvSpPr txBox="1"/>
              <p:nvPr/>
            </p:nvSpPr>
            <p:spPr>
              <a:xfrm>
                <a:off x="6522245" y="3216772"/>
                <a:ext cx="16930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£1.05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733BF9-F927-D342-B4A9-C54EADCB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3216772"/>
                <a:ext cx="169309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755" r="-539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A77B61E-79A3-0A46-8E8F-3C72E7949529}"/>
                  </a:ext>
                </a:extLst>
              </p:cNvPr>
              <p:cNvSpPr txBox="1"/>
              <p:nvPr/>
            </p:nvSpPr>
            <p:spPr>
              <a:xfrm>
                <a:off x="8088811" y="3214169"/>
                <a:ext cx="13821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£3.15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A77B61E-79A3-0A46-8E8F-3C72E794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811" y="3214169"/>
                <a:ext cx="1382110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660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2F668D3-1E69-4244-9056-117D297BA0C6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2536272" cy="575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£11.50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£3.15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F668D3-1E69-4244-9056-117D297BA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2536272" cy="575927"/>
              </a:xfrm>
              <a:prstGeom prst="rect">
                <a:avLst/>
              </a:prstGeom>
              <a:blipFill rotWithShape="1">
                <a:blip r:embed="rId6"/>
                <a:stretch>
                  <a:fillRect l="-3846" r="-3365" b="-2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58E81A80-FFA9-BC43-AAF1-F9A8A70AB6D3}"/>
                  </a:ext>
                </a:extLst>
              </p:cNvPr>
              <p:cNvSpPr txBox="1"/>
              <p:nvPr/>
            </p:nvSpPr>
            <p:spPr>
              <a:xfrm>
                <a:off x="9094520" y="3811903"/>
                <a:ext cx="14093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£8.35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E81A80-FFA9-BC43-AAF1-F9A8A70AB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520" y="3811903"/>
                <a:ext cx="1409360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69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50C4FD-0B11-BA4C-82AC-2CEBB156FD1E}"/>
              </a:ext>
            </a:extLst>
          </p:cNvPr>
          <p:cNvSpPr/>
          <p:nvPr/>
        </p:nvSpPr>
        <p:spPr>
          <a:xfrm rot="19735077">
            <a:off x="4470336" y="4089125"/>
            <a:ext cx="914400" cy="4571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66A68CF-C3C5-1A4B-8A91-81B9E1A67738}"/>
              </a:ext>
            </a:extLst>
          </p:cNvPr>
          <p:cNvSpPr/>
          <p:nvPr/>
        </p:nvSpPr>
        <p:spPr>
          <a:xfrm>
            <a:off x="4639542" y="4263975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OpenDyslexicAlta" pitchFamily="2" charset="77"/>
              </a:rPr>
              <a:t>£8.35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51E3C57-6948-5F40-A471-7782E86686C7}"/>
                  </a:ext>
                </a:extLst>
              </p:cNvPr>
              <p:cNvSpPr txBox="1"/>
              <p:nvPr/>
            </p:nvSpPr>
            <p:spPr>
              <a:xfrm>
                <a:off x="6522245" y="4377403"/>
                <a:ext cx="17203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£8.35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51E3C57-6948-5F40-A471-7782E8668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4377403"/>
                <a:ext cx="1720343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5674" r="-461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73154A1F-3B75-8C4F-BE56-799520F187FF}"/>
                  </a:ext>
                </a:extLst>
              </p:cNvPr>
              <p:cNvSpPr txBox="1"/>
              <p:nvPr/>
            </p:nvSpPr>
            <p:spPr>
              <a:xfrm>
                <a:off x="8184524" y="4365410"/>
                <a:ext cx="13869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£1.67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3154A1F-3B75-8C4F-BE56-799520F18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524" y="4365410"/>
                <a:ext cx="1386918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04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4234CA4-A1D3-F045-92CD-5731482CF572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OpenDyslexicAlta" pitchFamily="2" charset="77"/>
              </a:rPr>
              <a:t>£1.67</a:t>
            </a:r>
            <a:endParaRPr lang="en-US" sz="11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3929F11-4F60-4544-979A-BA03633A0254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 smtClean="0">
                <a:solidFill>
                  <a:prstClr val="black"/>
                </a:solidFill>
                <a:latin typeface="OpenDyslexicAlta" pitchFamily="2" charset="77"/>
              </a:rPr>
              <a:t>£1.67</a:t>
            </a:r>
            <a:endParaRPr lang="en-US" sz="11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CC49EF9-3E78-CC4B-B378-BF9ED2186ABC}"/>
              </a:ext>
            </a:extLst>
          </p:cNvPr>
          <p:cNvSpPr/>
          <p:nvPr/>
        </p:nvSpPr>
        <p:spPr>
          <a:xfrm>
            <a:off x="1594116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OpenDyslexicAlta" pitchFamily="2" charset="77"/>
              </a:rPr>
              <a:t>£1.67</a:t>
            </a:r>
            <a:endParaRPr lang="en-US" sz="10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BC942DE-A78C-B140-8B25-EE656BA0A6CF}"/>
              </a:ext>
            </a:extLst>
          </p:cNvPr>
          <p:cNvSpPr/>
          <p:nvPr/>
        </p:nvSpPr>
        <p:spPr>
          <a:xfrm>
            <a:off x="2353690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OpenDyslexicAlta" pitchFamily="2" charset="77"/>
              </a:rPr>
              <a:t>£1.67</a:t>
            </a:r>
            <a:endParaRPr lang="en-US" sz="10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4C9D611-87F3-5D43-B580-24A56F1DEADE}"/>
              </a:ext>
            </a:extLst>
          </p:cNvPr>
          <p:cNvSpPr/>
          <p:nvPr/>
        </p:nvSpPr>
        <p:spPr>
          <a:xfrm>
            <a:off x="3113265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OpenDyslexicAlta" pitchFamily="2" charset="77"/>
              </a:rPr>
              <a:t>£1.67</a:t>
            </a:r>
            <a:endParaRPr lang="en-US" sz="10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61FBE203-2757-8B49-BB65-CF0A47DA75E2}"/>
                  </a:ext>
                </a:extLst>
              </p:cNvPr>
              <p:cNvSpPr txBox="1"/>
              <p:nvPr/>
            </p:nvSpPr>
            <p:spPr>
              <a:xfrm>
                <a:off x="6467804" y="4940306"/>
                <a:ext cx="235673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£1.67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£1.05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1FBE203-2757-8B49-BB65-CF0A47DA7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804" y="4940306"/>
                <a:ext cx="2356735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4134" r="-387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11F0502-AA11-0F40-92C6-624B36575596}"/>
                  </a:ext>
                </a:extLst>
              </p:cNvPr>
              <p:cNvSpPr txBox="1"/>
              <p:nvPr/>
            </p:nvSpPr>
            <p:spPr>
              <a:xfrm>
                <a:off x="8741552" y="4928313"/>
                <a:ext cx="13837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itchFamily="2" charset="77"/>
                    <a:cs typeface="Calibri" panose="020F0502020204030204" pitchFamily="34" charset="0"/>
                  </a:rPr>
                  <a:t>£2.72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11F0502-AA11-0F40-92C6-624B36575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552" y="4928313"/>
                <a:ext cx="1383712" cy="646331"/>
              </a:xfrm>
              <a:prstGeom prst="rect">
                <a:avLst/>
              </a:prstGeom>
              <a:blipFill rotWithShape="1">
                <a:blip r:embed="rId11"/>
                <a:stretch>
                  <a:fillRect r="-704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2AA5D55-B0BA-EE4F-9056-231DC8F604CF}"/>
              </a:ext>
            </a:extLst>
          </p:cNvPr>
          <p:cNvSpPr/>
          <p:nvPr/>
        </p:nvSpPr>
        <p:spPr>
          <a:xfrm>
            <a:off x="4418328" y="5851962"/>
            <a:ext cx="1061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2.72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1EF09A2-D5EA-E343-9B00-F4F6FE81EE0B}"/>
              </a:ext>
            </a:extLst>
          </p:cNvPr>
          <p:cNvSpPr txBox="1"/>
          <p:nvPr/>
        </p:nvSpPr>
        <p:spPr>
          <a:xfrm>
            <a:off x="2228561" y="5029904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OpenDyslexicAlta" pitchFamily="2" charset="77"/>
                <a:cs typeface="Calibri" panose="020F0502020204030204" pitchFamily="34" charset="0"/>
              </a:rPr>
              <a:t>£2.72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2" name="Subtitle 4">
            <a:extLst>
              <a:ext uri="{FF2B5EF4-FFF2-40B4-BE49-F238E27FC236}">
                <a16:creationId xmlns:a16="http://schemas.microsoft.com/office/drawing/2014/main" xmlns="" id="{B20928DD-7B36-EE4A-A430-942673413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Advent </a:t>
            </a:r>
            <a:r>
              <a:rPr lang="en-GB" dirty="0" err="1" smtClean="0">
                <a:latin typeface="OpenDyslexicAlta" pitchFamily="2" charset="77"/>
              </a:rPr>
              <a:t>CalenBAR</a:t>
            </a:r>
            <a:r>
              <a:rPr lang="en-GB" dirty="0" smtClean="0">
                <a:latin typeface="OpenDyslexicAlta" pitchFamily="2" charset="77"/>
              </a:rPr>
              <a:t> </a:t>
            </a:r>
            <a:r>
              <a:rPr lang="en-GB" dirty="0">
                <a:latin typeface="OpenDyslexicAlta" pitchFamily="2" charset="77"/>
              </a:rPr>
              <a:t>|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43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/>
      <p:bldP spid="23" grpId="0"/>
      <p:bldP spid="24" grpId="0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8" grpId="1"/>
      <p:bldP spid="39" grpId="0"/>
      <p:bldP spid="40" grpId="0"/>
      <p:bldP spid="41" grpId="0"/>
      <p:bldP spid="42" grpId="0"/>
      <p:bldP spid="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4" grpId="0"/>
      <p:bldP spid="55" grpId="0"/>
      <p:bldP spid="56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563</Words>
  <Application>Microsoft Office PowerPoint</Application>
  <PresentationFormat>Custom</PresentationFormat>
  <Paragraphs>147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Lato Light</vt:lpstr>
      <vt:lpstr>OpenDyslexicAlta</vt:lpstr>
      <vt:lpstr>Calibri Light</vt:lpstr>
      <vt:lpstr>Cambria Math</vt:lpstr>
      <vt:lpstr>Calibri</vt:lpstr>
      <vt:lpstr>Lato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63</cp:revision>
  <dcterms:created xsi:type="dcterms:W3CDTF">2020-10-12T14:10:39Z</dcterms:created>
  <dcterms:modified xsi:type="dcterms:W3CDTF">2020-12-04T08:45:53Z</dcterms:modified>
</cp:coreProperties>
</file>