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78" r:id="rId5"/>
    <p:sldId id="679" r:id="rId6"/>
    <p:sldId id="680" r:id="rId7"/>
    <p:sldId id="681" r:id="rId8"/>
    <p:sldId id="682" r:id="rId9"/>
    <p:sldId id="683" r:id="rId10"/>
    <p:sldId id="684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Lato Light" panose="020F0302020204030203" pitchFamily="34" charset="0"/>
      <p:regular r:id="rId16"/>
    </p:embeddedFont>
    <p:embeddedFont>
      <p:font typeface="Lato" panose="020F0502020204030203" pitchFamily="34" charset="0"/>
      <p:regular r:id="rId17"/>
      <p:bold r:id="rId18"/>
    </p:embeddedFont>
    <p:embeddedFont>
      <p:font typeface="OpenDyslexicAlta" panose="00000500000000000000" pitchFamily="2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Muli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FE7700"/>
    <a:srgbClr val="8900FF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6"/>
  </p:normalViewPr>
  <p:slideViewPr>
    <p:cSldViewPr snapToGrid="0" snapToObjects="1" showGuides="1">
      <p:cViewPr varScale="1">
        <p:scale>
          <a:sx n="65" d="100"/>
          <a:sy n="65" d="100"/>
        </p:scale>
        <p:origin x="-83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352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6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03/12/2020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4.tiff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tiff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Santa can put 20kg of presents in each box.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has put the following items into a box already.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What weight of presents could still go in the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AB78EDC-4614-B34F-8FA4-365F1D12F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869" y="874782"/>
            <a:ext cx="1753467" cy="1601933"/>
          </a:xfrm>
          <a:prstGeom prst="rect">
            <a:avLst/>
          </a:prstGeom>
        </p:spPr>
      </p:pic>
      <p:sp>
        <p:nvSpPr>
          <p:cNvPr id="22" name="10-point Star 21">
            <a:extLst>
              <a:ext uri="{FF2B5EF4-FFF2-40B4-BE49-F238E27FC236}">
                <a16:creationId xmlns="" xmlns:a16="http://schemas.microsoft.com/office/drawing/2014/main" id="{7EAD1FA2-4B84-9940-B519-B1A71A6087BD}"/>
              </a:ext>
            </a:extLst>
          </p:cNvPr>
          <p:cNvSpPr/>
          <p:nvPr/>
        </p:nvSpPr>
        <p:spPr>
          <a:xfrm>
            <a:off x="9046402" y="1678034"/>
            <a:ext cx="914400" cy="914400"/>
          </a:xfrm>
          <a:prstGeom prst="star10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8 kg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C64D53E-6AE4-5A42-B5E1-2007DC0A4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2260" y="841721"/>
            <a:ext cx="1450010" cy="1039695"/>
          </a:xfrm>
          <a:prstGeom prst="rect">
            <a:avLst/>
          </a:prstGeom>
        </p:spPr>
      </p:pic>
      <p:sp>
        <p:nvSpPr>
          <p:cNvPr id="24" name="10-point Star 23">
            <a:extLst>
              <a:ext uri="{FF2B5EF4-FFF2-40B4-BE49-F238E27FC236}">
                <a16:creationId xmlns="" xmlns:a16="http://schemas.microsoft.com/office/drawing/2014/main" id="{8C6266C3-C4C7-4748-908A-597899ADCA39}"/>
              </a:ext>
            </a:extLst>
          </p:cNvPr>
          <p:cNvSpPr/>
          <p:nvPr/>
        </p:nvSpPr>
        <p:spPr>
          <a:xfrm>
            <a:off x="11043955" y="1686765"/>
            <a:ext cx="914400" cy="914400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5 kg</a:t>
            </a:r>
          </a:p>
        </p:txBody>
      </p:sp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Santa can put 20kg of presents in each box.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has put the following items into a box already.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What weight of presents could still go in the box?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="" xmlns:a16="http://schemas.microsoft.com/office/drawing/2014/main" id="{115AE101-AD28-7146-9628-68588EFBFBB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kg of presents could still go in the box.   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="" xmlns:a16="http://schemas.microsoft.com/office/drawing/2014/main" id="{B9E05DEE-086C-9C4A-8F02-2E84843453CE}"/>
              </a:ext>
            </a:extLst>
          </p:cNvPr>
          <p:cNvSpPr/>
          <p:nvPr/>
        </p:nvSpPr>
        <p:spPr>
          <a:xfrm rot="5400000">
            <a:off x="2342557" y="2839504"/>
            <a:ext cx="316523" cy="318885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0073EB3-B889-6242-8185-D2551C57DA24}"/>
              </a:ext>
            </a:extLst>
          </p:cNvPr>
          <p:cNvSpPr/>
          <p:nvPr/>
        </p:nvSpPr>
        <p:spPr>
          <a:xfrm>
            <a:off x="2131672" y="4693172"/>
            <a:ext cx="649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20kg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62BACE63-A373-5B47-BA52-74274CC9326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9396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2BACE63-A373-5B47-BA52-74274CC9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939681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10390" r="-844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3C5C848E-5264-7041-BFD5-460BCF1253C5}"/>
                  </a:ext>
                </a:extLst>
              </p:cNvPr>
              <p:cNvSpPr txBox="1"/>
              <p:nvPr/>
            </p:nvSpPr>
            <p:spPr>
              <a:xfrm>
                <a:off x="7474978" y="3284872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C5C848E-5264-7041-BFD5-460BCF125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978" y="3284872"/>
                <a:ext cx="845103" cy="646331"/>
              </a:xfrm>
              <a:prstGeom prst="rect">
                <a:avLst/>
              </a:prstGeom>
              <a:blipFill rotWithShape="1">
                <a:blip r:embed="rId4"/>
                <a:stretch>
                  <a:fillRect r="-935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0FBE1535-7B0F-9C42-AA00-C7555AD11CAC}"/>
              </a:ext>
            </a:extLst>
          </p:cNvPr>
          <p:cNvSpPr/>
          <p:nvPr/>
        </p:nvSpPr>
        <p:spPr>
          <a:xfrm>
            <a:off x="281441" y="5851962"/>
            <a:ext cx="4203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D1C56105-EF42-5245-B81B-3A19DE7B35B4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825C9813-A046-2448-BA2E-34B88A1D0E7A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DEF93EAD-2110-1749-BAD0-6BA0E9FD32F5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506F2F0-3538-CC4F-91B2-1C9B58C324B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E39E0A-9CD5-F54F-A579-DA352A63D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869" y="874782"/>
            <a:ext cx="1753467" cy="1601933"/>
          </a:xfrm>
          <a:prstGeom prst="rect">
            <a:avLst/>
          </a:prstGeom>
        </p:spPr>
      </p:pic>
      <p:sp>
        <p:nvSpPr>
          <p:cNvPr id="3" name="10-point Star 2">
            <a:extLst>
              <a:ext uri="{FF2B5EF4-FFF2-40B4-BE49-F238E27FC236}">
                <a16:creationId xmlns="" xmlns:a16="http://schemas.microsoft.com/office/drawing/2014/main" id="{33DC507A-887C-064A-9D01-B6737A2F26DB}"/>
              </a:ext>
            </a:extLst>
          </p:cNvPr>
          <p:cNvSpPr/>
          <p:nvPr/>
        </p:nvSpPr>
        <p:spPr>
          <a:xfrm>
            <a:off x="9046402" y="1678034"/>
            <a:ext cx="914400" cy="914400"/>
          </a:xfrm>
          <a:prstGeom prst="star10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8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BFCB1FF-9684-7149-923E-9A366BBA8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2260" y="841721"/>
            <a:ext cx="1450010" cy="1039695"/>
          </a:xfrm>
          <a:prstGeom prst="rect">
            <a:avLst/>
          </a:prstGeom>
        </p:spPr>
      </p:pic>
      <p:sp>
        <p:nvSpPr>
          <p:cNvPr id="31" name="10-point Star 30">
            <a:extLst>
              <a:ext uri="{FF2B5EF4-FFF2-40B4-BE49-F238E27FC236}">
                <a16:creationId xmlns="" xmlns:a16="http://schemas.microsoft.com/office/drawing/2014/main" id="{EB53B2CC-7C4A-2B49-9F87-7AE9EBF42409}"/>
              </a:ext>
            </a:extLst>
          </p:cNvPr>
          <p:cNvSpPr/>
          <p:nvPr/>
        </p:nvSpPr>
        <p:spPr>
          <a:xfrm>
            <a:off x="11043955" y="1686765"/>
            <a:ext cx="914400" cy="914400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5 kg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BB135376-0C99-0E44-9FA9-A8D051481A01}"/>
              </a:ext>
            </a:extLst>
          </p:cNvPr>
          <p:cNvSpPr/>
          <p:nvPr/>
        </p:nvSpPr>
        <p:spPr>
          <a:xfrm>
            <a:off x="884749" y="3839213"/>
            <a:ext cx="1218876" cy="419100"/>
          </a:xfrm>
          <a:prstGeom prst="rect">
            <a:avLst/>
          </a:prstGeom>
          <a:solidFill>
            <a:srgbClr val="89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198015CA-8943-9442-9154-AE1141C21B1F}"/>
                  </a:ext>
                </a:extLst>
              </p:cNvPr>
              <p:cNvSpPr txBox="1"/>
              <p:nvPr/>
            </p:nvSpPr>
            <p:spPr>
              <a:xfrm>
                <a:off x="6546470" y="3914371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98015CA-8943-9442-9154-AE1141C21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914371"/>
                <a:ext cx="1276311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656" r="-574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9B5A4023-7C7A-CA45-8685-01B12C51D7B9}"/>
                  </a:ext>
                </a:extLst>
              </p:cNvPr>
              <p:cNvSpPr txBox="1"/>
              <p:nvPr/>
            </p:nvSpPr>
            <p:spPr>
              <a:xfrm>
                <a:off x="7761103" y="3908344"/>
                <a:ext cx="9587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7kg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B5A4023-7C7A-CA45-8685-01B12C51D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103" y="3908344"/>
                <a:ext cx="958724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89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15BFD35D-5B17-624E-A255-6CAFB69F4557}"/>
              </a:ext>
            </a:extLst>
          </p:cNvPr>
          <p:cNvSpPr/>
          <p:nvPr/>
        </p:nvSpPr>
        <p:spPr>
          <a:xfrm>
            <a:off x="2103625" y="3839213"/>
            <a:ext cx="927810" cy="419100"/>
          </a:xfrm>
          <a:prstGeom prst="rect">
            <a:avLst/>
          </a:prstGeom>
          <a:solidFill>
            <a:srgbClr val="FE77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E72ED165-8FE6-C241-BB69-7040042E6107}"/>
              </a:ext>
            </a:extLst>
          </p:cNvPr>
          <p:cNvSpPr/>
          <p:nvPr/>
        </p:nvSpPr>
        <p:spPr>
          <a:xfrm>
            <a:off x="3031435" y="3837395"/>
            <a:ext cx="1071831" cy="4191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E81BA91B-F6B1-AB42-93D2-F0030F1CD714}"/>
                  </a:ext>
                </a:extLst>
              </p:cNvPr>
              <p:cNvSpPr txBox="1"/>
              <p:nvPr/>
            </p:nvSpPr>
            <p:spPr>
              <a:xfrm>
                <a:off x="3293307" y="3664986"/>
                <a:ext cx="420308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81BA91B-F6B1-AB42-93D2-F0030F1CD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307" y="3664986"/>
                <a:ext cx="420308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5797" r="-21739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1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4" grpId="0"/>
      <p:bldP spid="24" grpId="0"/>
      <p:bldP spid="25" grpId="0"/>
      <p:bldP spid="33" grpId="0"/>
      <p:bldP spid="37" grpId="0" animBg="1"/>
      <p:bldP spid="41" grpId="0"/>
      <p:bldP spid="42" grpId="0"/>
      <p:bldP spid="43" grpId="0" animBg="1"/>
      <p:bldP spid="44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Combined, Eve and Chen have 35 baubles.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Eve has four times as many baubles as Chen.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baubles does each person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14AFD23-4A01-A847-9EC9-01D7A3B4B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890465"/>
            <a:ext cx="1075484" cy="10754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A19A2D7-9B59-E14B-B7F1-F83F1BEC1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453" y="1118398"/>
            <a:ext cx="1075484" cy="10754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DA7DD1B-82A6-404B-BFAD-B62218A2C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14" y="1428207"/>
            <a:ext cx="1075484" cy="10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71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Combined, Eve and Chen have 35 baubles.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Eve has four times as many baubles as Chen.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baubles does each person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14AFD23-4A01-A847-9EC9-01D7A3B4B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890465"/>
            <a:ext cx="1075484" cy="10754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A19A2D7-9B59-E14B-B7F1-F83F1BEC1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453" y="1118398"/>
            <a:ext cx="1075484" cy="10754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DA7DD1B-82A6-404B-BFAD-B62218A2C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14" y="1428207"/>
            <a:ext cx="1075484" cy="1075484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DA44162B-7C52-6A4F-A8DB-153550A560B4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Chen has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baubles. Eve has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baubles.   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="" xmlns:a16="http://schemas.microsoft.com/office/drawing/2014/main" id="{009BD0C0-2250-C448-8D64-38AAEB5CE1DA}"/>
              </a:ext>
            </a:extLst>
          </p:cNvPr>
          <p:cNvSpPr/>
          <p:nvPr/>
        </p:nvSpPr>
        <p:spPr>
          <a:xfrm>
            <a:off x="4002363" y="3189515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1C7CCBC-C072-3D4C-B5B0-12D836051867}"/>
              </a:ext>
            </a:extLst>
          </p:cNvPr>
          <p:cNvSpPr/>
          <p:nvPr/>
        </p:nvSpPr>
        <p:spPr>
          <a:xfrm>
            <a:off x="1553042" y="3169056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BFF87DA-9C8E-5846-825F-229477A755EB}"/>
              </a:ext>
            </a:extLst>
          </p:cNvPr>
          <p:cNvSpPr/>
          <p:nvPr/>
        </p:nvSpPr>
        <p:spPr>
          <a:xfrm>
            <a:off x="4407833" y="395338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35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A58DA2D-EFA7-DE46-BDF2-364645C65DA7}"/>
              </a:ext>
            </a:extLst>
          </p:cNvPr>
          <p:cNvSpPr/>
          <p:nvPr/>
        </p:nvSpPr>
        <p:spPr>
          <a:xfrm>
            <a:off x="787551" y="3370353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Chen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1DF9974-D057-2347-8FC0-B22872D02472}"/>
              </a:ext>
            </a:extLst>
          </p:cNvPr>
          <p:cNvSpPr/>
          <p:nvPr/>
        </p:nvSpPr>
        <p:spPr>
          <a:xfrm>
            <a:off x="949069" y="4536595"/>
            <a:ext cx="497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Eve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8D8B28DD-D28E-2D4E-B021-75709E195479}"/>
              </a:ext>
            </a:extLst>
          </p:cNvPr>
          <p:cNvSpPr/>
          <p:nvPr/>
        </p:nvSpPr>
        <p:spPr>
          <a:xfrm>
            <a:off x="1598761" y="3345469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37D7447-EB43-E341-889A-0E6266F69257}"/>
              </a:ext>
            </a:extLst>
          </p:cNvPr>
          <p:cNvSpPr/>
          <p:nvPr/>
        </p:nvSpPr>
        <p:spPr>
          <a:xfrm>
            <a:off x="1610436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7D49F3D-6D98-3D43-BB6D-57F511119ECB}"/>
              </a:ext>
            </a:extLst>
          </p:cNvPr>
          <p:cNvSpPr/>
          <p:nvPr/>
        </p:nvSpPr>
        <p:spPr>
          <a:xfrm>
            <a:off x="2195898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7E4EA947-A69E-D649-8AFE-3F30F18BD9C4}"/>
              </a:ext>
            </a:extLst>
          </p:cNvPr>
          <p:cNvSpPr/>
          <p:nvPr/>
        </p:nvSpPr>
        <p:spPr>
          <a:xfrm>
            <a:off x="2780652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54644BC4-9B34-6344-BEF7-37D40C847C13}"/>
              </a:ext>
            </a:extLst>
          </p:cNvPr>
          <p:cNvSpPr/>
          <p:nvPr/>
        </p:nvSpPr>
        <p:spPr>
          <a:xfrm>
            <a:off x="3366114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188E7D8A-56AD-1C46-993A-98A6A5B3197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88E7D8A-56AD-1C46-993A-98A6A5B31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3596B053-4C86-0140-956E-1E7A7228292D}"/>
                  </a:ext>
                </a:extLst>
              </p:cNvPr>
              <p:cNvSpPr txBox="1"/>
              <p:nvPr/>
            </p:nvSpPr>
            <p:spPr>
              <a:xfrm>
                <a:off x="7550874" y="3284872"/>
                <a:ext cx="6767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596B053-4C86-0140-956E-1E7A72282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874" y="3284872"/>
                <a:ext cx="676788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1171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ight Brace 35">
            <a:extLst>
              <a:ext uri="{FF2B5EF4-FFF2-40B4-BE49-F238E27FC236}">
                <a16:creationId xmlns="" xmlns:a16="http://schemas.microsoft.com/office/drawing/2014/main" id="{D355D737-81B8-0C4A-8073-32B9E5B9C7EE}"/>
              </a:ext>
            </a:extLst>
          </p:cNvPr>
          <p:cNvSpPr/>
          <p:nvPr/>
        </p:nvSpPr>
        <p:spPr>
          <a:xfrm rot="5400000">
            <a:off x="2622745" y="3910365"/>
            <a:ext cx="316523" cy="234113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1316A25-F520-7948-8FA4-99A20B0BE141}"/>
              </a:ext>
            </a:extLst>
          </p:cNvPr>
          <p:cNvSpPr/>
          <p:nvPr/>
        </p:nvSpPr>
        <p:spPr>
          <a:xfrm>
            <a:off x="1718217" y="5834808"/>
            <a:ext cx="4203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30E5EB4-26D3-B647-B9B0-750F277865E0}"/>
              </a:ext>
            </a:extLst>
          </p:cNvPr>
          <p:cNvSpPr/>
          <p:nvPr/>
        </p:nvSpPr>
        <p:spPr>
          <a:xfrm>
            <a:off x="2540843" y="5337354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28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5542868A-93B5-DA42-86A5-89B0662F3679}"/>
                  </a:ext>
                </a:extLst>
              </p:cNvPr>
              <p:cNvSpPr txBox="1"/>
              <p:nvPr/>
            </p:nvSpPr>
            <p:spPr>
              <a:xfrm>
                <a:off x="6546470" y="3914371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542868A-93B5-DA42-86A5-89B0662F3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914371"/>
                <a:ext cx="930063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10526" r="-921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5957B30C-E4EC-AF4B-8751-24D085635F6E}"/>
                  </a:ext>
                </a:extLst>
              </p:cNvPr>
              <p:cNvSpPr txBox="1"/>
              <p:nvPr/>
            </p:nvSpPr>
            <p:spPr>
              <a:xfrm>
                <a:off x="7350683" y="3885036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957B30C-E4EC-AF4B-8751-24D085635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683" y="3885036"/>
                <a:ext cx="845103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94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072CA1D-7ED5-D849-B507-DCED1449CA35}"/>
              </a:ext>
            </a:extLst>
          </p:cNvPr>
          <p:cNvSpPr/>
          <p:nvPr/>
        </p:nvSpPr>
        <p:spPr>
          <a:xfrm>
            <a:off x="4691924" y="5852198"/>
            <a:ext cx="655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28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1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/>
      <p:bldP spid="24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 animBg="1"/>
      <p:bldP spid="38" grpId="0"/>
      <p:bldP spid="39" grpId="0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Santa has some carrots for his reindeer.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He gives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GB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of the carrots to Rudolph.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He has 129 carrots left.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carrots did Santa have originally?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36" t="-8307" b="-19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A472700-8CAC-9542-A946-2514A111D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5240" y="903535"/>
            <a:ext cx="798606" cy="9048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8F0FB94-F5A0-5747-8E63-4EA51D6E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388" y="1035032"/>
            <a:ext cx="798606" cy="904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05EA9E7-10F3-2A44-986E-2D4794386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788" y="1187432"/>
            <a:ext cx="798606" cy="90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E6B31F2-FB96-DA4C-A537-2DF71E314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188" y="1339832"/>
            <a:ext cx="798606" cy="904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B8D4E6E-8957-3D43-AC72-9356F169D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88" y="1492232"/>
            <a:ext cx="798606" cy="904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23C810C-449A-5343-9CD1-C0B368222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8988" y="1644632"/>
            <a:ext cx="798606" cy="904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2C881BDC-DFCB-A241-AAAF-511470E65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537" y="828672"/>
            <a:ext cx="798606" cy="90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2109B72-688F-3A4C-ABAA-747C564B1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685" y="960169"/>
            <a:ext cx="798606" cy="9048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49BB32C-72E5-F748-BFBC-551497CB3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085" y="1112569"/>
            <a:ext cx="798606" cy="9048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2311831B-DA48-D14B-B9A3-5201988A0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485" y="1264969"/>
            <a:ext cx="798606" cy="9048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2084E1D1-7B6B-D44B-A85B-DAE55F6EE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885" y="1417369"/>
            <a:ext cx="798606" cy="9048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F9D0BA7-7865-134F-A24C-50FAEEE22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285" y="1569769"/>
            <a:ext cx="798606" cy="9048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C4C1E90-63D4-3D48-A286-6DA8B207B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338" y="914267"/>
            <a:ext cx="798606" cy="9048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175308E-419F-4149-994E-79981EBBA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486" y="1045764"/>
            <a:ext cx="798606" cy="9048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33F9FA1-64A4-F644-8A2F-D48502136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886" y="1198164"/>
            <a:ext cx="798606" cy="9048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8C59B4C-6626-8641-8EB1-2EDFDA203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286" y="1350564"/>
            <a:ext cx="798606" cy="9048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E13E392D-FC5E-294B-A45B-9564EB5B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686" y="1502964"/>
            <a:ext cx="798606" cy="904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B0595E8D-FE7C-7843-AE6B-45395121C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1086" y="1655364"/>
            <a:ext cx="798606" cy="9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4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Santa has some carrots for his reindeer.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He gives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GB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of the carrots to Rudolph.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He has 129 carrots left.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carrots did Santa have originally?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 rotWithShape="1">
                <a:blip r:embed="rId4"/>
                <a:stretch>
                  <a:fillRect l="-836" t="-8307" b="-19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A472700-8CAC-9542-A946-2514A111D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5240" y="903535"/>
            <a:ext cx="798606" cy="9048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8F0FB94-F5A0-5747-8E63-4EA51D6E9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9388" y="1035032"/>
            <a:ext cx="798606" cy="904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05EA9E7-10F3-2A44-986E-2D4794386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788" y="1187432"/>
            <a:ext cx="798606" cy="90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E6B31F2-FB96-DA4C-A537-2DF71E314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188" y="1339832"/>
            <a:ext cx="798606" cy="904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B8D4E6E-8957-3D43-AC72-9356F169D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6588" y="1492232"/>
            <a:ext cx="798606" cy="904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23C810C-449A-5343-9CD1-C0B368222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8988" y="1644632"/>
            <a:ext cx="798606" cy="904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2C881BDC-DFCB-A241-AAAF-511470E65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537" y="828672"/>
            <a:ext cx="798606" cy="90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2109B72-688F-3A4C-ABAA-747C564B1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7685" y="960169"/>
            <a:ext cx="798606" cy="9048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49BB32C-72E5-F748-BFBC-551497CB3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085" y="1112569"/>
            <a:ext cx="798606" cy="9048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2311831B-DA48-D14B-B9A3-5201988A0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485" y="1264969"/>
            <a:ext cx="798606" cy="9048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2084E1D1-7B6B-D44B-A85B-DAE55F6EE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885" y="1417369"/>
            <a:ext cx="798606" cy="9048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F9D0BA7-7865-134F-A24C-50FAEEE22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7285" y="1569769"/>
            <a:ext cx="798606" cy="9048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C4C1E90-63D4-3D48-A286-6DA8B207B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338" y="914267"/>
            <a:ext cx="798606" cy="9048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175308E-419F-4149-994E-79981EBBA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1486" y="1045764"/>
            <a:ext cx="798606" cy="9048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33F9FA1-64A4-F644-8A2F-D48502136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3886" y="1198164"/>
            <a:ext cx="798606" cy="9048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8C59B4C-6626-8641-8EB1-2EDFDA203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6286" y="1350564"/>
            <a:ext cx="798606" cy="9048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E13E392D-FC5E-294B-A45B-9564EB5B2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8686" y="1502964"/>
            <a:ext cx="798606" cy="904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B0595E8D-FE7C-7843-AE6B-45395121C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1086" y="1655364"/>
            <a:ext cx="798606" cy="904825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="" xmlns:a16="http://schemas.microsoft.com/office/drawing/2014/main" id="{ED55B8F1-DBB6-7143-88C4-E9D1295AD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768666"/>
              </p:ext>
            </p:extLst>
          </p:nvPr>
        </p:nvGraphicFramePr>
        <p:xfrm>
          <a:off x="486967" y="4036628"/>
          <a:ext cx="513964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456">
                  <a:extLst>
                    <a:ext uri="{9D8B030D-6E8A-4147-A177-3AD203B41FA5}">
                      <a16:colId xmlns="" xmlns:a16="http://schemas.microsoft.com/office/drawing/2014/main" val="1800161232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838901931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1978678166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113675192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3792609240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3141941341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183633712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19228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16432355"/>
                  </a:ext>
                </a:extLst>
              </a:tr>
            </a:tbl>
          </a:graphicData>
        </a:graphic>
      </p:graphicFrame>
      <p:graphicFrame>
        <p:nvGraphicFramePr>
          <p:cNvPr id="40" name="Table 3">
            <a:extLst>
              <a:ext uri="{FF2B5EF4-FFF2-40B4-BE49-F238E27FC236}">
                <a16:creationId xmlns="" xmlns:a16="http://schemas.microsoft.com/office/drawing/2014/main" id="{48E143F4-3092-7A4C-A49E-B4CE3E652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479563"/>
              </p:ext>
            </p:extLst>
          </p:nvPr>
        </p:nvGraphicFramePr>
        <p:xfrm>
          <a:off x="486967" y="4046830"/>
          <a:ext cx="513964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456">
                  <a:extLst>
                    <a:ext uri="{9D8B030D-6E8A-4147-A177-3AD203B41FA5}">
                      <a16:colId xmlns="" xmlns:a16="http://schemas.microsoft.com/office/drawing/2014/main" val="1800161232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838901931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1978678166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113675192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3792609240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3141941341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183633712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19228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16432355"/>
                  </a:ext>
                </a:extLst>
              </a:tr>
            </a:tbl>
          </a:graphicData>
        </a:graphic>
      </p:graphicFrame>
      <p:sp>
        <p:nvSpPr>
          <p:cNvPr id="41" name="Subtitle 4">
            <a:extLst>
              <a:ext uri="{FF2B5EF4-FFF2-40B4-BE49-F238E27FC236}">
                <a16:creationId xmlns="" xmlns:a16="http://schemas.microsoft.com/office/drawing/2014/main" id="{CEA9DFFC-111F-FC4F-96DB-16F8A03D8794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Originally, Santa had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carrots.   </a:t>
            </a:r>
          </a:p>
        </p:txBody>
      </p:sp>
      <p:sp>
        <p:nvSpPr>
          <p:cNvPr id="42" name="Right Brace 41">
            <a:extLst>
              <a:ext uri="{FF2B5EF4-FFF2-40B4-BE49-F238E27FC236}">
                <a16:creationId xmlns="" xmlns:a16="http://schemas.microsoft.com/office/drawing/2014/main" id="{F3C801A7-63BC-7841-95D9-B9A6B01AFBB5}"/>
              </a:ext>
            </a:extLst>
          </p:cNvPr>
          <p:cNvSpPr/>
          <p:nvPr/>
        </p:nvSpPr>
        <p:spPr>
          <a:xfrm rot="5400000">
            <a:off x="1929389" y="3071810"/>
            <a:ext cx="316523" cy="320136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DE834631-1DD0-1B40-88DC-E47C6A485870}"/>
              </a:ext>
            </a:extLst>
          </p:cNvPr>
          <p:cNvSpPr/>
          <p:nvPr/>
        </p:nvSpPr>
        <p:spPr>
          <a:xfrm>
            <a:off x="1616913" y="4906940"/>
            <a:ext cx="941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="" xmlns:a16="http://schemas.microsoft.com/office/drawing/2014/main" id="{87696F77-D45A-254D-9B08-9270038E5D9F}"/>
              </a:ext>
            </a:extLst>
          </p:cNvPr>
          <p:cNvSpPr/>
          <p:nvPr/>
        </p:nvSpPr>
        <p:spPr>
          <a:xfrm rot="16200000">
            <a:off x="4482344" y="2923028"/>
            <a:ext cx="316523" cy="190454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8AEABC19-1188-2245-83A5-111D93ED4AB5}"/>
              </a:ext>
            </a:extLst>
          </p:cNvPr>
          <p:cNvSpPr/>
          <p:nvPr/>
        </p:nvSpPr>
        <p:spPr>
          <a:xfrm>
            <a:off x="3979241" y="3309788"/>
            <a:ext cx="1322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129 leftover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84C9C88E-4929-1C4B-A800-FAECC6C41CF5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4C9C88E-4929-1C4B-A800-FAECC6C41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05714E4D-974F-4A4D-8016-4B67B2BA8450}"/>
                  </a:ext>
                </a:extLst>
              </p:cNvPr>
              <p:cNvSpPr txBox="1"/>
              <p:nvPr/>
            </p:nvSpPr>
            <p:spPr>
              <a:xfrm>
                <a:off x="7769031" y="3288296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5714E4D-974F-4A4D-8016-4B67B2BA8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031" y="3288296"/>
                <a:ext cx="845103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935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8" name="Table 3">
            <a:extLst>
              <a:ext uri="{FF2B5EF4-FFF2-40B4-BE49-F238E27FC236}">
                <a16:creationId xmlns="" xmlns:a16="http://schemas.microsoft.com/office/drawing/2014/main" id="{CB33E690-48FB-6443-A525-4DF7497BF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117389"/>
              </p:ext>
            </p:extLst>
          </p:nvPr>
        </p:nvGraphicFramePr>
        <p:xfrm>
          <a:off x="486967" y="4053965"/>
          <a:ext cx="513964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456">
                  <a:extLst>
                    <a:ext uri="{9D8B030D-6E8A-4147-A177-3AD203B41FA5}">
                      <a16:colId xmlns="" xmlns:a16="http://schemas.microsoft.com/office/drawing/2014/main" val="1800161232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838901931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1978678166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113675192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3792609240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3141941341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183633712"/>
                    </a:ext>
                  </a:extLst>
                </a:gridCol>
                <a:gridCol w="642456">
                  <a:extLst>
                    <a:ext uri="{9D8B030D-6E8A-4147-A177-3AD203B41FA5}">
                      <a16:colId xmlns="" xmlns:a16="http://schemas.microsoft.com/office/drawing/2014/main" val="19228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1643235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27A1D899-14B5-C84A-99E2-CE4D64EF7FA0}"/>
                  </a:ext>
                </a:extLst>
              </p:cNvPr>
              <p:cNvSpPr txBox="1"/>
              <p:nvPr/>
            </p:nvSpPr>
            <p:spPr>
              <a:xfrm>
                <a:off x="6546470" y="3823896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7A1D899-14B5-C84A-99E2-CE4D64EF7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823896"/>
                <a:ext cx="1098378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F49B9EB8-B703-2149-AB47-71B880F348EE}"/>
                  </a:ext>
                </a:extLst>
              </p:cNvPr>
              <p:cNvSpPr txBox="1"/>
              <p:nvPr/>
            </p:nvSpPr>
            <p:spPr>
              <a:xfrm>
                <a:off x="7579026" y="3821293"/>
                <a:ext cx="10134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344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49B9EB8-B703-2149-AB47-71B880F34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026" y="3821293"/>
                <a:ext cx="1013419" cy="646331"/>
              </a:xfrm>
              <a:prstGeom prst="rect">
                <a:avLst/>
              </a:prstGeom>
              <a:blipFill rotWithShape="1">
                <a:blip r:embed="rId9"/>
                <a:stretch>
                  <a:fillRect r="-7186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ight Brace 52">
            <a:extLst>
              <a:ext uri="{FF2B5EF4-FFF2-40B4-BE49-F238E27FC236}">
                <a16:creationId xmlns="" xmlns:a16="http://schemas.microsoft.com/office/drawing/2014/main" id="{4A112359-1537-9640-B6B0-9F4F1774A326}"/>
              </a:ext>
            </a:extLst>
          </p:cNvPr>
          <p:cNvSpPr/>
          <p:nvPr/>
        </p:nvSpPr>
        <p:spPr>
          <a:xfrm rot="5400000">
            <a:off x="2881658" y="2120003"/>
            <a:ext cx="316523" cy="510591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36D2EF4F-A4F6-D94C-B4FA-ABB151779C99}"/>
              </a:ext>
            </a:extLst>
          </p:cNvPr>
          <p:cNvSpPr/>
          <p:nvPr/>
        </p:nvSpPr>
        <p:spPr>
          <a:xfrm>
            <a:off x="2732203" y="4906940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u="sng" dirty="0">
                <a:latin typeface="Sassoon Infant Std" pitchFamily="34" charset="0"/>
                <a:ea typeface="Sassoon Infant Rg" panose="02000503030000020003" pitchFamily="2" charset="0"/>
              </a:rPr>
              <a:t>344</a:t>
            </a:r>
            <a:endParaRPr lang="en-US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E729FF4D-CEA9-884F-BAB8-72410AA51164}"/>
              </a:ext>
            </a:extLst>
          </p:cNvPr>
          <p:cNvSpPr/>
          <p:nvPr/>
        </p:nvSpPr>
        <p:spPr>
          <a:xfrm>
            <a:off x="3377233" y="5838605"/>
            <a:ext cx="891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344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6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2" grpId="1" animBg="1"/>
      <p:bldP spid="43" grpId="0"/>
      <p:bldP spid="43" grpId="1"/>
      <p:bldP spid="44" grpId="0" animBg="1"/>
      <p:bldP spid="44" grpId="1" animBg="1"/>
      <p:bldP spid="45" grpId="0"/>
      <p:bldP spid="45" grpId="1"/>
      <p:bldP spid="46" grpId="0"/>
      <p:bldP spid="47" grpId="0"/>
      <p:bldP spid="49" grpId="0"/>
      <p:bldP spid="50" grpId="0"/>
      <p:bldP spid="53" grpId="0" animBg="1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buys 2 candy canes and 3 gingerbread.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spends £11.50 in total.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gingerbread costs £1.05 more than a candy cane.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does a gingerbread cost?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7F8667-7564-284D-970D-5CA806B41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616" y="865564"/>
            <a:ext cx="1844549" cy="184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38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buys 2 candy canes and 3 gingerbread.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spends £11.50 in total.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gingerbread costs £1.05 more than a candy cane.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does a gingerbread cost?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4A1B8587-86D7-3B48-B3B4-B6F8931E4FE9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A gingerbread costs £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.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743FF2F-D5D0-6A44-B1DD-2088BA9A5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616" y="865564"/>
            <a:ext cx="1844549" cy="1844549"/>
          </a:xfrm>
          <a:prstGeom prst="rect">
            <a:avLst/>
          </a:prstGeom>
        </p:spPr>
      </p:pic>
      <p:sp>
        <p:nvSpPr>
          <p:cNvPr id="16" name="Right Brace 15">
            <a:extLst>
              <a:ext uri="{FF2B5EF4-FFF2-40B4-BE49-F238E27FC236}">
                <a16:creationId xmlns="" xmlns:a16="http://schemas.microsoft.com/office/drawing/2014/main" id="{8F0B67EC-9D51-AA41-802B-E8B29A316886}"/>
              </a:ext>
            </a:extLst>
          </p:cNvPr>
          <p:cNvSpPr/>
          <p:nvPr/>
        </p:nvSpPr>
        <p:spPr>
          <a:xfrm>
            <a:off x="3995946" y="3189515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7739EC2-4A91-E34A-8663-CB0E521211AD}"/>
              </a:ext>
            </a:extLst>
          </p:cNvPr>
          <p:cNvSpPr/>
          <p:nvPr/>
        </p:nvSpPr>
        <p:spPr>
          <a:xfrm>
            <a:off x="1553042" y="3169056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0440D4C-73F4-C540-B0A1-6504E57A1F15}"/>
              </a:ext>
            </a:extLst>
          </p:cNvPr>
          <p:cNvSpPr/>
          <p:nvPr/>
        </p:nvSpPr>
        <p:spPr>
          <a:xfrm>
            <a:off x="4401416" y="3953383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£11.50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514F451-CD91-C743-9CD2-5AA07F9D589E}"/>
              </a:ext>
            </a:extLst>
          </p:cNvPr>
          <p:cNvSpPr/>
          <p:nvPr/>
        </p:nvSpPr>
        <p:spPr>
          <a:xfrm>
            <a:off x="565511" y="3401130"/>
            <a:ext cx="9995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Sassoon Infant Std" pitchFamily="34" charset="0"/>
                <a:ea typeface="Sassoon Infant Rg" panose="02000503030000020003" pitchFamily="2" charset="0"/>
              </a:rPr>
              <a:t>candy cane</a:t>
            </a:r>
            <a:endParaRPr lang="en-US" sz="1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C367BEE-3488-C04C-92A4-1906B91CFD45}"/>
              </a:ext>
            </a:extLst>
          </p:cNvPr>
          <p:cNvSpPr/>
          <p:nvPr/>
        </p:nvSpPr>
        <p:spPr>
          <a:xfrm>
            <a:off x="534911" y="4485065"/>
            <a:ext cx="1040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Sassoon Infant Std" pitchFamily="34" charset="0"/>
                <a:ea typeface="Sassoon Infant Rg" panose="02000503030000020003" pitchFamily="2" charset="0"/>
              </a:rPr>
              <a:t>gingerbread</a:t>
            </a:r>
            <a:endParaRPr lang="en-US" sz="1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E514514-FC48-DA4B-AFE9-7AE379B3E854}"/>
              </a:ext>
            </a:extLst>
          </p:cNvPr>
          <p:cNvSpPr/>
          <p:nvPr/>
        </p:nvSpPr>
        <p:spPr>
          <a:xfrm>
            <a:off x="1594115" y="4389820"/>
            <a:ext cx="751673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A0BB3EAB-6C2D-EA4D-AD8D-74484A0CBCDC}"/>
              </a:ext>
            </a:extLst>
          </p:cNvPr>
          <p:cNvSpPr/>
          <p:nvPr/>
        </p:nvSpPr>
        <p:spPr>
          <a:xfrm>
            <a:off x="2353689" y="4389820"/>
            <a:ext cx="751673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6825041-CDC1-B041-9A06-65209FEA83F1}"/>
              </a:ext>
            </a:extLst>
          </p:cNvPr>
          <p:cNvSpPr/>
          <p:nvPr/>
        </p:nvSpPr>
        <p:spPr>
          <a:xfrm>
            <a:off x="3113264" y="4389820"/>
            <a:ext cx="751673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F064E336-F700-194E-9515-15379F115A81}"/>
              </a:ext>
            </a:extLst>
          </p:cNvPr>
          <p:cNvSpPr/>
          <p:nvPr/>
        </p:nvSpPr>
        <p:spPr>
          <a:xfrm>
            <a:off x="1598760" y="3345469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ADDE6B-F995-2D43-A214-2D1C9E5FE819}"/>
              </a:ext>
            </a:extLst>
          </p:cNvPr>
          <p:cNvSpPr/>
          <p:nvPr/>
        </p:nvSpPr>
        <p:spPr>
          <a:xfrm>
            <a:off x="2196614" y="3342298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DC3DA61-BAF2-8541-9297-1C37A2047B80}"/>
              </a:ext>
            </a:extLst>
          </p:cNvPr>
          <p:cNvSpPr/>
          <p:nvPr/>
        </p:nvSpPr>
        <p:spPr>
          <a:xfrm>
            <a:off x="2131948" y="4389281"/>
            <a:ext cx="213840" cy="419100"/>
          </a:xfrm>
          <a:prstGeom prst="rect">
            <a:avLst/>
          </a:prstGeom>
          <a:pattFill prst="dkDnDiag">
            <a:fgClr>
              <a:srgbClr val="FFC000"/>
            </a:fgClr>
            <a:bgClr>
              <a:schemeClr val="tx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£1.05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520E3B7-9784-164F-887C-E59F8767B383}"/>
              </a:ext>
            </a:extLst>
          </p:cNvPr>
          <p:cNvSpPr/>
          <p:nvPr/>
        </p:nvSpPr>
        <p:spPr>
          <a:xfrm>
            <a:off x="2891522" y="4389281"/>
            <a:ext cx="213840" cy="419100"/>
          </a:xfrm>
          <a:prstGeom prst="rect">
            <a:avLst/>
          </a:prstGeom>
          <a:pattFill prst="dkDnDiag">
            <a:fgClr>
              <a:srgbClr val="FFC000"/>
            </a:fgClr>
            <a:bgClr>
              <a:schemeClr val="tx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£1.05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50DCC951-C8E4-5D4C-8B7A-1DF828CE6993}"/>
              </a:ext>
            </a:extLst>
          </p:cNvPr>
          <p:cNvSpPr/>
          <p:nvPr/>
        </p:nvSpPr>
        <p:spPr>
          <a:xfrm>
            <a:off x="3651097" y="4389281"/>
            <a:ext cx="213840" cy="419100"/>
          </a:xfrm>
          <a:prstGeom prst="rect">
            <a:avLst/>
          </a:prstGeom>
          <a:pattFill prst="dkDnDiag">
            <a:fgClr>
              <a:srgbClr val="FFC000"/>
            </a:fgClr>
            <a:bgClr>
              <a:schemeClr val="tx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£1.05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="" xmlns:a16="http://schemas.microsoft.com/office/drawing/2014/main" id="{498A8CAA-8222-9A4A-8A94-C39E7AF0D8F1}"/>
              </a:ext>
            </a:extLst>
          </p:cNvPr>
          <p:cNvSpPr/>
          <p:nvPr/>
        </p:nvSpPr>
        <p:spPr>
          <a:xfrm rot="5400000">
            <a:off x="2582289" y="4601833"/>
            <a:ext cx="316523" cy="729622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E771DB62-F1E7-C948-9EBF-93513D4FFE92}"/>
              </a:ext>
            </a:extLst>
          </p:cNvPr>
          <p:cNvSpPr/>
          <p:nvPr/>
        </p:nvSpPr>
        <p:spPr>
          <a:xfrm>
            <a:off x="2587303" y="5170076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68733BF9-F927-D342-B4A9-C54EADCBEC84}"/>
                  </a:ext>
                </a:extLst>
              </p:cNvPr>
              <p:cNvSpPr txBox="1"/>
              <p:nvPr/>
            </p:nvSpPr>
            <p:spPr>
              <a:xfrm>
                <a:off x="6522245" y="3216772"/>
                <a:ext cx="15119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£1.05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8733BF9-F927-D342-B4A9-C54EADCB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245" y="3216772"/>
                <a:ext cx="151195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452" r="-483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CA77B61E-79A3-0A46-8E8F-3C72E7949529}"/>
                  </a:ext>
                </a:extLst>
              </p:cNvPr>
              <p:cNvSpPr txBox="1"/>
              <p:nvPr/>
            </p:nvSpPr>
            <p:spPr>
              <a:xfrm>
                <a:off x="7910680" y="3214169"/>
                <a:ext cx="12586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£3.15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A77B61E-79A3-0A46-8E8F-3C72E7949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680" y="3214169"/>
                <a:ext cx="1258678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582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12F668D3-1E69-4244-9056-117D297BA0C6}"/>
                  </a:ext>
                </a:extLst>
              </p:cNvPr>
              <p:cNvSpPr txBox="1"/>
              <p:nvPr/>
            </p:nvSpPr>
            <p:spPr>
              <a:xfrm>
                <a:off x="6546470" y="3823896"/>
                <a:ext cx="2271776" cy="593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smtClean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£11.50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£3.15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2F668D3-1E69-4244-9056-117D297BA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823896"/>
                <a:ext cx="2271776" cy="593689"/>
              </a:xfrm>
              <a:prstGeom prst="rect">
                <a:avLst/>
              </a:prstGeom>
              <a:blipFill rotWithShape="1">
                <a:blip r:embed="rId6"/>
                <a:stretch>
                  <a:fillRect l="-4290" r="-2681" b="-23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58E81A80-FFA9-BC43-AAF1-F9A8A70AB6D3}"/>
                  </a:ext>
                </a:extLst>
              </p:cNvPr>
              <p:cNvSpPr txBox="1"/>
              <p:nvPr/>
            </p:nvSpPr>
            <p:spPr>
              <a:xfrm>
                <a:off x="8762013" y="3811903"/>
                <a:ext cx="12586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£8.35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8E81A80-FFA9-BC43-AAF1-F9A8A70AB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013" y="3811903"/>
                <a:ext cx="1258678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579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450C4FD-0B11-BA4C-82AC-2CEBB156FD1E}"/>
              </a:ext>
            </a:extLst>
          </p:cNvPr>
          <p:cNvSpPr/>
          <p:nvPr/>
        </p:nvSpPr>
        <p:spPr>
          <a:xfrm rot="19735077">
            <a:off x="4470336" y="4089125"/>
            <a:ext cx="914400" cy="45719"/>
          </a:xfrm>
          <a:prstGeom prst="rect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666A68CF-C3C5-1A4B-8A91-81B9E1A67738}"/>
              </a:ext>
            </a:extLst>
          </p:cNvPr>
          <p:cNvSpPr/>
          <p:nvPr/>
        </p:nvSpPr>
        <p:spPr>
          <a:xfrm>
            <a:off x="4639542" y="4263975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£8.35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B51E3C57-6948-5F40-A471-7782E86686C7}"/>
                  </a:ext>
                </a:extLst>
              </p:cNvPr>
              <p:cNvSpPr txBox="1"/>
              <p:nvPr/>
            </p:nvSpPr>
            <p:spPr>
              <a:xfrm>
                <a:off x="6522245" y="4377403"/>
                <a:ext cx="15215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£8.35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51E3C57-6948-5F40-A471-7782E8668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245" y="4377403"/>
                <a:ext cx="1521570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6400" r="-480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73154A1F-3B75-8C4F-BE56-799520F187FF}"/>
                  </a:ext>
                </a:extLst>
              </p:cNvPr>
              <p:cNvSpPr txBox="1"/>
              <p:nvPr/>
            </p:nvSpPr>
            <p:spPr>
              <a:xfrm>
                <a:off x="7958893" y="4365410"/>
                <a:ext cx="12586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£1.67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154A1F-3B75-8C4F-BE56-799520F18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8893" y="4365410"/>
                <a:ext cx="1258678" cy="646331"/>
              </a:xfrm>
              <a:prstGeom prst="rect">
                <a:avLst/>
              </a:prstGeom>
              <a:blipFill rotWithShape="1">
                <a:blip r:embed="rId9"/>
                <a:stretch>
                  <a:fillRect r="-582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74234CA4-A1D3-F045-92CD-5731482CF572}"/>
              </a:ext>
            </a:extLst>
          </p:cNvPr>
          <p:cNvSpPr/>
          <p:nvPr/>
        </p:nvSpPr>
        <p:spPr>
          <a:xfrm>
            <a:off x="1598760" y="3345469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£1.67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3929F11-4F60-4544-979A-BA03633A0254}"/>
              </a:ext>
            </a:extLst>
          </p:cNvPr>
          <p:cNvSpPr/>
          <p:nvPr/>
        </p:nvSpPr>
        <p:spPr>
          <a:xfrm>
            <a:off x="2196614" y="3342298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£1.67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BCC49EF9-3E78-CC4B-B378-BF9ED2186ABC}"/>
              </a:ext>
            </a:extLst>
          </p:cNvPr>
          <p:cNvSpPr/>
          <p:nvPr/>
        </p:nvSpPr>
        <p:spPr>
          <a:xfrm>
            <a:off x="1594116" y="4388594"/>
            <a:ext cx="537832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£1.67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8BC942DE-A78C-B140-8B25-EE656BA0A6CF}"/>
              </a:ext>
            </a:extLst>
          </p:cNvPr>
          <p:cNvSpPr/>
          <p:nvPr/>
        </p:nvSpPr>
        <p:spPr>
          <a:xfrm>
            <a:off x="2353690" y="4388594"/>
            <a:ext cx="537832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£1.67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E4C9D611-87F3-5D43-B580-24A56F1DEADE}"/>
              </a:ext>
            </a:extLst>
          </p:cNvPr>
          <p:cNvSpPr/>
          <p:nvPr/>
        </p:nvSpPr>
        <p:spPr>
          <a:xfrm>
            <a:off x="3113265" y="4388594"/>
            <a:ext cx="537832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£1.67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61FBE203-2757-8B49-BB65-CF0A47DA75E2}"/>
                  </a:ext>
                </a:extLst>
              </p:cNvPr>
              <p:cNvSpPr txBox="1"/>
              <p:nvPr/>
            </p:nvSpPr>
            <p:spPr>
              <a:xfrm>
                <a:off x="6467804" y="4940306"/>
                <a:ext cx="21034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£1.67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£1.05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1FBE203-2757-8B49-BB65-CF0A47DA7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804" y="4940306"/>
                <a:ext cx="2103461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4638" r="-318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311F0502-AA11-0F40-92C6-624B36575596}"/>
                  </a:ext>
                </a:extLst>
              </p:cNvPr>
              <p:cNvSpPr txBox="1"/>
              <p:nvPr/>
            </p:nvSpPr>
            <p:spPr>
              <a:xfrm>
                <a:off x="8432795" y="4928313"/>
                <a:ext cx="12586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£2.72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11F0502-AA11-0F40-92C6-624B36575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795" y="4928313"/>
                <a:ext cx="1258678" cy="646331"/>
              </a:xfrm>
              <a:prstGeom prst="rect">
                <a:avLst/>
              </a:prstGeom>
              <a:blipFill rotWithShape="1">
                <a:blip r:embed="rId11"/>
                <a:stretch>
                  <a:fillRect r="-579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82AA5D55-B0BA-EE4F-9056-231DC8F604CF}"/>
              </a:ext>
            </a:extLst>
          </p:cNvPr>
          <p:cNvSpPr/>
          <p:nvPr/>
        </p:nvSpPr>
        <p:spPr>
          <a:xfrm>
            <a:off x="3420909" y="5826022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2.72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3019560-52BA-5141-B38D-C4D591481CF6}"/>
              </a:ext>
            </a:extLst>
          </p:cNvPr>
          <p:cNvSpPr txBox="1"/>
          <p:nvPr/>
        </p:nvSpPr>
        <p:spPr>
          <a:xfrm>
            <a:off x="2266096" y="5019137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£2.72</a:t>
            </a:r>
          </a:p>
        </p:txBody>
      </p:sp>
    </p:spTree>
    <p:extLst>
      <p:ext uri="{BB962C8B-B14F-4D97-AF65-F5344CB8AC3E}">
        <p14:creationId xmlns:p14="http://schemas.microsoft.com/office/powerpoint/2010/main" val="339432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8" grpId="0" animBg="1"/>
      <p:bldP spid="22" grpId="0"/>
      <p:bldP spid="23" grpId="0"/>
      <p:bldP spid="24" grpId="0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8" grpId="1"/>
      <p:bldP spid="39" grpId="0"/>
      <p:bldP spid="40" grpId="0"/>
      <p:bldP spid="41" grpId="0"/>
      <p:bldP spid="42" grpId="0"/>
      <p:bldP spid="2" grpId="0" animBg="1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4" grpId="0"/>
      <p:bldP spid="55" grpId="0"/>
      <p:bldP spid="56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563</Words>
  <Application>Microsoft Office PowerPoint</Application>
  <PresentationFormat>Custom</PresentationFormat>
  <Paragraphs>147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Calibri Light</vt:lpstr>
      <vt:lpstr>Lato Light</vt:lpstr>
      <vt:lpstr>Lato</vt:lpstr>
      <vt:lpstr>OpenDyslexicAlta</vt:lpstr>
      <vt:lpstr>Sassoon Infant Rg</vt:lpstr>
      <vt:lpstr>Sassoon Infant Std</vt:lpstr>
      <vt:lpstr>Cambria Math</vt:lpstr>
      <vt:lpstr>Muli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63</cp:revision>
  <dcterms:created xsi:type="dcterms:W3CDTF">2020-10-12T14:10:39Z</dcterms:created>
  <dcterms:modified xsi:type="dcterms:W3CDTF">2020-12-03T10:11:15Z</dcterms:modified>
</cp:coreProperties>
</file>