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77" r:id="rId4"/>
    <p:sldId id="678" r:id="rId5"/>
    <p:sldId id="679" r:id="rId6"/>
    <p:sldId id="680" r:id="rId7"/>
    <p:sldId id="681" r:id="rId8"/>
    <p:sldId id="682" r:id="rId9"/>
    <p:sldId id="683" r:id="rId10"/>
    <p:sldId id="684" r:id="rId11"/>
  </p:sldIdLst>
  <p:sldSz cx="12192000" cy="6858000"/>
  <p:notesSz cx="6858000" cy="9144000"/>
  <p:embeddedFontLst>
    <p:embeddedFont>
      <p:font typeface="Cambria Math" panose="02040503050406030204" pitchFamily="18" charset="0"/>
      <p:regular r:id="rId14"/>
    </p:embeddedFont>
    <p:embeddedFont>
      <p:font typeface="Muli" panose="020B0604020202020204" charset="0"/>
      <p:regular r:id="rId15"/>
      <p:bold r:id="rId16"/>
      <p:italic r:id="rId17"/>
      <p:boldItalic r:id="rId18"/>
    </p:embeddedFont>
    <p:embeddedFont>
      <p:font typeface="OpenDyslexicAlta" panose="00000500000000000000" pitchFamily="2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Lato" panose="020F0502020204030203" pitchFamily="34" charset="0"/>
      <p:regular r:id="rId27"/>
      <p:bold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Lato Light" panose="020F0302020204030203" pitchFamily="3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3860"/>
    <a:srgbClr val="23D1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6"/>
  </p:normalViewPr>
  <p:slideViewPr>
    <p:cSldViewPr snapToGrid="0" snapToObjects="1" showGuides="1">
      <p:cViewPr varScale="1">
        <p:scale>
          <a:sx n="65" d="100"/>
          <a:sy n="65" d="100"/>
        </p:scale>
        <p:origin x="-83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1847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E19D0-70A3-174C-9E75-D4B0602327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0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30/11/2020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1.tiff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tiff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tiff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tiff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 smtClean="0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endParaRPr lang="en-GB" dirty="0" smtClean="0">
              <a:latin typeface="Sassoon Infant Std" pitchFamily="34" charset="0"/>
              <a:ea typeface="Sassoon Infant Rg" panose="02000503030000020003" pitchFamily="2" charset="0"/>
            </a:endParaRPr>
          </a:p>
          <a:p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2</a:t>
            </a:r>
            <a:r>
              <a:rPr lang="en-GB" baseline="30000" dirty="0" smtClean="0">
                <a:latin typeface="Sassoon Infant Std" pitchFamily="34" charset="0"/>
                <a:ea typeface="Sassoon Infant Rg" panose="02000503030000020003" pitchFamily="2" charset="0"/>
              </a:rPr>
              <a:t>nd</a:t>
            </a:r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2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nd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Jamal has made 4 green mocktails for a Christmas party.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Ruth has made twice as many. </a:t>
            </a:r>
          </a:p>
          <a:p>
            <a:pPr algn="l"/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green mocktail drinks have been made in total?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B33ECE0-4366-3E45-B583-91412E05D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8061" y="1142797"/>
            <a:ext cx="471928" cy="8133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489AB04-F60A-D14C-8193-16DC9DEA1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4598" y="1142796"/>
            <a:ext cx="471928" cy="8133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F641B91-5858-B24F-A16F-C870C14EA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1135" y="1148487"/>
            <a:ext cx="471928" cy="8133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BA3A829-9FC9-A241-9303-8941279C0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7672" y="1148486"/>
            <a:ext cx="471928" cy="81336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9F2E90C-573C-CF4E-B49E-A31325CEA1EE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1A3D38E-A841-154D-AA2E-62E7F08BAA7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DE3E7FD-497A-4149-A30D-5022B4F7790D}"/>
              </a:ext>
            </a:extLst>
          </p:cNvPr>
          <p:cNvSpPr/>
          <p:nvPr/>
        </p:nvSpPr>
        <p:spPr>
          <a:xfrm>
            <a:off x="6473736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1661F8B-3FF1-E143-BD8E-302D329E8152}"/>
              </a:ext>
            </a:extLst>
          </p:cNvPr>
          <p:cNvSpPr/>
          <p:nvPr/>
        </p:nvSpPr>
        <p:spPr>
          <a:xfrm>
            <a:off x="329289" y="2832345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</p:spTree>
    <p:extLst>
      <p:ext uri="{BB962C8B-B14F-4D97-AF65-F5344CB8AC3E}">
        <p14:creationId xmlns:p14="http://schemas.microsoft.com/office/powerpoint/2010/main" val="3322161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2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nd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Jamal has made 4 green mocktails for a Christmas party.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Ruth has made twice as many. </a:t>
            </a:r>
          </a:p>
          <a:p>
            <a:pPr algn="l"/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green mocktail drinks have been made in total?</a:t>
            </a:r>
          </a:p>
        </p:txBody>
      </p:sp>
      <p:sp>
        <p:nvSpPr>
          <p:cNvPr id="20" name="Subtitle 4">
            <a:extLst>
              <a:ext uri="{FF2B5EF4-FFF2-40B4-BE49-F238E27FC236}">
                <a16:creationId xmlns:a16="http://schemas.microsoft.com/office/drawing/2014/main" xmlns="" id="{115AE101-AD28-7146-9628-68588EFBFBB1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They have made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green mocktail drinks in total.   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xmlns="" id="{B9E05DEE-086C-9C4A-8F02-2E84843453CE}"/>
              </a:ext>
            </a:extLst>
          </p:cNvPr>
          <p:cNvSpPr/>
          <p:nvPr/>
        </p:nvSpPr>
        <p:spPr>
          <a:xfrm>
            <a:off x="4002363" y="3429000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5E7C8B1-4BC2-6D4F-B545-83CFE685B87F}"/>
              </a:ext>
            </a:extLst>
          </p:cNvPr>
          <p:cNvSpPr/>
          <p:nvPr/>
        </p:nvSpPr>
        <p:spPr>
          <a:xfrm>
            <a:off x="1553042" y="3408541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0073EB3-B889-6242-8185-D2551C57DA24}"/>
              </a:ext>
            </a:extLst>
          </p:cNvPr>
          <p:cNvSpPr/>
          <p:nvPr/>
        </p:nvSpPr>
        <p:spPr>
          <a:xfrm>
            <a:off x="4407833" y="4192868"/>
            <a:ext cx="28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?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A0662B6-A83C-B24A-A394-8F1389FE9B08}"/>
              </a:ext>
            </a:extLst>
          </p:cNvPr>
          <p:cNvSpPr/>
          <p:nvPr/>
        </p:nvSpPr>
        <p:spPr>
          <a:xfrm>
            <a:off x="704195" y="3609838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Jamal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AE767FD-04B1-A145-9358-458E007A9A61}"/>
              </a:ext>
            </a:extLst>
          </p:cNvPr>
          <p:cNvSpPr/>
          <p:nvPr/>
        </p:nvSpPr>
        <p:spPr>
          <a:xfrm>
            <a:off x="833846" y="4776080"/>
            <a:ext cx="612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Ruth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62BACE63-A373-5B47-BA52-74274CC9326F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93006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4</a:t>
                </a: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2BACE63-A373-5B47-BA52-74274CC93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930063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10526" r="-9211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3C5C848E-5264-7041-BFD5-460BCF1253C5}"/>
                  </a:ext>
                </a:extLst>
              </p:cNvPr>
              <p:cNvSpPr txBox="1"/>
              <p:nvPr/>
            </p:nvSpPr>
            <p:spPr>
              <a:xfrm>
                <a:off x="7403725" y="3284872"/>
                <a:ext cx="84510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12</a:t>
                </a: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C5C848E-5264-7041-BFD5-460BCF1253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3725" y="3284872"/>
                <a:ext cx="845103" cy="646331"/>
              </a:xfrm>
              <a:prstGeom prst="rect">
                <a:avLst/>
              </a:prstGeom>
              <a:blipFill rotWithShape="1">
                <a:blip r:embed="rId4"/>
                <a:stretch>
                  <a:fillRect r="-942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0FBE1535-7B0F-9C42-AA00-C7555AD11CAC}"/>
              </a:ext>
            </a:extLst>
          </p:cNvPr>
          <p:cNvSpPr/>
          <p:nvPr/>
        </p:nvSpPr>
        <p:spPr>
          <a:xfrm>
            <a:off x="2638454" y="5851962"/>
            <a:ext cx="6559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</a:rPr>
              <a:t>12</a:t>
            </a:r>
            <a:endParaRPr lang="en-US" sz="3200" b="1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B9493084-4F2B-A345-AD05-0070B20567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8061" y="1142797"/>
            <a:ext cx="471928" cy="8133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CABF982-94E8-BB49-B93D-C753ED435C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4598" y="1142796"/>
            <a:ext cx="471928" cy="81336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4DEF30C-6649-8B42-A0B9-781B5C56F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1135" y="1148487"/>
            <a:ext cx="471928" cy="81336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2C33899-A16B-DB49-8F7D-03F0E3710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7672" y="1148486"/>
            <a:ext cx="471928" cy="81336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27C3CE6A-9C2F-374E-89C2-80B6FDB05FBF}"/>
              </a:ext>
            </a:extLst>
          </p:cNvPr>
          <p:cNvSpPr/>
          <p:nvPr/>
        </p:nvSpPr>
        <p:spPr>
          <a:xfrm>
            <a:off x="1600564" y="3584954"/>
            <a:ext cx="1218876" cy="4191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4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7A9E41F6-3A12-CE49-A851-EDF9CE761846}"/>
              </a:ext>
            </a:extLst>
          </p:cNvPr>
          <p:cNvSpPr/>
          <p:nvPr/>
        </p:nvSpPr>
        <p:spPr>
          <a:xfrm>
            <a:off x="1598761" y="4751196"/>
            <a:ext cx="1218876" cy="4191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4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62528898-26C9-6842-BD47-AE80F139D88B}"/>
              </a:ext>
            </a:extLst>
          </p:cNvPr>
          <p:cNvSpPr/>
          <p:nvPr/>
        </p:nvSpPr>
        <p:spPr>
          <a:xfrm>
            <a:off x="2817637" y="4751196"/>
            <a:ext cx="1218876" cy="4191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DDC1356D-FA81-E94D-A934-04C58CD97EF9}"/>
                  </a:ext>
                </a:extLst>
              </p:cNvPr>
              <p:cNvSpPr txBox="1"/>
              <p:nvPr/>
            </p:nvSpPr>
            <p:spPr>
              <a:xfrm>
                <a:off x="4278980" y="4004054"/>
                <a:ext cx="58862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12</a:t>
                </a: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DC1356D-FA81-E94D-A934-04C58CD97E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8980" y="4004054"/>
                <a:ext cx="588623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5208" r="-1458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88F5B8F4-24B5-BB48-83DD-C2E8595A44DC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553072F-E2D8-E14C-82A7-4CA99F3C86B9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EC4CB36-CA73-8743-8B50-C07024F4C357}"/>
              </a:ext>
            </a:extLst>
          </p:cNvPr>
          <p:cNvSpPr/>
          <p:nvPr/>
        </p:nvSpPr>
        <p:spPr>
          <a:xfrm>
            <a:off x="6473736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49AB3358-AD11-4B45-88E2-7BC0802CA32E}"/>
              </a:ext>
            </a:extLst>
          </p:cNvPr>
          <p:cNvSpPr/>
          <p:nvPr/>
        </p:nvSpPr>
        <p:spPr>
          <a:xfrm>
            <a:off x="329289" y="2832345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</p:spTree>
    <p:extLst>
      <p:ext uri="{BB962C8B-B14F-4D97-AF65-F5344CB8AC3E}">
        <p14:creationId xmlns:p14="http://schemas.microsoft.com/office/powerpoint/2010/main" val="256219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 animBg="1"/>
      <p:bldP spid="2" grpId="0" animBg="1"/>
      <p:bldP spid="4" grpId="0"/>
      <p:bldP spid="4" grpId="1"/>
      <p:bldP spid="17" grpId="0"/>
      <p:bldP spid="22" grpId="0"/>
      <p:bldP spid="24" grpId="0"/>
      <p:bldP spid="25" grpId="0"/>
      <p:bldP spid="33" grpId="0"/>
      <p:bldP spid="34" grpId="0" animBg="1"/>
      <p:bldP spid="35" grpId="0" animBg="1"/>
      <p:bldP spid="38" grpId="0" animBg="1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2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nd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 piece of ribbon is cut in half.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Is it then cut in half again.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Each piece of ribbon is 11cm long.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long was the piece of ribbon before it was cut?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89C585C-756A-154C-880B-FA3EE1A2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660" y="832675"/>
            <a:ext cx="1764817" cy="17648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5D03E2A-E939-EF42-AE1D-8CFD0F55CFEB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BEC55DC-8A75-4A41-AB4A-4E1E54DEAA62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D26459B-3293-ED45-8E9A-2CCDC9A94B38}"/>
              </a:ext>
            </a:extLst>
          </p:cNvPr>
          <p:cNvSpPr/>
          <p:nvPr/>
        </p:nvSpPr>
        <p:spPr>
          <a:xfrm>
            <a:off x="6473736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E413F63-AAA2-894A-B446-41BF6ACABFB2}"/>
              </a:ext>
            </a:extLst>
          </p:cNvPr>
          <p:cNvSpPr/>
          <p:nvPr/>
        </p:nvSpPr>
        <p:spPr>
          <a:xfrm>
            <a:off x="329289" y="2832345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</p:spTree>
    <p:extLst>
      <p:ext uri="{BB962C8B-B14F-4D97-AF65-F5344CB8AC3E}">
        <p14:creationId xmlns:p14="http://schemas.microsoft.com/office/powerpoint/2010/main" val="2171851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2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nd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 piece of ribbon is cut in half.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Is it then cut in half again.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Each piece of ribbon is 11cm long.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long was the piece of ribbon before it was cut?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75AB244-B10E-5242-813E-15EC85088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660" y="832675"/>
            <a:ext cx="1764817" cy="1764817"/>
          </a:xfrm>
          <a:prstGeom prst="rect">
            <a:avLst/>
          </a:prstGeom>
        </p:spPr>
      </p:pic>
      <p:sp>
        <p:nvSpPr>
          <p:cNvPr id="10" name="Subtitle 4">
            <a:extLst>
              <a:ext uri="{FF2B5EF4-FFF2-40B4-BE49-F238E27FC236}">
                <a16:creationId xmlns:a16="http://schemas.microsoft.com/office/drawing/2014/main" xmlns="" id="{6246F335-E733-4C4B-A9B8-5CB804000935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The ribbon was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cm long before it was cut.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09B8C08-391F-3942-A164-9ED903D06EE1}"/>
              </a:ext>
            </a:extLst>
          </p:cNvPr>
          <p:cNvSpPr/>
          <p:nvPr/>
        </p:nvSpPr>
        <p:spPr>
          <a:xfrm>
            <a:off x="894879" y="3980896"/>
            <a:ext cx="4323823" cy="71719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xmlns="" id="{36984095-00E5-0948-BC60-4DE37E407FBA}"/>
              </a:ext>
            </a:extLst>
          </p:cNvPr>
          <p:cNvSpPr/>
          <p:nvPr/>
        </p:nvSpPr>
        <p:spPr>
          <a:xfrm rot="16200000">
            <a:off x="2898529" y="1632591"/>
            <a:ext cx="316523" cy="4323823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D94CC8C7-1CB9-AF4D-B4D1-635CCB4BFA76}"/>
                  </a:ext>
                </a:extLst>
              </p:cNvPr>
              <p:cNvSpPr txBox="1"/>
              <p:nvPr/>
            </p:nvSpPr>
            <p:spPr>
              <a:xfrm>
                <a:off x="2738429" y="3046668"/>
                <a:ext cx="6190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?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94CC8C7-1CB9-AF4D-B4D1-635CCB4BF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8429" y="3046668"/>
                <a:ext cx="619080" cy="646331"/>
              </a:xfrm>
              <a:prstGeom prst="rect">
                <a:avLst/>
              </a:prstGeom>
              <a:blipFill rotWithShape="1">
                <a:blip r:embed="rId4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2F41211C-6C64-3D46-8C66-70B2C540E6D6}"/>
              </a:ext>
            </a:extLst>
          </p:cNvPr>
          <p:cNvCxnSpPr>
            <a:stCxn id="11" idx="0"/>
            <a:endCxn id="11" idx="2"/>
          </p:cNvCxnSpPr>
          <p:nvPr/>
        </p:nvCxnSpPr>
        <p:spPr>
          <a:xfrm>
            <a:off x="3056791" y="3980896"/>
            <a:ext cx="0" cy="71719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1B0411C4-48E0-D64C-977A-C3ACC3555547}"/>
              </a:ext>
            </a:extLst>
          </p:cNvPr>
          <p:cNvCxnSpPr/>
          <p:nvPr/>
        </p:nvCxnSpPr>
        <p:spPr>
          <a:xfrm>
            <a:off x="1922725" y="3980896"/>
            <a:ext cx="0" cy="71719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399E2A1A-9C29-5745-8903-FAC843A1D6D2}"/>
              </a:ext>
            </a:extLst>
          </p:cNvPr>
          <p:cNvCxnSpPr/>
          <p:nvPr/>
        </p:nvCxnSpPr>
        <p:spPr>
          <a:xfrm>
            <a:off x="4190856" y="3980896"/>
            <a:ext cx="0" cy="71719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ight Brace 21">
            <a:extLst>
              <a:ext uri="{FF2B5EF4-FFF2-40B4-BE49-F238E27FC236}">
                <a16:creationId xmlns:a16="http://schemas.microsoft.com/office/drawing/2014/main" xmlns="" id="{605B899D-AA5B-6F4D-A958-DE532E64B1BD}"/>
              </a:ext>
            </a:extLst>
          </p:cNvPr>
          <p:cNvSpPr/>
          <p:nvPr/>
        </p:nvSpPr>
        <p:spPr>
          <a:xfrm rot="5400000">
            <a:off x="1250539" y="4364882"/>
            <a:ext cx="316523" cy="1027844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5EAFCF41-47B5-F441-AACE-8AE743508627}"/>
                  </a:ext>
                </a:extLst>
              </p:cNvPr>
              <p:cNvSpPr txBox="1"/>
              <p:nvPr/>
            </p:nvSpPr>
            <p:spPr>
              <a:xfrm>
                <a:off x="1086648" y="4951383"/>
                <a:ext cx="6190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11</a:t>
                </a: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EAFCF41-47B5-F441-AACE-8AE7435086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648" y="4951383"/>
                <a:ext cx="619080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980" r="-11765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808BC3BB-C42F-384E-A354-9EC2F0B35687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0983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11</a:t>
                </a: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08BC3BB-C42F-384E-A354-9EC2F0B356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098378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8889" r="-722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9C9A8A5A-0A1A-D34C-98D8-56688A113340}"/>
                  </a:ext>
                </a:extLst>
              </p:cNvPr>
              <p:cNvSpPr txBox="1"/>
              <p:nvPr/>
            </p:nvSpPr>
            <p:spPr>
              <a:xfrm>
                <a:off x="7554543" y="3284872"/>
                <a:ext cx="119616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44cm</a:t>
                </a: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C9A8A5A-0A1A-D34C-98D8-56688A113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4543" y="3284872"/>
                <a:ext cx="1196161" cy="646331"/>
              </a:xfrm>
              <a:prstGeom prst="rect">
                <a:avLst/>
              </a:prstGeom>
              <a:blipFill rotWithShape="1">
                <a:blip r:embed="rId7"/>
                <a:stretch>
                  <a:fillRect r="-663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548504ED-B462-7E40-93FA-F4B912BF09E9}"/>
                  </a:ext>
                </a:extLst>
              </p:cNvPr>
              <p:cNvSpPr txBox="1"/>
              <p:nvPr/>
            </p:nvSpPr>
            <p:spPr>
              <a:xfrm>
                <a:off x="2651761" y="3030226"/>
                <a:ext cx="7856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44</a:t>
                </a: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48504ED-B462-7E40-93FA-F4B912BF09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1761" y="3030226"/>
                <a:ext cx="785689" cy="646331"/>
              </a:xfrm>
              <a:prstGeom prst="rect">
                <a:avLst/>
              </a:prstGeom>
              <a:blipFill rotWithShape="1">
                <a:blip r:embed="rId8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69C69375-0445-924A-931D-F0C45C8658B3}"/>
              </a:ext>
            </a:extLst>
          </p:cNvPr>
          <p:cNvSpPr/>
          <p:nvPr/>
        </p:nvSpPr>
        <p:spPr>
          <a:xfrm>
            <a:off x="2545448" y="5851962"/>
            <a:ext cx="6559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</a:rPr>
              <a:t>44</a:t>
            </a:r>
            <a:endParaRPr lang="en-US" sz="3200" b="1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A20DA10E-1D45-DE4E-B65A-6B306BFE192D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96405A4E-53BF-4448-A54E-EAD76FD00D6C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26E7204D-8D3E-2C40-A8F4-4568074291CC}"/>
              </a:ext>
            </a:extLst>
          </p:cNvPr>
          <p:cNvSpPr/>
          <p:nvPr/>
        </p:nvSpPr>
        <p:spPr>
          <a:xfrm>
            <a:off x="6473736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2C283E18-FC62-3C4C-9A55-1169DD47C919}"/>
              </a:ext>
            </a:extLst>
          </p:cNvPr>
          <p:cNvSpPr/>
          <p:nvPr/>
        </p:nvSpPr>
        <p:spPr>
          <a:xfrm>
            <a:off x="329289" y="2832345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</p:spTree>
    <p:extLst>
      <p:ext uri="{BB962C8B-B14F-4D97-AF65-F5344CB8AC3E}">
        <p14:creationId xmlns:p14="http://schemas.microsoft.com/office/powerpoint/2010/main" val="366725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6" grpId="0"/>
      <p:bldP spid="16" grpId="1"/>
      <p:bldP spid="22" grpId="0" animBg="1"/>
      <p:bldP spid="25" grpId="0"/>
      <p:bldP spid="26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2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nd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Combined, 5 large and 3 small gift boxes weigh 73kg.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Each large gift box weighs 11kg.</a:t>
            </a:r>
          </a:p>
          <a:p>
            <a:pPr algn="l"/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What is the weight of each small parcel?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619E60E-6A65-4944-835F-8F64642F6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3421" y="892942"/>
            <a:ext cx="1624940" cy="162494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32E267F-509D-3149-9F05-16E057707556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7928466-F757-A944-A644-0FAEC23EF5DB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5588880-B817-774D-AB36-D315BBB5877F}"/>
              </a:ext>
            </a:extLst>
          </p:cNvPr>
          <p:cNvSpPr/>
          <p:nvPr/>
        </p:nvSpPr>
        <p:spPr>
          <a:xfrm>
            <a:off x="6473736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617BCDD2-86E3-E149-8E57-2C5E8D0198B7}"/>
              </a:ext>
            </a:extLst>
          </p:cNvPr>
          <p:cNvSpPr/>
          <p:nvPr/>
        </p:nvSpPr>
        <p:spPr>
          <a:xfrm>
            <a:off x="329289" y="2832345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</p:spTree>
    <p:extLst>
      <p:ext uri="{BB962C8B-B14F-4D97-AF65-F5344CB8AC3E}">
        <p14:creationId xmlns:p14="http://schemas.microsoft.com/office/powerpoint/2010/main" val="538121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2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nd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Combined, 5 large and 3 small gift boxes weigh 73kg.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Each large gift box weighs 11kg.</a:t>
            </a:r>
          </a:p>
          <a:p>
            <a:pPr algn="l"/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What is the weight of each small parcel?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619E60E-6A65-4944-835F-8F64642F6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3421" y="892942"/>
            <a:ext cx="1624940" cy="1624940"/>
          </a:xfrm>
          <a:prstGeom prst="rect">
            <a:avLst/>
          </a:prstGeom>
        </p:spPr>
      </p:pic>
      <p:sp>
        <p:nvSpPr>
          <p:cNvPr id="10" name="Subtitle 4">
            <a:extLst>
              <a:ext uri="{FF2B5EF4-FFF2-40B4-BE49-F238E27FC236}">
                <a16:creationId xmlns:a16="http://schemas.microsoft.com/office/drawing/2014/main" xmlns="" id="{C1D9B4E4-5E22-434B-A301-267FC95E5A05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Each small gift box weighs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kg.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xmlns="" id="{CA7893CF-2FB0-FE4C-92C1-E219C8AF9A96}"/>
              </a:ext>
            </a:extLst>
          </p:cNvPr>
          <p:cNvSpPr/>
          <p:nvPr/>
        </p:nvSpPr>
        <p:spPr>
          <a:xfrm>
            <a:off x="4840563" y="3429000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72D085A-ED3D-474D-8A21-BD27E56A7338}"/>
              </a:ext>
            </a:extLst>
          </p:cNvPr>
          <p:cNvSpPr/>
          <p:nvPr/>
        </p:nvSpPr>
        <p:spPr>
          <a:xfrm>
            <a:off x="1553042" y="3408541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E8FA208-B86C-4D4D-A0F3-C7616E4E8E76}"/>
              </a:ext>
            </a:extLst>
          </p:cNvPr>
          <p:cNvSpPr/>
          <p:nvPr/>
        </p:nvSpPr>
        <p:spPr>
          <a:xfrm>
            <a:off x="804544" y="3609838"/>
            <a:ext cx="642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large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5C968A7-6551-F64D-B7EF-42EFAE690BA9}"/>
              </a:ext>
            </a:extLst>
          </p:cNvPr>
          <p:cNvSpPr/>
          <p:nvPr/>
        </p:nvSpPr>
        <p:spPr>
          <a:xfrm>
            <a:off x="784345" y="4776080"/>
            <a:ext cx="662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small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16647B80-3E09-CF42-A1B4-B6F0593E85FA}"/>
                  </a:ext>
                </a:extLst>
              </p:cNvPr>
              <p:cNvSpPr txBox="1"/>
              <p:nvPr/>
            </p:nvSpPr>
            <p:spPr>
              <a:xfrm>
                <a:off x="5117180" y="4004054"/>
                <a:ext cx="58862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73</a:t>
                </a: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6647B80-3E09-CF42-A1B4-B6F0593E85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7180" y="4004054"/>
                <a:ext cx="588623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4124" r="-1443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D8273E4-1397-AD4B-AD57-48EA7C6AA2CA}"/>
              </a:ext>
            </a:extLst>
          </p:cNvPr>
          <p:cNvSpPr/>
          <p:nvPr/>
        </p:nvSpPr>
        <p:spPr>
          <a:xfrm>
            <a:off x="1600564" y="3584954"/>
            <a:ext cx="519567" cy="4191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5186CA3-E4F0-A34C-ADE2-70E5BD52F368}"/>
              </a:ext>
            </a:extLst>
          </p:cNvPr>
          <p:cNvSpPr/>
          <p:nvPr/>
        </p:nvSpPr>
        <p:spPr>
          <a:xfrm>
            <a:off x="2120131" y="3584954"/>
            <a:ext cx="519567" cy="4191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E344AE7-2620-8442-B7B7-E1E63CAAFDE5}"/>
              </a:ext>
            </a:extLst>
          </p:cNvPr>
          <p:cNvSpPr/>
          <p:nvPr/>
        </p:nvSpPr>
        <p:spPr>
          <a:xfrm>
            <a:off x="2649548" y="3584954"/>
            <a:ext cx="519567" cy="4191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0F653E3-5264-214D-BBCF-356E1A3D8BCD}"/>
              </a:ext>
            </a:extLst>
          </p:cNvPr>
          <p:cNvSpPr/>
          <p:nvPr/>
        </p:nvSpPr>
        <p:spPr>
          <a:xfrm>
            <a:off x="3174504" y="3584954"/>
            <a:ext cx="519567" cy="4191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0C5EEBD-D914-5845-B7F7-47B12449A0A3}"/>
              </a:ext>
            </a:extLst>
          </p:cNvPr>
          <p:cNvSpPr/>
          <p:nvPr/>
        </p:nvSpPr>
        <p:spPr>
          <a:xfrm>
            <a:off x="3703921" y="3584954"/>
            <a:ext cx="519567" cy="4191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D4DF575F-322F-C74D-9D4C-39C15AB73DD9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0983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11</a:t>
                </a: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4DF575F-322F-C74D-9D4C-39C15AB73D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098378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8889" r="-722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35C587EB-C698-C045-A957-7942F59D9C78}"/>
                  </a:ext>
                </a:extLst>
              </p:cNvPr>
              <p:cNvSpPr txBox="1"/>
              <p:nvPr/>
            </p:nvSpPr>
            <p:spPr>
              <a:xfrm>
                <a:off x="7495164" y="3284872"/>
                <a:ext cx="112704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55kg</a:t>
                </a: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5C587EB-C698-C045-A957-7942F59D9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5164" y="3284872"/>
                <a:ext cx="1127040" cy="646331"/>
              </a:xfrm>
              <a:prstGeom prst="rect">
                <a:avLst/>
              </a:prstGeom>
              <a:blipFill rotWithShape="1">
                <a:blip r:embed="rId7"/>
                <a:stretch>
                  <a:fillRect r="-7065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ight Brace 27">
            <a:extLst>
              <a:ext uri="{FF2B5EF4-FFF2-40B4-BE49-F238E27FC236}">
                <a16:creationId xmlns:a16="http://schemas.microsoft.com/office/drawing/2014/main" xmlns="" id="{CA311746-5269-1B4D-99DD-AD2E2241E95B}"/>
              </a:ext>
            </a:extLst>
          </p:cNvPr>
          <p:cNvSpPr/>
          <p:nvPr/>
        </p:nvSpPr>
        <p:spPr>
          <a:xfrm rot="16200000">
            <a:off x="2752864" y="2114328"/>
            <a:ext cx="316523" cy="2624728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221AE692-FB28-4647-B156-5C61A571CCCD}"/>
                  </a:ext>
                </a:extLst>
              </p:cNvPr>
              <p:cNvSpPr txBox="1"/>
              <p:nvPr/>
            </p:nvSpPr>
            <p:spPr>
              <a:xfrm>
                <a:off x="2587734" y="2701932"/>
                <a:ext cx="58862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55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21AE692-FB28-4647-B156-5C61A571C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734" y="2701932"/>
                <a:ext cx="588623" cy="646331"/>
              </a:xfrm>
              <a:prstGeom prst="rect">
                <a:avLst/>
              </a:prstGeom>
              <a:blipFill rotWithShape="1">
                <a:blip r:embed="rId8"/>
                <a:stretch>
                  <a:fillRect l="-4124" r="-1443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6E0C25CD-E865-254B-ACEA-FE3E3EB1051F}"/>
                  </a:ext>
                </a:extLst>
              </p:cNvPr>
              <p:cNvSpPr txBox="1"/>
              <p:nvPr/>
            </p:nvSpPr>
            <p:spPr>
              <a:xfrm>
                <a:off x="6541434" y="3903117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73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55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E0C25CD-E865-254B-ACEA-FE3E3EB105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1434" y="3903117"/>
                <a:ext cx="1276311" cy="646331"/>
              </a:xfrm>
              <a:prstGeom prst="rect">
                <a:avLst/>
              </a:prstGeom>
              <a:blipFill rotWithShape="1">
                <a:blip r:embed="rId9"/>
                <a:stretch>
                  <a:fillRect l="-7177" r="-622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E0CBE2DF-F2A5-644A-A8BB-0332EB7590DA}"/>
                  </a:ext>
                </a:extLst>
              </p:cNvPr>
              <p:cNvSpPr txBox="1"/>
              <p:nvPr/>
            </p:nvSpPr>
            <p:spPr>
              <a:xfrm>
                <a:off x="7777213" y="3897090"/>
                <a:ext cx="112704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18kg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0CBE2DF-F2A5-644A-A8BB-0332EB759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7213" y="3897090"/>
                <a:ext cx="1127040" cy="646331"/>
              </a:xfrm>
              <a:prstGeom prst="rect">
                <a:avLst/>
              </a:prstGeom>
              <a:blipFill rotWithShape="1">
                <a:blip r:embed="rId10"/>
                <a:stretch>
                  <a:fillRect r="-6486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DDCE46B7-44F8-BD4D-9B9D-D0931546681F}"/>
              </a:ext>
            </a:extLst>
          </p:cNvPr>
          <p:cNvSpPr/>
          <p:nvPr/>
        </p:nvSpPr>
        <p:spPr>
          <a:xfrm>
            <a:off x="1608612" y="4751196"/>
            <a:ext cx="887686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7F71615E-6083-6F47-891D-DDA7CD91A123}"/>
                  </a:ext>
                </a:extLst>
              </p:cNvPr>
              <p:cNvSpPr txBox="1"/>
              <p:nvPr/>
            </p:nvSpPr>
            <p:spPr>
              <a:xfrm>
                <a:off x="6541434" y="4544858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18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F71615E-6083-6F47-891D-DDA7CD91A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1434" y="4544858"/>
                <a:ext cx="1107996" cy="646331"/>
              </a:xfrm>
              <a:prstGeom prst="rect">
                <a:avLst/>
              </a:prstGeom>
              <a:blipFill rotWithShape="1">
                <a:blip r:embed="rId11"/>
                <a:stretch>
                  <a:fillRect l="-8242" r="-714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C8BE6EB9-823A-014C-B20E-97920157ED4B}"/>
                  </a:ext>
                </a:extLst>
              </p:cNvPr>
              <p:cNvSpPr txBox="1"/>
              <p:nvPr/>
            </p:nvSpPr>
            <p:spPr>
              <a:xfrm>
                <a:off x="7617718" y="4538831"/>
                <a:ext cx="95872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6kg</a:t>
                </a: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8BE6EB9-823A-014C-B20E-97920157ED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7718" y="4538831"/>
                <a:ext cx="958724" cy="646331"/>
              </a:xfrm>
              <a:prstGeom prst="rect">
                <a:avLst/>
              </a:prstGeom>
              <a:blipFill rotWithShape="1">
                <a:blip r:embed="rId12"/>
                <a:stretch>
                  <a:fillRect r="-828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CD58C376-9AB5-E44B-8C33-AAAC6883DFCA}"/>
              </a:ext>
            </a:extLst>
          </p:cNvPr>
          <p:cNvSpPr/>
          <p:nvPr/>
        </p:nvSpPr>
        <p:spPr>
          <a:xfrm>
            <a:off x="2201098" y="4751196"/>
            <a:ext cx="2952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6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9A12B7D4-B548-4F45-A705-319C19E927E6}"/>
              </a:ext>
            </a:extLst>
          </p:cNvPr>
          <p:cNvSpPr/>
          <p:nvPr/>
        </p:nvSpPr>
        <p:spPr>
          <a:xfrm>
            <a:off x="1900973" y="4751196"/>
            <a:ext cx="2952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6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C98AE7F2-E558-BA4A-88E9-26B91E7D06BF}"/>
              </a:ext>
            </a:extLst>
          </p:cNvPr>
          <p:cNvSpPr/>
          <p:nvPr/>
        </p:nvSpPr>
        <p:spPr>
          <a:xfrm>
            <a:off x="1601604" y="4751196"/>
            <a:ext cx="2952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6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0035D01A-EECF-044D-9A03-21660EE8D8EC}"/>
              </a:ext>
            </a:extLst>
          </p:cNvPr>
          <p:cNvSpPr/>
          <p:nvPr/>
        </p:nvSpPr>
        <p:spPr>
          <a:xfrm>
            <a:off x="4329514" y="5844623"/>
            <a:ext cx="4203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</a:rPr>
              <a:t>6</a:t>
            </a:r>
            <a:endParaRPr lang="en-US" sz="3200" b="1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1AA343C7-6126-6F49-92BF-E8939E69A5EF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230894A6-9FCA-BB43-AF31-2E1ABC23C684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5AFE8AFB-8F31-7E42-8D32-09E84D1A5718}"/>
              </a:ext>
            </a:extLst>
          </p:cNvPr>
          <p:cNvSpPr/>
          <p:nvPr/>
        </p:nvSpPr>
        <p:spPr>
          <a:xfrm>
            <a:off x="6473736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41E83566-2F2A-6B42-8B18-D86A2325E467}"/>
              </a:ext>
            </a:extLst>
          </p:cNvPr>
          <p:cNvSpPr/>
          <p:nvPr/>
        </p:nvSpPr>
        <p:spPr>
          <a:xfrm>
            <a:off x="329289" y="2832345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</p:spTree>
    <p:extLst>
      <p:ext uri="{BB962C8B-B14F-4D97-AF65-F5344CB8AC3E}">
        <p14:creationId xmlns:p14="http://schemas.microsoft.com/office/powerpoint/2010/main" val="385968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1" animBg="1"/>
      <p:bldP spid="12" grpId="1" animBg="1"/>
      <p:bldP spid="16" grpId="1"/>
      <p:bldP spid="17" grpId="1"/>
      <p:bldP spid="18" grpId="1"/>
      <p:bldP spid="19" grpId="0" animBg="1"/>
      <p:bldP spid="20" grpId="0" animBg="1"/>
      <p:bldP spid="21" grpId="0" animBg="1"/>
      <p:bldP spid="22" grpId="0" animBg="1"/>
      <p:bldP spid="25" grpId="0" animBg="1"/>
      <p:bldP spid="26" grpId="0"/>
      <p:bldP spid="27" grpId="0"/>
      <p:bldP spid="28" grpId="0" animBg="1"/>
      <p:bldP spid="29" grpId="0"/>
      <p:bldP spid="30" grpId="0"/>
      <p:bldP spid="31" grpId="0"/>
      <p:bldP spid="32" grpId="0" animBg="1"/>
      <p:bldP spid="33" grpId="0"/>
      <p:bldP spid="34" grpId="0"/>
      <p:bldP spid="35" grpId="0" animBg="1"/>
      <p:bldP spid="36" grpId="0" animBg="1"/>
      <p:bldP spid="37" grpId="0" animBg="1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2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nd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Santa reads some wish letters over three days.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Each day he reads 11 more letters than the previous day.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Altogether, he reads 255 letters over the three days.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letters did he read on the second day?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D57AD6-20AF-6846-B61D-75C248579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0059" y="801389"/>
            <a:ext cx="1811664" cy="18116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290E245-5B3D-E041-A11D-77D6E474A296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B137F0B-B1BE-244A-95AC-68B6C8B50250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E35C1B8-16FF-0C48-BCA1-EA5B546A1FBB}"/>
              </a:ext>
            </a:extLst>
          </p:cNvPr>
          <p:cNvSpPr/>
          <p:nvPr/>
        </p:nvSpPr>
        <p:spPr>
          <a:xfrm>
            <a:off x="6473736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659F71C-A1C3-B340-8810-1D988B96F927}"/>
              </a:ext>
            </a:extLst>
          </p:cNvPr>
          <p:cNvSpPr/>
          <p:nvPr/>
        </p:nvSpPr>
        <p:spPr>
          <a:xfrm>
            <a:off x="329289" y="2832345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</p:spTree>
    <p:extLst>
      <p:ext uri="{BB962C8B-B14F-4D97-AF65-F5344CB8AC3E}">
        <p14:creationId xmlns:p14="http://schemas.microsoft.com/office/powerpoint/2010/main" val="3857660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2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nd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Santa reads some wish letters over three days.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Each day he reads 11 more letters than the previous day.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Altogether, he reads 255 letters over the three days.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letters did he read on the second day?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D57AD6-20AF-6846-B61D-75C248579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0059" y="801389"/>
            <a:ext cx="1811664" cy="18116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B53738E-6BE5-1642-9E80-24EF8F5D5EE6}"/>
              </a:ext>
            </a:extLst>
          </p:cNvPr>
          <p:cNvSpPr/>
          <p:nvPr/>
        </p:nvSpPr>
        <p:spPr>
          <a:xfrm>
            <a:off x="338761" y="3558242"/>
            <a:ext cx="520497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Total: 255 letters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8B175F6-F4BD-6646-9261-6C63CEF42305}"/>
              </a:ext>
            </a:extLst>
          </p:cNvPr>
          <p:cNvSpPr/>
          <p:nvPr/>
        </p:nvSpPr>
        <p:spPr>
          <a:xfrm>
            <a:off x="5101322" y="3558242"/>
            <a:ext cx="460094" cy="419100"/>
          </a:xfrm>
          <a:prstGeom prst="rect">
            <a:avLst/>
          </a:prstGeom>
          <a:pattFill prst="wdUpDiag">
            <a:fgClr>
              <a:schemeClr val="accent4">
                <a:lumMod val="20000"/>
                <a:lumOff val="80000"/>
              </a:schemeClr>
            </a:fgClr>
            <a:bgClr>
              <a:schemeClr val="accent2">
                <a:lumMod val="60000"/>
                <a:lumOff val="40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11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xmlns="" id="{7FC7ABD0-B4ED-1A4E-BFC2-9A941E049A23}"/>
              </a:ext>
            </a:extLst>
          </p:cNvPr>
          <p:cNvSpPr/>
          <p:nvPr/>
        </p:nvSpPr>
        <p:spPr>
          <a:xfrm rot="16200000">
            <a:off x="5164265" y="3178775"/>
            <a:ext cx="316523" cy="44241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37ECF246-68FA-A54C-A1A0-70B85C13CBCF}"/>
                  </a:ext>
                </a:extLst>
              </p:cNvPr>
              <p:cNvSpPr txBox="1"/>
              <p:nvPr/>
            </p:nvSpPr>
            <p:spPr>
              <a:xfrm>
                <a:off x="4727651" y="2643036"/>
                <a:ext cx="101771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Day 2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7ECF246-68FA-A54C-A1A0-70B85C13C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7651" y="2643036"/>
                <a:ext cx="1017715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3012" r="-8434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FD4AD09-5794-204F-9B71-832087B55E1D}"/>
              </a:ext>
            </a:extLst>
          </p:cNvPr>
          <p:cNvSpPr/>
          <p:nvPr/>
        </p:nvSpPr>
        <p:spPr>
          <a:xfrm>
            <a:off x="4641228" y="3558242"/>
            <a:ext cx="460094" cy="419100"/>
          </a:xfrm>
          <a:prstGeom prst="rect">
            <a:avLst/>
          </a:prstGeom>
          <a:pattFill prst="wdUpDiag">
            <a:fgClr>
              <a:schemeClr val="accent4">
                <a:lumMod val="20000"/>
                <a:lumOff val="80000"/>
              </a:schemeClr>
            </a:fgClr>
            <a:bgClr>
              <a:schemeClr val="accent2">
                <a:lumMod val="60000"/>
                <a:lumOff val="40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60C92A9-2A78-8D46-9B28-5F72B4F8BEB1}"/>
              </a:ext>
            </a:extLst>
          </p:cNvPr>
          <p:cNvSpPr/>
          <p:nvPr/>
        </p:nvSpPr>
        <p:spPr>
          <a:xfrm>
            <a:off x="4181133" y="3558242"/>
            <a:ext cx="460094" cy="419100"/>
          </a:xfrm>
          <a:prstGeom prst="rect">
            <a:avLst/>
          </a:prstGeom>
          <a:pattFill prst="wdUpDiag">
            <a:fgClr>
              <a:schemeClr val="accent4">
                <a:lumMod val="20000"/>
                <a:lumOff val="80000"/>
              </a:schemeClr>
            </a:fgClr>
            <a:bgClr>
              <a:schemeClr val="accent2">
                <a:lumMod val="60000"/>
                <a:lumOff val="40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11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xmlns="" id="{A024AC83-EE24-2844-91A5-DE03E0408E8F}"/>
              </a:ext>
            </a:extLst>
          </p:cNvPr>
          <p:cNvSpPr/>
          <p:nvPr/>
        </p:nvSpPr>
        <p:spPr>
          <a:xfrm rot="5400000">
            <a:off x="4489346" y="3629879"/>
            <a:ext cx="316523" cy="907426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CFA0A939-8FCE-C446-B90C-8FE1B51B9BE8}"/>
                  </a:ext>
                </a:extLst>
              </p:cNvPr>
              <p:cNvSpPr txBox="1"/>
              <p:nvPr/>
            </p:nvSpPr>
            <p:spPr>
              <a:xfrm>
                <a:off x="3190024" y="4060691"/>
                <a:ext cx="279435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Day 3 (+22)</a:t>
                </a: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FA0A939-8FCE-C446-B90C-8FE1B51B9B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0024" y="4060691"/>
                <a:ext cx="2794351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2906A64-FB92-104D-9BE8-59612FB4DD37}"/>
              </a:ext>
            </a:extLst>
          </p:cNvPr>
          <p:cNvSpPr/>
          <p:nvPr/>
        </p:nvSpPr>
        <p:spPr>
          <a:xfrm>
            <a:off x="338761" y="4673028"/>
            <a:ext cx="3842372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222 letters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90E2153C-253D-6541-B55C-2DA560FF74C6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0983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11</a:t>
                </a: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0E2153C-253D-6541-B55C-2DA560FF7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098378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8889" r="-722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E767CD47-483C-FC4F-86EF-29EC0DAD7236}"/>
                  </a:ext>
                </a:extLst>
              </p:cNvPr>
              <p:cNvSpPr txBox="1"/>
              <p:nvPr/>
            </p:nvSpPr>
            <p:spPr>
              <a:xfrm>
                <a:off x="7483290" y="3284872"/>
                <a:ext cx="84510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33</a:t>
                </a: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767CD47-483C-FC4F-86EF-29EC0DAD7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3290" y="3284872"/>
                <a:ext cx="845103" cy="646331"/>
              </a:xfrm>
              <a:prstGeom prst="rect">
                <a:avLst/>
              </a:prstGeom>
              <a:blipFill rotWithShape="1">
                <a:blip r:embed="rId7"/>
                <a:stretch>
                  <a:fillRect r="-942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80E48587-339E-E343-8F7E-AC8CA7E20182}"/>
                  </a:ext>
                </a:extLst>
              </p:cNvPr>
              <p:cNvSpPr txBox="1"/>
              <p:nvPr/>
            </p:nvSpPr>
            <p:spPr>
              <a:xfrm>
                <a:off x="6541434" y="3903117"/>
                <a:ext cx="14446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255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33</a:t>
                </a: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0E48587-339E-E343-8F7E-AC8CA7E201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1434" y="3903117"/>
                <a:ext cx="1444626" cy="646331"/>
              </a:xfrm>
              <a:prstGeom prst="rect">
                <a:avLst/>
              </a:prstGeom>
              <a:blipFill rotWithShape="1">
                <a:blip r:embed="rId8"/>
                <a:stretch>
                  <a:fillRect l="-6329" r="-5485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89A05AD9-4BE1-0C41-81E8-F4F310725B1D}"/>
                  </a:ext>
                </a:extLst>
              </p:cNvPr>
              <p:cNvSpPr txBox="1"/>
              <p:nvPr/>
            </p:nvSpPr>
            <p:spPr>
              <a:xfrm>
                <a:off x="7943567" y="3897090"/>
                <a:ext cx="10134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222</a:t>
                </a: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9A05AD9-4BE1-0C41-81E8-F4F310725B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3567" y="3897090"/>
                <a:ext cx="1013419" cy="646331"/>
              </a:xfrm>
              <a:prstGeom prst="rect">
                <a:avLst/>
              </a:prstGeom>
              <a:blipFill rotWithShape="1">
                <a:blip r:embed="rId9"/>
                <a:stretch>
                  <a:fillRect r="-7831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4FD06CDA-0DE1-3E4B-A071-F06E5175CEC0}"/>
                  </a:ext>
                </a:extLst>
              </p:cNvPr>
              <p:cNvSpPr txBox="1"/>
              <p:nvPr/>
            </p:nvSpPr>
            <p:spPr>
              <a:xfrm>
                <a:off x="6547813" y="4448000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222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FD06CDA-0DE1-3E4B-A071-F06E5175CE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7813" y="4448000"/>
                <a:ext cx="1276311" cy="646331"/>
              </a:xfrm>
              <a:prstGeom prst="rect">
                <a:avLst/>
              </a:prstGeom>
              <a:blipFill rotWithShape="1">
                <a:blip r:embed="rId10"/>
                <a:stretch>
                  <a:fillRect l="-7177" r="-6699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28DDF273-6150-3447-998D-31779054D248}"/>
                  </a:ext>
                </a:extLst>
              </p:cNvPr>
              <p:cNvSpPr txBox="1"/>
              <p:nvPr/>
            </p:nvSpPr>
            <p:spPr>
              <a:xfrm>
                <a:off x="7746744" y="4441973"/>
                <a:ext cx="84510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74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8DDF273-6150-3447-998D-31779054D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6744" y="4441973"/>
                <a:ext cx="845103" cy="646331"/>
              </a:xfrm>
              <a:prstGeom prst="rect">
                <a:avLst/>
              </a:prstGeom>
              <a:blipFill rotWithShape="1">
                <a:blip r:embed="rId11"/>
                <a:stretch>
                  <a:fillRect r="-942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947263BF-08A4-F048-88F4-C2AE2A472A72}"/>
              </a:ext>
            </a:extLst>
          </p:cNvPr>
          <p:cNvSpPr/>
          <p:nvPr/>
        </p:nvSpPr>
        <p:spPr>
          <a:xfrm>
            <a:off x="329130" y="4673028"/>
            <a:ext cx="130052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74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A44A650-2936-8B48-AF4C-D2AE6AC35710}"/>
              </a:ext>
            </a:extLst>
          </p:cNvPr>
          <p:cNvSpPr/>
          <p:nvPr/>
        </p:nvSpPr>
        <p:spPr>
          <a:xfrm>
            <a:off x="2880613" y="4673028"/>
            <a:ext cx="130052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74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9C995BDA-4235-6140-833E-241B90B74232}"/>
              </a:ext>
            </a:extLst>
          </p:cNvPr>
          <p:cNvSpPr/>
          <p:nvPr/>
        </p:nvSpPr>
        <p:spPr>
          <a:xfrm>
            <a:off x="1619870" y="4673028"/>
            <a:ext cx="130052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74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A8724566-9AD5-EC4C-B8CC-E7C2739FAF9A}"/>
              </a:ext>
            </a:extLst>
          </p:cNvPr>
          <p:cNvSpPr/>
          <p:nvPr/>
        </p:nvSpPr>
        <p:spPr>
          <a:xfrm>
            <a:off x="338761" y="5249446"/>
            <a:ext cx="130052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74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C3D2233-C92A-D743-AFD1-D191F307EBB7}"/>
              </a:ext>
            </a:extLst>
          </p:cNvPr>
          <p:cNvSpPr/>
          <p:nvPr/>
        </p:nvSpPr>
        <p:spPr>
          <a:xfrm>
            <a:off x="5101322" y="3560887"/>
            <a:ext cx="460094" cy="419100"/>
          </a:xfrm>
          <a:prstGeom prst="rect">
            <a:avLst/>
          </a:prstGeom>
          <a:pattFill prst="wdUpDiag">
            <a:fgClr>
              <a:schemeClr val="accent4">
                <a:lumMod val="20000"/>
                <a:lumOff val="80000"/>
              </a:schemeClr>
            </a:fgClr>
            <a:bgClr>
              <a:schemeClr val="accent2">
                <a:lumMod val="60000"/>
                <a:lumOff val="40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9FFA5BF4-CED6-4340-B38E-F8E6C7857454}"/>
                  </a:ext>
                </a:extLst>
              </p:cNvPr>
              <p:cNvSpPr txBox="1"/>
              <p:nvPr/>
            </p:nvSpPr>
            <p:spPr>
              <a:xfrm>
                <a:off x="6541434" y="5042137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74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11</a:t>
                </a: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FFA5BF4-CED6-4340-B38E-F8E6C78574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1434" y="5042137"/>
                <a:ext cx="1276311" cy="646331"/>
              </a:xfrm>
              <a:prstGeom prst="rect">
                <a:avLst/>
              </a:prstGeom>
              <a:blipFill rotWithShape="1">
                <a:blip r:embed="rId12"/>
                <a:stretch>
                  <a:fillRect l="-7177" r="-622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8FF11115-FF61-B04B-BB0C-75382C52A78B}"/>
                  </a:ext>
                </a:extLst>
              </p:cNvPr>
              <p:cNvSpPr txBox="1"/>
              <p:nvPr/>
            </p:nvSpPr>
            <p:spPr>
              <a:xfrm>
                <a:off x="7741688" y="5036110"/>
                <a:ext cx="169379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85 letters</a:t>
                </a: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FF11115-FF61-B04B-BB0C-75382C52A7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1688" y="5036110"/>
                <a:ext cx="1693797" cy="646331"/>
              </a:xfrm>
              <a:prstGeom prst="rect">
                <a:avLst/>
              </a:prstGeom>
              <a:blipFill rotWithShape="1">
                <a:blip r:embed="rId13"/>
                <a:stretch>
                  <a:fillRect r="-4317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Subtitle 4">
            <a:extLst>
              <a:ext uri="{FF2B5EF4-FFF2-40B4-BE49-F238E27FC236}">
                <a16:creationId xmlns:a16="http://schemas.microsoft.com/office/drawing/2014/main" xmlns="" id="{2DCDD6F2-81B5-E046-8854-BCB7B8B5993C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Santa read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wish letters on the second day.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EDA4357B-73ED-5E4B-8369-EC58B4DD0C1F}"/>
              </a:ext>
            </a:extLst>
          </p:cNvPr>
          <p:cNvSpPr/>
          <p:nvPr/>
        </p:nvSpPr>
        <p:spPr>
          <a:xfrm>
            <a:off x="1884040" y="5840855"/>
            <a:ext cx="7959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</a:rPr>
              <a:t>85</a:t>
            </a:r>
            <a:endParaRPr lang="en-US" sz="3200" b="1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E8C74627-C53B-3147-A2F3-C993E6B41E35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E49215A0-5F1B-1446-A7B7-5ECB1DEE862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F62BED13-0FFF-9E42-AC8D-4A64CAB61B28}"/>
              </a:ext>
            </a:extLst>
          </p:cNvPr>
          <p:cNvSpPr/>
          <p:nvPr/>
        </p:nvSpPr>
        <p:spPr>
          <a:xfrm>
            <a:off x="6473736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DB38200C-CC7D-F54E-AD7B-54C222AA0E75}"/>
              </a:ext>
            </a:extLst>
          </p:cNvPr>
          <p:cNvSpPr/>
          <p:nvPr/>
        </p:nvSpPr>
        <p:spPr>
          <a:xfrm>
            <a:off x="329289" y="2832345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</p:spTree>
    <p:extLst>
      <p:ext uri="{BB962C8B-B14F-4D97-AF65-F5344CB8AC3E}">
        <p14:creationId xmlns:p14="http://schemas.microsoft.com/office/powerpoint/2010/main" val="226389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48148E-6 L -0.28503 0.24514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58" y="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  <p:bldP spid="17" grpId="0"/>
      <p:bldP spid="18" grpId="0" animBg="1"/>
      <p:bldP spid="19" grpId="0" animBg="1"/>
      <p:bldP spid="20" grpId="0" animBg="1"/>
      <p:bldP spid="21" grpId="0"/>
      <p:bldP spid="22" grpId="0" animBg="1"/>
      <p:bldP spid="25" grpId="0"/>
      <p:bldP spid="26" grpId="0"/>
      <p:bldP spid="27" grpId="0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7" grpId="0" animBg="1"/>
      <p:bldP spid="37" grpId="1" animBg="1"/>
      <p:bldP spid="38" grpId="0"/>
      <p:bldP spid="39" grpId="0"/>
      <p:bldP spid="40" grpId="0"/>
      <p:bldP spid="4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564</Words>
  <Application>Microsoft Office PowerPoint</Application>
  <PresentationFormat>Custom</PresentationFormat>
  <Paragraphs>136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Cambria Math</vt:lpstr>
      <vt:lpstr>Muli</vt:lpstr>
      <vt:lpstr>OpenDyslexicAlta</vt:lpstr>
      <vt:lpstr>Calibri</vt:lpstr>
      <vt:lpstr>Sassoon Infant Rg</vt:lpstr>
      <vt:lpstr>Lato</vt:lpstr>
      <vt:lpstr>Sassoon Infant Std</vt:lpstr>
      <vt:lpstr>Calibri Light</vt:lpstr>
      <vt:lpstr>Lato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48</cp:revision>
  <dcterms:created xsi:type="dcterms:W3CDTF">2020-10-12T14:10:39Z</dcterms:created>
  <dcterms:modified xsi:type="dcterms:W3CDTF">2020-11-30T10:36:54Z</dcterms:modified>
</cp:coreProperties>
</file>