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  <p:embeddedFont>
      <p:font typeface="Sassoon Infant Rg" panose="02000503030000020003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73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tiff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20 baubles.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7 of them are gold.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rest are green.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green than gold baubles does she have?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709E81-6439-1445-9F01-02EACCCDA36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5BCEE-F029-EE42-8F5B-9372E98657D1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E2D71A-004B-4740-ACE8-B93349DEBF61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7602D0-AB8E-0D44-B172-838DAF11EFA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20 baubles.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7 of them are gold.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rest are green.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green than gold baubles does she have? 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GB" sz="2800" dirty="0">
                <a:latin typeface="OpenDyslexicAlta" pitchFamily="2" charset="77"/>
              </a:rPr>
              <a:t> more green baubles than gold baubles.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1C065A-C1CB-3347-8FA0-712D52A1B1B5}"/>
              </a:ext>
            </a:extLst>
          </p:cNvPr>
          <p:cNvSpPr/>
          <p:nvPr/>
        </p:nvSpPr>
        <p:spPr>
          <a:xfrm>
            <a:off x="1598760" y="3584954"/>
            <a:ext cx="1309203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662B6-A83C-B24A-A394-8F1389FE9B08}"/>
              </a:ext>
            </a:extLst>
          </p:cNvPr>
          <p:cNvSpPr/>
          <p:nvPr/>
        </p:nvSpPr>
        <p:spPr>
          <a:xfrm>
            <a:off x="736255" y="360983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gold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94FAAA-E6D2-7B4A-89F0-91CD4D0C8DBD}"/>
              </a:ext>
            </a:extLst>
          </p:cNvPr>
          <p:cNvSpPr/>
          <p:nvPr/>
        </p:nvSpPr>
        <p:spPr>
          <a:xfrm>
            <a:off x="1602278" y="4726312"/>
            <a:ext cx="2403602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E767FD-04B1-A145-9358-458E007A9A61}"/>
              </a:ext>
            </a:extLst>
          </p:cNvPr>
          <p:cNvSpPr/>
          <p:nvPr/>
        </p:nvSpPr>
        <p:spPr>
          <a:xfrm>
            <a:off x="556719" y="477608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green</a:t>
            </a:r>
            <a:endParaRPr lang="en-US" dirty="0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6B53D5E7-B40E-4A48-ABF5-A1CAB1EFE460}"/>
              </a:ext>
            </a:extLst>
          </p:cNvPr>
          <p:cNvSpPr/>
          <p:nvPr/>
        </p:nvSpPr>
        <p:spPr>
          <a:xfrm>
            <a:off x="2907963" y="3740729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6B2230-829C-C84C-B175-968CC9C90A04}"/>
              </a:ext>
            </a:extLst>
          </p:cNvPr>
          <p:cNvSpPr/>
          <p:nvPr/>
        </p:nvSpPr>
        <p:spPr>
          <a:xfrm>
            <a:off x="2953682" y="3448806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264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2648" cy="600164"/>
              </a:xfrm>
              <a:prstGeom prst="rect">
                <a:avLst/>
              </a:prstGeom>
              <a:blipFill>
                <a:blip r:embed="rId4"/>
                <a:stretch>
                  <a:fillRect l="-8081" r="-50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789118" y="3284872"/>
                <a:ext cx="90601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3284872"/>
                <a:ext cx="906017" cy="600164"/>
              </a:xfrm>
              <a:prstGeom prst="rect">
                <a:avLst/>
              </a:prstGeom>
              <a:blipFill>
                <a:blip r:embed="rId5"/>
                <a:stretch>
                  <a:fillRect r="-972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3F17A2-798E-EE47-9065-4F34ACBB8BE0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21379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3F17A2-798E-EE47-9065-4F34ACBB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213794" cy="600164"/>
              </a:xfrm>
              <a:prstGeom prst="rect">
                <a:avLst/>
              </a:prstGeom>
              <a:blipFill>
                <a:blip r:embed="rId6"/>
                <a:stretch>
                  <a:fillRect l="-8247" r="-618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AB19AD-3F3C-E44B-B318-8ACE93EA006C}"/>
                  </a:ext>
                </a:extLst>
              </p:cNvPr>
              <p:cNvSpPr txBox="1"/>
              <p:nvPr/>
            </p:nvSpPr>
            <p:spPr>
              <a:xfrm>
                <a:off x="7789118" y="4013158"/>
                <a:ext cx="73449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AB19AD-3F3C-E44B-B318-8ACE93EA0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4013158"/>
                <a:ext cx="734496" cy="600164"/>
              </a:xfrm>
              <a:prstGeom prst="rect">
                <a:avLst/>
              </a:prstGeom>
              <a:blipFill>
                <a:blip r:embed="rId7"/>
                <a:stretch>
                  <a:fillRect r="-1186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6E3B65BC-DD14-2543-9BD3-72846C9EF81E}"/>
              </a:ext>
            </a:extLst>
          </p:cNvPr>
          <p:cNvSpPr/>
          <p:nvPr/>
        </p:nvSpPr>
        <p:spPr>
          <a:xfrm>
            <a:off x="3294147" y="3448806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6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BE1535-7B0F-9C42-AA00-C7555AD11CAC}"/>
              </a:ext>
            </a:extLst>
          </p:cNvPr>
          <p:cNvSpPr/>
          <p:nvPr/>
        </p:nvSpPr>
        <p:spPr>
          <a:xfrm>
            <a:off x="2197089" y="5851962"/>
            <a:ext cx="450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6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D0F99B-1D31-A945-ACDB-CEE12B8E853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A0CFA5-44A9-9640-932C-9DC1A900E1DE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1BAE1E-2906-6B47-AD3B-85DCB39CB7E0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302EA5-9C9F-E745-B28C-0DBA04989DC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16" grpId="0" animBg="1"/>
      <p:bldP spid="17" grpId="0"/>
      <p:bldP spid="18" grpId="0" animBg="1"/>
      <p:bldP spid="22" grpId="0"/>
      <p:bldP spid="7" grpId="0" animBg="1"/>
      <p:bldP spid="23" grpId="0"/>
      <p:bldP spid="23" grpId="1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large Christmas tree weighs 13kg.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small Christmas tree weighs 7kg less.</a:t>
            </a:r>
            <a:br>
              <a:rPr lang="en-GB" dirty="0">
                <a:latin typeface="OpenDyslexicAlta" pitchFamily="2" charset="77"/>
              </a:rPr>
            </a:b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 a small and large Christmas tree weigh combined? </a:t>
            </a:r>
          </a:p>
          <a:p>
            <a:pPr algn="l"/>
            <a:endParaRPr lang="en-GB" dirty="0">
              <a:latin typeface="OpenDyslexicAlta" pitchFamily="2" charset="77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30E00C-540F-D24A-B9A2-1FF4440A3885}"/>
              </a:ext>
            </a:extLst>
          </p:cNvPr>
          <p:cNvSpPr/>
          <p:nvPr/>
        </p:nvSpPr>
        <p:spPr>
          <a:xfrm>
            <a:off x="9759708" y="1634286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9AA71D-726A-6F48-B9BB-A1E0360B5B28}"/>
              </a:ext>
            </a:extLst>
          </p:cNvPr>
          <p:cNvSpPr/>
          <p:nvPr/>
        </p:nvSpPr>
        <p:spPr>
          <a:xfrm>
            <a:off x="9290453" y="1625045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61CEBB-9D46-8943-A51F-9B91C71BC975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77079-7A43-554C-8A9F-BEBBDA2A460B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DF358-C95F-AF4C-B4E0-D9E6B9CED3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89070-9039-7E4F-9B75-E40B59D546D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large Christmas tree weighs 13kg.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small Christmas tree weighs 7kg less.</a:t>
            </a:r>
            <a:br>
              <a:rPr lang="en-GB" dirty="0">
                <a:latin typeface="OpenDyslexicAlta" pitchFamily="2" charset="77"/>
              </a:rPr>
            </a:b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 a small and large Christmas tree weigh combined? </a:t>
            </a:r>
          </a:p>
          <a:p>
            <a:pPr algn="l"/>
            <a:endParaRPr lang="en-GB" dirty="0">
              <a:latin typeface="OpenDyslexicAlta" pitchFamily="2" charset="77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9F6E312B-4635-C141-A107-689C685B933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small and large Christmas tree weigh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 combined. 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2D2BC87D-DD6A-FD4E-A16C-0E8F00023B1C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E695B-6E26-EA46-8DB1-3684B4868015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2413FC-5BFB-734C-AE93-7FCC2928BCD1}"/>
              </a:ext>
            </a:extLst>
          </p:cNvPr>
          <p:cNvSpPr/>
          <p:nvPr/>
        </p:nvSpPr>
        <p:spPr>
          <a:xfrm>
            <a:off x="4411839" y="4192868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19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3473D-D72B-6941-A26C-5EAA1B78E5AA}"/>
              </a:ext>
            </a:extLst>
          </p:cNvPr>
          <p:cNvSpPr/>
          <p:nvPr/>
        </p:nvSpPr>
        <p:spPr>
          <a:xfrm>
            <a:off x="1598760" y="3584954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13kg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081885-3318-D84F-B81D-596F57330864}"/>
              </a:ext>
            </a:extLst>
          </p:cNvPr>
          <p:cNvSpPr/>
          <p:nvPr/>
        </p:nvSpPr>
        <p:spPr>
          <a:xfrm>
            <a:off x="633662" y="3609838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large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0CDCFE-A5A5-6F46-9941-75CC5E664DBC}"/>
              </a:ext>
            </a:extLst>
          </p:cNvPr>
          <p:cNvSpPr/>
          <p:nvPr/>
        </p:nvSpPr>
        <p:spPr>
          <a:xfrm>
            <a:off x="2704490" y="4726312"/>
            <a:ext cx="1301390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6kg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AA40E2-492A-7E49-828B-B75FAF56458C}"/>
              </a:ext>
            </a:extLst>
          </p:cNvPr>
          <p:cNvSpPr/>
          <p:nvPr/>
        </p:nvSpPr>
        <p:spPr>
          <a:xfrm>
            <a:off x="609617" y="477608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small</a:t>
            </a:r>
            <a:endParaRPr lang="en-US" dirty="0"/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id="{39BCD8E6-FA76-6F40-B726-399B74CCDF8C}"/>
              </a:ext>
            </a:extLst>
          </p:cNvPr>
          <p:cNvSpPr/>
          <p:nvPr/>
        </p:nvSpPr>
        <p:spPr>
          <a:xfrm>
            <a:off x="1606574" y="4906971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C4F070-519A-2146-ADBA-2627F308E1E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66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C4F070-519A-2146-ADBA-2627F308E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6618" cy="600164"/>
              </a:xfrm>
              <a:prstGeom prst="rect">
                <a:avLst/>
              </a:prstGeom>
              <a:blipFill>
                <a:blip r:embed="rId4"/>
                <a:stretch>
                  <a:fillRect l="-8247" r="-618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453BD5-8756-4B40-80A1-9673B4314594}"/>
                  </a:ext>
                </a:extLst>
              </p:cNvPr>
              <p:cNvSpPr txBox="1"/>
              <p:nvPr/>
            </p:nvSpPr>
            <p:spPr>
              <a:xfrm>
                <a:off x="7789118" y="3284872"/>
                <a:ext cx="113204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453BD5-8756-4B40-80A1-9673B4314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3284872"/>
                <a:ext cx="1132041" cy="600164"/>
              </a:xfrm>
              <a:prstGeom prst="rect">
                <a:avLst/>
              </a:prstGeom>
              <a:blipFill>
                <a:blip r:embed="rId5"/>
                <a:stretch>
                  <a:fillRect r="-666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4363F7-85A9-4B44-AE3A-474D997526CF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2266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4363F7-85A9-4B44-AE3A-474D99752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226618" cy="600164"/>
              </a:xfrm>
              <a:prstGeom prst="rect">
                <a:avLst/>
              </a:prstGeom>
              <a:blipFill>
                <a:blip r:embed="rId6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725FFD-62AF-A744-9ECB-9083C27CCA12}"/>
                  </a:ext>
                </a:extLst>
              </p:cNvPr>
              <p:cNvSpPr txBox="1"/>
              <p:nvPr/>
            </p:nvSpPr>
            <p:spPr>
              <a:xfrm>
                <a:off x="7789118" y="4013158"/>
                <a:ext cx="131157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19kg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725FFD-62AF-A744-9ECB-9083C27CC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4013158"/>
                <a:ext cx="1311578" cy="600164"/>
              </a:xfrm>
              <a:prstGeom prst="rect">
                <a:avLst/>
              </a:prstGeom>
              <a:blipFill>
                <a:blip r:embed="rId7"/>
                <a:stretch>
                  <a:fillRect r="-6731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FCEF60B-E1B6-8946-9753-A2ADE9687F0F}"/>
              </a:ext>
            </a:extLst>
          </p:cNvPr>
          <p:cNvSpPr/>
          <p:nvPr/>
        </p:nvSpPr>
        <p:spPr>
          <a:xfrm>
            <a:off x="1877615" y="4613322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7kg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C137F8-B222-954E-B042-E60AA238D88F}"/>
              </a:ext>
            </a:extLst>
          </p:cNvPr>
          <p:cNvSpPr/>
          <p:nvPr/>
        </p:nvSpPr>
        <p:spPr>
          <a:xfrm>
            <a:off x="7894915" y="5851962"/>
            <a:ext cx="694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19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4A214A-9170-BC4B-9EF1-F7BECC4B4743}"/>
              </a:ext>
            </a:extLst>
          </p:cNvPr>
          <p:cNvSpPr/>
          <p:nvPr/>
        </p:nvSpPr>
        <p:spPr>
          <a:xfrm>
            <a:off x="4146316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61523C-890B-BC4F-A6AB-0D3CAD99348A}"/>
              </a:ext>
            </a:extLst>
          </p:cNvPr>
          <p:cNvSpPr/>
          <p:nvPr/>
        </p:nvSpPr>
        <p:spPr>
          <a:xfrm>
            <a:off x="9759708" y="1634286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356C63-0312-4C48-B4FB-E9DEA9E52538}"/>
              </a:ext>
            </a:extLst>
          </p:cNvPr>
          <p:cNvSpPr/>
          <p:nvPr/>
        </p:nvSpPr>
        <p:spPr>
          <a:xfrm>
            <a:off x="9290453" y="1625045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8661DC-3336-6241-89CA-B06D7D1F9ED9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0C8FBF-99A8-C444-95C9-A5F1916BAD8D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733FC9-F491-D747-8DFB-A86CE7D971F1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67F056-F965-C841-89D7-AB0E02E509B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/>
      <p:bldP spid="22" grpId="0" animBg="1"/>
      <p:bldP spid="23" grpId="0"/>
      <p:bldP spid="24" grpId="0" animBg="1"/>
      <p:bldP spid="25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baked 87 more gingerbread on Friday than Thursday.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baked 36 more gingerbread on Saturday than Friday.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baked 129 gingerbread on Friday.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they bake in total on Thursday, Friday and Saturday?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2D38-3513-494F-B067-966F715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50CDDC-0E95-724E-9BB2-F7A64380BC6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3EF9CF-9910-754C-AF95-3E5C0A221B94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D2F0A6-E3D7-8B4F-9C6B-F2B5998F751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5ECBE0-0487-B849-9CF4-DFC73499AF2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8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baked 87 more gingerbread on Friday than Thursday.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baked 36 more gingerbread on Saturday than Friday.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baked 129 gingerbread on Friday.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they bake in total on Thursday, Friday and Saturday?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324D155-B0F5-BF46-8414-1ED4A86FB5E3}"/>
              </a:ext>
            </a:extLst>
          </p:cNvPr>
          <p:cNvSpPr/>
          <p:nvPr/>
        </p:nvSpPr>
        <p:spPr>
          <a:xfrm>
            <a:off x="4770979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96294-361C-C045-8FC8-0A13708DA8E1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2C296-0521-224D-B30A-29CA544428AB}"/>
              </a:ext>
            </a:extLst>
          </p:cNvPr>
          <p:cNvSpPr/>
          <p:nvPr/>
        </p:nvSpPr>
        <p:spPr>
          <a:xfrm>
            <a:off x="3173251" y="3559691"/>
            <a:ext cx="82440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1E9A9D-5404-BC46-A65C-1C24AC6F4FAC}"/>
              </a:ext>
            </a:extLst>
          </p:cNvPr>
          <p:cNvSpPr/>
          <p:nvPr/>
        </p:nvSpPr>
        <p:spPr>
          <a:xfrm>
            <a:off x="343746" y="3591771"/>
            <a:ext cx="1205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Thursday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AD514-B038-834B-A371-5B24A295AAB1}"/>
              </a:ext>
            </a:extLst>
          </p:cNvPr>
          <p:cNvSpPr/>
          <p:nvPr/>
        </p:nvSpPr>
        <p:spPr>
          <a:xfrm>
            <a:off x="386586" y="4720327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Saturday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11219E-FB9C-0E45-85A2-FC9539DD4CE1}"/>
              </a:ext>
            </a:extLst>
          </p:cNvPr>
          <p:cNvSpPr/>
          <p:nvPr/>
        </p:nvSpPr>
        <p:spPr>
          <a:xfrm>
            <a:off x="4914932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461F9C-CD2A-E14C-A13E-20BEF61C4994}"/>
              </a:ext>
            </a:extLst>
          </p:cNvPr>
          <p:cNvSpPr/>
          <p:nvPr/>
        </p:nvSpPr>
        <p:spPr>
          <a:xfrm>
            <a:off x="1598760" y="4129941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129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C9C9EA-B5F9-9249-8D65-1ABB555135FC}"/>
              </a:ext>
            </a:extLst>
          </p:cNvPr>
          <p:cNvSpPr/>
          <p:nvPr/>
        </p:nvSpPr>
        <p:spPr>
          <a:xfrm>
            <a:off x="701215" y="4170214"/>
            <a:ext cx="848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Friday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FCB39-A0F3-0D4E-AC77-CFECA94C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2" name="Left-right Arrow 21">
            <a:extLst>
              <a:ext uri="{FF2B5EF4-FFF2-40B4-BE49-F238E27FC236}">
                <a16:creationId xmlns:a16="http://schemas.microsoft.com/office/drawing/2014/main" id="{57EB247C-3F16-454C-8BC2-1C43CC679369}"/>
              </a:ext>
            </a:extLst>
          </p:cNvPr>
          <p:cNvSpPr/>
          <p:nvPr/>
        </p:nvSpPr>
        <p:spPr>
          <a:xfrm>
            <a:off x="1611279" y="3715466"/>
            <a:ext cx="1557262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E3FF5B-BA36-4F42-89A5-022D68366E53}"/>
              </a:ext>
            </a:extLst>
          </p:cNvPr>
          <p:cNvSpPr/>
          <p:nvPr/>
        </p:nvSpPr>
        <p:spPr>
          <a:xfrm>
            <a:off x="2159889" y="3453684"/>
            <a:ext cx="47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87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83D853-DA18-2C4C-8B5C-3E47A93B90D1}"/>
              </a:ext>
            </a:extLst>
          </p:cNvPr>
          <p:cNvSpPr/>
          <p:nvPr/>
        </p:nvSpPr>
        <p:spPr>
          <a:xfrm>
            <a:off x="1611279" y="4684822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129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B1A634F7-D2F4-A448-8305-1D33917BC4A7}"/>
              </a:ext>
            </a:extLst>
          </p:cNvPr>
          <p:cNvSpPr/>
          <p:nvPr/>
        </p:nvSpPr>
        <p:spPr>
          <a:xfrm>
            <a:off x="4001936" y="4836185"/>
            <a:ext cx="824884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159621-0D09-5D49-8C78-E93E860BE1BB}"/>
              </a:ext>
            </a:extLst>
          </p:cNvPr>
          <p:cNvSpPr/>
          <p:nvPr/>
        </p:nvSpPr>
        <p:spPr>
          <a:xfrm>
            <a:off x="4176658" y="4574403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36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A0CFC-68F6-1B47-95AE-F72AD111A510}"/>
                  </a:ext>
                </a:extLst>
              </p:cNvPr>
              <p:cNvSpPr txBox="1"/>
              <p:nvPr/>
            </p:nvSpPr>
            <p:spPr>
              <a:xfrm>
                <a:off x="6522312" y="3298709"/>
                <a:ext cx="16145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A0CFC-68F6-1B47-95AE-F72AD111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3298709"/>
                <a:ext cx="1614545" cy="600164"/>
              </a:xfrm>
              <a:prstGeom prst="rect">
                <a:avLst/>
              </a:prstGeom>
              <a:blipFill>
                <a:blip r:embed="rId4"/>
                <a:stretch>
                  <a:fillRect l="-6250" r="-5469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C7A0A9-0DF5-7540-8D18-39B3D78CC4AB}"/>
                  </a:ext>
                </a:extLst>
              </p:cNvPr>
              <p:cNvSpPr txBox="1"/>
              <p:nvPr/>
            </p:nvSpPr>
            <p:spPr>
              <a:xfrm>
                <a:off x="8073326" y="3298709"/>
                <a:ext cx="9300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C7A0A9-0DF5-7540-8D18-39B3D78C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326" y="3298709"/>
                <a:ext cx="930063" cy="600164"/>
              </a:xfrm>
              <a:prstGeom prst="rect">
                <a:avLst/>
              </a:prstGeom>
              <a:blipFill>
                <a:blip r:embed="rId5"/>
                <a:stretch>
                  <a:fillRect r="-9459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5C0696-5B46-EB4C-8AB1-AF88A45B00CC}"/>
                  </a:ext>
                </a:extLst>
              </p:cNvPr>
              <p:cNvSpPr txBox="1"/>
              <p:nvPr/>
            </p:nvSpPr>
            <p:spPr>
              <a:xfrm>
                <a:off x="6522312" y="4069653"/>
                <a:ext cx="16145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36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5C0696-5B46-EB4C-8AB1-AF88A45B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069653"/>
                <a:ext cx="1614545" cy="600164"/>
              </a:xfrm>
              <a:prstGeom prst="rect">
                <a:avLst/>
              </a:prstGeom>
              <a:blipFill>
                <a:blip r:embed="rId6"/>
                <a:stretch>
                  <a:fillRect l="-6250" r="-546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E227E0-9CB3-8D48-B756-393DFB7EBE78}"/>
                  </a:ext>
                </a:extLst>
              </p:cNvPr>
              <p:cNvSpPr txBox="1"/>
              <p:nvPr/>
            </p:nvSpPr>
            <p:spPr>
              <a:xfrm>
                <a:off x="8098726" y="4069653"/>
                <a:ext cx="110479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E227E0-9CB3-8D48-B756-393DFB7EB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726" y="4069653"/>
                <a:ext cx="1104790" cy="600164"/>
              </a:xfrm>
              <a:prstGeom prst="rect">
                <a:avLst/>
              </a:prstGeom>
              <a:blipFill>
                <a:blip r:embed="rId7"/>
                <a:stretch>
                  <a:fillRect r="-79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10B18C-AE7E-0A4E-A1CE-48B773D67563}"/>
                  </a:ext>
                </a:extLst>
              </p:cNvPr>
              <p:cNvSpPr txBox="1"/>
              <p:nvPr/>
            </p:nvSpPr>
            <p:spPr>
              <a:xfrm>
                <a:off x="6522312" y="4840597"/>
                <a:ext cx="260520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165 </a:t>
                </a:r>
                <a14:m>
                  <m:oMath xmlns:m="http://schemas.openxmlformats.org/officeDocument/2006/math">
                    <m:r>
                      <a:rPr lang="en-GB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42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10B18C-AE7E-0A4E-A1CE-48B773D6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840597"/>
                <a:ext cx="2605200" cy="600164"/>
              </a:xfrm>
              <a:prstGeom prst="rect">
                <a:avLst/>
              </a:prstGeom>
              <a:blipFill>
                <a:blip r:embed="rId8"/>
                <a:stretch>
                  <a:fillRect l="-3883" r="-291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180DF8-00FE-E84A-AC9E-F0D30BE44DBA}"/>
                  </a:ext>
                </a:extLst>
              </p:cNvPr>
              <p:cNvSpPr txBox="1"/>
              <p:nvPr/>
            </p:nvSpPr>
            <p:spPr>
              <a:xfrm>
                <a:off x="9063926" y="4840597"/>
                <a:ext cx="111921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180DF8-00FE-E84A-AC9E-F0D30BE4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926" y="4840597"/>
                <a:ext cx="1119217" cy="600164"/>
              </a:xfrm>
              <a:prstGeom prst="rect">
                <a:avLst/>
              </a:prstGeom>
              <a:blipFill>
                <a:blip r:embed="rId9"/>
                <a:stretch>
                  <a:fillRect r="-786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id="{9E35EC85-BEB1-4D4E-87C9-3DD32D0ACB4C}"/>
              </a:ext>
            </a:extLst>
          </p:cNvPr>
          <p:cNvSpPr/>
          <p:nvPr/>
        </p:nvSpPr>
        <p:spPr>
          <a:xfrm rot="5400000">
            <a:off x="3031843" y="3619655"/>
            <a:ext cx="316523" cy="316174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07FC1E-A367-3944-801A-AD0E3EC2D2A9}"/>
              </a:ext>
            </a:extLst>
          </p:cNvPr>
          <p:cNvSpPr/>
          <p:nvPr/>
        </p:nvSpPr>
        <p:spPr>
          <a:xfrm>
            <a:off x="2883770" y="5427851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165</a:t>
            </a:r>
            <a:endParaRPr lang="en-US" dirty="0"/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id="{24A7938E-6B48-AE43-8805-065DA99B1444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bakery baked a total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 gingerbread.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147FF2-5A27-0348-8A43-CFAC97CD0C62}"/>
              </a:ext>
            </a:extLst>
          </p:cNvPr>
          <p:cNvSpPr/>
          <p:nvPr/>
        </p:nvSpPr>
        <p:spPr>
          <a:xfrm>
            <a:off x="5229981" y="4192868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336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3977F1-F0A4-9B4E-98E0-AE2A227E2983}"/>
              </a:ext>
            </a:extLst>
          </p:cNvPr>
          <p:cNvSpPr/>
          <p:nvPr/>
        </p:nvSpPr>
        <p:spPr>
          <a:xfrm>
            <a:off x="5822524" y="5910381"/>
            <a:ext cx="971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336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CED2C7F-3058-0748-9595-814239F3FB69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ABDF3D9-BD8A-5B44-AE46-CD52AE867ACC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975E8E-B1AB-8447-A7BA-A4E2529676CD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D24E45-2A4D-DD45-9A3C-CDE18BE304E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7" grpId="0"/>
      <p:bldP spid="17" grpId="1"/>
      <p:bldP spid="18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I have three pieces of paper to wrap gifts.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Put together, I have a total area of 160cm</a:t>
            </a:r>
            <a:r>
              <a:rPr lang="en-GB" baseline="30000" dirty="0">
                <a:latin typeface="OpenDyslexicAlta" pitchFamily="2" charset="77"/>
              </a:rPr>
              <a:t>2</a:t>
            </a:r>
            <a:r>
              <a:rPr lang="en-GB" dirty="0">
                <a:latin typeface="OpenDyslexicAlta" pitchFamily="2" charset="77"/>
              </a:rPr>
              <a:t> of paper.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piece has an area of 78cm</a:t>
            </a:r>
            <a:r>
              <a:rPr lang="en-GB" baseline="30000" dirty="0">
                <a:latin typeface="OpenDyslexicAlta" pitchFamily="2" charset="77"/>
              </a:rPr>
              <a:t>2</a:t>
            </a:r>
            <a:r>
              <a:rPr lang="en-GB" dirty="0">
                <a:latin typeface="OpenDyslexicAlta" pitchFamily="2" charset="77"/>
              </a:rPr>
              <a:t>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4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I have three pieces of paper to wrap gifts.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Put together, I have a total area of 160cm</a:t>
            </a:r>
            <a:r>
              <a:rPr lang="en-GB" baseline="30000" dirty="0">
                <a:latin typeface="OpenDyslexicAlta" pitchFamily="2" charset="77"/>
              </a:rPr>
              <a:t>2</a:t>
            </a:r>
            <a:r>
              <a:rPr lang="en-GB" dirty="0">
                <a:latin typeface="OpenDyslexicAlta" pitchFamily="2" charset="77"/>
              </a:rPr>
              <a:t> of paper.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piece has an area of 78cm</a:t>
            </a:r>
            <a:r>
              <a:rPr lang="en-GB" baseline="30000" dirty="0">
                <a:latin typeface="OpenDyslexicAlta" pitchFamily="2" charset="77"/>
              </a:rPr>
              <a:t>2</a:t>
            </a:r>
            <a:r>
              <a:rPr lang="en-GB" dirty="0">
                <a:latin typeface="OpenDyslexicAlta" pitchFamily="2" charset="77"/>
              </a:rPr>
              <a:t>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third piece of paper has an area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cm</a:t>
            </a:r>
            <a:r>
              <a:rPr lang="en-GB" sz="2800" baseline="30000" dirty="0">
                <a:latin typeface="OpenDyslexicAlta" pitchFamily="2" charset="77"/>
              </a:rPr>
              <a:t>2</a:t>
            </a:r>
            <a:r>
              <a:rPr lang="en-GB" sz="2800" dirty="0">
                <a:latin typeface="OpenDyslexicAlta" pitchFamily="2" charset="77"/>
              </a:rPr>
              <a:t>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2FF48-8295-CB48-8E9A-925F7915A366}"/>
              </a:ext>
            </a:extLst>
          </p:cNvPr>
          <p:cNvSpPr/>
          <p:nvPr/>
        </p:nvSpPr>
        <p:spPr>
          <a:xfrm>
            <a:off x="447941" y="3591771"/>
            <a:ext cx="110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1</a:t>
            </a:r>
            <a:r>
              <a:rPr lang="en-GB" sz="1600" baseline="30000" dirty="0">
                <a:latin typeface="OpenDyslexicAlta" pitchFamily="2" charset="77"/>
              </a:rPr>
              <a:t>st</a:t>
            </a:r>
            <a:r>
              <a:rPr lang="en-GB" sz="1600" dirty="0">
                <a:latin typeface="OpenDyslexicAlta" pitchFamily="2" charset="77"/>
              </a:rPr>
              <a:t> piece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B58C9-319F-9C49-A5BB-6253F22F887C}"/>
              </a:ext>
            </a:extLst>
          </p:cNvPr>
          <p:cNvSpPr/>
          <p:nvPr/>
        </p:nvSpPr>
        <p:spPr>
          <a:xfrm>
            <a:off x="429866" y="4720327"/>
            <a:ext cx="1120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3</a:t>
            </a:r>
            <a:r>
              <a:rPr lang="en-GB" sz="1600" baseline="30000" dirty="0">
                <a:latin typeface="OpenDyslexicAlta" pitchFamily="2" charset="77"/>
              </a:rPr>
              <a:t>rd</a:t>
            </a:r>
            <a:r>
              <a:rPr lang="en-GB" sz="1600" dirty="0">
                <a:latin typeface="OpenDyslexicAlta" pitchFamily="2" charset="77"/>
              </a:rPr>
              <a:t> piece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A4C47-125A-F445-8CDE-0CCBBEE7A22B}"/>
              </a:ext>
            </a:extLst>
          </p:cNvPr>
          <p:cNvSpPr/>
          <p:nvPr/>
        </p:nvSpPr>
        <p:spPr>
          <a:xfrm>
            <a:off x="409468" y="4170214"/>
            <a:ext cx="1140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2</a:t>
            </a:r>
            <a:r>
              <a:rPr lang="en-GB" sz="1600" baseline="30000" dirty="0">
                <a:latin typeface="OpenDyslexicAlta" pitchFamily="2" charset="77"/>
              </a:rPr>
              <a:t>nd</a:t>
            </a:r>
            <a:r>
              <a:rPr lang="en-GB" sz="1600" dirty="0">
                <a:latin typeface="OpenDyslexicAlta" pitchFamily="2" charset="77"/>
              </a:rPr>
              <a:t> piece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6623E0-2220-8641-981C-BCBB825C097A}"/>
              </a:ext>
            </a:extLst>
          </p:cNvPr>
          <p:cNvSpPr/>
          <p:nvPr/>
        </p:nvSpPr>
        <p:spPr>
          <a:xfrm>
            <a:off x="4467089" y="419286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160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itchFamily="2" charset="77"/>
              </a:rPr>
              <a:t>78cm</a:t>
            </a:r>
            <a:r>
              <a:rPr lang="en-GB" baseline="30000" dirty="0">
                <a:solidFill>
                  <a:prstClr val="black"/>
                </a:solidFill>
                <a:latin typeface="OpenDyslexicAlta" pitchFamily="2" charset="77"/>
              </a:rPr>
              <a:t>2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DD9765-EFDF-F441-B643-880822368BE6}"/>
              </a:ext>
            </a:extLst>
          </p:cNvPr>
          <p:cNvSpPr/>
          <p:nvPr/>
        </p:nvSpPr>
        <p:spPr>
          <a:xfrm>
            <a:off x="1601545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itchFamily="2" charset="77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itchFamily="2" charset="77"/>
              </a:rPr>
              <a:t>2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B36F71-4CAA-E94A-BCD8-6F96810B54D6}"/>
              </a:ext>
            </a:extLst>
          </p:cNvPr>
          <p:cNvSpPr/>
          <p:nvPr/>
        </p:nvSpPr>
        <p:spPr>
          <a:xfrm>
            <a:off x="2793066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itchFamily="2" charset="77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itchFamily="2" charset="77"/>
              </a:rPr>
              <a:t>2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377888-90F7-6F46-B34D-F624673E325C}"/>
              </a:ext>
            </a:extLst>
          </p:cNvPr>
          <p:cNvSpPr/>
          <p:nvPr/>
        </p:nvSpPr>
        <p:spPr>
          <a:xfrm>
            <a:off x="1608500" y="4143100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itchFamily="2" charset="77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itchFamily="2" charset="77"/>
              </a:rPr>
              <a:t>2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itchFamily="2" charset="77"/>
              </a:rPr>
              <a:t>43cm</a:t>
            </a:r>
            <a:r>
              <a:rPr lang="en-GB" baseline="30000" dirty="0">
                <a:solidFill>
                  <a:prstClr val="black"/>
                </a:solidFill>
                <a:latin typeface="OpenDyslexicAlta" pitchFamily="2" charset="77"/>
              </a:rPr>
              <a:t>2</a:t>
            </a:r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78125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781257" cy="600164"/>
              </a:xfrm>
              <a:prstGeom prst="rect">
                <a:avLst/>
              </a:prstGeom>
              <a:blipFill>
                <a:blip r:embed="rId4"/>
                <a:stretch>
                  <a:fillRect l="-5674" r="-496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93487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934871" cy="600164"/>
              </a:xfrm>
              <a:prstGeom prst="rect">
                <a:avLst/>
              </a:prstGeom>
              <a:blipFill>
                <a:blip r:embed="rId5"/>
                <a:stretch>
                  <a:fillRect r="-933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2346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234633" cy="600164"/>
              </a:xfrm>
              <a:prstGeom prst="rect">
                <a:avLst/>
              </a:prstGeom>
              <a:blipFill>
                <a:blip r:embed="rId6"/>
                <a:stretch>
                  <a:fillRect l="-8163" r="-71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92685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39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926857" cy="600164"/>
              </a:xfrm>
              <a:prstGeom prst="rect">
                <a:avLst/>
              </a:prstGeom>
              <a:blipFill>
                <a:blip r:embed="rId7"/>
                <a:stretch>
                  <a:fillRect r="-945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4478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78 +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0807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080745" cy="600164"/>
              </a:xfrm>
              <a:prstGeom prst="rect">
                <a:avLst/>
              </a:prstGeom>
              <a:blipFill>
                <a:blip r:embed="rId8"/>
                <a:stretch>
                  <a:fillRect r="-814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C175DDFB-B0F4-E346-BE82-05AA5ECEC998}"/>
              </a:ext>
            </a:extLst>
          </p:cNvPr>
          <p:cNvSpPr/>
          <p:nvPr/>
        </p:nvSpPr>
        <p:spPr>
          <a:xfrm>
            <a:off x="7906421" y="5910394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43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0324BF-2D86-8745-8BB2-BF1B3D8ABF1E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607</Words>
  <Application>Microsoft Macintosh PowerPoint</Application>
  <PresentationFormat>Widescreen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Muli</vt:lpstr>
      <vt:lpstr>Cambria Math</vt:lpstr>
      <vt:lpstr>OpenDyslexicAlta</vt:lpstr>
      <vt:lpstr>Lato Light</vt:lpstr>
      <vt:lpstr>Arial</vt:lpstr>
      <vt:lpstr>Lato</vt:lpstr>
      <vt:lpstr>Calibri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32</cp:revision>
  <dcterms:created xsi:type="dcterms:W3CDTF">2020-10-12T14:10:39Z</dcterms:created>
  <dcterms:modified xsi:type="dcterms:W3CDTF">2020-11-17T10:42:41Z</dcterms:modified>
</cp:coreProperties>
</file>