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604" r:id="rId3"/>
    <p:sldId id="256" r:id="rId4"/>
    <p:sldId id="605" r:id="rId5"/>
    <p:sldId id="607" r:id="rId6"/>
    <p:sldId id="614" r:id="rId7"/>
    <p:sldId id="608" r:id="rId8"/>
    <p:sldId id="611" r:id="rId9"/>
    <p:sldId id="609" r:id="rId10"/>
    <p:sldId id="612" r:id="rId11"/>
    <p:sldId id="610" r:id="rId12"/>
    <p:sldId id="61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8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6"/>
  </p:normalViewPr>
  <p:slideViewPr>
    <p:cSldViewPr snapToGrid="0" snapToObjects="1" showGuides="1">
      <p:cViewPr varScale="1">
        <p:scale>
          <a:sx n="108" d="100"/>
          <a:sy n="108" d="100"/>
        </p:scale>
        <p:origin x="73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5002A-DAEE-4248-8394-E7A0CDBDFC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3E59BD-0612-6646-A2B8-769C57ED8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ABEB6-46C4-F842-B7B8-7ABA27575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CF7F-D956-254E-99BC-6091327F4838}" type="datetimeFigureOut">
              <a:rPr lang="en-US" smtClean="0"/>
              <a:t>11/5/20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007F5-01F2-BC4D-8178-6A8659367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572DB-C1C5-9946-BB84-C40802306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F2C5-3548-6744-8B45-C12FAF3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2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9271C-CF06-D647-9BE3-3E9582B94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A1AD1D-060C-FF4F-9F97-15C236D90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F1FCB-22BA-6F4D-9E3A-42DB9B902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CF7F-D956-254E-99BC-6091327F4838}" type="datetimeFigureOut">
              <a:rPr lang="en-US" smtClean="0"/>
              <a:t>11/5/20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6E52E-10FC-404E-B242-D10703CD8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24478-7D31-DE4D-9D8A-65538D82D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F2C5-3548-6744-8B45-C12FAF3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48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15B852-0363-6346-85FB-B78F96DF2B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85797C-01E9-3343-81C3-BEB191000D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7C962-62C8-8F48-9D2E-0E628A76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CF7F-D956-254E-99BC-6091327F4838}" type="datetimeFigureOut">
              <a:rPr lang="en-US" smtClean="0"/>
              <a:t>11/5/20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598AF-1E34-CF40-A79A-D18C85F91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A7088-0CE2-9D43-84A0-9F709AA71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F2C5-3548-6744-8B45-C12FAF3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28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2666346"/>
            <a:ext cx="9144000" cy="1870364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50000"/>
              </a:lnSpc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10" name="Picture 9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000" y="928800"/>
            <a:ext cx="5280660" cy="89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188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368075" y="335814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endParaRPr lang="en-GB" sz="1400" dirty="0">
                        <a:latin typeface="Lato" panose="020F0502020204030203" pitchFamily="34" charset="7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Lato" panose="020F0502020204030203" pitchFamily="34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ato" panose="020F0502020204030203" pitchFamily="34" charset="77"/>
                        </a:rPr>
                        <a:t>Lesson: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91130" y="805579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Lato" panose="020F0502020204030203" pitchFamily="34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3622" y="325965"/>
            <a:ext cx="1154545" cy="419131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Lato" panose="020F0502020204030203" pitchFamily="34" charset="77"/>
              </a:defRPr>
            </a:lvl1pPr>
          </a:lstStyle>
          <a:p>
            <a:pPr lvl="0"/>
            <a:r>
              <a:rPr lang="en-GB" dirty="0"/>
              <a:t>Place Value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18167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Lato" panose="020F0502020204030203" pitchFamily="34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A402356-13E0-F64F-AEAF-C92A30D3D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68986"/>
            <a:ext cx="11556570" cy="5039298"/>
          </a:xfrm>
        </p:spPr>
        <p:txBody>
          <a:bodyPr/>
          <a:lstStyle>
            <a:lvl1pPr>
              <a:defRPr>
                <a:latin typeface="Muli" pitchFamily="2" charset="77"/>
              </a:defRPr>
            </a:lvl1pPr>
            <a:lvl2pPr>
              <a:defRPr>
                <a:latin typeface="Muli" pitchFamily="2" charset="77"/>
              </a:defRPr>
            </a:lvl2pPr>
            <a:lvl3pPr>
              <a:defRPr>
                <a:latin typeface="Muli" pitchFamily="2" charset="77"/>
              </a:defRPr>
            </a:lvl3pPr>
            <a:lvl4pPr>
              <a:defRPr>
                <a:latin typeface="Muli" pitchFamily="2" charset="77"/>
              </a:defRPr>
            </a:lvl4pPr>
            <a:lvl5pPr>
              <a:defRPr>
                <a:latin typeface="Muli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2" name="Picture 11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000" y="360000"/>
            <a:ext cx="2159635" cy="100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968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384117" y="335814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endParaRPr lang="en-GB" sz="1400" dirty="0">
                        <a:latin typeface="Lato" panose="020F0502020204030203" pitchFamily="34" charset="77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latin typeface="Lato" panose="020F0502020204030203" pitchFamily="34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Lato" panose="020F0502020204030203" pitchFamily="34" charset="77"/>
                        </a:rPr>
                        <a:t>Lesson: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7172" y="805579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Lato" panose="020F0502020204030203" pitchFamily="34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664" y="325965"/>
            <a:ext cx="1154545" cy="419131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Lato" panose="020F0502020204030203" pitchFamily="34" charset="77"/>
              </a:defRPr>
            </a:lvl1pPr>
          </a:lstStyle>
          <a:p>
            <a:pPr lvl="0"/>
            <a:r>
              <a:rPr lang="en-GB" dirty="0"/>
              <a:t>Place Value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34209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Lato" panose="020F0502020204030203" pitchFamily="34" charset="77"/>
              </a:defRPr>
            </a:lvl1pPr>
          </a:lstStyle>
          <a:p>
            <a:pPr lvl="0"/>
            <a:endParaRPr lang="en-GB" dirty="0"/>
          </a:p>
        </p:txBody>
      </p:sp>
      <p:pic>
        <p:nvPicPr>
          <p:cNvPr id="12" name="Picture 11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000" y="360000"/>
            <a:ext cx="2159635" cy="100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239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uli" pitchFamily="2" charset="77"/>
              </a:defRPr>
            </a:lvl1pPr>
            <a:lvl2pPr>
              <a:defRPr>
                <a:latin typeface="Muli" pitchFamily="2" charset="77"/>
              </a:defRPr>
            </a:lvl2pPr>
            <a:lvl3pPr>
              <a:defRPr>
                <a:latin typeface="Muli" pitchFamily="2" charset="77"/>
              </a:defRPr>
            </a:lvl3pPr>
            <a:lvl4pPr>
              <a:defRPr>
                <a:latin typeface="Muli" pitchFamily="2" charset="77"/>
              </a:defRPr>
            </a:lvl4pPr>
            <a:lvl5pPr>
              <a:defRPr>
                <a:latin typeface="Muli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Muli" pitchFamily="2" charset="77"/>
              </a:defRPr>
            </a:lvl1pPr>
          </a:lstStyle>
          <a:p>
            <a:r>
              <a:rPr lang="en-GB"/>
              <a:t>Sample Slides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12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000" y="360000"/>
            <a:ext cx="2159635" cy="100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091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Muli" pitchFamily="2" charset="77"/>
              </a:defRPr>
            </a:lvl1pPr>
          </a:lstStyle>
          <a:p>
            <a:r>
              <a:rPr lang="en-GB"/>
              <a:t>Sample Slides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12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000" y="360000"/>
            <a:ext cx="2159635" cy="100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178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1" name="Picture 10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000" y="360000"/>
            <a:ext cx="2159635" cy="100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066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10/07/2019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Sample Slides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9D7F810-DEEF-074C-B140-2A2C318EAFD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A8255E2-8D62-EF46-8A29-C45CCF03D89D}"/>
              </a:ext>
            </a:extLst>
          </p:cNvPr>
          <p:cNvSpPr txBox="1">
            <a:spLocks/>
          </p:cNvSpPr>
          <p:nvPr userDrawn="1"/>
        </p:nvSpPr>
        <p:spPr>
          <a:xfrm>
            <a:off x="838200" y="128546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Muli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E6FE96F-DDC5-F246-8640-2EF68EEC1D75}" type="datetime1">
              <a:rPr lang="en-GB" smtClean="0"/>
              <a:pPr/>
              <a:t>05/11/2020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552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Sample Slides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9D7F810-DEEF-074C-B140-2A2C318EA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87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CC3BD-F1E4-E142-A805-3EC7B2C43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B1A3D-2C5A-BD45-92DA-E8E21925D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6D4DD-9B5E-8A43-85B2-B36B9A2E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CF7F-D956-254E-99BC-6091327F4838}" type="datetimeFigureOut">
              <a:rPr lang="en-US" smtClean="0"/>
              <a:t>11/5/20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CCD37-4C0B-4C4C-8B32-15DAEB33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535BD-8E75-F044-AE43-A931C2904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F2C5-3548-6744-8B45-C12FAF3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1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Sample Slides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9D7F810-DEEF-074C-B140-2A2C318EA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4030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Sample Slides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9D7F810-DEEF-074C-B140-2A2C318EA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7605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Sample Slides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9D7F810-DEEF-074C-B140-2A2C318EA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1674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Sample Slides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9D7F810-DEEF-074C-B140-2A2C318EA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7130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Sample Slides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9D7F810-DEEF-074C-B140-2A2C318EA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2209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Sample Slides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9D7F810-DEEF-074C-B140-2A2C318EA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0917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Sample Slides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9D7F810-DEEF-074C-B140-2A2C318EAF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9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5EE5D-22AB-874B-885C-8B9BEDAB1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52B95-C7ED-6E4B-AFFD-5863A8F16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7B612-1F19-794F-955A-AE22E93A6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CF7F-D956-254E-99BC-6091327F4838}" type="datetimeFigureOut">
              <a:rPr lang="en-US" smtClean="0"/>
              <a:t>11/5/20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EAC50-4946-B54C-8217-C0728F5BC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E76A5-64B7-5D45-968F-D0015026F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F2C5-3548-6744-8B45-C12FAF3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3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BA40B-2639-E746-9050-A6B896C1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A24DC-F173-0649-AD30-941D6DB57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AFB72A-3F68-5A40-AE5B-68E5C8092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9AFD3C-5269-CF41-AEC1-C9D5DF411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CF7F-D956-254E-99BC-6091327F4838}" type="datetimeFigureOut">
              <a:rPr lang="en-US" smtClean="0"/>
              <a:t>11/5/20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37015A-0F21-AF40-8647-DDE1CDDA7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25D86C-2785-534F-8292-F144747B2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F2C5-3548-6744-8B45-C12FAF3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0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E4A28-7A37-A946-961F-D500AC66A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DCF884-4AFA-4C4D-A30B-4B075E867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583E2A-D869-B04D-A5D2-D22BA7484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9C8D8C-3C56-D04A-915D-65830DD9CE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181638-2723-7742-8B7D-DE5F0B4C40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291886-94EA-5746-BE21-AB1126A81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CF7F-D956-254E-99BC-6091327F4838}" type="datetimeFigureOut">
              <a:rPr lang="en-US" smtClean="0"/>
              <a:t>11/5/20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60A7CC-6263-564A-94D7-7FC53B36F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E2E3FF-E3EC-6442-98BC-A55AF78D2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F2C5-3548-6744-8B45-C12FAF3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167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42960-6161-5C46-872C-5718E73A8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CDFBD9-A641-224A-8A6E-9A8A5649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CF7F-D956-254E-99BC-6091327F4838}" type="datetimeFigureOut">
              <a:rPr lang="en-US" smtClean="0"/>
              <a:t>11/5/20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8952E-09E1-6346-B550-09306BF5A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EE935B-54A4-CD47-B500-4EC676FB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F2C5-3548-6744-8B45-C12FAF3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00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A8D6BB-DE1D-DA4B-84C8-55BAE131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CF7F-D956-254E-99BC-6091327F4838}" type="datetimeFigureOut">
              <a:rPr lang="en-US" smtClean="0"/>
              <a:t>11/5/20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10D701-7FEF-7A46-A427-55B4608EB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218319-85E5-AA47-AEB9-A89588ECF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F2C5-3548-6744-8B45-C12FAF3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2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8EAA3-561A-1C48-9364-A8E4BA510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268E8-6F10-A04A-8A4E-DC0369691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E42894-572B-8E44-B2A3-F85978F32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68B6CA-55B6-224B-985A-A9E52CDEE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CF7F-D956-254E-99BC-6091327F4838}" type="datetimeFigureOut">
              <a:rPr lang="en-US" smtClean="0"/>
              <a:t>11/5/20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378AA0-CE23-D648-B22D-F7679AC44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B0AED8-884B-614E-B013-CA297317A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F2C5-3548-6744-8B45-C12FAF3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01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F4616-9399-CC4C-B87E-FFFE82290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5FD94C-0B30-7647-AD35-75B429FD59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A3710-AD1B-B74F-BFC9-EA3ED45CB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774B3-566C-8148-9215-6442E333B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CF7F-D956-254E-99BC-6091327F4838}" type="datetimeFigureOut">
              <a:rPr lang="en-US" smtClean="0"/>
              <a:t>11/5/20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CEF6B1-A701-9147-9F48-A33D9ABB4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EC7B45-63DB-E149-88C1-684426C99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7F2C5-3548-6744-8B45-C12FAF3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4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D64EF1-705F-4E40-9884-E2AD72829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C13AD-07AE-3B45-9FBD-FBB1F97B6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56716-1078-5540-990E-E4676225A1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DCF7F-D956-254E-99BC-6091327F4838}" type="datetimeFigureOut">
              <a:rPr lang="en-US" smtClean="0"/>
              <a:t>11/5/20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9E3F8-0C98-C143-96D0-E5329D3981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5226E-7E8A-5D44-B82C-65C19CDE06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7F2C5-3548-6744-8B45-C12FAF356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214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Lato Light" panose="020F03020202040302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FDEECE2B-4F07-3243-A1BF-25C2CD3354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5970" y="2666346"/>
            <a:ext cx="9712979" cy="1870364"/>
          </a:xfrm>
        </p:spPr>
        <p:txBody>
          <a:bodyPr>
            <a:normAutofit/>
          </a:bodyPr>
          <a:lstStyle/>
          <a:p>
            <a:r>
              <a:rPr lang="en-GB" dirty="0"/>
              <a:t>Year 1 </a:t>
            </a:r>
            <a:br>
              <a:rPr lang="en-GB" dirty="0"/>
            </a:br>
            <a:r>
              <a:rPr lang="en-GB" dirty="0"/>
              <a:t>Quick Maths</a:t>
            </a:r>
          </a:p>
          <a:p>
            <a:r>
              <a:rPr lang="en-GB" dirty="0"/>
              <a:t>Autumn – Week 1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FFB0E5C-B4F3-0F47-AF95-9A5EE6D06A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5981" y="1956878"/>
            <a:ext cx="1574800" cy="32893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6C1748E-6744-A341-9185-05FF18F81B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735" y="4752914"/>
            <a:ext cx="1689100" cy="12446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C9A0CFD-E109-4140-B996-30988653C01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83038" y="-288436"/>
            <a:ext cx="1777758" cy="163784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6DF2BA4-3A7B-0E4E-95B5-A4D9B2FD08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65730" y="4958851"/>
            <a:ext cx="876300" cy="9398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C9EFBDC-A8B5-9549-8D36-873513E4D40C}"/>
              </a:ext>
            </a:extLst>
          </p:cNvPr>
          <p:cNvSpPr txBox="1"/>
          <p:nvPr/>
        </p:nvSpPr>
        <p:spPr>
          <a:xfrm>
            <a:off x="596348" y="65333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D65072-FC35-D84F-937B-70E91C6BD3D3}"/>
              </a:ext>
            </a:extLst>
          </p:cNvPr>
          <p:cNvSpPr txBox="1"/>
          <p:nvPr/>
        </p:nvSpPr>
        <p:spPr>
          <a:xfrm>
            <a:off x="9342783" y="385638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8608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255714-7C3E-CE47-A04F-3BFE58C6B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42558"/>
              </p:ext>
            </p:extLst>
          </p:nvPr>
        </p:nvGraphicFramePr>
        <p:xfrm>
          <a:off x="152400" y="855023"/>
          <a:ext cx="11887200" cy="5771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5652">
                  <a:extLst>
                    <a:ext uri="{9D8B030D-6E8A-4147-A177-3AD203B41FA5}">
                      <a16:colId xmlns:a16="http://schemas.microsoft.com/office/drawing/2014/main" val="2869684715"/>
                    </a:ext>
                  </a:extLst>
                </a:gridCol>
                <a:gridCol w="9834748">
                  <a:extLst>
                    <a:ext uri="{9D8B030D-6E8A-4147-A177-3AD203B41FA5}">
                      <a16:colId xmlns:a16="http://schemas.microsoft.com/office/drawing/2014/main" val="390636435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732089712"/>
                    </a:ext>
                  </a:extLst>
                </a:gridCol>
              </a:tblGrid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9 –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= 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17875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5 –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= 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76562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18 is one less than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___.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13717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4 + 2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 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+ 3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33126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– 4 =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77149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3B88896-2D68-F540-A037-9B670477A06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660" y="0"/>
            <a:ext cx="1624940" cy="758242"/>
          </a:xfrm>
          <a:prstGeom prst="rect">
            <a:avLst/>
          </a:prstGeom>
        </p:spPr>
      </p:pic>
      <p:sp>
        <p:nvSpPr>
          <p:cNvPr id="6" name="Subtitle 4">
            <a:extLst>
              <a:ext uri="{FF2B5EF4-FFF2-40B4-BE49-F238E27FC236}">
                <a16:creationId xmlns:a16="http://schemas.microsoft.com/office/drawing/2014/main" id="{70301304-32C2-3A46-A1E0-2B5BDB764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349769"/>
            <a:ext cx="9712979" cy="456864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latin typeface="OpenDyslexicAlta" pitchFamily="2" charset="77"/>
              </a:rPr>
              <a:t>Year 1 | Quick Maths | Autumn | Week 1 | Day 5 </a:t>
            </a:r>
            <a:endParaRPr lang="en-GB" b="1" u="sng" dirty="0">
              <a:solidFill>
                <a:srgbClr val="FE3860"/>
              </a:solidFill>
              <a:latin typeface="OpenDyslexicAlta" pitchFamily="2" charset="77"/>
            </a:endParaRP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E7C164A3-E294-1D42-BFA2-683484B30EB8}"/>
              </a:ext>
            </a:extLst>
          </p:cNvPr>
          <p:cNvSpPr txBox="1">
            <a:spLocks/>
          </p:cNvSpPr>
          <p:nvPr/>
        </p:nvSpPr>
        <p:spPr>
          <a:xfrm>
            <a:off x="1239510" y="17700"/>
            <a:ext cx="9712979" cy="271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latin typeface="OpenDyslexicAlta" pitchFamily="2" charset="77"/>
              </a:rPr>
              <a:t>© </a:t>
            </a:r>
            <a:r>
              <a:rPr lang="en-GB" sz="1000" dirty="0" err="1">
                <a:latin typeface="OpenDyslexicAlta" pitchFamily="2" charset="77"/>
              </a:rPr>
              <a:t>EdShed</a:t>
            </a:r>
            <a:r>
              <a:rPr lang="en-GB" sz="1000" dirty="0">
                <a:latin typeface="OpenDyslexicAlta" pitchFamily="2" charset="77"/>
              </a:rPr>
              <a:t>, 2020-</a:t>
            </a:r>
            <a:endParaRPr lang="en-GB" sz="1000" b="1" u="sng" dirty="0">
              <a:solidFill>
                <a:srgbClr val="FE3860"/>
              </a:solidFill>
              <a:latin typeface="OpenDyslexicAlt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79344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255714-7C3E-CE47-A04F-3BFE58C6B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699858"/>
              </p:ext>
            </p:extLst>
          </p:nvPr>
        </p:nvGraphicFramePr>
        <p:xfrm>
          <a:off x="152400" y="855023"/>
          <a:ext cx="11887200" cy="5771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5652">
                  <a:extLst>
                    <a:ext uri="{9D8B030D-6E8A-4147-A177-3AD203B41FA5}">
                      <a16:colId xmlns:a16="http://schemas.microsoft.com/office/drawing/2014/main" val="2869684715"/>
                    </a:ext>
                  </a:extLst>
                </a:gridCol>
                <a:gridCol w="9834748">
                  <a:extLst>
                    <a:ext uri="{9D8B030D-6E8A-4147-A177-3AD203B41FA5}">
                      <a16:colId xmlns:a16="http://schemas.microsoft.com/office/drawing/2014/main" val="390636435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732089712"/>
                    </a:ext>
                  </a:extLst>
                </a:gridCol>
              </a:tblGrid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9 –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= 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17875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5 –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= 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76562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18 is one less than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___.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13717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4 + 2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 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+ 3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33126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– 4 =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77149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3B88896-2D68-F540-A037-9B670477A06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660" y="0"/>
            <a:ext cx="1624940" cy="758242"/>
          </a:xfrm>
          <a:prstGeom prst="rect">
            <a:avLst/>
          </a:prstGeom>
        </p:spPr>
      </p:pic>
      <p:sp>
        <p:nvSpPr>
          <p:cNvPr id="6" name="Subtitle 4">
            <a:extLst>
              <a:ext uri="{FF2B5EF4-FFF2-40B4-BE49-F238E27FC236}">
                <a16:creationId xmlns:a16="http://schemas.microsoft.com/office/drawing/2014/main" id="{70301304-32C2-3A46-A1E0-2B5BDB764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349769"/>
            <a:ext cx="9712979" cy="456864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latin typeface="OpenDyslexicAlta" pitchFamily="2" charset="77"/>
              </a:rPr>
              <a:t>Year 1 | Quick Maths | Autumn | Week 1 | Day 5 | </a:t>
            </a:r>
            <a:r>
              <a:rPr lang="en-GB" b="1" u="sng" dirty="0">
                <a:solidFill>
                  <a:srgbClr val="FE3860"/>
                </a:solidFill>
                <a:latin typeface="OpenDyslexicAlta" pitchFamily="2" charset="77"/>
              </a:rPr>
              <a:t>Answers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7F98A9-7B42-A841-8125-AE33509ADDDB}"/>
              </a:ext>
            </a:extLst>
          </p:cNvPr>
          <p:cNvSpPr/>
          <p:nvPr/>
        </p:nvSpPr>
        <p:spPr>
          <a:xfrm>
            <a:off x="2415502" y="1035523"/>
            <a:ext cx="8502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5</a:t>
            </a:r>
            <a:endParaRPr lang="en-US" sz="4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A38A26-6967-8B41-8421-6813CA48A468}"/>
              </a:ext>
            </a:extLst>
          </p:cNvPr>
          <p:cNvSpPr/>
          <p:nvPr/>
        </p:nvSpPr>
        <p:spPr>
          <a:xfrm>
            <a:off x="2430077" y="2212433"/>
            <a:ext cx="8502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0</a:t>
            </a:r>
            <a:endParaRPr lang="en-US" sz="4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287903-E94C-2B4F-9243-95CE19FCCC0F}"/>
              </a:ext>
            </a:extLst>
          </p:cNvPr>
          <p:cNvSpPr/>
          <p:nvPr/>
        </p:nvSpPr>
        <p:spPr>
          <a:xfrm>
            <a:off x="6658952" y="3386782"/>
            <a:ext cx="8502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19</a:t>
            </a:r>
            <a:endParaRPr lang="en-US" sz="4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E4C80A-CBB9-E440-9112-4D4005C2414F}"/>
              </a:ext>
            </a:extLst>
          </p:cNvPr>
          <p:cNvSpPr/>
          <p:nvPr/>
        </p:nvSpPr>
        <p:spPr>
          <a:xfrm>
            <a:off x="3616890" y="4536709"/>
            <a:ext cx="8502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3</a:t>
            </a:r>
            <a:endParaRPr lang="en-US" sz="4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6E1AAF-C56D-354E-9505-143CB8CC567A}"/>
              </a:ext>
            </a:extLst>
          </p:cNvPr>
          <p:cNvSpPr/>
          <p:nvPr/>
        </p:nvSpPr>
        <p:spPr>
          <a:xfrm>
            <a:off x="1370474" y="5649034"/>
            <a:ext cx="8502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10</a:t>
            </a:r>
            <a:endParaRPr lang="en-US" sz="4000" dirty="0"/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582D7545-901B-7D48-BE40-DBA5DA19A125}"/>
              </a:ext>
            </a:extLst>
          </p:cNvPr>
          <p:cNvSpPr txBox="1">
            <a:spLocks/>
          </p:cNvSpPr>
          <p:nvPr/>
        </p:nvSpPr>
        <p:spPr>
          <a:xfrm>
            <a:off x="1239510" y="17700"/>
            <a:ext cx="9712979" cy="271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latin typeface="OpenDyslexicAlta" pitchFamily="2" charset="77"/>
              </a:rPr>
              <a:t>© </a:t>
            </a:r>
            <a:r>
              <a:rPr lang="en-GB" sz="1000" dirty="0" err="1">
                <a:latin typeface="OpenDyslexicAlta" pitchFamily="2" charset="77"/>
              </a:rPr>
              <a:t>EdShed</a:t>
            </a:r>
            <a:r>
              <a:rPr lang="en-GB" sz="1000" dirty="0">
                <a:latin typeface="OpenDyslexicAlta" pitchFamily="2" charset="77"/>
              </a:rPr>
              <a:t>, 2020-</a:t>
            </a:r>
            <a:endParaRPr lang="en-GB" sz="1000" b="1" u="sng" dirty="0">
              <a:solidFill>
                <a:srgbClr val="FE3860"/>
              </a:solidFill>
              <a:latin typeface="OpenDyslexicAlt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8152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255714-7C3E-CE47-A04F-3BFE58C6B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212345"/>
              </p:ext>
            </p:extLst>
          </p:nvPr>
        </p:nvGraphicFramePr>
        <p:xfrm>
          <a:off x="152400" y="855023"/>
          <a:ext cx="11887200" cy="5771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5652">
                  <a:extLst>
                    <a:ext uri="{9D8B030D-6E8A-4147-A177-3AD203B41FA5}">
                      <a16:colId xmlns:a16="http://schemas.microsoft.com/office/drawing/2014/main" val="2869684715"/>
                    </a:ext>
                  </a:extLst>
                </a:gridCol>
                <a:gridCol w="9834748">
                  <a:extLst>
                    <a:ext uri="{9D8B030D-6E8A-4147-A177-3AD203B41FA5}">
                      <a16:colId xmlns:a16="http://schemas.microsoft.com/office/drawing/2014/main" val="390636435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732089712"/>
                    </a:ext>
                  </a:extLst>
                </a:gridCol>
              </a:tblGrid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9 + 1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17875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+ 3 =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76562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Add six and one together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13717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One more than 3 is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___.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33126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7 – 3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77149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3B88896-2D68-F540-A037-9B670477A06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660" y="0"/>
            <a:ext cx="1624940" cy="758242"/>
          </a:xfrm>
          <a:prstGeom prst="rect">
            <a:avLst/>
          </a:prstGeom>
        </p:spPr>
      </p:pic>
      <p:sp>
        <p:nvSpPr>
          <p:cNvPr id="6" name="Subtitle 4">
            <a:extLst>
              <a:ext uri="{FF2B5EF4-FFF2-40B4-BE49-F238E27FC236}">
                <a16:creationId xmlns:a16="http://schemas.microsoft.com/office/drawing/2014/main" id="{70301304-32C2-3A46-A1E0-2B5BDB764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349769"/>
            <a:ext cx="9712979" cy="456864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latin typeface="OpenDyslexicAlta" pitchFamily="2" charset="77"/>
              </a:rPr>
              <a:t>Year 1 | Quick Maths | Autumn | Week 1 | Day 1</a:t>
            </a: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56183BF7-EE8D-7D41-9B51-1692E610DE2E}"/>
              </a:ext>
            </a:extLst>
          </p:cNvPr>
          <p:cNvSpPr txBox="1">
            <a:spLocks/>
          </p:cNvSpPr>
          <p:nvPr/>
        </p:nvSpPr>
        <p:spPr>
          <a:xfrm>
            <a:off x="1239510" y="17700"/>
            <a:ext cx="9712979" cy="271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latin typeface="OpenDyslexicAlta" pitchFamily="2" charset="77"/>
              </a:rPr>
              <a:t>© </a:t>
            </a:r>
            <a:r>
              <a:rPr lang="en-GB" sz="1000" dirty="0" err="1">
                <a:latin typeface="OpenDyslexicAlta" pitchFamily="2" charset="77"/>
              </a:rPr>
              <a:t>EdShed</a:t>
            </a:r>
            <a:r>
              <a:rPr lang="en-GB" sz="1000" dirty="0">
                <a:latin typeface="OpenDyslexicAlta" pitchFamily="2" charset="77"/>
              </a:rPr>
              <a:t>, 2020-</a:t>
            </a:r>
            <a:endParaRPr lang="en-GB" sz="1000" b="1" u="sng" dirty="0">
              <a:solidFill>
                <a:srgbClr val="FE3860"/>
              </a:solidFill>
              <a:latin typeface="OpenDyslexicAlt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1586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255714-7C3E-CE47-A04F-3BFE58C6B19B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855023"/>
          <a:ext cx="11887200" cy="5771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5652">
                  <a:extLst>
                    <a:ext uri="{9D8B030D-6E8A-4147-A177-3AD203B41FA5}">
                      <a16:colId xmlns:a16="http://schemas.microsoft.com/office/drawing/2014/main" val="2869684715"/>
                    </a:ext>
                  </a:extLst>
                </a:gridCol>
                <a:gridCol w="9834748">
                  <a:extLst>
                    <a:ext uri="{9D8B030D-6E8A-4147-A177-3AD203B41FA5}">
                      <a16:colId xmlns:a16="http://schemas.microsoft.com/office/drawing/2014/main" val="390636435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732089712"/>
                    </a:ext>
                  </a:extLst>
                </a:gridCol>
              </a:tblGrid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9 + 1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17875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+ 3 =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76562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Add six and one together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13717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One more than 3 is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___.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33126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7 – 3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77149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3B88896-2D68-F540-A037-9B670477A06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660" y="0"/>
            <a:ext cx="1624940" cy="758242"/>
          </a:xfrm>
          <a:prstGeom prst="rect">
            <a:avLst/>
          </a:prstGeom>
        </p:spPr>
      </p:pic>
      <p:sp>
        <p:nvSpPr>
          <p:cNvPr id="6" name="Subtitle 4">
            <a:extLst>
              <a:ext uri="{FF2B5EF4-FFF2-40B4-BE49-F238E27FC236}">
                <a16:creationId xmlns:a16="http://schemas.microsoft.com/office/drawing/2014/main" id="{70301304-32C2-3A46-A1E0-2B5BDB764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349769"/>
            <a:ext cx="9712979" cy="456864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latin typeface="OpenDyslexicAlta" pitchFamily="2" charset="77"/>
              </a:rPr>
              <a:t>Year 1 | Quick Maths | Autumn | Week 1 | Day 1 | </a:t>
            </a:r>
            <a:r>
              <a:rPr lang="en-GB" b="1" u="sng" dirty="0">
                <a:solidFill>
                  <a:srgbClr val="FE3860"/>
                </a:solidFill>
                <a:latin typeface="OpenDyslexicAlta" pitchFamily="2" charset="77"/>
              </a:rPr>
              <a:t>Answers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5851D2-C336-2F42-8033-9314667B4180}"/>
              </a:ext>
            </a:extLst>
          </p:cNvPr>
          <p:cNvSpPr/>
          <p:nvPr/>
        </p:nvSpPr>
        <p:spPr>
          <a:xfrm>
            <a:off x="3567409" y="1047399"/>
            <a:ext cx="8210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10</a:t>
            </a:r>
            <a:endParaRPr lang="en-US" sz="4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B77211-8197-4E43-9D3D-0348E34302A8}"/>
              </a:ext>
            </a:extLst>
          </p:cNvPr>
          <p:cNvSpPr/>
          <p:nvPr/>
        </p:nvSpPr>
        <p:spPr>
          <a:xfrm>
            <a:off x="1368495" y="2161701"/>
            <a:ext cx="828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2</a:t>
            </a:r>
            <a:endParaRPr lang="en-US" sz="4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2925A9-0B11-A04A-BD9B-3760E2B7C803}"/>
              </a:ext>
            </a:extLst>
          </p:cNvPr>
          <p:cNvSpPr/>
          <p:nvPr/>
        </p:nvSpPr>
        <p:spPr>
          <a:xfrm>
            <a:off x="9132978" y="3299753"/>
            <a:ext cx="828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7</a:t>
            </a:r>
            <a:endParaRPr lang="en-US" sz="4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23D6C-F48B-0345-BD83-CDF3AE948107}"/>
              </a:ext>
            </a:extLst>
          </p:cNvPr>
          <p:cNvSpPr/>
          <p:nvPr/>
        </p:nvSpPr>
        <p:spPr>
          <a:xfrm>
            <a:off x="6744059" y="4509057"/>
            <a:ext cx="9036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4</a:t>
            </a:r>
            <a:endParaRPr lang="en-US" sz="4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854BE9-D428-4A46-90D1-9B677485C8D9}"/>
              </a:ext>
            </a:extLst>
          </p:cNvPr>
          <p:cNvSpPr/>
          <p:nvPr/>
        </p:nvSpPr>
        <p:spPr>
          <a:xfrm>
            <a:off x="3461067" y="5649034"/>
            <a:ext cx="9036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4</a:t>
            </a:r>
            <a:endParaRPr lang="en-US" sz="4000" dirty="0"/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6C22BB91-2181-4340-A9F1-1F818BC6A830}"/>
              </a:ext>
            </a:extLst>
          </p:cNvPr>
          <p:cNvSpPr txBox="1">
            <a:spLocks/>
          </p:cNvSpPr>
          <p:nvPr/>
        </p:nvSpPr>
        <p:spPr>
          <a:xfrm>
            <a:off x="1239510" y="17700"/>
            <a:ext cx="9712979" cy="271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latin typeface="OpenDyslexicAlta" pitchFamily="2" charset="77"/>
              </a:rPr>
              <a:t>© </a:t>
            </a:r>
            <a:r>
              <a:rPr lang="en-GB" sz="1000" dirty="0" err="1">
                <a:latin typeface="OpenDyslexicAlta" pitchFamily="2" charset="77"/>
              </a:rPr>
              <a:t>EdShed</a:t>
            </a:r>
            <a:r>
              <a:rPr lang="en-GB" sz="1000" dirty="0">
                <a:latin typeface="OpenDyslexicAlta" pitchFamily="2" charset="77"/>
              </a:rPr>
              <a:t>, 2020-</a:t>
            </a:r>
            <a:endParaRPr lang="en-GB" sz="1000" b="1" u="sng" dirty="0">
              <a:solidFill>
                <a:srgbClr val="FE3860"/>
              </a:solidFill>
              <a:latin typeface="OpenDyslexicAlt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272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255714-7C3E-CE47-A04F-3BFE58C6B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061435"/>
              </p:ext>
            </p:extLst>
          </p:nvPr>
        </p:nvGraphicFramePr>
        <p:xfrm>
          <a:off x="152400" y="855023"/>
          <a:ext cx="11887200" cy="5771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5652">
                  <a:extLst>
                    <a:ext uri="{9D8B030D-6E8A-4147-A177-3AD203B41FA5}">
                      <a16:colId xmlns:a16="http://schemas.microsoft.com/office/drawing/2014/main" val="2869684715"/>
                    </a:ext>
                  </a:extLst>
                </a:gridCol>
                <a:gridCol w="9834748">
                  <a:extLst>
                    <a:ext uri="{9D8B030D-6E8A-4147-A177-3AD203B41FA5}">
                      <a16:colId xmlns:a16="http://schemas.microsoft.com/office/drawing/2014/main" val="390636435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732089712"/>
                    </a:ext>
                  </a:extLst>
                </a:gridCol>
              </a:tblGrid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7 –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= 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17875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4 –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= 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76562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16 is one less than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___.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13717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4 + 3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 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+ 6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33126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– 5 =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77149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3B88896-2D68-F540-A037-9B670477A06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660" y="0"/>
            <a:ext cx="1624940" cy="758242"/>
          </a:xfrm>
          <a:prstGeom prst="rect">
            <a:avLst/>
          </a:prstGeom>
        </p:spPr>
      </p:pic>
      <p:sp>
        <p:nvSpPr>
          <p:cNvPr id="6" name="Subtitle 4">
            <a:extLst>
              <a:ext uri="{FF2B5EF4-FFF2-40B4-BE49-F238E27FC236}">
                <a16:creationId xmlns:a16="http://schemas.microsoft.com/office/drawing/2014/main" id="{70301304-32C2-3A46-A1E0-2B5BDB764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349769"/>
            <a:ext cx="9712979" cy="456864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latin typeface="OpenDyslexicAlta" pitchFamily="2" charset="77"/>
              </a:rPr>
              <a:t>Year 1 | Quick Maths | Autumn | Week 1 | Day 2 </a:t>
            </a:r>
            <a:endParaRPr lang="en-GB" b="1" u="sng" dirty="0">
              <a:solidFill>
                <a:srgbClr val="FE3860"/>
              </a:solidFill>
              <a:latin typeface="OpenDyslexicAlta" pitchFamily="2" charset="77"/>
            </a:endParaRP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77DDCEC0-4DCD-B340-85FC-1B74D822E51B}"/>
              </a:ext>
            </a:extLst>
          </p:cNvPr>
          <p:cNvSpPr txBox="1">
            <a:spLocks/>
          </p:cNvSpPr>
          <p:nvPr/>
        </p:nvSpPr>
        <p:spPr>
          <a:xfrm>
            <a:off x="1239510" y="17700"/>
            <a:ext cx="9712979" cy="271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latin typeface="OpenDyslexicAlta" pitchFamily="2" charset="77"/>
              </a:rPr>
              <a:t>© </a:t>
            </a:r>
            <a:r>
              <a:rPr lang="en-GB" sz="1000" dirty="0" err="1">
                <a:latin typeface="OpenDyslexicAlta" pitchFamily="2" charset="77"/>
              </a:rPr>
              <a:t>EdShed</a:t>
            </a:r>
            <a:r>
              <a:rPr lang="en-GB" sz="1000" dirty="0">
                <a:latin typeface="OpenDyslexicAlta" pitchFamily="2" charset="77"/>
              </a:rPr>
              <a:t>, 2020-</a:t>
            </a:r>
            <a:endParaRPr lang="en-GB" sz="1000" b="1" u="sng" dirty="0">
              <a:solidFill>
                <a:srgbClr val="FE3860"/>
              </a:solidFill>
              <a:latin typeface="OpenDyslexicAlt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89499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255714-7C3E-CE47-A04F-3BFE58C6B19B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855023"/>
          <a:ext cx="11887200" cy="5771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5652">
                  <a:extLst>
                    <a:ext uri="{9D8B030D-6E8A-4147-A177-3AD203B41FA5}">
                      <a16:colId xmlns:a16="http://schemas.microsoft.com/office/drawing/2014/main" val="2869684715"/>
                    </a:ext>
                  </a:extLst>
                </a:gridCol>
                <a:gridCol w="9834748">
                  <a:extLst>
                    <a:ext uri="{9D8B030D-6E8A-4147-A177-3AD203B41FA5}">
                      <a16:colId xmlns:a16="http://schemas.microsoft.com/office/drawing/2014/main" val="390636435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732089712"/>
                    </a:ext>
                  </a:extLst>
                </a:gridCol>
              </a:tblGrid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7 –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= 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17875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4 –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= 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76562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16 is one less than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___.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13717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4 + 3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 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+ 6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33126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– 5 =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77149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3B88896-2D68-F540-A037-9B670477A06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660" y="0"/>
            <a:ext cx="1624940" cy="758242"/>
          </a:xfrm>
          <a:prstGeom prst="rect">
            <a:avLst/>
          </a:prstGeom>
        </p:spPr>
      </p:pic>
      <p:sp>
        <p:nvSpPr>
          <p:cNvPr id="6" name="Subtitle 4">
            <a:extLst>
              <a:ext uri="{FF2B5EF4-FFF2-40B4-BE49-F238E27FC236}">
                <a16:creationId xmlns:a16="http://schemas.microsoft.com/office/drawing/2014/main" id="{70301304-32C2-3A46-A1E0-2B5BDB764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349769"/>
            <a:ext cx="9712979" cy="456864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latin typeface="OpenDyslexicAlta" pitchFamily="2" charset="77"/>
              </a:rPr>
              <a:t>Year 1 | Quick Maths | Autumn | Week 1 | Day 2 | </a:t>
            </a:r>
            <a:r>
              <a:rPr lang="en-GB" b="1" u="sng" dirty="0">
                <a:solidFill>
                  <a:srgbClr val="FE3860"/>
                </a:solidFill>
                <a:latin typeface="OpenDyslexicAlta" pitchFamily="2" charset="77"/>
              </a:rPr>
              <a:t>Answers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7F98A9-7B42-A841-8125-AE33509ADDDB}"/>
              </a:ext>
            </a:extLst>
          </p:cNvPr>
          <p:cNvSpPr/>
          <p:nvPr/>
        </p:nvSpPr>
        <p:spPr>
          <a:xfrm>
            <a:off x="2415502" y="1035523"/>
            <a:ext cx="8502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2</a:t>
            </a:r>
            <a:endParaRPr lang="en-US" sz="4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A38A26-6967-8B41-8421-6813CA48A468}"/>
              </a:ext>
            </a:extLst>
          </p:cNvPr>
          <p:cNvSpPr/>
          <p:nvPr/>
        </p:nvSpPr>
        <p:spPr>
          <a:xfrm>
            <a:off x="2430077" y="2212433"/>
            <a:ext cx="8502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0</a:t>
            </a:r>
            <a:endParaRPr lang="en-US" sz="4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287903-E94C-2B4F-9243-95CE19FCCC0F}"/>
              </a:ext>
            </a:extLst>
          </p:cNvPr>
          <p:cNvSpPr/>
          <p:nvPr/>
        </p:nvSpPr>
        <p:spPr>
          <a:xfrm>
            <a:off x="6682701" y="3386782"/>
            <a:ext cx="8502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17</a:t>
            </a:r>
            <a:endParaRPr lang="en-US" sz="4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E4C80A-CBB9-E440-9112-4D4005C2414F}"/>
              </a:ext>
            </a:extLst>
          </p:cNvPr>
          <p:cNvSpPr/>
          <p:nvPr/>
        </p:nvSpPr>
        <p:spPr>
          <a:xfrm>
            <a:off x="3616890" y="4536709"/>
            <a:ext cx="8502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1</a:t>
            </a:r>
            <a:endParaRPr lang="en-US" sz="4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6E1AAF-C56D-354E-9505-143CB8CC567A}"/>
              </a:ext>
            </a:extLst>
          </p:cNvPr>
          <p:cNvSpPr/>
          <p:nvPr/>
        </p:nvSpPr>
        <p:spPr>
          <a:xfrm>
            <a:off x="1370474" y="5649034"/>
            <a:ext cx="8502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10</a:t>
            </a:r>
            <a:endParaRPr lang="en-US" sz="4000" dirty="0"/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77DDCEC0-4DCD-B340-85FC-1B74D822E51B}"/>
              </a:ext>
            </a:extLst>
          </p:cNvPr>
          <p:cNvSpPr txBox="1">
            <a:spLocks/>
          </p:cNvSpPr>
          <p:nvPr/>
        </p:nvSpPr>
        <p:spPr>
          <a:xfrm>
            <a:off x="1239510" y="17700"/>
            <a:ext cx="9712979" cy="271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latin typeface="OpenDyslexicAlta" pitchFamily="2" charset="77"/>
              </a:rPr>
              <a:t>© </a:t>
            </a:r>
            <a:r>
              <a:rPr lang="en-GB" sz="1000" dirty="0" err="1">
                <a:latin typeface="OpenDyslexicAlta" pitchFamily="2" charset="77"/>
              </a:rPr>
              <a:t>EdShed</a:t>
            </a:r>
            <a:r>
              <a:rPr lang="en-GB" sz="1000" dirty="0">
                <a:latin typeface="OpenDyslexicAlta" pitchFamily="2" charset="77"/>
              </a:rPr>
              <a:t>, 2020-</a:t>
            </a:r>
            <a:endParaRPr lang="en-GB" sz="1000" b="1" u="sng" dirty="0">
              <a:solidFill>
                <a:srgbClr val="FE3860"/>
              </a:solidFill>
              <a:latin typeface="OpenDyslexicAlt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6779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255714-7C3E-CE47-A04F-3BFE58C6B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640102"/>
              </p:ext>
            </p:extLst>
          </p:nvPr>
        </p:nvGraphicFramePr>
        <p:xfrm>
          <a:off x="152400" y="855023"/>
          <a:ext cx="11887200" cy="5771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5652">
                  <a:extLst>
                    <a:ext uri="{9D8B030D-6E8A-4147-A177-3AD203B41FA5}">
                      <a16:colId xmlns:a16="http://schemas.microsoft.com/office/drawing/2014/main" val="2869684715"/>
                    </a:ext>
                  </a:extLst>
                </a:gridCol>
                <a:gridCol w="9834748">
                  <a:extLst>
                    <a:ext uri="{9D8B030D-6E8A-4147-A177-3AD203B41FA5}">
                      <a16:colId xmlns:a16="http://schemas.microsoft.com/office/drawing/2014/main" val="390636435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732089712"/>
                    </a:ext>
                  </a:extLst>
                </a:gridCol>
              </a:tblGrid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2 + 8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17875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+ 4 =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76562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Add five and one together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13717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One more than 5 is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___.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33126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8 – 3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77149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3B88896-2D68-F540-A037-9B670477A06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660" y="0"/>
            <a:ext cx="1624940" cy="758242"/>
          </a:xfrm>
          <a:prstGeom prst="rect">
            <a:avLst/>
          </a:prstGeom>
        </p:spPr>
      </p:pic>
      <p:sp>
        <p:nvSpPr>
          <p:cNvPr id="6" name="Subtitle 4">
            <a:extLst>
              <a:ext uri="{FF2B5EF4-FFF2-40B4-BE49-F238E27FC236}">
                <a16:creationId xmlns:a16="http://schemas.microsoft.com/office/drawing/2014/main" id="{70301304-32C2-3A46-A1E0-2B5BDB764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349769"/>
            <a:ext cx="9712979" cy="456864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latin typeface="OpenDyslexicAlta" pitchFamily="2" charset="77"/>
              </a:rPr>
              <a:t>Year 1 | Quick Maths | Autumn | Week 1 | Day 3 </a:t>
            </a:r>
            <a:endParaRPr lang="en-GB" b="1" u="sng" dirty="0">
              <a:solidFill>
                <a:srgbClr val="FE3860"/>
              </a:solidFill>
              <a:latin typeface="OpenDyslexicAlta" pitchFamily="2" charset="77"/>
            </a:endParaRP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E3AAC275-B6EE-D149-850B-2E03E9370340}"/>
              </a:ext>
            </a:extLst>
          </p:cNvPr>
          <p:cNvSpPr txBox="1">
            <a:spLocks/>
          </p:cNvSpPr>
          <p:nvPr/>
        </p:nvSpPr>
        <p:spPr>
          <a:xfrm>
            <a:off x="1239510" y="17700"/>
            <a:ext cx="9712979" cy="271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latin typeface="OpenDyslexicAlta" pitchFamily="2" charset="77"/>
              </a:rPr>
              <a:t>© </a:t>
            </a:r>
            <a:r>
              <a:rPr lang="en-GB" sz="1000" dirty="0" err="1">
                <a:latin typeface="OpenDyslexicAlta" pitchFamily="2" charset="77"/>
              </a:rPr>
              <a:t>EdShed</a:t>
            </a:r>
            <a:r>
              <a:rPr lang="en-GB" sz="1000" dirty="0">
                <a:latin typeface="OpenDyslexicAlta" pitchFamily="2" charset="77"/>
              </a:rPr>
              <a:t>, 2020-</a:t>
            </a:r>
            <a:endParaRPr lang="en-GB" sz="1000" b="1" u="sng" dirty="0">
              <a:solidFill>
                <a:srgbClr val="FE3860"/>
              </a:solidFill>
              <a:latin typeface="OpenDyslexicAlt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972697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255714-7C3E-CE47-A04F-3BFE58C6B19B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855023"/>
          <a:ext cx="11887200" cy="5771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5652">
                  <a:extLst>
                    <a:ext uri="{9D8B030D-6E8A-4147-A177-3AD203B41FA5}">
                      <a16:colId xmlns:a16="http://schemas.microsoft.com/office/drawing/2014/main" val="2869684715"/>
                    </a:ext>
                  </a:extLst>
                </a:gridCol>
                <a:gridCol w="9834748">
                  <a:extLst>
                    <a:ext uri="{9D8B030D-6E8A-4147-A177-3AD203B41FA5}">
                      <a16:colId xmlns:a16="http://schemas.microsoft.com/office/drawing/2014/main" val="390636435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732089712"/>
                    </a:ext>
                  </a:extLst>
                </a:gridCol>
              </a:tblGrid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2 + 8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17875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+ 4 =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76562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Add five and one together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13717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One more than 5 is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___.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33126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8 – 3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77149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3B88896-2D68-F540-A037-9B670477A06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660" y="0"/>
            <a:ext cx="1624940" cy="758242"/>
          </a:xfrm>
          <a:prstGeom prst="rect">
            <a:avLst/>
          </a:prstGeom>
        </p:spPr>
      </p:pic>
      <p:sp>
        <p:nvSpPr>
          <p:cNvPr id="6" name="Subtitle 4">
            <a:extLst>
              <a:ext uri="{FF2B5EF4-FFF2-40B4-BE49-F238E27FC236}">
                <a16:creationId xmlns:a16="http://schemas.microsoft.com/office/drawing/2014/main" id="{70301304-32C2-3A46-A1E0-2B5BDB764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349769"/>
            <a:ext cx="9712979" cy="456864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latin typeface="OpenDyslexicAlta" pitchFamily="2" charset="77"/>
              </a:rPr>
              <a:t>Year 1 | Quick Maths | Autumn | Week 1 | Day 3 | </a:t>
            </a:r>
            <a:r>
              <a:rPr lang="en-GB" b="1" u="sng" dirty="0">
                <a:solidFill>
                  <a:srgbClr val="FE3860"/>
                </a:solidFill>
                <a:latin typeface="OpenDyslexicAlta" pitchFamily="2" charset="77"/>
              </a:rPr>
              <a:t>Answers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5851D2-C336-2F42-8033-9314667B4180}"/>
              </a:ext>
            </a:extLst>
          </p:cNvPr>
          <p:cNvSpPr/>
          <p:nvPr/>
        </p:nvSpPr>
        <p:spPr>
          <a:xfrm>
            <a:off x="3567409" y="1047399"/>
            <a:ext cx="8210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10</a:t>
            </a:r>
            <a:endParaRPr lang="en-US" sz="4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B77211-8197-4E43-9D3D-0348E34302A8}"/>
              </a:ext>
            </a:extLst>
          </p:cNvPr>
          <p:cNvSpPr/>
          <p:nvPr/>
        </p:nvSpPr>
        <p:spPr>
          <a:xfrm>
            <a:off x="1368495" y="2161701"/>
            <a:ext cx="828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1</a:t>
            </a:r>
            <a:endParaRPr lang="en-US" sz="4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2925A9-0B11-A04A-BD9B-3760E2B7C803}"/>
              </a:ext>
            </a:extLst>
          </p:cNvPr>
          <p:cNvSpPr/>
          <p:nvPr/>
        </p:nvSpPr>
        <p:spPr>
          <a:xfrm>
            <a:off x="9382358" y="3299753"/>
            <a:ext cx="828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6</a:t>
            </a:r>
            <a:endParaRPr lang="en-US" sz="4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23D6C-F48B-0345-BD83-CDF3AE948107}"/>
              </a:ext>
            </a:extLst>
          </p:cNvPr>
          <p:cNvSpPr/>
          <p:nvPr/>
        </p:nvSpPr>
        <p:spPr>
          <a:xfrm>
            <a:off x="6744059" y="4509057"/>
            <a:ext cx="9036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6</a:t>
            </a:r>
            <a:endParaRPr lang="en-US" sz="4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854BE9-D428-4A46-90D1-9B677485C8D9}"/>
              </a:ext>
            </a:extLst>
          </p:cNvPr>
          <p:cNvSpPr/>
          <p:nvPr/>
        </p:nvSpPr>
        <p:spPr>
          <a:xfrm>
            <a:off x="3461067" y="5649034"/>
            <a:ext cx="9036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5</a:t>
            </a:r>
            <a:endParaRPr lang="en-US" sz="4000" dirty="0"/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AD5C165E-B52F-1147-BF90-E522C1180137}"/>
              </a:ext>
            </a:extLst>
          </p:cNvPr>
          <p:cNvSpPr txBox="1">
            <a:spLocks/>
          </p:cNvSpPr>
          <p:nvPr/>
        </p:nvSpPr>
        <p:spPr>
          <a:xfrm>
            <a:off x="1239510" y="17700"/>
            <a:ext cx="9712979" cy="271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latin typeface="OpenDyslexicAlta" pitchFamily="2" charset="77"/>
              </a:rPr>
              <a:t>© </a:t>
            </a:r>
            <a:r>
              <a:rPr lang="en-GB" sz="1000" dirty="0" err="1">
                <a:latin typeface="OpenDyslexicAlta" pitchFamily="2" charset="77"/>
              </a:rPr>
              <a:t>EdShed</a:t>
            </a:r>
            <a:r>
              <a:rPr lang="en-GB" sz="1000" dirty="0">
                <a:latin typeface="OpenDyslexicAlta" pitchFamily="2" charset="77"/>
              </a:rPr>
              <a:t>, 2020-</a:t>
            </a:r>
            <a:endParaRPr lang="en-GB" sz="1000" b="1" u="sng" dirty="0">
              <a:solidFill>
                <a:srgbClr val="FE3860"/>
              </a:solidFill>
              <a:latin typeface="OpenDyslexicAlt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2778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255714-7C3E-CE47-A04F-3BFE58C6B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519061"/>
              </p:ext>
            </p:extLst>
          </p:nvPr>
        </p:nvGraphicFramePr>
        <p:xfrm>
          <a:off x="152400" y="855023"/>
          <a:ext cx="11887200" cy="5771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5652">
                  <a:extLst>
                    <a:ext uri="{9D8B030D-6E8A-4147-A177-3AD203B41FA5}">
                      <a16:colId xmlns:a16="http://schemas.microsoft.com/office/drawing/2014/main" val="2869684715"/>
                    </a:ext>
                  </a:extLst>
                </a:gridCol>
                <a:gridCol w="9834748">
                  <a:extLst>
                    <a:ext uri="{9D8B030D-6E8A-4147-A177-3AD203B41FA5}">
                      <a16:colId xmlns:a16="http://schemas.microsoft.com/office/drawing/2014/main" val="390636435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732089712"/>
                    </a:ext>
                  </a:extLst>
                </a:gridCol>
              </a:tblGrid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8 –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= 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17875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3 –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= 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76562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14 is one less than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___.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13717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2 + 1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 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+ 0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33126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– 7 =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77149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3B88896-2D68-F540-A037-9B670477A06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660" y="0"/>
            <a:ext cx="1624940" cy="758242"/>
          </a:xfrm>
          <a:prstGeom prst="rect">
            <a:avLst/>
          </a:prstGeom>
        </p:spPr>
      </p:pic>
      <p:sp>
        <p:nvSpPr>
          <p:cNvPr id="6" name="Subtitle 4">
            <a:extLst>
              <a:ext uri="{FF2B5EF4-FFF2-40B4-BE49-F238E27FC236}">
                <a16:creationId xmlns:a16="http://schemas.microsoft.com/office/drawing/2014/main" id="{70301304-32C2-3A46-A1E0-2B5BDB764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349769"/>
            <a:ext cx="9712979" cy="456864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latin typeface="OpenDyslexicAlta" pitchFamily="2" charset="77"/>
              </a:rPr>
              <a:t>Year 1 | Quick Maths | Autumn | Week 1 | Day 4 </a:t>
            </a:r>
            <a:endParaRPr lang="en-GB" b="1" u="sng" dirty="0">
              <a:solidFill>
                <a:srgbClr val="FE3860"/>
              </a:solidFill>
              <a:latin typeface="OpenDyslexicAlta" pitchFamily="2" charset="77"/>
            </a:endParaRP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7FB9CF88-E1D1-E44A-98BC-EF65F65A8732}"/>
              </a:ext>
            </a:extLst>
          </p:cNvPr>
          <p:cNvSpPr txBox="1">
            <a:spLocks/>
          </p:cNvSpPr>
          <p:nvPr/>
        </p:nvSpPr>
        <p:spPr>
          <a:xfrm>
            <a:off x="1239510" y="17700"/>
            <a:ext cx="9712979" cy="271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latin typeface="OpenDyslexicAlta" pitchFamily="2" charset="77"/>
              </a:rPr>
              <a:t>© </a:t>
            </a:r>
            <a:r>
              <a:rPr lang="en-GB" sz="1000" dirty="0" err="1">
                <a:latin typeface="OpenDyslexicAlta" pitchFamily="2" charset="77"/>
              </a:rPr>
              <a:t>EdShed</a:t>
            </a:r>
            <a:r>
              <a:rPr lang="en-GB" sz="1000" dirty="0">
                <a:latin typeface="OpenDyslexicAlta" pitchFamily="2" charset="77"/>
              </a:rPr>
              <a:t>, 2020-</a:t>
            </a:r>
            <a:endParaRPr lang="en-GB" sz="1000" b="1" u="sng" dirty="0">
              <a:solidFill>
                <a:srgbClr val="FE3860"/>
              </a:solidFill>
              <a:latin typeface="OpenDyslexicAlt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50867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E255714-7C3E-CE47-A04F-3BFE58C6B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615411"/>
              </p:ext>
            </p:extLst>
          </p:nvPr>
        </p:nvGraphicFramePr>
        <p:xfrm>
          <a:off x="152400" y="855023"/>
          <a:ext cx="11887200" cy="5771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5652">
                  <a:extLst>
                    <a:ext uri="{9D8B030D-6E8A-4147-A177-3AD203B41FA5}">
                      <a16:colId xmlns:a16="http://schemas.microsoft.com/office/drawing/2014/main" val="2869684715"/>
                    </a:ext>
                  </a:extLst>
                </a:gridCol>
                <a:gridCol w="9834748">
                  <a:extLst>
                    <a:ext uri="{9D8B030D-6E8A-4147-A177-3AD203B41FA5}">
                      <a16:colId xmlns:a16="http://schemas.microsoft.com/office/drawing/2014/main" val="390636435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732089712"/>
                    </a:ext>
                  </a:extLst>
                </a:gridCol>
              </a:tblGrid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8 –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= 5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17875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2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3 –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= 3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76562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3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14 is one less than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___.</a:t>
                      </a:r>
                      <a:endParaRPr lang="en-US" sz="4000" dirty="0">
                        <a:latin typeface="OpenDyslexicAlta" pitchFamily="2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137172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2 + 1 =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 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+ 0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331268"/>
                  </a:ext>
                </a:extLst>
              </a:tr>
              <a:tr h="1154281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latin typeface="OpenDyslexicAlta" pitchFamily="2" charset="77"/>
                        </a:rPr>
                        <a:t>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4000" dirty="0">
                          <a:latin typeface="OpenDyslexicAlta" pitchFamily="2" charset="77"/>
                        </a:rPr>
                        <a:t> </a:t>
                      </a:r>
                      <a:r>
                        <a:rPr lang="en-US" sz="4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</a:t>
                      </a:r>
                      <a:r>
                        <a:rPr lang="en-US" sz="4000" dirty="0">
                          <a:latin typeface="OpenDyslexicAlta" pitchFamily="2" charset="77"/>
                        </a:rPr>
                        <a:t> – 7 =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latin typeface="OpenDyslexicAlta" pitchFamily="2" charset="77"/>
                        </a:rPr>
                        <a:t>/1</a:t>
                      </a:r>
                    </a:p>
                  </a:txBody>
                  <a:tcPr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477149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3B88896-2D68-F540-A037-9B670477A06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660" y="0"/>
            <a:ext cx="1624940" cy="758242"/>
          </a:xfrm>
          <a:prstGeom prst="rect">
            <a:avLst/>
          </a:prstGeom>
        </p:spPr>
      </p:pic>
      <p:sp>
        <p:nvSpPr>
          <p:cNvPr id="6" name="Subtitle 4">
            <a:extLst>
              <a:ext uri="{FF2B5EF4-FFF2-40B4-BE49-F238E27FC236}">
                <a16:creationId xmlns:a16="http://schemas.microsoft.com/office/drawing/2014/main" id="{70301304-32C2-3A46-A1E0-2B5BDB7645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349769"/>
            <a:ext cx="9712979" cy="456864"/>
          </a:xfrm>
        </p:spPr>
        <p:txBody>
          <a:bodyPr>
            <a:normAutofit/>
          </a:bodyPr>
          <a:lstStyle/>
          <a:p>
            <a:pPr algn="l"/>
            <a:r>
              <a:rPr lang="en-GB" dirty="0">
                <a:latin typeface="OpenDyslexicAlta" pitchFamily="2" charset="77"/>
              </a:rPr>
              <a:t>Year 1 | Quick Maths | Autumn | Week 1 | Day 4 | </a:t>
            </a:r>
            <a:r>
              <a:rPr lang="en-GB" b="1" u="sng" dirty="0">
                <a:solidFill>
                  <a:srgbClr val="FE3860"/>
                </a:solidFill>
                <a:latin typeface="OpenDyslexicAlta" pitchFamily="2" charset="77"/>
              </a:rPr>
              <a:t>Answers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7F98A9-7B42-A841-8125-AE33509ADDDB}"/>
              </a:ext>
            </a:extLst>
          </p:cNvPr>
          <p:cNvSpPr/>
          <p:nvPr/>
        </p:nvSpPr>
        <p:spPr>
          <a:xfrm>
            <a:off x="2415502" y="1035523"/>
            <a:ext cx="8502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3</a:t>
            </a:r>
            <a:endParaRPr lang="en-US" sz="4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A38A26-6967-8B41-8421-6813CA48A468}"/>
              </a:ext>
            </a:extLst>
          </p:cNvPr>
          <p:cNvSpPr/>
          <p:nvPr/>
        </p:nvSpPr>
        <p:spPr>
          <a:xfrm>
            <a:off x="2430077" y="2212433"/>
            <a:ext cx="8502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0</a:t>
            </a:r>
            <a:endParaRPr lang="en-US" sz="4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287903-E94C-2B4F-9243-95CE19FCCC0F}"/>
              </a:ext>
            </a:extLst>
          </p:cNvPr>
          <p:cNvSpPr/>
          <p:nvPr/>
        </p:nvSpPr>
        <p:spPr>
          <a:xfrm>
            <a:off x="6694579" y="3386782"/>
            <a:ext cx="8502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15</a:t>
            </a:r>
            <a:endParaRPr lang="en-US" sz="4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E4C80A-CBB9-E440-9112-4D4005C2414F}"/>
              </a:ext>
            </a:extLst>
          </p:cNvPr>
          <p:cNvSpPr/>
          <p:nvPr/>
        </p:nvSpPr>
        <p:spPr>
          <a:xfrm>
            <a:off x="3616890" y="4536709"/>
            <a:ext cx="8502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3</a:t>
            </a:r>
            <a:endParaRPr lang="en-US" sz="4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6E1AAF-C56D-354E-9505-143CB8CC567A}"/>
              </a:ext>
            </a:extLst>
          </p:cNvPr>
          <p:cNvSpPr/>
          <p:nvPr/>
        </p:nvSpPr>
        <p:spPr>
          <a:xfrm>
            <a:off x="1370474" y="5649034"/>
            <a:ext cx="8502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FE3860"/>
                </a:solidFill>
                <a:latin typeface="OpenDyslexicAlta" pitchFamily="2" charset="77"/>
              </a:rPr>
              <a:t>10</a:t>
            </a:r>
            <a:endParaRPr lang="en-US" sz="4000" dirty="0"/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31B13BB5-B693-1143-8145-8B3C62D29E79}"/>
              </a:ext>
            </a:extLst>
          </p:cNvPr>
          <p:cNvSpPr txBox="1">
            <a:spLocks/>
          </p:cNvSpPr>
          <p:nvPr/>
        </p:nvSpPr>
        <p:spPr>
          <a:xfrm>
            <a:off x="1239510" y="17700"/>
            <a:ext cx="9712979" cy="271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latin typeface="OpenDyslexicAlta" pitchFamily="2" charset="77"/>
              </a:rPr>
              <a:t>© </a:t>
            </a:r>
            <a:r>
              <a:rPr lang="en-GB" sz="1000" dirty="0" err="1">
                <a:latin typeface="OpenDyslexicAlta" pitchFamily="2" charset="77"/>
              </a:rPr>
              <a:t>EdShed</a:t>
            </a:r>
            <a:r>
              <a:rPr lang="en-GB" sz="1000" dirty="0">
                <a:latin typeface="OpenDyslexicAlta" pitchFamily="2" charset="77"/>
              </a:rPr>
              <a:t>, 2020-</a:t>
            </a:r>
            <a:endParaRPr lang="en-GB" sz="1000" b="1" u="sng" dirty="0">
              <a:solidFill>
                <a:srgbClr val="FE3860"/>
              </a:solidFill>
              <a:latin typeface="OpenDyslexicAlta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3878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hs Shed" id="{5DF74AD8-8BDD-4844-8C46-FFB9DBA0E41D}" vid="{0802D904-F1CF-8847-94FE-D7F26B26A31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694</Words>
  <Application>Microsoft Macintosh PowerPoint</Application>
  <PresentationFormat>Widescreen</PresentationFormat>
  <Paragraphs>197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Lato</vt:lpstr>
      <vt:lpstr>Lato Light</vt:lpstr>
      <vt:lpstr>Muli</vt:lpstr>
      <vt:lpstr>OpenDyslexicAlta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Saunders</dc:creator>
  <cp:lastModifiedBy>Martin Saunders</cp:lastModifiedBy>
  <cp:revision>10</cp:revision>
  <dcterms:created xsi:type="dcterms:W3CDTF">2020-10-12T14:10:39Z</dcterms:created>
  <dcterms:modified xsi:type="dcterms:W3CDTF">2020-11-05T14:07:14Z</dcterms:modified>
</cp:coreProperties>
</file>