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1" r:id="rId1"/>
  </p:sldMasterIdLst>
  <p:notesMasterIdLst>
    <p:notesMasterId r:id="rId18"/>
  </p:notesMasterIdLst>
  <p:sldIdLst>
    <p:sldId id="256" r:id="rId2"/>
    <p:sldId id="257" r:id="rId3"/>
    <p:sldId id="281" r:id="rId4"/>
    <p:sldId id="283" r:id="rId5"/>
    <p:sldId id="258" r:id="rId6"/>
    <p:sldId id="271" r:id="rId7"/>
    <p:sldId id="259" r:id="rId8"/>
    <p:sldId id="260" r:id="rId9"/>
    <p:sldId id="262" r:id="rId10"/>
    <p:sldId id="263" r:id="rId11"/>
    <p:sldId id="264" r:id="rId12"/>
    <p:sldId id="279" r:id="rId13"/>
    <p:sldId id="280" r:id="rId14"/>
    <p:sldId id="282" r:id="rId15"/>
    <p:sldId id="269" r:id="rId16"/>
    <p:sldId id="273"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OpenDyslexic" pitchFamily="2" charset="77"/>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660066"/>
    <a:srgbClr val="CC99FF"/>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9" autoAdjust="0"/>
    <p:restoredTop sz="92629" autoAdjust="0"/>
  </p:normalViewPr>
  <p:slideViewPr>
    <p:cSldViewPr snapToGrid="0">
      <p:cViewPr varScale="1">
        <p:scale>
          <a:sx n="107" d="100"/>
          <a:sy n="107" d="100"/>
        </p:scale>
        <p:origin x="19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C12E1-A15D-4F9F-86BA-7806195A44E3}" type="datetimeFigureOut">
              <a:rPr lang="en-GB" smtClean="0"/>
              <a:t>14/09/2020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2248E-1B6B-4373-A390-B8475C5183B5}" type="slidenum">
              <a:rPr lang="en-GB" smtClean="0"/>
              <a:t>‹#›</a:t>
            </a:fld>
            <a:endParaRPr lang="en-GB"/>
          </a:p>
        </p:txBody>
      </p:sp>
    </p:spTree>
    <p:extLst>
      <p:ext uri="{BB962C8B-B14F-4D97-AF65-F5344CB8AC3E}">
        <p14:creationId xmlns:p14="http://schemas.microsoft.com/office/powerpoint/2010/main" val="187784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show the children a picture of a salamander before beginning and the area the story takes place on a map. </a:t>
            </a:r>
          </a:p>
        </p:txBody>
      </p:sp>
      <p:sp>
        <p:nvSpPr>
          <p:cNvPr id="4" name="Slide Number Placeholder 3"/>
          <p:cNvSpPr>
            <a:spLocks noGrp="1"/>
          </p:cNvSpPr>
          <p:nvPr>
            <p:ph type="sldNum" sz="quarter" idx="5"/>
          </p:nvPr>
        </p:nvSpPr>
        <p:spPr/>
        <p:txBody>
          <a:bodyPr/>
          <a:lstStyle/>
          <a:p>
            <a:fld id="{F2A2248E-1B6B-4373-A390-B8475C5183B5}" type="slidenum">
              <a:rPr lang="en-GB" smtClean="0"/>
              <a:t>1</a:t>
            </a:fld>
            <a:endParaRPr lang="en-GB"/>
          </a:p>
        </p:txBody>
      </p:sp>
    </p:spTree>
    <p:extLst>
      <p:ext uri="{BB962C8B-B14F-4D97-AF65-F5344CB8AC3E}">
        <p14:creationId xmlns:p14="http://schemas.microsoft.com/office/powerpoint/2010/main" val="189985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Against glorifying war, describes the horror and fear, pointless deaths etc. Encourage chn to justify and explain. </a:t>
            </a:r>
          </a:p>
        </p:txBody>
      </p:sp>
      <p:sp>
        <p:nvSpPr>
          <p:cNvPr id="4" name="Slide Number Placeholder 3"/>
          <p:cNvSpPr>
            <a:spLocks noGrp="1"/>
          </p:cNvSpPr>
          <p:nvPr>
            <p:ph type="sldNum" sz="quarter" idx="5"/>
          </p:nvPr>
        </p:nvSpPr>
        <p:spPr/>
        <p:txBody>
          <a:bodyPr/>
          <a:lstStyle/>
          <a:p>
            <a:fld id="{F2A2248E-1B6B-4373-A390-B8475C5183B5}" type="slidenum">
              <a:rPr lang="en-GB" smtClean="0"/>
              <a:t>14</a:t>
            </a:fld>
            <a:endParaRPr lang="en-GB"/>
          </a:p>
        </p:txBody>
      </p:sp>
    </p:spTree>
    <p:extLst>
      <p:ext uri="{BB962C8B-B14F-4D97-AF65-F5344CB8AC3E}">
        <p14:creationId xmlns:p14="http://schemas.microsoft.com/office/powerpoint/2010/main" val="176839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A2248E-1B6B-4373-A390-B8475C5183B5}" type="slidenum">
              <a:rPr lang="en-GB" smtClean="0"/>
              <a:t>15</a:t>
            </a:fld>
            <a:endParaRPr lang="en-GB"/>
          </a:p>
        </p:txBody>
      </p:sp>
    </p:spTree>
    <p:extLst>
      <p:ext uri="{BB962C8B-B14F-4D97-AF65-F5344CB8AC3E}">
        <p14:creationId xmlns:p14="http://schemas.microsoft.com/office/powerpoint/2010/main" val="231465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children to justify and explain. </a:t>
            </a:r>
          </a:p>
        </p:txBody>
      </p:sp>
      <p:sp>
        <p:nvSpPr>
          <p:cNvPr id="4" name="Slide Number Placeholder 3"/>
          <p:cNvSpPr>
            <a:spLocks noGrp="1"/>
          </p:cNvSpPr>
          <p:nvPr>
            <p:ph type="sldNum" sz="quarter" idx="5"/>
          </p:nvPr>
        </p:nvSpPr>
        <p:spPr/>
        <p:txBody>
          <a:bodyPr/>
          <a:lstStyle/>
          <a:p>
            <a:fld id="{F2A2248E-1B6B-4373-A390-B8475C5183B5}" type="slidenum">
              <a:rPr lang="en-GB" smtClean="0"/>
              <a:t>16</a:t>
            </a:fld>
            <a:endParaRPr lang="en-GB"/>
          </a:p>
        </p:txBody>
      </p:sp>
    </p:spTree>
    <p:extLst>
      <p:ext uri="{BB962C8B-B14F-4D97-AF65-F5344CB8AC3E}">
        <p14:creationId xmlns:p14="http://schemas.microsoft.com/office/powerpoint/2010/main" val="3829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read this first and have the children follow along and then read on their own. </a:t>
            </a:r>
          </a:p>
        </p:txBody>
      </p:sp>
      <p:sp>
        <p:nvSpPr>
          <p:cNvPr id="4" name="Slide Number Placeholder 3"/>
          <p:cNvSpPr>
            <a:spLocks noGrp="1"/>
          </p:cNvSpPr>
          <p:nvPr>
            <p:ph type="sldNum" sz="quarter" idx="5"/>
          </p:nvPr>
        </p:nvSpPr>
        <p:spPr/>
        <p:txBody>
          <a:bodyPr/>
          <a:lstStyle/>
          <a:p>
            <a:fld id="{F2A2248E-1B6B-4373-A390-B8475C5183B5}" type="slidenum">
              <a:rPr lang="en-GB" smtClean="0"/>
              <a:t>5</a:t>
            </a:fld>
            <a:endParaRPr lang="en-GB"/>
          </a:p>
        </p:txBody>
      </p:sp>
    </p:spTree>
    <p:extLst>
      <p:ext uri="{BB962C8B-B14F-4D97-AF65-F5344CB8AC3E}">
        <p14:creationId xmlns:p14="http://schemas.microsoft.com/office/powerpoint/2010/main" val="98719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show the soldier’s feelings through our expression? </a:t>
            </a:r>
          </a:p>
        </p:txBody>
      </p:sp>
      <p:sp>
        <p:nvSpPr>
          <p:cNvPr id="4" name="Slide Number Placeholder 3"/>
          <p:cNvSpPr>
            <a:spLocks noGrp="1"/>
          </p:cNvSpPr>
          <p:nvPr>
            <p:ph type="sldNum" sz="quarter" idx="5"/>
          </p:nvPr>
        </p:nvSpPr>
        <p:spPr/>
        <p:txBody>
          <a:bodyPr/>
          <a:lstStyle/>
          <a:p>
            <a:fld id="{F2A2248E-1B6B-4373-A390-B8475C5183B5}" type="slidenum">
              <a:rPr lang="en-GB" smtClean="0"/>
              <a:t>6</a:t>
            </a:fld>
            <a:endParaRPr lang="en-GB"/>
          </a:p>
        </p:txBody>
      </p:sp>
    </p:spTree>
    <p:extLst>
      <p:ext uri="{BB962C8B-B14F-4D97-AF65-F5344CB8AC3E}">
        <p14:creationId xmlns:p14="http://schemas.microsoft.com/office/powerpoint/2010/main" val="117087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could use a scale to indicate if they have heard the word before – 1 indicating no, I’ve never heard it before and 5 indicating yes, I know this word well. </a:t>
            </a:r>
          </a:p>
        </p:txBody>
      </p:sp>
      <p:sp>
        <p:nvSpPr>
          <p:cNvPr id="4" name="Slide Number Placeholder 3"/>
          <p:cNvSpPr>
            <a:spLocks noGrp="1"/>
          </p:cNvSpPr>
          <p:nvPr>
            <p:ph type="sldNum" sz="quarter" idx="5"/>
          </p:nvPr>
        </p:nvSpPr>
        <p:spPr/>
        <p:txBody>
          <a:bodyPr/>
          <a:lstStyle/>
          <a:p>
            <a:fld id="{F2A2248E-1B6B-4373-A390-B8475C5183B5}" type="slidenum">
              <a:rPr lang="en-GB" smtClean="0"/>
              <a:t>7</a:t>
            </a:fld>
            <a:endParaRPr lang="en-GB"/>
          </a:p>
        </p:txBody>
      </p:sp>
    </p:spTree>
    <p:extLst>
      <p:ext uri="{BB962C8B-B14F-4D97-AF65-F5344CB8AC3E}">
        <p14:creationId xmlns:p14="http://schemas.microsoft.com/office/powerpoint/2010/main" val="330247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‘erupted’ suggest about the sores?</a:t>
            </a:r>
          </a:p>
        </p:txBody>
      </p:sp>
      <p:sp>
        <p:nvSpPr>
          <p:cNvPr id="4" name="Slide Number Placeholder 3"/>
          <p:cNvSpPr>
            <a:spLocks noGrp="1"/>
          </p:cNvSpPr>
          <p:nvPr>
            <p:ph type="sldNum" sz="quarter" idx="5"/>
          </p:nvPr>
        </p:nvSpPr>
        <p:spPr/>
        <p:txBody>
          <a:bodyPr/>
          <a:lstStyle/>
          <a:p>
            <a:fld id="{F2A2248E-1B6B-4373-A390-B8475C5183B5}" type="slidenum">
              <a:rPr lang="en-GB" smtClean="0"/>
              <a:t>8</a:t>
            </a:fld>
            <a:endParaRPr lang="en-GB"/>
          </a:p>
        </p:txBody>
      </p:sp>
    </p:spTree>
    <p:extLst>
      <p:ext uri="{BB962C8B-B14F-4D97-AF65-F5344CB8AC3E}">
        <p14:creationId xmlns:p14="http://schemas.microsoft.com/office/powerpoint/2010/main" val="26370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finished early, children could give a partner a statement and challenge them to find evidence.</a:t>
            </a:r>
          </a:p>
        </p:txBody>
      </p:sp>
      <p:sp>
        <p:nvSpPr>
          <p:cNvPr id="4" name="Slide Number Placeholder 3"/>
          <p:cNvSpPr>
            <a:spLocks noGrp="1"/>
          </p:cNvSpPr>
          <p:nvPr>
            <p:ph type="sldNum" sz="quarter" idx="5"/>
          </p:nvPr>
        </p:nvSpPr>
        <p:spPr/>
        <p:txBody>
          <a:bodyPr/>
          <a:lstStyle/>
          <a:p>
            <a:fld id="{F2A2248E-1B6B-4373-A390-B8475C5183B5}" type="slidenum">
              <a:rPr lang="en-GB" smtClean="0"/>
              <a:t>9</a:t>
            </a:fld>
            <a:endParaRPr lang="en-GB"/>
          </a:p>
        </p:txBody>
      </p:sp>
    </p:spTree>
    <p:extLst>
      <p:ext uri="{BB962C8B-B14F-4D97-AF65-F5344CB8AC3E}">
        <p14:creationId xmlns:p14="http://schemas.microsoft.com/office/powerpoint/2010/main" val="364327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2248E-1B6B-4373-A390-B8475C5183B5}" type="slidenum">
              <a:rPr lang="en-GB" smtClean="0"/>
              <a:t>11</a:t>
            </a:fld>
            <a:endParaRPr lang="en-GB"/>
          </a:p>
        </p:txBody>
      </p:sp>
    </p:spTree>
    <p:extLst>
      <p:ext uri="{BB962C8B-B14F-4D97-AF65-F5344CB8AC3E}">
        <p14:creationId xmlns:p14="http://schemas.microsoft.com/office/powerpoint/2010/main" val="358578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there any other pieces of evidence that support this decision? </a:t>
            </a:r>
          </a:p>
        </p:txBody>
      </p:sp>
      <p:sp>
        <p:nvSpPr>
          <p:cNvPr id="4" name="Slide Number Placeholder 3"/>
          <p:cNvSpPr>
            <a:spLocks noGrp="1"/>
          </p:cNvSpPr>
          <p:nvPr>
            <p:ph type="sldNum" sz="quarter" idx="5"/>
          </p:nvPr>
        </p:nvSpPr>
        <p:spPr/>
        <p:txBody>
          <a:bodyPr/>
          <a:lstStyle/>
          <a:p>
            <a:fld id="{F2A2248E-1B6B-4373-A390-B8475C5183B5}" type="slidenum">
              <a:rPr lang="en-GB" smtClean="0"/>
              <a:t>12</a:t>
            </a:fld>
            <a:endParaRPr lang="en-GB"/>
          </a:p>
        </p:txBody>
      </p:sp>
    </p:spTree>
    <p:extLst>
      <p:ext uri="{BB962C8B-B14F-4D97-AF65-F5344CB8AC3E}">
        <p14:creationId xmlns:p14="http://schemas.microsoft.com/office/powerpoint/2010/main" val="78939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2248E-1B6B-4373-A390-B8475C5183B5}" type="slidenum">
              <a:rPr lang="en-GB" smtClean="0"/>
              <a:t>13</a:t>
            </a:fld>
            <a:endParaRPr lang="en-GB"/>
          </a:p>
        </p:txBody>
      </p:sp>
    </p:spTree>
    <p:extLst>
      <p:ext uri="{BB962C8B-B14F-4D97-AF65-F5344CB8AC3E}">
        <p14:creationId xmlns:p14="http://schemas.microsoft.com/office/powerpoint/2010/main" val="69730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5E7708-AC7B-436E-B598-9479200AF9A8}" type="datetime1">
              <a:rPr lang="en-GB" smtClean="0"/>
              <a:t>14/09/2020</a:t>
            </a:fld>
            <a:endParaRPr lang="en-GB"/>
          </a:p>
        </p:txBody>
      </p:sp>
      <p:sp>
        <p:nvSpPr>
          <p:cNvPr id="5" name="Footer Placeholder 4"/>
          <p:cNvSpPr>
            <a:spLocks noGrp="1"/>
          </p:cNvSpPr>
          <p:nvPr>
            <p:ph type="ftr" sz="quarter" idx="11"/>
          </p:nvPr>
        </p:nvSpPr>
        <p:spPr/>
        <p:txBody>
          <a:bodyPr/>
          <a:lstStyle/>
          <a:p>
            <a:r>
              <a:rPr lang="en-GB"/>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385436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2F5D-398C-4FE8-A326-9184E34249DE}" type="datetime1">
              <a:rPr lang="en-GB" smtClean="0"/>
              <a:t>14/09/2020</a:t>
            </a:fld>
            <a:endParaRPr lang="en-GB"/>
          </a:p>
        </p:txBody>
      </p:sp>
      <p:sp>
        <p:nvSpPr>
          <p:cNvPr id="5" name="Footer Placeholder 4"/>
          <p:cNvSpPr>
            <a:spLocks noGrp="1"/>
          </p:cNvSpPr>
          <p:nvPr>
            <p:ph type="ftr" sz="quarter" idx="11"/>
          </p:nvPr>
        </p:nvSpPr>
        <p:spPr/>
        <p:txBody>
          <a:bodyPr/>
          <a:lstStyle/>
          <a:p>
            <a:r>
              <a:rPr lang="en-GB"/>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265495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847A6-542B-41A2-A5BA-080327FF437C}" type="datetime1">
              <a:rPr lang="en-GB" smtClean="0"/>
              <a:t>14/09/2020</a:t>
            </a:fld>
            <a:endParaRPr lang="en-GB"/>
          </a:p>
        </p:txBody>
      </p:sp>
      <p:sp>
        <p:nvSpPr>
          <p:cNvPr id="5" name="Footer Placeholder 4"/>
          <p:cNvSpPr>
            <a:spLocks noGrp="1"/>
          </p:cNvSpPr>
          <p:nvPr>
            <p:ph type="ftr" sz="quarter" idx="11"/>
          </p:nvPr>
        </p:nvSpPr>
        <p:spPr/>
        <p:txBody>
          <a:bodyPr/>
          <a:lstStyle/>
          <a:p>
            <a:r>
              <a:rPr lang="en-GB"/>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54956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C9D72-374C-40E7-8F6E-D26096102A09}" type="datetime1">
              <a:rPr lang="en-GB" smtClean="0"/>
              <a:t>14/09/2020</a:t>
            </a:fld>
            <a:endParaRPr lang="en-GB"/>
          </a:p>
        </p:txBody>
      </p:sp>
      <p:sp>
        <p:nvSpPr>
          <p:cNvPr id="5" name="Footer Placeholder 4"/>
          <p:cNvSpPr>
            <a:spLocks noGrp="1"/>
          </p:cNvSpPr>
          <p:nvPr>
            <p:ph type="ftr" sz="quarter" idx="11"/>
          </p:nvPr>
        </p:nvSpPr>
        <p:spPr/>
        <p:txBody>
          <a:bodyPr/>
          <a:lstStyle/>
          <a:p>
            <a:r>
              <a:rPr lang="en-GB"/>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32140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E2B53-72B0-4E30-B438-36737286F681}" type="datetime1">
              <a:rPr lang="en-GB" smtClean="0"/>
              <a:t>14/09/2020</a:t>
            </a:fld>
            <a:endParaRPr lang="en-GB"/>
          </a:p>
        </p:txBody>
      </p:sp>
      <p:sp>
        <p:nvSpPr>
          <p:cNvPr id="5" name="Footer Placeholder 4"/>
          <p:cNvSpPr>
            <a:spLocks noGrp="1"/>
          </p:cNvSpPr>
          <p:nvPr>
            <p:ph type="ftr" sz="quarter" idx="11"/>
          </p:nvPr>
        </p:nvSpPr>
        <p:spPr/>
        <p:txBody>
          <a:bodyPr/>
          <a:lstStyle/>
          <a:p>
            <a:r>
              <a:rPr lang="en-GB"/>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35356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4CC82-36BC-47C5-9E2D-5C7244A5EB80}" type="datetime1">
              <a:rPr lang="en-GB" smtClean="0"/>
              <a:t>14/09/2020</a:t>
            </a:fld>
            <a:endParaRPr lang="en-GB"/>
          </a:p>
        </p:txBody>
      </p:sp>
      <p:sp>
        <p:nvSpPr>
          <p:cNvPr id="6" name="Footer Placeholder 5"/>
          <p:cNvSpPr>
            <a:spLocks noGrp="1"/>
          </p:cNvSpPr>
          <p:nvPr>
            <p:ph type="ftr" sz="quarter" idx="11"/>
          </p:nvPr>
        </p:nvSpPr>
        <p:spPr/>
        <p:txBody>
          <a:bodyPr/>
          <a:lstStyle/>
          <a:p>
            <a:r>
              <a:rPr lang="en-GB"/>
              <a:t>© The Literacy Shed</a:t>
            </a:r>
          </a:p>
        </p:txBody>
      </p:sp>
      <p:sp>
        <p:nvSpPr>
          <p:cNvPr id="7" name="Slide Number Placeholder 6"/>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117910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71040-01AB-4F45-BB74-7FAF6E05F27A}" type="datetime1">
              <a:rPr lang="en-GB" smtClean="0"/>
              <a:t>14/09/2020</a:t>
            </a:fld>
            <a:endParaRPr lang="en-GB"/>
          </a:p>
        </p:txBody>
      </p:sp>
      <p:sp>
        <p:nvSpPr>
          <p:cNvPr id="8" name="Footer Placeholder 7"/>
          <p:cNvSpPr>
            <a:spLocks noGrp="1"/>
          </p:cNvSpPr>
          <p:nvPr>
            <p:ph type="ftr" sz="quarter" idx="11"/>
          </p:nvPr>
        </p:nvSpPr>
        <p:spPr/>
        <p:txBody>
          <a:bodyPr/>
          <a:lstStyle/>
          <a:p>
            <a:r>
              <a:rPr lang="en-GB"/>
              <a:t>© The Literacy Shed</a:t>
            </a:r>
          </a:p>
        </p:txBody>
      </p:sp>
      <p:sp>
        <p:nvSpPr>
          <p:cNvPr id="9" name="Slide Number Placeholder 8"/>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117357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B9742-C750-4F1A-9706-EA8224975E3D}" type="datetime1">
              <a:rPr lang="en-GB" smtClean="0"/>
              <a:t>14/09/2020</a:t>
            </a:fld>
            <a:endParaRPr lang="en-GB"/>
          </a:p>
        </p:txBody>
      </p:sp>
      <p:sp>
        <p:nvSpPr>
          <p:cNvPr id="4" name="Footer Placeholder 3"/>
          <p:cNvSpPr>
            <a:spLocks noGrp="1"/>
          </p:cNvSpPr>
          <p:nvPr>
            <p:ph type="ftr" sz="quarter" idx="11"/>
          </p:nvPr>
        </p:nvSpPr>
        <p:spPr/>
        <p:txBody>
          <a:bodyPr/>
          <a:lstStyle/>
          <a:p>
            <a:r>
              <a:rPr lang="en-GB"/>
              <a:t>© The Literacy Shed</a:t>
            </a:r>
          </a:p>
        </p:txBody>
      </p:sp>
      <p:sp>
        <p:nvSpPr>
          <p:cNvPr id="5" name="Slide Number Placeholder 4"/>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420458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302EB-5477-403D-837E-F1D93AD1088C}" type="datetime1">
              <a:rPr lang="en-GB" smtClean="0"/>
              <a:t>14/09/2020</a:t>
            </a:fld>
            <a:endParaRPr lang="en-GB"/>
          </a:p>
        </p:txBody>
      </p:sp>
      <p:sp>
        <p:nvSpPr>
          <p:cNvPr id="3" name="Footer Placeholder 2"/>
          <p:cNvSpPr>
            <a:spLocks noGrp="1"/>
          </p:cNvSpPr>
          <p:nvPr>
            <p:ph type="ftr" sz="quarter" idx="11"/>
          </p:nvPr>
        </p:nvSpPr>
        <p:spPr/>
        <p:txBody>
          <a:bodyPr/>
          <a:lstStyle/>
          <a:p>
            <a:r>
              <a:rPr lang="en-GB"/>
              <a:t>© The Literacy Shed</a:t>
            </a:r>
          </a:p>
        </p:txBody>
      </p:sp>
      <p:sp>
        <p:nvSpPr>
          <p:cNvPr id="4" name="Slide Number Placeholder 3"/>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2372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4D9F6-C579-42F7-8C64-AACB74DB9D49}" type="datetime1">
              <a:rPr lang="en-GB" smtClean="0"/>
              <a:t>14/09/2020</a:t>
            </a:fld>
            <a:endParaRPr lang="en-GB"/>
          </a:p>
        </p:txBody>
      </p:sp>
      <p:sp>
        <p:nvSpPr>
          <p:cNvPr id="6" name="Footer Placeholder 5"/>
          <p:cNvSpPr>
            <a:spLocks noGrp="1"/>
          </p:cNvSpPr>
          <p:nvPr>
            <p:ph type="ftr" sz="quarter" idx="11"/>
          </p:nvPr>
        </p:nvSpPr>
        <p:spPr/>
        <p:txBody>
          <a:bodyPr/>
          <a:lstStyle/>
          <a:p>
            <a:r>
              <a:rPr lang="en-GB"/>
              <a:t>© The Literacy Shed</a:t>
            </a:r>
          </a:p>
        </p:txBody>
      </p:sp>
      <p:sp>
        <p:nvSpPr>
          <p:cNvPr id="7" name="Slide Number Placeholder 6"/>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373270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61E3D-1F45-49C7-8021-02C9D1F388EE}" type="datetime1">
              <a:rPr lang="en-GB" smtClean="0"/>
              <a:t>14/09/2020</a:t>
            </a:fld>
            <a:endParaRPr lang="en-GB"/>
          </a:p>
        </p:txBody>
      </p:sp>
      <p:sp>
        <p:nvSpPr>
          <p:cNvPr id="6" name="Footer Placeholder 5"/>
          <p:cNvSpPr>
            <a:spLocks noGrp="1"/>
          </p:cNvSpPr>
          <p:nvPr>
            <p:ph type="ftr" sz="quarter" idx="11"/>
          </p:nvPr>
        </p:nvSpPr>
        <p:spPr/>
        <p:txBody>
          <a:bodyPr/>
          <a:lstStyle/>
          <a:p>
            <a:r>
              <a:rPr lang="en-GB"/>
              <a:t>© The Literacy Shed</a:t>
            </a:r>
          </a:p>
        </p:txBody>
      </p:sp>
      <p:sp>
        <p:nvSpPr>
          <p:cNvPr id="7" name="Slide Number Placeholder 6"/>
          <p:cNvSpPr>
            <a:spLocks noGrp="1"/>
          </p:cNvSpPr>
          <p:nvPr>
            <p:ph type="sldNum" sz="quarter" idx="12"/>
          </p:nvPr>
        </p:nvSpPr>
        <p:spPr/>
        <p:txBody>
          <a:bodyPr/>
          <a:lstStyle/>
          <a:p>
            <a:fld id="{D0BD0E76-B364-4BD8-9EDF-33DB8B96F2C1}" type="slidenum">
              <a:rPr lang="en-GB" smtClean="0"/>
              <a:t>‹#›</a:t>
            </a:fld>
            <a:endParaRPr lang="en-GB"/>
          </a:p>
        </p:txBody>
      </p:sp>
    </p:spTree>
    <p:extLst>
      <p:ext uri="{BB962C8B-B14F-4D97-AF65-F5344CB8AC3E}">
        <p14:creationId xmlns:p14="http://schemas.microsoft.com/office/powerpoint/2010/main" val="89263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549E7-9D8E-4663-842C-54977F8FB68C}" type="datetime1">
              <a:rPr lang="en-GB" smtClean="0"/>
              <a:t>14/09/2020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The Literacy Shed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D0E76-B364-4BD8-9EDF-33DB8B96F2C1}" type="slidenum">
              <a:rPr lang="en-GB" smtClean="0"/>
              <a:t>‹#›</a:t>
            </a:fld>
            <a:endParaRPr lang="en-GB"/>
          </a:p>
        </p:txBody>
      </p:sp>
    </p:spTree>
    <p:extLst>
      <p:ext uri="{BB962C8B-B14F-4D97-AF65-F5344CB8AC3E}">
        <p14:creationId xmlns:p14="http://schemas.microsoft.com/office/powerpoint/2010/main" val="4766580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7870-DBF1-4BB0-90C9-0C2B19EC05AF}"/>
              </a:ext>
            </a:extLst>
          </p:cNvPr>
          <p:cNvSpPr>
            <a:spLocks noGrp="1"/>
          </p:cNvSpPr>
          <p:nvPr>
            <p:ph type="ctrTitle"/>
          </p:nvPr>
        </p:nvSpPr>
        <p:spPr/>
        <p:txBody>
          <a:bodyPr/>
          <a:lstStyle/>
          <a:p>
            <a:r>
              <a:rPr lang="en-GB" dirty="0">
                <a:solidFill>
                  <a:srgbClr val="C00000"/>
                </a:solidFill>
                <a:latin typeface="OpenDyslexic" panose="00000500000000000000" pitchFamily="50" charset="0"/>
              </a:rPr>
              <a:t>Dulce Et Decorum Est</a:t>
            </a:r>
          </a:p>
        </p:txBody>
      </p:sp>
      <p:sp>
        <p:nvSpPr>
          <p:cNvPr id="3" name="Subtitle 2">
            <a:extLst>
              <a:ext uri="{FF2B5EF4-FFF2-40B4-BE49-F238E27FC236}">
                <a16:creationId xmlns:a16="http://schemas.microsoft.com/office/drawing/2014/main" id="{430BFCAD-9C42-42AD-BB07-13D02BCFB8CC}"/>
              </a:ext>
            </a:extLst>
          </p:cNvPr>
          <p:cNvSpPr>
            <a:spLocks noGrp="1"/>
          </p:cNvSpPr>
          <p:nvPr>
            <p:ph type="subTitle" idx="1"/>
          </p:nvPr>
        </p:nvSpPr>
        <p:spPr/>
        <p:txBody>
          <a:bodyPr>
            <a:normAutofit/>
          </a:bodyPr>
          <a:lstStyle/>
          <a:p>
            <a:r>
              <a:rPr lang="en-GB" dirty="0">
                <a:latin typeface="OpenDyslexic" panose="00000500000000000000" pitchFamily="50" charset="0"/>
              </a:rPr>
              <a:t>Stage 6</a:t>
            </a:r>
          </a:p>
          <a:p>
            <a:r>
              <a:rPr lang="en-GB" dirty="0">
                <a:latin typeface="OpenDyslexic" panose="00000500000000000000" pitchFamily="50" charset="0"/>
              </a:rPr>
              <a:t>Unit Focus: Narrative Poetry</a:t>
            </a:r>
          </a:p>
          <a:p>
            <a:r>
              <a:rPr lang="en-GB" dirty="0">
                <a:latin typeface="OpenDyslexic" panose="00000500000000000000" pitchFamily="50" charset="0"/>
              </a:rPr>
              <a:t>Text Focus: Narrative </a:t>
            </a:r>
          </a:p>
        </p:txBody>
      </p:sp>
      <p:sp>
        <p:nvSpPr>
          <p:cNvPr id="4" name="Footer Placeholder 3">
            <a:extLst>
              <a:ext uri="{FF2B5EF4-FFF2-40B4-BE49-F238E27FC236}">
                <a16:creationId xmlns:a16="http://schemas.microsoft.com/office/drawing/2014/main" id="{8001305A-C97E-4E4E-98AB-EFB193D00CE0}"/>
              </a:ext>
            </a:extLst>
          </p:cNvPr>
          <p:cNvSpPr>
            <a:spLocks noGrp="1"/>
          </p:cNvSpPr>
          <p:nvPr>
            <p:ph type="ftr" sz="quarter" idx="11"/>
          </p:nvPr>
        </p:nvSpPr>
        <p:spPr/>
        <p:txBody>
          <a:bodyPr/>
          <a:lstStyle/>
          <a:p>
            <a:r>
              <a:rPr lang="en-GB"/>
              <a:t>© The Literacy Shed</a:t>
            </a:r>
          </a:p>
        </p:txBody>
      </p:sp>
      <p:pic>
        <p:nvPicPr>
          <p:cNvPr id="5" name="Picture 4">
            <a:extLst>
              <a:ext uri="{FF2B5EF4-FFF2-40B4-BE49-F238E27FC236}">
                <a16:creationId xmlns:a16="http://schemas.microsoft.com/office/drawing/2014/main" id="{CCEDD775-176A-4C56-AEAD-9487054701AE}"/>
              </a:ext>
            </a:extLst>
          </p:cNvPr>
          <p:cNvPicPr>
            <a:picLocks noChangeAspect="1"/>
          </p:cNvPicPr>
          <p:nvPr/>
        </p:nvPicPr>
        <p:blipFill>
          <a:blip r:embed="rId3"/>
          <a:stretch>
            <a:fillRect/>
          </a:stretch>
        </p:blipFill>
        <p:spPr>
          <a:xfrm>
            <a:off x="0" y="0"/>
            <a:ext cx="12192000" cy="1971675"/>
          </a:xfrm>
          <a:prstGeom prst="rect">
            <a:avLst/>
          </a:prstGeom>
        </p:spPr>
      </p:pic>
      <p:pic>
        <p:nvPicPr>
          <p:cNvPr id="7" name="Picture 6" descr="A vase of flowers on a table&#10;&#10;Description automatically generated">
            <a:extLst>
              <a:ext uri="{FF2B5EF4-FFF2-40B4-BE49-F238E27FC236}">
                <a16:creationId xmlns:a16="http://schemas.microsoft.com/office/drawing/2014/main" id="{E1BE46C5-1B68-F249-B274-D14F82701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14" y="4035554"/>
            <a:ext cx="4705814" cy="2929447"/>
          </a:xfrm>
          <a:prstGeom prst="rect">
            <a:avLst/>
          </a:prstGeom>
        </p:spPr>
      </p:pic>
      <p:pic>
        <p:nvPicPr>
          <p:cNvPr id="9" name="Picture 8" descr="A vase of flowers on a table&#10;&#10;Description automatically generated">
            <a:extLst>
              <a:ext uri="{FF2B5EF4-FFF2-40B4-BE49-F238E27FC236}">
                <a16:creationId xmlns:a16="http://schemas.microsoft.com/office/drawing/2014/main" id="{1AF75CCA-78BD-9244-AF97-3F8F46A5A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093" y="3885151"/>
            <a:ext cx="4705814" cy="2929447"/>
          </a:xfrm>
          <a:prstGeom prst="rect">
            <a:avLst/>
          </a:prstGeom>
        </p:spPr>
      </p:pic>
    </p:spTree>
    <p:extLst>
      <p:ext uri="{BB962C8B-B14F-4D97-AF65-F5344CB8AC3E}">
        <p14:creationId xmlns:p14="http://schemas.microsoft.com/office/powerpoint/2010/main" val="42260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F573-9B31-4A4B-B3CA-F660E3E21703}"/>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Task 4: Your turn</a:t>
            </a:r>
          </a:p>
        </p:txBody>
      </p:sp>
      <p:sp>
        <p:nvSpPr>
          <p:cNvPr id="3" name="Content Placeholder 2">
            <a:extLst>
              <a:ext uri="{FF2B5EF4-FFF2-40B4-BE49-F238E27FC236}">
                <a16:creationId xmlns:a16="http://schemas.microsoft.com/office/drawing/2014/main" id="{A7B3BD1C-E8C9-4481-8541-7B4D6AE0E2A8}"/>
              </a:ext>
            </a:extLst>
          </p:cNvPr>
          <p:cNvSpPr>
            <a:spLocks noGrp="1"/>
          </p:cNvSpPr>
          <p:nvPr>
            <p:ph idx="1"/>
          </p:nvPr>
        </p:nvSpPr>
        <p:spPr>
          <a:xfrm>
            <a:off x="838200" y="1716373"/>
            <a:ext cx="10805160" cy="4351338"/>
          </a:xfrm>
        </p:spPr>
        <p:txBody>
          <a:bodyPr/>
          <a:lstStyle/>
          <a:p>
            <a:pPr marL="0" indent="0">
              <a:buNone/>
            </a:pPr>
            <a:r>
              <a:rPr lang="en-GB" b="1" i="1" dirty="0">
                <a:latin typeface="OpenDyslexic" panose="00000500000000000000" pitchFamily="50" charset="0"/>
              </a:rPr>
              <a:t>Spend some time preparing your answer. Use evidence from the story. </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Remember to:</a:t>
            </a:r>
          </a:p>
          <a:p>
            <a:r>
              <a:rPr lang="en-GB" dirty="0">
                <a:latin typeface="OpenDyslexic" panose="00000500000000000000" pitchFamily="50" charset="0"/>
              </a:rPr>
              <a:t>Complete the table with at least one piece of evidence for each statement</a:t>
            </a:r>
          </a:p>
        </p:txBody>
      </p:sp>
      <p:sp>
        <p:nvSpPr>
          <p:cNvPr id="7" name="Footer Placeholder 6">
            <a:extLst>
              <a:ext uri="{FF2B5EF4-FFF2-40B4-BE49-F238E27FC236}">
                <a16:creationId xmlns:a16="http://schemas.microsoft.com/office/drawing/2014/main" id="{154DA366-AA21-4E75-B866-99B26F40D0C6}"/>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A6198C52-99C7-461F-956C-66408063C6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412" y="427514"/>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35956AAE-298F-4B3D-8300-CD94B6A6E685}"/>
              </a:ext>
            </a:extLst>
          </p:cNvPr>
          <p:cNvPicPr>
            <a:picLocks noChangeAspect="1"/>
          </p:cNvPicPr>
          <p:nvPr/>
        </p:nvPicPr>
        <p:blipFill>
          <a:blip r:embed="rId3"/>
          <a:stretch>
            <a:fillRect/>
          </a:stretch>
        </p:blipFill>
        <p:spPr>
          <a:xfrm>
            <a:off x="0" y="4886325"/>
            <a:ext cx="12192000" cy="1971675"/>
          </a:xfrm>
          <a:prstGeom prst="rect">
            <a:avLst/>
          </a:prstGeom>
        </p:spPr>
      </p:pic>
    </p:spTree>
    <p:extLst>
      <p:ext uri="{BB962C8B-B14F-4D97-AF65-F5344CB8AC3E}">
        <p14:creationId xmlns:p14="http://schemas.microsoft.com/office/powerpoint/2010/main" val="3283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2896-60DE-449D-9832-16BB3D0C0F77}"/>
              </a:ext>
            </a:extLst>
          </p:cNvPr>
          <p:cNvSpPr>
            <a:spLocks noGrp="1"/>
          </p:cNvSpPr>
          <p:nvPr>
            <p:ph type="title"/>
          </p:nvPr>
        </p:nvSpPr>
        <p:spPr>
          <a:xfrm>
            <a:off x="838200" y="660400"/>
            <a:ext cx="10515600" cy="1325563"/>
          </a:xfrm>
        </p:spPr>
        <p:txBody>
          <a:bodyPr>
            <a:normAutofit fontScale="90000"/>
          </a:bodyPr>
          <a:lstStyle/>
          <a:p>
            <a:pPr algn="ctr"/>
            <a:r>
              <a:rPr lang="en-GB" b="1" dirty="0">
                <a:solidFill>
                  <a:srgbClr val="C00000"/>
                </a:solidFill>
                <a:latin typeface="OpenDyslexic" panose="00000500000000000000" pitchFamily="50" charset="0"/>
              </a:rPr>
              <a:t>Task 5: Let’s look at these answers!</a:t>
            </a:r>
            <a:br>
              <a:rPr lang="en-GB" dirty="0">
                <a:solidFill>
                  <a:srgbClr val="C00000"/>
                </a:solidFill>
                <a:latin typeface="OpenDyslexic" panose="00000500000000000000" pitchFamily="50" charset="0"/>
              </a:rPr>
            </a:br>
            <a:br>
              <a:rPr lang="en-GB" sz="3100" dirty="0">
                <a:solidFill>
                  <a:srgbClr val="C00000"/>
                </a:solidFill>
                <a:latin typeface="OpenDyslexic" panose="00000500000000000000" pitchFamily="50" charset="0"/>
              </a:rPr>
            </a:br>
            <a:r>
              <a:rPr lang="en-GB" sz="3100" i="1" dirty="0">
                <a:latin typeface="OpenDyslexic" panose="00000500000000000000" pitchFamily="50" charset="0"/>
              </a:rPr>
              <a:t>How did you do?</a:t>
            </a:r>
            <a:endParaRPr lang="en-GB" sz="3100" b="1" i="1" dirty="0">
              <a:latin typeface="OpenDyslexic" panose="00000500000000000000" pitchFamily="50" charset="0"/>
            </a:endParaRPr>
          </a:p>
        </p:txBody>
      </p:sp>
      <p:graphicFrame>
        <p:nvGraphicFramePr>
          <p:cNvPr id="4" name="Content Placeholder 3">
            <a:extLst>
              <a:ext uri="{FF2B5EF4-FFF2-40B4-BE49-F238E27FC236}">
                <a16:creationId xmlns:a16="http://schemas.microsoft.com/office/drawing/2014/main" id="{6A1A11D4-61A4-42B8-B8E5-7E97BECECDE7}"/>
              </a:ext>
            </a:extLst>
          </p:cNvPr>
          <p:cNvGraphicFramePr>
            <a:graphicFrameLocks noGrp="1"/>
          </p:cNvGraphicFramePr>
          <p:nvPr>
            <p:ph idx="1"/>
            <p:extLst>
              <p:ext uri="{D42A27DB-BD31-4B8C-83A1-F6EECF244321}">
                <p14:modId xmlns:p14="http://schemas.microsoft.com/office/powerpoint/2010/main" val="508343537"/>
              </p:ext>
            </p:extLst>
          </p:nvPr>
        </p:nvGraphicFramePr>
        <p:xfrm>
          <a:off x="452120" y="2045076"/>
          <a:ext cx="11287760" cy="4445464"/>
        </p:xfrm>
        <a:graphic>
          <a:graphicData uri="http://schemas.openxmlformats.org/drawingml/2006/table">
            <a:tbl>
              <a:tblPr firstRow="1" bandRow="1">
                <a:tableStyleId>{5940675A-B579-460E-94D1-54222C63F5DA}</a:tableStyleId>
              </a:tblPr>
              <a:tblGrid>
                <a:gridCol w="2722880">
                  <a:extLst>
                    <a:ext uri="{9D8B030D-6E8A-4147-A177-3AD203B41FA5}">
                      <a16:colId xmlns:a16="http://schemas.microsoft.com/office/drawing/2014/main" val="2415236416"/>
                    </a:ext>
                  </a:extLst>
                </a:gridCol>
                <a:gridCol w="8564880">
                  <a:extLst>
                    <a:ext uri="{9D8B030D-6E8A-4147-A177-3AD203B41FA5}">
                      <a16:colId xmlns:a16="http://schemas.microsoft.com/office/drawing/2014/main" val="152535128"/>
                    </a:ext>
                  </a:extLst>
                </a:gridCol>
              </a:tblGrid>
              <a:tr h="925024">
                <a:tc>
                  <a:txBody>
                    <a:bodyPr/>
                    <a:lstStyle/>
                    <a:p>
                      <a:r>
                        <a:rPr lang="en-GB" sz="2800" dirty="0">
                          <a:solidFill>
                            <a:schemeClr val="tx1"/>
                          </a:solidFill>
                          <a:latin typeface="OpenDyslexic" panose="00000500000000000000" pitchFamily="50" charset="0"/>
                        </a:rPr>
                        <a:t>Statement</a:t>
                      </a:r>
                    </a:p>
                  </a:txBody>
                  <a:tcPr/>
                </a:tc>
                <a:tc>
                  <a:txBody>
                    <a:bodyPr/>
                    <a:lstStyle/>
                    <a:p>
                      <a:r>
                        <a:rPr lang="en-GB" sz="2800" dirty="0">
                          <a:solidFill>
                            <a:schemeClr val="tx1"/>
                          </a:solidFill>
                          <a:latin typeface="OpenDyslexic" panose="00000500000000000000" pitchFamily="50" charset="0"/>
                        </a:rPr>
                        <a:t>Evidence</a:t>
                      </a:r>
                    </a:p>
                  </a:txBody>
                  <a:tcPr/>
                </a:tc>
                <a:extLst>
                  <a:ext uri="{0D108BD9-81ED-4DB2-BD59-A6C34878D82A}">
                    <a16:rowId xmlns:a16="http://schemas.microsoft.com/office/drawing/2014/main" val="3436540580"/>
                  </a:ext>
                </a:extLst>
              </a:tr>
              <a:tr h="3034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outerShdw blurRad="38100" dist="38100" dir="2700000" algn="tl">
                              <a:srgbClr val="000000">
                                <a:alpha val="43137"/>
                              </a:srgbClr>
                            </a:outerShdw>
                          </a:effectLst>
                          <a:latin typeface="OpenDyslexic" panose="00000500000000000000" pitchFamily="50" charset="0"/>
                        </a:rPr>
                        <a:t>The soldiers are tired. </a:t>
                      </a:r>
                    </a:p>
                    <a:p>
                      <a:endParaRPr lang="en-GB" sz="2800" dirty="0">
                        <a:latin typeface="OpenDyslexic" panose="00000500000000000000" pitchFamily="50" charset="0"/>
                      </a:endParaRPr>
                    </a:p>
                  </a:txBody>
                  <a:tcPr/>
                </a:tc>
                <a:tc>
                  <a:txBody>
                    <a:bodyPr/>
                    <a:lstStyle/>
                    <a:p>
                      <a:r>
                        <a:rPr lang="en-GB" sz="2500" i="1" dirty="0">
                          <a:latin typeface="OpenDyslexic" panose="00000500000000000000" pitchFamily="50" charset="0"/>
                        </a:rPr>
                        <a:t>Any words or phrases which refer to soldiers being tired and exhausted. </a:t>
                      </a:r>
                    </a:p>
                    <a:p>
                      <a:r>
                        <a:rPr lang="en-GB" sz="2500" dirty="0">
                          <a:latin typeface="OpenDyslexic" panose="00000500000000000000" pitchFamily="50" charset="0"/>
                        </a:rPr>
                        <a:t>For example:</a:t>
                      </a:r>
                    </a:p>
                    <a:p>
                      <a:r>
                        <a:rPr lang="en-GB" sz="2500" dirty="0">
                          <a:latin typeface="OpenDyslexic" panose="00000500000000000000" pitchFamily="50" charset="0"/>
                        </a:rPr>
                        <a:t>‘trudged’, ‘bent double like old beggars’, marching while half-asleep’, ‘eyes dropping and jaw hanging open’, ‘limped on’, ‘drunk with fatigue’.</a:t>
                      </a:r>
                    </a:p>
                    <a:p>
                      <a:r>
                        <a:rPr lang="en-GB" sz="2500" dirty="0">
                          <a:latin typeface="OpenDyslexic" panose="00000500000000000000" pitchFamily="50" charset="0"/>
                        </a:rPr>
                        <a:t>They are struggling to walk, exhaustion has taken over them. </a:t>
                      </a:r>
                    </a:p>
                  </a:txBody>
                  <a:tcPr/>
                </a:tc>
                <a:extLst>
                  <a:ext uri="{0D108BD9-81ED-4DB2-BD59-A6C34878D82A}">
                    <a16:rowId xmlns:a16="http://schemas.microsoft.com/office/drawing/2014/main" val="3037200721"/>
                  </a:ext>
                </a:extLst>
              </a:tr>
            </a:tbl>
          </a:graphicData>
        </a:graphic>
      </p:graphicFrame>
      <p:sp>
        <p:nvSpPr>
          <p:cNvPr id="7" name="Footer Placeholder 6">
            <a:extLst>
              <a:ext uri="{FF2B5EF4-FFF2-40B4-BE49-F238E27FC236}">
                <a16:creationId xmlns:a16="http://schemas.microsoft.com/office/drawing/2014/main" id="{DF652ADA-34C5-4E02-BC56-649CDAE15876}"/>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F30CF7C6-F184-446C-8B16-1061D0DBE5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92" y="5780405"/>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1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2896-60DE-449D-9832-16BB3D0C0F77}"/>
              </a:ext>
            </a:extLst>
          </p:cNvPr>
          <p:cNvSpPr>
            <a:spLocks noGrp="1"/>
          </p:cNvSpPr>
          <p:nvPr>
            <p:ph type="title"/>
          </p:nvPr>
        </p:nvSpPr>
        <p:spPr>
          <a:xfrm>
            <a:off x="838200" y="660400"/>
            <a:ext cx="10515600" cy="1325563"/>
          </a:xfrm>
        </p:spPr>
        <p:txBody>
          <a:bodyPr>
            <a:normAutofit fontScale="90000"/>
          </a:bodyPr>
          <a:lstStyle/>
          <a:p>
            <a:pPr algn="ctr"/>
            <a:r>
              <a:rPr lang="en-GB" b="1" dirty="0">
                <a:solidFill>
                  <a:srgbClr val="C00000"/>
                </a:solidFill>
                <a:latin typeface="OpenDyslexic" panose="00000500000000000000" pitchFamily="50" charset="0"/>
              </a:rPr>
              <a:t>Task 5: Let’s look at these answers!</a:t>
            </a:r>
            <a:br>
              <a:rPr lang="en-GB" dirty="0">
                <a:solidFill>
                  <a:srgbClr val="C00000"/>
                </a:solidFill>
                <a:latin typeface="OpenDyslexic" panose="00000500000000000000" pitchFamily="50" charset="0"/>
              </a:rPr>
            </a:br>
            <a:br>
              <a:rPr lang="en-GB" sz="3100" dirty="0">
                <a:solidFill>
                  <a:srgbClr val="660066"/>
                </a:solidFill>
                <a:latin typeface="OpenDyslexic" panose="00000500000000000000" pitchFamily="50" charset="0"/>
              </a:rPr>
            </a:br>
            <a:r>
              <a:rPr lang="en-GB" sz="3100" i="1" dirty="0">
                <a:latin typeface="OpenDyslexic" panose="00000500000000000000" pitchFamily="50" charset="0"/>
              </a:rPr>
              <a:t>How did you do?</a:t>
            </a:r>
            <a:endParaRPr lang="en-GB" sz="3100" b="1" i="1" dirty="0">
              <a:latin typeface="OpenDyslexic" panose="00000500000000000000" pitchFamily="50" charset="0"/>
            </a:endParaRPr>
          </a:p>
        </p:txBody>
      </p:sp>
      <p:graphicFrame>
        <p:nvGraphicFramePr>
          <p:cNvPr id="4" name="Content Placeholder 3">
            <a:extLst>
              <a:ext uri="{FF2B5EF4-FFF2-40B4-BE49-F238E27FC236}">
                <a16:creationId xmlns:a16="http://schemas.microsoft.com/office/drawing/2014/main" id="{6A1A11D4-61A4-42B8-B8E5-7E97BECECDE7}"/>
              </a:ext>
            </a:extLst>
          </p:cNvPr>
          <p:cNvGraphicFramePr>
            <a:graphicFrameLocks noGrp="1"/>
          </p:cNvGraphicFramePr>
          <p:nvPr>
            <p:ph idx="1"/>
            <p:extLst>
              <p:ext uri="{D42A27DB-BD31-4B8C-83A1-F6EECF244321}">
                <p14:modId xmlns:p14="http://schemas.microsoft.com/office/powerpoint/2010/main" val="2910846890"/>
              </p:ext>
            </p:extLst>
          </p:nvPr>
        </p:nvGraphicFramePr>
        <p:xfrm>
          <a:off x="452120" y="2067623"/>
          <a:ext cx="11287760" cy="4450118"/>
        </p:xfrm>
        <a:graphic>
          <a:graphicData uri="http://schemas.openxmlformats.org/drawingml/2006/table">
            <a:tbl>
              <a:tblPr firstRow="1" bandRow="1">
                <a:tableStyleId>{5940675A-B579-460E-94D1-54222C63F5DA}</a:tableStyleId>
              </a:tblPr>
              <a:tblGrid>
                <a:gridCol w="2420289">
                  <a:extLst>
                    <a:ext uri="{9D8B030D-6E8A-4147-A177-3AD203B41FA5}">
                      <a16:colId xmlns:a16="http://schemas.microsoft.com/office/drawing/2014/main" val="2415236416"/>
                    </a:ext>
                  </a:extLst>
                </a:gridCol>
                <a:gridCol w="8867471">
                  <a:extLst>
                    <a:ext uri="{9D8B030D-6E8A-4147-A177-3AD203B41FA5}">
                      <a16:colId xmlns:a16="http://schemas.microsoft.com/office/drawing/2014/main" val="152535128"/>
                    </a:ext>
                  </a:extLst>
                </a:gridCol>
              </a:tblGrid>
              <a:tr h="929678">
                <a:tc>
                  <a:txBody>
                    <a:bodyPr/>
                    <a:lstStyle/>
                    <a:p>
                      <a:r>
                        <a:rPr lang="en-GB" sz="2800" dirty="0">
                          <a:solidFill>
                            <a:schemeClr val="tx1"/>
                          </a:solidFill>
                          <a:latin typeface="OpenDyslexic" panose="00000500000000000000" pitchFamily="50" charset="0"/>
                        </a:rPr>
                        <a:t>Statement</a:t>
                      </a:r>
                    </a:p>
                  </a:txBody>
                  <a:tcPr/>
                </a:tc>
                <a:tc>
                  <a:txBody>
                    <a:bodyPr/>
                    <a:lstStyle/>
                    <a:p>
                      <a:r>
                        <a:rPr lang="en-GB" sz="2800" dirty="0">
                          <a:solidFill>
                            <a:schemeClr val="tx1"/>
                          </a:solidFill>
                          <a:latin typeface="OpenDyslexic" panose="00000500000000000000" pitchFamily="50" charset="0"/>
                        </a:rPr>
                        <a:t>Evidence</a:t>
                      </a:r>
                    </a:p>
                  </a:txBody>
                  <a:tcPr/>
                </a:tc>
                <a:extLst>
                  <a:ext uri="{0D108BD9-81ED-4DB2-BD59-A6C34878D82A}">
                    <a16:rowId xmlns:a16="http://schemas.microsoft.com/office/drawing/2014/main" val="3436540580"/>
                  </a:ext>
                </a:extLst>
              </a:tr>
              <a:tr h="3391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outerShdw blurRad="38100" dist="38100" dir="2700000" algn="tl">
                              <a:srgbClr val="000000">
                                <a:alpha val="43137"/>
                              </a:srgbClr>
                            </a:outerShdw>
                          </a:effectLst>
                          <a:latin typeface="OpenDyslexic" panose="00000500000000000000" pitchFamily="50" charset="0"/>
                        </a:rPr>
                        <a:t>The narrator is plagued by bad dreams.</a:t>
                      </a:r>
                    </a:p>
                    <a:p>
                      <a:endParaRPr lang="en-GB" sz="2800" dirty="0">
                        <a:latin typeface="OpenDyslexic" panose="00000500000000000000" pitchFamily="50" charset="0"/>
                      </a:endParaRPr>
                    </a:p>
                  </a:txBody>
                  <a:tcPr/>
                </a:tc>
                <a:tc>
                  <a:txBody>
                    <a:bodyPr/>
                    <a:lstStyle/>
                    <a:p>
                      <a:r>
                        <a:rPr lang="en-GB" sz="2500" dirty="0">
                          <a:latin typeface="OpenDyslexic" panose="00000500000000000000" pitchFamily="50" charset="0"/>
                        </a:rPr>
                        <a:t>The dreams are described as being ‘the worst’ part of war.</a:t>
                      </a:r>
                    </a:p>
                    <a:p>
                      <a:r>
                        <a:rPr lang="en-GB" sz="2500" dirty="0">
                          <a:latin typeface="OpenDyslexic" panose="00000500000000000000" pitchFamily="50" charset="0"/>
                        </a:rPr>
                        <a:t>Rather than comforting the narrator they ‘smother’ them and make them feel anxious and fearful,</a:t>
                      </a:r>
                    </a:p>
                    <a:p>
                      <a:r>
                        <a:rPr lang="en-GB" sz="2500" dirty="0">
                          <a:latin typeface="OpenDyslexic" panose="00000500000000000000" pitchFamily="50" charset="0"/>
                        </a:rPr>
                        <a:t>The dreams themselves are horrible – dying soldiers are described in a nightmarish manner. The narrator wishes that others could understand how terrifying war is. </a:t>
                      </a:r>
                    </a:p>
                  </a:txBody>
                  <a:tcPr/>
                </a:tc>
                <a:extLst>
                  <a:ext uri="{0D108BD9-81ED-4DB2-BD59-A6C34878D82A}">
                    <a16:rowId xmlns:a16="http://schemas.microsoft.com/office/drawing/2014/main" val="3037200721"/>
                  </a:ext>
                </a:extLst>
              </a:tr>
            </a:tbl>
          </a:graphicData>
        </a:graphic>
      </p:graphicFrame>
      <p:sp>
        <p:nvSpPr>
          <p:cNvPr id="7" name="Footer Placeholder 6">
            <a:extLst>
              <a:ext uri="{FF2B5EF4-FFF2-40B4-BE49-F238E27FC236}">
                <a16:creationId xmlns:a16="http://schemas.microsoft.com/office/drawing/2014/main" id="{DF652ADA-34C5-4E02-BC56-649CDAE15876}"/>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F30CF7C6-F184-446C-8B16-1061D0DBE5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851684"/>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1380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2896-60DE-449D-9832-16BB3D0C0F77}"/>
              </a:ext>
            </a:extLst>
          </p:cNvPr>
          <p:cNvSpPr>
            <a:spLocks noGrp="1"/>
          </p:cNvSpPr>
          <p:nvPr>
            <p:ph type="title"/>
          </p:nvPr>
        </p:nvSpPr>
        <p:spPr>
          <a:xfrm>
            <a:off x="838200" y="660400"/>
            <a:ext cx="10515600" cy="1325563"/>
          </a:xfrm>
        </p:spPr>
        <p:txBody>
          <a:bodyPr>
            <a:normAutofit fontScale="90000"/>
          </a:bodyPr>
          <a:lstStyle/>
          <a:p>
            <a:pPr algn="ctr"/>
            <a:r>
              <a:rPr lang="en-GB" b="1" dirty="0">
                <a:solidFill>
                  <a:srgbClr val="C00000"/>
                </a:solidFill>
                <a:latin typeface="OpenDyslexic" panose="00000500000000000000" pitchFamily="50" charset="0"/>
              </a:rPr>
              <a:t>Task 5: Let’s look at these answers!</a:t>
            </a:r>
            <a:br>
              <a:rPr lang="en-GB" dirty="0">
                <a:solidFill>
                  <a:srgbClr val="660066"/>
                </a:solidFill>
                <a:latin typeface="OpenDyslexic" panose="00000500000000000000" pitchFamily="50" charset="0"/>
              </a:rPr>
            </a:br>
            <a:br>
              <a:rPr lang="en-GB" sz="3100" dirty="0">
                <a:solidFill>
                  <a:srgbClr val="660066"/>
                </a:solidFill>
                <a:latin typeface="OpenDyslexic" panose="00000500000000000000" pitchFamily="50" charset="0"/>
              </a:rPr>
            </a:br>
            <a:r>
              <a:rPr lang="en-GB" sz="3100" i="1" dirty="0">
                <a:latin typeface="OpenDyslexic" panose="00000500000000000000" pitchFamily="50" charset="0"/>
              </a:rPr>
              <a:t>How did you do?</a:t>
            </a:r>
            <a:endParaRPr lang="en-GB" sz="3100" b="1" i="1" dirty="0">
              <a:latin typeface="OpenDyslexic" panose="00000500000000000000" pitchFamily="50" charset="0"/>
            </a:endParaRPr>
          </a:p>
        </p:txBody>
      </p:sp>
      <p:graphicFrame>
        <p:nvGraphicFramePr>
          <p:cNvPr id="4" name="Content Placeholder 3">
            <a:extLst>
              <a:ext uri="{FF2B5EF4-FFF2-40B4-BE49-F238E27FC236}">
                <a16:creationId xmlns:a16="http://schemas.microsoft.com/office/drawing/2014/main" id="{6A1A11D4-61A4-42B8-B8E5-7E97BECECDE7}"/>
              </a:ext>
            </a:extLst>
          </p:cNvPr>
          <p:cNvGraphicFramePr>
            <a:graphicFrameLocks noGrp="1"/>
          </p:cNvGraphicFramePr>
          <p:nvPr>
            <p:ph idx="1"/>
            <p:extLst>
              <p:ext uri="{D42A27DB-BD31-4B8C-83A1-F6EECF244321}">
                <p14:modId xmlns:p14="http://schemas.microsoft.com/office/powerpoint/2010/main" val="2884917605"/>
              </p:ext>
            </p:extLst>
          </p:nvPr>
        </p:nvGraphicFramePr>
        <p:xfrm>
          <a:off x="452120" y="2184266"/>
          <a:ext cx="11287760" cy="4595908"/>
        </p:xfrm>
        <a:graphic>
          <a:graphicData uri="http://schemas.openxmlformats.org/drawingml/2006/table">
            <a:tbl>
              <a:tblPr firstRow="1" bandRow="1">
                <a:tableStyleId>{5940675A-B579-460E-94D1-54222C63F5DA}</a:tableStyleId>
              </a:tblPr>
              <a:tblGrid>
                <a:gridCol w="2583180">
                  <a:extLst>
                    <a:ext uri="{9D8B030D-6E8A-4147-A177-3AD203B41FA5}">
                      <a16:colId xmlns:a16="http://schemas.microsoft.com/office/drawing/2014/main" val="2415236416"/>
                    </a:ext>
                  </a:extLst>
                </a:gridCol>
                <a:gridCol w="8704580">
                  <a:extLst>
                    <a:ext uri="{9D8B030D-6E8A-4147-A177-3AD203B41FA5}">
                      <a16:colId xmlns:a16="http://schemas.microsoft.com/office/drawing/2014/main" val="152535128"/>
                    </a:ext>
                  </a:extLst>
                </a:gridCol>
              </a:tblGrid>
              <a:tr h="1090708">
                <a:tc>
                  <a:txBody>
                    <a:bodyPr/>
                    <a:lstStyle/>
                    <a:p>
                      <a:r>
                        <a:rPr lang="en-GB" sz="2800" dirty="0">
                          <a:solidFill>
                            <a:schemeClr val="tx1"/>
                          </a:solidFill>
                          <a:latin typeface="OpenDyslexic" panose="00000500000000000000" pitchFamily="50" charset="0"/>
                        </a:rPr>
                        <a:t>Statement</a:t>
                      </a:r>
                    </a:p>
                  </a:txBody>
                  <a:tcPr/>
                </a:tc>
                <a:tc>
                  <a:txBody>
                    <a:bodyPr/>
                    <a:lstStyle/>
                    <a:p>
                      <a:r>
                        <a:rPr lang="en-GB" sz="2800" dirty="0">
                          <a:solidFill>
                            <a:schemeClr val="tx1"/>
                          </a:solidFill>
                          <a:latin typeface="OpenDyslexic" panose="00000500000000000000" pitchFamily="50" charset="0"/>
                        </a:rPr>
                        <a:t>Evidence</a:t>
                      </a:r>
                    </a:p>
                  </a:txBody>
                  <a:tcPr/>
                </a:tc>
                <a:extLst>
                  <a:ext uri="{0D108BD9-81ED-4DB2-BD59-A6C34878D82A}">
                    <a16:rowId xmlns:a16="http://schemas.microsoft.com/office/drawing/2014/main" val="3436540580"/>
                  </a:ext>
                </a:extLst>
              </a:tr>
              <a:tr h="2970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outerShdw blurRad="38100" dist="38100" dir="2700000" algn="tl">
                              <a:srgbClr val="000000">
                                <a:alpha val="43137"/>
                              </a:srgbClr>
                            </a:outerShdw>
                          </a:effectLst>
                          <a:latin typeface="OpenDyslexic" panose="00000500000000000000" pitchFamily="50" charset="0"/>
                        </a:rPr>
                        <a:t>The narrator is no longer sure about the honour and glory of war.</a:t>
                      </a:r>
                    </a:p>
                    <a:p>
                      <a:endParaRPr lang="en-GB" sz="2800" dirty="0">
                        <a:latin typeface="OpenDyslexic"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i="1" dirty="0">
                          <a:latin typeface="OpenDyslexic" panose="00000500000000000000" pitchFamily="50" charset="0"/>
                        </a:rPr>
                        <a:t>Refer to evidence in the last paragraph. </a:t>
                      </a:r>
                    </a:p>
                    <a:p>
                      <a:r>
                        <a:rPr lang="en-GB" sz="2500" dirty="0">
                          <a:latin typeface="OpenDyslexic" panose="00000500000000000000" pitchFamily="50" charset="0"/>
                        </a:rPr>
                        <a:t>The narrator says that if you knew how terrifying war was and the horrible consequences of it, you wouldn’t be so eager to glorify war and tell children that it is the ‘sweet and fitting thing’ to die for your country – this is a lie. Young men who have been through war and suffered would agree with the narrator.  </a:t>
                      </a:r>
                    </a:p>
                  </a:txBody>
                  <a:tcPr/>
                </a:tc>
                <a:extLst>
                  <a:ext uri="{0D108BD9-81ED-4DB2-BD59-A6C34878D82A}">
                    <a16:rowId xmlns:a16="http://schemas.microsoft.com/office/drawing/2014/main" val="3037200721"/>
                  </a:ext>
                </a:extLst>
              </a:tr>
            </a:tbl>
          </a:graphicData>
        </a:graphic>
      </p:graphicFrame>
      <p:sp>
        <p:nvSpPr>
          <p:cNvPr id="7" name="Footer Placeholder 6">
            <a:extLst>
              <a:ext uri="{FF2B5EF4-FFF2-40B4-BE49-F238E27FC236}">
                <a16:creationId xmlns:a16="http://schemas.microsoft.com/office/drawing/2014/main" id="{DF652ADA-34C5-4E02-BC56-649CDAE15876}"/>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F30CF7C6-F184-446C-8B16-1061D0DBE5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20" y="1151573"/>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47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8B87-3268-4DAB-ABC5-75021697FDD1}"/>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Task 6: Class discussion</a:t>
            </a:r>
          </a:p>
        </p:txBody>
      </p:sp>
      <p:sp>
        <p:nvSpPr>
          <p:cNvPr id="3" name="Content Placeholder 2">
            <a:extLst>
              <a:ext uri="{FF2B5EF4-FFF2-40B4-BE49-F238E27FC236}">
                <a16:creationId xmlns:a16="http://schemas.microsoft.com/office/drawing/2014/main" id="{AAD89811-F311-4D9C-B01E-B0405AA0F3DD}"/>
              </a:ext>
            </a:extLst>
          </p:cNvPr>
          <p:cNvSpPr>
            <a:spLocks noGrp="1"/>
          </p:cNvSpPr>
          <p:nvPr>
            <p:ph idx="1"/>
          </p:nvPr>
        </p:nvSpPr>
        <p:spPr>
          <a:xfrm>
            <a:off x="838200" y="1931987"/>
            <a:ext cx="10515600" cy="2994025"/>
          </a:xfrm>
        </p:spPr>
        <p:txBody>
          <a:bodyPr>
            <a:normAutofit/>
          </a:bodyPr>
          <a:lstStyle/>
          <a:p>
            <a:pPr marL="0" indent="0">
              <a:buNone/>
            </a:pPr>
            <a:r>
              <a:rPr lang="en-GB" dirty="0">
                <a:latin typeface="OpenDyslexic" panose="00000500000000000000" pitchFamily="50" charset="0"/>
              </a:rPr>
              <a:t>How does the narrator feel about war? How do you think they want us to feel about war?</a:t>
            </a:r>
          </a:p>
          <a:p>
            <a:pPr marL="0" indent="0">
              <a:buNone/>
            </a:pPr>
            <a:endParaRPr lang="en-GB" dirty="0">
              <a:latin typeface="OpenDyslexic" panose="00000500000000000000" pitchFamily="50" charset="0"/>
            </a:endParaRPr>
          </a:p>
          <a:p>
            <a:pPr marL="0" indent="0">
              <a:buNone/>
            </a:pPr>
            <a:r>
              <a:rPr lang="en-GB" i="1" dirty="0">
                <a:latin typeface="OpenDyslexic" panose="00000500000000000000" pitchFamily="50" charset="0"/>
              </a:rPr>
              <a:t>Use evidence from the story to support your opinion.</a:t>
            </a:r>
          </a:p>
        </p:txBody>
      </p:sp>
      <p:sp>
        <p:nvSpPr>
          <p:cNvPr id="5" name="Footer Placeholder 4">
            <a:extLst>
              <a:ext uri="{FF2B5EF4-FFF2-40B4-BE49-F238E27FC236}">
                <a16:creationId xmlns:a16="http://schemas.microsoft.com/office/drawing/2014/main" id="{C5FFA677-1E14-42B5-8A9A-7DA607427788}"/>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9762D5A5-D05F-470F-A1F1-5C0B6FD9654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001" y="501649"/>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906C797C-9480-437E-92B9-558F7FEFF54F}"/>
              </a:ext>
            </a:extLst>
          </p:cNvPr>
          <p:cNvPicPr>
            <a:picLocks noChangeAspect="1"/>
          </p:cNvPicPr>
          <p:nvPr/>
        </p:nvPicPr>
        <p:blipFill>
          <a:blip r:embed="rId4"/>
          <a:stretch>
            <a:fillRect/>
          </a:stretch>
        </p:blipFill>
        <p:spPr>
          <a:xfrm>
            <a:off x="0" y="4886325"/>
            <a:ext cx="12192000" cy="1971675"/>
          </a:xfrm>
          <a:prstGeom prst="rect">
            <a:avLst/>
          </a:prstGeom>
        </p:spPr>
      </p:pic>
    </p:spTree>
    <p:extLst>
      <p:ext uri="{BB962C8B-B14F-4D97-AF65-F5344CB8AC3E}">
        <p14:creationId xmlns:p14="http://schemas.microsoft.com/office/powerpoint/2010/main" val="69729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8B87-3268-4DAB-ABC5-75021697FDD1}"/>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Task 7: Class discussion</a:t>
            </a:r>
          </a:p>
        </p:txBody>
      </p:sp>
      <p:sp>
        <p:nvSpPr>
          <p:cNvPr id="3" name="Content Placeholder 2">
            <a:extLst>
              <a:ext uri="{FF2B5EF4-FFF2-40B4-BE49-F238E27FC236}">
                <a16:creationId xmlns:a16="http://schemas.microsoft.com/office/drawing/2014/main" id="{AAD89811-F311-4D9C-B01E-B0405AA0F3DD}"/>
              </a:ext>
            </a:extLst>
          </p:cNvPr>
          <p:cNvSpPr>
            <a:spLocks noGrp="1"/>
          </p:cNvSpPr>
          <p:nvPr>
            <p:ph idx="1"/>
          </p:nvPr>
        </p:nvSpPr>
        <p:spPr>
          <a:xfrm>
            <a:off x="838200" y="1931987"/>
            <a:ext cx="10515600" cy="2994025"/>
          </a:xfrm>
        </p:spPr>
        <p:txBody>
          <a:bodyPr>
            <a:normAutofit fontScale="92500" lnSpcReduction="10000"/>
          </a:bodyPr>
          <a:lstStyle/>
          <a:p>
            <a:pPr marL="0" indent="0">
              <a:buNone/>
            </a:pPr>
            <a:r>
              <a:rPr lang="en-GB" dirty="0">
                <a:latin typeface="OpenDyslexic" panose="00000500000000000000" pitchFamily="50" charset="0"/>
              </a:rPr>
              <a:t>How did this story make you feel? Why?</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Do you think the writer successfully conveys the horror of war? Do you have any favourite phrases or words that stand out for you?</a:t>
            </a:r>
          </a:p>
          <a:p>
            <a:pPr marL="0" indent="0">
              <a:buNone/>
            </a:pPr>
            <a:endParaRPr lang="en-GB" i="1" dirty="0">
              <a:latin typeface="OpenDyslexic" panose="00000500000000000000" pitchFamily="50" charset="0"/>
            </a:endParaRPr>
          </a:p>
          <a:p>
            <a:pPr marL="0" indent="0">
              <a:buNone/>
            </a:pPr>
            <a:r>
              <a:rPr lang="en-GB" i="1" dirty="0">
                <a:latin typeface="OpenDyslexic" panose="00000500000000000000" pitchFamily="50" charset="0"/>
              </a:rPr>
              <a:t>Use evidence from the story to support your opinion.</a:t>
            </a:r>
          </a:p>
        </p:txBody>
      </p:sp>
      <p:sp>
        <p:nvSpPr>
          <p:cNvPr id="5" name="Footer Placeholder 4">
            <a:extLst>
              <a:ext uri="{FF2B5EF4-FFF2-40B4-BE49-F238E27FC236}">
                <a16:creationId xmlns:a16="http://schemas.microsoft.com/office/drawing/2014/main" id="{C5FFA677-1E14-42B5-8A9A-7DA607427788}"/>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9762D5A5-D05F-470F-A1F1-5C0B6FD9654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001" y="501649"/>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906C797C-9480-437E-92B9-558F7FEFF54F}"/>
              </a:ext>
            </a:extLst>
          </p:cNvPr>
          <p:cNvPicPr>
            <a:picLocks noChangeAspect="1"/>
          </p:cNvPicPr>
          <p:nvPr/>
        </p:nvPicPr>
        <p:blipFill>
          <a:blip r:embed="rId4"/>
          <a:stretch>
            <a:fillRect/>
          </a:stretch>
        </p:blipFill>
        <p:spPr>
          <a:xfrm>
            <a:off x="0" y="4886325"/>
            <a:ext cx="12192000" cy="1971675"/>
          </a:xfrm>
          <a:prstGeom prst="rect">
            <a:avLst/>
          </a:prstGeom>
        </p:spPr>
      </p:pic>
    </p:spTree>
    <p:extLst>
      <p:ext uri="{BB962C8B-B14F-4D97-AF65-F5344CB8AC3E}">
        <p14:creationId xmlns:p14="http://schemas.microsoft.com/office/powerpoint/2010/main" val="37582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8B87-3268-4DAB-ABC5-75021697FDD1}"/>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You have reached the end of the lesson!</a:t>
            </a:r>
          </a:p>
        </p:txBody>
      </p:sp>
      <p:sp>
        <p:nvSpPr>
          <p:cNvPr id="3" name="Content Placeholder 2">
            <a:extLst>
              <a:ext uri="{FF2B5EF4-FFF2-40B4-BE49-F238E27FC236}">
                <a16:creationId xmlns:a16="http://schemas.microsoft.com/office/drawing/2014/main" id="{AAD89811-F311-4D9C-B01E-B0405AA0F3DD}"/>
              </a:ext>
            </a:extLst>
          </p:cNvPr>
          <p:cNvSpPr>
            <a:spLocks noGrp="1"/>
          </p:cNvSpPr>
          <p:nvPr>
            <p:ph idx="1"/>
          </p:nvPr>
        </p:nvSpPr>
        <p:spPr>
          <a:xfrm>
            <a:off x="879295" y="2025862"/>
            <a:ext cx="10515600" cy="2994025"/>
          </a:xfrm>
        </p:spPr>
        <p:txBody>
          <a:bodyPr>
            <a:normAutofit fontScale="92500" lnSpcReduction="20000"/>
          </a:bodyPr>
          <a:lstStyle/>
          <a:p>
            <a:pPr marL="0" indent="0">
              <a:buNone/>
            </a:pPr>
            <a:r>
              <a:rPr lang="en-GB" sz="3000" dirty="0">
                <a:latin typeface="OpenDyslexic" panose="00000500000000000000" pitchFamily="50" charset="0"/>
              </a:rPr>
              <a:t>Spend some time reading and exploring the poem which this story is based on, </a:t>
            </a:r>
            <a:r>
              <a:rPr lang="en-GB" sz="3000" i="1" dirty="0">
                <a:latin typeface="OpenDyslexic" panose="00000500000000000000" pitchFamily="50" charset="0"/>
              </a:rPr>
              <a:t>Dulce Et Decorum Est </a:t>
            </a:r>
            <a:r>
              <a:rPr lang="en-GB" sz="3000" dirty="0">
                <a:latin typeface="OpenDyslexic" panose="00000500000000000000" pitchFamily="50" charset="0"/>
              </a:rPr>
              <a:t>by Wilfred Owen.</a:t>
            </a:r>
          </a:p>
          <a:p>
            <a:pPr marL="0" indent="0">
              <a:buNone/>
            </a:pPr>
            <a:endParaRPr lang="en-GB" sz="3000" dirty="0">
              <a:latin typeface="OpenDyslexic" panose="00000500000000000000" pitchFamily="50" charset="0"/>
            </a:endParaRPr>
          </a:p>
          <a:p>
            <a:pPr marL="0" indent="0">
              <a:buNone/>
            </a:pPr>
            <a:r>
              <a:rPr lang="en-GB" sz="3000" dirty="0">
                <a:latin typeface="OpenDyslexic" panose="00000500000000000000" pitchFamily="50" charset="0"/>
              </a:rPr>
              <a:t>How did this poem make you feel? What did you like/dislike about it? Does it remind you of anything? Is there anything that confuses you?</a:t>
            </a:r>
          </a:p>
          <a:p>
            <a:pPr marL="0" indent="0">
              <a:buNone/>
            </a:pPr>
            <a:r>
              <a:rPr lang="en-GB" dirty="0">
                <a:latin typeface="OpenDyslexic" panose="00000500000000000000" pitchFamily="50" charset="0"/>
              </a:rPr>
              <a:t> </a:t>
            </a:r>
          </a:p>
        </p:txBody>
      </p:sp>
      <p:sp>
        <p:nvSpPr>
          <p:cNvPr id="5" name="Footer Placeholder 4">
            <a:extLst>
              <a:ext uri="{FF2B5EF4-FFF2-40B4-BE49-F238E27FC236}">
                <a16:creationId xmlns:a16="http://schemas.microsoft.com/office/drawing/2014/main" id="{C5FFA677-1E14-42B5-8A9A-7DA607427788}"/>
              </a:ext>
            </a:extLst>
          </p:cNvPr>
          <p:cNvSpPr>
            <a:spLocks noGrp="1"/>
          </p:cNvSpPr>
          <p:nvPr>
            <p:ph type="ftr" sz="quarter" idx="11"/>
          </p:nvPr>
        </p:nvSpPr>
        <p:spPr/>
        <p:txBody>
          <a:bodyPr/>
          <a:lstStyle/>
          <a:p>
            <a:r>
              <a:rPr lang="en-GB"/>
              <a:t>© The Literacy Shed</a:t>
            </a:r>
          </a:p>
        </p:txBody>
      </p:sp>
      <p:pic>
        <p:nvPicPr>
          <p:cNvPr id="10" name="Picture 9" descr="../../../Desktop/Visual%20Vipers/VIPERS%20images/Screen%20Shot%202017-03-20%20at%2011">
            <a:extLst>
              <a:ext uri="{FF2B5EF4-FFF2-40B4-BE49-F238E27FC236}">
                <a16:creationId xmlns:a16="http://schemas.microsoft.com/office/drawing/2014/main" id="{F909043B-C894-4915-AE22-1D6A34465A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 y="295752"/>
            <a:ext cx="977265" cy="8026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71CCC045-05C0-4370-8112-0E1CD4F615F2}"/>
              </a:ext>
            </a:extLst>
          </p:cNvPr>
          <p:cNvPicPr>
            <a:picLocks noChangeAspect="1"/>
          </p:cNvPicPr>
          <p:nvPr/>
        </p:nvPicPr>
        <p:blipFill>
          <a:blip r:embed="rId4"/>
          <a:stretch>
            <a:fillRect/>
          </a:stretch>
        </p:blipFill>
        <p:spPr>
          <a:xfrm>
            <a:off x="0" y="4886325"/>
            <a:ext cx="12192000" cy="1971675"/>
          </a:xfrm>
          <a:prstGeom prst="rect">
            <a:avLst/>
          </a:prstGeom>
        </p:spPr>
      </p:pic>
    </p:spTree>
    <p:extLst>
      <p:ext uri="{BB962C8B-B14F-4D97-AF65-F5344CB8AC3E}">
        <p14:creationId xmlns:p14="http://schemas.microsoft.com/office/powerpoint/2010/main" val="28163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5B17-BECE-4899-BD41-A7A40E178064}"/>
              </a:ext>
            </a:extLst>
          </p:cNvPr>
          <p:cNvSpPr>
            <a:spLocks noGrp="1"/>
          </p:cNvSpPr>
          <p:nvPr>
            <p:ph type="title"/>
          </p:nvPr>
        </p:nvSpPr>
        <p:spPr>
          <a:xfrm>
            <a:off x="873758" y="2035712"/>
            <a:ext cx="10515600" cy="1325563"/>
          </a:xfrm>
        </p:spPr>
        <p:txBody>
          <a:bodyPr>
            <a:normAutofit/>
          </a:bodyPr>
          <a:lstStyle/>
          <a:p>
            <a:pPr algn="ctr"/>
            <a:r>
              <a:rPr lang="en-GB" sz="4000" dirty="0">
                <a:solidFill>
                  <a:srgbClr val="C00000"/>
                </a:solidFill>
                <a:latin typeface="OpenDyslexic" panose="00000500000000000000" pitchFamily="50" charset="0"/>
              </a:rPr>
              <a:t>Today we are learning to…</a:t>
            </a:r>
          </a:p>
        </p:txBody>
      </p:sp>
      <p:sp>
        <p:nvSpPr>
          <p:cNvPr id="3" name="Content Placeholder 2">
            <a:extLst>
              <a:ext uri="{FF2B5EF4-FFF2-40B4-BE49-F238E27FC236}">
                <a16:creationId xmlns:a16="http://schemas.microsoft.com/office/drawing/2014/main" id="{F211BE71-2DAD-4F77-A4DD-CCB64CB34C8B}"/>
              </a:ext>
            </a:extLst>
          </p:cNvPr>
          <p:cNvSpPr>
            <a:spLocks noGrp="1"/>
          </p:cNvSpPr>
          <p:nvPr>
            <p:ph idx="1"/>
          </p:nvPr>
        </p:nvSpPr>
        <p:spPr>
          <a:xfrm>
            <a:off x="1463677" y="3106896"/>
            <a:ext cx="10515600" cy="4351338"/>
          </a:xfrm>
        </p:spPr>
        <p:txBody>
          <a:bodyPr/>
          <a:lstStyle/>
          <a:p>
            <a:endParaRPr lang="en-GB" dirty="0"/>
          </a:p>
          <a:p>
            <a:pPr marL="0" indent="0">
              <a:buNone/>
            </a:pPr>
            <a:r>
              <a:rPr lang="en-GB" dirty="0">
                <a:latin typeface="OpenDyslexic" panose="00000500000000000000" pitchFamily="50" charset="0"/>
              </a:rPr>
              <a:t>identify new words when you read and discuss their meaning in context</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explain and justify using evidence from the text</a:t>
            </a:r>
          </a:p>
          <a:p>
            <a:pPr marL="0" indent="0">
              <a:buNone/>
            </a:pPr>
            <a:endParaRPr lang="en-GB" dirty="0">
              <a:latin typeface="OpenDyslexic" panose="00000500000000000000" pitchFamily="50" charset="0"/>
            </a:endParaRPr>
          </a:p>
        </p:txBody>
      </p:sp>
      <p:pic>
        <p:nvPicPr>
          <p:cNvPr id="7" name="Picture 6" descr="../../../Desktop/Visual%20Vipers/VIPERS%20images/Screen%20Shot%202017-03-20%20at%2011">
            <a:extLst>
              <a:ext uri="{FF2B5EF4-FFF2-40B4-BE49-F238E27FC236}">
                <a16:creationId xmlns:a16="http://schemas.microsoft.com/office/drawing/2014/main" id="{ECF45050-602A-450E-9E07-C60638E265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76" y="3490644"/>
            <a:ext cx="920115" cy="767715"/>
          </a:xfrm>
          <a:prstGeom prst="ellipse">
            <a:avLst/>
          </a:prstGeom>
          <a:ln w="63500" cap="rnd">
            <a:solidFill>
              <a:srgbClr val="333333"/>
            </a:solidFill>
          </a:ln>
          <a:effectLst/>
        </p:spPr>
      </p:pic>
      <p:sp>
        <p:nvSpPr>
          <p:cNvPr id="4" name="Footer Placeholder 3">
            <a:extLst>
              <a:ext uri="{FF2B5EF4-FFF2-40B4-BE49-F238E27FC236}">
                <a16:creationId xmlns:a16="http://schemas.microsoft.com/office/drawing/2014/main" id="{125576E6-1223-41E2-A4F7-CD0B764E8545}"/>
              </a:ext>
            </a:extLst>
          </p:cNvPr>
          <p:cNvSpPr>
            <a:spLocks noGrp="1"/>
          </p:cNvSpPr>
          <p:nvPr>
            <p:ph type="ftr" sz="quarter" idx="11"/>
          </p:nvPr>
        </p:nvSpPr>
        <p:spPr/>
        <p:txBody>
          <a:bodyPr/>
          <a:lstStyle/>
          <a:p>
            <a:r>
              <a:rPr lang="en-GB"/>
              <a:t>© The Literacy Shed</a:t>
            </a:r>
          </a:p>
        </p:txBody>
      </p:sp>
      <p:pic>
        <p:nvPicPr>
          <p:cNvPr id="13" name="Picture 12" descr="../../../Desktop/Visual%20Vipers/VIPERS%20images/Screen%20Shot%202017-03-20%20at%2011">
            <a:extLst>
              <a:ext uri="{FF2B5EF4-FFF2-40B4-BE49-F238E27FC236}">
                <a16:creationId xmlns:a16="http://schemas.microsoft.com/office/drawing/2014/main" id="{049FA62A-F33D-4A94-B39D-0C0DB5314E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25" y="4865370"/>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B735367A-E2C8-40AB-B030-14FC8DAB5096}"/>
              </a:ext>
            </a:extLst>
          </p:cNvPr>
          <p:cNvPicPr>
            <a:picLocks noChangeAspect="1"/>
          </p:cNvPicPr>
          <p:nvPr/>
        </p:nvPicPr>
        <p:blipFill>
          <a:blip r:embed="rId4"/>
          <a:stretch>
            <a:fillRect/>
          </a:stretch>
        </p:blipFill>
        <p:spPr>
          <a:xfrm>
            <a:off x="0" y="0"/>
            <a:ext cx="12192000" cy="1971675"/>
          </a:xfrm>
          <a:prstGeom prst="rect">
            <a:avLst/>
          </a:prstGeom>
        </p:spPr>
      </p:pic>
    </p:spTree>
    <p:extLst>
      <p:ext uri="{BB962C8B-B14F-4D97-AF65-F5344CB8AC3E}">
        <p14:creationId xmlns:p14="http://schemas.microsoft.com/office/powerpoint/2010/main" val="31659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5B17-BECE-4899-BD41-A7A40E178064}"/>
              </a:ext>
            </a:extLst>
          </p:cNvPr>
          <p:cNvSpPr>
            <a:spLocks noGrp="1"/>
          </p:cNvSpPr>
          <p:nvPr>
            <p:ph type="title"/>
          </p:nvPr>
        </p:nvSpPr>
        <p:spPr>
          <a:xfrm>
            <a:off x="935403" y="169424"/>
            <a:ext cx="10515600" cy="1325563"/>
          </a:xfrm>
        </p:spPr>
        <p:txBody>
          <a:bodyPr>
            <a:normAutofit/>
          </a:bodyPr>
          <a:lstStyle/>
          <a:p>
            <a:pPr algn="ctr"/>
            <a:r>
              <a:rPr lang="en-GB" sz="4000" dirty="0">
                <a:solidFill>
                  <a:srgbClr val="C00000"/>
                </a:solidFill>
                <a:latin typeface="OpenDyslexic" panose="00000500000000000000" pitchFamily="50" charset="0"/>
              </a:rPr>
              <a:t>Before reading…</a:t>
            </a:r>
          </a:p>
        </p:txBody>
      </p:sp>
      <p:sp>
        <p:nvSpPr>
          <p:cNvPr id="3" name="Content Placeholder 2">
            <a:extLst>
              <a:ext uri="{FF2B5EF4-FFF2-40B4-BE49-F238E27FC236}">
                <a16:creationId xmlns:a16="http://schemas.microsoft.com/office/drawing/2014/main" id="{F211BE71-2DAD-4F77-A4DD-CCB64CB34C8B}"/>
              </a:ext>
            </a:extLst>
          </p:cNvPr>
          <p:cNvSpPr>
            <a:spLocks noGrp="1"/>
          </p:cNvSpPr>
          <p:nvPr>
            <p:ph idx="1"/>
          </p:nvPr>
        </p:nvSpPr>
        <p:spPr>
          <a:xfrm>
            <a:off x="838200" y="1253331"/>
            <a:ext cx="10515600" cy="893968"/>
          </a:xfrm>
        </p:spPr>
        <p:txBody>
          <a:bodyPr/>
          <a:lstStyle/>
          <a:p>
            <a:pPr marL="0" indent="0" algn="ctr">
              <a:buNone/>
            </a:pPr>
            <a:r>
              <a:rPr lang="en-GB" dirty="0">
                <a:latin typeface="OpenDyslexic" panose="00000500000000000000" pitchFamily="50" charset="0"/>
              </a:rPr>
              <a:t>What can you see? What do you wonder? What can you infer?</a:t>
            </a:r>
          </a:p>
        </p:txBody>
      </p:sp>
      <p:sp>
        <p:nvSpPr>
          <p:cNvPr id="4" name="Footer Placeholder 3">
            <a:extLst>
              <a:ext uri="{FF2B5EF4-FFF2-40B4-BE49-F238E27FC236}">
                <a16:creationId xmlns:a16="http://schemas.microsoft.com/office/drawing/2014/main" id="{125576E6-1223-41E2-A4F7-CD0B764E8545}"/>
              </a:ext>
            </a:extLst>
          </p:cNvPr>
          <p:cNvSpPr>
            <a:spLocks noGrp="1"/>
          </p:cNvSpPr>
          <p:nvPr>
            <p:ph type="ftr" sz="quarter" idx="11"/>
          </p:nvPr>
        </p:nvSpPr>
        <p:spPr/>
        <p:txBody>
          <a:bodyPr/>
          <a:lstStyle/>
          <a:p>
            <a:r>
              <a:rPr lang="en-GB"/>
              <a:t>© The Literacy Shed</a:t>
            </a:r>
          </a:p>
        </p:txBody>
      </p:sp>
      <p:pic>
        <p:nvPicPr>
          <p:cNvPr id="1026" name="Picture 2" descr="Army, Guns, Soldier, Platoon, War, Silhouette, Standing">
            <a:extLst>
              <a:ext uri="{FF2B5EF4-FFF2-40B4-BE49-F238E27FC236}">
                <a16:creationId xmlns:a16="http://schemas.microsoft.com/office/drawing/2014/main" id="{B588E457-6675-40C5-8B0B-EC5B286DF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7299"/>
            <a:ext cx="121920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3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5B17-BECE-4899-BD41-A7A40E178064}"/>
              </a:ext>
            </a:extLst>
          </p:cNvPr>
          <p:cNvSpPr>
            <a:spLocks noGrp="1"/>
          </p:cNvSpPr>
          <p:nvPr>
            <p:ph type="title"/>
          </p:nvPr>
        </p:nvSpPr>
        <p:spPr>
          <a:xfrm>
            <a:off x="935403" y="169424"/>
            <a:ext cx="10515600" cy="1325563"/>
          </a:xfrm>
        </p:spPr>
        <p:txBody>
          <a:bodyPr>
            <a:normAutofit/>
          </a:bodyPr>
          <a:lstStyle/>
          <a:p>
            <a:pPr algn="ctr"/>
            <a:r>
              <a:rPr lang="en-GB" sz="4000" dirty="0">
                <a:solidFill>
                  <a:srgbClr val="C00000"/>
                </a:solidFill>
                <a:latin typeface="OpenDyslexic" panose="00000500000000000000" pitchFamily="50" charset="0"/>
              </a:rPr>
              <a:t>Before reading…</a:t>
            </a:r>
          </a:p>
        </p:txBody>
      </p:sp>
      <p:sp>
        <p:nvSpPr>
          <p:cNvPr id="3" name="Content Placeholder 2">
            <a:extLst>
              <a:ext uri="{FF2B5EF4-FFF2-40B4-BE49-F238E27FC236}">
                <a16:creationId xmlns:a16="http://schemas.microsoft.com/office/drawing/2014/main" id="{F211BE71-2DAD-4F77-A4DD-CCB64CB34C8B}"/>
              </a:ext>
            </a:extLst>
          </p:cNvPr>
          <p:cNvSpPr>
            <a:spLocks noGrp="1"/>
          </p:cNvSpPr>
          <p:nvPr>
            <p:ph idx="1"/>
          </p:nvPr>
        </p:nvSpPr>
        <p:spPr>
          <a:xfrm>
            <a:off x="838200" y="1253330"/>
            <a:ext cx="10515600" cy="1726175"/>
          </a:xfrm>
        </p:spPr>
        <p:txBody>
          <a:bodyPr>
            <a:normAutofit/>
          </a:bodyPr>
          <a:lstStyle/>
          <a:p>
            <a:pPr marL="0" indent="0" algn="ctr">
              <a:buNone/>
            </a:pPr>
            <a:r>
              <a:rPr lang="en-GB" dirty="0">
                <a:latin typeface="OpenDyslexic" panose="00000500000000000000" pitchFamily="50" charset="0"/>
              </a:rPr>
              <a:t>Spend some time listening to ‘We’ll Meet Again’ by Vera Lynn. How does this make you feel? Why do you think it was a popular song during the second world war?</a:t>
            </a:r>
          </a:p>
        </p:txBody>
      </p:sp>
      <p:sp>
        <p:nvSpPr>
          <p:cNvPr id="4" name="Footer Placeholder 3">
            <a:extLst>
              <a:ext uri="{FF2B5EF4-FFF2-40B4-BE49-F238E27FC236}">
                <a16:creationId xmlns:a16="http://schemas.microsoft.com/office/drawing/2014/main" id="{125576E6-1223-41E2-A4F7-CD0B764E8545}"/>
              </a:ext>
            </a:extLst>
          </p:cNvPr>
          <p:cNvSpPr>
            <a:spLocks noGrp="1"/>
          </p:cNvSpPr>
          <p:nvPr>
            <p:ph type="ftr" sz="quarter" idx="11"/>
          </p:nvPr>
        </p:nvSpPr>
        <p:spPr/>
        <p:txBody>
          <a:bodyPr/>
          <a:lstStyle/>
          <a:p>
            <a:r>
              <a:rPr lang="en-GB"/>
              <a:t>© The Literacy Shed</a:t>
            </a:r>
          </a:p>
        </p:txBody>
      </p:sp>
      <p:pic>
        <p:nvPicPr>
          <p:cNvPr id="1026" name="Picture 2" descr="Army, Guns, Soldier, Platoon, War, Silhouette, Standing">
            <a:extLst>
              <a:ext uri="{FF2B5EF4-FFF2-40B4-BE49-F238E27FC236}">
                <a16:creationId xmlns:a16="http://schemas.microsoft.com/office/drawing/2014/main" id="{B588E457-6675-40C5-8B0B-EC5B286DF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8894"/>
            <a:ext cx="12192000" cy="42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3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26A0-7584-4C54-ACD0-BC5860730FE8}"/>
              </a:ext>
            </a:extLst>
          </p:cNvPr>
          <p:cNvSpPr>
            <a:spLocks noGrp="1"/>
          </p:cNvSpPr>
          <p:nvPr>
            <p:ph type="title"/>
          </p:nvPr>
        </p:nvSpPr>
        <p:spPr>
          <a:xfrm>
            <a:off x="586740" y="222885"/>
            <a:ext cx="11018520" cy="1325563"/>
          </a:xfrm>
        </p:spPr>
        <p:txBody>
          <a:bodyPr>
            <a:normAutofit/>
          </a:bodyPr>
          <a:lstStyle/>
          <a:p>
            <a:pPr algn="ctr"/>
            <a:r>
              <a:rPr lang="en-GB" sz="4000" b="1" dirty="0">
                <a:solidFill>
                  <a:srgbClr val="C00000"/>
                </a:solidFill>
                <a:latin typeface="OpenDyslexic" panose="00000500000000000000" pitchFamily="50" charset="0"/>
              </a:rPr>
              <a:t>Task 1: Read ‘Dulce Et Decorum Est’ in pairs </a:t>
            </a:r>
          </a:p>
        </p:txBody>
      </p:sp>
      <p:sp>
        <p:nvSpPr>
          <p:cNvPr id="3" name="Content Placeholder 2">
            <a:extLst>
              <a:ext uri="{FF2B5EF4-FFF2-40B4-BE49-F238E27FC236}">
                <a16:creationId xmlns:a16="http://schemas.microsoft.com/office/drawing/2014/main" id="{5CB67177-E924-4CA7-90DD-563D35B007D3}"/>
              </a:ext>
            </a:extLst>
          </p:cNvPr>
          <p:cNvSpPr>
            <a:spLocks noGrp="1"/>
          </p:cNvSpPr>
          <p:nvPr>
            <p:ph idx="1"/>
          </p:nvPr>
        </p:nvSpPr>
        <p:spPr/>
        <p:txBody>
          <a:bodyPr>
            <a:normAutofit fontScale="92500"/>
          </a:bodyPr>
          <a:lstStyle/>
          <a:p>
            <a:pPr marL="0" indent="0" algn="ctr">
              <a:buNone/>
            </a:pPr>
            <a:r>
              <a:rPr lang="en-GB" sz="3000" b="1" i="1" dirty="0">
                <a:latin typeface="OpenDyslexic" panose="00000500000000000000" pitchFamily="50" charset="0"/>
              </a:rPr>
              <a:t>While you are reading, you may wish to:</a:t>
            </a:r>
          </a:p>
          <a:p>
            <a:endParaRPr lang="en-GB" dirty="0">
              <a:latin typeface="OpenDyslexic" panose="00000500000000000000" pitchFamily="50" charset="0"/>
            </a:endParaRPr>
          </a:p>
          <a:p>
            <a:r>
              <a:rPr lang="en-GB" dirty="0">
                <a:latin typeface="OpenDyslexic" panose="00000500000000000000" pitchFamily="50" charset="0"/>
              </a:rPr>
              <a:t>Underline and identify any new, unknown words</a:t>
            </a:r>
          </a:p>
          <a:p>
            <a:r>
              <a:rPr lang="en-GB" dirty="0">
                <a:latin typeface="OpenDyslexic" panose="00000500000000000000" pitchFamily="50" charset="0"/>
              </a:rPr>
              <a:t>Underline references to the senses in different colours </a:t>
            </a:r>
          </a:p>
          <a:p>
            <a:endParaRPr lang="en-GB" dirty="0">
              <a:latin typeface="OpenDyslexic" panose="00000500000000000000" pitchFamily="50" charset="0"/>
            </a:endParaRPr>
          </a:p>
          <a:p>
            <a:pPr marL="0" indent="0" algn="ctr">
              <a:buNone/>
            </a:pPr>
            <a:r>
              <a:rPr lang="en-GB" b="1" i="1" dirty="0">
                <a:latin typeface="OpenDyslexic" panose="00000500000000000000" pitchFamily="50" charset="0"/>
              </a:rPr>
              <a:t>Challenge:</a:t>
            </a:r>
          </a:p>
          <a:p>
            <a:pPr algn="ctr"/>
            <a:endParaRPr lang="en-GB" dirty="0">
              <a:solidFill>
                <a:srgbClr val="C00000"/>
              </a:solidFill>
              <a:latin typeface="OpenDyslexic" panose="00000500000000000000" pitchFamily="50" charset="0"/>
            </a:endParaRPr>
          </a:p>
          <a:p>
            <a:pPr marL="0" indent="0" algn="ctr">
              <a:buNone/>
            </a:pPr>
            <a:r>
              <a:rPr lang="en-GB" dirty="0">
                <a:solidFill>
                  <a:srgbClr val="C00000"/>
                </a:solidFill>
                <a:latin typeface="OpenDyslexic" panose="00000500000000000000" pitchFamily="50" charset="0"/>
              </a:rPr>
              <a:t>If you finish early, describe the story in three words and explain your word choice to a partner.</a:t>
            </a:r>
          </a:p>
        </p:txBody>
      </p:sp>
      <p:sp>
        <p:nvSpPr>
          <p:cNvPr id="5" name="Footer Placeholder 4">
            <a:extLst>
              <a:ext uri="{FF2B5EF4-FFF2-40B4-BE49-F238E27FC236}">
                <a16:creationId xmlns:a16="http://schemas.microsoft.com/office/drawing/2014/main" id="{BD5B826E-BBBE-4E45-9F1B-AB30963CD819}"/>
              </a:ext>
            </a:extLst>
          </p:cNvPr>
          <p:cNvSpPr>
            <a:spLocks noGrp="1"/>
          </p:cNvSpPr>
          <p:nvPr>
            <p:ph type="ftr" sz="quarter" idx="11"/>
          </p:nvPr>
        </p:nvSpPr>
        <p:spPr/>
        <p:txBody>
          <a:bodyPr/>
          <a:lstStyle/>
          <a:p>
            <a:r>
              <a:rPr lang="en-GB"/>
              <a:t>© The Literacy Shed</a:t>
            </a:r>
          </a:p>
        </p:txBody>
      </p:sp>
    </p:spTree>
    <p:extLst>
      <p:ext uri="{BB962C8B-B14F-4D97-AF65-F5344CB8AC3E}">
        <p14:creationId xmlns:p14="http://schemas.microsoft.com/office/powerpoint/2010/main" val="198766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8D04-077F-4556-B639-09544D57B75A}"/>
              </a:ext>
            </a:extLst>
          </p:cNvPr>
          <p:cNvSpPr>
            <a:spLocks noGrp="1"/>
          </p:cNvSpPr>
          <p:nvPr>
            <p:ph type="title"/>
          </p:nvPr>
        </p:nvSpPr>
        <p:spPr>
          <a:xfrm>
            <a:off x="838200" y="1142833"/>
            <a:ext cx="10515600" cy="1325563"/>
          </a:xfrm>
        </p:spPr>
        <p:txBody>
          <a:bodyPr>
            <a:normAutofit fontScale="90000"/>
          </a:bodyPr>
          <a:lstStyle/>
          <a:p>
            <a:pPr algn="ctr"/>
            <a:r>
              <a:rPr lang="en-GB" b="1" dirty="0">
                <a:solidFill>
                  <a:srgbClr val="C00000"/>
                </a:solidFill>
                <a:latin typeface="OpenDyslexic" panose="00000500000000000000" pitchFamily="50" charset="0"/>
              </a:rPr>
              <a:t>Task 1: Read ‘Dulce Et Decorum Est’ in pairs </a:t>
            </a:r>
            <a:br>
              <a:rPr lang="en-GB" dirty="0">
                <a:solidFill>
                  <a:srgbClr val="C00000"/>
                </a:solidFill>
                <a:latin typeface="OpenDyslexic" panose="00000500000000000000" pitchFamily="50" charset="0"/>
              </a:rPr>
            </a:br>
            <a:br>
              <a:rPr lang="en-GB" dirty="0">
                <a:solidFill>
                  <a:srgbClr val="C00000"/>
                </a:solidFill>
                <a:latin typeface="OpenDyslexic" panose="00000500000000000000" pitchFamily="50" charset="0"/>
              </a:rPr>
            </a:br>
            <a:r>
              <a:rPr lang="en-GB" sz="3100" b="1" i="1" dirty="0">
                <a:latin typeface="OpenDyslexic" panose="00000500000000000000" pitchFamily="50" charset="0"/>
              </a:rPr>
              <a:t>Read this extract from the story. How can you show the soldier’s feelings through your expression?</a:t>
            </a:r>
          </a:p>
        </p:txBody>
      </p:sp>
      <p:sp>
        <p:nvSpPr>
          <p:cNvPr id="3" name="Content Placeholder 2">
            <a:extLst>
              <a:ext uri="{FF2B5EF4-FFF2-40B4-BE49-F238E27FC236}">
                <a16:creationId xmlns:a16="http://schemas.microsoft.com/office/drawing/2014/main" id="{A36E4022-0DA0-448E-8833-F5F151E1E1FB}"/>
              </a:ext>
            </a:extLst>
          </p:cNvPr>
          <p:cNvSpPr>
            <a:spLocks noGrp="1"/>
          </p:cNvSpPr>
          <p:nvPr>
            <p:ph idx="1"/>
          </p:nvPr>
        </p:nvSpPr>
        <p:spPr>
          <a:xfrm>
            <a:off x="741045" y="3662054"/>
            <a:ext cx="10515600" cy="2173669"/>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GB" dirty="0">
                <a:solidFill>
                  <a:srgbClr val="660066"/>
                </a:solidFill>
                <a:latin typeface="OpenDyslexic" panose="00000500000000000000" pitchFamily="50" charset="0"/>
              </a:rPr>
              <a:t> </a:t>
            </a:r>
            <a:r>
              <a:rPr lang="en-GB" dirty="0">
                <a:latin typeface="OpenDyslexic" panose="00000500000000000000" pitchFamily="50" charset="0"/>
              </a:rPr>
              <a:t>“Gas! Gas!” </a:t>
            </a:r>
          </a:p>
          <a:p>
            <a:pPr marL="0" indent="0" algn="ctr">
              <a:buNone/>
            </a:pPr>
            <a:r>
              <a:rPr lang="en-GB" dirty="0">
                <a:latin typeface="OpenDyslexic" panose="00000500000000000000" pitchFamily="50" charset="0"/>
              </a:rPr>
              <a:t>The shout every soldier feared. Screaming voices pierced our addled minds, and suddenly each man stood upright and scrambled with numb fingers for their masks.</a:t>
            </a:r>
            <a:endParaRPr lang="en-GB" dirty="0">
              <a:solidFill>
                <a:srgbClr val="660066"/>
              </a:solidFill>
              <a:latin typeface="OpenDyslexic" panose="00000500000000000000" pitchFamily="50" charset="0"/>
            </a:endParaRPr>
          </a:p>
        </p:txBody>
      </p:sp>
      <p:sp>
        <p:nvSpPr>
          <p:cNvPr id="5" name="Footer Placeholder 4">
            <a:extLst>
              <a:ext uri="{FF2B5EF4-FFF2-40B4-BE49-F238E27FC236}">
                <a16:creationId xmlns:a16="http://schemas.microsoft.com/office/drawing/2014/main" id="{3BD8A84A-9215-4F35-88FE-629137D4E79F}"/>
              </a:ext>
            </a:extLst>
          </p:cNvPr>
          <p:cNvSpPr>
            <a:spLocks noGrp="1"/>
          </p:cNvSpPr>
          <p:nvPr>
            <p:ph type="ftr" sz="quarter" idx="11"/>
          </p:nvPr>
        </p:nvSpPr>
        <p:spPr/>
        <p:txBody>
          <a:bodyPr/>
          <a:lstStyle/>
          <a:p>
            <a:r>
              <a:rPr lang="en-GB" dirty="0"/>
              <a:t>© The Literacy Shed</a:t>
            </a:r>
          </a:p>
        </p:txBody>
      </p:sp>
      <p:pic>
        <p:nvPicPr>
          <p:cNvPr id="7" name="Picture 6" descr="A picture containing sitting, computer, table, computer&#10;&#10;Description automatically generated">
            <a:extLst>
              <a:ext uri="{FF2B5EF4-FFF2-40B4-BE49-F238E27FC236}">
                <a16:creationId xmlns:a16="http://schemas.microsoft.com/office/drawing/2014/main" id="{9F1D3EBA-E25C-1C43-8E69-56B670152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4187"/>
            <a:ext cx="5972929" cy="3402301"/>
          </a:xfrm>
          <a:prstGeom prst="rect">
            <a:avLst/>
          </a:prstGeom>
        </p:spPr>
      </p:pic>
    </p:spTree>
    <p:extLst>
      <p:ext uri="{BB962C8B-B14F-4D97-AF65-F5344CB8AC3E}">
        <p14:creationId xmlns:p14="http://schemas.microsoft.com/office/powerpoint/2010/main" val="12263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030F-0C85-4D5A-9162-1F56C6DF29F1}"/>
              </a:ext>
            </a:extLst>
          </p:cNvPr>
          <p:cNvSpPr>
            <a:spLocks noGrp="1"/>
          </p:cNvSpPr>
          <p:nvPr>
            <p:ph type="title"/>
          </p:nvPr>
        </p:nvSpPr>
        <p:spPr>
          <a:xfrm>
            <a:off x="838200" y="593725"/>
            <a:ext cx="10515600" cy="1325563"/>
          </a:xfrm>
        </p:spPr>
        <p:txBody>
          <a:bodyPr>
            <a:normAutofit fontScale="90000"/>
          </a:bodyPr>
          <a:lstStyle/>
          <a:p>
            <a:pPr algn="ctr"/>
            <a:r>
              <a:rPr lang="en-GB" b="1" dirty="0">
                <a:solidFill>
                  <a:srgbClr val="C00000"/>
                </a:solidFill>
                <a:latin typeface="OpenDyslexic" panose="00000500000000000000" pitchFamily="50" charset="0"/>
              </a:rPr>
              <a:t>Task 2: Vocabulary Check</a:t>
            </a:r>
            <a:br>
              <a:rPr lang="en-GB" dirty="0">
                <a:latin typeface="OpenDyslexic" panose="00000500000000000000" pitchFamily="50" charset="0"/>
              </a:rPr>
            </a:br>
            <a:br>
              <a:rPr lang="en-GB" dirty="0">
                <a:latin typeface="OpenDyslexic" panose="00000500000000000000" pitchFamily="50" charset="0"/>
              </a:rPr>
            </a:br>
            <a:r>
              <a:rPr lang="en-GB" sz="3100" i="1" dirty="0">
                <a:latin typeface="OpenDyslexic" panose="00000500000000000000" pitchFamily="50" charset="0"/>
              </a:rPr>
              <a:t>Complete this table to show your understanding of these words</a:t>
            </a:r>
          </a:p>
        </p:txBody>
      </p:sp>
      <p:pic>
        <p:nvPicPr>
          <p:cNvPr id="5" name="Picture 4" descr="../../../Desktop/Visual%20Vipers/VIPERS%20images/Screen%20Shot%202017-03-20%20at%2011">
            <a:extLst>
              <a:ext uri="{FF2B5EF4-FFF2-40B4-BE49-F238E27FC236}">
                <a16:creationId xmlns:a16="http://schemas.microsoft.com/office/drawing/2014/main" id="{792E8594-AC93-4F2D-B6B7-508F5FC3937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447" y="410961"/>
            <a:ext cx="920115" cy="767715"/>
          </a:xfrm>
          <a:prstGeom prst="ellipse">
            <a:avLst/>
          </a:prstGeom>
          <a:ln w="63500" cap="rnd">
            <a:solidFill>
              <a:srgbClr val="333333"/>
            </a:solidFill>
          </a:ln>
          <a:effectLst/>
        </p:spPr>
      </p:pic>
      <p:sp>
        <p:nvSpPr>
          <p:cNvPr id="6" name="Footer Placeholder 5">
            <a:extLst>
              <a:ext uri="{FF2B5EF4-FFF2-40B4-BE49-F238E27FC236}">
                <a16:creationId xmlns:a16="http://schemas.microsoft.com/office/drawing/2014/main" id="{179A5B31-F608-41D5-AC44-282C19B0E8D9}"/>
              </a:ext>
            </a:extLst>
          </p:cNvPr>
          <p:cNvSpPr>
            <a:spLocks noGrp="1"/>
          </p:cNvSpPr>
          <p:nvPr>
            <p:ph type="ftr" sz="quarter" idx="11"/>
          </p:nvPr>
        </p:nvSpPr>
        <p:spPr/>
        <p:txBody>
          <a:bodyPr/>
          <a:lstStyle/>
          <a:p>
            <a:r>
              <a:rPr lang="en-GB"/>
              <a:t>© The Literacy Shed</a:t>
            </a:r>
          </a:p>
        </p:txBody>
      </p:sp>
      <p:graphicFrame>
        <p:nvGraphicFramePr>
          <p:cNvPr id="9" name="Table 9">
            <a:extLst>
              <a:ext uri="{FF2B5EF4-FFF2-40B4-BE49-F238E27FC236}">
                <a16:creationId xmlns:a16="http://schemas.microsoft.com/office/drawing/2014/main" id="{1CDC8856-5849-4079-8C57-F3030F219EEC}"/>
              </a:ext>
            </a:extLst>
          </p:cNvPr>
          <p:cNvGraphicFramePr>
            <a:graphicFrameLocks noGrp="1"/>
          </p:cNvGraphicFramePr>
          <p:nvPr>
            <p:extLst>
              <p:ext uri="{D42A27DB-BD31-4B8C-83A1-F6EECF244321}">
                <p14:modId xmlns:p14="http://schemas.microsoft.com/office/powerpoint/2010/main" val="1213317330"/>
              </p:ext>
            </p:extLst>
          </p:nvPr>
        </p:nvGraphicFramePr>
        <p:xfrm>
          <a:off x="792480" y="2257973"/>
          <a:ext cx="10515600" cy="4158495"/>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2746525837"/>
                    </a:ext>
                  </a:extLst>
                </a:gridCol>
                <a:gridCol w="2103120">
                  <a:extLst>
                    <a:ext uri="{9D8B030D-6E8A-4147-A177-3AD203B41FA5}">
                      <a16:colId xmlns:a16="http://schemas.microsoft.com/office/drawing/2014/main" val="2746955558"/>
                    </a:ext>
                  </a:extLst>
                </a:gridCol>
                <a:gridCol w="2103120">
                  <a:extLst>
                    <a:ext uri="{9D8B030D-6E8A-4147-A177-3AD203B41FA5}">
                      <a16:colId xmlns:a16="http://schemas.microsoft.com/office/drawing/2014/main" val="2776669998"/>
                    </a:ext>
                  </a:extLst>
                </a:gridCol>
                <a:gridCol w="2103120">
                  <a:extLst>
                    <a:ext uri="{9D8B030D-6E8A-4147-A177-3AD203B41FA5}">
                      <a16:colId xmlns:a16="http://schemas.microsoft.com/office/drawing/2014/main" val="283282535"/>
                    </a:ext>
                  </a:extLst>
                </a:gridCol>
                <a:gridCol w="2103120">
                  <a:extLst>
                    <a:ext uri="{9D8B030D-6E8A-4147-A177-3AD203B41FA5}">
                      <a16:colId xmlns:a16="http://schemas.microsoft.com/office/drawing/2014/main" val="3042605735"/>
                    </a:ext>
                  </a:extLst>
                </a:gridCol>
              </a:tblGrid>
              <a:tr h="868005">
                <a:tc>
                  <a:txBody>
                    <a:bodyPr/>
                    <a:lstStyle/>
                    <a:p>
                      <a:r>
                        <a:rPr lang="en-GB" sz="2400" dirty="0">
                          <a:solidFill>
                            <a:schemeClr val="tx1"/>
                          </a:solidFill>
                          <a:latin typeface="OpenDyslexic" panose="00000500000000000000" pitchFamily="50" charset="0"/>
                        </a:rPr>
                        <a:t>Word</a:t>
                      </a:r>
                    </a:p>
                  </a:txBody>
                  <a:tcPr/>
                </a:tc>
                <a:tc>
                  <a:txBody>
                    <a:bodyPr/>
                    <a:lstStyle/>
                    <a:p>
                      <a:r>
                        <a:rPr lang="en-GB" sz="2400" dirty="0">
                          <a:solidFill>
                            <a:schemeClr val="tx1"/>
                          </a:solidFill>
                          <a:latin typeface="OpenDyslexic" panose="00000500000000000000" pitchFamily="50" charset="0"/>
                        </a:rPr>
                        <a:t>Have you heard the word before?</a:t>
                      </a:r>
                    </a:p>
                  </a:txBody>
                  <a:tcPr/>
                </a:tc>
                <a:tc>
                  <a:txBody>
                    <a:bodyPr/>
                    <a:lstStyle/>
                    <a:p>
                      <a:r>
                        <a:rPr lang="en-GB" sz="2400" dirty="0">
                          <a:solidFill>
                            <a:schemeClr val="tx1"/>
                          </a:solidFill>
                          <a:latin typeface="OpenDyslexic" panose="00000500000000000000" pitchFamily="50" charset="0"/>
                        </a:rPr>
                        <a:t>What do you think it means?</a:t>
                      </a:r>
                    </a:p>
                  </a:txBody>
                  <a:tcPr/>
                </a:tc>
                <a:tc>
                  <a:txBody>
                    <a:bodyPr/>
                    <a:lstStyle/>
                    <a:p>
                      <a:r>
                        <a:rPr lang="en-GB" sz="2400" dirty="0">
                          <a:solidFill>
                            <a:schemeClr val="tx1"/>
                          </a:solidFill>
                          <a:latin typeface="OpenDyslexic" panose="00000500000000000000" pitchFamily="50" charset="0"/>
                        </a:rPr>
                        <a:t>Synonyms</a:t>
                      </a:r>
                    </a:p>
                  </a:txBody>
                  <a:tcPr/>
                </a:tc>
                <a:tc>
                  <a:txBody>
                    <a:bodyPr/>
                    <a:lstStyle/>
                    <a:p>
                      <a:r>
                        <a:rPr lang="en-GB" sz="2400" dirty="0">
                          <a:solidFill>
                            <a:schemeClr val="tx1"/>
                          </a:solidFill>
                          <a:latin typeface="OpenDyslexic" panose="00000500000000000000" pitchFamily="50" charset="0"/>
                        </a:rPr>
                        <a:t>Antonyms</a:t>
                      </a:r>
                    </a:p>
                  </a:txBody>
                  <a:tcPr/>
                </a:tc>
                <a:extLst>
                  <a:ext uri="{0D108BD9-81ED-4DB2-BD59-A6C34878D82A}">
                    <a16:rowId xmlns:a16="http://schemas.microsoft.com/office/drawing/2014/main" val="1777663662"/>
                  </a:ext>
                </a:extLst>
              </a:tr>
              <a:tr h="868005">
                <a:tc>
                  <a:txBody>
                    <a:bodyPr/>
                    <a:lstStyle/>
                    <a:p>
                      <a:r>
                        <a:rPr lang="en-GB" sz="2400" dirty="0">
                          <a:solidFill>
                            <a:schemeClr val="tx1"/>
                          </a:solidFill>
                          <a:latin typeface="OpenDyslexic" panose="00000500000000000000" pitchFamily="50" charset="0"/>
                        </a:rPr>
                        <a:t>addled</a:t>
                      </a:r>
                    </a:p>
                  </a:txBody>
                  <a:tcPr/>
                </a:tc>
                <a:tc>
                  <a:txBody>
                    <a:bodyPr/>
                    <a:lstStyle/>
                    <a:p>
                      <a:endParaRPr lang="en-GB" sz="2400" dirty="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extLst>
                  <a:ext uri="{0D108BD9-81ED-4DB2-BD59-A6C34878D82A}">
                    <a16:rowId xmlns:a16="http://schemas.microsoft.com/office/drawing/2014/main" val="3984953810"/>
                  </a:ext>
                </a:extLst>
              </a:tr>
              <a:tr h="868005">
                <a:tc>
                  <a:txBody>
                    <a:bodyPr/>
                    <a:lstStyle/>
                    <a:p>
                      <a:r>
                        <a:rPr lang="en-GB" sz="2400" dirty="0">
                          <a:solidFill>
                            <a:schemeClr val="tx1"/>
                          </a:solidFill>
                          <a:latin typeface="OpenDyslexic" panose="00000500000000000000" pitchFamily="50" charset="0"/>
                        </a:rPr>
                        <a:t>barren</a:t>
                      </a:r>
                    </a:p>
                  </a:txBody>
                  <a:tcPr/>
                </a:tc>
                <a:tc>
                  <a:txBody>
                    <a:bodyPr/>
                    <a:lstStyle/>
                    <a:p>
                      <a:endParaRPr lang="en-GB" sz="2400" dirty="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extLst>
                  <a:ext uri="{0D108BD9-81ED-4DB2-BD59-A6C34878D82A}">
                    <a16:rowId xmlns:a16="http://schemas.microsoft.com/office/drawing/2014/main" val="3773228112"/>
                  </a:ext>
                </a:extLst>
              </a:tr>
              <a:tr h="868005">
                <a:tc>
                  <a:txBody>
                    <a:bodyPr/>
                    <a:lstStyle/>
                    <a:p>
                      <a:r>
                        <a:rPr lang="en-GB" sz="2400" dirty="0">
                          <a:solidFill>
                            <a:schemeClr val="tx1"/>
                          </a:solidFill>
                          <a:latin typeface="OpenDyslexic" panose="00000500000000000000" pitchFamily="50" charset="0"/>
                        </a:rPr>
                        <a:t>flounder</a:t>
                      </a:r>
                    </a:p>
                  </a:txBody>
                  <a:tcPr/>
                </a:tc>
                <a:tc>
                  <a:txBody>
                    <a:bodyPr/>
                    <a:lstStyle/>
                    <a:p>
                      <a:endParaRPr lang="en-GB" sz="2400">
                        <a:solidFill>
                          <a:schemeClr val="tx1"/>
                        </a:solidFill>
                        <a:latin typeface="OpenDyslexic" panose="00000500000000000000" pitchFamily="50" charset="0"/>
                      </a:endParaRPr>
                    </a:p>
                  </a:txBody>
                  <a:tcPr/>
                </a:tc>
                <a:tc>
                  <a:txBody>
                    <a:bodyPr/>
                    <a:lstStyle/>
                    <a:p>
                      <a:endParaRPr lang="en-GB" sz="2400">
                        <a:solidFill>
                          <a:schemeClr val="tx1"/>
                        </a:solidFill>
                        <a:latin typeface="OpenDyslexic" panose="00000500000000000000" pitchFamily="50" charset="0"/>
                      </a:endParaRPr>
                    </a:p>
                  </a:txBody>
                  <a:tcPr/>
                </a:tc>
                <a:tc>
                  <a:txBody>
                    <a:bodyPr/>
                    <a:lstStyle/>
                    <a:p>
                      <a:endParaRPr lang="en-GB" sz="2400" dirty="0">
                        <a:solidFill>
                          <a:schemeClr val="tx1"/>
                        </a:solidFill>
                        <a:latin typeface="OpenDyslexic" panose="00000500000000000000" pitchFamily="50" charset="0"/>
                      </a:endParaRPr>
                    </a:p>
                  </a:txBody>
                  <a:tcPr/>
                </a:tc>
                <a:tc>
                  <a:txBody>
                    <a:bodyPr/>
                    <a:lstStyle/>
                    <a:p>
                      <a:endParaRPr lang="en-GB" sz="2400" dirty="0">
                        <a:solidFill>
                          <a:schemeClr val="tx1"/>
                        </a:solidFill>
                        <a:latin typeface="OpenDyslexic" panose="00000500000000000000" pitchFamily="50" charset="0"/>
                      </a:endParaRPr>
                    </a:p>
                  </a:txBody>
                  <a:tcPr/>
                </a:tc>
                <a:extLst>
                  <a:ext uri="{0D108BD9-81ED-4DB2-BD59-A6C34878D82A}">
                    <a16:rowId xmlns:a16="http://schemas.microsoft.com/office/drawing/2014/main" val="1144855176"/>
                  </a:ext>
                </a:extLst>
              </a:tr>
            </a:tbl>
          </a:graphicData>
        </a:graphic>
      </p:graphicFrame>
    </p:spTree>
    <p:extLst>
      <p:ext uri="{BB962C8B-B14F-4D97-AF65-F5344CB8AC3E}">
        <p14:creationId xmlns:p14="http://schemas.microsoft.com/office/powerpoint/2010/main" val="26452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547C-6064-44A7-BA15-AFC490303CB8}"/>
              </a:ext>
            </a:extLst>
          </p:cNvPr>
          <p:cNvSpPr>
            <a:spLocks noGrp="1"/>
          </p:cNvSpPr>
          <p:nvPr>
            <p:ph type="title"/>
          </p:nvPr>
        </p:nvSpPr>
        <p:spPr>
          <a:xfrm>
            <a:off x="838200" y="718195"/>
            <a:ext cx="10515600" cy="1325563"/>
          </a:xfrm>
        </p:spPr>
        <p:txBody>
          <a:bodyPr>
            <a:normAutofit fontScale="90000"/>
          </a:bodyPr>
          <a:lstStyle/>
          <a:p>
            <a:pPr algn="ctr"/>
            <a:r>
              <a:rPr lang="en-GB" b="1" dirty="0">
                <a:solidFill>
                  <a:srgbClr val="C00000"/>
                </a:solidFill>
                <a:latin typeface="OpenDyslexic" panose="00000500000000000000" pitchFamily="50" charset="0"/>
              </a:rPr>
              <a:t>Task 3: Vocabulary Check</a:t>
            </a:r>
            <a:br>
              <a:rPr lang="en-GB" b="1" dirty="0">
                <a:latin typeface="OpenDyslexic" panose="00000500000000000000" pitchFamily="50" charset="0"/>
              </a:rPr>
            </a:br>
            <a:br>
              <a:rPr lang="en-GB" dirty="0">
                <a:latin typeface="OpenDyslexic" panose="00000500000000000000" pitchFamily="50" charset="0"/>
              </a:rPr>
            </a:br>
            <a:r>
              <a:rPr lang="en-GB" sz="3100" b="1" i="1" dirty="0">
                <a:latin typeface="OpenDyslexic" panose="00000500000000000000" pitchFamily="50" charset="0"/>
              </a:rPr>
              <a:t>Have a class discussion around these words and phrases!</a:t>
            </a:r>
          </a:p>
        </p:txBody>
      </p:sp>
      <p:sp>
        <p:nvSpPr>
          <p:cNvPr id="3" name="Content Placeholder 2">
            <a:extLst>
              <a:ext uri="{FF2B5EF4-FFF2-40B4-BE49-F238E27FC236}">
                <a16:creationId xmlns:a16="http://schemas.microsoft.com/office/drawing/2014/main" id="{1C65D00A-14ED-4128-B200-23BA7102D5A5}"/>
              </a:ext>
            </a:extLst>
          </p:cNvPr>
          <p:cNvSpPr>
            <a:spLocks noGrp="1"/>
          </p:cNvSpPr>
          <p:nvPr>
            <p:ph idx="1"/>
          </p:nvPr>
        </p:nvSpPr>
        <p:spPr>
          <a:xfrm>
            <a:off x="838200" y="2691326"/>
            <a:ext cx="10515600" cy="4351338"/>
          </a:xfrm>
        </p:spPr>
        <p:txBody>
          <a:bodyPr>
            <a:normAutofit/>
          </a:bodyPr>
          <a:lstStyle/>
          <a:p>
            <a:pPr marL="514350" indent="-514350">
              <a:buAutoNum type="arabicParenR"/>
            </a:pPr>
            <a:r>
              <a:rPr lang="en-GB" dirty="0">
                <a:latin typeface="OpenDyslexic" panose="00000500000000000000" pitchFamily="50" charset="0"/>
              </a:rPr>
              <a:t>Sometimes, I wish people could hear the blood bubbling in his lungs each time the cart </a:t>
            </a:r>
            <a:r>
              <a:rPr lang="en-GB" b="1" dirty="0">
                <a:effectLst>
                  <a:outerShdw blurRad="38100" dist="38100" dir="2700000" algn="tl">
                    <a:srgbClr val="000000">
                      <a:alpha val="43137"/>
                    </a:srgbClr>
                  </a:outerShdw>
                </a:effectLst>
                <a:latin typeface="OpenDyslexic" panose="00000500000000000000" pitchFamily="50" charset="0"/>
              </a:rPr>
              <a:t>jolted</a:t>
            </a:r>
            <a:r>
              <a:rPr lang="en-GB" dirty="0">
                <a:latin typeface="OpenDyslexic" panose="00000500000000000000" pitchFamily="50" charset="0"/>
              </a:rPr>
              <a:t> on the </a:t>
            </a:r>
            <a:r>
              <a:rPr lang="en-GB" b="1" dirty="0">
                <a:effectLst>
                  <a:outerShdw blurRad="38100" dist="38100" dir="2700000" algn="tl">
                    <a:srgbClr val="000000">
                      <a:alpha val="43137"/>
                    </a:srgbClr>
                  </a:outerShdw>
                </a:effectLst>
                <a:latin typeface="OpenDyslexic" panose="00000500000000000000" pitchFamily="50" charset="0"/>
              </a:rPr>
              <a:t>rutted</a:t>
            </a:r>
            <a:r>
              <a:rPr lang="en-GB" dirty="0">
                <a:latin typeface="OpenDyslexic" panose="00000500000000000000" pitchFamily="50" charset="0"/>
              </a:rPr>
              <a:t> field or the </a:t>
            </a:r>
            <a:r>
              <a:rPr lang="en-GB" b="1" dirty="0">
                <a:effectLst>
                  <a:outerShdw blurRad="38100" dist="38100" dir="2700000" algn="tl">
                    <a:srgbClr val="000000">
                      <a:alpha val="43137"/>
                    </a:srgbClr>
                  </a:outerShdw>
                </a:effectLst>
                <a:latin typeface="OpenDyslexic" panose="00000500000000000000" pitchFamily="50" charset="0"/>
              </a:rPr>
              <a:t>incurable</a:t>
            </a:r>
            <a:r>
              <a:rPr lang="en-GB" dirty="0">
                <a:latin typeface="OpenDyslexic" panose="00000500000000000000" pitchFamily="50" charset="0"/>
              </a:rPr>
              <a:t> sores that </a:t>
            </a:r>
            <a:r>
              <a:rPr lang="en-GB" b="1" dirty="0">
                <a:effectLst>
                  <a:outerShdw blurRad="38100" dist="38100" dir="2700000" algn="tl">
                    <a:srgbClr val="000000">
                      <a:alpha val="43137"/>
                    </a:srgbClr>
                  </a:outerShdw>
                </a:effectLst>
                <a:latin typeface="OpenDyslexic" panose="00000500000000000000" pitchFamily="50" charset="0"/>
              </a:rPr>
              <a:t>erupted</a:t>
            </a:r>
            <a:r>
              <a:rPr lang="en-GB" dirty="0">
                <a:latin typeface="OpenDyslexic" panose="00000500000000000000" pitchFamily="50" charset="0"/>
              </a:rPr>
              <a:t> on his tongue…</a:t>
            </a:r>
          </a:p>
          <a:p>
            <a:pPr marL="514350" indent="-514350">
              <a:buAutoNum type="arabicParenR"/>
            </a:pPr>
            <a:endParaRPr lang="en-GB" dirty="0">
              <a:latin typeface="OpenDyslexic" panose="00000500000000000000" pitchFamily="50" charset="0"/>
            </a:endParaRPr>
          </a:p>
          <a:p>
            <a:pPr marL="514350" indent="-514350">
              <a:buAutoNum type="arabicParenR"/>
            </a:pPr>
            <a:r>
              <a:rPr lang="en-GB" dirty="0">
                <a:latin typeface="OpenDyslexic" panose="00000500000000000000" pitchFamily="50" charset="0"/>
              </a:rPr>
              <a:t>I</a:t>
            </a:r>
            <a:r>
              <a:rPr lang="en-GB" b="1" dirty="0">
                <a:effectLst>
                  <a:outerShdw blurRad="38100" dist="38100" dir="2700000" algn="tl">
                    <a:srgbClr val="000000">
                      <a:alpha val="43137"/>
                    </a:srgbClr>
                  </a:outerShdw>
                </a:effectLst>
                <a:latin typeface="OpenDyslexic" panose="00000500000000000000" pitchFamily="50" charset="0"/>
              </a:rPr>
              <a:t> assure you </a:t>
            </a:r>
            <a:r>
              <a:rPr lang="en-GB" dirty="0">
                <a:latin typeface="OpenDyslexic" panose="00000500000000000000" pitchFamily="50" charset="0"/>
              </a:rPr>
              <a:t>that if you saw those things, or heard those noises, you wouldn’t be so</a:t>
            </a:r>
            <a:r>
              <a:rPr lang="en-GB" b="1" dirty="0">
                <a:effectLst>
                  <a:outerShdw blurRad="38100" dist="38100" dir="2700000" algn="tl">
                    <a:srgbClr val="000000">
                      <a:alpha val="43137"/>
                    </a:srgbClr>
                  </a:outerShdw>
                </a:effectLst>
                <a:latin typeface="OpenDyslexic" panose="00000500000000000000" pitchFamily="50" charset="0"/>
              </a:rPr>
              <a:t> zealous </a:t>
            </a:r>
            <a:r>
              <a:rPr lang="en-GB" dirty="0">
                <a:latin typeface="OpenDyslexic" panose="00000500000000000000" pitchFamily="50" charset="0"/>
              </a:rPr>
              <a:t>in your </a:t>
            </a:r>
            <a:r>
              <a:rPr lang="en-GB" b="1" dirty="0">
                <a:effectLst>
                  <a:outerShdw blurRad="38100" dist="38100" dir="2700000" algn="tl">
                    <a:srgbClr val="000000">
                      <a:alpha val="43137"/>
                    </a:srgbClr>
                  </a:outerShdw>
                </a:effectLst>
                <a:latin typeface="OpenDyslexic" panose="00000500000000000000" pitchFamily="50" charset="0"/>
              </a:rPr>
              <a:t>cries for glory</a:t>
            </a:r>
            <a:r>
              <a:rPr lang="en-GB" dirty="0">
                <a:latin typeface="OpenDyslexic" panose="00000500000000000000" pitchFamily="50" charset="0"/>
              </a:rPr>
              <a:t>.</a:t>
            </a:r>
          </a:p>
        </p:txBody>
      </p:sp>
      <p:pic>
        <p:nvPicPr>
          <p:cNvPr id="6" name="Picture 5" descr="../../../Desktop/Visual%20Vipers/VIPERS%20images/Screen%20Shot%202017-03-20%20at%2011">
            <a:extLst>
              <a:ext uri="{FF2B5EF4-FFF2-40B4-BE49-F238E27FC236}">
                <a16:creationId xmlns:a16="http://schemas.microsoft.com/office/drawing/2014/main" id="{408291B2-19AC-4927-9225-396567FBDA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782" y="337538"/>
            <a:ext cx="920115" cy="767715"/>
          </a:xfrm>
          <a:prstGeom prst="ellipse">
            <a:avLst/>
          </a:prstGeom>
          <a:ln w="63500" cap="rnd">
            <a:solidFill>
              <a:srgbClr val="333333"/>
            </a:solidFill>
          </a:ln>
          <a:effectLst/>
        </p:spPr>
      </p:pic>
      <p:sp>
        <p:nvSpPr>
          <p:cNvPr id="7" name="Footer Placeholder 6">
            <a:extLst>
              <a:ext uri="{FF2B5EF4-FFF2-40B4-BE49-F238E27FC236}">
                <a16:creationId xmlns:a16="http://schemas.microsoft.com/office/drawing/2014/main" id="{51A649FB-95FF-4842-A065-4F735721D0B1}"/>
              </a:ext>
            </a:extLst>
          </p:cNvPr>
          <p:cNvSpPr>
            <a:spLocks noGrp="1"/>
          </p:cNvSpPr>
          <p:nvPr>
            <p:ph type="ftr" sz="quarter" idx="11"/>
          </p:nvPr>
        </p:nvSpPr>
        <p:spPr/>
        <p:txBody>
          <a:bodyPr/>
          <a:lstStyle/>
          <a:p>
            <a:r>
              <a:rPr lang="en-GB"/>
              <a:t>© The Literacy Shed</a:t>
            </a:r>
          </a:p>
        </p:txBody>
      </p:sp>
    </p:spTree>
    <p:extLst>
      <p:ext uri="{BB962C8B-B14F-4D97-AF65-F5344CB8AC3E}">
        <p14:creationId xmlns:p14="http://schemas.microsoft.com/office/powerpoint/2010/main" val="35042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F111-5730-4464-AAE9-8293C6090936}"/>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Task 4: Explain and justify</a:t>
            </a:r>
          </a:p>
        </p:txBody>
      </p:sp>
      <p:sp>
        <p:nvSpPr>
          <p:cNvPr id="3" name="Content Placeholder 2">
            <a:extLst>
              <a:ext uri="{FF2B5EF4-FFF2-40B4-BE49-F238E27FC236}">
                <a16:creationId xmlns:a16="http://schemas.microsoft.com/office/drawing/2014/main" id="{67ABE6D8-8EFF-403F-AFFF-93118C174D5B}"/>
              </a:ext>
            </a:extLst>
          </p:cNvPr>
          <p:cNvSpPr>
            <a:spLocks noGrp="1"/>
          </p:cNvSpPr>
          <p:nvPr>
            <p:ph idx="1"/>
          </p:nvPr>
        </p:nvSpPr>
        <p:spPr>
          <a:xfrm>
            <a:off x="1213486" y="1491297"/>
            <a:ext cx="10515600" cy="1079183"/>
          </a:xfrm>
          <a:solidFill>
            <a:srgbClr val="FFFFFF"/>
          </a:solidFill>
        </p:spPr>
        <p:txBody>
          <a:bodyPr/>
          <a:lstStyle/>
          <a:p>
            <a:pPr marL="0" indent="0">
              <a:buNone/>
            </a:pPr>
            <a:r>
              <a:rPr lang="en-GB" i="1" dirty="0">
                <a:latin typeface="OpenDyslexic" panose="00000500000000000000" pitchFamily="50" charset="0"/>
              </a:rPr>
              <a:t>Complete the table below with one piece of evidence from the story to support each statement.</a:t>
            </a:r>
          </a:p>
        </p:txBody>
      </p:sp>
      <p:sp>
        <p:nvSpPr>
          <p:cNvPr id="7" name="Footer Placeholder 6">
            <a:extLst>
              <a:ext uri="{FF2B5EF4-FFF2-40B4-BE49-F238E27FC236}">
                <a16:creationId xmlns:a16="http://schemas.microsoft.com/office/drawing/2014/main" id="{F10BB590-3726-42F5-87E1-669FF14803CF}"/>
              </a:ext>
            </a:extLst>
          </p:cNvPr>
          <p:cNvSpPr>
            <a:spLocks noGrp="1"/>
          </p:cNvSpPr>
          <p:nvPr>
            <p:ph type="ftr" sz="quarter" idx="11"/>
          </p:nvPr>
        </p:nvSpPr>
        <p:spPr/>
        <p:txBody>
          <a:bodyPr/>
          <a:lstStyle/>
          <a:p>
            <a:r>
              <a:rPr lang="en-GB"/>
              <a:t>© The Literacy Shed</a:t>
            </a:r>
          </a:p>
        </p:txBody>
      </p:sp>
      <p:pic>
        <p:nvPicPr>
          <p:cNvPr id="11" name="Picture 10" descr="../../../Desktop/Visual%20Vipers/VIPERS%20images/Screen%20Shot%202017-03-20%20at%2011">
            <a:extLst>
              <a:ext uri="{FF2B5EF4-FFF2-40B4-BE49-F238E27FC236}">
                <a16:creationId xmlns:a16="http://schemas.microsoft.com/office/drawing/2014/main" id="{681E0B97-F640-4969-BA02-1B7862600F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12" y="490974"/>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12" name="Table 12">
            <a:extLst>
              <a:ext uri="{FF2B5EF4-FFF2-40B4-BE49-F238E27FC236}">
                <a16:creationId xmlns:a16="http://schemas.microsoft.com/office/drawing/2014/main" id="{5B320882-BC63-4C21-964C-D98F2C7452E9}"/>
              </a:ext>
            </a:extLst>
          </p:cNvPr>
          <p:cNvGraphicFramePr>
            <a:graphicFrameLocks noGrp="1"/>
          </p:cNvGraphicFramePr>
          <p:nvPr>
            <p:extLst>
              <p:ext uri="{D42A27DB-BD31-4B8C-83A1-F6EECF244321}">
                <p14:modId xmlns:p14="http://schemas.microsoft.com/office/powerpoint/2010/main" val="3476155148"/>
              </p:ext>
            </p:extLst>
          </p:nvPr>
        </p:nvGraphicFramePr>
        <p:xfrm>
          <a:off x="568960" y="2540436"/>
          <a:ext cx="11287760" cy="3900549"/>
        </p:xfrm>
        <a:graphic>
          <a:graphicData uri="http://schemas.openxmlformats.org/drawingml/2006/table">
            <a:tbl>
              <a:tblPr firstRow="1" bandRow="1">
                <a:tableStyleId>{5940675A-B579-460E-94D1-54222C63F5DA}</a:tableStyleId>
              </a:tblPr>
              <a:tblGrid>
                <a:gridCol w="4033520">
                  <a:extLst>
                    <a:ext uri="{9D8B030D-6E8A-4147-A177-3AD203B41FA5}">
                      <a16:colId xmlns:a16="http://schemas.microsoft.com/office/drawing/2014/main" val="3524218951"/>
                    </a:ext>
                  </a:extLst>
                </a:gridCol>
                <a:gridCol w="7254240">
                  <a:extLst>
                    <a:ext uri="{9D8B030D-6E8A-4147-A177-3AD203B41FA5}">
                      <a16:colId xmlns:a16="http://schemas.microsoft.com/office/drawing/2014/main" val="1714826370"/>
                    </a:ext>
                  </a:extLst>
                </a:gridCol>
              </a:tblGrid>
              <a:tr h="934423">
                <a:tc>
                  <a:txBody>
                    <a:bodyPr/>
                    <a:lstStyle/>
                    <a:p>
                      <a:r>
                        <a:rPr lang="en-GB" sz="2200" dirty="0">
                          <a:solidFill>
                            <a:schemeClr val="tx1"/>
                          </a:solidFill>
                          <a:latin typeface="OpenDyslexic" panose="00000500000000000000" pitchFamily="50" charset="0"/>
                        </a:rPr>
                        <a:t>Statement</a:t>
                      </a:r>
                    </a:p>
                  </a:txBody>
                  <a:tcPr/>
                </a:tc>
                <a:tc>
                  <a:txBody>
                    <a:bodyPr/>
                    <a:lstStyle/>
                    <a:p>
                      <a:r>
                        <a:rPr lang="en-GB" sz="2200" dirty="0">
                          <a:solidFill>
                            <a:schemeClr val="tx1"/>
                          </a:solidFill>
                          <a:latin typeface="OpenDyslexic" panose="00000500000000000000" pitchFamily="50" charset="0"/>
                        </a:rPr>
                        <a:t>Evidence</a:t>
                      </a:r>
                    </a:p>
                  </a:txBody>
                  <a:tcPr/>
                </a:tc>
                <a:extLst>
                  <a:ext uri="{0D108BD9-81ED-4DB2-BD59-A6C34878D82A}">
                    <a16:rowId xmlns:a16="http://schemas.microsoft.com/office/drawing/2014/main" val="1657468936"/>
                  </a:ext>
                </a:extLst>
              </a:tr>
              <a:tr h="934423">
                <a:tc>
                  <a:txBody>
                    <a:bodyPr/>
                    <a:lstStyle/>
                    <a:p>
                      <a:r>
                        <a:rPr lang="en-GB" sz="2200" b="0" dirty="0">
                          <a:effectLst>
                            <a:outerShdw blurRad="38100" dist="38100" dir="2700000" algn="tl">
                              <a:srgbClr val="000000">
                                <a:alpha val="43137"/>
                              </a:srgbClr>
                            </a:outerShdw>
                          </a:effectLst>
                          <a:latin typeface="OpenDyslexic" panose="00000500000000000000" pitchFamily="50" charset="0"/>
                        </a:rPr>
                        <a:t>The soldiers are tired. </a:t>
                      </a:r>
                    </a:p>
                  </a:txBody>
                  <a:tcPr/>
                </a:tc>
                <a:tc>
                  <a:txBody>
                    <a:bodyPr/>
                    <a:lstStyle/>
                    <a:p>
                      <a:endParaRPr lang="en-GB" sz="2200" dirty="0">
                        <a:latin typeface="OpenDyslexic" panose="00000500000000000000" pitchFamily="50" charset="0"/>
                      </a:endParaRPr>
                    </a:p>
                  </a:txBody>
                  <a:tcPr/>
                </a:tc>
                <a:extLst>
                  <a:ext uri="{0D108BD9-81ED-4DB2-BD59-A6C34878D82A}">
                    <a16:rowId xmlns:a16="http://schemas.microsoft.com/office/drawing/2014/main" val="4180166444"/>
                  </a:ext>
                </a:extLst>
              </a:tr>
              <a:tr h="934423">
                <a:tc>
                  <a:txBody>
                    <a:bodyPr/>
                    <a:lstStyle/>
                    <a:p>
                      <a:r>
                        <a:rPr lang="en-GB" sz="2200" b="0" dirty="0">
                          <a:effectLst>
                            <a:outerShdw blurRad="38100" dist="38100" dir="2700000" algn="tl">
                              <a:srgbClr val="000000">
                                <a:alpha val="43137"/>
                              </a:srgbClr>
                            </a:outerShdw>
                          </a:effectLst>
                          <a:latin typeface="OpenDyslexic" panose="00000500000000000000" pitchFamily="50" charset="0"/>
                        </a:rPr>
                        <a:t>The narrator is plagued by bad dreams.</a:t>
                      </a:r>
                    </a:p>
                  </a:txBody>
                  <a:tcPr/>
                </a:tc>
                <a:tc>
                  <a:txBody>
                    <a:bodyPr/>
                    <a:lstStyle/>
                    <a:p>
                      <a:endParaRPr lang="en-GB" sz="2200" dirty="0">
                        <a:latin typeface="OpenDyslexic" panose="00000500000000000000" pitchFamily="50" charset="0"/>
                      </a:endParaRPr>
                    </a:p>
                  </a:txBody>
                  <a:tcPr/>
                </a:tc>
                <a:extLst>
                  <a:ext uri="{0D108BD9-81ED-4DB2-BD59-A6C34878D82A}">
                    <a16:rowId xmlns:a16="http://schemas.microsoft.com/office/drawing/2014/main" val="1547983420"/>
                  </a:ext>
                </a:extLst>
              </a:tr>
              <a:tr h="934423">
                <a:tc>
                  <a:txBody>
                    <a:bodyPr/>
                    <a:lstStyle/>
                    <a:p>
                      <a:r>
                        <a:rPr lang="en-GB" sz="2200" b="0" dirty="0">
                          <a:effectLst>
                            <a:outerShdw blurRad="38100" dist="38100" dir="2700000" algn="tl">
                              <a:srgbClr val="000000">
                                <a:alpha val="43137"/>
                              </a:srgbClr>
                            </a:outerShdw>
                          </a:effectLst>
                          <a:latin typeface="OpenDyslexic" panose="00000500000000000000" pitchFamily="50" charset="0"/>
                        </a:rPr>
                        <a:t>The narrator is no longer sure about the honour and glory of war.</a:t>
                      </a:r>
                    </a:p>
                  </a:txBody>
                  <a:tcPr/>
                </a:tc>
                <a:tc>
                  <a:txBody>
                    <a:bodyPr/>
                    <a:lstStyle/>
                    <a:p>
                      <a:endParaRPr lang="en-GB" sz="2200" dirty="0">
                        <a:latin typeface="OpenDyslexic" panose="00000500000000000000" pitchFamily="50" charset="0"/>
                      </a:endParaRPr>
                    </a:p>
                  </a:txBody>
                  <a:tcPr/>
                </a:tc>
                <a:extLst>
                  <a:ext uri="{0D108BD9-81ED-4DB2-BD59-A6C34878D82A}">
                    <a16:rowId xmlns:a16="http://schemas.microsoft.com/office/drawing/2014/main" val="2210906045"/>
                  </a:ext>
                </a:extLst>
              </a:tr>
            </a:tbl>
          </a:graphicData>
        </a:graphic>
      </p:graphicFrame>
    </p:spTree>
    <p:extLst>
      <p:ext uri="{BB962C8B-B14F-4D97-AF65-F5344CB8AC3E}">
        <p14:creationId xmlns:p14="http://schemas.microsoft.com/office/powerpoint/2010/main" val="1145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1079</Words>
  <Application>Microsoft Macintosh PowerPoint</Application>
  <PresentationFormat>Widescreen</PresentationFormat>
  <Paragraphs>123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 Light</vt:lpstr>
      <vt:lpstr>OpenDyslexic</vt:lpstr>
      <vt:lpstr>Calibri</vt:lpstr>
      <vt:lpstr>Arial</vt:lpstr>
      <vt:lpstr>Office Theme</vt:lpstr>
      <vt:lpstr>Dulce Et Decorum Est</vt:lpstr>
      <vt:lpstr>Today we are learning to…</vt:lpstr>
      <vt:lpstr>Before reading…</vt:lpstr>
      <vt:lpstr>Before reading…</vt:lpstr>
      <vt:lpstr>Task 1: Read ‘Dulce Et Decorum Est’ in pairs </vt:lpstr>
      <vt:lpstr>Task 1: Read ‘Dulce Et Decorum Est’ in pairs   Read this extract from the story. How can you show the soldier’s feelings through your expression?</vt:lpstr>
      <vt:lpstr>Task 2: Vocabulary Check  Complete this table to show your understanding of these words</vt:lpstr>
      <vt:lpstr>Task 3: Vocabulary Check  Have a class discussion around these words and phrases!</vt:lpstr>
      <vt:lpstr>Task 4: Explain and justify</vt:lpstr>
      <vt:lpstr>Task 4: Your turn</vt:lpstr>
      <vt:lpstr>Task 5: Let’s look at these answers!  How did you do?</vt:lpstr>
      <vt:lpstr>Task 5: Let’s look at these answers!  How did you do?</vt:lpstr>
      <vt:lpstr>Task 5: Let’s look at these answers!  How did you do?</vt:lpstr>
      <vt:lpstr>Task 6: Class discussion</vt:lpstr>
      <vt:lpstr>Task 7: Class discussion</vt:lpstr>
      <vt:lpstr>You have reached the end of the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Beowulf</dc:title>
  <dc:creator>Ian Eagleton</dc:creator>
  <cp:lastModifiedBy>Rob Smith</cp:lastModifiedBy>
  <cp:revision>84</cp:revision>
  <dcterms:created xsi:type="dcterms:W3CDTF">2020-01-27T09:12:51Z</dcterms:created>
  <dcterms:modified xsi:type="dcterms:W3CDTF">2020-09-14T16:01:53Z</dcterms:modified>
</cp:coreProperties>
</file>