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2" r:id="rId23"/>
    <p:sldId id="391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5" r:id="rId43"/>
    <p:sldId id="416" r:id="rId44"/>
    <p:sldId id="417" r:id="rId45"/>
    <p:sldId id="412" r:id="rId46"/>
    <p:sldId id="413" r:id="rId47"/>
    <p:sldId id="414" r:id="rId48"/>
    <p:sldId id="418" r:id="rId49"/>
    <p:sldId id="419" r:id="rId50"/>
    <p:sldId id="420" r:id="rId51"/>
    <p:sldId id="422" r:id="rId52"/>
    <p:sldId id="423" r:id="rId53"/>
    <p:sldId id="421" r:id="rId54"/>
    <p:sldId id="424" r:id="rId55"/>
    <p:sldId id="370" r:id="rId56"/>
    <p:sldId id="425" r:id="rId57"/>
    <p:sldId id="393" r:id="rId58"/>
  </p:sldIdLst>
  <p:sldSz cx="12192000" cy="6858000"/>
  <p:notesSz cx="6858000" cy="9144000"/>
  <p:embeddedFontLst>
    <p:embeddedFont>
      <p:font typeface="Lato Light" panose="020F0302020204030203" pitchFamily="34" charset="0"/>
      <p:regular r:id="rId61"/>
    </p:embeddedFont>
    <p:embeddedFont>
      <p:font typeface="Muli" panose="020B0604020202020204" charset="0"/>
      <p:regular r:id="rId62"/>
      <p:bold r:id="rId63"/>
      <p:italic r:id="rId64"/>
      <p:boldItalic r:id="rId65"/>
    </p:embeddedFont>
    <p:embeddedFont>
      <p:font typeface="Lato" panose="020F0502020204030203" pitchFamily="34" charset="0"/>
      <p:regular r:id="rId66"/>
      <p:bold r:id="rId67"/>
    </p:embeddedFont>
    <p:embeddedFont>
      <p:font typeface="Century Gothic" panose="020B0502020202020204" pitchFamily="34" charset="0"/>
      <p:regular r:id="rId68"/>
      <p:bold r:id="rId69"/>
      <p:italic r:id="rId70"/>
      <p:boldItalic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OpenDyslexicAlta" panose="00000500000000000000" pitchFamily="2" charset="0"/>
      <p:regular r:id="rId76"/>
      <p:bold r:id="rId77"/>
      <p:italic r:id="rId78"/>
      <p:boldItalic r:id="rId79"/>
    </p:embeddedFont>
    <p:embeddedFont>
      <p:font typeface="OpenDyslexic" panose="00000500000000000000" pitchFamily="2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FFDD57"/>
    <a:srgbClr val="F337C7"/>
    <a:srgbClr val="23D160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20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Relationship Id="rId87" Type="http://schemas.openxmlformats.org/officeDocument/2006/relationships/tableStyles" Target="tableStyles.xml"/><Relationship Id="rId61" Type="http://schemas.openxmlformats.org/officeDocument/2006/relationships/font" Target="fonts/font1.fntdata"/><Relationship Id="rId82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5A-2F44-A0AB-F924353B2F20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5A-2F44-A0AB-F924353B2F2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5A-2F44-A0AB-F924353B2F20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5A-2F44-A0AB-F924353B2F20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5A-2F44-A0AB-F924353B2F20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15A-2F44-A0AB-F924353B2F20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49F-4BA4-BBDE-706022949695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49F-4BA4-BBDE-706022949695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49F-4BA4-BBDE-706022949695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49F-4BA4-BBDE-706022949695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49F-4BA4-BBDE-706022949695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49F-4BA4-BBDE-706022949695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49F-4BA4-BBDE-706022949695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49F-4BA4-BBDE-706022949695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15A-2F44-A0AB-F924353B2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73-C54D-847D-2D11800FCDAA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73-C54D-847D-2D11800FCDAA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73-C54D-847D-2D11800FCDA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73-C54D-847D-2D11800FCDAA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E73-C54D-847D-2D11800FCDAA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E73-C54D-847D-2D11800FCDAA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E73-C54D-847D-2D11800FCDAA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E73-C54D-847D-2D11800FCDAA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E73-C54D-847D-2D11800FCDAA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E73-C54D-847D-2D11800FCDAA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E73-C54D-847D-2D11800FCDAA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E73-C54D-847D-2D11800FCDAA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E73-C54D-847D-2D11800FCDAA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E73-C54D-847D-2D11800FCDAA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8E73-C54D-847D-2D11800FC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E0-5D4E-9C87-E18CFF8055B7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E0-5D4E-9C87-E18CFF8055B7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E0-5D4E-9C87-E18CFF8055B7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E0-5D4E-9C87-E18CFF8055B7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E0-5D4E-9C87-E18CFF8055B7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CE0-5D4E-9C87-E18CFF8055B7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CE0-5D4E-9C87-E18CFF8055B7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CE0-5D4E-9C87-E18CFF8055B7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CE0-5D4E-9C87-E18CFF8055B7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CE0-5D4E-9C87-E18CFF8055B7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CE0-5D4E-9C87-E18CFF8055B7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CE0-5D4E-9C87-E18CFF8055B7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CE0-5D4E-9C87-E18CFF8055B7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CE0-5D4E-9C87-E18CFF8055B7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9CE0-5D4E-9C87-E18CFF805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0C-7A46-A25E-6893C0E8B893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0C-7A46-A25E-6893C0E8B893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0C-7A46-A25E-6893C0E8B893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0C-7A46-A25E-6893C0E8B893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0C-7A46-A25E-6893C0E8B893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0C-7A46-A25E-6893C0E8B89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0C-7A46-A25E-6893C0E8B89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00C-7A46-A25E-6893C0E8B893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00C-7A46-A25E-6893C0E8B893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00C-7A46-A25E-6893C0E8B893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00C-7A46-A25E-6893C0E8B893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00C-7A46-A25E-6893C0E8B893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00C-7A46-A25E-6893C0E8B893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00C-7A46-A25E-6893C0E8B893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C00C-7A46-A25E-6893C0E8B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9A-1148-95EB-45B998C22936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9A-1148-95EB-45B998C22936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9A-1148-95EB-45B998C22936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9A-1148-95EB-45B998C22936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9A-1148-95EB-45B998C22936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69A-1148-95EB-45B998C22936}"/>
              </c:ext>
            </c:extLst>
          </c:dPt>
          <c:dPt>
            <c:idx val="6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69A-1148-95EB-45B998C22936}"/>
              </c:ext>
            </c:extLst>
          </c:dPt>
          <c:dPt>
            <c:idx val="7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69A-1148-95EB-45B998C2293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69A-1148-95EB-45B998C2293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69A-1148-95EB-45B998C2293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69A-1148-95EB-45B998C2293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69A-1148-95EB-45B998C22936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69A-1148-95EB-45B998C22936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69A-1148-95EB-45B998C22936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069A-1148-95EB-45B998C22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bg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4A-A545-9ADC-E5B96CFBC77E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4A-A545-9ADC-E5B96CFBC77E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4A-A545-9ADC-E5B96CFBC77E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4A-A545-9ADC-E5B96CFBC77E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4A-A545-9ADC-E5B96CFBC77E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F4A-A545-9ADC-E5B96CFBC77E}"/>
              </c:ext>
            </c:extLst>
          </c:dPt>
          <c:dPt>
            <c:idx val="6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F4A-A545-9ADC-E5B96CFBC77E}"/>
              </c:ext>
            </c:extLst>
          </c:dPt>
          <c:dPt>
            <c:idx val="7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F4A-A545-9ADC-E5B96CFBC77E}"/>
              </c:ext>
            </c:extLst>
          </c:dPt>
          <c:dPt>
            <c:idx val="8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F4A-A545-9ADC-E5B96CFBC77E}"/>
              </c:ext>
            </c:extLst>
          </c:dPt>
          <c:dPt>
            <c:idx val="9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F4A-A545-9ADC-E5B96CFBC77E}"/>
              </c:ext>
            </c:extLst>
          </c:dPt>
          <c:dPt>
            <c:idx val="10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F4A-A545-9ADC-E5B96CFBC77E}"/>
              </c:ext>
            </c:extLst>
          </c:dPt>
          <c:dPt>
            <c:idx val="11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F4A-A545-9ADC-E5B96CFBC77E}"/>
              </c:ext>
            </c:extLst>
          </c:dPt>
          <c:dPt>
            <c:idx val="12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F4A-A545-9ADC-E5B96CFBC77E}"/>
              </c:ext>
            </c:extLst>
          </c:dPt>
          <c:dPt>
            <c:idx val="13"/>
            <c:bubble3D val="0"/>
            <c:spPr>
              <a:solidFill>
                <a:srgbClr val="FFDD57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F4A-A545-9ADC-E5B96CFBC77E}"/>
              </c:ext>
            </c:extLst>
          </c:dPt>
          <c:cat>
            <c:strRef>
              <c:f>Sheet1!$A$2:$A$15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F4A-A545-9ADC-E5B96CFBC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28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9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7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54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11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28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22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5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23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7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46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78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29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49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59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3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34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46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28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9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91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287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635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30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82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52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5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514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7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458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700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34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223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45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084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467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285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125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899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5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356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884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856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801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2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3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9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6</a:t>
            </a:r>
            <a:endParaRPr lang="en-GB" dirty="0"/>
          </a:p>
          <a:p>
            <a:r>
              <a:rPr lang="en-GB" dirty="0"/>
              <a:t>Term 3 - Block 3 - Properties of Shape</a:t>
            </a:r>
          </a:p>
          <a:p>
            <a:r>
              <a:rPr lang="en-GB" dirty="0"/>
              <a:t>Lesson 1 - To be able to measure with a protractor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Properties 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QBOCXGN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87C8CB-0654-094B-BE73-B2861851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851610" y="3755841"/>
            <a:ext cx="1207879" cy="1480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22460" y="338235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6" name="Pie 15">
            <a:extLst>
              <a:ext uri="{FF2B5EF4-FFF2-40B4-BE49-F238E27FC236}">
                <a16:creationId xmlns:a16="http://schemas.microsoft.com/office/drawing/2014/main" xmlns="" id="{DA060B5B-08AA-954C-A6AE-83595D2EB0EA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391025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87C8CB-0654-094B-BE73-B2861851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851610" y="3755841"/>
            <a:ext cx="1207879" cy="1480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22460" y="338235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6" name="Pie 15">
            <a:extLst>
              <a:ext uri="{FF2B5EF4-FFF2-40B4-BE49-F238E27FC236}">
                <a16:creationId xmlns:a16="http://schemas.microsoft.com/office/drawing/2014/main" xmlns="" id="{DA060B5B-08AA-954C-A6AE-83595D2EB0EA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391025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2F746C-4B82-8844-AA52-BC5412BD1850}"/>
              </a:ext>
            </a:extLst>
          </p:cNvPr>
          <p:cNvSpPr/>
          <p:nvPr/>
        </p:nvSpPr>
        <p:spPr>
          <a:xfrm>
            <a:off x="199334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071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7051183" y="33581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587287" y="4771636"/>
            <a:ext cx="914400" cy="914400"/>
          </a:xfrm>
          <a:prstGeom prst="pie">
            <a:avLst>
              <a:gd name="adj1" fmla="val 10800000"/>
              <a:gd name="adj2" fmla="val 180952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0" y="3541690"/>
            <a:ext cx="991693" cy="169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1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7051183" y="33581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587287" y="4771636"/>
            <a:ext cx="914400" cy="914400"/>
          </a:xfrm>
          <a:prstGeom prst="pie">
            <a:avLst>
              <a:gd name="adj1" fmla="val 10800000"/>
              <a:gd name="adj2" fmla="val 180952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0" y="3541690"/>
            <a:ext cx="991693" cy="169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7051183" y="33581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120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587287" y="4771636"/>
            <a:ext cx="914400" cy="914400"/>
          </a:xfrm>
          <a:prstGeom prst="pie">
            <a:avLst>
              <a:gd name="adj1" fmla="val 10800000"/>
              <a:gd name="adj2" fmla="val 180952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0" y="3541690"/>
            <a:ext cx="991693" cy="169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882741-31FA-2D45-B65E-3AC880FE67BC}"/>
              </a:ext>
            </a:extLst>
          </p:cNvPr>
          <p:cNvSpPr/>
          <p:nvPr/>
        </p:nvSpPr>
        <p:spPr>
          <a:xfrm>
            <a:off x="178862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871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54071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54071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9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1028E5-1952-9247-8B31-09429430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75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54071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A96E8B-8C1A-0545-86A4-4C194B1A5F2A}"/>
              </a:ext>
            </a:extLst>
          </p:cNvPr>
          <p:cNvSpPr/>
          <p:nvPr/>
        </p:nvSpPr>
        <p:spPr>
          <a:xfrm>
            <a:off x="200393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345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B713B10-A93E-304B-A257-1EE5E68A2A34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1473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30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line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lining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632195" y="31464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105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320412-E675-F345-A9B1-6F7F8074D825}"/>
              </a:ext>
            </a:extLst>
          </p:cNvPr>
          <p:cNvSpPr/>
          <p:nvPr/>
        </p:nvSpPr>
        <p:spPr>
          <a:xfrm>
            <a:off x="1788629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889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7355307" y="329146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8904510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1" y="3753134"/>
            <a:ext cx="1483172" cy="1483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5F01E756-AC93-9C40-9448-06C33E46317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372839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7355307" y="329146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1" y="3753134"/>
            <a:ext cx="1483172" cy="1483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5F01E756-AC93-9C40-9448-06C33E46317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D61641AB-5543-934C-AB6A-F017BAFEA3F2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8904510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77240" y="5236753"/>
            <a:ext cx="19466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7922753" y="523838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7355307" y="329146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45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V="1">
            <a:off x="6059491" y="3753134"/>
            <a:ext cx="1483172" cy="1483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5F01E756-AC93-9C40-9448-06C33E46317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63817163-28B3-9B4A-B0B3-ABD63BF2C42E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8904510"/>
              <a:gd name="adj2" fmla="val 215116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3ABB302-7D6A-1047-89B4-E92FC292B63F}"/>
              </a:ext>
            </a:extLst>
          </p:cNvPr>
          <p:cNvSpPr/>
          <p:nvPr/>
        </p:nvSpPr>
        <p:spPr>
          <a:xfrm>
            <a:off x="1993587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69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055732"/>
            <a:ext cx="1800858" cy="1191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7846112" y="403066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194794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799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055732"/>
            <a:ext cx="1800858" cy="1191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7846112" y="403066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194794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70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055732"/>
            <a:ext cx="1800858" cy="1191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7846112" y="403066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194794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5881ED7-38D0-FE49-808B-81555BA27784}"/>
              </a:ext>
            </a:extLst>
          </p:cNvPr>
          <p:cNvSpPr/>
          <p:nvPr/>
        </p:nvSpPr>
        <p:spPr>
          <a:xfrm>
            <a:off x="1993587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6576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5075695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2886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6851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5075695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xmlns="" id="{475A4FB1-7A2F-764C-B787-8B71BCC1AE25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2886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974">
            <a:off x="4769798" y="367284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5075695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5143739" y="3104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87287" y="3358166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804F59-86EC-8B44-ACE6-63149174E517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C7C0424D-6B76-734D-8CB2-EC9C28F10C24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57827"/>
              <a:gd name="adj2" fmla="val 212886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1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Revise the following angle terminology.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116847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xmlns="" id="{2D3C7C32-8242-5147-A41C-5F6FF6DE2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930315"/>
              </p:ext>
            </p:extLst>
          </p:nvPr>
        </p:nvGraphicFramePr>
        <p:xfrm>
          <a:off x="147804" y="24416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60E44A5-CB76-FE47-81F6-776083B4107F}"/>
              </a:ext>
            </a:extLst>
          </p:cNvPr>
          <p:cNvCxnSpPr>
            <a:cxnSpLocks/>
          </p:cNvCxnSpPr>
          <p:nvPr/>
        </p:nvCxnSpPr>
        <p:spPr>
          <a:xfrm flipV="1">
            <a:off x="1689181" y="2775220"/>
            <a:ext cx="713320" cy="426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A7A611F-357D-BC4F-B519-6E40B7D7BD87}"/>
              </a:ext>
            </a:extLst>
          </p:cNvPr>
          <p:cNvCxnSpPr>
            <a:cxnSpLocks/>
            <a:endCxn id="34" idx="0"/>
          </p:cNvCxnSpPr>
          <p:nvPr/>
        </p:nvCxnSpPr>
        <p:spPr>
          <a:xfrm flipV="1">
            <a:off x="1689181" y="2441603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xmlns="" id="{38A35358-A08F-CA47-81A4-5C8ADBEA1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723809"/>
              </p:ext>
            </p:extLst>
          </p:nvPr>
        </p:nvGraphicFramePr>
        <p:xfrm>
          <a:off x="4518111" y="24416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FD5AA68-5D31-524B-8ECE-F0A283EBEE49}"/>
              </a:ext>
            </a:extLst>
          </p:cNvPr>
          <p:cNvCxnSpPr>
            <a:cxnSpLocks/>
          </p:cNvCxnSpPr>
          <p:nvPr/>
        </p:nvCxnSpPr>
        <p:spPr>
          <a:xfrm flipV="1">
            <a:off x="6059488" y="3194634"/>
            <a:ext cx="800761" cy="6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140CF113-226F-1640-B44C-39FE69477322}"/>
              </a:ext>
            </a:extLst>
          </p:cNvPr>
          <p:cNvCxnSpPr>
            <a:cxnSpLocks/>
            <a:endCxn id="39" idx="0"/>
          </p:cNvCxnSpPr>
          <p:nvPr/>
        </p:nvCxnSpPr>
        <p:spPr>
          <a:xfrm flipV="1">
            <a:off x="6059488" y="2441603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xmlns="" id="{430E2F69-C411-D34F-9CBC-CBFBF4404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871477"/>
              </p:ext>
            </p:extLst>
          </p:nvPr>
        </p:nvGraphicFramePr>
        <p:xfrm>
          <a:off x="8881083" y="24416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BB96862B-31B5-934A-8ED8-017B42D993C7}"/>
              </a:ext>
            </a:extLst>
          </p:cNvPr>
          <p:cNvCxnSpPr>
            <a:cxnSpLocks/>
          </p:cNvCxnSpPr>
          <p:nvPr/>
        </p:nvCxnSpPr>
        <p:spPr>
          <a:xfrm>
            <a:off x="10422460" y="3194634"/>
            <a:ext cx="384740" cy="674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5121CC10-B26C-5C4C-99F7-5DE89483E51E}"/>
              </a:ext>
            </a:extLst>
          </p:cNvPr>
          <p:cNvCxnSpPr>
            <a:cxnSpLocks/>
            <a:endCxn id="44" idx="0"/>
          </p:cNvCxnSpPr>
          <p:nvPr/>
        </p:nvCxnSpPr>
        <p:spPr>
          <a:xfrm flipV="1">
            <a:off x="10422460" y="2441603"/>
            <a:ext cx="0" cy="7735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xmlns="" id="{41997908-BC2C-264B-839D-BEA29A98A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968436"/>
              </p:ext>
            </p:extLst>
          </p:nvPr>
        </p:nvGraphicFramePr>
        <p:xfrm>
          <a:off x="147804" y="4584003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A78BB897-3D58-604D-8D7C-CACF7D2DF205}"/>
              </a:ext>
            </a:extLst>
          </p:cNvPr>
          <p:cNvCxnSpPr>
            <a:cxnSpLocks/>
            <a:stCxn id="47" idx="2"/>
            <a:endCxn id="47" idx="0"/>
          </p:cNvCxnSpPr>
          <p:nvPr/>
        </p:nvCxnSpPr>
        <p:spPr>
          <a:xfrm flipV="1">
            <a:off x="1689181" y="4584003"/>
            <a:ext cx="0" cy="1519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xmlns="" id="{87CBD3C9-5666-0A4D-B0B9-2131065C7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10803"/>
              </p:ext>
            </p:extLst>
          </p:nvPr>
        </p:nvGraphicFramePr>
        <p:xfrm>
          <a:off x="4518111" y="4569935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F1E8583-49C1-8345-AA7F-B0362F30825E}"/>
              </a:ext>
            </a:extLst>
          </p:cNvPr>
          <p:cNvCxnSpPr>
            <a:cxnSpLocks/>
          </p:cNvCxnSpPr>
          <p:nvPr/>
        </p:nvCxnSpPr>
        <p:spPr>
          <a:xfrm flipH="1">
            <a:off x="5335380" y="5329790"/>
            <a:ext cx="724108" cy="4102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683B9C89-E332-D64F-AF7C-A7532B9BFAF4}"/>
              </a:ext>
            </a:extLst>
          </p:cNvPr>
          <p:cNvCxnSpPr>
            <a:cxnSpLocks/>
            <a:endCxn id="50" idx="0"/>
          </p:cNvCxnSpPr>
          <p:nvPr/>
        </p:nvCxnSpPr>
        <p:spPr>
          <a:xfrm flipV="1">
            <a:off x="6059488" y="4569935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xmlns="" id="{9405E52C-D65C-E840-A444-ABEC2B29F7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061997"/>
              </p:ext>
            </p:extLst>
          </p:nvPr>
        </p:nvGraphicFramePr>
        <p:xfrm>
          <a:off x="8881083" y="4696547"/>
          <a:ext cx="3082754" cy="151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B0C86D35-E7B1-7644-A87E-CB9D05E64EA7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10422460" y="4696547"/>
            <a:ext cx="0" cy="7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82177C30-7543-6F40-BBEB-CC550AE763D7}"/>
              </a:ext>
            </a:extLst>
          </p:cNvPr>
          <p:cNvSpPr/>
          <p:nvPr/>
        </p:nvSpPr>
        <p:spPr>
          <a:xfrm>
            <a:off x="709585" y="3754204"/>
            <a:ext cx="1959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acute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(less than 90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11BA176-ECC6-334F-AD04-1BBACAA88D91}"/>
              </a:ext>
            </a:extLst>
          </p:cNvPr>
          <p:cNvSpPr/>
          <p:nvPr/>
        </p:nvSpPr>
        <p:spPr>
          <a:xfrm>
            <a:off x="5184135" y="3746218"/>
            <a:ext cx="1768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right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(exactly 90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35AFD131-E4AF-8444-8A09-1409326CCF2E}"/>
              </a:ext>
            </a:extLst>
          </p:cNvPr>
          <p:cNvSpPr/>
          <p:nvPr/>
        </p:nvSpPr>
        <p:spPr>
          <a:xfrm>
            <a:off x="9329055" y="3827070"/>
            <a:ext cx="2186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obtuse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(more than 90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, </a:t>
            </a:r>
            <a:br>
              <a:rPr lang="en-US" dirty="0">
                <a:latin typeface="OpenDyslexicAlta" pitchFamily="2" charset="77"/>
              </a:rPr>
            </a:br>
            <a:r>
              <a:rPr lang="en-US" dirty="0">
                <a:latin typeface="OpenDyslexicAlta" pitchFamily="2" charset="77"/>
              </a:rPr>
              <a:t>less than 180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0BEDBC9-B9ED-0641-8170-BDA79AD9F64B}"/>
              </a:ext>
            </a:extLst>
          </p:cNvPr>
          <p:cNvSpPr/>
          <p:nvPr/>
        </p:nvSpPr>
        <p:spPr>
          <a:xfrm>
            <a:off x="169376" y="6141329"/>
            <a:ext cx="3039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straight line / half turn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(exactly 180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E4067A0E-1701-7E45-9EBD-4A79DBBABEA3}"/>
              </a:ext>
            </a:extLst>
          </p:cNvPr>
          <p:cNvSpPr/>
          <p:nvPr/>
        </p:nvSpPr>
        <p:spPr>
          <a:xfrm>
            <a:off x="4470001" y="6119275"/>
            <a:ext cx="3196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reflex angle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(between 180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 and 360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F71EF7C-B7BB-7248-97CE-D0EEF87D2611}"/>
              </a:ext>
            </a:extLst>
          </p:cNvPr>
          <p:cNvSpPr/>
          <p:nvPr/>
        </p:nvSpPr>
        <p:spPr>
          <a:xfrm>
            <a:off x="9465310" y="6101651"/>
            <a:ext cx="1914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Alta" pitchFamily="2" charset="77"/>
                <a:cs typeface="Century Gothic"/>
              </a:rPr>
              <a:t>full turn</a:t>
            </a:r>
          </a:p>
          <a:p>
            <a:pPr algn="ctr"/>
            <a:r>
              <a:rPr lang="en-US" dirty="0">
                <a:latin typeface="OpenDyslexicAlta" pitchFamily="2" charset="77"/>
              </a:rPr>
              <a:t>(exactly 360</a:t>
            </a:r>
            <a:r>
              <a:rPr lang="en-US" baseline="30000" dirty="0">
                <a:latin typeface="OpenDyslexicAlta" pitchFamily="2" charset="77"/>
              </a:rPr>
              <a:t>o</a:t>
            </a:r>
            <a:r>
              <a:rPr lang="en-US" dirty="0">
                <a:latin typeface="OpenDyslexicAlta" pitchFamily="2" charset="77"/>
              </a:rPr>
              <a:t>)</a:t>
            </a:r>
            <a:endParaRPr lang="en-GB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942556"/>
            <a:ext cx="2149177" cy="305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4326375" y="367510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767521" y="3928532"/>
            <a:ext cx="1291970" cy="1308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xmlns="" id="{475A4FB1-7A2F-764C-B787-8B71BCC1AE25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3484313"/>
              <a:gd name="adj2" fmla="val 210368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3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3410">
            <a:off x="4444482" y="3198985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942556"/>
            <a:ext cx="2149177" cy="305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4326375" y="367510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767521" y="3928532"/>
            <a:ext cx="1291970" cy="1308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3484313"/>
              <a:gd name="adj2" fmla="val 210368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3410">
            <a:off x="4444482" y="3198985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4" y="4942556"/>
            <a:ext cx="2149177" cy="305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4326375" y="367510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8337658" y="487462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125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767521" y="3928532"/>
            <a:ext cx="1291970" cy="1308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742878" y="525934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3484313"/>
              <a:gd name="adj2" fmla="val 210368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0645093-335A-3341-988A-161F31625353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1671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5" y="5095087"/>
            <a:ext cx="2129167" cy="152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8413353" y="470176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3836679" y="387518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248971" y="4173482"/>
            <a:ext cx="1810520" cy="106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644129"/>
              <a:gd name="adj2" fmla="val 2136395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49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8663">
            <a:off x="3552833" y="287589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5" y="5095087"/>
            <a:ext cx="2129167" cy="152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8413353" y="470176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3836679" y="387518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248971" y="4173482"/>
            <a:ext cx="1810520" cy="106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644129"/>
              <a:gd name="adj2" fmla="val 2136395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8663">
            <a:off x="3552833" y="287589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5" y="5095087"/>
            <a:ext cx="2129167" cy="152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8413353" y="470176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3836679" y="387518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145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248971" y="4173482"/>
            <a:ext cx="1810520" cy="106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644129"/>
              <a:gd name="adj2" fmla="val 2136395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155C29-3A7F-E544-8833-CE234810F9FC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8840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93916" y="284842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06208" y="3265349"/>
            <a:ext cx="553283" cy="19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23404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18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93916" y="284842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06208" y="3265349"/>
            <a:ext cx="553283" cy="19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xmlns="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23404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93916" y="284842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acute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75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5506208" y="3265349"/>
            <a:ext cx="553283" cy="19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xmlns="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5323404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76A96D-B1AF-2F43-8894-1847BFE9B3E2}"/>
              </a:ext>
            </a:extLst>
          </p:cNvPr>
          <p:cNvSpPr/>
          <p:nvPr/>
        </p:nvSpPr>
        <p:spPr>
          <a:xfrm>
            <a:off x="1994416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5243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4126560" y="359677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377847" y="4058433"/>
            <a:ext cx="1681645" cy="1178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xmlns="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976373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1C26857E-2D7D-9A4C-87CD-6C3CA90F77B5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55759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Copy and </a:t>
            </a:r>
            <a:r>
              <a:rPr lang="en-GB" sz="2200" b="1" dirty="0"/>
              <a:t>translate </a:t>
            </a:r>
            <a:r>
              <a:rPr lang="en-GB" sz="2200" dirty="0"/>
              <a:t>the worksheet into your books.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A73658-BF40-E449-B6A4-4F7ABA248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138" y="2773501"/>
            <a:ext cx="6323724" cy="41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1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377847" y="4058433"/>
            <a:ext cx="1681645" cy="1178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xmlns="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976373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ABEF844-2940-094A-A777-24167AA01E65}"/>
              </a:ext>
            </a:extLst>
          </p:cNvPr>
          <p:cNvSpPr/>
          <p:nvPr/>
        </p:nvSpPr>
        <p:spPr>
          <a:xfrm>
            <a:off x="4126560" y="359677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1A174839-EE6C-2D46-9431-83592CF9B526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8376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43EC71-D69B-7B4F-8723-B76E339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66642">
            <a:off x="3053086" y="303216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 flipH="1">
            <a:off x="6045256" y="4106013"/>
            <a:ext cx="1891714" cy="1141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8027252" y="39918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obtuse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115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377847" y="4058433"/>
            <a:ext cx="1681645" cy="1178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08117" y="52420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xmlns="" id="{532CCDEA-4354-C44A-9572-F35ED66720CA}"/>
              </a:ext>
            </a:extLst>
          </p:cNvPr>
          <p:cNvSpPr/>
          <p:nvPr/>
        </p:nvSpPr>
        <p:spPr>
          <a:xfrm>
            <a:off x="5605759" y="4784888"/>
            <a:ext cx="914400" cy="914400"/>
          </a:xfrm>
          <a:prstGeom prst="pie">
            <a:avLst>
              <a:gd name="adj1" fmla="val 12976373"/>
              <a:gd name="adj2" fmla="val 196089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6D856E4-8F96-A44F-8D1E-D233E0A21AFE}"/>
              </a:ext>
            </a:extLst>
          </p:cNvPr>
          <p:cNvSpPr/>
          <p:nvPr/>
        </p:nvSpPr>
        <p:spPr>
          <a:xfrm>
            <a:off x="1772305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C4B3FCD-28E8-BE4A-876A-782149DCCAC2}"/>
              </a:ext>
            </a:extLst>
          </p:cNvPr>
          <p:cNvSpPr/>
          <p:nvPr/>
        </p:nvSpPr>
        <p:spPr>
          <a:xfrm>
            <a:off x="4126560" y="359677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CA4FF389-8F39-7C49-886D-D268DC904717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4021594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4733054" y="30204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81629" y="452665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C9CD83-DC6E-D045-A960-97BFC1972789}"/>
              </a:ext>
            </a:extLst>
          </p:cNvPr>
          <p:cNvSpPr/>
          <p:nvPr/>
        </p:nvSpPr>
        <p:spPr>
          <a:xfrm>
            <a:off x="8255740" y="415715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3" name="Pie 12">
            <a:extLst>
              <a:ext uri="{FF2B5EF4-FFF2-40B4-BE49-F238E27FC236}">
                <a16:creationId xmlns:a16="http://schemas.microsoft.com/office/drawing/2014/main" xmlns="" id="{EE47A64D-92D5-C644-9ED7-BF47F060D90C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EBD688F-9468-A44F-B316-5ECFD37C617D}"/>
              </a:ext>
            </a:extLst>
          </p:cNvPr>
          <p:cNvCxnSpPr>
            <a:cxnSpLocks/>
          </p:cNvCxnSpPr>
          <p:nvPr/>
        </p:nvCxnSpPr>
        <p:spPr>
          <a:xfrm flipH="1" flipV="1">
            <a:off x="4989343" y="3480381"/>
            <a:ext cx="1070151" cy="1520845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4257B3B-8F6B-1B47-9030-F446A807FDA4}"/>
              </a:ext>
            </a:extLst>
          </p:cNvPr>
          <p:cNvCxnSpPr>
            <a:cxnSpLocks/>
          </p:cNvCxnSpPr>
          <p:nvPr/>
        </p:nvCxnSpPr>
        <p:spPr>
          <a:xfrm flipH="1">
            <a:off x="6045256" y="4399200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91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11E6A55-737E-354F-9128-DFB942E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1700">
            <a:off x="3316691" y="2654566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4733054" y="30204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81629" y="452665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4399200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C9CD83-DC6E-D045-A960-97BFC1972789}"/>
              </a:ext>
            </a:extLst>
          </p:cNvPr>
          <p:cNvSpPr/>
          <p:nvPr/>
        </p:nvSpPr>
        <p:spPr>
          <a:xfrm>
            <a:off x="8255740" y="415715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4989343" y="3480381"/>
            <a:ext cx="1070151" cy="1520845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5153C7E-84A9-864C-96F9-E664196A5CB5}"/>
              </a:ext>
            </a:extLst>
          </p:cNvPr>
          <p:cNvCxnSpPr>
            <a:cxnSpLocks/>
          </p:cNvCxnSpPr>
          <p:nvPr/>
        </p:nvCxnSpPr>
        <p:spPr>
          <a:xfrm flipH="1">
            <a:off x="4577137" y="4399200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11E6A55-737E-354F-9128-DFB942E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1700">
            <a:off x="3316691" y="2654566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4733054" y="302046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reflex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250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981629" y="452665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4399200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C9CD83-DC6E-D045-A960-97BFC1972789}"/>
              </a:ext>
            </a:extLst>
          </p:cNvPr>
          <p:cNvSpPr/>
          <p:nvPr/>
        </p:nvSpPr>
        <p:spPr>
          <a:xfrm>
            <a:off x="8255740" y="415715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4989343" y="3480381"/>
            <a:ext cx="1070151" cy="1520845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5153C7E-84A9-864C-96F9-E664196A5CB5}"/>
              </a:ext>
            </a:extLst>
          </p:cNvPr>
          <p:cNvCxnSpPr>
            <a:cxnSpLocks/>
          </p:cNvCxnSpPr>
          <p:nvPr/>
        </p:nvCxnSpPr>
        <p:spPr>
          <a:xfrm flipH="1">
            <a:off x="4577137" y="4399200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2A57F8-AC57-4882-A517-51C2E72EC6BC}"/>
              </a:ext>
            </a:extLst>
          </p:cNvPr>
          <p:cNvSpPr/>
          <p:nvPr/>
        </p:nvSpPr>
        <p:spPr>
          <a:xfrm>
            <a:off x="2352913" y="5823020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7125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6041113" y="431852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19682473"/>
              <a:gd name="adj2" fmla="val 1519606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3870484"/>
            <a:ext cx="1891714" cy="1141603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C9CD83-DC6E-D045-A960-97BFC1972789}"/>
              </a:ext>
            </a:extLst>
          </p:cNvPr>
          <p:cNvSpPr/>
          <p:nvPr/>
        </p:nvSpPr>
        <p:spPr>
          <a:xfrm>
            <a:off x="8051955" y="366927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5484441" y="2946926"/>
            <a:ext cx="575052" cy="205430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19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E1444DB-A2E0-7146-8328-82FE2D4CB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0973">
            <a:off x="3062114" y="278903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8051955" y="366927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6041113" y="431852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19682473"/>
              <a:gd name="adj2" fmla="val 1519606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3870484"/>
            <a:ext cx="1891714" cy="1141603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5D4676-FEA5-6D46-8832-E0F4FA6F4F40}"/>
              </a:ext>
            </a:extLst>
          </p:cNvPr>
          <p:cNvCxnSpPr>
            <a:cxnSpLocks/>
          </p:cNvCxnSpPr>
          <p:nvPr/>
        </p:nvCxnSpPr>
        <p:spPr>
          <a:xfrm flipH="1" flipV="1">
            <a:off x="5484441" y="2946926"/>
            <a:ext cx="575052" cy="205430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4F3BD56-E2CD-6444-9C64-F946AEC15D99}"/>
              </a:ext>
            </a:extLst>
          </p:cNvPr>
          <p:cNvCxnSpPr>
            <a:cxnSpLocks/>
          </p:cNvCxnSpPr>
          <p:nvPr/>
        </p:nvCxnSpPr>
        <p:spPr>
          <a:xfrm flipH="1">
            <a:off x="5061131" y="3870484"/>
            <a:ext cx="2875840" cy="17418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E1444DB-A2E0-7146-8328-82FE2D4CB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0973">
            <a:off x="3062114" y="2789037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8051955" y="366927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reflex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285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6041113" y="4318526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605759" y="4549359"/>
            <a:ext cx="914400" cy="914400"/>
          </a:xfrm>
          <a:prstGeom prst="pie">
            <a:avLst>
              <a:gd name="adj1" fmla="val 19682473"/>
              <a:gd name="adj2" fmla="val 1519606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5FB57D9-96F5-9E46-B9A9-17E8DCBEC66D}"/>
              </a:ext>
            </a:extLst>
          </p:cNvPr>
          <p:cNvCxnSpPr>
            <a:cxnSpLocks/>
          </p:cNvCxnSpPr>
          <p:nvPr/>
        </p:nvCxnSpPr>
        <p:spPr>
          <a:xfrm flipH="1">
            <a:off x="6045256" y="3870484"/>
            <a:ext cx="1891714" cy="1141603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5D4676-FEA5-6D46-8832-E0F4FA6F4F40}"/>
              </a:ext>
            </a:extLst>
          </p:cNvPr>
          <p:cNvCxnSpPr>
            <a:cxnSpLocks/>
          </p:cNvCxnSpPr>
          <p:nvPr/>
        </p:nvCxnSpPr>
        <p:spPr>
          <a:xfrm flipH="1" flipV="1">
            <a:off x="5484441" y="2946926"/>
            <a:ext cx="575052" cy="205430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4F3BD56-E2CD-6444-9C64-F946AEC15D99}"/>
              </a:ext>
            </a:extLst>
          </p:cNvPr>
          <p:cNvCxnSpPr>
            <a:cxnSpLocks/>
          </p:cNvCxnSpPr>
          <p:nvPr/>
        </p:nvCxnSpPr>
        <p:spPr>
          <a:xfrm flipH="1">
            <a:off x="5061131" y="3870484"/>
            <a:ext cx="2875840" cy="17418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2CF387E-2C27-454F-A27E-07EC8843AEDA}"/>
              </a:ext>
            </a:extLst>
          </p:cNvPr>
          <p:cNvSpPr/>
          <p:nvPr/>
        </p:nvSpPr>
        <p:spPr>
          <a:xfrm>
            <a:off x="2343811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968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458611" y="417201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596031" y="4529903"/>
            <a:ext cx="914400" cy="914400"/>
          </a:xfrm>
          <a:prstGeom prst="pie">
            <a:avLst>
              <a:gd name="adj1" fmla="val 15191285"/>
              <a:gd name="adj2" fmla="val 1296751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5FB57D9-96F5-9E46-B9A9-17E8DCBEC66D}"/>
              </a:ext>
            </a:extLst>
          </p:cNvPr>
          <p:cNvCxnSpPr>
            <a:cxnSpLocks/>
          </p:cNvCxnSpPr>
          <p:nvPr/>
        </p:nvCxnSpPr>
        <p:spPr>
          <a:xfrm>
            <a:off x="4365261" y="3751119"/>
            <a:ext cx="1699398" cy="124633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C9CD83-DC6E-D045-A960-97BFC1972789}"/>
              </a:ext>
            </a:extLst>
          </p:cNvPr>
          <p:cNvSpPr/>
          <p:nvPr/>
        </p:nvSpPr>
        <p:spPr>
          <a:xfrm>
            <a:off x="3903991" y="3512411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9CF16C3-2B78-C540-BC85-950BF4084B5E}"/>
              </a:ext>
            </a:extLst>
          </p:cNvPr>
          <p:cNvCxnSpPr>
            <a:cxnSpLocks/>
          </p:cNvCxnSpPr>
          <p:nvPr/>
        </p:nvCxnSpPr>
        <p:spPr>
          <a:xfrm flipH="1" flipV="1">
            <a:off x="5431225" y="2952929"/>
            <a:ext cx="617936" cy="204829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055EFD12-07DE-9348-AED9-922931DDD604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2514296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514CB17-772C-B243-B51E-6A4B36F6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41155">
            <a:off x="4311295" y="2831232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458611" y="417201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596031" y="4529903"/>
            <a:ext cx="914400" cy="914400"/>
          </a:xfrm>
          <a:prstGeom prst="pie">
            <a:avLst>
              <a:gd name="adj1" fmla="val 15191285"/>
              <a:gd name="adj2" fmla="val 1296751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5FB57D9-96F5-9E46-B9A9-17E8DCBEC66D}"/>
              </a:ext>
            </a:extLst>
          </p:cNvPr>
          <p:cNvCxnSpPr>
            <a:cxnSpLocks/>
          </p:cNvCxnSpPr>
          <p:nvPr/>
        </p:nvCxnSpPr>
        <p:spPr>
          <a:xfrm>
            <a:off x="4365261" y="3751119"/>
            <a:ext cx="1699398" cy="124633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C9CD83-DC6E-D045-A960-97BFC1972789}"/>
              </a:ext>
            </a:extLst>
          </p:cNvPr>
          <p:cNvSpPr/>
          <p:nvPr/>
        </p:nvSpPr>
        <p:spPr>
          <a:xfrm>
            <a:off x="3903991" y="3512411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5431225" y="2952929"/>
            <a:ext cx="617936" cy="204829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1E3EE31-75DA-0B42-A0CF-1D830E3234E7}"/>
              </a:ext>
            </a:extLst>
          </p:cNvPr>
          <p:cNvCxnSpPr>
            <a:cxnSpLocks/>
          </p:cNvCxnSpPr>
          <p:nvPr/>
        </p:nvCxnSpPr>
        <p:spPr>
          <a:xfrm flipH="1" flipV="1">
            <a:off x="4365261" y="3751120"/>
            <a:ext cx="3143577" cy="2326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A4A1077C-9C7A-8E4D-A736-AC820B40A869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7177A06-98EE-704D-980E-474CB6E03A32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Draw angles and swap with a partner to measure them. </a:t>
            </a:r>
          </a:p>
        </p:txBody>
      </p:sp>
    </p:spTree>
    <p:extLst>
      <p:ext uri="{BB962C8B-B14F-4D97-AF65-F5344CB8AC3E}">
        <p14:creationId xmlns:p14="http://schemas.microsoft.com/office/powerpoint/2010/main" val="14139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Copy and </a:t>
            </a:r>
            <a:r>
              <a:rPr lang="en-GB" sz="2200" b="1" dirty="0"/>
              <a:t>translate</a:t>
            </a:r>
            <a:r>
              <a:rPr lang="en-GB" sz="2200" dirty="0"/>
              <a:t> the worksheet into your books.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A73658-BF40-E449-B6A4-4F7ABA248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138" y="2757459"/>
            <a:ext cx="6323724" cy="410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D2C61BF-FF70-B843-94C1-692050090365}"/>
              </a:ext>
            </a:extLst>
          </p:cNvPr>
          <p:cNvSpPr/>
          <p:nvPr/>
        </p:nvSpPr>
        <p:spPr>
          <a:xfrm>
            <a:off x="6392557" y="2768793"/>
            <a:ext cx="19591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acute angle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(less than 90</a:t>
            </a:r>
            <a:r>
              <a:rPr lang="en-US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D42D9B-528E-6446-A00C-857C90BBD83D}"/>
              </a:ext>
            </a:extLst>
          </p:cNvPr>
          <p:cNvSpPr/>
          <p:nvPr/>
        </p:nvSpPr>
        <p:spPr>
          <a:xfrm>
            <a:off x="5905686" y="5942568"/>
            <a:ext cx="163538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reflex angle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(between 180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and 360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sz="1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C6EE45-F273-3E42-B2A2-7A1EEF470C92}"/>
              </a:ext>
            </a:extLst>
          </p:cNvPr>
          <p:cNvSpPr/>
          <p:nvPr/>
        </p:nvSpPr>
        <p:spPr>
          <a:xfrm>
            <a:off x="1548452" y="5353754"/>
            <a:ext cx="19143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full turn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(exactly 360</a:t>
            </a:r>
            <a:r>
              <a:rPr lang="en-US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817093A-9E29-7B4F-B291-E8F9B885A081}"/>
              </a:ext>
            </a:extLst>
          </p:cNvPr>
          <p:cNvSpPr/>
          <p:nvPr/>
        </p:nvSpPr>
        <p:spPr>
          <a:xfrm>
            <a:off x="8704114" y="5184726"/>
            <a:ext cx="30396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straight line / half turn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(exactly 180</a:t>
            </a:r>
            <a:r>
              <a:rPr lang="en-US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879E98C-3C24-A044-AF75-0E44D398B410}"/>
              </a:ext>
            </a:extLst>
          </p:cNvPr>
          <p:cNvSpPr/>
          <p:nvPr/>
        </p:nvSpPr>
        <p:spPr>
          <a:xfrm>
            <a:off x="5385709" y="3463014"/>
            <a:ext cx="14205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right angle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(exactly 90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sz="1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84D9C0-FF09-5441-A89D-47C4BE63A9FF}"/>
              </a:ext>
            </a:extLst>
          </p:cNvPr>
          <p:cNvSpPr/>
          <p:nvPr/>
        </p:nvSpPr>
        <p:spPr>
          <a:xfrm>
            <a:off x="1225905" y="3509699"/>
            <a:ext cx="151996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obtuse angle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(between 90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</a:p>
          <a:p>
            <a:pPr algn="ctr"/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and 180</a:t>
            </a:r>
            <a:r>
              <a:rPr lang="en-US" sz="1400" baseline="30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r>
              <a:rPr lang="en-US" sz="1400" dirty="0">
                <a:solidFill>
                  <a:srgbClr val="FF3860"/>
                </a:solidFill>
                <a:latin typeface="OpenDyslexicAlta" pitchFamily="2" charset="77"/>
              </a:rPr>
              <a:t>)</a:t>
            </a:r>
            <a:endParaRPr lang="en-GB" sz="1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2355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514CB17-772C-B243-B51E-6A4B36F6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41155">
            <a:off x="4311295" y="2831232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61131" y="279898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F5EA98-FCB1-1144-9EBE-EA89FC1E1973}"/>
              </a:ext>
            </a:extLst>
          </p:cNvPr>
          <p:cNvSpPr/>
          <p:nvPr/>
        </p:nvSpPr>
        <p:spPr>
          <a:xfrm>
            <a:off x="5458611" y="417201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474E25FA-7E0B-5F41-9AD8-952C406143DD}"/>
              </a:ext>
            </a:extLst>
          </p:cNvPr>
          <p:cNvSpPr/>
          <p:nvPr/>
        </p:nvSpPr>
        <p:spPr>
          <a:xfrm>
            <a:off x="5596031" y="4529903"/>
            <a:ext cx="914400" cy="914400"/>
          </a:xfrm>
          <a:prstGeom prst="pie">
            <a:avLst>
              <a:gd name="adj1" fmla="val 15191285"/>
              <a:gd name="adj2" fmla="val 1296751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5FB57D9-96F5-9E46-B9A9-17E8DCBEC66D}"/>
              </a:ext>
            </a:extLst>
          </p:cNvPr>
          <p:cNvCxnSpPr>
            <a:cxnSpLocks/>
          </p:cNvCxnSpPr>
          <p:nvPr/>
        </p:nvCxnSpPr>
        <p:spPr>
          <a:xfrm>
            <a:off x="4365261" y="3751119"/>
            <a:ext cx="1699398" cy="124633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C9CD83-DC6E-D045-A960-97BFC1972789}"/>
              </a:ext>
            </a:extLst>
          </p:cNvPr>
          <p:cNvSpPr/>
          <p:nvPr/>
        </p:nvSpPr>
        <p:spPr>
          <a:xfrm>
            <a:off x="3903991" y="3512411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8F7D660-BBA8-7845-9AC8-D67F2C471742}"/>
              </a:ext>
            </a:extLst>
          </p:cNvPr>
          <p:cNvCxnSpPr>
            <a:cxnSpLocks/>
          </p:cNvCxnSpPr>
          <p:nvPr/>
        </p:nvCxnSpPr>
        <p:spPr>
          <a:xfrm flipH="1" flipV="1">
            <a:off x="5431225" y="2952929"/>
            <a:ext cx="617936" cy="204829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1E3EE31-75DA-0B42-A0CF-1D830E3234E7}"/>
              </a:ext>
            </a:extLst>
          </p:cNvPr>
          <p:cNvCxnSpPr>
            <a:cxnSpLocks/>
          </p:cNvCxnSpPr>
          <p:nvPr/>
        </p:nvCxnSpPr>
        <p:spPr>
          <a:xfrm flipH="1" flipV="1">
            <a:off x="4365261" y="3751120"/>
            <a:ext cx="3143577" cy="2326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A4A1077C-9C7A-8E4D-A736-AC820B40A869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reflex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325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C6A2CE90-1F04-524C-82D3-9316A49227E1}"/>
              </a:ext>
            </a:extLst>
          </p:cNvPr>
          <p:cNvSpPr/>
          <p:nvPr/>
        </p:nvSpPr>
        <p:spPr>
          <a:xfrm>
            <a:off x="3650783" y="1459666"/>
            <a:ext cx="8184512" cy="648554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B5CA08B-19CE-7249-9AD0-4F4B1B7A5D25}"/>
              </a:ext>
            </a:extLst>
          </p:cNvPr>
          <p:cNvSpPr/>
          <p:nvPr/>
        </p:nvSpPr>
        <p:spPr>
          <a:xfrm>
            <a:off x="2343811" y="58511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628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irregular quadrilateral, like the one shown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Measure all four of the angles. </a:t>
            </a:r>
            <a:br>
              <a:rPr lang="en-GB" sz="2200" dirty="0"/>
            </a:br>
            <a:r>
              <a:rPr lang="en-GB" sz="2200" dirty="0"/>
              <a:t>What is the sum of the four angles?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656D71-F779-B24D-B43E-666D749BBF0E}"/>
              </a:ext>
            </a:extLst>
          </p:cNvPr>
          <p:cNvCxnSpPr>
            <a:cxnSpLocks/>
          </p:cNvCxnSpPr>
          <p:nvPr/>
        </p:nvCxnSpPr>
        <p:spPr>
          <a:xfrm flipH="1">
            <a:off x="6740994" y="4797399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54B8E62-429B-ED4A-A79A-FA146923890A}"/>
              </a:ext>
            </a:extLst>
          </p:cNvPr>
          <p:cNvCxnSpPr>
            <a:cxnSpLocks/>
          </p:cNvCxnSpPr>
          <p:nvPr/>
        </p:nvCxnSpPr>
        <p:spPr>
          <a:xfrm flipH="1" flipV="1">
            <a:off x="6283027" y="3079870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A04299D-245F-5D4E-B09B-E1FEC794E7CE}"/>
              </a:ext>
            </a:extLst>
          </p:cNvPr>
          <p:cNvCxnSpPr>
            <a:cxnSpLocks/>
          </p:cNvCxnSpPr>
          <p:nvPr/>
        </p:nvCxnSpPr>
        <p:spPr>
          <a:xfrm flipV="1">
            <a:off x="8933520" y="3850105"/>
            <a:ext cx="162354" cy="95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A0901CB-D92F-9946-BC52-C8735BD6C9F4}"/>
              </a:ext>
            </a:extLst>
          </p:cNvPr>
          <p:cNvCxnSpPr>
            <a:cxnSpLocks/>
          </p:cNvCxnSpPr>
          <p:nvPr/>
        </p:nvCxnSpPr>
        <p:spPr>
          <a:xfrm flipH="1" flipV="1">
            <a:off x="6283028" y="3093622"/>
            <a:ext cx="2812846" cy="770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2E59B37-66F6-4D42-A026-40FF02741470}"/>
              </a:ext>
            </a:extLst>
          </p:cNvPr>
          <p:cNvSpPr/>
          <p:nvPr/>
        </p:nvSpPr>
        <p:spPr>
          <a:xfrm>
            <a:off x="6392631" y="319816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4445E65-C1BA-3940-87DD-0811A259CD40}"/>
              </a:ext>
            </a:extLst>
          </p:cNvPr>
          <p:cNvSpPr/>
          <p:nvPr/>
        </p:nvSpPr>
        <p:spPr>
          <a:xfrm>
            <a:off x="8651186" y="3827424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4EF40F4-DD98-9C41-89D6-75FEFC3D5E9C}"/>
              </a:ext>
            </a:extLst>
          </p:cNvPr>
          <p:cNvSpPr/>
          <p:nvPr/>
        </p:nvSpPr>
        <p:spPr>
          <a:xfrm>
            <a:off x="6755230" y="4477357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40194EB-A31D-4D40-87AA-6FBE2B7C8E41}"/>
              </a:ext>
            </a:extLst>
          </p:cNvPr>
          <p:cNvSpPr/>
          <p:nvPr/>
        </p:nvSpPr>
        <p:spPr>
          <a:xfrm>
            <a:off x="8522830" y="436748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D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5155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irregular quadrilateral, like the one shown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sum of the four angles must be 360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656D71-F779-B24D-B43E-666D749BBF0E}"/>
              </a:ext>
            </a:extLst>
          </p:cNvPr>
          <p:cNvCxnSpPr>
            <a:cxnSpLocks/>
          </p:cNvCxnSpPr>
          <p:nvPr/>
        </p:nvCxnSpPr>
        <p:spPr>
          <a:xfrm flipH="1">
            <a:off x="6740994" y="4797399"/>
            <a:ext cx="2213150" cy="17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54B8E62-429B-ED4A-A79A-FA146923890A}"/>
              </a:ext>
            </a:extLst>
          </p:cNvPr>
          <p:cNvCxnSpPr>
            <a:cxnSpLocks/>
          </p:cNvCxnSpPr>
          <p:nvPr/>
        </p:nvCxnSpPr>
        <p:spPr>
          <a:xfrm flipH="1" flipV="1">
            <a:off x="6283027" y="3079870"/>
            <a:ext cx="472203" cy="187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A04299D-245F-5D4E-B09B-E1FEC794E7CE}"/>
              </a:ext>
            </a:extLst>
          </p:cNvPr>
          <p:cNvCxnSpPr>
            <a:cxnSpLocks/>
          </p:cNvCxnSpPr>
          <p:nvPr/>
        </p:nvCxnSpPr>
        <p:spPr>
          <a:xfrm flipV="1">
            <a:off x="8933520" y="3850105"/>
            <a:ext cx="162354" cy="95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A0901CB-D92F-9946-BC52-C8735BD6C9F4}"/>
              </a:ext>
            </a:extLst>
          </p:cNvPr>
          <p:cNvCxnSpPr>
            <a:cxnSpLocks/>
          </p:cNvCxnSpPr>
          <p:nvPr/>
        </p:nvCxnSpPr>
        <p:spPr>
          <a:xfrm flipH="1" flipV="1">
            <a:off x="6283028" y="3093622"/>
            <a:ext cx="2812846" cy="770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2E59B37-66F6-4D42-A026-40FF02741470}"/>
              </a:ext>
            </a:extLst>
          </p:cNvPr>
          <p:cNvSpPr/>
          <p:nvPr/>
        </p:nvSpPr>
        <p:spPr>
          <a:xfrm>
            <a:off x="6392631" y="3198167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4445E65-C1BA-3940-87DD-0811A259CD40}"/>
              </a:ext>
            </a:extLst>
          </p:cNvPr>
          <p:cNvSpPr/>
          <p:nvPr/>
        </p:nvSpPr>
        <p:spPr>
          <a:xfrm>
            <a:off x="8651186" y="3827424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4EF40F4-DD98-9C41-89D6-75FEFC3D5E9C}"/>
              </a:ext>
            </a:extLst>
          </p:cNvPr>
          <p:cNvSpPr/>
          <p:nvPr/>
        </p:nvSpPr>
        <p:spPr>
          <a:xfrm>
            <a:off x="6755230" y="4477357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40194EB-A31D-4D40-87AA-6FBE2B7C8E41}"/>
              </a:ext>
            </a:extLst>
          </p:cNvPr>
          <p:cNvSpPr/>
          <p:nvPr/>
        </p:nvSpPr>
        <p:spPr>
          <a:xfrm>
            <a:off x="8522830" y="436748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D</a:t>
            </a:r>
            <a:endParaRPr lang="en-GB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1249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values of each of the angles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378441" y="4038044"/>
            <a:ext cx="1698799" cy="1198264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5180128" y="4846221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5652119" y="440634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Y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6237663" y="477464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Z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97A6807-A6AE-4843-9516-EA73CA2E09AE}"/>
              </a:ext>
            </a:extLst>
          </p:cNvPr>
          <p:cNvCxnSpPr>
            <a:cxnSpLocks/>
          </p:cNvCxnSpPr>
          <p:nvPr/>
        </p:nvCxnSpPr>
        <p:spPr>
          <a:xfrm flipV="1">
            <a:off x="6093473" y="3329116"/>
            <a:ext cx="1" cy="190719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1C0718D-C3E9-1E48-A604-5AF6D38143D4}"/>
              </a:ext>
            </a:extLst>
          </p:cNvPr>
          <p:cNvCxnSpPr>
            <a:cxnSpLocks/>
          </p:cNvCxnSpPr>
          <p:nvPr/>
        </p:nvCxnSpPr>
        <p:spPr>
          <a:xfrm>
            <a:off x="4132211" y="5257876"/>
            <a:ext cx="3863783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992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values of each of the angles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X = 35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; Y = 55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; Z = 90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D74BAF1-F3B5-D14B-BFC2-EA6CDA65025E}"/>
              </a:ext>
            </a:extLst>
          </p:cNvPr>
          <p:cNvCxnSpPr>
            <a:cxnSpLocks/>
          </p:cNvCxnSpPr>
          <p:nvPr/>
        </p:nvCxnSpPr>
        <p:spPr>
          <a:xfrm flipH="1" flipV="1">
            <a:off x="4378441" y="4038044"/>
            <a:ext cx="1698799" cy="1198264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5180128" y="4846221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5652119" y="4406343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Y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6237663" y="477464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957D5"/>
                </a:solidFill>
                <a:latin typeface="OpenDyslexicAlta" pitchFamily="2" charset="77"/>
                <a:cs typeface="Century Gothic"/>
              </a:rPr>
              <a:t>Z</a:t>
            </a:r>
            <a:endParaRPr lang="en-GB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97A6807-A6AE-4843-9516-EA73CA2E09AE}"/>
              </a:ext>
            </a:extLst>
          </p:cNvPr>
          <p:cNvCxnSpPr>
            <a:cxnSpLocks/>
          </p:cNvCxnSpPr>
          <p:nvPr/>
        </p:nvCxnSpPr>
        <p:spPr>
          <a:xfrm flipV="1">
            <a:off x="6093473" y="3329116"/>
            <a:ext cx="1" cy="1907192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1C0718D-C3E9-1E48-A604-5AF6D38143D4}"/>
              </a:ext>
            </a:extLst>
          </p:cNvPr>
          <p:cNvCxnSpPr>
            <a:cxnSpLocks/>
          </p:cNvCxnSpPr>
          <p:nvPr/>
        </p:nvCxnSpPr>
        <p:spPr>
          <a:xfrm>
            <a:off x="4132211" y="5257876"/>
            <a:ext cx="3863783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03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What has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done wrong?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62EFAD7-D69A-CB4B-BD71-2664C5717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41700">
            <a:off x="6534502" y="1625799"/>
            <a:ext cx="4817410" cy="25115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4CDBDB-C792-8441-BC9A-0D071E557B9F}"/>
              </a:ext>
            </a:extLst>
          </p:cNvPr>
          <p:cNvSpPr/>
          <p:nvPr/>
        </p:nvSpPr>
        <p:spPr>
          <a:xfrm>
            <a:off x="7950865" y="199169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FA16FBE-5E00-1347-ABAD-7E7B8F3134C8}"/>
              </a:ext>
            </a:extLst>
          </p:cNvPr>
          <p:cNvSpPr/>
          <p:nvPr/>
        </p:nvSpPr>
        <p:spPr>
          <a:xfrm>
            <a:off x="9199440" y="3497889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787F1BFD-58AF-1540-998E-847828E76294}"/>
              </a:ext>
            </a:extLst>
          </p:cNvPr>
          <p:cNvSpPr/>
          <p:nvPr/>
        </p:nvSpPr>
        <p:spPr>
          <a:xfrm>
            <a:off x="8823570" y="3520592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8CC05AD-1515-8D45-8440-505A369CEFD8}"/>
              </a:ext>
            </a:extLst>
          </p:cNvPr>
          <p:cNvCxnSpPr>
            <a:cxnSpLocks/>
          </p:cNvCxnSpPr>
          <p:nvPr/>
        </p:nvCxnSpPr>
        <p:spPr>
          <a:xfrm flipH="1">
            <a:off x="9263067" y="3370433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3A9691D-6A3A-F743-9DA4-7375C065F7D9}"/>
              </a:ext>
            </a:extLst>
          </p:cNvPr>
          <p:cNvSpPr/>
          <p:nvPr/>
        </p:nvSpPr>
        <p:spPr>
          <a:xfrm>
            <a:off x="11473551" y="312839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EE42568-82D0-5945-BA6C-909CFF58C993}"/>
              </a:ext>
            </a:extLst>
          </p:cNvPr>
          <p:cNvCxnSpPr>
            <a:cxnSpLocks/>
          </p:cNvCxnSpPr>
          <p:nvPr/>
        </p:nvCxnSpPr>
        <p:spPr>
          <a:xfrm flipH="1" flipV="1">
            <a:off x="8207154" y="2451614"/>
            <a:ext cx="1070151" cy="1520845"/>
          </a:xfrm>
          <a:prstGeom prst="line">
            <a:avLst/>
          </a:prstGeom>
          <a:ln w="38100">
            <a:solidFill>
              <a:srgbClr val="327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CD8121F-CA91-6542-8E96-F209078BDF74}"/>
              </a:ext>
            </a:extLst>
          </p:cNvPr>
          <p:cNvCxnSpPr>
            <a:cxnSpLocks/>
          </p:cNvCxnSpPr>
          <p:nvPr/>
        </p:nvCxnSpPr>
        <p:spPr>
          <a:xfrm flipH="1">
            <a:off x="7794948" y="3370433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584062" y="2796537"/>
            <a:ext cx="3052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angle above measures 110</a:t>
            </a:r>
            <a:r>
              <a:rPr lang="en-GB" sz="2400" baseline="30000" dirty="0">
                <a:solidFill>
                  <a:srgbClr val="3273DC"/>
                </a:solidFill>
                <a:latin typeface="OpenDyslexicAlta" pitchFamily="2" charset="77"/>
              </a:rPr>
              <a:t>o</a:t>
            </a: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6275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measured using the incorrect scale.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could subtract this measurement from 360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or measure from the other scale, getting a measurement of 70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and add this to 180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to arrive at the correct answer, 250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584062" y="2796537"/>
            <a:ext cx="3052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angle above measures 110</a:t>
            </a:r>
            <a:r>
              <a:rPr lang="en-GB" sz="2400" baseline="30000" dirty="0">
                <a:solidFill>
                  <a:srgbClr val="3273DC"/>
                </a:solidFill>
                <a:latin typeface="OpenDyslexicAlta" pitchFamily="2" charset="77"/>
              </a:rPr>
              <a:t>o</a:t>
            </a: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62EFAD7-D69A-CB4B-BD71-2664C5717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41700">
            <a:off x="6534502" y="1625799"/>
            <a:ext cx="4817410" cy="25115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4CDBDB-C792-8441-BC9A-0D071E557B9F}"/>
              </a:ext>
            </a:extLst>
          </p:cNvPr>
          <p:cNvSpPr/>
          <p:nvPr/>
        </p:nvSpPr>
        <p:spPr>
          <a:xfrm>
            <a:off x="7950865" y="199169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FA16FBE-5E00-1347-ABAD-7E7B8F3134C8}"/>
              </a:ext>
            </a:extLst>
          </p:cNvPr>
          <p:cNvSpPr/>
          <p:nvPr/>
        </p:nvSpPr>
        <p:spPr>
          <a:xfrm>
            <a:off x="9199440" y="3497889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xmlns="" id="{787F1BFD-58AF-1540-998E-847828E76294}"/>
              </a:ext>
            </a:extLst>
          </p:cNvPr>
          <p:cNvSpPr/>
          <p:nvPr/>
        </p:nvSpPr>
        <p:spPr>
          <a:xfrm>
            <a:off x="8823570" y="3520592"/>
            <a:ext cx="914400" cy="914400"/>
          </a:xfrm>
          <a:prstGeom prst="pie">
            <a:avLst>
              <a:gd name="adj1" fmla="val 20696074"/>
              <a:gd name="adj2" fmla="val 1403051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8CC05AD-1515-8D45-8440-505A369CEFD8}"/>
              </a:ext>
            </a:extLst>
          </p:cNvPr>
          <p:cNvCxnSpPr>
            <a:cxnSpLocks/>
          </p:cNvCxnSpPr>
          <p:nvPr/>
        </p:nvCxnSpPr>
        <p:spPr>
          <a:xfrm flipH="1">
            <a:off x="9263067" y="3370433"/>
            <a:ext cx="2097944" cy="61288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3A9691D-6A3A-F743-9DA4-7375C065F7D9}"/>
              </a:ext>
            </a:extLst>
          </p:cNvPr>
          <p:cNvSpPr/>
          <p:nvPr/>
        </p:nvSpPr>
        <p:spPr>
          <a:xfrm>
            <a:off x="11473551" y="312839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EE42568-82D0-5945-BA6C-909CFF58C993}"/>
              </a:ext>
            </a:extLst>
          </p:cNvPr>
          <p:cNvCxnSpPr>
            <a:cxnSpLocks/>
          </p:cNvCxnSpPr>
          <p:nvPr/>
        </p:nvCxnSpPr>
        <p:spPr>
          <a:xfrm flipH="1" flipV="1">
            <a:off x="8207154" y="2451614"/>
            <a:ext cx="1070151" cy="1520845"/>
          </a:xfrm>
          <a:prstGeom prst="line">
            <a:avLst/>
          </a:prstGeom>
          <a:ln w="38100">
            <a:solidFill>
              <a:srgbClr val="327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CD8121F-CA91-6542-8E96-F209078BDF74}"/>
              </a:ext>
            </a:extLst>
          </p:cNvPr>
          <p:cNvCxnSpPr>
            <a:cxnSpLocks/>
          </p:cNvCxnSpPr>
          <p:nvPr/>
        </p:nvCxnSpPr>
        <p:spPr>
          <a:xfrm flipH="1">
            <a:off x="7794948" y="3370433"/>
            <a:ext cx="3566065" cy="1025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13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line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lining up a protractor accurately and identify the correct scale to use, giving a correct measurement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1618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6093473" y="284588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BB44383-0510-2845-9076-E5C68210409E}"/>
              </a:ext>
            </a:extLst>
          </p:cNvPr>
          <p:cNvSpPr/>
          <p:nvPr/>
        </p:nvSpPr>
        <p:spPr>
          <a:xfrm>
            <a:off x="5653214" y="4825630"/>
            <a:ext cx="410677" cy="4106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2B592CE-5E06-A940-93B3-39AE875E3AD7}"/>
              </a:ext>
            </a:extLst>
          </p:cNvPr>
          <p:cNvCxnSpPr>
            <a:cxnSpLocks/>
          </p:cNvCxnSpPr>
          <p:nvPr/>
        </p:nvCxnSpPr>
        <p:spPr>
          <a:xfrm flipV="1">
            <a:off x="6077240" y="3240000"/>
            <a:ext cx="0" cy="199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1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6093473" y="284588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69AA4C-075D-7949-8CA6-B7266F4F9B1C}"/>
              </a:ext>
            </a:extLst>
          </p:cNvPr>
          <p:cNvSpPr/>
          <p:nvPr/>
        </p:nvSpPr>
        <p:spPr>
          <a:xfrm>
            <a:off x="5653214" y="4825630"/>
            <a:ext cx="410677" cy="4106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0A7B155-4E54-6840-9A03-75189196022E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AFF5C5A-8EF8-C743-B72B-FE744425CE13}"/>
              </a:ext>
            </a:extLst>
          </p:cNvPr>
          <p:cNvCxnSpPr>
            <a:cxnSpLocks/>
          </p:cNvCxnSpPr>
          <p:nvPr/>
        </p:nvCxnSpPr>
        <p:spPr>
          <a:xfrm flipV="1">
            <a:off x="6077240" y="3240000"/>
            <a:ext cx="0" cy="199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8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E05E6B-16C0-FA4E-B5B5-354478AD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3" y="2867451"/>
            <a:ext cx="4817410" cy="251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6093473" y="2845883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69AA4C-075D-7949-8CA6-B7266F4F9B1C}"/>
              </a:ext>
            </a:extLst>
          </p:cNvPr>
          <p:cNvSpPr/>
          <p:nvPr/>
        </p:nvSpPr>
        <p:spPr>
          <a:xfrm>
            <a:off x="5653214" y="4825630"/>
            <a:ext cx="410677" cy="4106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0A7B155-4E54-6840-9A03-75189196022E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right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C83B50-7BA6-E34B-87AD-F60886A6056E}"/>
              </a:ext>
            </a:extLst>
          </p:cNvPr>
          <p:cNvSpPr/>
          <p:nvPr/>
        </p:nvSpPr>
        <p:spPr>
          <a:xfrm>
            <a:off x="2619270" y="5823020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860"/>
                </a:solidFill>
                <a:latin typeface="OpenDyslexicAlta" pitchFamily="2" charset="77"/>
                <a:cs typeface="Century Gothic"/>
              </a:rPr>
              <a:t>X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DCAAD8C-14F7-154B-AB38-313C21A780FD}"/>
              </a:ext>
            </a:extLst>
          </p:cNvPr>
          <p:cNvCxnSpPr>
            <a:cxnSpLocks/>
          </p:cNvCxnSpPr>
          <p:nvPr/>
        </p:nvCxnSpPr>
        <p:spPr>
          <a:xfrm flipV="1">
            <a:off x="6077240" y="3240000"/>
            <a:ext cx="0" cy="199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3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with a protractor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angle, then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246290-7789-E24C-A341-D3F8803C6D6C}"/>
              </a:ext>
            </a:extLst>
          </p:cNvPr>
          <p:cNvCxnSpPr>
            <a:cxnSpLocks/>
          </p:cNvCxnSpPr>
          <p:nvPr/>
        </p:nvCxnSpPr>
        <p:spPr>
          <a:xfrm>
            <a:off x="4132211" y="5236753"/>
            <a:ext cx="1945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FE23BB-3250-E44C-80D2-FC6735C85F8E}"/>
              </a:ext>
            </a:extLst>
          </p:cNvPr>
          <p:cNvSpPr/>
          <p:nvPr/>
        </p:nvSpPr>
        <p:spPr>
          <a:xfrm>
            <a:off x="3673314" y="523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A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56FFE-7AF2-274E-B70A-152ADBD4163D}"/>
              </a:ext>
            </a:extLst>
          </p:cNvPr>
          <p:cNvSpPr/>
          <p:nvPr/>
        </p:nvSpPr>
        <p:spPr>
          <a:xfrm>
            <a:off x="6147514" y="523675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B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DC4D3-DB14-0644-AD78-7EA21EECE7A9}"/>
              </a:ext>
            </a:extLst>
          </p:cNvPr>
          <p:cNvSpPr/>
          <p:nvPr/>
        </p:nvSpPr>
        <p:spPr>
          <a:xfrm>
            <a:off x="5022460" y="338235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DyslexicAlta" pitchFamily="2" charset="77"/>
                <a:cs typeface="Century Gothic"/>
              </a:rPr>
              <a:t>C</a:t>
            </a:r>
            <a:endParaRPr lang="en-GB" sz="2400" dirty="0"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A5642C1-917B-D34F-B1DB-89A2E90118EB}"/>
              </a:ext>
            </a:extLst>
          </p:cNvPr>
          <p:cNvSpPr/>
          <p:nvPr/>
        </p:nvSpPr>
        <p:spPr>
          <a:xfrm>
            <a:off x="884156" y="5698417"/>
            <a:ext cx="10708575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It is a/an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angle. It has a measurement of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D6FE5537-106A-4041-913C-6D441F030DCB}"/>
              </a:ext>
            </a:extLst>
          </p:cNvPr>
          <p:cNvSpPr/>
          <p:nvPr/>
        </p:nvSpPr>
        <p:spPr>
          <a:xfrm>
            <a:off x="5587287" y="4784888"/>
            <a:ext cx="914400" cy="914400"/>
          </a:xfrm>
          <a:prstGeom prst="pie">
            <a:avLst>
              <a:gd name="adj1" fmla="val 10800000"/>
              <a:gd name="adj2" fmla="val 1391025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7BEE6E-ABF5-1E40-A9EB-A183C82B79BF}"/>
              </a:ext>
            </a:extLst>
          </p:cNvPr>
          <p:cNvCxnSpPr>
            <a:cxnSpLocks/>
          </p:cNvCxnSpPr>
          <p:nvPr/>
        </p:nvCxnSpPr>
        <p:spPr>
          <a:xfrm flipH="1" flipV="1">
            <a:off x="4851610" y="3755841"/>
            <a:ext cx="1207879" cy="1480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2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13587</TotalTime>
  <Words>2663</Words>
  <Application>Microsoft Office PowerPoint</Application>
  <PresentationFormat>Custom</PresentationFormat>
  <Paragraphs>637</Paragraphs>
  <Slides>57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Lato Light</vt:lpstr>
      <vt:lpstr>Muli</vt:lpstr>
      <vt:lpstr>Wingdings</vt:lpstr>
      <vt:lpstr>Lato</vt:lpstr>
      <vt:lpstr>Century Gothic</vt:lpstr>
      <vt:lpstr>Calibri</vt:lpstr>
      <vt:lpstr>OpenDyslexicAlta</vt:lpstr>
      <vt:lpstr>OpenDyslexic</vt:lpstr>
      <vt:lpstr>Office Theme</vt:lpstr>
      <vt:lpstr>PowerPoint Presentation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  <vt:lpstr>To be able to measure with a protractor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672</cp:revision>
  <cp:lastPrinted>2019-06-17T16:19:05Z</cp:lastPrinted>
  <dcterms:created xsi:type="dcterms:W3CDTF">2018-08-06T08:16:18Z</dcterms:created>
  <dcterms:modified xsi:type="dcterms:W3CDTF">2021-04-09T17:13:49Z</dcterms:modified>
</cp:coreProperties>
</file>