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320" r:id="rId2"/>
    <p:sldId id="321" r:id="rId3"/>
    <p:sldId id="372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450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51" r:id="rId37"/>
    <p:sldId id="405" r:id="rId38"/>
    <p:sldId id="406" r:id="rId39"/>
    <p:sldId id="407" r:id="rId40"/>
    <p:sldId id="408" r:id="rId41"/>
    <p:sldId id="409" r:id="rId42"/>
    <p:sldId id="410" r:id="rId43"/>
    <p:sldId id="411" r:id="rId44"/>
    <p:sldId id="412" r:id="rId45"/>
    <p:sldId id="413" r:id="rId46"/>
    <p:sldId id="414" r:id="rId47"/>
    <p:sldId id="417" r:id="rId48"/>
    <p:sldId id="418" r:id="rId49"/>
    <p:sldId id="415" r:id="rId50"/>
    <p:sldId id="416" r:id="rId51"/>
    <p:sldId id="419" r:id="rId52"/>
    <p:sldId id="420" r:id="rId53"/>
    <p:sldId id="423" r:id="rId54"/>
    <p:sldId id="424" r:id="rId55"/>
    <p:sldId id="421" r:id="rId56"/>
    <p:sldId id="422" r:id="rId57"/>
    <p:sldId id="425" r:id="rId58"/>
    <p:sldId id="426" r:id="rId59"/>
    <p:sldId id="427" r:id="rId60"/>
    <p:sldId id="428" r:id="rId61"/>
    <p:sldId id="429" r:id="rId62"/>
    <p:sldId id="430" r:id="rId63"/>
    <p:sldId id="431" r:id="rId64"/>
    <p:sldId id="432" r:id="rId65"/>
    <p:sldId id="435" r:id="rId66"/>
    <p:sldId id="434" r:id="rId67"/>
    <p:sldId id="436" r:id="rId68"/>
    <p:sldId id="437" r:id="rId69"/>
    <p:sldId id="438" r:id="rId70"/>
    <p:sldId id="439" r:id="rId71"/>
    <p:sldId id="440" r:id="rId72"/>
    <p:sldId id="442" r:id="rId73"/>
    <p:sldId id="441" r:id="rId74"/>
    <p:sldId id="443" r:id="rId75"/>
    <p:sldId id="444" r:id="rId76"/>
    <p:sldId id="445" r:id="rId77"/>
    <p:sldId id="446" r:id="rId78"/>
    <p:sldId id="447" r:id="rId79"/>
    <p:sldId id="449" r:id="rId80"/>
    <p:sldId id="370" r:id="rId81"/>
    <p:sldId id="448" r:id="rId82"/>
    <p:sldId id="373" r:id="rId83"/>
  </p:sldIdLst>
  <p:sldSz cx="12192000" cy="6858000"/>
  <p:notesSz cx="6858000" cy="9144000"/>
  <p:embeddedFontLst>
    <p:embeddedFont>
      <p:font typeface="Muli" panose="020B0604020202020204" charset="0"/>
      <p:regular r:id="rId86"/>
      <p:bold r:id="rId87"/>
      <p:italic r:id="rId88"/>
      <p:boldItalic r:id="rId89"/>
    </p:embeddedFont>
    <p:embeddedFont>
      <p:font typeface="Calibri" panose="020F0502020204030204" pitchFamily="34" charset="0"/>
      <p:regular r:id="rId90"/>
      <p:bold r:id="rId91"/>
      <p:italic r:id="rId92"/>
      <p:boldItalic r:id="rId93"/>
    </p:embeddedFont>
    <p:embeddedFont>
      <p:font typeface="Lato Light" panose="020F0302020204030203" pitchFamily="34" charset="0"/>
      <p:regular r:id="rId94"/>
    </p:embeddedFont>
    <p:embeddedFont>
      <p:font typeface="OpenDyslexic" panose="00000500000000000000" pitchFamily="2" charset="0"/>
      <p:regular r:id="rId95"/>
      <p:bold r:id="rId96"/>
      <p:italic r:id="rId97"/>
      <p:boldItalic r:id="rId98"/>
    </p:embeddedFont>
    <p:embeddedFont>
      <p:font typeface="OpenDyslexicAlta" panose="00000500000000000000" pitchFamily="2" charset="0"/>
      <p:regular r:id="rId99"/>
      <p:bold r:id="rId100"/>
      <p:italic r:id="rId101"/>
      <p:boldItalic r:id="rId102"/>
    </p:embeddedFont>
    <p:embeddedFont>
      <p:font typeface="Lato" panose="020F0502020204030203" pitchFamily="34" charset="0"/>
      <p:regular r:id="rId103"/>
      <p:bold r:id="rId10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FFDD57"/>
    <a:srgbClr val="23D160"/>
    <a:srgbClr val="7957D5"/>
    <a:srgbClr val="F337C7"/>
    <a:srgbClr val="EB9E30"/>
    <a:srgbClr val="209CEE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29" autoAdjust="0"/>
    <p:restoredTop sz="90884" autoAdjust="0"/>
  </p:normalViewPr>
  <p:slideViewPr>
    <p:cSldViewPr snapToGrid="0" snapToObjects="1">
      <p:cViewPr varScale="1">
        <p:scale>
          <a:sx n="63" d="100"/>
          <a:sy n="63" d="100"/>
        </p:scale>
        <p:origin x="-690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font" Target="fonts/font4.fntdata"/><Relationship Id="rId16" Type="http://schemas.openxmlformats.org/officeDocument/2006/relationships/slide" Target="slides/slide15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7.fntdata"/><Relationship Id="rId5" Type="http://schemas.openxmlformats.org/officeDocument/2006/relationships/slide" Target="slides/slide4.xml"/><Relationship Id="rId90" Type="http://schemas.openxmlformats.org/officeDocument/2006/relationships/font" Target="fonts/font5.fntdata"/><Relationship Id="rId95" Type="http://schemas.openxmlformats.org/officeDocument/2006/relationships/font" Target="fonts/font10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18.fntdata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font" Target="fonts/font3.fntdata"/><Relationship Id="rId91" Type="http://schemas.openxmlformats.org/officeDocument/2006/relationships/font" Target="fonts/font6.fntdata"/><Relationship Id="rId96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1.fntdata"/><Relationship Id="rId94" Type="http://schemas.openxmlformats.org/officeDocument/2006/relationships/font" Target="fonts/font9.fntdata"/><Relationship Id="rId99" Type="http://schemas.openxmlformats.org/officeDocument/2006/relationships/font" Target="fonts/font14.fntdata"/><Relationship Id="rId10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2.fntdata"/><Relationship Id="rId104" Type="http://schemas.openxmlformats.org/officeDocument/2006/relationships/font" Target="fonts/font1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5.fntdata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8.fntdata"/><Relationship Id="rId98" Type="http://schemas.openxmlformats.org/officeDocument/2006/relationships/font" Target="fonts/font13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12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5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747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5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175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21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888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4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154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4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25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983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27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95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044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6860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56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80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808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6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772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9744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26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8377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2246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6448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871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308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2679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0630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95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9561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774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13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9286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8676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57260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6942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4693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663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5504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408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771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471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67854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3997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187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8503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646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6548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365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4537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230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5976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5521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8358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035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78108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442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10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67135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61203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5207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700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5796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13686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866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78297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0077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7129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45600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66873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5606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9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993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0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09/04/2021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Stage 6 </a:t>
            </a:r>
            <a:endParaRPr lang="en-GB" dirty="0"/>
          </a:p>
          <a:p>
            <a:r>
              <a:rPr lang="en-GB" dirty="0"/>
              <a:t>Term 2 - Block 3 - Algebra - Lesson 1 </a:t>
            </a:r>
          </a:p>
          <a:p>
            <a:r>
              <a:rPr lang="en-GB" dirty="0"/>
              <a:t>To be able to find and express a one-step rule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3 – Algebra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</a:rPr>
              <a:t>QSHWTZP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46.2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72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94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30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07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82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648.2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7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324.1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648.2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96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70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0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find one-step rules via deduction from given inputs and outputs and express inputs and outputs based on given one-step functions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finding one-step rules via deduction from given inputs and outputs and when expressing inputs and outputs based on given one-step functions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230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8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37.19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5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37.19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371.9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73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64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52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490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46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49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490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16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45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2.31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10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44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6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machines below,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721815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4230060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252657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221477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391374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100B2468-E3F3-6040-B960-764470AB31D5}"/>
              </a:ext>
            </a:extLst>
          </p:cNvPr>
          <p:cNvSpPr/>
          <p:nvPr/>
        </p:nvSpPr>
        <p:spPr>
          <a:xfrm>
            <a:off x="6464444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45E06D9-2862-DC47-9075-E7B2DDE7B151}"/>
              </a:ext>
            </a:extLst>
          </p:cNvPr>
          <p:cNvSpPr/>
          <p:nvPr/>
        </p:nvSpPr>
        <p:spPr>
          <a:xfrm>
            <a:off x="9972689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4239D4EF-FB55-0F40-9997-185514DCEF55}"/>
              </a:ext>
            </a:extLst>
          </p:cNvPr>
          <p:cNvSpPr/>
          <p:nvPr/>
        </p:nvSpPr>
        <p:spPr>
          <a:xfrm>
            <a:off x="8269207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4568783E-569F-804D-B848-0724035C4A25}"/>
              </a:ext>
            </a:extLst>
          </p:cNvPr>
          <p:cNvSpPr/>
          <p:nvPr/>
        </p:nvSpPr>
        <p:spPr>
          <a:xfrm>
            <a:off x="7957400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id="{49EA3BE2-CCDF-9144-8F14-D91C1CA02B07}"/>
              </a:ext>
            </a:extLst>
          </p:cNvPr>
          <p:cNvSpPr/>
          <p:nvPr/>
        </p:nvSpPr>
        <p:spPr>
          <a:xfrm>
            <a:off x="9656377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42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741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13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65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41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4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3.5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74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90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65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667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101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27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5,050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6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machines below, 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function machines have the same starting number, 2, and both have outputs that are multiples of 2. The left-hand function machine has the function of multiplying by 2, whereas the right-hand function machine multiplies by 5.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721815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4230060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252657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221477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391374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100B2468-E3F3-6040-B960-764470AB31D5}"/>
              </a:ext>
            </a:extLst>
          </p:cNvPr>
          <p:cNvSpPr/>
          <p:nvPr/>
        </p:nvSpPr>
        <p:spPr>
          <a:xfrm>
            <a:off x="6464444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E45E06D9-2862-DC47-9075-E7B2DDE7B151}"/>
              </a:ext>
            </a:extLst>
          </p:cNvPr>
          <p:cNvSpPr/>
          <p:nvPr/>
        </p:nvSpPr>
        <p:spPr>
          <a:xfrm>
            <a:off x="9972689" y="3282975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4239D4EF-FB55-0F40-9997-185514DCEF55}"/>
              </a:ext>
            </a:extLst>
          </p:cNvPr>
          <p:cNvSpPr/>
          <p:nvPr/>
        </p:nvSpPr>
        <p:spPr>
          <a:xfrm>
            <a:off x="8269207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3860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4568783E-569F-804D-B848-0724035C4A25}"/>
              </a:ext>
            </a:extLst>
          </p:cNvPr>
          <p:cNvSpPr/>
          <p:nvPr/>
        </p:nvSpPr>
        <p:spPr>
          <a:xfrm>
            <a:off x="7957400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id="{49EA3BE2-CCDF-9144-8F14-D91C1CA02B07}"/>
              </a:ext>
            </a:extLst>
          </p:cNvPr>
          <p:cNvSpPr/>
          <p:nvPr/>
        </p:nvSpPr>
        <p:spPr>
          <a:xfrm>
            <a:off x="9656377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607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1,010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5,050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68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 shown, complete the following sentences: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11, the output will be 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122, the output will be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32.1 the output will be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12, the input was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88, the input was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in the output is 92.4, the input was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C0E1FB4-F58C-9748-986D-0E977708B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546" y="1366837"/>
            <a:ext cx="3562350" cy="9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8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function machine shown, complete the following sentences: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11, the output will be </a:t>
            </a:r>
            <a:r>
              <a:rPr lang="en-GB" sz="2200" u="sng" dirty="0">
                <a:solidFill>
                  <a:srgbClr val="FF3860"/>
                </a:solidFill>
              </a:rPr>
              <a:t>44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122, the output will be </a:t>
            </a:r>
            <a:r>
              <a:rPr lang="en-GB" sz="2200" u="sng" dirty="0">
                <a:solidFill>
                  <a:srgbClr val="FF3860"/>
                </a:solidFill>
              </a:rPr>
              <a:t>488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input is 32.1 the output will be </a:t>
            </a:r>
            <a:r>
              <a:rPr lang="en-GB" sz="2200" u="sng" dirty="0">
                <a:solidFill>
                  <a:srgbClr val="FF3860"/>
                </a:solidFill>
              </a:rPr>
              <a:t>128.4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12, the input was </a:t>
            </a:r>
            <a:r>
              <a:rPr lang="en-GB" sz="2200" u="sng" dirty="0">
                <a:solidFill>
                  <a:srgbClr val="FF3860"/>
                </a:solidFill>
              </a:rPr>
              <a:t>3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the output is 88, the input was </a:t>
            </a:r>
            <a:r>
              <a:rPr lang="en-GB" sz="2200" u="sng" dirty="0">
                <a:solidFill>
                  <a:srgbClr val="FF3860"/>
                </a:solidFill>
              </a:rPr>
              <a:t>22</a:t>
            </a:r>
            <a:r>
              <a:rPr lang="en-GB" sz="2200" dirty="0"/>
              <a:t>.</a:t>
            </a:r>
          </a:p>
          <a:p>
            <a:pPr marL="457200" indent="-457200">
              <a:lnSpc>
                <a:spcPct val="150000"/>
              </a:lnSpc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in the output is 92.4, the input was </a:t>
            </a:r>
            <a:r>
              <a:rPr lang="en-GB" sz="2200" u="sng" dirty="0">
                <a:solidFill>
                  <a:srgbClr val="FF3860"/>
                </a:solidFill>
              </a:rPr>
              <a:t>23.1</a:t>
            </a:r>
            <a:r>
              <a:rPr lang="en-GB" sz="2200" dirty="0"/>
              <a:t>.</a:t>
            </a:r>
            <a:endParaRPr lang="en-GB" sz="2200" u="sng" dirty="0">
              <a:solidFill>
                <a:srgbClr val="FF3860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C0E1FB4-F58C-9748-986D-0E977708B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546" y="1366837"/>
            <a:ext cx="3562350" cy="91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6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55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69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841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19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595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154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639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154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157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25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31.7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4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07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31.7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34.7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576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- 1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977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- 1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13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871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6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07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10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- 2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2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235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531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8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484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841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181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131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178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181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+ 3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020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 based on the function machine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A0EFFB0-F6E6-EA4E-9201-06ED65D20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884167"/>
              </p:ext>
            </p:extLst>
          </p:nvPr>
        </p:nvGraphicFramePr>
        <p:xfrm>
          <a:off x="838200" y="4558512"/>
          <a:ext cx="10820400" cy="1115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080">
                  <a:extLst>
                    <a:ext uri="{9D8B030D-6E8A-4147-A177-3AD203B41FA5}">
                      <a16:colId xmlns="" xmlns:a16="http://schemas.microsoft.com/office/drawing/2014/main" val="2587667331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409403691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3920017687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1624663589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1555599871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817343461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1960459071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2102675396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4286209996"/>
                    </a:ext>
                  </a:extLst>
                </a:gridCol>
              </a:tblGrid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input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580428"/>
                  </a:ext>
                </a:extLst>
              </a:tr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output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FF3860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0291140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4AD8636F-E6B8-9A48-8796-1AEE5EC1D6DC}"/>
              </a:ext>
            </a:extLst>
          </p:cNvPr>
          <p:cNvSpPr/>
          <p:nvPr/>
        </p:nvSpPr>
        <p:spPr>
          <a:xfrm>
            <a:off x="3563848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5EAF12C-D8B8-5240-BE30-8F61A88FAD68}"/>
              </a:ext>
            </a:extLst>
          </p:cNvPr>
          <p:cNvSpPr/>
          <p:nvPr/>
        </p:nvSpPr>
        <p:spPr>
          <a:xfrm>
            <a:off x="7072093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1F48B374-742D-2C44-9F6F-0F47F7756A9E}"/>
              </a:ext>
            </a:extLst>
          </p:cNvPr>
          <p:cNvSpPr/>
          <p:nvPr/>
        </p:nvSpPr>
        <p:spPr>
          <a:xfrm>
            <a:off x="5368611" y="3199243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+ 7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4AB38070-2FF1-7B4B-9BDB-BBEA825EBF98}"/>
              </a:ext>
            </a:extLst>
          </p:cNvPr>
          <p:cNvSpPr/>
          <p:nvPr/>
        </p:nvSpPr>
        <p:spPr>
          <a:xfrm>
            <a:off x="5056804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id="{9BB5DC3F-8821-C54B-9771-88AB07EA58BA}"/>
              </a:ext>
            </a:extLst>
          </p:cNvPr>
          <p:cNvSpPr/>
          <p:nvPr/>
        </p:nvSpPr>
        <p:spPr>
          <a:xfrm>
            <a:off x="6755781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390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 based on the function machine provided.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A0EFFB0-F6E6-EA4E-9201-06ED65D20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85522"/>
              </p:ext>
            </p:extLst>
          </p:nvPr>
        </p:nvGraphicFramePr>
        <p:xfrm>
          <a:off x="838200" y="4558512"/>
          <a:ext cx="10820400" cy="1115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4080">
                  <a:extLst>
                    <a:ext uri="{9D8B030D-6E8A-4147-A177-3AD203B41FA5}">
                      <a16:colId xmlns="" xmlns:a16="http://schemas.microsoft.com/office/drawing/2014/main" val="2587667331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409403691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3920017687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1624663589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1555599871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817343461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1960459071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2102675396"/>
                    </a:ext>
                  </a:extLst>
                </a:gridCol>
                <a:gridCol w="1082040">
                  <a:extLst>
                    <a:ext uri="{9D8B030D-6E8A-4147-A177-3AD203B41FA5}">
                      <a16:colId xmlns="" xmlns:a16="http://schemas.microsoft.com/office/drawing/2014/main" val="4286209996"/>
                    </a:ext>
                  </a:extLst>
                </a:gridCol>
              </a:tblGrid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input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- 9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172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- 7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580428"/>
                  </a:ext>
                </a:extLst>
              </a:tr>
              <a:tr h="55799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output</a:t>
                      </a:r>
                    </a:p>
                  </a:txBody>
                  <a:tcPr anchor="ctr"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9.3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- 2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179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0291140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="" xmlns:a16="http://schemas.microsoft.com/office/drawing/2014/main" id="{4AD8636F-E6B8-9A48-8796-1AEE5EC1D6DC}"/>
              </a:ext>
            </a:extLst>
          </p:cNvPr>
          <p:cNvSpPr/>
          <p:nvPr/>
        </p:nvSpPr>
        <p:spPr>
          <a:xfrm>
            <a:off x="3563848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F5EAF12C-D8B8-5240-BE30-8F61A88FAD68}"/>
              </a:ext>
            </a:extLst>
          </p:cNvPr>
          <p:cNvSpPr/>
          <p:nvPr/>
        </p:nvSpPr>
        <p:spPr>
          <a:xfrm>
            <a:off x="7072093" y="2932418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1F48B374-742D-2C44-9F6F-0F47F7756A9E}"/>
              </a:ext>
            </a:extLst>
          </p:cNvPr>
          <p:cNvSpPr/>
          <p:nvPr/>
        </p:nvSpPr>
        <p:spPr>
          <a:xfrm>
            <a:off x="5368611" y="3199243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+ 7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4AB38070-2FF1-7B4B-9BDB-BBEA825EBF98}"/>
              </a:ext>
            </a:extLst>
          </p:cNvPr>
          <p:cNvSpPr/>
          <p:nvPr/>
        </p:nvSpPr>
        <p:spPr>
          <a:xfrm>
            <a:off x="5056804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id="{9BB5DC3F-8821-C54B-9771-88AB07EA58BA}"/>
              </a:ext>
            </a:extLst>
          </p:cNvPr>
          <p:cNvSpPr/>
          <p:nvPr/>
        </p:nvSpPr>
        <p:spPr>
          <a:xfrm>
            <a:off x="6755781" y="3382302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170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394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482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2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769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2,410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587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2,410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10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96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1,205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58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951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1,205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241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5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24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784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C00F4941-1632-434D-AB95-94C4D2417ECC}"/>
              </a:ext>
            </a:extLst>
          </p:cNvPr>
          <p:cNvSpPr/>
          <p:nvPr/>
        </p:nvSpPr>
        <p:spPr>
          <a:xfrm>
            <a:off x="5808171" y="1380580"/>
            <a:ext cx="5770418" cy="735965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OpenDyslexicAlta" pitchFamily="2" charset="77"/>
              </a:rPr>
              <a:t>Create your own question and set it for your table partner. </a:t>
            </a:r>
          </a:p>
        </p:txBody>
      </p:sp>
    </p:spTree>
    <p:extLst>
      <p:ext uri="{BB962C8B-B14F-4D97-AF65-F5344CB8AC3E}">
        <p14:creationId xmlns:p14="http://schemas.microsoft.com/office/powerpoint/2010/main" val="209442311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u="sng" dirty="0"/>
              <a:t>Template: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ADF5A7D1-2597-6E41-821D-A10226C18FD5}"/>
              </a:ext>
            </a:extLst>
          </p:cNvPr>
          <p:cNvSpPr/>
          <p:nvPr/>
        </p:nvSpPr>
        <p:spPr>
          <a:xfrm>
            <a:off x="5808171" y="1380580"/>
            <a:ext cx="5770418" cy="735965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OpenDyslexicAlta" pitchFamily="2" charset="77"/>
              </a:rPr>
              <a:t>Create your own question and set it for your table partner. </a:t>
            </a:r>
          </a:p>
        </p:txBody>
      </p:sp>
    </p:spTree>
    <p:extLst>
      <p:ext uri="{BB962C8B-B14F-4D97-AF65-F5344CB8AC3E}">
        <p14:creationId xmlns:p14="http://schemas.microsoft.com/office/powerpoint/2010/main" val="23397244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Find the missing function.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784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8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086099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÷ 7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435789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5063683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6762660" y="5094041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5051491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6750468" y="5830188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89F0B79C-29D5-DA49-8E64-1BC555D6F72E}"/>
              </a:ext>
            </a:extLst>
          </p:cNvPr>
          <p:cNvSpPr/>
          <p:nvPr/>
        </p:nvSpPr>
        <p:spPr>
          <a:xfrm>
            <a:off x="5835040" y="1412875"/>
            <a:ext cx="4454400" cy="501482"/>
          </a:xfrm>
          <a:prstGeom prst="round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sz="2000" dirty="0">
                <a:solidFill>
                  <a:srgbClr val="FF3860"/>
                </a:solidFill>
                <a:latin typeface="OpenDyslexicAlta" pitchFamily="2" charset="77"/>
              </a:rPr>
              <a:t>Teacher / 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32388503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puts the following numbers into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happening?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would the output be if the input were 10?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257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puts the following numbers into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input number is being subtracted from 5 each time: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5 – </a:t>
            </a:r>
            <a:r>
              <a:rPr lang="en-GB" sz="2200" u="sng" dirty="0">
                <a:solidFill>
                  <a:srgbClr val="FF3860"/>
                </a:solidFill>
              </a:rPr>
              <a:t>4</a:t>
            </a:r>
            <a:r>
              <a:rPr lang="en-GB" sz="2200" dirty="0">
                <a:solidFill>
                  <a:srgbClr val="FF3860"/>
                </a:solidFill>
              </a:rPr>
              <a:t> = 1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5 – </a:t>
            </a:r>
            <a:r>
              <a:rPr lang="en-GB" sz="2200" u="sng" dirty="0">
                <a:solidFill>
                  <a:srgbClr val="FF3860"/>
                </a:solidFill>
              </a:rPr>
              <a:t>3</a:t>
            </a:r>
            <a:r>
              <a:rPr lang="en-GB" sz="2200" dirty="0">
                <a:solidFill>
                  <a:srgbClr val="FF3860"/>
                </a:solidFill>
              </a:rPr>
              <a:t> = 2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5 – </a:t>
            </a:r>
            <a:r>
              <a:rPr lang="en-GB" sz="2200" u="sng" dirty="0">
                <a:solidFill>
                  <a:srgbClr val="FF3860"/>
                </a:solidFill>
              </a:rPr>
              <a:t>5</a:t>
            </a:r>
            <a:r>
              <a:rPr lang="en-GB" sz="2200" dirty="0">
                <a:solidFill>
                  <a:srgbClr val="FF3860"/>
                </a:solidFill>
              </a:rPr>
              <a:t> = 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if the input were 10, the output would be – 5, because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5 – 10 = - 5.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3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subtract input from 5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572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puts the following numbers into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happening?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would the output be if the input were 100?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120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0010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puts the following numbers into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input number is being subtracted from 10 each time: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10 – </a:t>
            </a:r>
            <a:r>
              <a:rPr lang="en-GB" sz="2200" u="sng" dirty="0">
                <a:solidFill>
                  <a:srgbClr val="FF3860"/>
                </a:solidFill>
              </a:rPr>
              <a:t>9</a:t>
            </a:r>
            <a:r>
              <a:rPr lang="en-GB" sz="2200" dirty="0">
                <a:solidFill>
                  <a:srgbClr val="FF3860"/>
                </a:solidFill>
              </a:rPr>
              <a:t> = 1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10 – </a:t>
            </a:r>
            <a:r>
              <a:rPr lang="en-GB" sz="2200" u="sng" dirty="0">
                <a:solidFill>
                  <a:srgbClr val="FF3860"/>
                </a:solidFill>
              </a:rPr>
              <a:t>5</a:t>
            </a:r>
            <a:r>
              <a:rPr lang="en-GB" sz="2200" dirty="0">
                <a:solidFill>
                  <a:srgbClr val="FF3860"/>
                </a:solidFill>
              </a:rPr>
              <a:t> = 5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>
                <a:solidFill>
                  <a:srgbClr val="FF3860"/>
                </a:solidFill>
              </a:rPr>
              <a:t>10 – </a:t>
            </a:r>
            <a:r>
              <a:rPr lang="en-GB" sz="2200" u="sng" dirty="0">
                <a:solidFill>
                  <a:srgbClr val="FF3860"/>
                </a:solidFill>
              </a:rPr>
              <a:t>0</a:t>
            </a:r>
            <a:r>
              <a:rPr lang="en-GB" sz="2200" dirty="0">
                <a:solidFill>
                  <a:srgbClr val="FF3860"/>
                </a:solidFill>
              </a:rPr>
              <a:t> = 10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if the input were 10-, the output would be – 90, because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10 – 100 = - 90.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5611929" y="2367856"/>
            <a:ext cx="2169956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9792633" y="2367856"/>
            <a:ext cx="2169955" cy="3406775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5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10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7777345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9476322" y="3639650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B0793C6E-6F89-5B42-BEBE-AF49E697015A}"/>
              </a:ext>
            </a:extLst>
          </p:cNvPr>
          <p:cNvSpPr/>
          <p:nvPr/>
        </p:nvSpPr>
        <p:spPr>
          <a:xfrm>
            <a:off x="7789537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="" xmlns:a16="http://schemas.microsoft.com/office/drawing/2014/main" id="{6ECC8BA5-F8F0-1E48-910B-EC5EBC167B88}"/>
              </a:ext>
            </a:extLst>
          </p:cNvPr>
          <p:cNvSpPr/>
          <p:nvPr/>
        </p:nvSpPr>
        <p:spPr>
          <a:xfrm>
            <a:off x="9488514" y="4375797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="" xmlns:a16="http://schemas.microsoft.com/office/drawing/2014/main" id="{637368B2-E46F-EC4A-AD48-5BCB7FA1A6EB}"/>
              </a:ext>
            </a:extLst>
          </p:cNvPr>
          <p:cNvSpPr/>
          <p:nvPr/>
        </p:nvSpPr>
        <p:spPr>
          <a:xfrm>
            <a:off x="7777345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="" xmlns:a16="http://schemas.microsoft.com/office/drawing/2014/main" id="{BD0D4405-B860-DF41-9EC9-F85CFB575EA9}"/>
              </a:ext>
            </a:extLst>
          </p:cNvPr>
          <p:cNvSpPr/>
          <p:nvPr/>
        </p:nvSpPr>
        <p:spPr>
          <a:xfrm>
            <a:off x="9476322" y="511194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BCEBA693-49E6-8E44-9BE9-9109CEA41456}"/>
              </a:ext>
            </a:extLst>
          </p:cNvPr>
          <p:cNvSpPr/>
          <p:nvPr/>
        </p:nvSpPr>
        <p:spPr>
          <a:xfrm>
            <a:off x="8089152" y="2367855"/>
            <a:ext cx="1381753" cy="34067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3860"/>
                </a:solidFill>
                <a:latin typeface="OpenDyslexicAlta" pitchFamily="2" charset="77"/>
              </a:rPr>
              <a:t>subtract input from 10</a:t>
            </a:r>
          </a:p>
        </p:txBody>
      </p:sp>
    </p:spTree>
    <p:extLst>
      <p:ext uri="{BB962C8B-B14F-4D97-AF65-F5344CB8AC3E}">
        <p14:creationId xmlns:p14="http://schemas.microsoft.com/office/powerpoint/2010/main" val="118419095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640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puts a number into the function machine shown.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One of her numbers is a factor of the number 20.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other number is a square number.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is her input? What is her output?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417801C5-1459-2943-841B-AEA1B2756643}"/>
              </a:ext>
            </a:extLst>
          </p:cNvPr>
          <p:cNvSpPr/>
          <p:nvPr/>
        </p:nvSpPr>
        <p:spPr>
          <a:xfrm>
            <a:off x="3600360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BC8BA0F2-63CA-BC42-A5C5-F1312D7C8ECA}"/>
              </a:ext>
            </a:extLst>
          </p:cNvPr>
          <p:cNvSpPr/>
          <p:nvPr/>
        </p:nvSpPr>
        <p:spPr>
          <a:xfrm>
            <a:off x="7108605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1B6C574D-3F2A-6A4D-8898-67AFC5333F7C}"/>
              </a:ext>
            </a:extLst>
          </p:cNvPr>
          <p:cNvSpPr/>
          <p:nvPr/>
        </p:nvSpPr>
        <p:spPr>
          <a:xfrm>
            <a:off x="5405123" y="3086814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÷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0" name="Right Arrow 19">
            <a:extLst>
              <a:ext uri="{FF2B5EF4-FFF2-40B4-BE49-F238E27FC236}">
                <a16:creationId xmlns="" xmlns:a16="http://schemas.microsoft.com/office/drawing/2014/main" id="{B2E3BFD9-387E-964F-9A2D-2155BF5CA689}"/>
              </a:ext>
            </a:extLst>
          </p:cNvPr>
          <p:cNvSpPr/>
          <p:nvPr/>
        </p:nvSpPr>
        <p:spPr>
          <a:xfrm>
            <a:off x="5093316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extLst>
              <a:ext uri="{FF2B5EF4-FFF2-40B4-BE49-F238E27FC236}">
                <a16:creationId xmlns="" xmlns:a16="http://schemas.microsoft.com/office/drawing/2014/main" id="{1756B692-27F4-374C-8A05-0E3288E161CC}"/>
              </a:ext>
            </a:extLst>
          </p:cNvPr>
          <p:cNvSpPr/>
          <p:nvPr/>
        </p:nvSpPr>
        <p:spPr>
          <a:xfrm>
            <a:off x="6792293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051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64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puts a number into the function machine shown.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One of her numbers is a factor of the number 20.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other number is a square number.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Her input is 25, as it is a square number that is divisible by 5; her output is 5, as it is the only factor of 20 that results from dividing a square number by 5.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C2C94E32-7945-8941-9371-2AC2314C9101}"/>
              </a:ext>
            </a:extLst>
          </p:cNvPr>
          <p:cNvSpPr/>
          <p:nvPr/>
        </p:nvSpPr>
        <p:spPr>
          <a:xfrm>
            <a:off x="3600360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ADA360F4-2CAB-8E46-947E-ABC534EDBDB3}"/>
              </a:ext>
            </a:extLst>
          </p:cNvPr>
          <p:cNvSpPr/>
          <p:nvPr/>
        </p:nvSpPr>
        <p:spPr>
          <a:xfrm>
            <a:off x="7108605" y="2819989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26EB58E0-B0AD-4940-B2CE-BE179DC1D82A}"/>
              </a:ext>
            </a:extLst>
          </p:cNvPr>
          <p:cNvSpPr/>
          <p:nvPr/>
        </p:nvSpPr>
        <p:spPr>
          <a:xfrm>
            <a:off x="5405123" y="3086814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÷ 5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29E71AA-A6B0-094F-B96E-23A2966670C2}"/>
              </a:ext>
            </a:extLst>
          </p:cNvPr>
          <p:cNvSpPr/>
          <p:nvPr/>
        </p:nvSpPr>
        <p:spPr>
          <a:xfrm>
            <a:off x="5093316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B435DE5C-A5EE-0E4D-94BF-A2BE5E74672F}"/>
              </a:ext>
            </a:extLst>
          </p:cNvPr>
          <p:cNvSpPr/>
          <p:nvPr/>
        </p:nvSpPr>
        <p:spPr>
          <a:xfrm>
            <a:off x="6792293" y="3269873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6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11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3860"/>
                </a:solidFill>
                <a:latin typeface="OpenDyslexicAlta" pitchFamily="2" charset="77"/>
              </a:rPr>
              <a:t>22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110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79305" y="2725282"/>
            <a:ext cx="3200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only possible function is multiplying the input by 4.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ECCDD124-5D53-D54B-BCD7-2AC145BFAEF1}"/>
              </a:ext>
            </a:extLst>
          </p:cNvPr>
          <p:cNvSpPr/>
          <p:nvPr/>
        </p:nvSpPr>
        <p:spPr>
          <a:xfrm>
            <a:off x="6685718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521D2F2B-393E-D344-B03D-7191B8653FF9}"/>
              </a:ext>
            </a:extLst>
          </p:cNvPr>
          <p:cNvSpPr/>
          <p:nvPr/>
        </p:nvSpPr>
        <p:spPr>
          <a:xfrm>
            <a:off x="10193963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04CE50BA-A94E-5E4B-B547-42521ECF30A5}"/>
              </a:ext>
            </a:extLst>
          </p:cNvPr>
          <p:cNvSpPr/>
          <p:nvPr/>
        </p:nvSpPr>
        <p:spPr>
          <a:xfrm>
            <a:off x="8490481" y="3130825"/>
            <a:ext cx="1381753" cy="596348"/>
          </a:xfrm>
          <a:prstGeom prst="roundRect">
            <a:avLst/>
          </a:prstGeom>
          <a:solidFill>
            <a:srgbClr val="3273D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="" xmlns:a16="http://schemas.microsoft.com/office/drawing/2014/main" id="{CEA2098A-C8AB-0B43-9CAA-83B8A4E2A381}"/>
              </a:ext>
            </a:extLst>
          </p:cNvPr>
          <p:cNvSpPr/>
          <p:nvPr/>
        </p:nvSpPr>
        <p:spPr>
          <a:xfrm>
            <a:off x="8178674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="" xmlns:a16="http://schemas.microsoft.com/office/drawing/2014/main" id="{6589195B-7163-4448-ABD1-358F959DBB60}"/>
              </a:ext>
            </a:extLst>
          </p:cNvPr>
          <p:cNvSpPr/>
          <p:nvPr/>
        </p:nvSpPr>
        <p:spPr>
          <a:xfrm>
            <a:off x="9877651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agree. It is also possible for the function to be + 27 or it could even be to subtract the input from 45.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579305" y="2725282"/>
            <a:ext cx="3200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only possible function is multiplying the input by 4.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ECCDD124-5D53-D54B-BCD7-2AC145BFAEF1}"/>
              </a:ext>
            </a:extLst>
          </p:cNvPr>
          <p:cNvSpPr/>
          <p:nvPr/>
        </p:nvSpPr>
        <p:spPr>
          <a:xfrm>
            <a:off x="6685718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9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521D2F2B-393E-D344-B03D-7191B8653FF9}"/>
              </a:ext>
            </a:extLst>
          </p:cNvPr>
          <p:cNvSpPr/>
          <p:nvPr/>
        </p:nvSpPr>
        <p:spPr>
          <a:xfrm>
            <a:off x="10193963" y="2864000"/>
            <a:ext cx="1497496" cy="112999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36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04CE50BA-A94E-5E4B-B547-42521ECF30A5}"/>
              </a:ext>
            </a:extLst>
          </p:cNvPr>
          <p:cNvSpPr/>
          <p:nvPr/>
        </p:nvSpPr>
        <p:spPr>
          <a:xfrm>
            <a:off x="8490481" y="3130825"/>
            <a:ext cx="1381753" cy="596348"/>
          </a:xfrm>
          <a:prstGeom prst="roundRect">
            <a:avLst/>
          </a:prstGeom>
          <a:solidFill>
            <a:srgbClr val="3273D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penDyslexicAlta" pitchFamily="2" charset="77"/>
              </a:rPr>
              <a:t>?</a:t>
            </a:r>
            <a:endParaRPr lang="en-US" sz="2000" dirty="0">
              <a:solidFill>
                <a:schemeClr val="bg1"/>
              </a:solidFill>
              <a:latin typeface="OpenDyslexicAlta" pitchFamily="2" charset="77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="" xmlns:a16="http://schemas.microsoft.com/office/drawing/2014/main" id="{CEA2098A-C8AB-0B43-9CAA-83B8A4E2A381}"/>
              </a:ext>
            </a:extLst>
          </p:cNvPr>
          <p:cNvSpPr/>
          <p:nvPr/>
        </p:nvSpPr>
        <p:spPr>
          <a:xfrm>
            <a:off x="8178674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="" xmlns:a16="http://schemas.microsoft.com/office/drawing/2014/main" id="{6589195B-7163-4448-ABD1-358F959DBB60}"/>
              </a:ext>
            </a:extLst>
          </p:cNvPr>
          <p:cNvSpPr/>
          <p:nvPr/>
        </p:nvSpPr>
        <p:spPr>
          <a:xfrm>
            <a:off x="9877651" y="3313884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515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find one-step rules via deduction from given inputs and outputs and express inputs and outputs based on given one-step functions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finding one-step rules via deduction from given inputs and outputs and when expressing inputs and outputs based on given one-step functions</a:t>
            </a:r>
          </a:p>
        </p:txBody>
      </p:sp>
    </p:spTree>
    <p:extLst>
      <p:ext uri="{BB962C8B-B14F-4D97-AF65-F5344CB8AC3E}">
        <p14:creationId xmlns:p14="http://schemas.microsoft.com/office/powerpoint/2010/main" val="368022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find and express a one-step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function machine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04FA8C7C-E0DB-F743-BABE-F3034198428B}"/>
              </a:ext>
            </a:extLst>
          </p:cNvPr>
          <p:cNvSpPr/>
          <p:nvPr/>
        </p:nvSpPr>
        <p:spPr>
          <a:xfrm>
            <a:off x="9131607" y="2367856"/>
            <a:ext cx="906114" cy="915119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A97F1FD4-4822-8847-A8BA-DA044B126FD6}"/>
              </a:ext>
            </a:extLst>
          </p:cNvPr>
          <p:cNvSpPr/>
          <p:nvPr/>
        </p:nvSpPr>
        <p:spPr>
          <a:xfrm>
            <a:off x="2886075" y="3086100"/>
            <a:ext cx="2169956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input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23.1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C1B34676-C4B5-6C48-BA45-8795F6EC4353}"/>
              </a:ext>
            </a:extLst>
          </p:cNvPr>
          <p:cNvSpPr/>
          <p:nvPr/>
        </p:nvSpPr>
        <p:spPr>
          <a:xfrm>
            <a:off x="7066779" y="3086100"/>
            <a:ext cx="2169955" cy="1528761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u="sng" dirty="0">
                <a:solidFill>
                  <a:schemeClr val="tx1"/>
                </a:solidFill>
                <a:latin typeface="OpenDyslexicAlta" pitchFamily="2" charset="77"/>
              </a:rPr>
              <a:t>output</a:t>
            </a:r>
            <a:r>
              <a:rPr lang="en-US" sz="3200" dirty="0">
                <a:solidFill>
                  <a:schemeClr val="tx1"/>
                </a:solidFill>
                <a:latin typeface="OpenDyslexicAlta" pitchFamily="2" charset="77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F5CFB519-FCD7-354A-9265-B34C1F329548}"/>
              </a:ext>
            </a:extLst>
          </p:cNvPr>
          <p:cNvSpPr/>
          <p:nvPr/>
        </p:nvSpPr>
        <p:spPr>
          <a:xfrm>
            <a:off x="5363298" y="3549800"/>
            <a:ext cx="1381753" cy="596348"/>
          </a:xfrm>
          <a:prstGeom prst="roundRect">
            <a:avLst/>
          </a:prstGeom>
          <a:solidFill>
            <a:srgbClr val="FFDD57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OpenDyslexicAlta" pitchFamily="2" charset="77"/>
              </a:rPr>
              <a:t>× 2</a:t>
            </a:r>
            <a:endParaRPr lang="en-US" sz="20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="" xmlns:a16="http://schemas.microsoft.com/office/drawing/2014/main" id="{8EB0125D-D862-CA40-9CB7-F4858137CE15}"/>
              </a:ext>
            </a:extLst>
          </p:cNvPr>
          <p:cNvSpPr/>
          <p:nvPr/>
        </p:nvSpPr>
        <p:spPr>
          <a:xfrm>
            <a:off x="5051491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="" xmlns:a16="http://schemas.microsoft.com/office/drawing/2014/main" id="{2DC5E52D-A705-8740-8496-28F0D3369E07}"/>
              </a:ext>
            </a:extLst>
          </p:cNvPr>
          <p:cNvSpPr/>
          <p:nvPr/>
        </p:nvSpPr>
        <p:spPr>
          <a:xfrm>
            <a:off x="6750468" y="3732859"/>
            <a:ext cx="299615" cy="23023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3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13491</TotalTime>
  <Words>3299</Words>
  <Application>Microsoft Office PowerPoint</Application>
  <PresentationFormat>Custom</PresentationFormat>
  <Paragraphs>1267</Paragraphs>
  <Slides>82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Arial</vt:lpstr>
      <vt:lpstr>Muli</vt:lpstr>
      <vt:lpstr>Wingdings</vt:lpstr>
      <vt:lpstr>Calibri</vt:lpstr>
      <vt:lpstr>Lato Light</vt:lpstr>
      <vt:lpstr>OpenDyslexic</vt:lpstr>
      <vt:lpstr>OpenDyslexicAlta</vt:lpstr>
      <vt:lpstr>Lato</vt:lpstr>
      <vt:lpstr>Office Theme</vt:lpstr>
      <vt:lpstr>PowerPoint Presentation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  <vt:lpstr>To be able to find and express a one-step rule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683</cp:revision>
  <cp:lastPrinted>2019-06-17T16:19:05Z</cp:lastPrinted>
  <dcterms:created xsi:type="dcterms:W3CDTF">2018-08-06T08:16:18Z</dcterms:created>
  <dcterms:modified xsi:type="dcterms:W3CDTF">2021-04-09T11:08:12Z</dcterms:modified>
</cp:coreProperties>
</file>