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20" r:id="rId2"/>
    <p:sldId id="321" r:id="rId3"/>
    <p:sldId id="372" r:id="rId4"/>
    <p:sldId id="374" r:id="rId5"/>
    <p:sldId id="373" r:id="rId6"/>
    <p:sldId id="377" r:id="rId7"/>
    <p:sldId id="376" r:id="rId8"/>
    <p:sldId id="405" r:id="rId9"/>
    <p:sldId id="407" r:id="rId10"/>
    <p:sldId id="406" r:id="rId11"/>
    <p:sldId id="378" r:id="rId12"/>
    <p:sldId id="380" r:id="rId13"/>
    <p:sldId id="379" r:id="rId14"/>
    <p:sldId id="381" r:id="rId15"/>
    <p:sldId id="383" r:id="rId16"/>
    <p:sldId id="382" r:id="rId17"/>
    <p:sldId id="384" r:id="rId18"/>
    <p:sldId id="386" r:id="rId19"/>
    <p:sldId id="385" r:id="rId20"/>
    <p:sldId id="397" r:id="rId21"/>
    <p:sldId id="399" r:id="rId22"/>
    <p:sldId id="398" r:id="rId23"/>
    <p:sldId id="388" r:id="rId24"/>
    <p:sldId id="401" r:id="rId25"/>
    <p:sldId id="400" r:id="rId26"/>
    <p:sldId id="390" r:id="rId27"/>
    <p:sldId id="392" r:id="rId28"/>
    <p:sldId id="391" r:id="rId29"/>
    <p:sldId id="393" r:id="rId30"/>
    <p:sldId id="395" r:id="rId31"/>
    <p:sldId id="404" r:id="rId32"/>
    <p:sldId id="394" r:id="rId33"/>
    <p:sldId id="396" r:id="rId34"/>
    <p:sldId id="402" r:id="rId35"/>
    <p:sldId id="403" r:id="rId36"/>
    <p:sldId id="409" r:id="rId37"/>
    <p:sldId id="413" r:id="rId38"/>
    <p:sldId id="412" r:id="rId39"/>
    <p:sldId id="411" r:id="rId40"/>
    <p:sldId id="410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370" r:id="rId49"/>
    <p:sldId id="421" r:id="rId50"/>
    <p:sldId id="375" r:id="rId51"/>
  </p:sldIdLst>
  <p:sldSz cx="12192000" cy="6858000"/>
  <p:notesSz cx="6858000" cy="9144000"/>
  <p:embeddedFontLst>
    <p:embeddedFont>
      <p:font typeface="Cambria Math" panose="02040503050406030204" pitchFamily="18" charset="0"/>
      <p:regular r:id="rId54"/>
    </p:embeddedFont>
    <p:embeddedFont>
      <p:font typeface="Lato Light" panose="020F0302020204030203" pitchFamily="34" charset="0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OpenDyslexic" panose="00000500000000000000" pitchFamily="2" charset="0"/>
      <p:regular r:id="rId60"/>
      <p:bold r:id="rId61"/>
      <p:italic r:id="rId62"/>
      <p:boldItalic r:id="rId63"/>
    </p:embeddedFont>
    <p:embeddedFont>
      <p:font typeface="Lato" panose="020F0502020204030203" pitchFamily="34" charset="0"/>
      <p:regular r:id="rId64"/>
      <p:bold r:id="rId65"/>
    </p:embeddedFont>
    <p:embeddedFont>
      <p:font typeface="OpenDyslexicAlta" panose="00000500000000000000" pitchFamily="2" charset="0"/>
      <p:regular r:id="rId66"/>
      <p:bold r:id="rId67"/>
      <p:italic r:id="rId68"/>
      <p:boldItalic r:id="rId69"/>
    </p:embeddedFont>
    <p:embeddedFont>
      <p:font typeface="Muli" panose="020B060402020202020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3D160"/>
    <a:srgbClr val="7957D5"/>
    <a:srgbClr val="FFDD57"/>
    <a:srgbClr val="F337C7"/>
    <a:srgbClr val="3273DC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87959" autoAdjust="0"/>
  </p:normalViewPr>
  <p:slideViewPr>
    <p:cSldViewPr snapToGrid="0" snapToObjects="1">
      <p:cViewPr varScale="1">
        <p:scale>
          <a:sx n="60" d="100"/>
          <a:sy n="60" d="100"/>
        </p:scale>
        <p:origin x="-786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76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83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87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08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56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979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78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41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871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82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442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01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18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81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560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817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7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803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75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297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96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24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658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6481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289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419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3878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644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472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09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9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227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3283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7493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1675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402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066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694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219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45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96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31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05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6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2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9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1.emf"/><Relationship Id="rId4" Type="http://schemas.openxmlformats.org/officeDocument/2006/relationships/image" Target="../media/image30.png"/><Relationship Id="rId9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6 </a:t>
            </a:r>
            <a:endParaRPr lang="en-GB" dirty="0"/>
          </a:p>
          <a:p>
            <a:r>
              <a:rPr lang="en-GB" dirty="0"/>
              <a:t>Term 2 - Block 2 - Percentages - Lesson 1 </a:t>
            </a:r>
          </a:p>
          <a:p>
            <a:r>
              <a:rPr lang="en-GB" dirty="0"/>
              <a:t>To be able to convert fractions to percentages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/>
              <a:t>Block 2 – Percentages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QOCRBWA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55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7672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217873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43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5179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43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4632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43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477342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36836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10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7764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10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69553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61469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12593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77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7864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77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98C807DB-0E89-7945-A294-BBF4AE42D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93122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83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77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1E25FD70-ADFC-2A4E-83D6-D72E2939C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93122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5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apply my knowledge that ’percent’ means out of one hundred to convert fractions to percentages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applying my knowledge that ’percent’ means out of one hundred to convert fractions to percentages 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54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1E25FD70-ADFC-2A4E-83D6-D72E2939C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02691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769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54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1E25FD70-ADFC-2A4E-83D6-D72E2939C9EB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903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54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1E25FD70-ADFC-2A4E-83D6-D72E2939C9EB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859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41151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536923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819070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63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31992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23168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80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418373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80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55425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58995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29375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23123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="" xmlns:a16="http://schemas.microsoft.com/office/drawing/2014/main" id="{1C250EA5-E8BA-7F48-99D1-F8CCF3B27299}"/>
                  </a:ext>
                </a:extLst>
              </p:cNvPr>
              <p:cNvSpPr/>
              <p:nvPr/>
            </p:nvSpPr>
            <p:spPr>
              <a:xfrm>
                <a:off x="387626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C250EA5-E8BA-7F48-99D1-F8CCF3B27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26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4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16C74D1D-260C-524C-A027-57C411086BD8}"/>
              </a:ext>
            </a:extLst>
          </p:cNvPr>
          <p:cNvSpPr/>
          <p:nvPr/>
        </p:nvSpPr>
        <p:spPr>
          <a:xfrm>
            <a:off x="3870049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50%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656258B8-37CD-184C-83D0-BC6E6C290243}"/>
                  </a:ext>
                </a:extLst>
              </p:cNvPr>
              <p:cNvSpPr/>
              <p:nvPr/>
            </p:nvSpPr>
            <p:spPr>
              <a:xfrm>
                <a:off x="7352472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56258B8-37CD-184C-83D0-BC6E6C290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472" y="3544094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10834895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90557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67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6243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4886872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2694948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48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3790910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A8EEADDF-362A-D545-B171-EA7DC3C1A8A6}"/>
              </a:ext>
            </a:extLst>
          </p:cNvPr>
          <p:cNvSpPr/>
          <p:nvPr/>
        </p:nvSpPr>
        <p:spPr>
          <a:xfrm>
            <a:off x="4886872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35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7679F81D-5FDF-884C-A4E0-60E1EC0F09B6}"/>
                  </a:ext>
                </a:extLst>
              </p:cNvPr>
              <p:cNvSpPr/>
              <p:nvPr/>
            </p:nvSpPr>
            <p:spPr>
              <a:xfrm>
                <a:off x="269494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48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86E9995F-B5D4-3149-8273-9A543387952C}"/>
              </a:ext>
            </a:extLst>
          </p:cNvPr>
          <p:cNvSpPr/>
          <p:nvPr/>
        </p:nvSpPr>
        <p:spPr>
          <a:xfrm>
            <a:off x="379091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666DF7C-4ACB-1649-80CF-FC1B85824178}"/>
              </a:ext>
            </a:extLst>
          </p:cNvPr>
          <p:cNvSpPr/>
          <p:nvPr/>
        </p:nvSpPr>
        <p:spPr>
          <a:xfrm>
            <a:off x="10833854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81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DC503F04-8D25-C14B-8417-7BA263AE7B95}"/>
                  </a:ext>
                </a:extLst>
              </p:cNvPr>
              <p:cNvSpPr/>
              <p:nvPr/>
            </p:nvSpPr>
            <p:spPr>
              <a:xfrm>
                <a:off x="8641930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930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D83708A-8D84-514E-B805-2BB46323AAA0}"/>
              </a:ext>
            </a:extLst>
          </p:cNvPr>
          <p:cNvSpPr/>
          <p:nvPr/>
        </p:nvSpPr>
        <p:spPr>
          <a:xfrm>
            <a:off x="9737892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DAA50D80-D67F-FE48-9CF4-D4844B1BA0B2}"/>
              </a:ext>
            </a:extLst>
          </p:cNvPr>
          <p:cNvSpPr/>
          <p:nvPr/>
        </p:nvSpPr>
        <p:spPr>
          <a:xfrm>
            <a:off x="10833854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79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58B5ECE5-55B4-8A4F-A899-42CB0A66015F}"/>
                  </a:ext>
                </a:extLst>
              </p:cNvPr>
              <p:cNvSpPr/>
              <p:nvPr/>
            </p:nvSpPr>
            <p:spPr>
              <a:xfrm>
                <a:off x="86419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79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930" y="5424687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B710332-7488-2842-A67D-07D836E1704F}"/>
              </a:ext>
            </a:extLst>
          </p:cNvPr>
          <p:cNvSpPr/>
          <p:nvPr/>
        </p:nvSpPr>
        <p:spPr>
          <a:xfrm>
            <a:off x="97378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FCF3062-675D-2F46-9C29-98A00C010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80" y="2829280"/>
            <a:ext cx="1430276" cy="1422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AA513F-25AD-5B4E-A35E-484D1CAA7C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080" y="5166749"/>
            <a:ext cx="1430276" cy="14302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5705A35B-1BBB-2849-A870-4B619F80BD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398" y="5153337"/>
            <a:ext cx="1430276" cy="14381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E383763-6E26-C046-90CD-F955D4C625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9398" y="2829280"/>
            <a:ext cx="1430276" cy="14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04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4886872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2694948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48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3790910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A8EEADDF-362A-D545-B171-EA7DC3C1A8A6}"/>
              </a:ext>
            </a:extLst>
          </p:cNvPr>
          <p:cNvSpPr/>
          <p:nvPr/>
        </p:nvSpPr>
        <p:spPr>
          <a:xfrm>
            <a:off x="4886872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35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7679F81D-5FDF-884C-A4E0-60E1EC0F09B6}"/>
                  </a:ext>
                </a:extLst>
              </p:cNvPr>
              <p:cNvSpPr/>
              <p:nvPr/>
            </p:nvSpPr>
            <p:spPr>
              <a:xfrm>
                <a:off x="269494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48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86E9995F-B5D4-3149-8273-9A543387952C}"/>
              </a:ext>
            </a:extLst>
          </p:cNvPr>
          <p:cNvSpPr/>
          <p:nvPr/>
        </p:nvSpPr>
        <p:spPr>
          <a:xfrm>
            <a:off x="379091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666DF7C-4ACB-1649-80CF-FC1B85824178}"/>
              </a:ext>
            </a:extLst>
          </p:cNvPr>
          <p:cNvSpPr/>
          <p:nvPr/>
        </p:nvSpPr>
        <p:spPr>
          <a:xfrm>
            <a:off x="10833854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81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DC503F04-8D25-C14B-8417-7BA263AE7B95}"/>
                  </a:ext>
                </a:extLst>
              </p:cNvPr>
              <p:cNvSpPr/>
              <p:nvPr/>
            </p:nvSpPr>
            <p:spPr>
              <a:xfrm>
                <a:off x="8641930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930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D83708A-8D84-514E-B805-2BB46323AAA0}"/>
              </a:ext>
            </a:extLst>
          </p:cNvPr>
          <p:cNvSpPr/>
          <p:nvPr/>
        </p:nvSpPr>
        <p:spPr>
          <a:xfrm>
            <a:off x="9737892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DAA50D80-D67F-FE48-9CF4-D4844B1BA0B2}"/>
              </a:ext>
            </a:extLst>
          </p:cNvPr>
          <p:cNvSpPr/>
          <p:nvPr/>
        </p:nvSpPr>
        <p:spPr>
          <a:xfrm>
            <a:off x="10833854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79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58B5ECE5-55B4-8A4F-A899-42CB0A66015F}"/>
                  </a:ext>
                </a:extLst>
              </p:cNvPr>
              <p:cNvSpPr/>
              <p:nvPr/>
            </p:nvSpPr>
            <p:spPr>
              <a:xfrm>
                <a:off x="86419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79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930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B710332-7488-2842-A67D-07D836E1704F}"/>
              </a:ext>
            </a:extLst>
          </p:cNvPr>
          <p:cNvSpPr/>
          <p:nvPr/>
        </p:nvSpPr>
        <p:spPr>
          <a:xfrm>
            <a:off x="97378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FCF3062-675D-2F46-9C29-98A00C010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080" y="2829280"/>
            <a:ext cx="1430276" cy="1422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AA513F-25AD-5B4E-A35E-484D1CAA7C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080" y="5166749"/>
            <a:ext cx="1430276" cy="14302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5705A35B-1BBB-2849-A870-4B619F80BD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9398" y="5153337"/>
            <a:ext cx="1430276" cy="14381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E383763-6E26-C046-90CD-F955D4C625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9398" y="2829280"/>
            <a:ext cx="1430276" cy="14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77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table, writing</a:t>
            </a:r>
            <a:br>
              <a:rPr lang="en-GB" sz="2200" dirty="0"/>
            </a:br>
            <a:r>
              <a:rPr lang="en-GB" sz="2200" dirty="0"/>
              <a:t>fractions in their simplest forms: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="" xmlns:a16="http://schemas.microsoft.com/office/drawing/2014/main" id="{E43715FA-0755-C945-B549-CB2005973A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613493"/>
                  </p:ext>
                </p:extLst>
              </p:nvPr>
            </p:nvGraphicFramePr>
            <p:xfrm>
              <a:off x="5158941" y="1478883"/>
              <a:ext cx="6762070" cy="50385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81035">
                      <a:extLst>
                        <a:ext uri="{9D8B030D-6E8A-4147-A177-3AD203B41FA5}">
                          <a16:colId xmlns="" xmlns:a16="http://schemas.microsoft.com/office/drawing/2014/main" val="2640190010"/>
                        </a:ext>
                      </a:extLst>
                    </a:gridCol>
                    <a:gridCol w="3381035">
                      <a:extLst>
                        <a:ext uri="{9D8B030D-6E8A-4147-A177-3AD203B41FA5}">
                          <a16:colId xmlns="" xmlns:a16="http://schemas.microsoft.com/office/drawing/2014/main" val="519580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percentage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fraction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61381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10%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635687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50%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50511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25%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2400679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20%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000117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75%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089466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40%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356463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30%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8691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43715FA-0755-C945-B549-CB2005973A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613493"/>
                  </p:ext>
                </p:extLst>
              </p:nvPr>
            </p:nvGraphicFramePr>
            <p:xfrm>
              <a:off x="5158941" y="1478883"/>
              <a:ext cx="6762070" cy="50385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81035">
                      <a:extLst>
                        <a:ext uri="{9D8B030D-6E8A-4147-A177-3AD203B41FA5}">
                          <a16:colId xmlns:a16="http://schemas.microsoft.com/office/drawing/2014/main" val="2640190010"/>
                        </a:ext>
                      </a:extLst>
                    </a:gridCol>
                    <a:gridCol w="3381035">
                      <a:extLst>
                        <a:ext uri="{9D8B030D-6E8A-4147-A177-3AD203B41FA5}">
                          <a16:colId xmlns:a16="http://schemas.microsoft.com/office/drawing/2014/main" val="5195806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percentage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fraction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381276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10%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64151" b="-596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3568719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50%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167308" b="-5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0511823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25%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267308" b="-4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0067956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20%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36037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0011709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75%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469231" b="-20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8946697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40%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558491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5646374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30%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671154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600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table, writing</a:t>
            </a:r>
            <a:br>
              <a:rPr lang="en-GB" sz="2200" dirty="0"/>
            </a:br>
            <a:r>
              <a:rPr lang="en-GB" sz="2200" dirty="0"/>
              <a:t>fractions in their simplest forms: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="" xmlns:a16="http://schemas.microsoft.com/office/drawing/2014/main" id="{E43715FA-0755-C945-B549-CB2005973AE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58941" y="1478883"/>
              <a:ext cx="6762070" cy="50385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81035">
                      <a:extLst>
                        <a:ext uri="{9D8B030D-6E8A-4147-A177-3AD203B41FA5}">
                          <a16:colId xmlns="" xmlns:a16="http://schemas.microsoft.com/office/drawing/2014/main" val="2640190010"/>
                        </a:ext>
                      </a:extLst>
                    </a:gridCol>
                    <a:gridCol w="3381035">
                      <a:extLst>
                        <a:ext uri="{9D8B030D-6E8A-4147-A177-3AD203B41FA5}">
                          <a16:colId xmlns="" xmlns:a16="http://schemas.microsoft.com/office/drawing/2014/main" val="519580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percentage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fraction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61381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10%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635687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50%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50511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25%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2400679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20%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000117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75%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089466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40%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356463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30%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8691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43715FA-0755-C945-B549-CB2005973AE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58941" y="1478883"/>
              <a:ext cx="6762070" cy="50385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81035">
                      <a:extLst>
                        <a:ext uri="{9D8B030D-6E8A-4147-A177-3AD203B41FA5}">
                          <a16:colId xmlns:a16="http://schemas.microsoft.com/office/drawing/2014/main" val="2640190010"/>
                        </a:ext>
                      </a:extLst>
                    </a:gridCol>
                    <a:gridCol w="3381035">
                      <a:extLst>
                        <a:ext uri="{9D8B030D-6E8A-4147-A177-3AD203B41FA5}">
                          <a16:colId xmlns:a16="http://schemas.microsoft.com/office/drawing/2014/main" val="5195806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percentage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fraction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381276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10%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64151" b="-596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3568719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50%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167308" b="-5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0511823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25%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267308" b="-4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0067956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20%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36037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0011709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75%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469231" b="-20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8946697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40%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558491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5646374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30%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671154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79232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14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47%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62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="" xmlns:a16="http://schemas.microsoft.com/office/drawing/2014/main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="" xmlns:a16="http://schemas.microsoft.com/office/drawing/2014/main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646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47%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62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="" xmlns:a16="http://schemas.microsoft.com/office/drawing/2014/main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="" xmlns:a16="http://schemas.microsoft.com/office/drawing/2014/main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5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47%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62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="" xmlns:a16="http://schemas.microsoft.com/office/drawing/2014/main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="" xmlns:a16="http://schemas.microsoft.com/office/drawing/2014/main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721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47%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62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="" xmlns:a16="http://schemas.microsoft.com/office/drawing/2014/main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="" xmlns:a16="http://schemas.microsoft.com/office/drawing/2014/main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30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Starter: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Which one doesn’t belong?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doesn’t belong as it is equal to 0.25 or 25% whereas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, 50% and 0.5 are all equivalent to a half.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632" b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="" xmlns:a16="http://schemas.microsoft.com/office/drawing/2014/main" id="{1C250EA5-E8BA-7F48-99D1-F8CCF3B27299}"/>
                  </a:ext>
                </a:extLst>
              </p:cNvPr>
              <p:cNvSpPr/>
              <p:nvPr/>
            </p:nvSpPr>
            <p:spPr>
              <a:xfrm>
                <a:off x="387626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C250EA5-E8BA-7F48-99D1-F8CCF3B27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26" y="3544094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4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16C74D1D-260C-524C-A027-57C411086BD8}"/>
              </a:ext>
            </a:extLst>
          </p:cNvPr>
          <p:cNvSpPr/>
          <p:nvPr/>
        </p:nvSpPr>
        <p:spPr>
          <a:xfrm>
            <a:off x="3870049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50%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656258B8-37CD-184C-83D0-BC6E6C290243}"/>
                  </a:ext>
                </a:extLst>
              </p:cNvPr>
              <p:cNvSpPr/>
              <p:nvPr/>
            </p:nvSpPr>
            <p:spPr>
              <a:xfrm>
                <a:off x="7352472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56258B8-37CD-184C-83D0-BC6E6C290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472" y="3544094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10834895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514211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47%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62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="" xmlns:a16="http://schemas.microsoft.com/office/drawing/2014/main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="" xmlns:a16="http://schemas.microsoft.com/office/drawing/2014/main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359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26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40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59%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59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86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86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="" xmlns:a16="http://schemas.microsoft.com/office/drawing/2014/main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="" xmlns:a16="http://schemas.microsoft.com/office/drawing/2014/main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979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26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59%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59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86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86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="" xmlns:a16="http://schemas.microsoft.com/office/drawing/2014/main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="" xmlns:a16="http://schemas.microsoft.com/office/drawing/2014/main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761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and Jamal are comparing how much battery life their phones have.</a:t>
            </a:r>
            <a:br>
              <a:rPr lang="en-GB" sz="2200" dirty="0"/>
            </a:br>
            <a:r>
              <a:rPr lang="en-GB" sz="2200" dirty="0"/>
              <a:t>Ruth’s phone has 55% battery life remaining; Jamal’s phone is half charged. </a:t>
            </a:r>
            <a:br>
              <a:rPr lang="en-GB" sz="2200" dirty="0"/>
            </a:br>
            <a:r>
              <a:rPr lang="en-GB" sz="2200" dirty="0"/>
              <a:t>Whose phone has more battery life?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James and Yasmin took part in a spelling competition. </a:t>
            </a:r>
            <a:br>
              <a:rPr lang="en-GB" sz="2200" dirty="0"/>
            </a:br>
            <a:r>
              <a:rPr lang="en-GB" sz="2200" dirty="0"/>
              <a:t>James got three quarters of the spellings correct; Yasmin got 75% correct. </a:t>
            </a:r>
            <a:br>
              <a:rPr lang="en-GB" sz="2200" dirty="0"/>
            </a:br>
            <a:r>
              <a:rPr lang="en-GB" sz="2200" dirty="0"/>
              <a:t>James says, “I got more spellings correct.”</a:t>
            </a:r>
            <a:br>
              <a:rPr lang="en-GB" sz="2200" dirty="0"/>
            </a:br>
            <a:r>
              <a:rPr lang="en-GB" sz="2200" dirty="0"/>
              <a:t>Do you agree? </a:t>
            </a:r>
            <a:br>
              <a:rPr lang="en-GB" sz="2200" dirty="0"/>
            </a:b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6881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and Jamal are comparing how much battery life their phones have.</a:t>
            </a:r>
            <a:br>
              <a:rPr lang="en-GB" sz="2200" dirty="0"/>
            </a:br>
            <a:r>
              <a:rPr lang="en-GB" sz="2200" dirty="0"/>
              <a:t>Ruth’s phone has 55% battery life remaining; Jamal’s phone is half charged. </a:t>
            </a:r>
            <a:br>
              <a:rPr lang="en-GB" sz="2200" dirty="0"/>
            </a:br>
            <a:r>
              <a:rPr lang="en-GB" sz="2200" dirty="0"/>
              <a:t>Whose phone has more battery life?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Ruth’s phone has more battery life as 55% is more than half (or 50%).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James and Yasmin took part in a spelling competition. </a:t>
            </a:r>
            <a:br>
              <a:rPr lang="en-GB" sz="2200" dirty="0"/>
            </a:br>
            <a:r>
              <a:rPr lang="en-GB" sz="2200" dirty="0"/>
              <a:t>James got three quarters of the spellings correct; Yasmin got 75% correct. </a:t>
            </a:r>
            <a:br>
              <a:rPr lang="en-GB" sz="2200" dirty="0"/>
            </a:br>
            <a:r>
              <a:rPr lang="en-GB" sz="2200" dirty="0"/>
              <a:t>James says, “I got more spellings correct.”</a:t>
            </a:r>
            <a:br>
              <a:rPr lang="en-GB" sz="2200" dirty="0"/>
            </a:br>
            <a:r>
              <a:rPr lang="en-GB" sz="2200" dirty="0"/>
              <a:t>Do you agree? </a:t>
            </a:r>
            <a:br>
              <a:rPr lang="en-GB" sz="2200" dirty="0"/>
            </a:b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2293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and Jamal are comparing how much battery life their phones have.</a:t>
            </a:r>
            <a:br>
              <a:rPr lang="en-GB" sz="2200" dirty="0"/>
            </a:br>
            <a:r>
              <a:rPr lang="en-GB" sz="2200" dirty="0"/>
              <a:t>Ruth’s phone has 55% battery life remaining; Jamal’s phone is half charged. </a:t>
            </a:r>
            <a:br>
              <a:rPr lang="en-GB" sz="2200" dirty="0"/>
            </a:br>
            <a:r>
              <a:rPr lang="en-GB" sz="2200" dirty="0"/>
              <a:t>Whose phone has more battery life?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Ruth’s phone has more battery life as 55% is more than half (or 50%).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James and Yasmin took part in a spelling competition. </a:t>
            </a:r>
            <a:br>
              <a:rPr lang="en-GB" sz="2200" dirty="0"/>
            </a:br>
            <a:r>
              <a:rPr lang="en-GB" sz="2200" dirty="0"/>
              <a:t>James got three quarters of the spellings correct; Yasmin got 75% correct. </a:t>
            </a:r>
            <a:br>
              <a:rPr lang="en-GB" sz="2200" dirty="0"/>
            </a:br>
            <a:r>
              <a:rPr lang="en-GB" sz="2200" dirty="0"/>
              <a:t>James says, “I got more spellings correct.”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Three quarters is 75% as a percentage. So Yasmin and James got the same score, meaning James is incorrect.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5859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diagram.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“12% of the diagram is green.”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“24% of the diagram is green.”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do you agree with?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D0105AF-6B26-B641-A9F7-DAEC38623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501" y="1825624"/>
            <a:ext cx="3189322" cy="16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44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62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diagram.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“12% of the diagram is green.”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“24% of the diagram is green.”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agree with Chen as there are a total of 50 small squares in the diagram and 12 are green, as each small square is worth 2%, it means 24% of the diagram is green.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D0105AF-6B26-B641-A9F7-DAEC38623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501" y="1825624"/>
            <a:ext cx="3189322" cy="16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56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1448" y="2427356"/>
            <a:ext cx="3052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one fraction has a greater numerator than another fraction, it will be greater as a percentage.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3273DC"/>
                    </a:solidFill>
                  </a:rPr>
                  <a:t>Evaluation: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3273DC"/>
                    </a:solidFill>
                  </a:rPr>
                  <a:t/>
                </a:r>
                <a:br>
                  <a:rPr lang="en-GB" sz="2200" dirty="0">
                    <a:solidFill>
                      <a:srgbClr val="3273DC"/>
                    </a:solidFill>
                  </a:rPr>
                </a:b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Astrobee’s statement is only sometimes true. For example,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is greater </a:t>
                </a:r>
                <a:r>
                  <a:rPr lang="en-GB" sz="2200">
                    <a:solidFill>
                      <a:srgbClr val="FF3860"/>
                    </a:solidFill>
                  </a:rPr>
                  <a:t>as a percentage </a:t>
                </a:r>
                <a:r>
                  <a:rPr lang="en-GB" sz="2200" dirty="0">
                    <a:solidFill>
                      <a:srgbClr val="FF3860"/>
                    </a:solidFill>
                  </a:rPr>
                  <a:t>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as 63% &gt; 10%; however,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is greater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as 80% &gt; 77%.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1217" t="-2058" r="-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1448" y="2427356"/>
            <a:ext cx="3052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one fraction has a greater numerator than another fraction, it will be greater as a percentage.</a:t>
            </a:r>
          </a:p>
        </p:txBody>
      </p:sp>
    </p:spTree>
    <p:extLst>
      <p:ext uri="{BB962C8B-B14F-4D97-AF65-F5344CB8AC3E}">
        <p14:creationId xmlns:p14="http://schemas.microsoft.com/office/powerpoint/2010/main" val="29159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43182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21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52277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apply my knowledge that ’percent’ means out of one hundred to convert fractions to percentages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applying my knowledge that ’percent’ means out of one hundred to convert fractions to percentages </a:t>
            </a:r>
          </a:p>
        </p:txBody>
      </p:sp>
    </p:spTree>
    <p:extLst>
      <p:ext uri="{BB962C8B-B14F-4D97-AF65-F5344CB8AC3E}">
        <p14:creationId xmlns:p14="http://schemas.microsoft.com/office/powerpoint/2010/main" val="248225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21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0816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21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95343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27952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95757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="" xmlns:a16="http://schemas.microsoft.com/office/drawing/2014/main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="" xmlns:a16="http://schemas.microsoft.com/office/drawing/2014/main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37340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13420</TotalTime>
  <Words>2392</Words>
  <Application>Microsoft Office PowerPoint</Application>
  <PresentationFormat>Custom</PresentationFormat>
  <Paragraphs>765</Paragraphs>
  <Slides>50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Wingdings</vt:lpstr>
      <vt:lpstr>Cambria Math</vt:lpstr>
      <vt:lpstr>Lato Light</vt:lpstr>
      <vt:lpstr>Calibri</vt:lpstr>
      <vt:lpstr>OpenDyslexic</vt:lpstr>
      <vt:lpstr>Lato</vt:lpstr>
      <vt:lpstr>OpenDyslexicAlta</vt:lpstr>
      <vt:lpstr>Muli</vt:lpstr>
      <vt:lpstr>Office Theme</vt:lpstr>
      <vt:lpstr>PowerPoint Presentation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672</cp:revision>
  <cp:lastPrinted>2019-06-17T16:19:05Z</cp:lastPrinted>
  <dcterms:created xsi:type="dcterms:W3CDTF">2018-08-06T08:16:18Z</dcterms:created>
  <dcterms:modified xsi:type="dcterms:W3CDTF">2021-04-09T10:13:10Z</dcterms:modified>
</cp:coreProperties>
</file>