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320" r:id="rId2"/>
    <p:sldId id="321" r:id="rId3"/>
    <p:sldId id="372" r:id="rId4"/>
    <p:sldId id="446" r:id="rId5"/>
    <p:sldId id="414" r:id="rId6"/>
    <p:sldId id="447" r:id="rId7"/>
    <p:sldId id="448" r:id="rId8"/>
    <p:sldId id="452" r:id="rId9"/>
    <p:sldId id="451" r:id="rId10"/>
    <p:sldId id="449" r:id="rId11"/>
    <p:sldId id="450" r:id="rId12"/>
    <p:sldId id="453" r:id="rId13"/>
    <p:sldId id="454" r:id="rId14"/>
    <p:sldId id="458" r:id="rId15"/>
    <p:sldId id="457" r:id="rId16"/>
    <p:sldId id="456" r:id="rId17"/>
    <p:sldId id="455" r:id="rId18"/>
    <p:sldId id="459" r:id="rId19"/>
    <p:sldId id="460" r:id="rId20"/>
    <p:sldId id="470" r:id="rId21"/>
    <p:sldId id="471" r:id="rId22"/>
    <p:sldId id="461" r:id="rId23"/>
    <p:sldId id="462" r:id="rId24"/>
    <p:sldId id="463" r:id="rId25"/>
    <p:sldId id="464" r:id="rId26"/>
    <p:sldId id="465" r:id="rId27"/>
    <p:sldId id="466" r:id="rId28"/>
    <p:sldId id="467" r:id="rId29"/>
    <p:sldId id="468" r:id="rId30"/>
    <p:sldId id="469" r:id="rId31"/>
    <p:sldId id="472" r:id="rId32"/>
    <p:sldId id="474" r:id="rId33"/>
    <p:sldId id="475" r:id="rId34"/>
    <p:sldId id="476" r:id="rId35"/>
    <p:sldId id="477" r:id="rId36"/>
    <p:sldId id="478" r:id="rId37"/>
    <p:sldId id="479" r:id="rId38"/>
    <p:sldId id="483" r:id="rId39"/>
    <p:sldId id="482" r:id="rId40"/>
    <p:sldId id="481" r:id="rId41"/>
    <p:sldId id="484" r:id="rId42"/>
    <p:sldId id="473" r:id="rId43"/>
    <p:sldId id="485" r:id="rId44"/>
    <p:sldId id="487" r:id="rId45"/>
    <p:sldId id="488" r:id="rId46"/>
    <p:sldId id="370" r:id="rId47"/>
    <p:sldId id="486" r:id="rId48"/>
    <p:sldId id="373" r:id="rId49"/>
  </p:sldIdLst>
  <p:sldSz cx="12192000" cy="6858000"/>
  <p:notesSz cx="6858000" cy="9144000"/>
  <p:embeddedFontLst>
    <p:embeddedFont>
      <p:font typeface="OpenDyslexicAlta" panose="00000500000000000000" pitchFamily="2" charset="0"/>
      <p:regular r:id="rId52"/>
      <p:bold r:id="rId53"/>
      <p:italic r:id="rId54"/>
      <p:boldItalic r:id="rId55"/>
    </p:embeddedFont>
    <p:embeddedFont>
      <p:font typeface="Lato" panose="020F0502020204030203" pitchFamily="34" charset="0"/>
      <p:regular r:id="rId56"/>
      <p:bold r:id="rId57"/>
    </p:embeddedFont>
    <p:embeddedFont>
      <p:font typeface="Cambria Math" panose="02040503050406030204" pitchFamily="18" charset="0"/>
      <p:regular r:id="rId58"/>
    </p:embeddedFont>
    <p:embeddedFont>
      <p:font typeface="Calibri" panose="020F0502020204030204" pitchFamily="34" charset="0"/>
      <p:regular r:id="rId59"/>
      <p:bold r:id="rId60"/>
      <p:italic r:id="rId61"/>
      <p:boldItalic r:id="rId62"/>
    </p:embeddedFont>
    <p:embeddedFont>
      <p:font typeface="Muli" panose="020B0604020202020204" charset="0"/>
      <p:regular r:id="rId63"/>
      <p:bold r:id="rId64"/>
      <p:italic r:id="rId65"/>
      <p:boldItalic r:id="rId66"/>
    </p:embeddedFont>
    <p:embeddedFont>
      <p:font typeface="Lato Light" panose="020F0302020204030203" pitchFamily="34" charset="0"/>
      <p:regular r:id="rId67"/>
    </p:embeddedFont>
    <p:embeddedFont>
      <p:font typeface="OpenDyslexic" panose="00000500000000000000" pitchFamily="2" charset="0"/>
      <p:regular r:id="rId68"/>
      <p:bold r:id="rId69"/>
      <p:italic r:id="rId70"/>
      <p:boldItalic r:id="rId7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57"/>
    <a:srgbClr val="FF3860"/>
    <a:srgbClr val="3273DC"/>
    <a:srgbClr val="23D160"/>
    <a:srgbClr val="7957D5"/>
    <a:srgbClr val="209CEE"/>
    <a:srgbClr val="000000"/>
    <a:srgbClr val="121212"/>
    <a:srgbClr val="44A6ED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47" autoAdjust="0"/>
    <p:restoredTop sz="87823" autoAdjust="0"/>
  </p:normalViewPr>
  <p:slideViewPr>
    <p:cSldViewPr snapToGrid="0" snapToObjects="1">
      <p:cViewPr varScale="1">
        <p:scale>
          <a:sx n="60" d="100"/>
          <a:sy n="60" d="100"/>
        </p:scale>
        <p:origin x="-720" y="-96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2.fntdata"/><Relationship Id="rId68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font" Target="fonts/font15.fntdata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10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64" Type="http://schemas.openxmlformats.org/officeDocument/2006/relationships/font" Target="fonts/font13.fntdata"/><Relationship Id="rId69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Relationship Id="rId67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font" Target="fonts/font11.fntdata"/><Relationship Id="rId70" Type="http://schemas.openxmlformats.org/officeDocument/2006/relationships/font" Target="fonts/font19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font" Target="fonts/font14.fntdata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4.fntdata"/><Relationship Id="rId7" Type="http://schemas.openxmlformats.org/officeDocument/2006/relationships/slide" Target="slides/slide6.xml"/><Relationship Id="rId71" Type="http://schemas.openxmlformats.org/officeDocument/2006/relationships/font" Target="fonts/font2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907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370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379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621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388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998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4110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4323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4907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1092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629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284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554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4478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024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269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8793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8930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500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6019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529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098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233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4638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6780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3032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336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6476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9535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2848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2656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3300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687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63219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8035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56283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1415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88556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20492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697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015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284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317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534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633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08/04/2021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7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9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7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9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9.png"/><Relationship Id="rId3" Type="http://schemas.openxmlformats.org/officeDocument/2006/relationships/image" Target="../media/image31.png"/><Relationship Id="rId7" Type="http://schemas.openxmlformats.org/officeDocument/2006/relationships/image" Target="../media/image36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image" Target="../media/image38.png"/><Relationship Id="rId5" Type="http://schemas.openxmlformats.org/officeDocument/2006/relationships/image" Target="../media/image22.png"/><Relationship Id="rId10" Type="http://schemas.openxmlformats.org/officeDocument/2006/relationships/image" Target="../media/image34.png"/><Relationship Id="rId4" Type="http://schemas.openxmlformats.org/officeDocument/2006/relationships/image" Target="../media/image21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65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3.png"/><Relationship Id="rId4" Type="http://schemas.openxmlformats.org/officeDocument/2006/relationships/image" Target="../media/image13.tif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3.png"/><Relationship Id="rId5" Type="http://schemas.openxmlformats.org/officeDocument/2006/relationships/image" Target="../media/image13.tiff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Stage 6 </a:t>
            </a:r>
            <a:endParaRPr lang="en-GB" dirty="0"/>
          </a:p>
          <a:p>
            <a:r>
              <a:rPr lang="en-GB" dirty="0"/>
              <a:t>Term 1 - Block 3 - Fractions - Lesson 1</a:t>
            </a:r>
          </a:p>
          <a:p>
            <a:r>
              <a:rPr lang="en-GB" dirty="0"/>
              <a:t>To be able to simplify fractions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3 – Fractions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4800"/>
            <a:ext cx="2128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Quiz:</a:t>
            </a:r>
            <a:r>
              <a:rPr lang="en-GB" sz="2000" b="1" dirty="0" smtClean="0">
                <a:solidFill>
                  <a:schemeClr val="bg1"/>
                </a:solidFill>
              </a:rPr>
              <a:t> </a:t>
            </a:r>
            <a:r>
              <a:rPr lang="en-GB" sz="2000" b="1" dirty="0">
                <a:solidFill>
                  <a:schemeClr val="bg1"/>
                </a:solidFill>
              </a:rPr>
              <a:t>QAPLUZG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What’s the same and what’s different about the bar models below?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rgbClr val="FF3860"/>
                    </a:solidFill>
                  </a:rPr>
                  <a:t>Both bar models have half shaded in. The top model has exactly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shaded in, whereas the bottom bar model has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parts shaded in (equivalent to half).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632" b="-9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6C726271-10F4-D541-9092-934F85028987}"/>
              </a:ext>
            </a:extLst>
          </p:cNvPr>
          <p:cNvGraphicFramePr>
            <a:graphicFrameLocks noGrp="1"/>
          </p:cNvGraphicFramePr>
          <p:nvPr/>
        </p:nvGraphicFramePr>
        <p:xfrm>
          <a:off x="1901371" y="3058160"/>
          <a:ext cx="8128000" cy="534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="" xmlns:a16="http://schemas.microsoft.com/office/drawing/2014/main" val="2530403695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3522008493"/>
                    </a:ext>
                  </a:extLst>
                </a:gridCol>
              </a:tblGrid>
              <a:tr h="5341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89536024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0714002F-64B4-0E47-A090-067DEB51B99D}"/>
              </a:ext>
            </a:extLst>
          </p:cNvPr>
          <p:cNvGraphicFramePr>
            <a:graphicFrameLocks noGrp="1"/>
          </p:cNvGraphicFramePr>
          <p:nvPr/>
        </p:nvGraphicFramePr>
        <p:xfrm>
          <a:off x="1901371" y="4093595"/>
          <a:ext cx="8128000" cy="534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">
                  <a:extLst>
                    <a:ext uri="{9D8B030D-6E8A-4147-A177-3AD203B41FA5}">
                      <a16:colId xmlns="" xmlns:a16="http://schemas.microsoft.com/office/drawing/2014/main" val="2530403695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4196356105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936750711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447969558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3816781805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2361870587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3711698588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3943686796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3364207424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3771162718"/>
                    </a:ext>
                  </a:extLst>
                </a:gridCol>
              </a:tblGrid>
              <a:tr h="5341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89536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4077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What’s the same and what’s different about the bar models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="" xmlns:a16="http://schemas.microsoft.com/office/drawing/2014/main" id="{03AB29D3-2021-F34B-A755-B955B6F331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0139661"/>
                  </p:ext>
                </p:extLst>
              </p:nvPr>
            </p:nvGraphicFramePr>
            <p:xfrm>
              <a:off x="1901371" y="3058160"/>
              <a:ext cx="8128000" cy="78359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09333">
                      <a:extLst>
                        <a:ext uri="{9D8B030D-6E8A-4147-A177-3AD203B41FA5}">
                          <a16:colId xmlns="" xmlns:a16="http://schemas.microsoft.com/office/drawing/2014/main" val="2530403695"/>
                        </a:ext>
                      </a:extLst>
                    </a:gridCol>
                    <a:gridCol w="2709334">
                      <a:extLst>
                        <a:ext uri="{9D8B030D-6E8A-4147-A177-3AD203B41FA5}">
                          <a16:colId xmlns="" xmlns:a16="http://schemas.microsoft.com/office/drawing/2014/main" val="1137483365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="" xmlns:a16="http://schemas.microsoft.com/office/drawing/2014/main" val="3796158936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3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3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03AB29D3-2021-F34B-A755-B955B6F331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0139661"/>
                  </p:ext>
                </p:extLst>
              </p:nvPr>
            </p:nvGraphicFramePr>
            <p:xfrm>
              <a:off x="1901371" y="3058160"/>
              <a:ext cx="8128000" cy="78359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2709334">
                      <a:extLst>
                        <a:ext uri="{9D8B030D-6E8A-4147-A177-3AD203B41FA5}">
                          <a16:colId xmlns:a16="http://schemas.microsoft.com/office/drawing/2014/main" val="1137483365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3796158936"/>
                        </a:ext>
                      </a:extLst>
                    </a:gridCol>
                  </a:tblGrid>
                  <a:tr h="7835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67" r="-200000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939" r="-100939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r="-467" b="-47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="" xmlns:a16="http://schemas.microsoft.com/office/drawing/2014/main" id="{F64DF597-90D5-DA4C-85DB-884B6BF081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5451831"/>
                  </p:ext>
                </p:extLst>
              </p:nvPr>
            </p:nvGraphicFramePr>
            <p:xfrm>
              <a:off x="1901371" y="4093595"/>
              <a:ext cx="8128000" cy="78600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03111">
                      <a:extLst>
                        <a:ext uri="{9D8B030D-6E8A-4147-A177-3AD203B41FA5}">
                          <a16:colId xmlns="" xmlns:a16="http://schemas.microsoft.com/office/drawing/2014/main" val="2530403695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="" xmlns:a16="http://schemas.microsoft.com/office/drawing/2014/main" val="402790932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="" xmlns:a16="http://schemas.microsoft.com/office/drawing/2014/main" val="2180393732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="" xmlns:a16="http://schemas.microsoft.com/office/drawing/2014/main" val="1414092451"/>
                        </a:ext>
                      </a:extLst>
                    </a:gridCol>
                    <a:gridCol w="903112">
                      <a:extLst>
                        <a:ext uri="{9D8B030D-6E8A-4147-A177-3AD203B41FA5}">
                          <a16:colId xmlns="" xmlns:a16="http://schemas.microsoft.com/office/drawing/2014/main" val="1970404464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="" xmlns:a16="http://schemas.microsoft.com/office/drawing/2014/main" val="1104984054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="" xmlns:a16="http://schemas.microsoft.com/office/drawing/2014/main" val="1130744140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="" xmlns:a16="http://schemas.microsoft.com/office/drawing/2014/main" val="1499112712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="" xmlns:a16="http://schemas.microsoft.com/office/drawing/2014/main" val="547582393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F64DF597-90D5-DA4C-85DB-884B6BF081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5451831"/>
                  </p:ext>
                </p:extLst>
              </p:nvPr>
            </p:nvGraphicFramePr>
            <p:xfrm>
              <a:off x="1901371" y="4093595"/>
              <a:ext cx="8128000" cy="78600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03111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402790932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2180393732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1414092451"/>
                        </a:ext>
                      </a:extLst>
                    </a:gridCol>
                    <a:gridCol w="903112">
                      <a:extLst>
                        <a:ext uri="{9D8B030D-6E8A-4147-A177-3AD203B41FA5}">
                          <a16:colId xmlns:a16="http://schemas.microsoft.com/office/drawing/2014/main" val="1970404464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1104984054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1130744140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1499112712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547582393"/>
                        </a:ext>
                      </a:extLst>
                    </a:gridCol>
                  </a:tblGrid>
                  <a:tr h="7860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408" t="-1587" r="-804225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408" t="-1587" r="-704225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98611" t="-1587" r="-594444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2817" t="-1587" r="-502817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2817" t="-1587" r="-402817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2817" t="-1587" r="-302817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94444" t="-1587" r="-198611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04225" t="-1587" r="-101408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04225" t="-1587" r="-1408" b="-47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67617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853057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What’s the same and what’s different about the bar models below?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rgbClr val="FF3860"/>
                    </a:solidFill>
                  </a:rPr>
                  <a:t>In the top bar model,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dirty="0">
                    <a:solidFill>
                      <a:srgbClr val="FF3860"/>
                    </a:solidFill>
                  </a:rPr>
                  <a:t> </a:t>
                </a:r>
                <a:r>
                  <a:rPr lang="en-GB" sz="2200" dirty="0">
                    <a:solidFill>
                      <a:srgbClr val="FF3860"/>
                    </a:solidFill>
                  </a:rPr>
                  <a:t>has been shaded in, while the bottom bar model shows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</a:t>
                </a:r>
                <a:r>
                  <a:rPr lang="en-GB" sz="2200">
                    <a:solidFill>
                      <a:srgbClr val="FF3860"/>
                    </a:solidFill>
                  </a:rPr>
                  <a:t>shaded</a:t>
                </a:r>
                <a:r>
                  <a:rPr lang="en-GB" sz="2200" dirty="0">
                    <a:solidFill>
                      <a:srgbClr val="FF3860"/>
                    </a:solidFill>
                  </a:rPr>
                  <a:t> in. In both instances a third of the model has been shaded in.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853057" cy="4351338"/>
              </a:xfrm>
              <a:blipFill>
                <a:blip r:embed="rId3"/>
                <a:stretch>
                  <a:fillRect l="-1123" t="-2381" b="-51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="" xmlns:a16="http://schemas.microsoft.com/office/drawing/2014/main" id="{03AB29D3-2021-F34B-A755-B955B6F3310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901371" y="3058160"/>
              <a:ext cx="8128000" cy="78359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09333">
                      <a:extLst>
                        <a:ext uri="{9D8B030D-6E8A-4147-A177-3AD203B41FA5}">
                          <a16:colId xmlns="" xmlns:a16="http://schemas.microsoft.com/office/drawing/2014/main" val="2530403695"/>
                        </a:ext>
                      </a:extLst>
                    </a:gridCol>
                    <a:gridCol w="2709334">
                      <a:extLst>
                        <a:ext uri="{9D8B030D-6E8A-4147-A177-3AD203B41FA5}">
                          <a16:colId xmlns="" xmlns:a16="http://schemas.microsoft.com/office/drawing/2014/main" val="1137483365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="" xmlns:a16="http://schemas.microsoft.com/office/drawing/2014/main" val="3796158936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3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3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03AB29D3-2021-F34B-A755-B955B6F3310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901371" y="3058160"/>
              <a:ext cx="8128000" cy="78359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2709334">
                      <a:extLst>
                        <a:ext uri="{9D8B030D-6E8A-4147-A177-3AD203B41FA5}">
                          <a16:colId xmlns:a16="http://schemas.microsoft.com/office/drawing/2014/main" val="1137483365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3796158936"/>
                        </a:ext>
                      </a:extLst>
                    </a:gridCol>
                  </a:tblGrid>
                  <a:tr h="7835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67" r="-200000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939" r="-100939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r="-467" b="-47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="" xmlns:a16="http://schemas.microsoft.com/office/drawing/2014/main" id="{F64DF597-90D5-DA4C-85DB-884B6BF0816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901371" y="4093595"/>
              <a:ext cx="8128000" cy="78600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03111">
                      <a:extLst>
                        <a:ext uri="{9D8B030D-6E8A-4147-A177-3AD203B41FA5}">
                          <a16:colId xmlns="" xmlns:a16="http://schemas.microsoft.com/office/drawing/2014/main" val="2530403695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="" xmlns:a16="http://schemas.microsoft.com/office/drawing/2014/main" val="402790932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="" xmlns:a16="http://schemas.microsoft.com/office/drawing/2014/main" val="2180393732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="" xmlns:a16="http://schemas.microsoft.com/office/drawing/2014/main" val="1414092451"/>
                        </a:ext>
                      </a:extLst>
                    </a:gridCol>
                    <a:gridCol w="903112">
                      <a:extLst>
                        <a:ext uri="{9D8B030D-6E8A-4147-A177-3AD203B41FA5}">
                          <a16:colId xmlns="" xmlns:a16="http://schemas.microsoft.com/office/drawing/2014/main" val="1970404464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="" xmlns:a16="http://schemas.microsoft.com/office/drawing/2014/main" val="1104984054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="" xmlns:a16="http://schemas.microsoft.com/office/drawing/2014/main" val="1130744140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="" xmlns:a16="http://schemas.microsoft.com/office/drawing/2014/main" val="1499112712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="" xmlns:a16="http://schemas.microsoft.com/office/drawing/2014/main" val="547582393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F64DF597-90D5-DA4C-85DB-884B6BF0816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901371" y="4093595"/>
              <a:ext cx="8128000" cy="78600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03111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402790932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2180393732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1414092451"/>
                        </a:ext>
                      </a:extLst>
                    </a:gridCol>
                    <a:gridCol w="903112">
                      <a:extLst>
                        <a:ext uri="{9D8B030D-6E8A-4147-A177-3AD203B41FA5}">
                          <a16:colId xmlns:a16="http://schemas.microsoft.com/office/drawing/2014/main" val="1970404464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1104984054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1130744140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1499112712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547582393"/>
                        </a:ext>
                      </a:extLst>
                    </a:gridCol>
                  </a:tblGrid>
                  <a:tr h="7860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408" t="-1587" r="-804225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1408" t="-1587" r="-704225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98611" t="-1587" r="-594444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2817" t="-1587" r="-502817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2817" t="-1587" r="-402817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2817" t="-1587" r="-302817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94444" t="-1587" r="-198611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04225" t="-1587" r="-101408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804225" t="-1587" r="-1408" b="-47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15052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627662"/>
                <a:ext cx="10853057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Jamal simplified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 by dividing the numerator and denominator by their highest common factor.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Factors of 10: 1, 2, </a:t>
                </a:r>
                <a:r>
                  <a:rPr lang="en-GB" sz="2200" b="1" u="sng" dirty="0"/>
                  <a:t>5</a:t>
                </a:r>
                <a:r>
                  <a:rPr lang="en-GB" sz="2200" dirty="0"/>
                  <a:t>, 10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Factors of 15: 1, 2, 3, </a:t>
                </a:r>
                <a:r>
                  <a:rPr lang="en-GB" sz="2200" b="1" u="sng" dirty="0"/>
                  <a:t>5</a:t>
                </a:r>
                <a:r>
                  <a:rPr lang="en-GB" sz="2200" dirty="0"/>
                  <a:t>, 15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The highest common factor is 5.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Jamal’s strategy to simplify the following fractions: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627662"/>
                <a:ext cx="10853057" cy="4351338"/>
              </a:xfrm>
              <a:blipFill>
                <a:blip r:embed="rId3"/>
                <a:stretch>
                  <a:fillRect l="-1051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139C80AC-A2DC-5847-A85E-07DAF2C1FB83}"/>
                  </a:ext>
                </a:extLst>
              </p:cNvPr>
              <p:cNvSpPr/>
              <p:nvPr/>
            </p:nvSpPr>
            <p:spPr>
              <a:xfrm>
                <a:off x="9696088" y="3429001"/>
                <a:ext cx="732893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sz="3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39C80AC-A2DC-5847-A85E-07DAF2C1FB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088" y="3429001"/>
                <a:ext cx="732893" cy="1017523"/>
              </a:xfrm>
              <a:prstGeom prst="rect">
                <a:avLst/>
              </a:prstGeom>
              <a:blipFill>
                <a:blip r:embed="rId4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rved Down Arrow 6">
            <a:extLst>
              <a:ext uri="{FF2B5EF4-FFF2-40B4-BE49-F238E27FC236}">
                <a16:creationId xmlns="" xmlns:a16="http://schemas.microsoft.com/office/drawing/2014/main" id="{B5C3BE2D-8FC1-6F4A-8753-C81233A0811C}"/>
              </a:ext>
            </a:extLst>
          </p:cNvPr>
          <p:cNvSpPr/>
          <p:nvPr/>
        </p:nvSpPr>
        <p:spPr>
          <a:xfrm>
            <a:off x="10062534" y="3037115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DFBC62A-5C28-A749-B3F4-F7D14ADA2C2A}"/>
              </a:ext>
            </a:extLst>
          </p:cNvPr>
          <p:cNvSpPr/>
          <p:nvPr/>
        </p:nvSpPr>
        <p:spPr>
          <a:xfrm>
            <a:off x="10250132" y="3085514"/>
            <a:ext cx="740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5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466CEA68-E532-2B4A-B189-7BC851286FB3}"/>
                  </a:ext>
                </a:extLst>
              </p:cNvPr>
              <p:cNvSpPr/>
              <p:nvPr/>
            </p:nvSpPr>
            <p:spPr>
              <a:xfrm>
                <a:off x="10848534" y="3429000"/>
                <a:ext cx="50526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66CEA68-E532-2B4A-B189-7BC851286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8534" y="3429000"/>
                <a:ext cx="505267" cy="1017523"/>
              </a:xfrm>
              <a:prstGeom prst="rect">
                <a:avLst/>
              </a:prstGeom>
              <a:blipFill>
                <a:blip r:embed="rId5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rved Down Arrow 11">
            <a:extLst>
              <a:ext uri="{FF2B5EF4-FFF2-40B4-BE49-F238E27FC236}">
                <a16:creationId xmlns="" xmlns:a16="http://schemas.microsoft.com/office/drawing/2014/main" id="{265CCFD0-12A6-EF48-ADA9-628644CF09D1}"/>
              </a:ext>
            </a:extLst>
          </p:cNvPr>
          <p:cNvSpPr/>
          <p:nvPr/>
        </p:nvSpPr>
        <p:spPr>
          <a:xfrm flipV="1">
            <a:off x="10062534" y="4482851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889BB53-0F0D-F046-B1A8-996A10821739}"/>
              </a:ext>
            </a:extLst>
          </p:cNvPr>
          <p:cNvSpPr/>
          <p:nvPr/>
        </p:nvSpPr>
        <p:spPr>
          <a:xfrm>
            <a:off x="10250461" y="4413072"/>
            <a:ext cx="740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5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BFD59B78-E253-3142-85AB-74942F3EDFA0}"/>
                  </a:ext>
                </a:extLst>
              </p:cNvPr>
              <p:cNvSpPr/>
              <p:nvPr/>
            </p:nvSpPr>
            <p:spPr>
              <a:xfrm>
                <a:off x="860493" y="5276819"/>
                <a:ext cx="732893" cy="1012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FD59B78-E253-3142-85AB-74942F3EDF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493" y="5276819"/>
                <a:ext cx="732893" cy="1012521"/>
              </a:xfrm>
              <a:prstGeom prst="rect">
                <a:avLst/>
              </a:prstGeom>
              <a:blipFill>
                <a:blip r:embed="rId6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9CB534D9-205B-E144-959B-667909AAB22F}"/>
                  </a:ext>
                </a:extLst>
              </p:cNvPr>
              <p:cNvSpPr/>
              <p:nvPr/>
            </p:nvSpPr>
            <p:spPr>
              <a:xfrm>
                <a:off x="3085912" y="5263920"/>
                <a:ext cx="732893" cy="1012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CB534D9-205B-E144-959B-667909AAB2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912" y="5263920"/>
                <a:ext cx="732893" cy="1012521"/>
              </a:xfrm>
              <a:prstGeom prst="rect">
                <a:avLst/>
              </a:prstGeom>
              <a:blipFill>
                <a:blip r:embed="rId7"/>
                <a:stretch>
                  <a:fillRect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="" xmlns:a16="http://schemas.microsoft.com/office/drawing/2014/main" id="{D3A2450D-5070-8048-8A76-6ED9B7E97300}"/>
                  </a:ext>
                </a:extLst>
              </p:cNvPr>
              <p:cNvSpPr/>
              <p:nvPr/>
            </p:nvSpPr>
            <p:spPr>
              <a:xfrm>
                <a:off x="5311331" y="5268926"/>
                <a:ext cx="732893" cy="1012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3A2450D-5070-8048-8A76-6ED9B7E973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31" y="5268926"/>
                <a:ext cx="732893" cy="1012521"/>
              </a:xfrm>
              <a:prstGeom prst="rect">
                <a:avLst/>
              </a:prstGeom>
              <a:blipFill>
                <a:blip r:embed="rId8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981526C1-C8ED-A241-A8B1-4C01A56148BB}"/>
                  </a:ext>
                </a:extLst>
              </p:cNvPr>
              <p:cNvSpPr/>
              <p:nvPr/>
            </p:nvSpPr>
            <p:spPr>
              <a:xfrm>
                <a:off x="7551795" y="5222958"/>
                <a:ext cx="732893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81526C1-C8ED-A241-A8B1-4C01A56148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1795" y="5222958"/>
                <a:ext cx="732893" cy="1017523"/>
              </a:xfrm>
              <a:prstGeom prst="rect">
                <a:avLst/>
              </a:prstGeom>
              <a:blipFill>
                <a:blip r:embed="rId9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5021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627662"/>
                <a:ext cx="10853057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Jamal simplified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 by dividing the numerator and denominator by their highest common factor.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Factors of 10: 1, 2, </a:t>
                </a:r>
                <a:r>
                  <a:rPr lang="en-GB" sz="2200" b="1" u="sng" dirty="0"/>
                  <a:t>5</a:t>
                </a:r>
                <a:r>
                  <a:rPr lang="en-GB" sz="2200" dirty="0"/>
                  <a:t>, 10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Factors of 15: 1, 2, 3, </a:t>
                </a:r>
                <a:r>
                  <a:rPr lang="en-GB" sz="2200" b="1" u="sng" dirty="0"/>
                  <a:t>5</a:t>
                </a:r>
                <a:r>
                  <a:rPr lang="en-GB" sz="2200" dirty="0"/>
                  <a:t>, 15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The highest common factor is 5.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Jamal’s strategy to simplify the following fractions: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627662"/>
                <a:ext cx="10853057" cy="4351338"/>
              </a:xfrm>
              <a:blipFill>
                <a:blip r:embed="rId3"/>
                <a:stretch>
                  <a:fillRect l="-1051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139C80AC-A2DC-5847-A85E-07DAF2C1FB83}"/>
                  </a:ext>
                </a:extLst>
              </p:cNvPr>
              <p:cNvSpPr/>
              <p:nvPr/>
            </p:nvSpPr>
            <p:spPr>
              <a:xfrm>
                <a:off x="9696088" y="3429001"/>
                <a:ext cx="732893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sz="3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39C80AC-A2DC-5847-A85E-07DAF2C1FB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088" y="3429001"/>
                <a:ext cx="732893" cy="1017523"/>
              </a:xfrm>
              <a:prstGeom prst="rect">
                <a:avLst/>
              </a:prstGeom>
              <a:blipFill>
                <a:blip r:embed="rId4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rved Down Arrow 6">
            <a:extLst>
              <a:ext uri="{FF2B5EF4-FFF2-40B4-BE49-F238E27FC236}">
                <a16:creationId xmlns="" xmlns:a16="http://schemas.microsoft.com/office/drawing/2014/main" id="{B5C3BE2D-8FC1-6F4A-8753-C81233A0811C}"/>
              </a:ext>
            </a:extLst>
          </p:cNvPr>
          <p:cNvSpPr/>
          <p:nvPr/>
        </p:nvSpPr>
        <p:spPr>
          <a:xfrm>
            <a:off x="10062534" y="3037115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DFBC62A-5C28-A749-B3F4-F7D14ADA2C2A}"/>
              </a:ext>
            </a:extLst>
          </p:cNvPr>
          <p:cNvSpPr/>
          <p:nvPr/>
        </p:nvSpPr>
        <p:spPr>
          <a:xfrm>
            <a:off x="10250132" y="3085514"/>
            <a:ext cx="740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5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466CEA68-E532-2B4A-B189-7BC851286FB3}"/>
                  </a:ext>
                </a:extLst>
              </p:cNvPr>
              <p:cNvSpPr/>
              <p:nvPr/>
            </p:nvSpPr>
            <p:spPr>
              <a:xfrm>
                <a:off x="10848534" y="3429000"/>
                <a:ext cx="50526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66CEA68-E532-2B4A-B189-7BC851286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8534" y="3429000"/>
                <a:ext cx="505267" cy="1017523"/>
              </a:xfrm>
              <a:prstGeom prst="rect">
                <a:avLst/>
              </a:prstGeom>
              <a:blipFill>
                <a:blip r:embed="rId5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rved Down Arrow 11">
            <a:extLst>
              <a:ext uri="{FF2B5EF4-FFF2-40B4-BE49-F238E27FC236}">
                <a16:creationId xmlns="" xmlns:a16="http://schemas.microsoft.com/office/drawing/2014/main" id="{265CCFD0-12A6-EF48-ADA9-628644CF09D1}"/>
              </a:ext>
            </a:extLst>
          </p:cNvPr>
          <p:cNvSpPr/>
          <p:nvPr/>
        </p:nvSpPr>
        <p:spPr>
          <a:xfrm flipV="1">
            <a:off x="10062534" y="4482851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889BB53-0F0D-F046-B1A8-996A10821739}"/>
              </a:ext>
            </a:extLst>
          </p:cNvPr>
          <p:cNvSpPr/>
          <p:nvPr/>
        </p:nvSpPr>
        <p:spPr>
          <a:xfrm>
            <a:off x="10250461" y="4413072"/>
            <a:ext cx="740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5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BFD59B78-E253-3142-85AB-74942F3EDFA0}"/>
                  </a:ext>
                </a:extLst>
              </p:cNvPr>
              <p:cNvSpPr/>
              <p:nvPr/>
            </p:nvSpPr>
            <p:spPr>
              <a:xfrm>
                <a:off x="860493" y="5276819"/>
                <a:ext cx="732893" cy="1012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FD59B78-E253-3142-85AB-74942F3EDF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493" y="5276819"/>
                <a:ext cx="732893" cy="1012521"/>
              </a:xfrm>
              <a:prstGeom prst="rect">
                <a:avLst/>
              </a:prstGeom>
              <a:blipFill>
                <a:blip r:embed="rId6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urved Down Arrow 14">
            <a:extLst>
              <a:ext uri="{FF2B5EF4-FFF2-40B4-BE49-F238E27FC236}">
                <a16:creationId xmlns="" xmlns:a16="http://schemas.microsoft.com/office/drawing/2014/main" id="{55A79E1B-B36F-D845-8588-EC942B617CC9}"/>
              </a:ext>
            </a:extLst>
          </p:cNvPr>
          <p:cNvSpPr/>
          <p:nvPr/>
        </p:nvSpPr>
        <p:spPr>
          <a:xfrm>
            <a:off x="1206050" y="4874737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2B1A96D-520E-9045-A00D-189BD9A4F991}"/>
              </a:ext>
            </a:extLst>
          </p:cNvPr>
          <p:cNvSpPr/>
          <p:nvPr/>
        </p:nvSpPr>
        <p:spPr>
          <a:xfrm>
            <a:off x="1393648" y="4923136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4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id="{8FB517F7-0E86-084C-B2D9-9419A447DC9E}"/>
                  </a:ext>
                </a:extLst>
              </p:cNvPr>
              <p:cNvSpPr/>
              <p:nvPr/>
            </p:nvSpPr>
            <p:spPr>
              <a:xfrm>
                <a:off x="1992050" y="5266622"/>
                <a:ext cx="50526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FB517F7-0E86-084C-B2D9-9419A447DC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050" y="5266622"/>
                <a:ext cx="505267" cy="1017523"/>
              </a:xfrm>
              <a:prstGeom prst="rect">
                <a:avLst/>
              </a:prstGeom>
              <a:blipFill>
                <a:blip r:embed="rId7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urved Down Arrow 17">
            <a:extLst>
              <a:ext uri="{FF2B5EF4-FFF2-40B4-BE49-F238E27FC236}">
                <a16:creationId xmlns="" xmlns:a16="http://schemas.microsoft.com/office/drawing/2014/main" id="{D613F7D6-E230-EE49-A28B-A78BD113E7D2}"/>
              </a:ext>
            </a:extLst>
          </p:cNvPr>
          <p:cNvSpPr/>
          <p:nvPr/>
        </p:nvSpPr>
        <p:spPr>
          <a:xfrm flipV="1">
            <a:off x="1206050" y="6320473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08C9B099-6649-6F4A-9516-6482FA3562C9}"/>
              </a:ext>
            </a:extLst>
          </p:cNvPr>
          <p:cNvSpPr/>
          <p:nvPr/>
        </p:nvSpPr>
        <p:spPr>
          <a:xfrm>
            <a:off x="1393977" y="6250694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4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9CB534D9-205B-E144-959B-667909AAB22F}"/>
                  </a:ext>
                </a:extLst>
              </p:cNvPr>
              <p:cNvSpPr/>
              <p:nvPr/>
            </p:nvSpPr>
            <p:spPr>
              <a:xfrm>
                <a:off x="3085912" y="5263920"/>
                <a:ext cx="732893" cy="1012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CB534D9-205B-E144-959B-667909AAB2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912" y="5263920"/>
                <a:ext cx="732893" cy="1012521"/>
              </a:xfrm>
              <a:prstGeom prst="rect">
                <a:avLst/>
              </a:prstGeom>
              <a:blipFill>
                <a:blip r:embed="rId8"/>
                <a:stretch>
                  <a:fillRect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64B71DD2-6158-4644-A133-40637733C456}"/>
              </a:ext>
            </a:extLst>
          </p:cNvPr>
          <p:cNvSpPr/>
          <p:nvPr/>
        </p:nvSpPr>
        <p:spPr>
          <a:xfrm>
            <a:off x="4217469" y="5253723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="" xmlns:a16="http://schemas.microsoft.com/office/drawing/2014/main" id="{D3A2450D-5070-8048-8A76-6ED9B7E97300}"/>
                  </a:ext>
                </a:extLst>
              </p:cNvPr>
              <p:cNvSpPr/>
              <p:nvPr/>
            </p:nvSpPr>
            <p:spPr>
              <a:xfrm>
                <a:off x="5311331" y="5268926"/>
                <a:ext cx="732893" cy="1012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3A2450D-5070-8048-8A76-6ED9B7E973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31" y="5268926"/>
                <a:ext cx="732893" cy="1012521"/>
              </a:xfrm>
              <a:prstGeom prst="rect">
                <a:avLst/>
              </a:prstGeom>
              <a:blipFill>
                <a:blip r:embed="rId9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981526C1-C8ED-A241-A8B1-4C01A56148BB}"/>
                  </a:ext>
                </a:extLst>
              </p:cNvPr>
              <p:cNvSpPr/>
              <p:nvPr/>
            </p:nvSpPr>
            <p:spPr>
              <a:xfrm>
                <a:off x="7551795" y="5222958"/>
                <a:ext cx="732893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81526C1-C8ED-A241-A8B1-4C01A56148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1795" y="5222958"/>
                <a:ext cx="732893" cy="1017523"/>
              </a:xfrm>
              <a:prstGeom prst="rect">
                <a:avLst/>
              </a:prstGeom>
              <a:blipFill>
                <a:blip r:embed="rId10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1552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627662"/>
                <a:ext cx="10853057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Jamal simplified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 by dividing the numerator and denominator by their highest common factor.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Factors of 10: 1, 2, </a:t>
                </a:r>
                <a:r>
                  <a:rPr lang="en-GB" sz="2200" b="1" u="sng" dirty="0"/>
                  <a:t>5</a:t>
                </a:r>
                <a:r>
                  <a:rPr lang="en-GB" sz="2200" dirty="0"/>
                  <a:t>, 10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Factors of 15: 1, 2, 3, </a:t>
                </a:r>
                <a:r>
                  <a:rPr lang="en-GB" sz="2200" b="1" u="sng" dirty="0"/>
                  <a:t>5</a:t>
                </a:r>
                <a:r>
                  <a:rPr lang="en-GB" sz="2200" dirty="0"/>
                  <a:t>, 15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The highest common factor is 5.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Jamal’s strategy to simplify the following fractions: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627662"/>
                <a:ext cx="10853057" cy="4351338"/>
              </a:xfrm>
              <a:blipFill>
                <a:blip r:embed="rId3"/>
                <a:stretch>
                  <a:fillRect l="-1051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139C80AC-A2DC-5847-A85E-07DAF2C1FB83}"/>
                  </a:ext>
                </a:extLst>
              </p:cNvPr>
              <p:cNvSpPr/>
              <p:nvPr/>
            </p:nvSpPr>
            <p:spPr>
              <a:xfrm>
                <a:off x="9696088" y="3429001"/>
                <a:ext cx="732893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sz="3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39C80AC-A2DC-5847-A85E-07DAF2C1FB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088" y="3429001"/>
                <a:ext cx="732893" cy="1017523"/>
              </a:xfrm>
              <a:prstGeom prst="rect">
                <a:avLst/>
              </a:prstGeom>
              <a:blipFill>
                <a:blip r:embed="rId4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rved Down Arrow 6">
            <a:extLst>
              <a:ext uri="{FF2B5EF4-FFF2-40B4-BE49-F238E27FC236}">
                <a16:creationId xmlns="" xmlns:a16="http://schemas.microsoft.com/office/drawing/2014/main" id="{B5C3BE2D-8FC1-6F4A-8753-C81233A0811C}"/>
              </a:ext>
            </a:extLst>
          </p:cNvPr>
          <p:cNvSpPr/>
          <p:nvPr/>
        </p:nvSpPr>
        <p:spPr>
          <a:xfrm>
            <a:off x="10062534" y="3037115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DFBC62A-5C28-A749-B3F4-F7D14ADA2C2A}"/>
              </a:ext>
            </a:extLst>
          </p:cNvPr>
          <p:cNvSpPr/>
          <p:nvPr/>
        </p:nvSpPr>
        <p:spPr>
          <a:xfrm>
            <a:off x="10250132" y="3085514"/>
            <a:ext cx="740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5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466CEA68-E532-2B4A-B189-7BC851286FB3}"/>
                  </a:ext>
                </a:extLst>
              </p:cNvPr>
              <p:cNvSpPr/>
              <p:nvPr/>
            </p:nvSpPr>
            <p:spPr>
              <a:xfrm>
                <a:off x="10848534" y="3429000"/>
                <a:ext cx="50526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66CEA68-E532-2B4A-B189-7BC851286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8534" y="3429000"/>
                <a:ext cx="505267" cy="1017523"/>
              </a:xfrm>
              <a:prstGeom prst="rect">
                <a:avLst/>
              </a:prstGeom>
              <a:blipFill>
                <a:blip r:embed="rId5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rved Down Arrow 11">
            <a:extLst>
              <a:ext uri="{FF2B5EF4-FFF2-40B4-BE49-F238E27FC236}">
                <a16:creationId xmlns="" xmlns:a16="http://schemas.microsoft.com/office/drawing/2014/main" id="{265CCFD0-12A6-EF48-ADA9-628644CF09D1}"/>
              </a:ext>
            </a:extLst>
          </p:cNvPr>
          <p:cNvSpPr/>
          <p:nvPr/>
        </p:nvSpPr>
        <p:spPr>
          <a:xfrm flipV="1">
            <a:off x="10062534" y="4482851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889BB53-0F0D-F046-B1A8-996A10821739}"/>
              </a:ext>
            </a:extLst>
          </p:cNvPr>
          <p:cNvSpPr/>
          <p:nvPr/>
        </p:nvSpPr>
        <p:spPr>
          <a:xfrm>
            <a:off x="10250461" y="4413072"/>
            <a:ext cx="740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5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BFD59B78-E253-3142-85AB-74942F3EDFA0}"/>
                  </a:ext>
                </a:extLst>
              </p:cNvPr>
              <p:cNvSpPr/>
              <p:nvPr/>
            </p:nvSpPr>
            <p:spPr>
              <a:xfrm>
                <a:off x="860493" y="5276819"/>
                <a:ext cx="732893" cy="1012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FD59B78-E253-3142-85AB-74942F3EDF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493" y="5276819"/>
                <a:ext cx="732893" cy="1012521"/>
              </a:xfrm>
              <a:prstGeom prst="rect">
                <a:avLst/>
              </a:prstGeom>
              <a:blipFill>
                <a:blip r:embed="rId6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urved Down Arrow 14">
            <a:extLst>
              <a:ext uri="{FF2B5EF4-FFF2-40B4-BE49-F238E27FC236}">
                <a16:creationId xmlns="" xmlns:a16="http://schemas.microsoft.com/office/drawing/2014/main" id="{55A79E1B-B36F-D845-8588-EC942B617CC9}"/>
              </a:ext>
            </a:extLst>
          </p:cNvPr>
          <p:cNvSpPr/>
          <p:nvPr/>
        </p:nvSpPr>
        <p:spPr>
          <a:xfrm>
            <a:off x="1206050" y="4874737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2B1A96D-520E-9045-A00D-189BD9A4F991}"/>
              </a:ext>
            </a:extLst>
          </p:cNvPr>
          <p:cNvSpPr/>
          <p:nvPr/>
        </p:nvSpPr>
        <p:spPr>
          <a:xfrm>
            <a:off x="1393648" y="4923136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4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id="{8FB517F7-0E86-084C-B2D9-9419A447DC9E}"/>
                  </a:ext>
                </a:extLst>
              </p:cNvPr>
              <p:cNvSpPr/>
              <p:nvPr/>
            </p:nvSpPr>
            <p:spPr>
              <a:xfrm>
                <a:off x="1992050" y="5266622"/>
                <a:ext cx="50526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FB517F7-0E86-084C-B2D9-9419A447DC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050" y="5266622"/>
                <a:ext cx="505267" cy="1017523"/>
              </a:xfrm>
              <a:prstGeom prst="rect">
                <a:avLst/>
              </a:prstGeom>
              <a:blipFill>
                <a:blip r:embed="rId7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urved Down Arrow 17">
            <a:extLst>
              <a:ext uri="{FF2B5EF4-FFF2-40B4-BE49-F238E27FC236}">
                <a16:creationId xmlns="" xmlns:a16="http://schemas.microsoft.com/office/drawing/2014/main" id="{D613F7D6-E230-EE49-A28B-A78BD113E7D2}"/>
              </a:ext>
            </a:extLst>
          </p:cNvPr>
          <p:cNvSpPr/>
          <p:nvPr/>
        </p:nvSpPr>
        <p:spPr>
          <a:xfrm flipV="1">
            <a:off x="1206050" y="6320473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08C9B099-6649-6F4A-9516-6482FA3562C9}"/>
              </a:ext>
            </a:extLst>
          </p:cNvPr>
          <p:cNvSpPr/>
          <p:nvPr/>
        </p:nvSpPr>
        <p:spPr>
          <a:xfrm>
            <a:off x="1393977" y="6250694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4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9CB534D9-205B-E144-959B-667909AAB22F}"/>
                  </a:ext>
                </a:extLst>
              </p:cNvPr>
              <p:cNvSpPr/>
              <p:nvPr/>
            </p:nvSpPr>
            <p:spPr>
              <a:xfrm>
                <a:off x="3085912" y="5263920"/>
                <a:ext cx="732893" cy="1012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CB534D9-205B-E144-959B-667909AAB2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912" y="5263920"/>
                <a:ext cx="732893" cy="1012521"/>
              </a:xfrm>
              <a:prstGeom prst="rect">
                <a:avLst/>
              </a:prstGeom>
              <a:blipFill>
                <a:blip r:embed="rId8"/>
                <a:stretch>
                  <a:fillRect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rved Down Arrow 20">
            <a:extLst>
              <a:ext uri="{FF2B5EF4-FFF2-40B4-BE49-F238E27FC236}">
                <a16:creationId xmlns="" xmlns:a16="http://schemas.microsoft.com/office/drawing/2014/main" id="{C0EE38A3-CE5C-BA43-8367-736D97195352}"/>
              </a:ext>
            </a:extLst>
          </p:cNvPr>
          <p:cNvSpPr/>
          <p:nvPr/>
        </p:nvSpPr>
        <p:spPr>
          <a:xfrm>
            <a:off x="3431469" y="4861838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A7F31C7-1D6A-8C4A-BA63-C309E9692B68}"/>
              </a:ext>
            </a:extLst>
          </p:cNvPr>
          <p:cNvSpPr/>
          <p:nvPr/>
        </p:nvSpPr>
        <p:spPr>
          <a:xfrm>
            <a:off x="3619067" y="4910237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3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id="{64B71DD2-6158-4644-A133-40637733C456}"/>
                  </a:ext>
                </a:extLst>
              </p:cNvPr>
              <p:cNvSpPr/>
              <p:nvPr/>
            </p:nvSpPr>
            <p:spPr>
              <a:xfrm>
                <a:off x="4217469" y="5253723"/>
                <a:ext cx="50526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4B71DD2-6158-4644-A133-40637733C4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469" y="5253723"/>
                <a:ext cx="505267" cy="1017523"/>
              </a:xfrm>
              <a:prstGeom prst="rect">
                <a:avLst/>
              </a:prstGeom>
              <a:blipFill>
                <a:blip r:embed="rId9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urved Down Arrow 23">
            <a:extLst>
              <a:ext uri="{FF2B5EF4-FFF2-40B4-BE49-F238E27FC236}">
                <a16:creationId xmlns="" xmlns:a16="http://schemas.microsoft.com/office/drawing/2014/main" id="{0A188803-37D3-6B4D-94BA-8CE6A91B0ED8}"/>
              </a:ext>
            </a:extLst>
          </p:cNvPr>
          <p:cNvSpPr/>
          <p:nvPr/>
        </p:nvSpPr>
        <p:spPr>
          <a:xfrm flipV="1">
            <a:off x="3431469" y="6307574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FBC80BAC-773F-9241-87BD-6F400766360C}"/>
              </a:ext>
            </a:extLst>
          </p:cNvPr>
          <p:cNvSpPr/>
          <p:nvPr/>
        </p:nvSpPr>
        <p:spPr>
          <a:xfrm>
            <a:off x="3619396" y="6237795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3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="" xmlns:a16="http://schemas.microsoft.com/office/drawing/2014/main" id="{D3A2450D-5070-8048-8A76-6ED9B7E97300}"/>
                  </a:ext>
                </a:extLst>
              </p:cNvPr>
              <p:cNvSpPr/>
              <p:nvPr/>
            </p:nvSpPr>
            <p:spPr>
              <a:xfrm>
                <a:off x="5311331" y="5268926"/>
                <a:ext cx="732893" cy="1012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3A2450D-5070-8048-8A76-6ED9B7E973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31" y="5268926"/>
                <a:ext cx="732893" cy="1012521"/>
              </a:xfrm>
              <a:prstGeom prst="rect">
                <a:avLst/>
              </a:prstGeom>
              <a:blipFill>
                <a:blip r:embed="rId10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981526C1-C8ED-A241-A8B1-4C01A56148BB}"/>
                  </a:ext>
                </a:extLst>
              </p:cNvPr>
              <p:cNvSpPr/>
              <p:nvPr/>
            </p:nvSpPr>
            <p:spPr>
              <a:xfrm>
                <a:off x="7551795" y="5222958"/>
                <a:ext cx="732893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81526C1-C8ED-A241-A8B1-4C01A56148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1795" y="5222958"/>
                <a:ext cx="732893" cy="1017523"/>
              </a:xfrm>
              <a:prstGeom prst="rect">
                <a:avLst/>
              </a:prstGeom>
              <a:blipFill>
                <a:blip r:embed="rId11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3768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627662"/>
                <a:ext cx="10853057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Jamal simplified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 by dividing the numerator and denominator by their highest common factor.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Factors of 10: 1, 2, </a:t>
                </a:r>
                <a:r>
                  <a:rPr lang="en-GB" sz="2200" b="1" u="sng" dirty="0"/>
                  <a:t>5</a:t>
                </a:r>
                <a:r>
                  <a:rPr lang="en-GB" sz="2200" dirty="0"/>
                  <a:t>, 10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Factors of 15: 1, 2, 3, </a:t>
                </a:r>
                <a:r>
                  <a:rPr lang="en-GB" sz="2200" b="1" u="sng" dirty="0"/>
                  <a:t>5</a:t>
                </a:r>
                <a:r>
                  <a:rPr lang="en-GB" sz="2200" dirty="0"/>
                  <a:t>, 15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The highest common factor is 5.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Jamal’s strategy to simplify the following fractions: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627662"/>
                <a:ext cx="10853057" cy="4351338"/>
              </a:xfrm>
              <a:blipFill>
                <a:blip r:embed="rId3"/>
                <a:stretch>
                  <a:fillRect l="-1051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139C80AC-A2DC-5847-A85E-07DAF2C1FB83}"/>
                  </a:ext>
                </a:extLst>
              </p:cNvPr>
              <p:cNvSpPr/>
              <p:nvPr/>
            </p:nvSpPr>
            <p:spPr>
              <a:xfrm>
                <a:off x="9696088" y="3429001"/>
                <a:ext cx="732893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sz="3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39C80AC-A2DC-5847-A85E-07DAF2C1FB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088" y="3429001"/>
                <a:ext cx="732893" cy="1017523"/>
              </a:xfrm>
              <a:prstGeom prst="rect">
                <a:avLst/>
              </a:prstGeom>
              <a:blipFill>
                <a:blip r:embed="rId4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rved Down Arrow 6">
            <a:extLst>
              <a:ext uri="{FF2B5EF4-FFF2-40B4-BE49-F238E27FC236}">
                <a16:creationId xmlns="" xmlns:a16="http://schemas.microsoft.com/office/drawing/2014/main" id="{B5C3BE2D-8FC1-6F4A-8753-C81233A0811C}"/>
              </a:ext>
            </a:extLst>
          </p:cNvPr>
          <p:cNvSpPr/>
          <p:nvPr/>
        </p:nvSpPr>
        <p:spPr>
          <a:xfrm>
            <a:off x="10062534" y="3037115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DFBC62A-5C28-A749-B3F4-F7D14ADA2C2A}"/>
              </a:ext>
            </a:extLst>
          </p:cNvPr>
          <p:cNvSpPr/>
          <p:nvPr/>
        </p:nvSpPr>
        <p:spPr>
          <a:xfrm>
            <a:off x="10250132" y="3085514"/>
            <a:ext cx="740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5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466CEA68-E532-2B4A-B189-7BC851286FB3}"/>
                  </a:ext>
                </a:extLst>
              </p:cNvPr>
              <p:cNvSpPr/>
              <p:nvPr/>
            </p:nvSpPr>
            <p:spPr>
              <a:xfrm>
                <a:off x="10848534" y="3429000"/>
                <a:ext cx="50526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66CEA68-E532-2B4A-B189-7BC851286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8534" y="3429000"/>
                <a:ext cx="505267" cy="1017523"/>
              </a:xfrm>
              <a:prstGeom prst="rect">
                <a:avLst/>
              </a:prstGeom>
              <a:blipFill>
                <a:blip r:embed="rId5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rved Down Arrow 11">
            <a:extLst>
              <a:ext uri="{FF2B5EF4-FFF2-40B4-BE49-F238E27FC236}">
                <a16:creationId xmlns="" xmlns:a16="http://schemas.microsoft.com/office/drawing/2014/main" id="{265CCFD0-12A6-EF48-ADA9-628644CF09D1}"/>
              </a:ext>
            </a:extLst>
          </p:cNvPr>
          <p:cNvSpPr/>
          <p:nvPr/>
        </p:nvSpPr>
        <p:spPr>
          <a:xfrm flipV="1">
            <a:off x="10062534" y="4482851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889BB53-0F0D-F046-B1A8-996A10821739}"/>
              </a:ext>
            </a:extLst>
          </p:cNvPr>
          <p:cNvSpPr/>
          <p:nvPr/>
        </p:nvSpPr>
        <p:spPr>
          <a:xfrm>
            <a:off x="10250461" y="4413072"/>
            <a:ext cx="740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5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BFD59B78-E253-3142-85AB-74942F3EDFA0}"/>
                  </a:ext>
                </a:extLst>
              </p:cNvPr>
              <p:cNvSpPr/>
              <p:nvPr/>
            </p:nvSpPr>
            <p:spPr>
              <a:xfrm>
                <a:off x="860493" y="5276819"/>
                <a:ext cx="732893" cy="1012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FD59B78-E253-3142-85AB-74942F3EDF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493" y="5276819"/>
                <a:ext cx="732893" cy="1012521"/>
              </a:xfrm>
              <a:prstGeom prst="rect">
                <a:avLst/>
              </a:prstGeom>
              <a:blipFill>
                <a:blip r:embed="rId6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urved Down Arrow 14">
            <a:extLst>
              <a:ext uri="{FF2B5EF4-FFF2-40B4-BE49-F238E27FC236}">
                <a16:creationId xmlns="" xmlns:a16="http://schemas.microsoft.com/office/drawing/2014/main" id="{55A79E1B-B36F-D845-8588-EC942B617CC9}"/>
              </a:ext>
            </a:extLst>
          </p:cNvPr>
          <p:cNvSpPr/>
          <p:nvPr/>
        </p:nvSpPr>
        <p:spPr>
          <a:xfrm>
            <a:off x="1206050" y="4874737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2B1A96D-520E-9045-A00D-189BD9A4F991}"/>
              </a:ext>
            </a:extLst>
          </p:cNvPr>
          <p:cNvSpPr/>
          <p:nvPr/>
        </p:nvSpPr>
        <p:spPr>
          <a:xfrm>
            <a:off x="1393648" y="4923136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4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id="{8FB517F7-0E86-084C-B2D9-9419A447DC9E}"/>
                  </a:ext>
                </a:extLst>
              </p:cNvPr>
              <p:cNvSpPr/>
              <p:nvPr/>
            </p:nvSpPr>
            <p:spPr>
              <a:xfrm>
                <a:off x="1992050" y="5266622"/>
                <a:ext cx="50526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FB517F7-0E86-084C-B2D9-9419A447DC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050" y="5266622"/>
                <a:ext cx="505267" cy="1017523"/>
              </a:xfrm>
              <a:prstGeom prst="rect">
                <a:avLst/>
              </a:prstGeom>
              <a:blipFill>
                <a:blip r:embed="rId7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urved Down Arrow 17">
            <a:extLst>
              <a:ext uri="{FF2B5EF4-FFF2-40B4-BE49-F238E27FC236}">
                <a16:creationId xmlns="" xmlns:a16="http://schemas.microsoft.com/office/drawing/2014/main" id="{D613F7D6-E230-EE49-A28B-A78BD113E7D2}"/>
              </a:ext>
            </a:extLst>
          </p:cNvPr>
          <p:cNvSpPr/>
          <p:nvPr/>
        </p:nvSpPr>
        <p:spPr>
          <a:xfrm flipV="1">
            <a:off x="1206050" y="6320473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08C9B099-6649-6F4A-9516-6482FA3562C9}"/>
              </a:ext>
            </a:extLst>
          </p:cNvPr>
          <p:cNvSpPr/>
          <p:nvPr/>
        </p:nvSpPr>
        <p:spPr>
          <a:xfrm>
            <a:off x="1393977" y="6250694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4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9CB534D9-205B-E144-959B-667909AAB22F}"/>
                  </a:ext>
                </a:extLst>
              </p:cNvPr>
              <p:cNvSpPr/>
              <p:nvPr/>
            </p:nvSpPr>
            <p:spPr>
              <a:xfrm>
                <a:off x="3085912" y="5263920"/>
                <a:ext cx="732893" cy="1012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CB534D9-205B-E144-959B-667909AAB2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912" y="5263920"/>
                <a:ext cx="732893" cy="1012521"/>
              </a:xfrm>
              <a:prstGeom prst="rect">
                <a:avLst/>
              </a:prstGeom>
              <a:blipFill>
                <a:blip r:embed="rId8"/>
                <a:stretch>
                  <a:fillRect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rved Down Arrow 20">
            <a:extLst>
              <a:ext uri="{FF2B5EF4-FFF2-40B4-BE49-F238E27FC236}">
                <a16:creationId xmlns="" xmlns:a16="http://schemas.microsoft.com/office/drawing/2014/main" id="{C0EE38A3-CE5C-BA43-8367-736D97195352}"/>
              </a:ext>
            </a:extLst>
          </p:cNvPr>
          <p:cNvSpPr/>
          <p:nvPr/>
        </p:nvSpPr>
        <p:spPr>
          <a:xfrm>
            <a:off x="3431469" y="4861838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A7F31C7-1D6A-8C4A-BA63-C309E9692B68}"/>
              </a:ext>
            </a:extLst>
          </p:cNvPr>
          <p:cNvSpPr/>
          <p:nvPr/>
        </p:nvSpPr>
        <p:spPr>
          <a:xfrm>
            <a:off x="3619067" y="4910237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3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id="{64B71DD2-6158-4644-A133-40637733C456}"/>
                  </a:ext>
                </a:extLst>
              </p:cNvPr>
              <p:cNvSpPr/>
              <p:nvPr/>
            </p:nvSpPr>
            <p:spPr>
              <a:xfrm>
                <a:off x="4217469" y="5253723"/>
                <a:ext cx="50526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4B71DD2-6158-4644-A133-40637733C4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469" y="5253723"/>
                <a:ext cx="505267" cy="1017523"/>
              </a:xfrm>
              <a:prstGeom prst="rect">
                <a:avLst/>
              </a:prstGeom>
              <a:blipFill>
                <a:blip r:embed="rId9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urved Down Arrow 23">
            <a:extLst>
              <a:ext uri="{FF2B5EF4-FFF2-40B4-BE49-F238E27FC236}">
                <a16:creationId xmlns="" xmlns:a16="http://schemas.microsoft.com/office/drawing/2014/main" id="{0A188803-37D3-6B4D-94BA-8CE6A91B0ED8}"/>
              </a:ext>
            </a:extLst>
          </p:cNvPr>
          <p:cNvSpPr/>
          <p:nvPr/>
        </p:nvSpPr>
        <p:spPr>
          <a:xfrm flipV="1">
            <a:off x="3431469" y="6307574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FBC80BAC-773F-9241-87BD-6F400766360C}"/>
              </a:ext>
            </a:extLst>
          </p:cNvPr>
          <p:cNvSpPr/>
          <p:nvPr/>
        </p:nvSpPr>
        <p:spPr>
          <a:xfrm>
            <a:off x="3619396" y="6237795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3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="" xmlns:a16="http://schemas.microsoft.com/office/drawing/2014/main" id="{D3A2450D-5070-8048-8A76-6ED9B7E97300}"/>
                  </a:ext>
                </a:extLst>
              </p:cNvPr>
              <p:cNvSpPr/>
              <p:nvPr/>
            </p:nvSpPr>
            <p:spPr>
              <a:xfrm>
                <a:off x="5311331" y="5268926"/>
                <a:ext cx="732893" cy="1012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3A2450D-5070-8048-8A76-6ED9B7E973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31" y="5268926"/>
                <a:ext cx="732893" cy="1012521"/>
              </a:xfrm>
              <a:prstGeom prst="rect">
                <a:avLst/>
              </a:prstGeom>
              <a:blipFill>
                <a:blip r:embed="rId10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urved Down Arrow 26">
            <a:extLst>
              <a:ext uri="{FF2B5EF4-FFF2-40B4-BE49-F238E27FC236}">
                <a16:creationId xmlns="" xmlns:a16="http://schemas.microsoft.com/office/drawing/2014/main" id="{8E22E952-59FE-F54A-A395-AFA13A201A8F}"/>
              </a:ext>
            </a:extLst>
          </p:cNvPr>
          <p:cNvSpPr/>
          <p:nvPr/>
        </p:nvSpPr>
        <p:spPr>
          <a:xfrm>
            <a:off x="5656888" y="4866844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B5B8B73C-D11C-F447-A4D4-B26006813383}"/>
              </a:ext>
            </a:extLst>
          </p:cNvPr>
          <p:cNvSpPr/>
          <p:nvPr/>
        </p:nvSpPr>
        <p:spPr>
          <a:xfrm>
            <a:off x="5844486" y="4915243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6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A2E94A93-16F7-A442-9A94-97C2476A39DB}"/>
                  </a:ext>
                </a:extLst>
              </p:cNvPr>
              <p:cNvSpPr/>
              <p:nvPr/>
            </p:nvSpPr>
            <p:spPr>
              <a:xfrm>
                <a:off x="6442888" y="5258729"/>
                <a:ext cx="50526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2E94A93-16F7-A442-9A94-97C2476A39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888" y="5258729"/>
                <a:ext cx="505267" cy="1017523"/>
              </a:xfrm>
              <a:prstGeom prst="rect">
                <a:avLst/>
              </a:prstGeom>
              <a:blipFill>
                <a:blip r:embed="rId11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urved Down Arrow 29">
            <a:extLst>
              <a:ext uri="{FF2B5EF4-FFF2-40B4-BE49-F238E27FC236}">
                <a16:creationId xmlns="" xmlns:a16="http://schemas.microsoft.com/office/drawing/2014/main" id="{DBF091BC-281F-F64F-8C78-FD16A0487A94}"/>
              </a:ext>
            </a:extLst>
          </p:cNvPr>
          <p:cNvSpPr/>
          <p:nvPr/>
        </p:nvSpPr>
        <p:spPr>
          <a:xfrm flipV="1">
            <a:off x="5656888" y="6312580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BB8158B0-638C-9F4A-97A2-11764F9E02AA}"/>
              </a:ext>
            </a:extLst>
          </p:cNvPr>
          <p:cNvSpPr/>
          <p:nvPr/>
        </p:nvSpPr>
        <p:spPr>
          <a:xfrm>
            <a:off x="5844815" y="6242801"/>
            <a:ext cx="758541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6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981526C1-C8ED-A241-A8B1-4C01A56148BB}"/>
                  </a:ext>
                </a:extLst>
              </p:cNvPr>
              <p:cNvSpPr/>
              <p:nvPr/>
            </p:nvSpPr>
            <p:spPr>
              <a:xfrm>
                <a:off x="7551795" y="5222958"/>
                <a:ext cx="732893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81526C1-C8ED-A241-A8B1-4C01A56148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1795" y="5222958"/>
                <a:ext cx="732893" cy="1017523"/>
              </a:xfrm>
              <a:prstGeom prst="rect">
                <a:avLst/>
              </a:prstGeom>
              <a:blipFill>
                <a:blip r:embed="rId12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0488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627662"/>
                <a:ext cx="10853057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Jamal simplified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 by dividing the numerator and denominator by their highest common factor.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Factors of 10: 1, 2, </a:t>
                </a:r>
                <a:r>
                  <a:rPr lang="en-GB" sz="2200" b="1" u="sng" dirty="0"/>
                  <a:t>5</a:t>
                </a:r>
                <a:r>
                  <a:rPr lang="en-GB" sz="2200" dirty="0"/>
                  <a:t>, 10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Factors of 15: 1, 2, 3, </a:t>
                </a:r>
                <a:r>
                  <a:rPr lang="en-GB" sz="2200" b="1" u="sng" dirty="0"/>
                  <a:t>5</a:t>
                </a:r>
                <a:r>
                  <a:rPr lang="en-GB" sz="2200" dirty="0"/>
                  <a:t>, 15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The highest common factor is 5.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Jamal’s strategy to simplify the following fractions: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627662"/>
                <a:ext cx="10853057" cy="4351338"/>
              </a:xfrm>
              <a:blipFill>
                <a:blip r:embed="rId3"/>
                <a:stretch>
                  <a:fillRect l="-1051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139C80AC-A2DC-5847-A85E-07DAF2C1FB83}"/>
                  </a:ext>
                </a:extLst>
              </p:cNvPr>
              <p:cNvSpPr/>
              <p:nvPr/>
            </p:nvSpPr>
            <p:spPr>
              <a:xfrm>
                <a:off x="9696088" y="3429001"/>
                <a:ext cx="732893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sz="3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39C80AC-A2DC-5847-A85E-07DAF2C1FB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088" y="3429001"/>
                <a:ext cx="732893" cy="1017523"/>
              </a:xfrm>
              <a:prstGeom prst="rect">
                <a:avLst/>
              </a:prstGeom>
              <a:blipFill>
                <a:blip r:embed="rId4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rved Down Arrow 6">
            <a:extLst>
              <a:ext uri="{FF2B5EF4-FFF2-40B4-BE49-F238E27FC236}">
                <a16:creationId xmlns="" xmlns:a16="http://schemas.microsoft.com/office/drawing/2014/main" id="{B5C3BE2D-8FC1-6F4A-8753-C81233A0811C}"/>
              </a:ext>
            </a:extLst>
          </p:cNvPr>
          <p:cNvSpPr/>
          <p:nvPr/>
        </p:nvSpPr>
        <p:spPr>
          <a:xfrm>
            <a:off x="10062534" y="3037115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DFBC62A-5C28-A749-B3F4-F7D14ADA2C2A}"/>
              </a:ext>
            </a:extLst>
          </p:cNvPr>
          <p:cNvSpPr/>
          <p:nvPr/>
        </p:nvSpPr>
        <p:spPr>
          <a:xfrm>
            <a:off x="10250132" y="3085514"/>
            <a:ext cx="740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5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466CEA68-E532-2B4A-B189-7BC851286FB3}"/>
                  </a:ext>
                </a:extLst>
              </p:cNvPr>
              <p:cNvSpPr/>
              <p:nvPr/>
            </p:nvSpPr>
            <p:spPr>
              <a:xfrm>
                <a:off x="10848534" y="3429000"/>
                <a:ext cx="50526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66CEA68-E532-2B4A-B189-7BC851286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8534" y="3429000"/>
                <a:ext cx="505267" cy="1017523"/>
              </a:xfrm>
              <a:prstGeom prst="rect">
                <a:avLst/>
              </a:prstGeom>
              <a:blipFill>
                <a:blip r:embed="rId5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rved Down Arrow 11">
            <a:extLst>
              <a:ext uri="{FF2B5EF4-FFF2-40B4-BE49-F238E27FC236}">
                <a16:creationId xmlns="" xmlns:a16="http://schemas.microsoft.com/office/drawing/2014/main" id="{265CCFD0-12A6-EF48-ADA9-628644CF09D1}"/>
              </a:ext>
            </a:extLst>
          </p:cNvPr>
          <p:cNvSpPr/>
          <p:nvPr/>
        </p:nvSpPr>
        <p:spPr>
          <a:xfrm flipV="1">
            <a:off x="10062534" y="4482851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889BB53-0F0D-F046-B1A8-996A10821739}"/>
              </a:ext>
            </a:extLst>
          </p:cNvPr>
          <p:cNvSpPr/>
          <p:nvPr/>
        </p:nvSpPr>
        <p:spPr>
          <a:xfrm>
            <a:off x="10250461" y="4413072"/>
            <a:ext cx="740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5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BFD59B78-E253-3142-85AB-74942F3EDFA0}"/>
                  </a:ext>
                </a:extLst>
              </p:cNvPr>
              <p:cNvSpPr/>
              <p:nvPr/>
            </p:nvSpPr>
            <p:spPr>
              <a:xfrm>
                <a:off x="860493" y="5276819"/>
                <a:ext cx="732893" cy="1012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FD59B78-E253-3142-85AB-74942F3EDF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493" y="5276819"/>
                <a:ext cx="732893" cy="1012521"/>
              </a:xfrm>
              <a:prstGeom prst="rect">
                <a:avLst/>
              </a:prstGeom>
              <a:blipFill>
                <a:blip r:embed="rId6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urved Down Arrow 14">
            <a:extLst>
              <a:ext uri="{FF2B5EF4-FFF2-40B4-BE49-F238E27FC236}">
                <a16:creationId xmlns="" xmlns:a16="http://schemas.microsoft.com/office/drawing/2014/main" id="{55A79E1B-B36F-D845-8588-EC942B617CC9}"/>
              </a:ext>
            </a:extLst>
          </p:cNvPr>
          <p:cNvSpPr/>
          <p:nvPr/>
        </p:nvSpPr>
        <p:spPr>
          <a:xfrm>
            <a:off x="1206050" y="4874737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2B1A96D-520E-9045-A00D-189BD9A4F991}"/>
              </a:ext>
            </a:extLst>
          </p:cNvPr>
          <p:cNvSpPr/>
          <p:nvPr/>
        </p:nvSpPr>
        <p:spPr>
          <a:xfrm>
            <a:off x="1393648" y="4923136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4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id="{8FB517F7-0E86-084C-B2D9-9419A447DC9E}"/>
                  </a:ext>
                </a:extLst>
              </p:cNvPr>
              <p:cNvSpPr/>
              <p:nvPr/>
            </p:nvSpPr>
            <p:spPr>
              <a:xfrm>
                <a:off x="1992050" y="5266622"/>
                <a:ext cx="50526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FB517F7-0E86-084C-B2D9-9419A447DC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050" y="5266622"/>
                <a:ext cx="505267" cy="1017523"/>
              </a:xfrm>
              <a:prstGeom prst="rect">
                <a:avLst/>
              </a:prstGeom>
              <a:blipFill>
                <a:blip r:embed="rId7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urved Down Arrow 17">
            <a:extLst>
              <a:ext uri="{FF2B5EF4-FFF2-40B4-BE49-F238E27FC236}">
                <a16:creationId xmlns="" xmlns:a16="http://schemas.microsoft.com/office/drawing/2014/main" id="{D613F7D6-E230-EE49-A28B-A78BD113E7D2}"/>
              </a:ext>
            </a:extLst>
          </p:cNvPr>
          <p:cNvSpPr/>
          <p:nvPr/>
        </p:nvSpPr>
        <p:spPr>
          <a:xfrm flipV="1">
            <a:off x="1206050" y="6320473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08C9B099-6649-6F4A-9516-6482FA3562C9}"/>
              </a:ext>
            </a:extLst>
          </p:cNvPr>
          <p:cNvSpPr/>
          <p:nvPr/>
        </p:nvSpPr>
        <p:spPr>
          <a:xfrm>
            <a:off x="1393977" y="6250694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4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9CB534D9-205B-E144-959B-667909AAB22F}"/>
                  </a:ext>
                </a:extLst>
              </p:cNvPr>
              <p:cNvSpPr/>
              <p:nvPr/>
            </p:nvSpPr>
            <p:spPr>
              <a:xfrm>
                <a:off x="3085912" y="5263920"/>
                <a:ext cx="732893" cy="1012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CB534D9-205B-E144-959B-667909AAB2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912" y="5263920"/>
                <a:ext cx="732893" cy="1012521"/>
              </a:xfrm>
              <a:prstGeom prst="rect">
                <a:avLst/>
              </a:prstGeom>
              <a:blipFill>
                <a:blip r:embed="rId8"/>
                <a:stretch>
                  <a:fillRect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rved Down Arrow 20">
            <a:extLst>
              <a:ext uri="{FF2B5EF4-FFF2-40B4-BE49-F238E27FC236}">
                <a16:creationId xmlns="" xmlns:a16="http://schemas.microsoft.com/office/drawing/2014/main" id="{C0EE38A3-CE5C-BA43-8367-736D97195352}"/>
              </a:ext>
            </a:extLst>
          </p:cNvPr>
          <p:cNvSpPr/>
          <p:nvPr/>
        </p:nvSpPr>
        <p:spPr>
          <a:xfrm>
            <a:off x="3431469" y="4861838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A7F31C7-1D6A-8C4A-BA63-C309E9692B68}"/>
              </a:ext>
            </a:extLst>
          </p:cNvPr>
          <p:cNvSpPr/>
          <p:nvPr/>
        </p:nvSpPr>
        <p:spPr>
          <a:xfrm>
            <a:off x="3619067" y="4910237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3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id="{64B71DD2-6158-4644-A133-40637733C456}"/>
                  </a:ext>
                </a:extLst>
              </p:cNvPr>
              <p:cNvSpPr/>
              <p:nvPr/>
            </p:nvSpPr>
            <p:spPr>
              <a:xfrm>
                <a:off x="4217469" y="5253723"/>
                <a:ext cx="50526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4B71DD2-6158-4644-A133-40637733C4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469" y="5253723"/>
                <a:ext cx="505267" cy="1017523"/>
              </a:xfrm>
              <a:prstGeom prst="rect">
                <a:avLst/>
              </a:prstGeom>
              <a:blipFill>
                <a:blip r:embed="rId9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urved Down Arrow 23">
            <a:extLst>
              <a:ext uri="{FF2B5EF4-FFF2-40B4-BE49-F238E27FC236}">
                <a16:creationId xmlns="" xmlns:a16="http://schemas.microsoft.com/office/drawing/2014/main" id="{0A188803-37D3-6B4D-94BA-8CE6A91B0ED8}"/>
              </a:ext>
            </a:extLst>
          </p:cNvPr>
          <p:cNvSpPr/>
          <p:nvPr/>
        </p:nvSpPr>
        <p:spPr>
          <a:xfrm flipV="1">
            <a:off x="3431469" y="6307574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FBC80BAC-773F-9241-87BD-6F400766360C}"/>
              </a:ext>
            </a:extLst>
          </p:cNvPr>
          <p:cNvSpPr/>
          <p:nvPr/>
        </p:nvSpPr>
        <p:spPr>
          <a:xfrm>
            <a:off x="3619396" y="6237795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3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="" xmlns:a16="http://schemas.microsoft.com/office/drawing/2014/main" id="{D3A2450D-5070-8048-8A76-6ED9B7E97300}"/>
                  </a:ext>
                </a:extLst>
              </p:cNvPr>
              <p:cNvSpPr/>
              <p:nvPr/>
            </p:nvSpPr>
            <p:spPr>
              <a:xfrm>
                <a:off x="5311331" y="5268926"/>
                <a:ext cx="732893" cy="1012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3A2450D-5070-8048-8A76-6ED9B7E973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31" y="5268926"/>
                <a:ext cx="732893" cy="1012521"/>
              </a:xfrm>
              <a:prstGeom prst="rect">
                <a:avLst/>
              </a:prstGeom>
              <a:blipFill>
                <a:blip r:embed="rId10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urved Down Arrow 26">
            <a:extLst>
              <a:ext uri="{FF2B5EF4-FFF2-40B4-BE49-F238E27FC236}">
                <a16:creationId xmlns="" xmlns:a16="http://schemas.microsoft.com/office/drawing/2014/main" id="{8E22E952-59FE-F54A-A395-AFA13A201A8F}"/>
              </a:ext>
            </a:extLst>
          </p:cNvPr>
          <p:cNvSpPr/>
          <p:nvPr/>
        </p:nvSpPr>
        <p:spPr>
          <a:xfrm>
            <a:off x="5656888" y="4866844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B5B8B73C-D11C-F447-A4D4-B26006813383}"/>
              </a:ext>
            </a:extLst>
          </p:cNvPr>
          <p:cNvSpPr/>
          <p:nvPr/>
        </p:nvSpPr>
        <p:spPr>
          <a:xfrm>
            <a:off x="5844486" y="4915243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6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A2E94A93-16F7-A442-9A94-97C2476A39DB}"/>
                  </a:ext>
                </a:extLst>
              </p:cNvPr>
              <p:cNvSpPr/>
              <p:nvPr/>
            </p:nvSpPr>
            <p:spPr>
              <a:xfrm>
                <a:off x="6442888" y="5258729"/>
                <a:ext cx="50526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2E94A93-16F7-A442-9A94-97C2476A39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888" y="5258729"/>
                <a:ext cx="505267" cy="1017523"/>
              </a:xfrm>
              <a:prstGeom prst="rect">
                <a:avLst/>
              </a:prstGeom>
              <a:blipFill>
                <a:blip r:embed="rId11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urved Down Arrow 29">
            <a:extLst>
              <a:ext uri="{FF2B5EF4-FFF2-40B4-BE49-F238E27FC236}">
                <a16:creationId xmlns="" xmlns:a16="http://schemas.microsoft.com/office/drawing/2014/main" id="{DBF091BC-281F-F64F-8C78-FD16A0487A94}"/>
              </a:ext>
            </a:extLst>
          </p:cNvPr>
          <p:cNvSpPr/>
          <p:nvPr/>
        </p:nvSpPr>
        <p:spPr>
          <a:xfrm flipV="1">
            <a:off x="5656888" y="6312580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BB8158B0-638C-9F4A-97A2-11764F9E02AA}"/>
              </a:ext>
            </a:extLst>
          </p:cNvPr>
          <p:cNvSpPr/>
          <p:nvPr/>
        </p:nvSpPr>
        <p:spPr>
          <a:xfrm>
            <a:off x="5844815" y="6242801"/>
            <a:ext cx="758541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6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981526C1-C8ED-A241-A8B1-4C01A56148BB}"/>
                  </a:ext>
                </a:extLst>
              </p:cNvPr>
              <p:cNvSpPr/>
              <p:nvPr/>
            </p:nvSpPr>
            <p:spPr>
              <a:xfrm>
                <a:off x="7551795" y="5222958"/>
                <a:ext cx="732893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81526C1-C8ED-A241-A8B1-4C01A56148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1795" y="5222958"/>
                <a:ext cx="732893" cy="1017523"/>
              </a:xfrm>
              <a:prstGeom prst="rect">
                <a:avLst/>
              </a:prstGeom>
              <a:blipFill>
                <a:blip r:embed="rId12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Curved Down Arrow 32">
            <a:extLst>
              <a:ext uri="{FF2B5EF4-FFF2-40B4-BE49-F238E27FC236}">
                <a16:creationId xmlns="" xmlns:a16="http://schemas.microsoft.com/office/drawing/2014/main" id="{BF6184D7-BF9E-8F4A-8DC6-6D63C5034739}"/>
              </a:ext>
            </a:extLst>
          </p:cNvPr>
          <p:cNvSpPr/>
          <p:nvPr/>
        </p:nvSpPr>
        <p:spPr>
          <a:xfrm>
            <a:off x="7897352" y="4820876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8D071FEC-5B47-054B-85C3-FBC6EEC20F98}"/>
              </a:ext>
            </a:extLst>
          </p:cNvPr>
          <p:cNvSpPr/>
          <p:nvPr/>
        </p:nvSpPr>
        <p:spPr>
          <a:xfrm>
            <a:off x="8084950" y="4869275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9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="" xmlns:a16="http://schemas.microsoft.com/office/drawing/2014/main" id="{2C69B791-5215-4040-A3EF-19AF49035E6B}"/>
                  </a:ext>
                </a:extLst>
              </p:cNvPr>
              <p:cNvSpPr/>
              <p:nvPr/>
            </p:nvSpPr>
            <p:spPr>
              <a:xfrm>
                <a:off x="8683352" y="5212761"/>
                <a:ext cx="50526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C69B791-5215-4040-A3EF-19AF49035E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3352" y="5212761"/>
                <a:ext cx="505267" cy="1017523"/>
              </a:xfrm>
              <a:prstGeom prst="rect">
                <a:avLst/>
              </a:prstGeom>
              <a:blipFill>
                <a:blip r:embed="rId13"/>
                <a:stretch>
                  <a:fillRect l="-2500" b="-6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Curved Down Arrow 35">
            <a:extLst>
              <a:ext uri="{FF2B5EF4-FFF2-40B4-BE49-F238E27FC236}">
                <a16:creationId xmlns="" xmlns:a16="http://schemas.microsoft.com/office/drawing/2014/main" id="{E8B85B6B-079E-0945-A62F-B153452452A6}"/>
              </a:ext>
            </a:extLst>
          </p:cNvPr>
          <p:cNvSpPr/>
          <p:nvPr/>
        </p:nvSpPr>
        <p:spPr>
          <a:xfrm flipV="1">
            <a:off x="7897352" y="6266612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902FF70F-DD3F-014C-AEE3-BDC39F01C1C9}"/>
              </a:ext>
            </a:extLst>
          </p:cNvPr>
          <p:cNvSpPr/>
          <p:nvPr/>
        </p:nvSpPr>
        <p:spPr>
          <a:xfrm>
            <a:off x="8085279" y="6196833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9</a:t>
            </a:r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49153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627662"/>
                <a:ext cx="10853057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Activity 1: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Jamal simplified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 by dividing the numerator and denominator by their highest common factor.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Factors of 10: 1, 2, </a:t>
                </a:r>
                <a:r>
                  <a:rPr lang="en-GB" sz="2200" b="1" u="sng" dirty="0"/>
                  <a:t>5</a:t>
                </a:r>
                <a:r>
                  <a:rPr lang="en-GB" sz="2200" dirty="0"/>
                  <a:t>, 10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Factors of 15: 1, 2, 3, </a:t>
                </a:r>
                <a:r>
                  <a:rPr lang="en-GB" sz="2200" b="1" u="sng" dirty="0"/>
                  <a:t>5</a:t>
                </a:r>
                <a:r>
                  <a:rPr lang="en-GB" sz="2200" dirty="0"/>
                  <a:t>, 15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The highest common factor is 5.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Jamal’s strategy to simplify the following fractions: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627662"/>
                <a:ext cx="10853057" cy="4351338"/>
              </a:xfrm>
              <a:blipFill>
                <a:blip r:embed="rId3"/>
                <a:stretch>
                  <a:fillRect l="-1051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139C80AC-A2DC-5847-A85E-07DAF2C1FB83}"/>
                  </a:ext>
                </a:extLst>
              </p:cNvPr>
              <p:cNvSpPr/>
              <p:nvPr/>
            </p:nvSpPr>
            <p:spPr>
              <a:xfrm>
                <a:off x="9696088" y="3429001"/>
                <a:ext cx="732893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sz="3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39C80AC-A2DC-5847-A85E-07DAF2C1FB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088" y="3429001"/>
                <a:ext cx="732893" cy="1017523"/>
              </a:xfrm>
              <a:prstGeom prst="rect">
                <a:avLst/>
              </a:prstGeom>
              <a:blipFill>
                <a:blip r:embed="rId4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rved Down Arrow 6">
            <a:extLst>
              <a:ext uri="{FF2B5EF4-FFF2-40B4-BE49-F238E27FC236}">
                <a16:creationId xmlns="" xmlns:a16="http://schemas.microsoft.com/office/drawing/2014/main" id="{B5C3BE2D-8FC1-6F4A-8753-C81233A0811C}"/>
              </a:ext>
            </a:extLst>
          </p:cNvPr>
          <p:cNvSpPr/>
          <p:nvPr/>
        </p:nvSpPr>
        <p:spPr>
          <a:xfrm>
            <a:off x="10062534" y="3037115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DFBC62A-5C28-A749-B3F4-F7D14ADA2C2A}"/>
              </a:ext>
            </a:extLst>
          </p:cNvPr>
          <p:cNvSpPr/>
          <p:nvPr/>
        </p:nvSpPr>
        <p:spPr>
          <a:xfrm>
            <a:off x="10250132" y="3085514"/>
            <a:ext cx="740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5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466CEA68-E532-2B4A-B189-7BC851286FB3}"/>
                  </a:ext>
                </a:extLst>
              </p:cNvPr>
              <p:cNvSpPr/>
              <p:nvPr/>
            </p:nvSpPr>
            <p:spPr>
              <a:xfrm>
                <a:off x="10848534" y="3429000"/>
                <a:ext cx="50526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66CEA68-E532-2B4A-B189-7BC851286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8534" y="3429000"/>
                <a:ext cx="505267" cy="1017523"/>
              </a:xfrm>
              <a:prstGeom prst="rect">
                <a:avLst/>
              </a:prstGeom>
              <a:blipFill>
                <a:blip r:embed="rId5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rved Down Arrow 11">
            <a:extLst>
              <a:ext uri="{FF2B5EF4-FFF2-40B4-BE49-F238E27FC236}">
                <a16:creationId xmlns="" xmlns:a16="http://schemas.microsoft.com/office/drawing/2014/main" id="{265CCFD0-12A6-EF48-ADA9-628644CF09D1}"/>
              </a:ext>
            </a:extLst>
          </p:cNvPr>
          <p:cNvSpPr/>
          <p:nvPr/>
        </p:nvSpPr>
        <p:spPr>
          <a:xfrm flipV="1">
            <a:off x="10062534" y="4482851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889BB53-0F0D-F046-B1A8-996A10821739}"/>
              </a:ext>
            </a:extLst>
          </p:cNvPr>
          <p:cNvSpPr/>
          <p:nvPr/>
        </p:nvSpPr>
        <p:spPr>
          <a:xfrm>
            <a:off x="10250461" y="4413072"/>
            <a:ext cx="740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5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BFD59B78-E253-3142-85AB-74942F3EDFA0}"/>
                  </a:ext>
                </a:extLst>
              </p:cNvPr>
              <p:cNvSpPr/>
              <p:nvPr/>
            </p:nvSpPr>
            <p:spPr>
              <a:xfrm>
                <a:off x="860493" y="5276819"/>
                <a:ext cx="732893" cy="10157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FD59B78-E253-3142-85AB-74942F3EDF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493" y="5276819"/>
                <a:ext cx="732893" cy="1015727"/>
              </a:xfrm>
              <a:prstGeom prst="rect">
                <a:avLst/>
              </a:prstGeom>
              <a:blipFill>
                <a:blip r:embed="rId6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9CB534D9-205B-E144-959B-667909AAB22F}"/>
                  </a:ext>
                </a:extLst>
              </p:cNvPr>
              <p:cNvSpPr/>
              <p:nvPr/>
            </p:nvSpPr>
            <p:spPr>
              <a:xfrm>
                <a:off x="3085912" y="5263920"/>
                <a:ext cx="732893" cy="1012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CB534D9-205B-E144-959B-667909AAB2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912" y="5263920"/>
                <a:ext cx="732893" cy="1012521"/>
              </a:xfrm>
              <a:prstGeom prst="rect">
                <a:avLst/>
              </a:prstGeom>
              <a:blipFill>
                <a:blip r:embed="rId7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="" xmlns:a16="http://schemas.microsoft.com/office/drawing/2014/main" id="{D3A2450D-5070-8048-8A76-6ED9B7E97300}"/>
                  </a:ext>
                </a:extLst>
              </p:cNvPr>
              <p:cNvSpPr/>
              <p:nvPr/>
            </p:nvSpPr>
            <p:spPr>
              <a:xfrm>
                <a:off x="5311331" y="5268926"/>
                <a:ext cx="732893" cy="1012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3A2450D-5070-8048-8A76-6ED9B7E973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31" y="5268926"/>
                <a:ext cx="732893" cy="1012521"/>
              </a:xfrm>
              <a:prstGeom prst="rect">
                <a:avLst/>
              </a:prstGeom>
              <a:blipFill>
                <a:blip r:embed="rId8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981526C1-C8ED-A241-A8B1-4C01A56148BB}"/>
                  </a:ext>
                </a:extLst>
              </p:cNvPr>
              <p:cNvSpPr/>
              <p:nvPr/>
            </p:nvSpPr>
            <p:spPr>
              <a:xfrm>
                <a:off x="7551795" y="5222958"/>
                <a:ext cx="732893" cy="10275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81526C1-C8ED-A241-A8B1-4C01A56148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1795" y="5222958"/>
                <a:ext cx="732893" cy="1027525"/>
              </a:xfrm>
              <a:prstGeom prst="rect">
                <a:avLst/>
              </a:prstGeom>
              <a:blipFill>
                <a:blip r:embed="rId9"/>
                <a:stretch>
                  <a:fillRect l="-1724" b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1671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627662"/>
                <a:ext cx="10853057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Activity 1: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Jamal simplified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 by dividing the numerator and denominator by their highest common factor.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Factors of 10: 1, 2, </a:t>
                </a:r>
                <a:r>
                  <a:rPr lang="en-GB" sz="2200" b="1" u="sng" dirty="0"/>
                  <a:t>5</a:t>
                </a:r>
                <a:r>
                  <a:rPr lang="en-GB" sz="2200" dirty="0"/>
                  <a:t>, 10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Factors of 15: 1, 2, 3, </a:t>
                </a:r>
                <a:r>
                  <a:rPr lang="en-GB" sz="2200" b="1" u="sng" dirty="0"/>
                  <a:t>5</a:t>
                </a:r>
                <a:r>
                  <a:rPr lang="en-GB" sz="2200" dirty="0"/>
                  <a:t>, 15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The highest common factor is 5.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Jamal’s strategy to simplify the following fractions: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627662"/>
                <a:ext cx="10853057" cy="4351338"/>
              </a:xfrm>
              <a:blipFill>
                <a:blip r:embed="rId3"/>
                <a:stretch>
                  <a:fillRect l="-1051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139C80AC-A2DC-5847-A85E-07DAF2C1FB83}"/>
                  </a:ext>
                </a:extLst>
              </p:cNvPr>
              <p:cNvSpPr/>
              <p:nvPr/>
            </p:nvSpPr>
            <p:spPr>
              <a:xfrm>
                <a:off x="9696088" y="3429001"/>
                <a:ext cx="732893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sz="3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39C80AC-A2DC-5847-A85E-07DAF2C1FB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088" y="3429001"/>
                <a:ext cx="732893" cy="1017523"/>
              </a:xfrm>
              <a:prstGeom prst="rect">
                <a:avLst/>
              </a:prstGeom>
              <a:blipFill>
                <a:blip r:embed="rId4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rved Down Arrow 6">
            <a:extLst>
              <a:ext uri="{FF2B5EF4-FFF2-40B4-BE49-F238E27FC236}">
                <a16:creationId xmlns="" xmlns:a16="http://schemas.microsoft.com/office/drawing/2014/main" id="{B5C3BE2D-8FC1-6F4A-8753-C81233A0811C}"/>
              </a:ext>
            </a:extLst>
          </p:cNvPr>
          <p:cNvSpPr/>
          <p:nvPr/>
        </p:nvSpPr>
        <p:spPr>
          <a:xfrm>
            <a:off x="10062534" y="3037115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DFBC62A-5C28-A749-B3F4-F7D14ADA2C2A}"/>
              </a:ext>
            </a:extLst>
          </p:cNvPr>
          <p:cNvSpPr/>
          <p:nvPr/>
        </p:nvSpPr>
        <p:spPr>
          <a:xfrm>
            <a:off x="10250132" y="3085514"/>
            <a:ext cx="740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5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466CEA68-E532-2B4A-B189-7BC851286FB3}"/>
                  </a:ext>
                </a:extLst>
              </p:cNvPr>
              <p:cNvSpPr/>
              <p:nvPr/>
            </p:nvSpPr>
            <p:spPr>
              <a:xfrm>
                <a:off x="10848534" y="3429000"/>
                <a:ext cx="50526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66CEA68-E532-2B4A-B189-7BC851286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8534" y="3429000"/>
                <a:ext cx="505267" cy="1017523"/>
              </a:xfrm>
              <a:prstGeom prst="rect">
                <a:avLst/>
              </a:prstGeom>
              <a:blipFill>
                <a:blip r:embed="rId5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rved Down Arrow 11">
            <a:extLst>
              <a:ext uri="{FF2B5EF4-FFF2-40B4-BE49-F238E27FC236}">
                <a16:creationId xmlns="" xmlns:a16="http://schemas.microsoft.com/office/drawing/2014/main" id="{265CCFD0-12A6-EF48-ADA9-628644CF09D1}"/>
              </a:ext>
            </a:extLst>
          </p:cNvPr>
          <p:cNvSpPr/>
          <p:nvPr/>
        </p:nvSpPr>
        <p:spPr>
          <a:xfrm flipV="1">
            <a:off x="10062534" y="4482851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889BB53-0F0D-F046-B1A8-996A10821739}"/>
              </a:ext>
            </a:extLst>
          </p:cNvPr>
          <p:cNvSpPr/>
          <p:nvPr/>
        </p:nvSpPr>
        <p:spPr>
          <a:xfrm>
            <a:off x="10250461" y="4413072"/>
            <a:ext cx="740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5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BFD59B78-E253-3142-85AB-74942F3EDFA0}"/>
                  </a:ext>
                </a:extLst>
              </p:cNvPr>
              <p:cNvSpPr/>
              <p:nvPr/>
            </p:nvSpPr>
            <p:spPr>
              <a:xfrm>
                <a:off x="860493" y="5276819"/>
                <a:ext cx="732893" cy="10157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FD59B78-E253-3142-85AB-74942F3EDF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493" y="5276819"/>
                <a:ext cx="732893" cy="1015727"/>
              </a:xfrm>
              <a:prstGeom prst="rect">
                <a:avLst/>
              </a:prstGeom>
              <a:blipFill>
                <a:blip r:embed="rId6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urved Down Arrow 14">
            <a:extLst>
              <a:ext uri="{FF2B5EF4-FFF2-40B4-BE49-F238E27FC236}">
                <a16:creationId xmlns="" xmlns:a16="http://schemas.microsoft.com/office/drawing/2014/main" id="{55A79E1B-B36F-D845-8588-EC942B617CC9}"/>
              </a:ext>
            </a:extLst>
          </p:cNvPr>
          <p:cNvSpPr/>
          <p:nvPr/>
        </p:nvSpPr>
        <p:spPr>
          <a:xfrm>
            <a:off x="1206050" y="4874737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2B1A96D-520E-9045-A00D-189BD9A4F991}"/>
              </a:ext>
            </a:extLst>
          </p:cNvPr>
          <p:cNvSpPr/>
          <p:nvPr/>
        </p:nvSpPr>
        <p:spPr>
          <a:xfrm>
            <a:off x="1393648" y="4923136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4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id="{8FB517F7-0E86-084C-B2D9-9419A447DC9E}"/>
                  </a:ext>
                </a:extLst>
              </p:cNvPr>
              <p:cNvSpPr/>
              <p:nvPr/>
            </p:nvSpPr>
            <p:spPr>
              <a:xfrm>
                <a:off x="1992050" y="5266622"/>
                <a:ext cx="50526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FB517F7-0E86-084C-B2D9-9419A447DC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050" y="5266622"/>
                <a:ext cx="505267" cy="1017523"/>
              </a:xfrm>
              <a:prstGeom prst="rect">
                <a:avLst/>
              </a:prstGeom>
              <a:blipFill>
                <a:blip r:embed="rId7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urved Down Arrow 17">
            <a:extLst>
              <a:ext uri="{FF2B5EF4-FFF2-40B4-BE49-F238E27FC236}">
                <a16:creationId xmlns="" xmlns:a16="http://schemas.microsoft.com/office/drawing/2014/main" id="{D613F7D6-E230-EE49-A28B-A78BD113E7D2}"/>
              </a:ext>
            </a:extLst>
          </p:cNvPr>
          <p:cNvSpPr/>
          <p:nvPr/>
        </p:nvSpPr>
        <p:spPr>
          <a:xfrm flipV="1">
            <a:off x="1206050" y="6320473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08C9B099-6649-6F4A-9516-6482FA3562C9}"/>
              </a:ext>
            </a:extLst>
          </p:cNvPr>
          <p:cNvSpPr/>
          <p:nvPr/>
        </p:nvSpPr>
        <p:spPr>
          <a:xfrm>
            <a:off x="1393977" y="6250694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4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9CB534D9-205B-E144-959B-667909AAB22F}"/>
                  </a:ext>
                </a:extLst>
              </p:cNvPr>
              <p:cNvSpPr/>
              <p:nvPr/>
            </p:nvSpPr>
            <p:spPr>
              <a:xfrm>
                <a:off x="3085912" y="5263920"/>
                <a:ext cx="732893" cy="1012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CB534D9-205B-E144-959B-667909AAB2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912" y="5263920"/>
                <a:ext cx="732893" cy="1012521"/>
              </a:xfrm>
              <a:prstGeom prst="rect">
                <a:avLst/>
              </a:prstGeom>
              <a:blipFill>
                <a:blip r:embed="rId8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rved Down Arrow 20">
            <a:extLst>
              <a:ext uri="{FF2B5EF4-FFF2-40B4-BE49-F238E27FC236}">
                <a16:creationId xmlns="" xmlns:a16="http://schemas.microsoft.com/office/drawing/2014/main" id="{C0EE38A3-CE5C-BA43-8367-736D97195352}"/>
              </a:ext>
            </a:extLst>
          </p:cNvPr>
          <p:cNvSpPr/>
          <p:nvPr/>
        </p:nvSpPr>
        <p:spPr>
          <a:xfrm>
            <a:off x="3431469" y="4861838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A7F31C7-1D6A-8C4A-BA63-C309E9692B68}"/>
              </a:ext>
            </a:extLst>
          </p:cNvPr>
          <p:cNvSpPr/>
          <p:nvPr/>
        </p:nvSpPr>
        <p:spPr>
          <a:xfrm>
            <a:off x="3619067" y="4910237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3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id="{64B71DD2-6158-4644-A133-40637733C456}"/>
                  </a:ext>
                </a:extLst>
              </p:cNvPr>
              <p:cNvSpPr/>
              <p:nvPr/>
            </p:nvSpPr>
            <p:spPr>
              <a:xfrm>
                <a:off x="4217469" y="5253723"/>
                <a:ext cx="50526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4B71DD2-6158-4644-A133-40637733C4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469" y="5253723"/>
                <a:ext cx="505267" cy="1017523"/>
              </a:xfrm>
              <a:prstGeom prst="rect">
                <a:avLst/>
              </a:prstGeom>
              <a:blipFill>
                <a:blip r:embed="rId9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urved Down Arrow 23">
            <a:extLst>
              <a:ext uri="{FF2B5EF4-FFF2-40B4-BE49-F238E27FC236}">
                <a16:creationId xmlns="" xmlns:a16="http://schemas.microsoft.com/office/drawing/2014/main" id="{0A188803-37D3-6B4D-94BA-8CE6A91B0ED8}"/>
              </a:ext>
            </a:extLst>
          </p:cNvPr>
          <p:cNvSpPr/>
          <p:nvPr/>
        </p:nvSpPr>
        <p:spPr>
          <a:xfrm flipV="1">
            <a:off x="3431469" y="6307574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FBC80BAC-773F-9241-87BD-6F400766360C}"/>
              </a:ext>
            </a:extLst>
          </p:cNvPr>
          <p:cNvSpPr/>
          <p:nvPr/>
        </p:nvSpPr>
        <p:spPr>
          <a:xfrm>
            <a:off x="3619396" y="6237795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3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="" xmlns:a16="http://schemas.microsoft.com/office/drawing/2014/main" id="{D3A2450D-5070-8048-8A76-6ED9B7E97300}"/>
                  </a:ext>
                </a:extLst>
              </p:cNvPr>
              <p:cNvSpPr/>
              <p:nvPr/>
            </p:nvSpPr>
            <p:spPr>
              <a:xfrm>
                <a:off x="5311331" y="5268926"/>
                <a:ext cx="732893" cy="1012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3A2450D-5070-8048-8A76-6ED9B7E973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31" y="5268926"/>
                <a:ext cx="732893" cy="1012521"/>
              </a:xfrm>
              <a:prstGeom prst="rect">
                <a:avLst/>
              </a:prstGeom>
              <a:blipFill>
                <a:blip r:embed="rId10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urved Down Arrow 26">
            <a:extLst>
              <a:ext uri="{FF2B5EF4-FFF2-40B4-BE49-F238E27FC236}">
                <a16:creationId xmlns="" xmlns:a16="http://schemas.microsoft.com/office/drawing/2014/main" id="{8E22E952-59FE-F54A-A395-AFA13A201A8F}"/>
              </a:ext>
            </a:extLst>
          </p:cNvPr>
          <p:cNvSpPr/>
          <p:nvPr/>
        </p:nvSpPr>
        <p:spPr>
          <a:xfrm>
            <a:off x="5656888" y="4866844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B5B8B73C-D11C-F447-A4D4-B26006813383}"/>
              </a:ext>
            </a:extLst>
          </p:cNvPr>
          <p:cNvSpPr/>
          <p:nvPr/>
        </p:nvSpPr>
        <p:spPr>
          <a:xfrm>
            <a:off x="5844486" y="4915243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6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A2E94A93-16F7-A442-9A94-97C2476A39DB}"/>
                  </a:ext>
                </a:extLst>
              </p:cNvPr>
              <p:cNvSpPr/>
              <p:nvPr/>
            </p:nvSpPr>
            <p:spPr>
              <a:xfrm>
                <a:off x="6442888" y="5258729"/>
                <a:ext cx="505267" cy="10275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2E94A93-16F7-A442-9A94-97C2476A39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888" y="5258729"/>
                <a:ext cx="505267" cy="1027525"/>
              </a:xfrm>
              <a:prstGeom prst="rect">
                <a:avLst/>
              </a:prstGeom>
              <a:blipFill>
                <a:blip r:embed="rId11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urved Down Arrow 29">
            <a:extLst>
              <a:ext uri="{FF2B5EF4-FFF2-40B4-BE49-F238E27FC236}">
                <a16:creationId xmlns="" xmlns:a16="http://schemas.microsoft.com/office/drawing/2014/main" id="{DBF091BC-281F-F64F-8C78-FD16A0487A94}"/>
              </a:ext>
            </a:extLst>
          </p:cNvPr>
          <p:cNvSpPr/>
          <p:nvPr/>
        </p:nvSpPr>
        <p:spPr>
          <a:xfrm flipV="1">
            <a:off x="5656888" y="6312580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BB8158B0-638C-9F4A-97A2-11764F9E02AA}"/>
              </a:ext>
            </a:extLst>
          </p:cNvPr>
          <p:cNvSpPr/>
          <p:nvPr/>
        </p:nvSpPr>
        <p:spPr>
          <a:xfrm>
            <a:off x="5844815" y="6242801"/>
            <a:ext cx="758541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6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981526C1-C8ED-A241-A8B1-4C01A56148BB}"/>
                  </a:ext>
                </a:extLst>
              </p:cNvPr>
              <p:cNvSpPr/>
              <p:nvPr/>
            </p:nvSpPr>
            <p:spPr>
              <a:xfrm>
                <a:off x="7551795" y="5222958"/>
                <a:ext cx="732893" cy="10275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81526C1-C8ED-A241-A8B1-4C01A56148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1795" y="5222958"/>
                <a:ext cx="732893" cy="1027525"/>
              </a:xfrm>
              <a:prstGeom prst="rect">
                <a:avLst/>
              </a:prstGeom>
              <a:blipFill>
                <a:blip r:embed="rId12"/>
                <a:stretch>
                  <a:fillRect l="-1724" b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Curved Down Arrow 32">
            <a:extLst>
              <a:ext uri="{FF2B5EF4-FFF2-40B4-BE49-F238E27FC236}">
                <a16:creationId xmlns="" xmlns:a16="http://schemas.microsoft.com/office/drawing/2014/main" id="{BF6184D7-BF9E-8F4A-8DC6-6D63C5034739}"/>
              </a:ext>
            </a:extLst>
          </p:cNvPr>
          <p:cNvSpPr/>
          <p:nvPr/>
        </p:nvSpPr>
        <p:spPr>
          <a:xfrm>
            <a:off x="7897352" y="4820876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8D071FEC-5B47-054B-85C3-FBC6EEC20F98}"/>
              </a:ext>
            </a:extLst>
          </p:cNvPr>
          <p:cNvSpPr/>
          <p:nvPr/>
        </p:nvSpPr>
        <p:spPr>
          <a:xfrm>
            <a:off x="8084950" y="4869275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5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="" xmlns:a16="http://schemas.microsoft.com/office/drawing/2014/main" id="{2C69B791-5215-4040-A3EF-19AF49035E6B}"/>
                  </a:ext>
                </a:extLst>
              </p:cNvPr>
              <p:cNvSpPr/>
              <p:nvPr/>
            </p:nvSpPr>
            <p:spPr>
              <a:xfrm>
                <a:off x="8585378" y="5212761"/>
                <a:ext cx="732893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C69B791-5215-4040-A3EF-19AF49035E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5378" y="5212761"/>
                <a:ext cx="732893" cy="1014317"/>
              </a:xfrm>
              <a:prstGeom prst="rect">
                <a:avLst/>
              </a:prstGeom>
              <a:blipFill>
                <a:blip r:embed="rId13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Curved Down Arrow 35">
            <a:extLst>
              <a:ext uri="{FF2B5EF4-FFF2-40B4-BE49-F238E27FC236}">
                <a16:creationId xmlns="" xmlns:a16="http://schemas.microsoft.com/office/drawing/2014/main" id="{E8B85B6B-079E-0945-A62F-B153452452A6}"/>
              </a:ext>
            </a:extLst>
          </p:cNvPr>
          <p:cNvSpPr/>
          <p:nvPr/>
        </p:nvSpPr>
        <p:spPr>
          <a:xfrm flipV="1">
            <a:off x="7897352" y="6266612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902FF70F-DD3F-014C-AEE3-BDC39F01C1C9}"/>
              </a:ext>
            </a:extLst>
          </p:cNvPr>
          <p:cNvSpPr/>
          <p:nvPr/>
        </p:nvSpPr>
        <p:spPr>
          <a:xfrm>
            <a:off x="8085279" y="6196833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5</a:t>
            </a:r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94501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my knowledge of finding the highest common factor to simplify fractions, building on my knowledge of equivalent fractions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my knowledge of finding the highest common factor to simplify fractions, building on my knowledge of equivalent fractions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What’s the same and what’s different about the bar models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="" xmlns:a16="http://schemas.microsoft.com/office/drawing/2014/main" id="{03AB29D3-2021-F34B-A755-B955B6F331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5832377"/>
                  </p:ext>
                </p:extLst>
              </p:nvPr>
            </p:nvGraphicFramePr>
            <p:xfrm>
              <a:off x="838196" y="3583422"/>
              <a:ext cx="10820400" cy="6105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06799">
                      <a:extLst>
                        <a:ext uri="{9D8B030D-6E8A-4147-A177-3AD203B41FA5}">
                          <a16:colId xmlns="" xmlns:a16="http://schemas.microsoft.com/office/drawing/2014/main" val="2530403695"/>
                        </a:ext>
                      </a:extLst>
                    </a:gridCol>
                    <a:gridCol w="3606800">
                      <a:extLst>
                        <a:ext uri="{9D8B030D-6E8A-4147-A177-3AD203B41FA5}">
                          <a16:colId xmlns="" xmlns:a16="http://schemas.microsoft.com/office/drawing/2014/main" val="1137483365"/>
                        </a:ext>
                      </a:extLst>
                    </a:gridCol>
                    <a:gridCol w="1202267">
                      <a:extLst>
                        <a:ext uri="{9D8B030D-6E8A-4147-A177-3AD203B41FA5}">
                          <a16:colId xmlns="" xmlns:a16="http://schemas.microsoft.com/office/drawing/2014/main" val="3796158936"/>
                        </a:ext>
                      </a:extLst>
                    </a:gridCol>
                    <a:gridCol w="1202267">
                      <a:extLst>
                        <a:ext uri="{9D8B030D-6E8A-4147-A177-3AD203B41FA5}">
                          <a16:colId xmlns="" xmlns:a16="http://schemas.microsoft.com/office/drawing/2014/main" val="3909871586"/>
                        </a:ext>
                      </a:extLst>
                    </a:gridCol>
                    <a:gridCol w="1202267">
                      <a:extLst>
                        <a:ext uri="{9D8B030D-6E8A-4147-A177-3AD203B41FA5}">
                          <a16:colId xmlns="" xmlns:a16="http://schemas.microsoft.com/office/drawing/2014/main" val="2187376122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03AB29D3-2021-F34B-A755-B955B6F331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5832377"/>
                  </p:ext>
                </p:extLst>
              </p:nvPr>
            </p:nvGraphicFramePr>
            <p:xfrm>
              <a:off x="838196" y="3583422"/>
              <a:ext cx="10820400" cy="6105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06799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3606800">
                      <a:extLst>
                        <a:ext uri="{9D8B030D-6E8A-4147-A177-3AD203B41FA5}">
                          <a16:colId xmlns:a16="http://schemas.microsoft.com/office/drawing/2014/main" val="1137483365"/>
                        </a:ext>
                      </a:extLst>
                    </a:gridCol>
                    <a:gridCol w="1202267">
                      <a:extLst>
                        <a:ext uri="{9D8B030D-6E8A-4147-A177-3AD203B41FA5}">
                          <a16:colId xmlns:a16="http://schemas.microsoft.com/office/drawing/2014/main" val="3796158936"/>
                        </a:ext>
                      </a:extLst>
                    </a:gridCol>
                    <a:gridCol w="1202267">
                      <a:extLst>
                        <a:ext uri="{9D8B030D-6E8A-4147-A177-3AD203B41FA5}">
                          <a16:colId xmlns:a16="http://schemas.microsoft.com/office/drawing/2014/main" val="3909871586"/>
                        </a:ext>
                      </a:extLst>
                    </a:gridCol>
                    <a:gridCol w="1202267">
                      <a:extLst>
                        <a:ext uri="{9D8B030D-6E8A-4147-A177-3AD203B41FA5}">
                          <a16:colId xmlns:a16="http://schemas.microsoft.com/office/drawing/2014/main" val="2187376122"/>
                        </a:ext>
                      </a:extLst>
                    </a:gridCol>
                  </a:tblGrid>
                  <a:tr h="6105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041" r="-200704" b="-8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9649" t="-2041" r="-100000" b="-8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5319" t="-2041" r="-203191" b="-8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97895" t="-2041" r="-101053" b="-8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97895" t="-2041" r="-1053" b="-81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="" xmlns:a16="http://schemas.microsoft.com/office/drawing/2014/main" id="{F64DF597-90D5-DA4C-85DB-884B6BF081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5077430"/>
                  </p:ext>
                </p:extLst>
              </p:nvPr>
            </p:nvGraphicFramePr>
            <p:xfrm>
              <a:off x="838200" y="4391780"/>
              <a:ext cx="10820396" cy="6162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06798">
                      <a:extLst>
                        <a:ext uri="{9D8B030D-6E8A-4147-A177-3AD203B41FA5}">
                          <a16:colId xmlns="" xmlns:a16="http://schemas.microsoft.com/office/drawing/2014/main" val="2530403695"/>
                        </a:ext>
                      </a:extLst>
                    </a:gridCol>
                    <a:gridCol w="3606800">
                      <a:extLst>
                        <a:ext uri="{9D8B030D-6E8A-4147-A177-3AD203B41FA5}">
                          <a16:colId xmlns="" xmlns:a16="http://schemas.microsoft.com/office/drawing/2014/main" val="1414092451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="" xmlns:a16="http://schemas.microsoft.com/office/drawing/2014/main" val="1130744140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="" xmlns:a16="http://schemas.microsoft.com/office/drawing/2014/main" val="3532670465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="" xmlns:a16="http://schemas.microsoft.com/office/drawing/2014/main" val="1652374630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="" xmlns:a16="http://schemas.microsoft.com/office/drawing/2014/main" val="3642840262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="" xmlns:a16="http://schemas.microsoft.com/office/drawing/2014/main" val="2104068098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="" xmlns:a16="http://schemas.microsoft.com/office/drawing/2014/main" val="3488132041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F64DF597-90D5-DA4C-85DB-884B6BF081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5077430"/>
                  </p:ext>
                </p:extLst>
              </p:nvPr>
            </p:nvGraphicFramePr>
            <p:xfrm>
              <a:off x="838200" y="4391780"/>
              <a:ext cx="10820396" cy="6162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06798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3606800">
                      <a:extLst>
                        <a:ext uri="{9D8B030D-6E8A-4147-A177-3AD203B41FA5}">
                          <a16:colId xmlns:a16="http://schemas.microsoft.com/office/drawing/2014/main" val="1414092451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:a16="http://schemas.microsoft.com/office/drawing/2014/main" val="1130744140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:a16="http://schemas.microsoft.com/office/drawing/2014/main" val="3532670465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:a16="http://schemas.microsoft.com/office/drawing/2014/main" val="1652374630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:a16="http://schemas.microsoft.com/office/drawing/2014/main" val="3642840262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:a16="http://schemas.microsoft.com/office/drawing/2014/main" val="2104068098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:a16="http://schemas.microsoft.com/office/drawing/2014/main" val="3488132041"/>
                        </a:ext>
                      </a:extLst>
                    </a:gridCol>
                  </a:tblGrid>
                  <a:tr h="6162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52" r="-200352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352" r="-100352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10638" r="-506383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83333" r="-395833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412766" r="-304255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512766" r="-204255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579167" r="-100000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714894" r="-2128" b="-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="" xmlns:a16="http://schemas.microsoft.com/office/drawing/2014/main" id="{AB0FD88D-E9F6-C542-A239-234B4C0388A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6863248"/>
                  </p:ext>
                </p:extLst>
              </p:nvPr>
            </p:nvGraphicFramePr>
            <p:xfrm>
              <a:off x="838196" y="2806497"/>
              <a:ext cx="10820400" cy="579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06799">
                      <a:extLst>
                        <a:ext uri="{9D8B030D-6E8A-4147-A177-3AD203B41FA5}">
                          <a16:colId xmlns="" xmlns:a16="http://schemas.microsoft.com/office/drawing/2014/main" val="2530403695"/>
                        </a:ext>
                      </a:extLst>
                    </a:gridCol>
                    <a:gridCol w="3606800">
                      <a:extLst>
                        <a:ext uri="{9D8B030D-6E8A-4147-A177-3AD203B41FA5}">
                          <a16:colId xmlns="" xmlns:a16="http://schemas.microsoft.com/office/drawing/2014/main" val="1137483365"/>
                        </a:ext>
                      </a:extLst>
                    </a:gridCol>
                    <a:gridCol w="3606801">
                      <a:extLst>
                        <a:ext uri="{9D8B030D-6E8A-4147-A177-3AD203B41FA5}">
                          <a16:colId xmlns="" xmlns:a16="http://schemas.microsoft.com/office/drawing/2014/main" val="3796158936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B0FD88D-E9F6-C542-A239-234B4C0388A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6863248"/>
                  </p:ext>
                </p:extLst>
              </p:nvPr>
            </p:nvGraphicFramePr>
            <p:xfrm>
              <a:off x="838196" y="2806497"/>
              <a:ext cx="10820400" cy="579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06799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3606800">
                      <a:extLst>
                        <a:ext uri="{9D8B030D-6E8A-4147-A177-3AD203B41FA5}">
                          <a16:colId xmlns:a16="http://schemas.microsoft.com/office/drawing/2014/main" val="1137483365"/>
                        </a:ext>
                      </a:extLst>
                    </a:gridCol>
                    <a:gridCol w="3606801">
                      <a:extLst>
                        <a:ext uri="{9D8B030D-6E8A-4147-A177-3AD203B41FA5}">
                          <a16:colId xmlns:a16="http://schemas.microsoft.com/office/drawing/2014/main" val="3796158936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r="-200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9649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352" r="-3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50675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What’s the same and what’s different about the bar models below?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rgbClr val="FF3860"/>
                    </a:solidFill>
                  </a:rPr>
                  <a:t>Both of the two bar models have the same amount shaded in, the yellow bar model has </a:t>
                </a:r>
                <a:r>
                  <a:rPr lang="en-GB" sz="2000" dirty="0">
                    <a:solidFill>
                      <a:srgbClr val="FF3860"/>
                    </a:solidFill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0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FF3860"/>
                    </a:solidFill>
                  </a:rPr>
                  <a:t> shaded in, while the blue bar model </a:t>
                </a:r>
                <a:r>
                  <a:rPr lang="en-GB" sz="2200" dirty="0">
                    <a:solidFill>
                      <a:srgbClr val="FF3860"/>
                    </a:solidFill>
                  </a:rPr>
                  <a:t>has </a:t>
                </a:r>
                <a:r>
                  <a:rPr lang="en-GB" sz="2000" dirty="0">
                    <a:solidFill>
                      <a:srgbClr val="FF3860"/>
                    </a:solidFill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000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000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FF3860"/>
                    </a:solidFill>
                  </a:rPr>
                  <a:t> shaded in.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632" b="-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="" xmlns:a16="http://schemas.microsoft.com/office/drawing/2014/main" id="{03AB29D3-2021-F34B-A755-B955B6F3310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196" y="3583422"/>
              <a:ext cx="10820400" cy="6105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06799">
                      <a:extLst>
                        <a:ext uri="{9D8B030D-6E8A-4147-A177-3AD203B41FA5}">
                          <a16:colId xmlns="" xmlns:a16="http://schemas.microsoft.com/office/drawing/2014/main" val="2530403695"/>
                        </a:ext>
                      </a:extLst>
                    </a:gridCol>
                    <a:gridCol w="3606800">
                      <a:extLst>
                        <a:ext uri="{9D8B030D-6E8A-4147-A177-3AD203B41FA5}">
                          <a16:colId xmlns="" xmlns:a16="http://schemas.microsoft.com/office/drawing/2014/main" val="1137483365"/>
                        </a:ext>
                      </a:extLst>
                    </a:gridCol>
                    <a:gridCol w="1202267">
                      <a:extLst>
                        <a:ext uri="{9D8B030D-6E8A-4147-A177-3AD203B41FA5}">
                          <a16:colId xmlns="" xmlns:a16="http://schemas.microsoft.com/office/drawing/2014/main" val="3796158936"/>
                        </a:ext>
                      </a:extLst>
                    </a:gridCol>
                    <a:gridCol w="1202267">
                      <a:extLst>
                        <a:ext uri="{9D8B030D-6E8A-4147-A177-3AD203B41FA5}">
                          <a16:colId xmlns="" xmlns:a16="http://schemas.microsoft.com/office/drawing/2014/main" val="3909871586"/>
                        </a:ext>
                      </a:extLst>
                    </a:gridCol>
                    <a:gridCol w="1202267">
                      <a:extLst>
                        <a:ext uri="{9D8B030D-6E8A-4147-A177-3AD203B41FA5}">
                          <a16:colId xmlns="" xmlns:a16="http://schemas.microsoft.com/office/drawing/2014/main" val="2187376122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03AB29D3-2021-F34B-A755-B955B6F3310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196" y="3583422"/>
              <a:ext cx="10820400" cy="6105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06799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3606800">
                      <a:extLst>
                        <a:ext uri="{9D8B030D-6E8A-4147-A177-3AD203B41FA5}">
                          <a16:colId xmlns:a16="http://schemas.microsoft.com/office/drawing/2014/main" val="1137483365"/>
                        </a:ext>
                      </a:extLst>
                    </a:gridCol>
                    <a:gridCol w="1202267">
                      <a:extLst>
                        <a:ext uri="{9D8B030D-6E8A-4147-A177-3AD203B41FA5}">
                          <a16:colId xmlns:a16="http://schemas.microsoft.com/office/drawing/2014/main" val="3796158936"/>
                        </a:ext>
                      </a:extLst>
                    </a:gridCol>
                    <a:gridCol w="1202267">
                      <a:extLst>
                        <a:ext uri="{9D8B030D-6E8A-4147-A177-3AD203B41FA5}">
                          <a16:colId xmlns:a16="http://schemas.microsoft.com/office/drawing/2014/main" val="3909871586"/>
                        </a:ext>
                      </a:extLst>
                    </a:gridCol>
                    <a:gridCol w="1202267">
                      <a:extLst>
                        <a:ext uri="{9D8B030D-6E8A-4147-A177-3AD203B41FA5}">
                          <a16:colId xmlns:a16="http://schemas.microsoft.com/office/drawing/2014/main" val="2187376122"/>
                        </a:ext>
                      </a:extLst>
                    </a:gridCol>
                  </a:tblGrid>
                  <a:tr h="6105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2041" r="-200704" b="-8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99649" t="-2041" r="-100000" b="-8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5319" t="-2041" r="-203191" b="-8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97895" t="-2041" r="-101053" b="-8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97895" t="-2041" r="-1053" b="-81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="" xmlns:a16="http://schemas.microsoft.com/office/drawing/2014/main" id="{F64DF597-90D5-DA4C-85DB-884B6BF0816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200" y="4391780"/>
              <a:ext cx="10820396" cy="6162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06798">
                      <a:extLst>
                        <a:ext uri="{9D8B030D-6E8A-4147-A177-3AD203B41FA5}">
                          <a16:colId xmlns="" xmlns:a16="http://schemas.microsoft.com/office/drawing/2014/main" val="2530403695"/>
                        </a:ext>
                      </a:extLst>
                    </a:gridCol>
                    <a:gridCol w="3606800">
                      <a:extLst>
                        <a:ext uri="{9D8B030D-6E8A-4147-A177-3AD203B41FA5}">
                          <a16:colId xmlns="" xmlns:a16="http://schemas.microsoft.com/office/drawing/2014/main" val="1414092451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="" xmlns:a16="http://schemas.microsoft.com/office/drawing/2014/main" val="1130744140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="" xmlns:a16="http://schemas.microsoft.com/office/drawing/2014/main" val="3532670465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="" xmlns:a16="http://schemas.microsoft.com/office/drawing/2014/main" val="1652374630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="" xmlns:a16="http://schemas.microsoft.com/office/drawing/2014/main" val="3642840262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="" xmlns:a16="http://schemas.microsoft.com/office/drawing/2014/main" val="2104068098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="" xmlns:a16="http://schemas.microsoft.com/office/drawing/2014/main" val="3488132041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F64DF597-90D5-DA4C-85DB-884B6BF0816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200" y="4391780"/>
              <a:ext cx="10820396" cy="6162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06798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3606800">
                      <a:extLst>
                        <a:ext uri="{9D8B030D-6E8A-4147-A177-3AD203B41FA5}">
                          <a16:colId xmlns:a16="http://schemas.microsoft.com/office/drawing/2014/main" val="1414092451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:a16="http://schemas.microsoft.com/office/drawing/2014/main" val="1130744140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:a16="http://schemas.microsoft.com/office/drawing/2014/main" val="3532670465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:a16="http://schemas.microsoft.com/office/drawing/2014/main" val="1652374630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:a16="http://schemas.microsoft.com/office/drawing/2014/main" val="3642840262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:a16="http://schemas.microsoft.com/office/drawing/2014/main" val="2104068098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:a16="http://schemas.microsoft.com/office/drawing/2014/main" val="3488132041"/>
                        </a:ext>
                      </a:extLst>
                    </a:gridCol>
                  </a:tblGrid>
                  <a:tr h="6162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52" r="-200352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352" r="-100352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10638" r="-506383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83333" r="-395833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412766" r="-304255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512766" r="-204255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579167" r="-100000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714894" r="-2128" b="-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="" xmlns:a16="http://schemas.microsoft.com/office/drawing/2014/main" id="{AB0FD88D-E9F6-C542-A239-234B4C0388A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196" y="2806497"/>
              <a:ext cx="10820400" cy="579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06799">
                      <a:extLst>
                        <a:ext uri="{9D8B030D-6E8A-4147-A177-3AD203B41FA5}">
                          <a16:colId xmlns="" xmlns:a16="http://schemas.microsoft.com/office/drawing/2014/main" val="2530403695"/>
                        </a:ext>
                      </a:extLst>
                    </a:gridCol>
                    <a:gridCol w="3606800">
                      <a:extLst>
                        <a:ext uri="{9D8B030D-6E8A-4147-A177-3AD203B41FA5}">
                          <a16:colId xmlns="" xmlns:a16="http://schemas.microsoft.com/office/drawing/2014/main" val="1137483365"/>
                        </a:ext>
                      </a:extLst>
                    </a:gridCol>
                    <a:gridCol w="3606801">
                      <a:extLst>
                        <a:ext uri="{9D8B030D-6E8A-4147-A177-3AD203B41FA5}">
                          <a16:colId xmlns="" xmlns:a16="http://schemas.microsoft.com/office/drawing/2014/main" val="3796158936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B0FD88D-E9F6-C542-A239-234B4C0388A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196" y="2806497"/>
              <a:ext cx="10820400" cy="579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06799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3606800">
                      <a:extLst>
                        <a:ext uri="{9D8B030D-6E8A-4147-A177-3AD203B41FA5}">
                          <a16:colId xmlns:a16="http://schemas.microsoft.com/office/drawing/2014/main" val="1137483365"/>
                        </a:ext>
                      </a:extLst>
                    </a:gridCol>
                    <a:gridCol w="3606801">
                      <a:extLst>
                        <a:ext uri="{9D8B030D-6E8A-4147-A177-3AD203B41FA5}">
                          <a16:colId xmlns:a16="http://schemas.microsoft.com/office/drawing/2014/main" val="3796158936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r="-200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99649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00352" r="-3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55062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Yasmin has 4 packets of cookies. 3 are full and one packet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full.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She says, “To simplify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, the whole number remains the same, but you can simplify the fraction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  <a:r>
                  <a:rPr lang="en-GB" sz="2200" dirty="0"/>
                  <a:t>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. So, </a:t>
                </a:r>
                <a:r>
                  <a:rPr lang="en-GB" sz="2000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= </a:t>
                </a:r>
                <a:r>
                  <a:rPr lang="en-GB" sz="2000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.”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Yasmin’s strategy to simplify: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/>
                  <a:t> =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r="-1017" b="-21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7971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Yasmin has 4 packets of cookies. 3 are full and one packet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full.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She says, “To simplify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, the whole number remains the same, but you can simplify the fraction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  <a:r>
                  <a:rPr lang="en-GB" sz="2200" dirty="0"/>
                  <a:t>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. So, </a:t>
                </a:r>
                <a:r>
                  <a:rPr lang="en-GB" sz="2000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= </a:t>
                </a:r>
                <a:r>
                  <a:rPr lang="en-GB" sz="2000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.”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Yasmin’s strategy to simplify: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dirty="0">
                    <a:solidFill>
                      <a:srgbClr val="FF3860"/>
                    </a:solidFill>
                  </a:rPr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/>
                  <a:t> =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r="-1017" b="-21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2045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Yasmin has 4 packets of cookies. 3 are full and one packet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full.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She says, “To simplify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, the whole number remains the same, but you can simplify the fraction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  <a:r>
                  <a:rPr lang="en-GB" sz="2200" dirty="0"/>
                  <a:t>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. So, </a:t>
                </a:r>
                <a:r>
                  <a:rPr lang="en-GB" sz="2000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= </a:t>
                </a:r>
                <a:r>
                  <a:rPr lang="en-GB" sz="2000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.”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Yasmin’s strategy to simplify: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dirty="0">
                    <a:solidFill>
                      <a:srgbClr val="FF3860"/>
                    </a:solidFill>
                  </a:rPr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dirty="0"/>
                  <a:t> =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/>
                  <a:t> =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r="-1017" b="-21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46959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Yasmin has 4 packets of cookies. 3 are full and one packet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full.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She says, “To simplify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, the whole number remains the same, but you can simplify the fraction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  <a:r>
                  <a:rPr lang="en-GB" sz="2200" dirty="0"/>
                  <a:t>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. So, </a:t>
                </a:r>
                <a:r>
                  <a:rPr lang="en-GB" sz="2000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= </a:t>
                </a:r>
                <a:r>
                  <a:rPr lang="en-GB" sz="2000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.”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Yasmin’s strategy to simplify: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dirty="0">
                    <a:solidFill>
                      <a:srgbClr val="FF3860"/>
                    </a:solidFill>
                  </a:rPr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/>
                  <a:t> =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r="-1017" b="-21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96848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Yasmin has 4 packets of cookies. 3 are full and one packet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full.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She says, “To simplify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, the whole number remains the same, but you can simplify the fraction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  <a:r>
                  <a:rPr lang="en-GB" sz="2200" dirty="0"/>
                  <a:t>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. So, </a:t>
                </a:r>
                <a:r>
                  <a:rPr lang="en-GB" sz="2000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= </a:t>
                </a:r>
                <a:r>
                  <a:rPr lang="en-GB" sz="2000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.”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Yasmin’s strategy to simplify: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dirty="0">
                    <a:solidFill>
                      <a:srgbClr val="FF3860"/>
                    </a:solidFill>
                  </a:rPr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/>
                  <a:t> =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r="-1017" b="-21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93510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Yasmin has 4 packets of cookies. 3 are full and one packet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full.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She says, “To simplify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, the whole number remains the same, but you can simplify the fraction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  <a:r>
                  <a:rPr lang="en-GB" sz="2200" dirty="0"/>
                  <a:t>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. So, </a:t>
                </a:r>
                <a:r>
                  <a:rPr lang="en-GB" sz="2000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= </a:t>
                </a:r>
                <a:r>
                  <a:rPr lang="en-GB" sz="2000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.”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Yasmin’s strategy to simplify: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dirty="0">
                    <a:solidFill>
                      <a:srgbClr val="FF3860"/>
                    </a:solidFill>
                  </a:rPr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/>
                  <a:t> = </a:t>
                </a:r>
                <a:r>
                  <a:rPr lang="en-GB" sz="2400" dirty="0">
                    <a:solidFill>
                      <a:srgbClr val="FF3860"/>
                    </a:solidFill>
                  </a:rPr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r="-1017" b="-21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52833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Yasmin has 4 packets of cookies. 3 are full and one packet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full.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She says, “To simplify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, the whole number remains the same, but you can simplify the fraction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  <a:r>
                  <a:rPr lang="en-GB" sz="2200" dirty="0"/>
                  <a:t>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. So, </a:t>
                </a:r>
                <a:r>
                  <a:rPr lang="en-GB" sz="2000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= </a:t>
                </a:r>
                <a:r>
                  <a:rPr lang="en-GB" sz="2000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.”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Yasmin’s strategy to simplify: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dirty="0">
                    <a:solidFill>
                      <a:srgbClr val="FF3860"/>
                    </a:solidFill>
                  </a:rPr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/>
                  <a:t> = </a:t>
                </a:r>
                <a:r>
                  <a:rPr lang="en-GB" sz="2400" dirty="0">
                    <a:solidFill>
                      <a:srgbClr val="FF3860"/>
                    </a:solidFill>
                  </a:rPr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/>
                  <a:t> = </a:t>
                </a:r>
                <a:r>
                  <a:rPr lang="en-GB" sz="2400" dirty="0">
                    <a:solidFill>
                      <a:srgbClr val="FF3860"/>
                    </a:solidFill>
                  </a:rPr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r="-1017" b="-21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23071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Activity 2: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Yasmin has 4 packets of cookies. 3 are full and one packet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full.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She says, “To simplify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, the whole number remains the same, but you can simplify the fraction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  <a:r>
                  <a:rPr lang="en-GB" sz="2200" dirty="0"/>
                  <a:t>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. So, </a:t>
                </a:r>
                <a:r>
                  <a:rPr lang="en-GB" sz="2000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= </a:t>
                </a:r>
                <a:r>
                  <a:rPr lang="en-GB" sz="2000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.”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Yasmin’s strategy to simplify: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dirty="0"/>
                  <a:t> =</a:t>
                </a:r>
                <a:endParaRPr lang="en-GB" dirty="0">
                  <a:solidFill>
                    <a:srgbClr val="FF3860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GB" dirty="0"/>
                  <a:t> =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36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34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400" dirty="0"/>
                  <a:t> =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r="-1017" b="-21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3878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  <a:endParaRPr lang="en-GB" sz="3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Starter: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5" name="Cube 4">
            <a:extLst>
              <a:ext uri="{FF2B5EF4-FFF2-40B4-BE49-F238E27FC236}">
                <a16:creationId xmlns="" xmlns:a16="http://schemas.microsoft.com/office/drawing/2014/main" id="{6EBAEFBE-D0B8-F94D-8CE6-C79DAF8FF328}"/>
              </a:ext>
            </a:extLst>
          </p:cNvPr>
          <p:cNvSpPr/>
          <p:nvPr/>
        </p:nvSpPr>
        <p:spPr>
          <a:xfrm>
            <a:off x="1567543" y="4049486"/>
            <a:ext cx="644652" cy="644652"/>
          </a:xfrm>
          <a:prstGeom prst="cub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="" xmlns:a16="http://schemas.microsoft.com/office/drawing/2014/main" id="{79E9F069-83B0-2E40-A44C-BA84E885D415}"/>
              </a:ext>
            </a:extLst>
          </p:cNvPr>
          <p:cNvSpPr/>
          <p:nvPr/>
        </p:nvSpPr>
        <p:spPr>
          <a:xfrm>
            <a:off x="2037757" y="4049486"/>
            <a:ext cx="644652" cy="644652"/>
          </a:xfrm>
          <a:prstGeom prst="cube">
            <a:avLst/>
          </a:prstGeom>
          <a:solidFill>
            <a:srgbClr val="23D1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>
            <a:extLst>
              <a:ext uri="{FF2B5EF4-FFF2-40B4-BE49-F238E27FC236}">
                <a16:creationId xmlns="" xmlns:a16="http://schemas.microsoft.com/office/drawing/2014/main" id="{EF200585-59C4-7D47-A5E5-54C65F9F6129}"/>
              </a:ext>
            </a:extLst>
          </p:cNvPr>
          <p:cNvSpPr/>
          <p:nvPr/>
        </p:nvSpPr>
        <p:spPr>
          <a:xfrm>
            <a:off x="1567543" y="3575894"/>
            <a:ext cx="644652" cy="644652"/>
          </a:xfrm>
          <a:prstGeom prst="cub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>
            <a:extLst>
              <a:ext uri="{FF2B5EF4-FFF2-40B4-BE49-F238E27FC236}">
                <a16:creationId xmlns="" xmlns:a16="http://schemas.microsoft.com/office/drawing/2014/main" id="{95758A1B-8626-FA46-B64D-BF69B14EACA5}"/>
              </a:ext>
            </a:extLst>
          </p:cNvPr>
          <p:cNvSpPr/>
          <p:nvPr/>
        </p:nvSpPr>
        <p:spPr>
          <a:xfrm>
            <a:off x="2037757" y="3575894"/>
            <a:ext cx="644652" cy="644652"/>
          </a:xfrm>
          <a:prstGeom prst="cub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n 12">
            <a:extLst>
              <a:ext uri="{FF2B5EF4-FFF2-40B4-BE49-F238E27FC236}">
                <a16:creationId xmlns="" xmlns:a16="http://schemas.microsoft.com/office/drawing/2014/main" id="{61D4CF32-3B97-3C4B-B450-3E46AB221CB9}"/>
              </a:ext>
            </a:extLst>
          </p:cNvPr>
          <p:cNvSpPr/>
          <p:nvPr/>
        </p:nvSpPr>
        <p:spPr>
          <a:xfrm>
            <a:off x="3882837" y="4846114"/>
            <a:ext cx="914400" cy="521798"/>
          </a:xfrm>
          <a:prstGeom prst="can">
            <a:avLst/>
          </a:prstGeom>
          <a:solidFill>
            <a:srgbClr val="7957D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n 13">
            <a:extLst>
              <a:ext uri="{FF2B5EF4-FFF2-40B4-BE49-F238E27FC236}">
                <a16:creationId xmlns="" xmlns:a16="http://schemas.microsoft.com/office/drawing/2014/main" id="{06381012-5723-4C47-8BF2-6A0E6A627E31}"/>
              </a:ext>
            </a:extLst>
          </p:cNvPr>
          <p:cNvSpPr/>
          <p:nvPr/>
        </p:nvSpPr>
        <p:spPr>
          <a:xfrm>
            <a:off x="3882837" y="4462361"/>
            <a:ext cx="914400" cy="521798"/>
          </a:xfrm>
          <a:prstGeom prst="can">
            <a:avLst/>
          </a:prstGeom>
          <a:solidFill>
            <a:srgbClr val="7957D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14">
            <a:extLst>
              <a:ext uri="{FF2B5EF4-FFF2-40B4-BE49-F238E27FC236}">
                <a16:creationId xmlns="" xmlns:a16="http://schemas.microsoft.com/office/drawing/2014/main" id="{7ABE510D-326A-9C4A-BFFE-CFC5CD771FB6}"/>
              </a:ext>
            </a:extLst>
          </p:cNvPr>
          <p:cNvSpPr/>
          <p:nvPr/>
        </p:nvSpPr>
        <p:spPr>
          <a:xfrm>
            <a:off x="3882837" y="4081300"/>
            <a:ext cx="914400" cy="521798"/>
          </a:xfrm>
          <a:prstGeom prst="ca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n 15">
            <a:extLst>
              <a:ext uri="{FF2B5EF4-FFF2-40B4-BE49-F238E27FC236}">
                <a16:creationId xmlns="" xmlns:a16="http://schemas.microsoft.com/office/drawing/2014/main" id="{2E8A1396-89DE-F34A-88CF-F31239C4B3A8}"/>
              </a:ext>
            </a:extLst>
          </p:cNvPr>
          <p:cNvSpPr/>
          <p:nvPr/>
        </p:nvSpPr>
        <p:spPr>
          <a:xfrm>
            <a:off x="3882837" y="3697547"/>
            <a:ext cx="914400" cy="521798"/>
          </a:xfrm>
          <a:prstGeom prst="ca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n 16">
            <a:extLst>
              <a:ext uri="{FF2B5EF4-FFF2-40B4-BE49-F238E27FC236}">
                <a16:creationId xmlns="" xmlns:a16="http://schemas.microsoft.com/office/drawing/2014/main" id="{73F7ED53-AB2F-0B41-8B10-57F6645A25CB}"/>
              </a:ext>
            </a:extLst>
          </p:cNvPr>
          <p:cNvSpPr/>
          <p:nvPr/>
        </p:nvSpPr>
        <p:spPr>
          <a:xfrm>
            <a:off x="3882837" y="3310982"/>
            <a:ext cx="914400" cy="521798"/>
          </a:xfrm>
          <a:prstGeom prst="ca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n 17">
            <a:extLst>
              <a:ext uri="{FF2B5EF4-FFF2-40B4-BE49-F238E27FC236}">
                <a16:creationId xmlns="" xmlns:a16="http://schemas.microsoft.com/office/drawing/2014/main" id="{2ED67E62-4CD2-DF4B-B189-0E868C6AD99F}"/>
              </a:ext>
            </a:extLst>
          </p:cNvPr>
          <p:cNvSpPr/>
          <p:nvPr/>
        </p:nvSpPr>
        <p:spPr>
          <a:xfrm>
            <a:off x="3882837" y="2931475"/>
            <a:ext cx="914400" cy="521798"/>
          </a:xfrm>
          <a:prstGeom prst="ca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3A16D82C-15A5-D74D-BD1B-3D2C9530CB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8094" y="4917528"/>
            <a:ext cx="696774" cy="72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6C877D38-7A51-D440-A29F-7B41206798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8094" y="4486114"/>
            <a:ext cx="696774" cy="72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BE7FE1C3-882D-3C47-BE8D-B02E2D1F38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5194" y="4065815"/>
            <a:ext cx="696774" cy="72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97896FD8-2A8E-AD46-A960-33101F0A6D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5194" y="3634401"/>
            <a:ext cx="696774" cy="72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CF0D140B-F1CF-0F4B-923C-4BC3FD4E3D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8094" y="3236762"/>
            <a:ext cx="696774" cy="72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E3DA946E-7717-844B-87D9-3E5931B986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8094" y="2805348"/>
            <a:ext cx="696774" cy="72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952611C0-E7CF-8B48-BB29-EFE8FBC8AB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6435" y="2388215"/>
            <a:ext cx="698433" cy="72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543C29BB-F001-CD48-ADF3-C9A071E583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5194" y="1980539"/>
            <a:ext cx="698433" cy="72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3F674D31-F67D-3340-A17B-C63A2D70BF1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9388" y="3165348"/>
            <a:ext cx="530455" cy="54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E05C4DDD-913E-544E-AD2D-7436D7ECB37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5669" y="4242549"/>
            <a:ext cx="530207" cy="54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235A4C0C-451B-004B-B863-4D83CAC96A1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9388" y="3708782"/>
            <a:ext cx="530455" cy="54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340A8B04-2DFD-DA48-A024-521B939B673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874" y="4248782"/>
            <a:ext cx="530455" cy="54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917D3E02-FC96-A343-83C5-B5151421419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7329" y="3159115"/>
            <a:ext cx="530455" cy="54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A86B1118-FB8E-624C-9CB8-559CBC26FFD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7329" y="3702549"/>
            <a:ext cx="530455" cy="54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BD68D8A8-DCD2-F94A-8ACB-74E71E73669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4815" y="4242549"/>
            <a:ext cx="530455" cy="54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6205EC1F-6B78-3444-B88D-EECA80C0748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2756" y="3159115"/>
            <a:ext cx="530455" cy="540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B9AF7073-19FC-A040-8FE6-4D0386C97CF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2756" y="3702549"/>
            <a:ext cx="530455" cy="540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D46B0282-D06A-994A-A84A-EEFE5B7CC25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0242" y="4242549"/>
            <a:ext cx="530455" cy="54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BA5C0E10-9CC9-D047-B289-8FB13E81562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7521" y="3708782"/>
            <a:ext cx="530207" cy="54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6C885B30-3085-C74C-8AE2-94EC637DDAB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7521" y="3157056"/>
            <a:ext cx="53020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0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Activity 2: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Yasmin has 4 packets of cookies. 3 are full and one packet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full.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She says, “To simplify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, the whole number remains the same, but you can simplify the fraction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  <a:r>
                  <a:rPr lang="en-GB" sz="2200" dirty="0"/>
                  <a:t>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. So, </a:t>
                </a:r>
                <a:r>
                  <a:rPr lang="en-GB" sz="2000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= </a:t>
                </a:r>
                <a:r>
                  <a:rPr lang="en-GB" sz="2000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.”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Yasmin’s strategy to simplify: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dirty="0">
                    <a:solidFill>
                      <a:srgbClr val="FF3860"/>
                    </a:solidFill>
                  </a:rPr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36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34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400" dirty="0"/>
                  <a:t> = </a:t>
                </a:r>
                <a:r>
                  <a:rPr lang="en-GB" sz="2400" dirty="0">
                    <a:solidFill>
                      <a:srgbClr val="FF3860"/>
                    </a:solidFill>
                  </a:rPr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400" dirty="0"/>
                  <a:t> = </a:t>
                </a:r>
                <a:r>
                  <a:rPr lang="en-GB" sz="2400" dirty="0">
                    <a:solidFill>
                      <a:srgbClr val="FF3860"/>
                    </a:solidFill>
                  </a:rPr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r="-1017" b="-21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59057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Add the fractions below, giving the answers in their simplest form. </a:t>
                </a:r>
                <a:endParaRPr lang="en-GB" sz="2200" dirty="0"/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=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b="-13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C645EEF-4063-C94C-9B62-CE853088C504}"/>
              </a:ext>
            </a:extLst>
          </p:cNvPr>
          <p:cNvSpPr/>
          <p:nvPr/>
        </p:nvSpPr>
        <p:spPr>
          <a:xfrm>
            <a:off x="5954053" y="5848372"/>
            <a:ext cx="57518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Do they all need to be simplified?</a:t>
            </a:r>
          </a:p>
          <a:p>
            <a:r>
              <a:rPr lang="en-GB" sz="2400" dirty="0">
                <a:latin typeface="OpenDyslexicAlta" pitchFamily="2" charset="77"/>
              </a:rPr>
              <a:t>Explain your answer. </a:t>
            </a:r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996987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Add the fractions below, giving the answers in their simplest form. </a:t>
                </a:r>
                <a:endParaRPr lang="en-GB" sz="2200" dirty="0"/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=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b="-13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A5F0360-B243-F047-A400-2564E0AF1223}"/>
              </a:ext>
            </a:extLst>
          </p:cNvPr>
          <p:cNvSpPr/>
          <p:nvPr/>
        </p:nvSpPr>
        <p:spPr>
          <a:xfrm>
            <a:off x="5954053" y="5848372"/>
            <a:ext cx="57518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Do they all need to be simplified?</a:t>
            </a:r>
          </a:p>
          <a:p>
            <a:r>
              <a:rPr lang="en-GB" sz="2400" dirty="0">
                <a:latin typeface="OpenDyslexicAlta" pitchFamily="2" charset="77"/>
              </a:rPr>
              <a:t>Explain your answer. </a:t>
            </a:r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386172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Add the fractions below, giving the answers in their simplest form. </a:t>
                </a:r>
                <a:endParaRPr lang="en-GB" sz="2200" dirty="0"/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=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b="-13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44593E5-A706-3246-ACB8-A4DC5A439759}"/>
              </a:ext>
            </a:extLst>
          </p:cNvPr>
          <p:cNvSpPr/>
          <p:nvPr/>
        </p:nvSpPr>
        <p:spPr>
          <a:xfrm>
            <a:off x="5954053" y="5848372"/>
            <a:ext cx="57518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Do they all need to be simplified?</a:t>
            </a:r>
          </a:p>
          <a:p>
            <a:r>
              <a:rPr lang="en-GB" sz="2400" dirty="0">
                <a:latin typeface="OpenDyslexicAlta" pitchFamily="2" charset="77"/>
              </a:rPr>
              <a:t>Explain your answer. </a:t>
            </a:r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372528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Add the fractions below, giving the answers in their simplest form. </a:t>
                </a:r>
                <a:endParaRPr lang="en-GB" sz="2200" dirty="0"/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=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b="-13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44593E5-A706-3246-ACB8-A4DC5A439759}"/>
              </a:ext>
            </a:extLst>
          </p:cNvPr>
          <p:cNvSpPr/>
          <p:nvPr/>
        </p:nvSpPr>
        <p:spPr>
          <a:xfrm>
            <a:off x="5954053" y="5848372"/>
            <a:ext cx="57518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Do they all need to be simplified?</a:t>
            </a:r>
          </a:p>
          <a:p>
            <a:r>
              <a:rPr lang="en-GB" sz="2400" dirty="0">
                <a:latin typeface="OpenDyslexicAlta" pitchFamily="2" charset="77"/>
              </a:rPr>
              <a:t>Explain your answer. </a:t>
            </a:r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854033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Add the fractions below, giving the answers in their simplest form. </a:t>
                </a:r>
                <a:endParaRPr lang="en-GB" sz="2200" dirty="0"/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=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b="-13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44593E5-A706-3246-ACB8-A4DC5A439759}"/>
              </a:ext>
            </a:extLst>
          </p:cNvPr>
          <p:cNvSpPr/>
          <p:nvPr/>
        </p:nvSpPr>
        <p:spPr>
          <a:xfrm>
            <a:off x="5954053" y="5848372"/>
            <a:ext cx="57518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Do they all need to be simplified?</a:t>
            </a:r>
          </a:p>
          <a:p>
            <a:r>
              <a:rPr lang="en-GB" sz="2400" dirty="0">
                <a:latin typeface="OpenDyslexicAlta" pitchFamily="2" charset="77"/>
              </a:rPr>
              <a:t>Explain your answer. </a:t>
            </a:r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001578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Add the fractions below, giving the answers in their simplest form. </a:t>
                </a:r>
                <a:endParaRPr lang="en-GB" sz="2200" dirty="0"/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:r>
                  <a:rPr lang="en-GB" sz="2200" dirty="0">
                    <a:solidFill>
                      <a:srgbClr val="FF3860"/>
                    </a:solidFill>
                  </a:rPr>
                  <a:t>1</a:t>
                </a:r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2200" dirty="0">
                  <a:solidFill>
                    <a:srgbClr val="FF3860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=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b="-13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44593E5-A706-3246-ACB8-A4DC5A439759}"/>
              </a:ext>
            </a:extLst>
          </p:cNvPr>
          <p:cNvSpPr/>
          <p:nvPr/>
        </p:nvSpPr>
        <p:spPr>
          <a:xfrm>
            <a:off x="5954053" y="5848372"/>
            <a:ext cx="57518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Do they all need to be simplified?</a:t>
            </a:r>
          </a:p>
          <a:p>
            <a:r>
              <a:rPr lang="en-GB" sz="2400" dirty="0">
                <a:latin typeface="OpenDyslexicAlta" pitchFamily="2" charset="77"/>
              </a:rPr>
              <a:t>Explain your answer. </a:t>
            </a:r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785540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Add the fractions below, giving the answers in their simplest form. </a:t>
                </a:r>
                <a:endParaRPr lang="en-GB" sz="2200" dirty="0"/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:r>
                  <a:rPr lang="en-GB" sz="2200" dirty="0">
                    <a:solidFill>
                      <a:srgbClr val="FF3860"/>
                    </a:solidFill>
                  </a:rPr>
                  <a:t>1</a:t>
                </a:r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</a:t>
                </a:r>
                <a:r>
                  <a:rPr lang="en-GB" sz="2200" dirty="0"/>
                  <a:t>=</a:t>
                </a:r>
                <a:r>
                  <a:rPr lang="en-GB" sz="2200" dirty="0">
                    <a:solidFill>
                      <a:srgbClr val="FF3860"/>
                    </a:solidFill>
                  </a:rPr>
                  <a:t> 1</a:t>
                </a:r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=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b="-13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44593E5-A706-3246-ACB8-A4DC5A439759}"/>
              </a:ext>
            </a:extLst>
          </p:cNvPr>
          <p:cNvSpPr/>
          <p:nvPr/>
        </p:nvSpPr>
        <p:spPr>
          <a:xfrm>
            <a:off x="5954053" y="5848372"/>
            <a:ext cx="57518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Do they all need to be simplified?</a:t>
            </a:r>
          </a:p>
          <a:p>
            <a:r>
              <a:rPr lang="en-GB" sz="2400" dirty="0">
                <a:latin typeface="OpenDyslexicAlta" pitchFamily="2" charset="77"/>
              </a:rPr>
              <a:t>Explain your answer. </a:t>
            </a:r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466998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Add the fractions below, giving the answers in their simplest form. </a:t>
                </a:r>
                <a:endParaRPr lang="en-GB" sz="2200" dirty="0"/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:r>
                  <a:rPr lang="en-GB" sz="2200" dirty="0">
                    <a:solidFill>
                      <a:srgbClr val="FF3860"/>
                    </a:solidFill>
                  </a:rPr>
                  <a:t>1</a:t>
                </a:r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</a:t>
                </a:r>
                <a:r>
                  <a:rPr lang="en-GB" sz="2200" dirty="0"/>
                  <a:t>=</a:t>
                </a:r>
                <a:r>
                  <a:rPr lang="en-GB" sz="2200" dirty="0">
                    <a:solidFill>
                      <a:srgbClr val="FF3860"/>
                    </a:solidFill>
                  </a:rPr>
                  <a:t> 1</a:t>
                </a:r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:endParaRPr lang="en-GB" sz="2200" dirty="0">
                  <a:solidFill>
                    <a:srgbClr val="FF3860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0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b="-13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44593E5-A706-3246-ACB8-A4DC5A439759}"/>
              </a:ext>
            </a:extLst>
          </p:cNvPr>
          <p:cNvSpPr/>
          <p:nvPr/>
        </p:nvSpPr>
        <p:spPr>
          <a:xfrm>
            <a:off x="5954053" y="5848372"/>
            <a:ext cx="57518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Do they all need to be simplified?</a:t>
            </a:r>
          </a:p>
          <a:p>
            <a:r>
              <a:rPr lang="en-GB" sz="2400" dirty="0">
                <a:latin typeface="OpenDyslexicAlta" pitchFamily="2" charset="77"/>
              </a:rPr>
              <a:t>Explain your answer. </a:t>
            </a:r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773189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Add the fractions below, giving the answers in their simplest form. </a:t>
                </a:r>
                <a:endParaRPr lang="en-GB" sz="2200" dirty="0"/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:r>
                  <a:rPr lang="en-GB" sz="2200" dirty="0">
                    <a:solidFill>
                      <a:srgbClr val="FF3860"/>
                    </a:solidFill>
                  </a:rPr>
                  <a:t>1</a:t>
                </a:r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</a:t>
                </a:r>
                <a:r>
                  <a:rPr lang="en-GB" sz="2200" dirty="0"/>
                  <a:t>=</a:t>
                </a:r>
                <a:r>
                  <a:rPr lang="en-GB" sz="2200" dirty="0">
                    <a:solidFill>
                      <a:srgbClr val="FF3860"/>
                    </a:solidFill>
                  </a:rPr>
                  <a:t> 1</a:t>
                </a:r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:r>
                  <a:rPr lang="en-GB" sz="2200" dirty="0">
                    <a:solidFill>
                      <a:srgbClr val="FF3860"/>
                    </a:solidFill>
                  </a:rPr>
                  <a:t>1</a:t>
                </a:r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0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b="-13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44593E5-A706-3246-ACB8-A4DC5A439759}"/>
              </a:ext>
            </a:extLst>
          </p:cNvPr>
          <p:cNvSpPr/>
          <p:nvPr/>
        </p:nvSpPr>
        <p:spPr>
          <a:xfrm>
            <a:off x="5954053" y="5848372"/>
            <a:ext cx="57518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Do they all need to be simplified?</a:t>
            </a:r>
          </a:p>
          <a:p>
            <a:r>
              <a:rPr lang="en-GB" sz="2400" dirty="0">
                <a:latin typeface="OpenDyslexicAlta" pitchFamily="2" charset="77"/>
              </a:rPr>
              <a:t>Explain your answer. </a:t>
            </a:r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63610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  <a:endParaRPr lang="en-GB" sz="3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4561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Starter: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purple and white cylinder stack doesn’t belong as 2 of the 6 (or a third) of the pieces are purple, whereas the other representations each show a different part of a quarter (2 of the 8 cubes are pink; 3 of the 12 counters are red). </a:t>
            </a:r>
          </a:p>
        </p:txBody>
      </p:sp>
      <p:sp>
        <p:nvSpPr>
          <p:cNvPr id="5" name="Cube 4">
            <a:extLst>
              <a:ext uri="{FF2B5EF4-FFF2-40B4-BE49-F238E27FC236}">
                <a16:creationId xmlns="" xmlns:a16="http://schemas.microsoft.com/office/drawing/2014/main" id="{6EBAEFBE-D0B8-F94D-8CE6-C79DAF8FF328}"/>
              </a:ext>
            </a:extLst>
          </p:cNvPr>
          <p:cNvSpPr/>
          <p:nvPr/>
        </p:nvSpPr>
        <p:spPr>
          <a:xfrm>
            <a:off x="1567543" y="4049486"/>
            <a:ext cx="644652" cy="644652"/>
          </a:xfrm>
          <a:prstGeom prst="cub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="" xmlns:a16="http://schemas.microsoft.com/office/drawing/2014/main" id="{79E9F069-83B0-2E40-A44C-BA84E885D415}"/>
              </a:ext>
            </a:extLst>
          </p:cNvPr>
          <p:cNvSpPr/>
          <p:nvPr/>
        </p:nvSpPr>
        <p:spPr>
          <a:xfrm>
            <a:off x="2037757" y="4049486"/>
            <a:ext cx="644652" cy="644652"/>
          </a:xfrm>
          <a:prstGeom prst="cube">
            <a:avLst/>
          </a:prstGeom>
          <a:solidFill>
            <a:srgbClr val="23D1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>
            <a:extLst>
              <a:ext uri="{FF2B5EF4-FFF2-40B4-BE49-F238E27FC236}">
                <a16:creationId xmlns="" xmlns:a16="http://schemas.microsoft.com/office/drawing/2014/main" id="{EF200585-59C4-7D47-A5E5-54C65F9F6129}"/>
              </a:ext>
            </a:extLst>
          </p:cNvPr>
          <p:cNvSpPr/>
          <p:nvPr/>
        </p:nvSpPr>
        <p:spPr>
          <a:xfrm>
            <a:off x="1567543" y="3575894"/>
            <a:ext cx="644652" cy="644652"/>
          </a:xfrm>
          <a:prstGeom prst="cub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>
            <a:extLst>
              <a:ext uri="{FF2B5EF4-FFF2-40B4-BE49-F238E27FC236}">
                <a16:creationId xmlns="" xmlns:a16="http://schemas.microsoft.com/office/drawing/2014/main" id="{95758A1B-8626-FA46-B64D-BF69B14EACA5}"/>
              </a:ext>
            </a:extLst>
          </p:cNvPr>
          <p:cNvSpPr/>
          <p:nvPr/>
        </p:nvSpPr>
        <p:spPr>
          <a:xfrm>
            <a:off x="2037757" y="3575894"/>
            <a:ext cx="644652" cy="644652"/>
          </a:xfrm>
          <a:prstGeom prst="cub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n 12">
            <a:extLst>
              <a:ext uri="{FF2B5EF4-FFF2-40B4-BE49-F238E27FC236}">
                <a16:creationId xmlns="" xmlns:a16="http://schemas.microsoft.com/office/drawing/2014/main" id="{61D4CF32-3B97-3C4B-B450-3E46AB221CB9}"/>
              </a:ext>
            </a:extLst>
          </p:cNvPr>
          <p:cNvSpPr/>
          <p:nvPr/>
        </p:nvSpPr>
        <p:spPr>
          <a:xfrm>
            <a:off x="3882837" y="4846114"/>
            <a:ext cx="914400" cy="521798"/>
          </a:xfrm>
          <a:prstGeom prst="can">
            <a:avLst/>
          </a:prstGeom>
          <a:solidFill>
            <a:srgbClr val="7957D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n 13">
            <a:extLst>
              <a:ext uri="{FF2B5EF4-FFF2-40B4-BE49-F238E27FC236}">
                <a16:creationId xmlns="" xmlns:a16="http://schemas.microsoft.com/office/drawing/2014/main" id="{06381012-5723-4C47-8BF2-6A0E6A627E31}"/>
              </a:ext>
            </a:extLst>
          </p:cNvPr>
          <p:cNvSpPr/>
          <p:nvPr/>
        </p:nvSpPr>
        <p:spPr>
          <a:xfrm>
            <a:off x="3882837" y="4462361"/>
            <a:ext cx="914400" cy="521798"/>
          </a:xfrm>
          <a:prstGeom prst="can">
            <a:avLst/>
          </a:prstGeom>
          <a:solidFill>
            <a:srgbClr val="7957D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14">
            <a:extLst>
              <a:ext uri="{FF2B5EF4-FFF2-40B4-BE49-F238E27FC236}">
                <a16:creationId xmlns="" xmlns:a16="http://schemas.microsoft.com/office/drawing/2014/main" id="{7ABE510D-326A-9C4A-BFFE-CFC5CD771FB6}"/>
              </a:ext>
            </a:extLst>
          </p:cNvPr>
          <p:cNvSpPr/>
          <p:nvPr/>
        </p:nvSpPr>
        <p:spPr>
          <a:xfrm>
            <a:off x="3882837" y="4081300"/>
            <a:ext cx="914400" cy="521798"/>
          </a:xfrm>
          <a:prstGeom prst="ca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n 15">
            <a:extLst>
              <a:ext uri="{FF2B5EF4-FFF2-40B4-BE49-F238E27FC236}">
                <a16:creationId xmlns="" xmlns:a16="http://schemas.microsoft.com/office/drawing/2014/main" id="{2E8A1396-89DE-F34A-88CF-F31239C4B3A8}"/>
              </a:ext>
            </a:extLst>
          </p:cNvPr>
          <p:cNvSpPr/>
          <p:nvPr/>
        </p:nvSpPr>
        <p:spPr>
          <a:xfrm>
            <a:off x="3882837" y="3697547"/>
            <a:ext cx="914400" cy="521798"/>
          </a:xfrm>
          <a:prstGeom prst="ca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n 16">
            <a:extLst>
              <a:ext uri="{FF2B5EF4-FFF2-40B4-BE49-F238E27FC236}">
                <a16:creationId xmlns="" xmlns:a16="http://schemas.microsoft.com/office/drawing/2014/main" id="{73F7ED53-AB2F-0B41-8B10-57F6645A25CB}"/>
              </a:ext>
            </a:extLst>
          </p:cNvPr>
          <p:cNvSpPr/>
          <p:nvPr/>
        </p:nvSpPr>
        <p:spPr>
          <a:xfrm>
            <a:off x="3882837" y="3310982"/>
            <a:ext cx="914400" cy="521798"/>
          </a:xfrm>
          <a:prstGeom prst="ca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n 17">
            <a:extLst>
              <a:ext uri="{FF2B5EF4-FFF2-40B4-BE49-F238E27FC236}">
                <a16:creationId xmlns="" xmlns:a16="http://schemas.microsoft.com/office/drawing/2014/main" id="{2ED67E62-4CD2-DF4B-B189-0E868C6AD99F}"/>
              </a:ext>
            </a:extLst>
          </p:cNvPr>
          <p:cNvSpPr/>
          <p:nvPr/>
        </p:nvSpPr>
        <p:spPr>
          <a:xfrm>
            <a:off x="3882837" y="2931475"/>
            <a:ext cx="914400" cy="521798"/>
          </a:xfrm>
          <a:prstGeom prst="ca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3A16D82C-15A5-D74D-BD1B-3D2C9530CB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8094" y="4917528"/>
            <a:ext cx="696774" cy="72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6C877D38-7A51-D440-A29F-7B41206798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8094" y="4486114"/>
            <a:ext cx="696774" cy="72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BE7FE1C3-882D-3C47-BE8D-B02E2D1F38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5194" y="4065815"/>
            <a:ext cx="696774" cy="72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97896FD8-2A8E-AD46-A960-33101F0A6D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5194" y="3634401"/>
            <a:ext cx="696774" cy="72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CF0D140B-F1CF-0F4B-923C-4BC3FD4E3D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8094" y="3236762"/>
            <a:ext cx="696774" cy="72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E3DA946E-7717-844B-87D9-3E5931B986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8094" y="2805348"/>
            <a:ext cx="696774" cy="72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952611C0-E7CF-8B48-BB29-EFE8FBC8AB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6435" y="2388215"/>
            <a:ext cx="698433" cy="72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543C29BB-F001-CD48-ADF3-C9A071E583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5194" y="1980539"/>
            <a:ext cx="698433" cy="72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3F674D31-F67D-3340-A17B-C63A2D70BF1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9388" y="3165348"/>
            <a:ext cx="530455" cy="54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E05C4DDD-913E-544E-AD2D-7436D7ECB37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5669" y="4242549"/>
            <a:ext cx="530207" cy="54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235A4C0C-451B-004B-B863-4D83CAC96A1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9388" y="3708782"/>
            <a:ext cx="530455" cy="54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340A8B04-2DFD-DA48-A024-521B939B673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874" y="4248782"/>
            <a:ext cx="530455" cy="54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917D3E02-FC96-A343-83C5-B5151421419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7329" y="3159115"/>
            <a:ext cx="530455" cy="54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A86B1118-FB8E-624C-9CB8-559CBC26FFD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7329" y="3702549"/>
            <a:ext cx="530455" cy="54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BD68D8A8-DCD2-F94A-8ACB-74E71E73669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4815" y="4242549"/>
            <a:ext cx="530455" cy="54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6205EC1F-6B78-3444-B88D-EECA80C0748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2756" y="3159115"/>
            <a:ext cx="530455" cy="540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B9AF7073-19FC-A040-8FE6-4D0386C97CF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2756" y="3702549"/>
            <a:ext cx="530455" cy="540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D46B0282-D06A-994A-A84A-EEFE5B7CC25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0242" y="4242549"/>
            <a:ext cx="530455" cy="54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BA5C0E10-9CC9-D047-B289-8FB13E81562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7521" y="3708782"/>
            <a:ext cx="530207" cy="54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6C885B30-3085-C74C-8AE2-94EC637DDAB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7521" y="3157056"/>
            <a:ext cx="53020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465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Add the fractions below, giving the answers in their simplest form. </a:t>
                </a:r>
                <a:endParaRPr lang="en-GB" sz="2200" dirty="0"/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:r>
                  <a:rPr lang="en-GB" sz="2200" dirty="0">
                    <a:solidFill>
                      <a:srgbClr val="FF3860"/>
                    </a:solidFill>
                  </a:rPr>
                  <a:t>1</a:t>
                </a:r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</a:t>
                </a:r>
                <a:r>
                  <a:rPr lang="en-GB" sz="2200" dirty="0"/>
                  <a:t>=</a:t>
                </a:r>
                <a:r>
                  <a:rPr lang="en-GB" sz="2200" dirty="0">
                    <a:solidFill>
                      <a:srgbClr val="FF3860"/>
                    </a:solidFill>
                  </a:rPr>
                  <a:t> 1</a:t>
                </a:r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:r>
                  <a:rPr lang="en-GB" sz="2200" dirty="0">
                    <a:solidFill>
                      <a:srgbClr val="FF3860"/>
                    </a:solidFill>
                  </a:rPr>
                  <a:t>1</a:t>
                </a:r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</a:t>
                </a:r>
                <a:r>
                  <a:rPr lang="en-GB" sz="2200" dirty="0">
                    <a:solidFill>
                      <a:prstClr val="black"/>
                    </a:solidFill>
                  </a:rPr>
                  <a:t>=</a:t>
                </a:r>
                <a:r>
                  <a:rPr lang="en-GB" sz="2200" dirty="0">
                    <a:solidFill>
                      <a:srgbClr val="FF3860"/>
                    </a:solidFill>
                  </a:rPr>
                  <a:t> 1</a:t>
                </a:r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0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b="-13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44593E5-A706-3246-ACB8-A4DC5A439759}"/>
              </a:ext>
            </a:extLst>
          </p:cNvPr>
          <p:cNvSpPr/>
          <p:nvPr/>
        </p:nvSpPr>
        <p:spPr>
          <a:xfrm>
            <a:off x="5954053" y="5848372"/>
            <a:ext cx="57518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Do they all need to be simplified?</a:t>
            </a:r>
          </a:p>
          <a:p>
            <a:r>
              <a:rPr lang="en-GB" sz="2400" dirty="0">
                <a:latin typeface="OpenDyslexicAlta" pitchFamily="2" charset="77"/>
              </a:rPr>
              <a:t>Explain your answer. </a:t>
            </a:r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785903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Add the fractions below, giving the answers in their simplest form. </a:t>
                </a:r>
                <a:endParaRPr lang="en-GB" sz="2200" dirty="0"/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:r>
                  <a:rPr lang="en-GB" sz="2200" dirty="0">
                    <a:solidFill>
                      <a:srgbClr val="FF3860"/>
                    </a:solidFill>
                  </a:rPr>
                  <a:t>1</a:t>
                </a:r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</a:t>
                </a:r>
                <a:r>
                  <a:rPr lang="en-GB" sz="2200" dirty="0"/>
                  <a:t>=</a:t>
                </a:r>
                <a:r>
                  <a:rPr lang="en-GB" sz="2200" dirty="0">
                    <a:solidFill>
                      <a:srgbClr val="FF3860"/>
                    </a:solidFill>
                  </a:rPr>
                  <a:t> 1</a:t>
                </a:r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:r>
                  <a:rPr lang="en-GB" sz="2200" dirty="0">
                    <a:solidFill>
                      <a:srgbClr val="FF3860"/>
                    </a:solidFill>
                  </a:rPr>
                  <a:t>1</a:t>
                </a:r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</a:t>
                </a:r>
                <a:r>
                  <a:rPr lang="en-GB" sz="2200" dirty="0">
                    <a:solidFill>
                      <a:prstClr val="black"/>
                    </a:solidFill>
                  </a:rPr>
                  <a:t>=</a:t>
                </a:r>
                <a:r>
                  <a:rPr lang="en-GB" sz="2200" dirty="0">
                    <a:solidFill>
                      <a:srgbClr val="FF3860"/>
                    </a:solidFill>
                  </a:rPr>
                  <a:t> 1</a:t>
                </a:r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0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b="-13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44593E5-A706-3246-ACB8-A4DC5A439759}"/>
              </a:ext>
            </a:extLst>
          </p:cNvPr>
          <p:cNvSpPr/>
          <p:nvPr/>
        </p:nvSpPr>
        <p:spPr>
          <a:xfrm>
            <a:off x="5410826" y="5848372"/>
            <a:ext cx="66559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b) doesn’t need to be simplified as </a:t>
            </a:r>
            <a:b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</a:br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9 and 10’s highest common factor is 1. </a:t>
            </a:r>
            <a:endParaRPr lang="en-US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365272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Activity 3: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Add the fractions below, giving the answers in their simplest form. </a:t>
                </a:r>
                <a:endParaRPr lang="en-GB" sz="2200" dirty="0"/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=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b="-1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AEDD07D-8DD1-C74E-BE32-0768FFFB7E57}"/>
              </a:ext>
            </a:extLst>
          </p:cNvPr>
          <p:cNvSpPr/>
          <p:nvPr/>
        </p:nvSpPr>
        <p:spPr>
          <a:xfrm>
            <a:off x="5954053" y="5848372"/>
            <a:ext cx="57518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Do they all need to be simplified?</a:t>
            </a:r>
          </a:p>
          <a:p>
            <a:r>
              <a:rPr lang="en-GB" sz="2400" dirty="0">
                <a:latin typeface="OpenDyslexicAlta" pitchFamily="2" charset="77"/>
              </a:rPr>
              <a:t>Explain your answer. </a:t>
            </a:r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682879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Activity 3: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Add the fractions below, giving the answers in their simplest form. </a:t>
                </a:r>
                <a:endParaRPr lang="en-GB" sz="2200" dirty="0"/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:r>
                  <a:rPr lang="en-GB" sz="2200" dirty="0">
                    <a:solidFill>
                      <a:srgbClr val="FF3860"/>
                    </a:solidFill>
                  </a:rPr>
                  <a:t>1</a:t>
                </a:r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</a:t>
                </a:r>
                <a:r>
                  <a:rPr lang="en-GB" sz="2200" dirty="0">
                    <a:solidFill>
                      <a:prstClr val="black"/>
                    </a:solidFill>
                  </a:rPr>
                  <a:t>=</a:t>
                </a:r>
                <a:r>
                  <a:rPr lang="en-GB" sz="2200" dirty="0">
                    <a:solidFill>
                      <a:srgbClr val="FF3860"/>
                    </a:solidFill>
                  </a:rPr>
                  <a:t> 1</a:t>
                </a:r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:r>
                  <a:rPr lang="en-GB" sz="2200" dirty="0">
                    <a:solidFill>
                      <a:srgbClr val="FF3860"/>
                    </a:solidFill>
                  </a:rPr>
                  <a:t>1</a:t>
                </a:r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</a:t>
                </a:r>
                <a:r>
                  <a:rPr lang="en-GB" sz="2200" dirty="0">
                    <a:solidFill>
                      <a:prstClr val="black"/>
                    </a:solidFill>
                  </a:rPr>
                  <a:t>=</a:t>
                </a:r>
                <a:r>
                  <a:rPr lang="en-GB" sz="2200" dirty="0">
                    <a:solidFill>
                      <a:srgbClr val="FF3860"/>
                    </a:solidFill>
                  </a:rPr>
                  <a:t> 1</a:t>
                </a:r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0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b="-1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6A7AADE-FA5F-3B49-B2F0-3AF7F9E6CE1A}"/>
              </a:ext>
            </a:extLst>
          </p:cNvPr>
          <p:cNvSpPr/>
          <p:nvPr/>
        </p:nvSpPr>
        <p:spPr>
          <a:xfrm>
            <a:off x="5228606" y="5848372"/>
            <a:ext cx="68018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b) doesn’t need to be simplified as </a:t>
            </a:r>
            <a:b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</a:br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11 and 12’s highest common factor is 1. </a:t>
            </a:r>
            <a:endParaRPr lang="en-US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114686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034"/>
            <a:ext cx="11228615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chemeClr val="tx1"/>
                </a:solidFill>
              </a:rPr>
              <a:t>Place the fraction cards in the correct column. </a:t>
            </a:r>
            <a:endParaRPr lang="en-GB" sz="2200" dirty="0">
              <a:solidFill>
                <a:prstClr val="black"/>
              </a:solidFill>
            </a:endParaRPr>
          </a:p>
          <a:p>
            <a:pPr marL="457200" lvl="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="" xmlns:a16="http://schemas.microsoft.com/office/drawing/2014/main" id="{B3CBB3AE-4C91-0441-B1A5-EEEADA7C9F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1531000"/>
                  </p:ext>
                </p:extLst>
              </p:nvPr>
            </p:nvGraphicFramePr>
            <p:xfrm>
              <a:off x="838200" y="2451757"/>
              <a:ext cx="10515600" cy="243433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628900">
                      <a:extLst>
                        <a:ext uri="{9D8B030D-6E8A-4147-A177-3AD203B41FA5}">
                          <a16:colId xmlns="" xmlns:a16="http://schemas.microsoft.com/office/drawing/2014/main" val="1408688730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="" xmlns:a16="http://schemas.microsoft.com/office/drawing/2014/main" val="1397766540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="" xmlns:a16="http://schemas.microsoft.com/office/drawing/2014/main" val="267142274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="" xmlns:a16="http://schemas.microsoft.com/office/drawing/2014/main" val="262164653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Equivalent to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8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 </a:t>
                          </a:r>
                        </a:p>
                      </a:txBody>
                      <a:tcPr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Equivalent to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8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/>
                            <a:t> 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  </a:t>
                          </a:r>
                        </a:p>
                      </a:txBody>
                      <a:tcPr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Equivalent to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kumimoji="0" lang="en-GB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Equivalent to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kumimoji="0" lang="en-GB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solidFill>
                          <a:srgbClr val="FFDD57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6429205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180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3122520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3CBB3AE-4C91-0441-B1A5-EEEADA7C9F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1531000"/>
                  </p:ext>
                </p:extLst>
              </p:nvPr>
            </p:nvGraphicFramePr>
            <p:xfrm>
              <a:off x="838200" y="2451757"/>
              <a:ext cx="10515600" cy="243433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628900">
                      <a:extLst>
                        <a:ext uri="{9D8B030D-6E8A-4147-A177-3AD203B41FA5}">
                          <a16:colId xmlns:a16="http://schemas.microsoft.com/office/drawing/2014/main" val="1408688730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1397766540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267142274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2621646539"/>
                        </a:ext>
                      </a:extLst>
                    </a:gridCol>
                  </a:tblGrid>
                  <a:tr h="6969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3" t="-1818" r="-300483" b="-24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83" t="-1818" r="-200483" b="-24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483" t="-1818" r="-100483" b="-24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483" t="-1818" r="-483" b="-24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2920551"/>
                      </a:ext>
                    </a:extLst>
                  </a:tr>
                  <a:tr h="1737360">
                    <a:tc>
                      <a:txBody>
                        <a:bodyPr/>
                        <a:lstStyle/>
                        <a:p>
                          <a:pPr algn="ctr"/>
                          <a:endParaRPr lang="en-US" sz="180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225206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="" xmlns:a16="http://schemas.microsoft.com/office/drawing/2014/main" id="{B3F1275A-DE14-AD4E-8AA7-590BA166A00B}"/>
                  </a:ext>
                </a:extLst>
              </p:cNvPr>
              <p:cNvSpPr/>
              <p:nvPr/>
            </p:nvSpPr>
            <p:spPr>
              <a:xfrm>
                <a:off x="789215" y="5189957"/>
                <a:ext cx="1034143" cy="121826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B3F1275A-DE14-AD4E-8AA7-590BA166A0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215" y="5189957"/>
                <a:ext cx="1034143" cy="121826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="" xmlns:a16="http://schemas.microsoft.com/office/drawing/2014/main" id="{CC8F396D-A74D-1142-9648-799B83EE6257}"/>
                  </a:ext>
                </a:extLst>
              </p:cNvPr>
              <p:cNvSpPr/>
              <p:nvPr/>
            </p:nvSpPr>
            <p:spPr>
              <a:xfrm>
                <a:off x="2149928" y="5189960"/>
                <a:ext cx="1034143" cy="121826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CC8F396D-A74D-1142-9648-799B83EE62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928" y="5189960"/>
                <a:ext cx="1034143" cy="1218269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="" xmlns:a16="http://schemas.microsoft.com/office/drawing/2014/main" id="{5E5A5156-6963-EA4C-9090-6C03C74625A4}"/>
                  </a:ext>
                </a:extLst>
              </p:cNvPr>
              <p:cNvSpPr/>
              <p:nvPr/>
            </p:nvSpPr>
            <p:spPr>
              <a:xfrm>
                <a:off x="3510641" y="5189959"/>
                <a:ext cx="1034143" cy="121826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5E5A5156-6963-EA4C-9090-6C03C74625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0641" y="5189959"/>
                <a:ext cx="1034143" cy="1218269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="" xmlns:a16="http://schemas.microsoft.com/office/drawing/2014/main" id="{CB6DDD52-93B8-0045-B8C4-AEC2D6001FD4}"/>
                  </a:ext>
                </a:extLst>
              </p:cNvPr>
              <p:cNvSpPr/>
              <p:nvPr/>
            </p:nvSpPr>
            <p:spPr>
              <a:xfrm>
                <a:off x="4871354" y="5189958"/>
                <a:ext cx="1034143" cy="121826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CB6DDD52-93B8-0045-B8C4-AEC2D6001F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354" y="5189958"/>
                <a:ext cx="1034143" cy="1218269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="" xmlns:a16="http://schemas.microsoft.com/office/drawing/2014/main" id="{5BD64411-0824-6E44-AE99-6C6CAAAC3839}"/>
                  </a:ext>
                </a:extLst>
              </p:cNvPr>
              <p:cNvSpPr/>
              <p:nvPr/>
            </p:nvSpPr>
            <p:spPr>
              <a:xfrm>
                <a:off x="6237518" y="5189956"/>
                <a:ext cx="1034143" cy="121826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5BD64411-0824-6E44-AE99-6C6CAAAC38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518" y="5189956"/>
                <a:ext cx="1034143" cy="1218269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="" xmlns:a16="http://schemas.microsoft.com/office/drawing/2014/main" id="{FC88BD19-1450-3643-B72C-677573A5418B}"/>
                  </a:ext>
                </a:extLst>
              </p:cNvPr>
              <p:cNvSpPr/>
              <p:nvPr/>
            </p:nvSpPr>
            <p:spPr>
              <a:xfrm>
                <a:off x="7598231" y="5189959"/>
                <a:ext cx="1034143" cy="121826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FC88BD19-1450-3643-B72C-677573A541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8231" y="5189959"/>
                <a:ext cx="1034143" cy="1218269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="" xmlns:a16="http://schemas.microsoft.com/office/drawing/2014/main" id="{07989A26-9C1A-6D43-AE27-BD039D69284F}"/>
                  </a:ext>
                </a:extLst>
              </p:cNvPr>
              <p:cNvSpPr/>
              <p:nvPr/>
            </p:nvSpPr>
            <p:spPr>
              <a:xfrm>
                <a:off x="8958944" y="5189958"/>
                <a:ext cx="1034143" cy="121826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07989A26-9C1A-6D43-AE27-BD039D6928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8944" y="5189958"/>
                <a:ext cx="1034143" cy="1218269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937D6C69-4BF4-FA48-8B24-9527ECA23BE6}"/>
                  </a:ext>
                </a:extLst>
              </p:cNvPr>
              <p:cNvSpPr/>
              <p:nvPr/>
            </p:nvSpPr>
            <p:spPr>
              <a:xfrm>
                <a:off x="10319657" y="5189957"/>
                <a:ext cx="1034143" cy="121826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937D6C69-4BF4-FA48-8B24-9527ECA23B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9657" y="5189957"/>
                <a:ext cx="1034143" cy="1218269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04558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034"/>
            <a:ext cx="11228615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chemeClr val="tx1"/>
                </a:solidFill>
              </a:rPr>
              <a:t>Place the fraction cards in the correct column. </a:t>
            </a:r>
            <a:endParaRPr lang="en-GB" sz="2200" dirty="0">
              <a:solidFill>
                <a:prstClr val="black"/>
              </a:solidFill>
            </a:endParaRPr>
          </a:p>
          <a:p>
            <a:pPr marL="457200" lvl="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="" xmlns:a16="http://schemas.microsoft.com/office/drawing/2014/main" id="{B3CBB3AE-4C91-0441-B1A5-EEEADA7C9FD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200" y="2451757"/>
              <a:ext cx="10515600" cy="243433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628900">
                      <a:extLst>
                        <a:ext uri="{9D8B030D-6E8A-4147-A177-3AD203B41FA5}">
                          <a16:colId xmlns="" xmlns:a16="http://schemas.microsoft.com/office/drawing/2014/main" val="1408688730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="" xmlns:a16="http://schemas.microsoft.com/office/drawing/2014/main" val="1397766540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="" xmlns:a16="http://schemas.microsoft.com/office/drawing/2014/main" val="267142274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="" xmlns:a16="http://schemas.microsoft.com/office/drawing/2014/main" val="262164653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Equivalent to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8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 </a:t>
                          </a:r>
                        </a:p>
                      </a:txBody>
                      <a:tcPr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Equivalent to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8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/>
                            <a:t> 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  </a:t>
                          </a:r>
                        </a:p>
                      </a:txBody>
                      <a:tcPr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Equivalent to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kumimoji="0" lang="en-GB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Equivalent to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kumimoji="0" lang="en-GB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solidFill>
                          <a:srgbClr val="FFDD57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6429205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180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3122520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3CBB3AE-4C91-0441-B1A5-EEEADA7C9FD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200" y="2451757"/>
              <a:ext cx="10515600" cy="243433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628900">
                      <a:extLst>
                        <a:ext uri="{9D8B030D-6E8A-4147-A177-3AD203B41FA5}">
                          <a16:colId xmlns:a16="http://schemas.microsoft.com/office/drawing/2014/main" val="1408688730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1397766540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267142274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2621646539"/>
                        </a:ext>
                      </a:extLst>
                    </a:gridCol>
                  </a:tblGrid>
                  <a:tr h="6969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3" t="-1818" r="-300483" b="-24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83" t="-1818" r="-200483" b="-24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483" t="-1818" r="-100483" b="-24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483" t="-1818" r="-483" b="-24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2920551"/>
                      </a:ext>
                    </a:extLst>
                  </a:tr>
                  <a:tr h="1737360">
                    <a:tc>
                      <a:txBody>
                        <a:bodyPr/>
                        <a:lstStyle/>
                        <a:p>
                          <a:pPr algn="ctr"/>
                          <a:endParaRPr lang="en-US" sz="180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225206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="" xmlns:a16="http://schemas.microsoft.com/office/drawing/2014/main" id="{B3F1275A-DE14-AD4E-8AA7-590BA166A00B}"/>
                  </a:ext>
                </a:extLst>
              </p:cNvPr>
              <p:cNvSpPr/>
              <p:nvPr/>
            </p:nvSpPr>
            <p:spPr>
              <a:xfrm>
                <a:off x="936169" y="3354945"/>
                <a:ext cx="1034143" cy="121826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B3F1275A-DE14-AD4E-8AA7-590BA166A0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169" y="3354945"/>
                <a:ext cx="1034143" cy="121826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="" xmlns:a16="http://schemas.microsoft.com/office/drawing/2014/main" id="{CC8F396D-A74D-1142-9648-799B83EE6257}"/>
                  </a:ext>
                </a:extLst>
              </p:cNvPr>
              <p:cNvSpPr/>
              <p:nvPr/>
            </p:nvSpPr>
            <p:spPr>
              <a:xfrm>
                <a:off x="3635828" y="3354945"/>
                <a:ext cx="1034143" cy="121826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CC8F396D-A74D-1142-9648-799B83EE62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28" y="3354945"/>
                <a:ext cx="1034143" cy="1218269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="" xmlns:a16="http://schemas.microsoft.com/office/drawing/2014/main" id="{5E5A5156-6963-EA4C-9090-6C03C74625A4}"/>
                  </a:ext>
                </a:extLst>
              </p:cNvPr>
              <p:cNvSpPr/>
              <p:nvPr/>
            </p:nvSpPr>
            <p:spPr>
              <a:xfrm>
                <a:off x="8833755" y="3354945"/>
                <a:ext cx="1034143" cy="121826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5E5A5156-6963-EA4C-9090-6C03C74625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3755" y="3354945"/>
                <a:ext cx="1034143" cy="1218269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="" xmlns:a16="http://schemas.microsoft.com/office/drawing/2014/main" id="{CB6DDD52-93B8-0045-B8C4-AEC2D6001FD4}"/>
                  </a:ext>
                </a:extLst>
              </p:cNvPr>
              <p:cNvSpPr/>
              <p:nvPr/>
            </p:nvSpPr>
            <p:spPr>
              <a:xfrm>
                <a:off x="6234791" y="3338616"/>
                <a:ext cx="1034143" cy="121826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CB6DDD52-93B8-0045-B8C4-AEC2D6001F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791" y="3338616"/>
                <a:ext cx="1034143" cy="1218269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="" xmlns:a16="http://schemas.microsoft.com/office/drawing/2014/main" id="{5BD64411-0824-6E44-AE99-6C6CAAAC3839}"/>
                  </a:ext>
                </a:extLst>
              </p:cNvPr>
              <p:cNvSpPr/>
              <p:nvPr/>
            </p:nvSpPr>
            <p:spPr>
              <a:xfrm>
                <a:off x="2149925" y="3338615"/>
                <a:ext cx="1034143" cy="121826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5BD64411-0824-6E44-AE99-6C6CAAAC38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925" y="3338615"/>
                <a:ext cx="1034143" cy="1218269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="" xmlns:a16="http://schemas.microsoft.com/office/drawing/2014/main" id="{FC88BD19-1450-3643-B72C-677573A5418B}"/>
                  </a:ext>
                </a:extLst>
              </p:cNvPr>
              <p:cNvSpPr/>
              <p:nvPr/>
            </p:nvSpPr>
            <p:spPr>
              <a:xfrm>
                <a:off x="4893120" y="3354945"/>
                <a:ext cx="1034143" cy="121826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FC88BD19-1450-3643-B72C-677573A541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120" y="3354945"/>
                <a:ext cx="1034143" cy="1218269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="" xmlns:a16="http://schemas.microsoft.com/office/drawing/2014/main" id="{07989A26-9C1A-6D43-AE27-BD039D69284F}"/>
                  </a:ext>
                </a:extLst>
              </p:cNvPr>
              <p:cNvSpPr/>
              <p:nvPr/>
            </p:nvSpPr>
            <p:spPr>
              <a:xfrm>
                <a:off x="10159093" y="3338614"/>
                <a:ext cx="1034143" cy="121826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07989A26-9C1A-6D43-AE27-BD039D6928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9093" y="3338614"/>
                <a:ext cx="1034143" cy="1218269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937D6C69-4BF4-FA48-8B24-9527ECA23BE6}"/>
                  </a:ext>
                </a:extLst>
              </p:cNvPr>
              <p:cNvSpPr/>
              <p:nvPr/>
            </p:nvSpPr>
            <p:spPr>
              <a:xfrm>
                <a:off x="7576462" y="3338613"/>
                <a:ext cx="1034143" cy="121826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937D6C69-4BF4-FA48-8B24-9527ECA23B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6462" y="3338613"/>
                <a:ext cx="1034143" cy="1218269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64639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Is </a:t>
            </a:r>
            <a:r>
              <a:rPr lang="en-GB" sz="2200" dirty="0" err="1">
                <a:solidFill>
                  <a:srgbClr val="3273DC"/>
                </a:solidFill>
              </a:rPr>
              <a:t>Astrobee</a:t>
            </a:r>
            <a:r>
              <a:rPr lang="en-GB" sz="2200" dirty="0">
                <a:solidFill>
                  <a:srgbClr val="3273DC"/>
                </a:solidFill>
              </a:rPr>
              <a:t> correct?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="" xmlns:a16="http://schemas.microsoft.com/office/drawing/2014/main" id="{81702E8E-89C0-5241-8AF1-8E4334AE5D89}"/>
                  </a:ext>
                </a:extLst>
              </p:cNvPr>
              <p:cNvSpPr/>
              <p:nvPr/>
            </p:nvSpPr>
            <p:spPr>
              <a:xfrm>
                <a:off x="2365799" y="2274831"/>
                <a:ext cx="3663913" cy="18517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rgbClr val="23D160"/>
                  </a:buClr>
                  <a:buSzPct val="85000"/>
                </a:pPr>
                <a:r>
                  <a:rPr lang="en-GB" sz="2400" dirty="0">
                    <a:solidFill>
                      <a:srgbClr val="3273DC"/>
                    </a:solidFill>
                    <a:latin typeface="OpenDyslexic" pitchFamily="2" charset="77"/>
                  </a:rPr>
                  <a:t>If you simplify </a:t>
                </a:r>
                <a:r>
                  <a:rPr lang="en-GB" sz="2400" dirty="0">
                    <a:solidFill>
                      <a:srgbClr val="3273DC"/>
                    </a:solidFill>
                    <a:latin typeface="OpenDyslexicAlta" pitchFamily="2" charset="77"/>
                  </a:rPr>
                  <a:t>4</a:t>
                </a:r>
                <a:r>
                  <a:rPr lang="en-GB" sz="2400" dirty="0">
                    <a:solidFill>
                      <a:srgbClr val="3273DC"/>
                    </a:solidFill>
                    <a:latin typeface="Muli" pitchFamily="2" charset="77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srgbClr val="3273D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solidFill>
                              <a:srgbClr val="3273DC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GB" sz="2800" b="0" i="1" dirty="0" smtClean="0">
                            <a:solidFill>
                              <a:srgbClr val="3273DC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3273DC"/>
                    </a:solidFill>
                    <a:latin typeface="OpenDyslexic" pitchFamily="2" charset="77"/>
                  </a:rPr>
                  <a:t> , you will get </a:t>
                </a:r>
                <a:r>
                  <a:rPr lang="en-GB" sz="2400" dirty="0">
                    <a:solidFill>
                      <a:srgbClr val="3273DC"/>
                    </a:solidFill>
                    <a:latin typeface="OpenDyslexicAlta" pitchFamily="2" charset="77"/>
                  </a:rPr>
                  <a:t>1</a:t>
                </a:r>
                <a:r>
                  <a:rPr lang="en-GB" sz="2400" dirty="0">
                    <a:solidFill>
                      <a:srgbClr val="3273DC"/>
                    </a:solidFill>
                    <a:latin typeface="Muli" pitchFamily="2" charset="77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srgbClr val="3273D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solidFill>
                              <a:srgbClr val="3273DC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800" b="0" i="1" dirty="0" smtClean="0">
                            <a:solidFill>
                              <a:srgbClr val="3273DC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3273DC"/>
                    </a:solidFill>
                    <a:latin typeface="OpenDyslexic" pitchFamily="2" charset="77"/>
                  </a:rPr>
                  <a:t> .</a:t>
                </a: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1702E8E-89C0-5241-8AF1-8E4334AE5D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799" y="2274831"/>
                <a:ext cx="3663913" cy="1851725"/>
              </a:xfrm>
              <a:prstGeom prst="rect">
                <a:avLst/>
              </a:prstGeom>
              <a:blipFill>
                <a:blip r:embed="rId5"/>
                <a:stretch>
                  <a:fillRect r="-2414"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  <a:endParaRPr lang="en-GB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>
                    <a:solidFill>
                      <a:srgbClr val="3273DC"/>
                    </a:solidFill>
                  </a:rPr>
                  <a:t>Evaluation: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rgbClr val="FF3860"/>
                    </a:solidFill>
                  </a:rPr>
                  <a:t>Astrobee has simplified the fraction correctly, as 20 and 25’s highest common factor is 5; however, the whole number should stay the same, but </a:t>
                </a:r>
                <a:r>
                  <a:rPr lang="en-GB" sz="2200" dirty="0" err="1">
                    <a:solidFill>
                      <a:srgbClr val="FF3860"/>
                    </a:solidFill>
                  </a:rPr>
                  <a:t>Astrobee</a:t>
                </a:r>
                <a:r>
                  <a:rPr lang="en-GB" sz="2200" dirty="0">
                    <a:solidFill>
                      <a:srgbClr val="FF3860"/>
                    </a:solidFill>
                  </a:rPr>
                  <a:t> has reduced the whole number from 4 to 1. The correct simplification is 4</a:t>
                </a:r>
                <a:r>
                  <a:rPr lang="en-GB" sz="20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FF3860"/>
                    </a:solidFill>
                    <a:latin typeface="OpenDyslexic" pitchFamily="2" charset="77"/>
                  </a:rPr>
                  <a:t> .</a:t>
                </a:r>
                <a:endParaRPr lang="en-GB" sz="2200" dirty="0">
                  <a:solidFill>
                    <a:srgbClr val="FF386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632" r="-121"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="" xmlns:a16="http://schemas.microsoft.com/office/drawing/2014/main" id="{81702E8E-89C0-5241-8AF1-8E4334AE5D89}"/>
                  </a:ext>
                </a:extLst>
              </p:cNvPr>
              <p:cNvSpPr/>
              <p:nvPr/>
            </p:nvSpPr>
            <p:spPr>
              <a:xfrm>
                <a:off x="2365799" y="2274831"/>
                <a:ext cx="3663913" cy="18517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rgbClr val="23D160"/>
                  </a:buClr>
                  <a:buSzPct val="85000"/>
                </a:pPr>
                <a:r>
                  <a:rPr lang="en-GB" sz="2400" dirty="0">
                    <a:solidFill>
                      <a:srgbClr val="3273DC"/>
                    </a:solidFill>
                    <a:latin typeface="OpenDyslexic" pitchFamily="2" charset="77"/>
                  </a:rPr>
                  <a:t>If you simplify </a:t>
                </a:r>
                <a:r>
                  <a:rPr lang="en-GB" sz="2400" dirty="0">
                    <a:solidFill>
                      <a:srgbClr val="3273DC"/>
                    </a:solidFill>
                    <a:latin typeface="OpenDyslexicAlta" pitchFamily="2" charset="77"/>
                  </a:rPr>
                  <a:t>4</a:t>
                </a:r>
                <a:r>
                  <a:rPr lang="en-GB" sz="2400" dirty="0">
                    <a:solidFill>
                      <a:srgbClr val="3273DC"/>
                    </a:solidFill>
                    <a:latin typeface="Muli" pitchFamily="2" charset="77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srgbClr val="3273D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solidFill>
                              <a:srgbClr val="3273DC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GB" sz="2800" b="0" i="1" dirty="0" smtClean="0">
                            <a:solidFill>
                              <a:srgbClr val="3273DC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3273DC"/>
                    </a:solidFill>
                    <a:latin typeface="OpenDyslexic" pitchFamily="2" charset="77"/>
                  </a:rPr>
                  <a:t> , you will get </a:t>
                </a:r>
                <a:r>
                  <a:rPr lang="en-GB" sz="2400" dirty="0">
                    <a:solidFill>
                      <a:srgbClr val="3273DC"/>
                    </a:solidFill>
                    <a:latin typeface="OpenDyslexicAlta" pitchFamily="2" charset="77"/>
                  </a:rPr>
                  <a:t>1</a:t>
                </a:r>
                <a:r>
                  <a:rPr lang="en-GB" sz="2400" dirty="0">
                    <a:solidFill>
                      <a:srgbClr val="3273DC"/>
                    </a:solidFill>
                    <a:latin typeface="Muli" pitchFamily="2" charset="77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srgbClr val="3273D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solidFill>
                              <a:srgbClr val="3273DC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800" b="0" i="1" dirty="0" smtClean="0">
                            <a:solidFill>
                              <a:srgbClr val="3273DC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3273DC"/>
                    </a:solidFill>
                    <a:latin typeface="OpenDyslexic" pitchFamily="2" charset="77"/>
                  </a:rPr>
                  <a:t> .</a:t>
                </a: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1702E8E-89C0-5241-8AF1-8E4334AE5D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799" y="2274831"/>
                <a:ext cx="3663913" cy="1851725"/>
              </a:xfrm>
              <a:prstGeom prst="rect">
                <a:avLst/>
              </a:prstGeom>
              <a:blipFill>
                <a:blip r:embed="rId6"/>
                <a:stretch>
                  <a:fillRect r="-2414"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42817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my knowledge of finding the highest common factor to simplify fractions, building on my knowledge of equivalent fractions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my knowledge of finding the highest common factor to simplify fractions, building on my knowledge of equivalent fractions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295396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If Ruth eats 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  <a:r>
                  <a:rPr lang="en-GB" sz="2200" dirty="0"/>
                  <a:t> of the apples and Jamal eats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  <a:r>
                  <a:rPr lang="en-GB" sz="2200" dirty="0"/>
                  <a:t>of the apples, who eats the most apples?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CFC0F97-353B-3A45-A3D9-FB20A394C5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6344" y="3207657"/>
            <a:ext cx="720000" cy="72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1354F59-D035-284B-860F-9C8417753A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8173" y="3207657"/>
            <a:ext cx="720000" cy="72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9D56F82-02B1-C542-95EC-E7A6F7C2C0D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6344" y="3927657"/>
            <a:ext cx="720000" cy="72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AF42449-96BA-6542-AD67-C023FDF7DE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8173" y="3927657"/>
            <a:ext cx="720000" cy="72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F93E81D-DAB4-6241-90B6-60E46920D1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0002" y="3207657"/>
            <a:ext cx="720000" cy="7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790501B-0B91-D142-BB6E-B45070207C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831" y="3207657"/>
            <a:ext cx="720000" cy="7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96FF850-F1FD-DF4D-A8A4-F4CA37FB7CD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0002" y="3927657"/>
            <a:ext cx="720000" cy="7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FB988F9-E17C-7248-BAC9-4361C4A5CF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831" y="3927657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05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If Ruth eats 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  <a:r>
                  <a:rPr lang="en-GB" sz="2200" dirty="0"/>
                  <a:t> of the apples and Jamal eats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  <a:r>
                  <a:rPr lang="en-GB" sz="2200" dirty="0"/>
                  <a:t>of the apples, who eats the most apples?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FF3860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FF3860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rgbClr val="FF3860"/>
                    </a:solidFill>
                  </a:rPr>
                  <a:t>They eat the same amount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is the same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3860"/>
                    </a:solidFill>
                  </a:rPr>
                  <a:t> .</a:t>
                </a:r>
                <a:endParaRPr lang="en-GB" sz="2200" dirty="0">
                  <a:solidFill>
                    <a:srgbClr val="FF3860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2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CFC0F97-353B-3A45-A3D9-FB20A394C5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6344" y="3207657"/>
            <a:ext cx="720000" cy="72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1354F59-D035-284B-860F-9C8417753A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8173" y="3207657"/>
            <a:ext cx="720000" cy="72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9D56F82-02B1-C542-95EC-E7A6F7C2C0D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6344" y="3927657"/>
            <a:ext cx="720000" cy="72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AF42449-96BA-6542-AD67-C023FDF7DE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8173" y="3927657"/>
            <a:ext cx="720000" cy="72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F93E81D-DAB4-6241-90B6-60E46920D1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0002" y="3207657"/>
            <a:ext cx="720000" cy="7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790501B-0B91-D142-BB6E-B45070207C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831" y="3207657"/>
            <a:ext cx="720000" cy="7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96FF850-F1FD-DF4D-A8A4-F4CA37FB7CD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0002" y="3927657"/>
            <a:ext cx="720000" cy="7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FB988F9-E17C-7248-BAC9-4361C4A5CF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831" y="3927657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5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Looking at the models below, how many counters are equal in value to a cube?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14" name="Cube 13">
            <a:extLst>
              <a:ext uri="{FF2B5EF4-FFF2-40B4-BE49-F238E27FC236}">
                <a16:creationId xmlns="" xmlns:a16="http://schemas.microsoft.com/office/drawing/2014/main" id="{C96E6D0F-BE32-444C-B3D2-ADAC06F7EC61}"/>
              </a:ext>
            </a:extLst>
          </p:cNvPr>
          <p:cNvSpPr/>
          <p:nvPr/>
        </p:nvSpPr>
        <p:spPr>
          <a:xfrm>
            <a:off x="1567543" y="4049486"/>
            <a:ext cx="644652" cy="644652"/>
          </a:xfrm>
          <a:prstGeom prst="cube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>
            <a:extLst>
              <a:ext uri="{FF2B5EF4-FFF2-40B4-BE49-F238E27FC236}">
                <a16:creationId xmlns="" xmlns:a16="http://schemas.microsoft.com/office/drawing/2014/main" id="{1334B77E-A19B-EE4E-A00A-675850F82A79}"/>
              </a:ext>
            </a:extLst>
          </p:cNvPr>
          <p:cNvSpPr/>
          <p:nvPr/>
        </p:nvSpPr>
        <p:spPr>
          <a:xfrm>
            <a:off x="2037757" y="4049486"/>
            <a:ext cx="644652" cy="644652"/>
          </a:xfrm>
          <a:prstGeom prst="cube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>
            <a:extLst>
              <a:ext uri="{FF2B5EF4-FFF2-40B4-BE49-F238E27FC236}">
                <a16:creationId xmlns="" xmlns:a16="http://schemas.microsoft.com/office/drawing/2014/main" id="{37D285FC-73AF-D746-983E-3084370123F6}"/>
              </a:ext>
            </a:extLst>
          </p:cNvPr>
          <p:cNvSpPr/>
          <p:nvPr/>
        </p:nvSpPr>
        <p:spPr>
          <a:xfrm>
            <a:off x="1567543" y="3575894"/>
            <a:ext cx="644652" cy="644652"/>
          </a:xfrm>
          <a:prstGeom prst="cube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>
            <a:extLst>
              <a:ext uri="{FF2B5EF4-FFF2-40B4-BE49-F238E27FC236}">
                <a16:creationId xmlns="" xmlns:a16="http://schemas.microsoft.com/office/drawing/2014/main" id="{27331822-B999-ED4E-8B9A-9B00D8C49C20}"/>
              </a:ext>
            </a:extLst>
          </p:cNvPr>
          <p:cNvSpPr/>
          <p:nvPr/>
        </p:nvSpPr>
        <p:spPr>
          <a:xfrm>
            <a:off x="2037757" y="3575894"/>
            <a:ext cx="644652" cy="644652"/>
          </a:xfrm>
          <a:prstGeom prst="cube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FDB1DA79-7F41-384A-876F-C79BF17970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3774" y="3677112"/>
            <a:ext cx="530455" cy="54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38388C0-2FB4-F048-9647-B3908F3B38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3774" y="4220546"/>
            <a:ext cx="530455" cy="54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86F3BAC9-709A-4248-B144-B89F6DB045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715" y="3670879"/>
            <a:ext cx="530455" cy="54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B63C0F7-6B65-3343-BA35-CACBCD0B21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715" y="4214313"/>
            <a:ext cx="530455" cy="5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F46DF36D-D0C7-CE42-90AE-02E17CCFB9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142" y="3670879"/>
            <a:ext cx="530455" cy="5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69E278F1-6A43-F746-9E32-51F2D874F7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142" y="4214313"/>
            <a:ext cx="530455" cy="54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092D0177-2E79-5947-92D9-397C09E8BF4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1907" y="4220546"/>
            <a:ext cx="530207" cy="54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08170EAF-260C-F34D-9BD3-BA78079E1B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1907" y="3668820"/>
            <a:ext cx="53020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48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Looking at the models below, how many counters are equal in value to a cube?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rgbClr val="FF3860"/>
                    </a:solidFill>
                  </a:rPr>
                  <a:t>A cube is worth 2 counters,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FF3860"/>
                    </a:solidFill>
                  </a:rPr>
                  <a:t> cubes are red, whilst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:r>
                  <a:rPr lang="en-GB" sz="2200" dirty="0">
                    <a:solidFill>
                      <a:srgbClr val="FF3860"/>
                    </a:solidFill>
                  </a:rPr>
                  <a:t>counters are red.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ube 13">
            <a:extLst>
              <a:ext uri="{FF2B5EF4-FFF2-40B4-BE49-F238E27FC236}">
                <a16:creationId xmlns="" xmlns:a16="http://schemas.microsoft.com/office/drawing/2014/main" id="{C96E6D0F-BE32-444C-B3D2-ADAC06F7EC61}"/>
              </a:ext>
            </a:extLst>
          </p:cNvPr>
          <p:cNvSpPr/>
          <p:nvPr/>
        </p:nvSpPr>
        <p:spPr>
          <a:xfrm>
            <a:off x="1567543" y="4049486"/>
            <a:ext cx="644652" cy="644652"/>
          </a:xfrm>
          <a:prstGeom prst="cube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>
            <a:extLst>
              <a:ext uri="{FF2B5EF4-FFF2-40B4-BE49-F238E27FC236}">
                <a16:creationId xmlns="" xmlns:a16="http://schemas.microsoft.com/office/drawing/2014/main" id="{1334B77E-A19B-EE4E-A00A-675850F82A79}"/>
              </a:ext>
            </a:extLst>
          </p:cNvPr>
          <p:cNvSpPr/>
          <p:nvPr/>
        </p:nvSpPr>
        <p:spPr>
          <a:xfrm>
            <a:off x="2037757" y="4049486"/>
            <a:ext cx="644652" cy="644652"/>
          </a:xfrm>
          <a:prstGeom prst="cube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>
            <a:extLst>
              <a:ext uri="{FF2B5EF4-FFF2-40B4-BE49-F238E27FC236}">
                <a16:creationId xmlns="" xmlns:a16="http://schemas.microsoft.com/office/drawing/2014/main" id="{37D285FC-73AF-D746-983E-3084370123F6}"/>
              </a:ext>
            </a:extLst>
          </p:cNvPr>
          <p:cNvSpPr/>
          <p:nvPr/>
        </p:nvSpPr>
        <p:spPr>
          <a:xfrm>
            <a:off x="1567543" y="3575894"/>
            <a:ext cx="644652" cy="644652"/>
          </a:xfrm>
          <a:prstGeom prst="cube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>
            <a:extLst>
              <a:ext uri="{FF2B5EF4-FFF2-40B4-BE49-F238E27FC236}">
                <a16:creationId xmlns="" xmlns:a16="http://schemas.microsoft.com/office/drawing/2014/main" id="{27331822-B999-ED4E-8B9A-9B00D8C49C20}"/>
              </a:ext>
            </a:extLst>
          </p:cNvPr>
          <p:cNvSpPr/>
          <p:nvPr/>
        </p:nvSpPr>
        <p:spPr>
          <a:xfrm>
            <a:off x="2037757" y="3575894"/>
            <a:ext cx="644652" cy="644652"/>
          </a:xfrm>
          <a:prstGeom prst="cube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FDB1DA79-7F41-384A-876F-C79BF17970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3774" y="3677112"/>
            <a:ext cx="530455" cy="54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38388C0-2FB4-F048-9647-B3908F3B38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3774" y="4220546"/>
            <a:ext cx="530455" cy="54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86F3BAC9-709A-4248-B144-B89F6DB045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715" y="3670879"/>
            <a:ext cx="530455" cy="54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B63C0F7-6B65-3343-BA35-CACBCD0B21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715" y="4214313"/>
            <a:ext cx="530455" cy="5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F46DF36D-D0C7-CE42-90AE-02E17CCFB9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142" y="3670879"/>
            <a:ext cx="530455" cy="5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69E278F1-6A43-F746-9E32-51F2D874F7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142" y="4214313"/>
            <a:ext cx="530455" cy="54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092D0177-2E79-5947-92D9-397C09E8BF4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1907" y="4220546"/>
            <a:ext cx="530207" cy="54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08170EAF-260C-F34D-9BD3-BA78079E1B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1907" y="3668820"/>
            <a:ext cx="53020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61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What’s the same and what’s different about the bar models below?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6C726271-10F4-D541-9092-934F85028987}"/>
              </a:ext>
            </a:extLst>
          </p:cNvPr>
          <p:cNvGraphicFramePr>
            <a:graphicFrameLocks noGrp="1"/>
          </p:cNvGraphicFramePr>
          <p:nvPr/>
        </p:nvGraphicFramePr>
        <p:xfrm>
          <a:off x="1901371" y="3058160"/>
          <a:ext cx="8128000" cy="534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="" xmlns:a16="http://schemas.microsoft.com/office/drawing/2014/main" val="2530403695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3522008493"/>
                    </a:ext>
                  </a:extLst>
                </a:gridCol>
              </a:tblGrid>
              <a:tr h="5341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89536024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0714002F-64B4-0E47-A090-067DEB51B99D}"/>
              </a:ext>
            </a:extLst>
          </p:cNvPr>
          <p:cNvGraphicFramePr>
            <a:graphicFrameLocks noGrp="1"/>
          </p:cNvGraphicFramePr>
          <p:nvPr/>
        </p:nvGraphicFramePr>
        <p:xfrm>
          <a:off x="1901371" y="4093595"/>
          <a:ext cx="8128000" cy="534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">
                  <a:extLst>
                    <a:ext uri="{9D8B030D-6E8A-4147-A177-3AD203B41FA5}">
                      <a16:colId xmlns="" xmlns:a16="http://schemas.microsoft.com/office/drawing/2014/main" val="2530403695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4196356105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936750711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447969558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3816781805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2361870587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3711698588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3943686796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3364207424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3771162718"/>
                    </a:ext>
                  </a:extLst>
                </a:gridCol>
              </a:tblGrid>
              <a:tr h="5341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89536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5071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13578</TotalTime>
  <Words>5005</Words>
  <Application>Microsoft Office PowerPoint</Application>
  <PresentationFormat>Custom</PresentationFormat>
  <Paragraphs>763</Paragraphs>
  <Slides>48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8" baseType="lpstr">
      <vt:lpstr>Arial</vt:lpstr>
      <vt:lpstr>OpenDyslexicAlta</vt:lpstr>
      <vt:lpstr>Lato</vt:lpstr>
      <vt:lpstr>Wingdings</vt:lpstr>
      <vt:lpstr>Cambria Math</vt:lpstr>
      <vt:lpstr>Calibri</vt:lpstr>
      <vt:lpstr>Muli</vt:lpstr>
      <vt:lpstr>Lato Light</vt:lpstr>
      <vt:lpstr>OpenDyslexic</vt:lpstr>
      <vt:lpstr>Office Theme</vt:lpstr>
      <vt:lpstr>PowerPoint Presentation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638</cp:revision>
  <cp:lastPrinted>2019-06-17T16:19:05Z</cp:lastPrinted>
  <dcterms:created xsi:type="dcterms:W3CDTF">2018-08-06T08:16:18Z</dcterms:created>
  <dcterms:modified xsi:type="dcterms:W3CDTF">2021-04-08T12:31:26Z</dcterms:modified>
</cp:coreProperties>
</file>