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webextensions/taskpanes.xml" ContentType="application/vnd.ms-office.webextensiontaskpanes+xml"/>
  <Override PartName="/ppt/webextensions/webextension1.xml" ContentType="application/vnd.ms-office.webextension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320" r:id="rId2"/>
    <p:sldId id="321" r:id="rId3"/>
    <p:sldId id="372" r:id="rId4"/>
    <p:sldId id="373" r:id="rId5"/>
    <p:sldId id="374" r:id="rId6"/>
    <p:sldId id="377" r:id="rId7"/>
    <p:sldId id="378" r:id="rId8"/>
    <p:sldId id="375" r:id="rId9"/>
    <p:sldId id="376" r:id="rId10"/>
    <p:sldId id="380" r:id="rId11"/>
    <p:sldId id="381" r:id="rId12"/>
    <p:sldId id="379" r:id="rId13"/>
    <p:sldId id="382" r:id="rId14"/>
    <p:sldId id="386" r:id="rId15"/>
    <p:sldId id="387" r:id="rId16"/>
    <p:sldId id="385" r:id="rId17"/>
    <p:sldId id="388" r:id="rId18"/>
    <p:sldId id="389" r:id="rId19"/>
    <p:sldId id="390" r:id="rId20"/>
    <p:sldId id="393" r:id="rId21"/>
    <p:sldId id="394" r:id="rId22"/>
    <p:sldId id="391" r:id="rId23"/>
    <p:sldId id="392" r:id="rId24"/>
    <p:sldId id="395" r:id="rId25"/>
    <p:sldId id="396" r:id="rId26"/>
    <p:sldId id="397" r:id="rId27"/>
    <p:sldId id="398" r:id="rId28"/>
    <p:sldId id="399" r:id="rId29"/>
    <p:sldId id="400" r:id="rId30"/>
    <p:sldId id="401" r:id="rId31"/>
    <p:sldId id="370" r:id="rId32"/>
    <p:sldId id="383" r:id="rId33"/>
    <p:sldId id="384" r:id="rId34"/>
  </p:sldIdLst>
  <p:sldSz cx="12192000" cy="6858000"/>
  <p:notesSz cx="6858000" cy="9144000"/>
  <p:embeddedFontLst>
    <p:embeddedFont>
      <p:font typeface="Lato Light" panose="020F0302020204030203" pitchFamily="34" charset="0"/>
      <p:regular r:id="rId37"/>
    </p:embeddedFont>
    <p:embeddedFont>
      <p:font typeface="Lato" panose="020F0502020204030203" pitchFamily="34" charset="0"/>
      <p:regular r:id="rId38"/>
      <p:bold r:id="rId39"/>
    </p:embeddedFont>
    <p:embeddedFont>
      <p:font typeface="Muli" panose="020B0604020202020204" charset="0"/>
      <p:regular r:id="rId40"/>
      <p:bold r:id="rId41"/>
      <p:italic r:id="rId42"/>
      <p:boldItalic r:id="rId43"/>
    </p:embeddedFont>
    <p:embeddedFont>
      <p:font typeface="Cambria Math" panose="02040503050406030204" pitchFamily="18" charset="0"/>
      <p:regular r:id="rId44"/>
    </p:embeddedFont>
    <p:embeddedFont>
      <p:font typeface="OpenDyslexicAlta" panose="00000500000000000000" pitchFamily="2" charset="0"/>
      <p:regular r:id="rId45"/>
      <p:bold r:id="rId46"/>
      <p:italic r:id="rId47"/>
      <p:boldItalic r:id="rId48"/>
    </p:embeddedFont>
    <p:embeddedFont>
      <p:font typeface="Calibri" panose="020F0502020204030204" pitchFamily="34" charset="0"/>
      <p:regular r:id="rId49"/>
      <p:bold r:id="rId50"/>
      <p:italic r:id="rId51"/>
      <p:boldItalic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860"/>
    <a:srgbClr val="7957D5"/>
    <a:srgbClr val="209CEE"/>
    <a:srgbClr val="3273DC"/>
    <a:srgbClr val="23D160"/>
    <a:srgbClr val="FFDD57"/>
    <a:srgbClr val="000000"/>
    <a:srgbClr val="121212"/>
    <a:srgbClr val="44A6ED"/>
    <a:srgbClr val="A4B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82121" autoAdjust="0"/>
  </p:normalViewPr>
  <p:slideViewPr>
    <p:cSldViewPr snapToGrid="0" snapToObjects="1">
      <p:cViewPr varScale="1">
        <p:scale>
          <a:sx n="56" d="100"/>
          <a:sy n="56" d="100"/>
        </p:scale>
        <p:origin x="-678" y="-90"/>
      </p:cViewPr>
      <p:guideLst>
        <p:guide orient="horz" pos="2160"/>
        <p:guide pos="3817"/>
      </p:guideLst>
    </p:cSldViewPr>
  </p:slideViewPr>
  <p:outlineViewPr>
    <p:cViewPr>
      <p:scale>
        <a:sx n="33" d="100"/>
        <a:sy n="33" d="100"/>
      </p:scale>
      <p:origin x="0" y="-65296"/>
    </p:cViewPr>
  </p:outlineViewPr>
  <p:notesTextViewPr>
    <p:cViewPr>
      <p:scale>
        <a:sx n="65" d="100"/>
        <a:sy n="6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384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font" Target="fonts/font14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7.fntdata"/><Relationship Id="rId48" Type="http://schemas.openxmlformats.org/officeDocument/2006/relationships/font" Target="fonts/font12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5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0" Type="http://schemas.openxmlformats.org/officeDocument/2006/relationships/slide" Target="slides/slide19.xml"/><Relationship Id="rId41" Type="http://schemas.openxmlformats.org/officeDocument/2006/relationships/font" Target="fonts/font5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49" Type="http://schemas.openxmlformats.org/officeDocument/2006/relationships/font" Target="fonts/font13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AC86F298-EB3E-D446-A729-C248AB8A5D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37BEABC-4AC1-4C4F-BDDB-0B8FF7D20C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7DF2A76-21C6-4F49-AC41-288B2976B3A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B0984667-866C-EF45-A262-122686295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7A863-B317-0C4D-8D45-833380E6394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3359319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GB"/>
              <a:t>10/07/2019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GB"/>
              <a:t>Place Value Lesson 1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C66A0-413B-D942-BD25-07592977943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309553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259077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499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3379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92420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7281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49005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3109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8315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619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1665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37813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41284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186210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3422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81974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5732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42918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35435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17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770110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48290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517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8761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0661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32913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25874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8053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569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5289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4685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61967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GB"/>
              <a:t>Place Value Lesson 1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7C66A0-413B-D942-BD25-07592977943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4545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2666346"/>
            <a:ext cx="9144000" cy="1870364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50000"/>
              </a:lnSpc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en-GB" dirty="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2F3C88D-BF6E-6D4C-9A25-CACB03AA208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44985"/>
            <a:ext cx="3369375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1D45BA0-7B16-364F-96FA-7CCD74809633}"/>
              </a:ext>
            </a:extLst>
          </p:cNvPr>
          <p:cNvSpPr txBox="1"/>
          <p:nvPr userDrawn="1"/>
        </p:nvSpPr>
        <p:spPr>
          <a:xfrm>
            <a:off x="3283162" y="6261027"/>
            <a:ext cx="71742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Unit:</a:t>
            </a:r>
          </a:p>
        </p:txBody>
      </p:sp>
      <p:sp>
        <p:nvSpPr>
          <p:cNvPr id="16" name="Text Placeholder 13">
            <a:extLst>
              <a:ext uri="{FF2B5EF4-FFF2-40B4-BE49-F238E27FC236}">
                <a16:creationId xmlns:a16="http://schemas.microsoft.com/office/drawing/2014/main" xmlns="" id="{204E8ED3-ED92-2F44-AA0C-C350097398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001412" y="6244985"/>
            <a:ext cx="641969" cy="369332"/>
          </a:xfrm>
        </p:spPr>
        <p:txBody>
          <a:bodyPr anchor="b">
            <a:normAutofit/>
          </a:bodyPr>
          <a:lstStyle>
            <a:lvl1pPr marL="0" indent="0">
              <a:buNone/>
              <a:defRPr sz="1800" b="0" i="0">
                <a:solidFill>
                  <a:schemeClr val="bg1"/>
                </a:solidFill>
                <a:latin typeface="Muli" pitchFamily="2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43EE4B3-C0E4-AE42-921D-72A75F2D0332}"/>
              </a:ext>
            </a:extLst>
          </p:cNvPr>
          <p:cNvSpPr txBox="1"/>
          <p:nvPr userDrawn="1"/>
        </p:nvSpPr>
        <p:spPr>
          <a:xfrm>
            <a:off x="10038030" y="6261027"/>
            <a:ext cx="963382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Lesson: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555FC76-808A-0046-94B4-D7D729C67DD3}"/>
              </a:ext>
            </a:extLst>
          </p:cNvPr>
          <p:cNvSpPr txBox="1"/>
          <p:nvPr userDrawn="1"/>
        </p:nvSpPr>
        <p:spPr>
          <a:xfrm>
            <a:off x="236893" y="6261027"/>
            <a:ext cx="787235" cy="33855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r>
              <a:rPr lang="en-GB" sz="1600" b="1" i="0" dirty="0">
                <a:solidFill>
                  <a:schemeClr val="bg1"/>
                </a:solidFill>
                <a:latin typeface="Muli" pitchFamily="2" charset="77"/>
              </a:rPr>
              <a:t>Term: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5F8ED0D7-1D3B-EA40-89A6-FE5BFCF6799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5020" y="6247672"/>
            <a:ext cx="2213630" cy="366645"/>
          </a:xfrm>
        </p:spPr>
        <p:txBody>
          <a:bodyPr anchor="b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Muli" pitchFamily="2" charset="77"/>
              </a:defRPr>
            </a:lvl1pPr>
            <a:lvl2pPr>
              <a:defRPr sz="1800">
                <a:solidFill>
                  <a:schemeClr val="bg1"/>
                </a:solidFill>
                <a:latin typeface="Muli" pitchFamily="2" charset="77"/>
              </a:defRPr>
            </a:lvl2pPr>
            <a:lvl3pPr>
              <a:defRPr sz="1800">
                <a:solidFill>
                  <a:schemeClr val="bg1"/>
                </a:solidFill>
                <a:latin typeface="Muli" pitchFamily="2" charset="77"/>
              </a:defRPr>
            </a:lvl3pPr>
            <a:lvl4pPr>
              <a:defRPr sz="1800">
                <a:solidFill>
                  <a:schemeClr val="bg1"/>
                </a:solidFill>
                <a:latin typeface="Muli" pitchFamily="2" charset="77"/>
              </a:defRPr>
            </a:lvl4pPr>
            <a:lvl5pPr>
              <a:defRPr sz="1800">
                <a:solidFill>
                  <a:schemeClr val="bg1"/>
                </a:solidFill>
                <a:latin typeface="Muli" pitchFamily="2" charset="77"/>
              </a:defRPr>
            </a:lvl5pPr>
          </a:lstStyle>
          <a:p>
            <a:pPr lvl="0"/>
            <a:endParaRPr lang="en-GB" dirty="0"/>
          </a:p>
        </p:txBody>
      </p:sp>
      <p:pic>
        <p:nvPicPr>
          <p:cNvPr id="10" name="Picture 9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3168000" y="928800"/>
            <a:ext cx="5280660" cy="899795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1961826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764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09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4044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77579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4426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792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1396605"/>
              </p:ext>
            </p:extLst>
          </p:nvPr>
        </p:nvGraphicFramePr>
        <p:xfrm>
          <a:off x="368075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1130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22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18167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3A402356-13E0-F64F-AEAF-C92A30D3DD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6885" y="1468986"/>
            <a:ext cx="11556570" cy="5039298"/>
          </a:xfrm>
        </p:spPr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562970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D22C0101-D23A-5C4E-A28F-EEE925C2BAFE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xmlns="" id="{5BA0AB86-75A7-554E-9835-D9E30F3233C2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077034169"/>
              </p:ext>
            </p:extLst>
          </p:nvPr>
        </p:nvGraphicFramePr>
        <p:xfrm>
          <a:off x="384117" y="335814"/>
          <a:ext cx="9055100" cy="86783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503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8900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33917">
                <a:tc>
                  <a:txBody>
                    <a:bodyPr/>
                    <a:lstStyle/>
                    <a:p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400" dirty="0">
                        <a:latin typeface="Lato" panose="020F0502020204030203" pitchFamily="34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3917">
                <a:tc>
                  <a:txBody>
                    <a:bodyPr/>
                    <a:lstStyle/>
                    <a:p>
                      <a:r>
                        <a:rPr lang="en-GB" sz="1400" dirty="0">
                          <a:latin typeface="Lato" panose="020F0502020204030203" pitchFamily="34" charset="77"/>
                        </a:rPr>
                        <a:t>Lesson: 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10" name="Text Placeholder 8">
            <a:extLst>
              <a:ext uri="{FF2B5EF4-FFF2-40B4-BE49-F238E27FC236}">
                <a16:creationId xmlns:a16="http://schemas.microsoft.com/office/drawing/2014/main" xmlns="" id="{D89521DD-EB1B-DB4F-AF92-E0AA49E4BF8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107172" y="805579"/>
            <a:ext cx="427037" cy="362803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xmlns="" id="{7CCCC1F5-259E-4B4B-BD71-985F5006602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9664" y="325965"/>
            <a:ext cx="1154545" cy="419131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r>
              <a:rPr lang="en-GB" dirty="0"/>
              <a:t>Place Value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xmlns="" id="{2B829687-5986-4D4A-9EAC-01CD129F7C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534209" y="325967"/>
            <a:ext cx="7900555" cy="86783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Lato" panose="020F0502020204030203" pitchFamily="34" charset="77"/>
              </a:defRPr>
            </a:lvl1pPr>
          </a:lstStyle>
          <a:p>
            <a:pPr lvl="0"/>
            <a:endParaRPr lang="en-GB" dirty="0"/>
          </a:p>
        </p:txBody>
      </p:sp>
      <p:pic>
        <p:nvPicPr>
          <p:cNvPr id="12" name="Picture 11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87758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Muli" pitchFamily="2" charset="77"/>
              </a:defRPr>
            </a:lvl1pPr>
            <a:lvl2pPr>
              <a:defRPr>
                <a:latin typeface="Muli" pitchFamily="2" charset="77"/>
              </a:defRPr>
            </a:lvl2pPr>
            <a:lvl3pPr>
              <a:defRPr>
                <a:latin typeface="Muli" pitchFamily="2" charset="77"/>
              </a:defRPr>
            </a:lvl3pPr>
            <a:lvl4pPr>
              <a:defRPr>
                <a:latin typeface="Muli" pitchFamily="2" charset="77"/>
              </a:defRPr>
            </a:lvl4pPr>
            <a:lvl5pPr>
              <a:defRPr>
                <a:latin typeface="Muli" pitchFamily="2" charset="77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3990141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2CA7A3E8-3E3C-9545-B15C-D2AF00F7E362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780813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Muli" pitchFamily="2" charset="77"/>
              </a:defRPr>
            </a:lvl1pPr>
          </a:lstStyle>
          <a:p>
            <a:r>
              <a:rPr lang="en-GB"/>
              <a:t>Sample Slides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 algn="r">
              <a:defRPr>
                <a:latin typeface="Muli" pitchFamily="2" charset="77"/>
              </a:defRPr>
            </a:lvl1pPr>
          </a:lstStyle>
          <a:p>
            <a:fld id="{29D7F810-DEEF-074C-B140-2A2C318EAFDC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3" name="Picture 12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01400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Ques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403F0EC-BACB-B74E-A7F5-23CAB3DFDA3B}"/>
              </a:ext>
            </a:extLst>
          </p:cNvPr>
          <p:cNvSpPr/>
          <p:nvPr userDrawn="1"/>
        </p:nvSpPr>
        <p:spPr>
          <a:xfrm>
            <a:off x="152400" y="137160"/>
            <a:ext cx="11887200" cy="6604834"/>
          </a:xfrm>
          <a:prstGeom prst="rect">
            <a:avLst/>
          </a:prstGeom>
          <a:solidFill>
            <a:srgbClr val="FFFFFF">
              <a:alpha val="89804"/>
            </a:srgbClr>
          </a:solidFill>
          <a:ln>
            <a:solidFill>
              <a:schemeClr val="bg1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31925"/>
            <a:ext cx="10515600" cy="1325563"/>
          </a:xfrm>
        </p:spPr>
        <p:txBody>
          <a:bodyPr/>
          <a:lstStyle>
            <a:lvl1pPr algn="ctr">
              <a:defRPr>
                <a:latin typeface="OpenDyslexicAlta" pitchFamily="2" charset="77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3520441"/>
            <a:ext cx="10515600" cy="2656522"/>
          </a:xfrm>
        </p:spPr>
        <p:txBody>
          <a:bodyPr>
            <a:normAutofit/>
          </a:bodyPr>
          <a:lstStyle>
            <a:lvl1pPr marL="0" indent="0">
              <a:buNone/>
              <a:defRPr sz="4200">
                <a:solidFill>
                  <a:srgbClr val="0070C0"/>
                </a:solidFill>
              </a:defRPr>
            </a:lvl1pPr>
            <a:lvl2pPr>
              <a:defRPr>
                <a:solidFill>
                  <a:srgbClr val="0070C0"/>
                </a:solidFill>
              </a:defRPr>
            </a:lvl2pPr>
            <a:lvl3pPr>
              <a:defRPr>
                <a:solidFill>
                  <a:srgbClr val="0070C0"/>
                </a:solidFill>
              </a:defRPr>
            </a:lvl3pPr>
            <a:lvl4pPr>
              <a:defRPr>
                <a:solidFill>
                  <a:srgbClr val="0070C0"/>
                </a:solidFill>
              </a:defRPr>
            </a:lvl4pPr>
            <a:lvl5pPr>
              <a:defRPr>
                <a:solidFill>
                  <a:srgbClr val="0070C0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1" name="Picture 10"/>
          <p:cNvPicPr/>
          <p:nvPr userDrawn="1"/>
        </p:nvPicPr>
        <p:blipFill>
          <a:blip r:embed="rId2"/>
          <a:stretch>
            <a:fillRect/>
          </a:stretch>
        </p:blipFill>
        <p:spPr>
          <a:xfrm>
            <a:off x="9720000" y="360000"/>
            <a:ext cx="2159635" cy="1007110"/>
          </a:xfrm>
          <a:prstGeom prst="rect">
            <a:avLst/>
          </a:prstGeom>
          <a:noFill/>
          <a:ln>
            <a:noFill/>
            <a:prstDash/>
          </a:ln>
        </p:spPr>
      </p:pic>
    </p:spTree>
    <p:extLst>
      <p:ext uri="{BB962C8B-B14F-4D97-AF65-F5344CB8AC3E}">
        <p14:creationId xmlns:p14="http://schemas.microsoft.com/office/powerpoint/2010/main" val="27397449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10/07/2019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4A8255E2-8D62-EF46-8A29-C45CCF03D89D}"/>
              </a:ext>
            </a:extLst>
          </p:cNvPr>
          <p:cNvSpPr txBox="1">
            <a:spLocks/>
          </p:cNvSpPr>
          <p:nvPr userDrawn="1"/>
        </p:nvSpPr>
        <p:spPr>
          <a:xfrm>
            <a:off x="838200" y="128546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Muli" pitchFamily="2" charset="77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E6FE96F-DDC5-F246-8640-2EF68EEC1D75}" type="datetime1">
              <a:rPr lang="en-GB" smtClean="0"/>
              <a:pPr/>
              <a:t>31/03/2021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263278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537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Sample Slides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9D7F810-DEEF-074C-B140-2A2C318EAF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233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159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3" r:id="rId3"/>
    <p:sldLayoutId id="2147483660" r:id="rId4"/>
    <p:sldLayoutId id="2147483664" r:id="rId5"/>
    <p:sldLayoutId id="2147483662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Lato Light" panose="020F03020202040302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OpenDyslexicAlta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tiff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FDEECE2B-4F07-3243-A1BF-25C2CD33540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GB" dirty="0" smtClean="0"/>
              <a:t>Stage 5</a:t>
            </a:r>
            <a:endParaRPr lang="en-GB" dirty="0" smtClean="0"/>
          </a:p>
          <a:p>
            <a:r>
              <a:rPr lang="en-GB" dirty="0" smtClean="0"/>
              <a:t>Term </a:t>
            </a:r>
            <a:r>
              <a:rPr lang="en-GB" dirty="0"/>
              <a:t>4 - Block 3 - Converting </a:t>
            </a:r>
            <a:r>
              <a:rPr lang="en-GB" dirty="0" smtClean="0"/>
              <a:t>Units</a:t>
            </a:r>
          </a:p>
          <a:p>
            <a:r>
              <a:rPr lang="en-GB" dirty="0" smtClean="0"/>
              <a:t>Lesson </a:t>
            </a:r>
            <a:r>
              <a:rPr lang="en-GB" dirty="0"/>
              <a:t>1 - To be able to convert between g and kg and m and km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6096D93-4A8A-F349-8E04-EC67E07A6F7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917911" y="6221692"/>
            <a:ext cx="3369375" cy="369332"/>
          </a:xfrm>
        </p:spPr>
        <p:txBody>
          <a:bodyPr>
            <a:normAutofit/>
          </a:bodyPr>
          <a:lstStyle/>
          <a:p>
            <a:r>
              <a:rPr lang="en-GB" dirty="0"/>
              <a:t>Block </a:t>
            </a:r>
            <a:r>
              <a:rPr lang="en-GB" dirty="0" smtClean="0"/>
              <a:t>3 </a:t>
            </a:r>
            <a:r>
              <a:rPr lang="en-GB" dirty="0"/>
              <a:t>– Converting Units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E0A8668-F4BF-FD46-97FE-DF79A2E595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1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FB0E5C-B4F3-0F47-AF95-9A5EE6D06A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5981" y="1956878"/>
            <a:ext cx="1574800" cy="3289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46C1748E-6744-A341-9185-05FF18F81B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735" y="4752914"/>
            <a:ext cx="1689100" cy="12446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EC9A0CFD-E109-4140-B996-30988653C01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383038" y="-288436"/>
            <a:ext cx="1777758" cy="163784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D6DF2BA4-3A7B-0E4E-95B5-A4D9B2FD080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5730" y="4958851"/>
            <a:ext cx="876300" cy="939800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0C74A61-CF8A-0745-B69B-DD1646654FF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C9EFBDC-A8B5-9549-8D36-873513E4D40C}"/>
              </a:ext>
            </a:extLst>
          </p:cNvPr>
          <p:cNvSpPr txBox="1"/>
          <p:nvPr/>
        </p:nvSpPr>
        <p:spPr>
          <a:xfrm>
            <a:off x="596348" y="6533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F8D65072-FC35-D84F-937B-70E91C6BD3D3}"/>
              </a:ext>
            </a:extLst>
          </p:cNvPr>
          <p:cNvSpPr txBox="1"/>
          <p:nvPr/>
        </p:nvSpPr>
        <p:spPr>
          <a:xfrm>
            <a:off x="9342783" y="385638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9874800" y="334800"/>
            <a:ext cx="2128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000" dirty="0" smtClean="0">
                <a:solidFill>
                  <a:schemeClr val="bg1"/>
                </a:solidFill>
              </a:rPr>
              <a:t>Quiz:</a:t>
            </a:r>
            <a:r>
              <a:rPr lang="en-GB" sz="2000" b="1" dirty="0" smtClean="0">
                <a:solidFill>
                  <a:schemeClr val="bg1"/>
                </a:solidFill>
              </a:rPr>
              <a:t> </a:t>
            </a:r>
            <a:r>
              <a:rPr lang="en-GB" sz="2000" b="1" dirty="0">
                <a:solidFill>
                  <a:schemeClr val="bg1"/>
                </a:solidFill>
              </a:rPr>
              <a:t>QRAAWUJ</a:t>
            </a:r>
            <a:endParaRPr lang="en-GB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02855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8051974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g and kg.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kg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g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 kg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19.5 kg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500 g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g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6,500 g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12,000 g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5D97750F-AD70-704B-A0E9-73140335B7D6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7C883597-030F-6343-A296-1B63EEEE20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C308492E-A30F-C54C-89AD-8ACBD912B71A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E2D10C7B-DC4C-A24B-82F8-78D66EE7D175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0082253E-A472-D44A-8C34-5D8E184727A8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4,000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03B3FBC5-C8E2-1F41-AD08-F2125286028E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19,500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45437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F730186-E3B6-1B4A-9508-2AADD30B6C1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</p:spTree>
    <p:extLst>
      <p:ext uri="{BB962C8B-B14F-4D97-AF65-F5344CB8AC3E}">
        <p14:creationId xmlns:p14="http://schemas.microsoft.com/office/powerpoint/2010/main" val="1208681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2: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scale provided to help you convert between m and km.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25C36EA-2C63-E540-AE64-2D63CC58D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6204" y="3867944"/>
            <a:ext cx="10341970" cy="1370806"/>
          </a:xfrm>
          <a:prstGeom prst="rect">
            <a:avLst/>
          </a:prstGeom>
        </p:spPr>
      </p:pic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A5BDDD95-3BA4-6B4E-A455-C307E0813252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BFE129AD-DDD2-4840-94D3-946E3832E46E}"/>
              </a:ext>
            </a:extLst>
          </p:cNvPr>
          <p:cNvSpPr/>
          <p:nvPr/>
        </p:nvSpPr>
        <p:spPr>
          <a:xfrm>
            <a:off x="357503" y="4078685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km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FA66C3DF-1607-2843-AD42-0C7B57ADE8BB}"/>
              </a:ext>
            </a:extLst>
          </p:cNvPr>
          <p:cNvSpPr/>
          <p:nvPr/>
        </p:nvSpPr>
        <p:spPr>
          <a:xfrm>
            <a:off x="361948" y="4549379"/>
            <a:ext cx="1028701" cy="51990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m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9EE301A2-CCF3-D646-92AC-01F0BF8B0E46}"/>
              </a:ext>
            </a:extLst>
          </p:cNvPr>
          <p:cNvSpPr/>
          <p:nvPr/>
        </p:nvSpPr>
        <p:spPr>
          <a:xfrm>
            <a:off x="2362200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04EC6AA-E0AF-5D47-B32D-329139D2D7F1}"/>
              </a:ext>
            </a:extLst>
          </p:cNvPr>
          <p:cNvSpPr/>
          <p:nvPr/>
        </p:nvSpPr>
        <p:spPr>
          <a:xfrm>
            <a:off x="4081147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 km 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2FA354C1-BB1A-FE4A-BCA0-870A13075C74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18EF18EE-C07B-7745-9F77-E99537F91EFF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xmlns="" id="{77F5CE54-09C2-3F43-A771-D7E85B0E1187}"/>
              </a:ext>
            </a:extLst>
          </p:cNvPr>
          <p:cNvSpPr/>
          <p:nvPr/>
        </p:nvSpPr>
        <p:spPr>
          <a:xfrm>
            <a:off x="643253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250 m 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8311FDAF-C354-9548-A345-8ADB4DE1DA0F}"/>
              </a:ext>
            </a:extLst>
          </p:cNvPr>
          <p:cNvSpPr/>
          <p:nvPr/>
        </p:nvSpPr>
        <p:spPr>
          <a:xfrm>
            <a:off x="2362200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1,000 m 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FC28C271-5403-9349-881F-F87E0F1AABBA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99D86E18-180E-464A-A12A-DFA5DA6AA82B}"/>
              </a:ext>
            </a:extLst>
          </p:cNvPr>
          <p:cNvSpPr/>
          <p:nvPr/>
        </p:nvSpPr>
        <p:spPr>
          <a:xfrm>
            <a:off x="5761994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7,500 m 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76F8EB2D-2B29-A24F-95D5-EF92AFDA11A9}"/>
              </a:ext>
            </a:extLst>
          </p:cNvPr>
          <p:cNvSpPr/>
          <p:nvPr/>
        </p:nvSpPr>
        <p:spPr>
          <a:xfrm>
            <a:off x="7442841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18,000 m 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xmlns="" id="{B3ECF3B4-32E9-CE49-992F-08042AE3EF67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98413A1-CFF1-5A4A-B4E0-E3E4EB204745}"/>
              </a:ext>
            </a:extLst>
          </p:cNvPr>
          <p:cNvSpPr/>
          <p:nvPr/>
        </p:nvSpPr>
        <p:spPr>
          <a:xfrm>
            <a:off x="643253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u="sng" dirty="0">
                <a:solidFill>
                  <a:srgbClr val="FF3860"/>
                </a:solidFill>
                <a:latin typeface="OpenDyslexicAlta" pitchFamily="2" charset="77"/>
              </a:rPr>
              <a:t>¼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A05F4F41-9B8D-CC48-A2EA-AE1324993DFD}"/>
              </a:ext>
            </a:extLst>
          </p:cNvPr>
          <p:cNvSpPr/>
          <p:nvPr/>
        </p:nvSpPr>
        <p:spPr>
          <a:xfrm>
            <a:off x="2354898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5637DAA-975A-AD48-87E6-ADC7C88FD2AD}"/>
              </a:ext>
            </a:extLst>
          </p:cNvPr>
          <p:cNvSpPr/>
          <p:nvPr/>
        </p:nvSpPr>
        <p:spPr>
          <a:xfrm>
            <a:off x="5761994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7.5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91BAEF12-F172-4245-8040-60F7DD2C76F1}"/>
              </a:ext>
            </a:extLst>
          </p:cNvPr>
          <p:cNvSpPr/>
          <p:nvPr/>
        </p:nvSpPr>
        <p:spPr>
          <a:xfrm>
            <a:off x="9123688" y="3213101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21.5 km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F13D4641-CC84-1B45-88EC-A1D95E02B2FE}"/>
              </a:ext>
            </a:extLst>
          </p:cNvPr>
          <p:cNvSpPr/>
          <p:nvPr/>
        </p:nvSpPr>
        <p:spPr>
          <a:xfrm>
            <a:off x="4081147" y="5324475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2C37D764-3DD7-5F4D-8A89-89C276787489}"/>
              </a:ext>
            </a:extLst>
          </p:cNvPr>
          <p:cNvSpPr/>
          <p:nvPr/>
        </p:nvSpPr>
        <p:spPr>
          <a:xfrm>
            <a:off x="9123688" y="5324475"/>
            <a:ext cx="1639562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5" name="Rounded Rectangle 17">
            <a:extLst>
              <a:ext uri="{FF2B5EF4-FFF2-40B4-BE49-F238E27FC236}">
                <a16:creationId xmlns:a16="http://schemas.microsoft.com/office/drawing/2014/main" xmlns="" id="{9E54CF76-F352-4AFA-A29B-6CDD0E40659F}"/>
              </a:ext>
            </a:extLst>
          </p:cNvPr>
          <p:cNvSpPr/>
          <p:nvPr/>
        </p:nvSpPr>
        <p:spPr>
          <a:xfrm>
            <a:off x="7442841" y="3213101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1F730186-E3B6-1B4A-9508-2AADD30B6C1F}"/>
              </a:ext>
            </a:extLst>
          </p:cNvPr>
          <p:cNvSpPr/>
          <p:nvPr/>
        </p:nvSpPr>
        <p:spPr>
          <a:xfrm>
            <a:off x="7442841" y="3215313"/>
            <a:ext cx="14859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18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</a:t>
            </a:r>
          </a:p>
        </p:txBody>
      </p:sp>
    </p:spTree>
    <p:extLst>
      <p:ext uri="{BB962C8B-B14F-4D97-AF65-F5344CB8AC3E}">
        <p14:creationId xmlns:p14="http://schemas.microsoft.com/office/powerpoint/2010/main" val="221185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30" grpId="0" animBg="1"/>
      <p:bldP spid="31" grpId="0" animBg="1"/>
      <p:bldP spid="33" grpId="0" animBg="1"/>
      <p:bldP spid="34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1917311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4E731459-4C83-5747-AB19-CCE978B1DD4B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12,000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5025A014-5A62-3B43-982C-D0506F0FD0D6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12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12,000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4A7C6FA7-A7B9-EA4E-8BD8-AF41323907D1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E1CCADC7-0FD9-B34F-B587-BAA721A56E9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21,500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21.5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6F56C35F-96EF-9840-8E5E-4637F2AFC7F7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11.5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11,500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63A8E61E-1137-F74F-8C11-29FC111A5A4E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31,400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31.4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B3D15707-EB36-0A44-8818-0E220E677226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0.1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BDA27EEC-FED8-D84E-BC18-C0227CA16C0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 kg </a:t>
            </a:r>
          </a:p>
        </p:txBody>
      </p:sp>
    </p:spTree>
    <p:extLst>
      <p:ext uri="{BB962C8B-B14F-4D97-AF65-F5344CB8AC3E}">
        <p14:creationId xmlns:p14="http://schemas.microsoft.com/office/powerpoint/2010/main" val="388152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29035773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3: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xmlns="" id="{F6770FC0-41FA-C845-A9C4-FDF42A32D6B0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xmlns="" id="{DCDEEAF1-8E02-1F4E-8B43-0C93177AB679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31" name="Rounded Rectangle 30">
            <a:extLst>
              <a:ext uri="{FF2B5EF4-FFF2-40B4-BE49-F238E27FC236}">
                <a16:creationId xmlns:a16="http://schemas.microsoft.com/office/drawing/2014/main" xmlns="" id="{88148E1B-57EA-254C-8F25-4A99503C3FB5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32" name="Rounded Rectangle 31">
            <a:extLst>
              <a:ext uri="{FF2B5EF4-FFF2-40B4-BE49-F238E27FC236}">
                <a16:creationId xmlns:a16="http://schemas.microsoft.com/office/drawing/2014/main" xmlns="" id="{247C9346-F43A-7346-958D-7224794D0AEB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33" name="Rounded Rectangle 32">
            <a:extLst>
              <a:ext uri="{FF2B5EF4-FFF2-40B4-BE49-F238E27FC236}">
                <a16:creationId xmlns:a16="http://schemas.microsoft.com/office/drawing/2014/main" xmlns="" id="{817ACBFB-F118-0147-8EC8-041A26BF7972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34" name="Rounded Rectangle 33">
            <a:extLst>
              <a:ext uri="{FF2B5EF4-FFF2-40B4-BE49-F238E27FC236}">
                <a16:creationId xmlns:a16="http://schemas.microsoft.com/office/drawing/2014/main" xmlns="" id="{B88A8347-82D6-7B4E-843C-D5587188CA43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xmlns="" id="{F5695475-406B-A446-A24E-6CC51C5CB19B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36" name="Rounded Rectangle 35">
            <a:extLst>
              <a:ext uri="{FF2B5EF4-FFF2-40B4-BE49-F238E27FC236}">
                <a16:creationId xmlns:a16="http://schemas.microsoft.com/office/drawing/2014/main" xmlns="" id="{CBC418DF-0BB6-3940-A2A6-F00FF7B1C05F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1A225D30-AB79-FE43-802D-4E0BF843C466}"/>
              </a:ext>
            </a:extLst>
          </p:cNvPr>
          <p:cNvSpPr/>
          <p:nvPr/>
        </p:nvSpPr>
        <p:spPr>
          <a:xfrm>
            <a:off x="838199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16,000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1266AA60-08B5-E841-B808-028E1F6AD01B}"/>
              </a:ext>
            </a:extLst>
          </p:cNvPr>
          <p:cNvSpPr/>
          <p:nvPr/>
        </p:nvSpPr>
        <p:spPr>
          <a:xfrm>
            <a:off x="838199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16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 = 16,000 g </a:t>
            </a: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xmlns="" id="{B4EB9224-82B4-3B45-A9BB-671DAD5AF988}"/>
              </a:ext>
            </a:extLst>
          </p:cNvPr>
          <p:cNvSpPr/>
          <p:nvPr/>
        </p:nvSpPr>
        <p:spPr>
          <a:xfrm>
            <a:off x="838199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23,000 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xmlns="" id="{95051F9D-5E8E-554F-8F89-8E14D065C58D}"/>
              </a:ext>
            </a:extLst>
          </p:cNvPr>
          <p:cNvSpPr/>
          <p:nvPr/>
        </p:nvSpPr>
        <p:spPr>
          <a:xfrm>
            <a:off x="838199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23,500 g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23.5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kg</a:t>
            </a: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xmlns="" id="{801F2E4C-D963-7147-B5D7-8787916EA38F}"/>
              </a:ext>
            </a:extLst>
          </p:cNvPr>
          <p:cNvSpPr/>
          <p:nvPr/>
        </p:nvSpPr>
        <p:spPr>
          <a:xfrm>
            <a:off x="6705600" y="2909094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14.5 km = </a:t>
            </a:r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14,500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xmlns="" id="{8A6D99BB-3BBD-3649-9218-0581CAFE4F42}"/>
              </a:ext>
            </a:extLst>
          </p:cNvPr>
          <p:cNvSpPr/>
          <p:nvPr/>
        </p:nvSpPr>
        <p:spPr>
          <a:xfrm>
            <a:off x="6705600" y="3741341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62,300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62.3 kg </a:t>
            </a:r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xmlns="" id="{680C9D22-3044-5649-B836-2B8A06E5F984}"/>
              </a:ext>
            </a:extLst>
          </p:cNvPr>
          <p:cNvSpPr/>
          <p:nvPr/>
        </p:nvSpPr>
        <p:spPr>
          <a:xfrm>
            <a:off x="6705600" y="4573588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0.3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km = 300 m </a:t>
            </a:r>
          </a:p>
        </p:txBody>
      </p:sp>
      <p:sp>
        <p:nvSpPr>
          <p:cNvPr id="19" name="Rounded Rectangle 18">
            <a:extLst>
              <a:ext uri="{FF2B5EF4-FFF2-40B4-BE49-F238E27FC236}">
                <a16:creationId xmlns:a16="http://schemas.microsoft.com/office/drawing/2014/main" xmlns="" id="{D9C8FDDD-C724-644B-AB78-914156390B26}"/>
              </a:ext>
            </a:extLst>
          </p:cNvPr>
          <p:cNvSpPr/>
          <p:nvPr/>
        </p:nvSpPr>
        <p:spPr>
          <a:xfrm>
            <a:off x="6705600" y="5405835"/>
            <a:ext cx="464820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rgbClr val="FF3860"/>
                </a:solidFill>
                <a:latin typeface="OpenDyslexicAlta" pitchFamily="2" charset="77"/>
              </a:rPr>
              <a:t>100,000</a:t>
            </a:r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 g = 100 kg </a:t>
            </a:r>
          </a:p>
        </p:txBody>
      </p:sp>
    </p:spTree>
    <p:extLst>
      <p:ext uri="{BB962C8B-B14F-4D97-AF65-F5344CB8AC3E}">
        <p14:creationId xmlns:p14="http://schemas.microsoft.com/office/powerpoint/2010/main" val="3872405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xmlns="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xmlns="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91263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4: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conversions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xmlns="" id="{F6770FC0-41FA-C845-A9C4-FDF42A32D6B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1" name="Rounded Rectangle 20">
                <a:extLst>
                  <a:ext uri="{FF2B5EF4-FFF2-40B4-BE49-F238E27FC236}">
                    <a16:creationId xmlns:a16="http://schemas.microsoft.com/office/drawing/2014/main" id="{F6770FC0-41FA-C845-A9C4-FDF42A32D6B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3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xmlns="" id="{9F789FEC-04B5-7144-B38B-EC84D9BE99C2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2" name="Rounded Rectangle 11">
                <a:extLst>
                  <a:ext uri="{FF2B5EF4-FFF2-40B4-BE49-F238E27FC236}">
                    <a16:creationId xmlns:a16="http://schemas.microsoft.com/office/drawing/2014/main" id="{9F789FEC-04B5-7144-B38B-EC84D9BE99C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4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xmlns="" id="{BF6FCB93-4AED-A842-BD6C-B09967E937FD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13" name="Rounded Rectangle 12">
                <a:extLst>
                  <a:ext uri="{FF2B5EF4-FFF2-40B4-BE49-F238E27FC236}">
                    <a16:creationId xmlns:a16="http://schemas.microsoft.com/office/drawing/2014/main" id="{BF6FCB93-4AED-A842-BD6C-B09967E937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5"/>
                <a:stretch>
                  <a:fillRect l="-1444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xmlns="" id="{D8E75F41-2447-5E44-8259-40A7B42A6E66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4" name="Rounded Rectangle 13">
                <a:extLst>
                  <a:ext uri="{FF2B5EF4-FFF2-40B4-BE49-F238E27FC236}">
                    <a16:creationId xmlns:a16="http://schemas.microsoft.com/office/drawing/2014/main" id="{D8E75F41-2447-5E44-8259-40A7B42A6E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6"/>
                <a:stretch>
                  <a:fillRect l="-1449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xmlns="" id="{E0B4E420-888B-0940-9C4D-38E528FE181F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5" name="Rounded Rectangle 14">
                <a:extLst>
                  <a:ext uri="{FF2B5EF4-FFF2-40B4-BE49-F238E27FC236}">
                    <a16:creationId xmlns:a16="http://schemas.microsoft.com/office/drawing/2014/main" id="{E0B4E420-888B-0940-9C4D-38E528FE1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7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xmlns="" id="{5D450C35-43E1-1744-8F07-5DE20A9A3661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6" name="Rounded Rectangle 15">
                <a:extLst>
                  <a:ext uri="{FF2B5EF4-FFF2-40B4-BE49-F238E27FC236}">
                    <a16:creationId xmlns:a16="http://schemas.microsoft.com/office/drawing/2014/main" id="{5D450C35-43E1-1744-8F07-5DE20A9A36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8"/>
                <a:stretch>
                  <a:fillRect l="-1449"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xmlns="" id="{3172E198-F7EC-B149-85BC-562C51CB295F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3172E198-F7EC-B149-85BC-562C51CB295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9"/>
                <a:stretch>
                  <a:fillRect l="-1812"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xmlns="" id="{E63CDF55-6185-734E-A2C9-A3ADC3C42966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8" name="Rounded Rectangle 17">
                <a:extLst>
                  <a:ext uri="{FF2B5EF4-FFF2-40B4-BE49-F238E27FC236}">
                    <a16:creationId xmlns:a16="http://schemas.microsoft.com/office/drawing/2014/main" id="{E63CDF55-6185-734E-A2C9-A3ADC3C4296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xmlns="" id="{B269AE0B-B2B3-694E-8211-402EDA58ECB3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dirty="0">
                    <a:solidFill>
                      <a:schemeClr val="tx1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_______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19" name="Rounded Rectangle 18">
                <a:extLst>
                  <a:ext uri="{FF2B5EF4-FFF2-40B4-BE49-F238E27FC236}">
                    <a16:creationId xmlns:a16="http://schemas.microsoft.com/office/drawing/2014/main" id="{B269AE0B-B2B3-694E-8211-402EDA58E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11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xmlns="" id="{017C04E7-7BBF-A64D-A6D2-EC6573309630}"/>
                  </a:ext>
                </a:extLst>
              </p:cNvPr>
              <p:cNvSpPr/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0" name="Rounded Rectangle 19">
                <a:extLst>
                  <a:ext uri="{FF2B5EF4-FFF2-40B4-BE49-F238E27FC236}">
                    <a16:creationId xmlns:a16="http://schemas.microsoft.com/office/drawing/2014/main" id="{017C04E7-7BBF-A64D-A6D2-EC65733096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2933806"/>
                <a:ext cx="3486666" cy="612583"/>
              </a:xfrm>
              <a:prstGeom prst="roundRect">
                <a:avLst/>
              </a:prstGeom>
              <a:blipFill>
                <a:blip r:embed="rId12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xmlns="" id="{280AD037-6ED8-4E49-A89B-FF7A0F332D0A}"/>
                  </a:ext>
                </a:extLst>
              </p:cNvPr>
              <p:cNvSpPr/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2" name="Rounded Rectangle 21">
                <a:extLst>
                  <a:ext uri="{FF2B5EF4-FFF2-40B4-BE49-F238E27FC236}">
                    <a16:creationId xmlns:a16="http://schemas.microsoft.com/office/drawing/2014/main" id="{280AD037-6ED8-4E49-A89B-FF7A0F332D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3681326"/>
                <a:ext cx="3486666" cy="612583"/>
              </a:xfrm>
              <a:prstGeom prst="roundRect">
                <a:avLst/>
              </a:prstGeom>
              <a:blipFill>
                <a:blip r:embed="rId13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xmlns="" id="{B78A9E3E-F286-7047-BC23-5EBD4B327ABB}"/>
                  </a:ext>
                </a:extLst>
              </p:cNvPr>
              <p:cNvSpPr/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km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m </a:t>
                </a:r>
              </a:p>
            </p:txBody>
          </p:sp>
        </mc:Choice>
        <mc:Fallback xmlns="">
          <p:sp>
            <p:nvSpPr>
              <p:cNvPr id="23" name="Rounded Rectangle 22">
                <a:extLst>
                  <a:ext uri="{FF2B5EF4-FFF2-40B4-BE49-F238E27FC236}">
                    <a16:creationId xmlns:a16="http://schemas.microsoft.com/office/drawing/2014/main" id="{B78A9E3E-F286-7047-BC23-5EBD4B327AB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503" y="4428846"/>
                <a:ext cx="3486666" cy="612583"/>
              </a:xfrm>
              <a:prstGeom prst="roundRect">
                <a:avLst/>
              </a:prstGeom>
              <a:blipFill>
                <a:blip r:embed="rId14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CC8E96A1-BCA5-DB4C-A24E-767419F689B8}"/>
                  </a:ext>
                </a:extLst>
              </p:cNvPr>
              <p:cNvSpPr/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100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CC8E96A1-BCA5-DB4C-A24E-767419F689B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2933806"/>
                <a:ext cx="3486666" cy="612583"/>
              </a:xfrm>
              <a:prstGeom prst="roundRect">
                <a:avLst/>
              </a:prstGeom>
              <a:blipFill>
                <a:blip r:embed="rId15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xmlns="" id="{927C836B-4B8B-1847-BA5A-7B5BD0E66957}"/>
                  </a:ext>
                </a:extLst>
              </p:cNvPr>
              <p:cNvSpPr/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𝟓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200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5" name="Rounded Rectangle 24">
                <a:extLst>
                  <a:ext uri="{FF2B5EF4-FFF2-40B4-BE49-F238E27FC236}">
                    <a16:creationId xmlns:a16="http://schemas.microsoft.com/office/drawing/2014/main" id="{927C836B-4B8B-1847-BA5A-7B5BD0E669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3681326"/>
                <a:ext cx="3486666" cy="612583"/>
              </a:xfrm>
              <a:prstGeom prst="roundRect">
                <a:avLst/>
              </a:prstGeom>
              <a:blipFill>
                <a:blip r:embed="rId16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xmlns="" id="{637E8F11-6DE9-0A46-9C96-362E226B28F4}"/>
                  </a:ext>
                </a:extLst>
              </p:cNvPr>
              <p:cNvSpPr/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700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6" name="Rounded Rectangle 25">
                <a:extLst>
                  <a:ext uri="{FF2B5EF4-FFF2-40B4-BE49-F238E27FC236}">
                    <a16:creationId xmlns:a16="http://schemas.microsoft.com/office/drawing/2014/main" id="{637E8F11-6DE9-0A46-9C96-362E226B28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7433" y="4428846"/>
                <a:ext cx="3486666" cy="612583"/>
              </a:xfrm>
              <a:prstGeom prst="roundRect">
                <a:avLst/>
              </a:prstGeom>
              <a:blipFill>
                <a:blip r:embed="rId17"/>
                <a:stretch>
                  <a:fillRect t="-96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xmlns="" id="{29BDB815-3F1C-5C48-AA07-CA6D81AC4B17}"/>
                  </a:ext>
                </a:extLst>
              </p:cNvPr>
              <p:cNvSpPr/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7" name="Rounded Rectangle 26">
                <a:extLst>
                  <a:ext uri="{FF2B5EF4-FFF2-40B4-BE49-F238E27FC236}">
                    <a16:creationId xmlns:a16="http://schemas.microsoft.com/office/drawing/2014/main" id="{29BDB815-3F1C-5C48-AA07-CA6D81AC4B1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2933806"/>
                <a:ext cx="3486666" cy="612583"/>
              </a:xfrm>
              <a:prstGeom prst="roundRect">
                <a:avLst/>
              </a:prstGeom>
              <a:blipFill>
                <a:blip r:embed="rId18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xmlns="" id="{1A17228F-5B20-C54B-B4EE-D70EC3D6BA41}"/>
                  </a:ext>
                </a:extLst>
              </p:cNvPr>
              <p:cNvSpPr/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𝟏𝟗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950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8" name="Rounded Rectangle 27">
                <a:extLst>
                  <a:ext uri="{FF2B5EF4-FFF2-40B4-BE49-F238E27FC236}">
                    <a16:creationId xmlns:a16="http://schemas.microsoft.com/office/drawing/2014/main" id="{1A17228F-5B20-C54B-B4EE-D70EC3D6BA4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3681326"/>
                <a:ext cx="3486666" cy="612583"/>
              </a:xfrm>
              <a:prstGeom prst="roundRect">
                <a:avLst/>
              </a:prstGeom>
              <a:blipFill>
                <a:blip r:embed="rId19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xmlns="" id="{7DEC17DA-8CDA-B14D-90BB-15D056F6C2C9}"/>
                  </a:ext>
                </a:extLst>
              </p:cNvPr>
              <p:cNvSpPr/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𝟏𝟏</m:t>
                        </m:r>
                      </m:num>
                      <m:den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𝟐𝟎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= </a:t>
                </a:r>
                <a:r>
                  <a:rPr lang="en-US" sz="2000" b="1" u="sng" dirty="0">
                    <a:solidFill>
                      <a:srgbClr val="FF3860"/>
                    </a:solidFill>
                    <a:latin typeface="OpenDyslexicAlta" pitchFamily="2" charset="77"/>
                  </a:rPr>
                  <a:t>550</a:t>
                </a:r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g </a:t>
                </a:r>
              </a:p>
            </p:txBody>
          </p:sp>
        </mc:Choice>
        <mc:Fallback xmlns="">
          <p:sp>
            <p:nvSpPr>
              <p:cNvPr id="29" name="Rounded Rectangle 28">
                <a:extLst>
                  <a:ext uri="{FF2B5EF4-FFF2-40B4-BE49-F238E27FC236}">
                    <a16:creationId xmlns:a16="http://schemas.microsoft.com/office/drawing/2014/main" id="{7DEC17DA-8CDA-B14D-90BB-15D056F6C2C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363" y="4428846"/>
                <a:ext cx="3486666" cy="612583"/>
              </a:xfrm>
              <a:prstGeom prst="roundRect">
                <a:avLst/>
              </a:prstGeom>
              <a:blipFill>
                <a:blip r:embed="rId20"/>
                <a:stretch>
                  <a:fillRect t="-98000" b="-154000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763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49F46F5-B8A3-5848-8248-C9D634933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69334" y="6298060"/>
            <a:ext cx="11904874" cy="365125"/>
          </a:xfrm>
        </p:spPr>
        <p:txBody>
          <a:bodyPr/>
          <a:lstStyle/>
          <a:p>
            <a:pPr algn="ctr"/>
            <a:r>
              <a:rPr lang="en-GB" sz="1400" dirty="0"/>
              <a:t>Year 5 - </a:t>
            </a:r>
            <a:r>
              <a:rPr lang="en-GB" sz="1400" dirty="0" smtClean="0"/>
              <a:t>Term </a:t>
            </a:r>
            <a:r>
              <a:rPr lang="en-GB" sz="1400" dirty="0"/>
              <a:t>4 </a:t>
            </a:r>
            <a:r>
              <a:rPr lang="en-GB" sz="1400" dirty="0" smtClean="0"/>
              <a:t>– Block 3 - Converting </a:t>
            </a:r>
            <a:r>
              <a:rPr lang="en-GB" sz="1400" dirty="0"/>
              <a:t>Units - Lesson 1 - To be able to convert between g and kg and m and km</a:t>
            </a:r>
          </a:p>
        </p:txBody>
      </p:sp>
    </p:spTree>
    <p:extLst>
      <p:ext uri="{BB962C8B-B14F-4D97-AF65-F5344CB8AC3E}">
        <p14:creationId xmlns:p14="http://schemas.microsoft.com/office/powerpoint/2010/main" val="43468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636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2.7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5,000 m + 2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𝟗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+ 798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700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2,700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4.5 km + 1,500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897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023361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985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5: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Use the comparison symbols &lt;, &gt; and = to complete the statements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xmlns="" id="{02686B49-2E5C-7E49-89DC-0E1E5D372617}"/>
              </a:ext>
            </a:extLst>
          </p:cNvPr>
          <p:cNvSpPr/>
          <p:nvPr/>
        </p:nvSpPr>
        <p:spPr>
          <a:xfrm>
            <a:off x="906293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0.25 kg</a:t>
            </a:r>
          </a:p>
        </p:txBody>
      </p:sp>
      <p:sp>
        <p:nvSpPr>
          <p:cNvPr id="22" name="Rounded Rectangle 21">
            <a:extLst>
              <a:ext uri="{FF2B5EF4-FFF2-40B4-BE49-F238E27FC236}">
                <a16:creationId xmlns:a16="http://schemas.microsoft.com/office/drawing/2014/main" xmlns="" id="{8EF2368A-BEEA-324A-9BE7-30C134A75D9B}"/>
              </a:ext>
            </a:extLst>
          </p:cNvPr>
          <p:cNvSpPr/>
          <p:nvPr/>
        </p:nvSpPr>
        <p:spPr>
          <a:xfrm>
            <a:off x="906292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3.9 km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xmlns="" id="{ADFAE24F-AA4B-114B-837D-66E4A628A6F4}"/>
              </a:ext>
            </a:extLst>
          </p:cNvPr>
          <p:cNvSpPr/>
          <p:nvPr/>
        </p:nvSpPr>
        <p:spPr>
          <a:xfrm>
            <a:off x="906292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6,000 m + 3 km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xmlns="" id="{EB58C5AA-BE89-A649-BC6F-F547826231B5}"/>
                  </a:ext>
                </a:extLst>
              </p:cNvPr>
              <p:cNvSpPr/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 smtClean="0">
                            <a:solidFill>
                              <a:schemeClr val="tx1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𝟑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OpenDyslexicAlta" pitchFamily="2" charset="77"/>
                  </a:rPr>
                  <a:t> kg + </a:t>
                </a:r>
                <a14:m>
                  <m:oMath xmlns:m="http://schemas.openxmlformats.org/officeDocument/2006/math">
                    <m:f>
                      <m:fPr>
                        <m:type m:val="skw"/>
                        <m:ctrlPr>
                          <a:rPr lang="en-US" sz="2800" b="1" i="1" dirty="0">
                            <a:solidFill>
                              <a:prstClr val="black"/>
                            </a:solidFill>
                            <a:latin typeface="Cambria Math"/>
                            <a:cs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𝟕</m:t>
                        </m:r>
                      </m:num>
                      <m:den>
                        <m:r>
                          <a:rPr lang="en-GB" sz="2800" b="1" i="1" dirty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  <a:latin typeface="OpenDyslexicAlta" pitchFamily="2" charset="77"/>
                  </a:rPr>
                  <a:t> kg + 985 g </a:t>
                </a:r>
                <a:endParaRPr lang="en-US" sz="2000" dirty="0">
                  <a:solidFill>
                    <a:schemeClr val="tx1"/>
                  </a:solidFill>
                  <a:latin typeface="OpenDyslexicAlta" pitchFamily="2" charset="77"/>
                </a:endParaRPr>
              </a:p>
            </p:txBody>
          </p:sp>
        </mc:Choice>
        <mc:Fallback xmlns="">
          <p:sp>
            <p:nvSpPr>
              <p:cNvPr id="24" name="Rounded Rectangle 23">
                <a:extLst>
                  <a:ext uri="{FF2B5EF4-FFF2-40B4-BE49-F238E27FC236}">
                    <a16:creationId xmlns:a16="http://schemas.microsoft.com/office/drawing/2014/main" id="{EB58C5AA-BE89-A649-BC6F-F547826231B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92" y="5759301"/>
                <a:ext cx="4249367" cy="519906"/>
              </a:xfrm>
              <a:prstGeom prst="roundRect">
                <a:avLst/>
              </a:prstGeom>
              <a:blipFill>
                <a:blip r:embed="rId3"/>
                <a:stretch>
                  <a:fillRect l="-4154" t="-120930" b="-188372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Rounded Rectangle 24">
            <a:extLst>
              <a:ext uri="{FF2B5EF4-FFF2-40B4-BE49-F238E27FC236}">
                <a16:creationId xmlns:a16="http://schemas.microsoft.com/office/drawing/2014/main" xmlns="" id="{41F36EA0-A7EF-144E-B4BE-8D3895BC691D}"/>
              </a:ext>
            </a:extLst>
          </p:cNvPr>
          <p:cNvSpPr/>
          <p:nvPr/>
        </p:nvSpPr>
        <p:spPr>
          <a:xfrm>
            <a:off x="7036340" y="2967462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200 g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xmlns="" id="{1C7887AD-AE39-FD40-82D7-8212A8E2E51A}"/>
              </a:ext>
            </a:extLst>
          </p:cNvPr>
          <p:cNvSpPr/>
          <p:nvPr/>
        </p:nvSpPr>
        <p:spPr>
          <a:xfrm>
            <a:off x="7036339" y="3898075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4,200 m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xmlns="" id="{4164E5A1-C7E6-284E-A0C6-8B3E17C96579}"/>
              </a:ext>
            </a:extLst>
          </p:cNvPr>
          <p:cNvSpPr/>
          <p:nvPr/>
        </p:nvSpPr>
        <p:spPr>
          <a:xfrm>
            <a:off x="7036339" y="4828688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5.5 km + 3,500 m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xmlns="" id="{03E197C7-35E8-E148-AF01-F56783BD3D99}"/>
              </a:ext>
            </a:extLst>
          </p:cNvPr>
          <p:cNvSpPr/>
          <p:nvPr/>
        </p:nvSpPr>
        <p:spPr>
          <a:xfrm>
            <a:off x="7036339" y="5759301"/>
            <a:ext cx="42493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958 g + 1 kg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xmlns="" id="{EF44C0D1-43AF-814C-88D0-CFAC217717A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2" y="2827355"/>
            <a:ext cx="785976" cy="80012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xmlns="" id="{008F86EA-A9CD-3942-94F8-C1CD8815E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3757968"/>
            <a:ext cx="785976" cy="80012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8AB789A9-D84E-1848-9009-B6A535409E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4688581"/>
            <a:ext cx="785976" cy="80012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xmlns="" id="{756F7CDA-456E-CA4C-8663-0DBF844A8BF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03011" y="5619194"/>
            <a:ext cx="785976" cy="800120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xmlns="" id="{0FEA3A4B-C7D0-654A-B9B4-B12963E344D7}"/>
              </a:ext>
            </a:extLst>
          </p:cNvPr>
          <p:cNvSpPr/>
          <p:nvPr/>
        </p:nvSpPr>
        <p:spPr>
          <a:xfrm>
            <a:off x="5798061" y="2886283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9E0101FE-9FCD-9046-9317-D0BCB6FA6816}"/>
              </a:ext>
            </a:extLst>
          </p:cNvPr>
          <p:cNvSpPr/>
          <p:nvPr/>
        </p:nvSpPr>
        <p:spPr>
          <a:xfrm>
            <a:off x="5790542" y="3817831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&lt;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xmlns="" id="{1825F58D-3A1D-E542-B611-6F64A4824E36}"/>
              </a:ext>
            </a:extLst>
          </p:cNvPr>
          <p:cNvSpPr/>
          <p:nvPr/>
        </p:nvSpPr>
        <p:spPr>
          <a:xfrm>
            <a:off x="5778444" y="4747509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=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ACDD60CB-D606-A14B-9E18-8F5D4D75B0C4}"/>
              </a:ext>
            </a:extLst>
          </p:cNvPr>
          <p:cNvSpPr/>
          <p:nvPr/>
        </p:nvSpPr>
        <p:spPr>
          <a:xfrm>
            <a:off x="5801231" y="5664740"/>
            <a:ext cx="6351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>
                <a:solidFill>
                  <a:srgbClr val="FF3860"/>
                </a:solidFill>
                <a:latin typeface="OpenDyslexicAlta" pitchFamily="2" charset="77"/>
              </a:rPr>
              <a:t>&gt;</a:t>
            </a:r>
            <a:endParaRPr lang="en-US" sz="2400" dirty="0">
              <a:solidFill>
                <a:srgbClr val="FF3860"/>
              </a:solidFill>
              <a:latin typeface="OpenDyslexicAlta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529112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/>
              <a:t>Give your answer as a km measurement. </a:t>
            </a:r>
            <a:br>
              <a:rPr lang="en-GB" sz="2200" dirty="0"/>
            </a:b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433812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/>
              <a:t>Give your answer as a kg measurement.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3865223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6: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Solve the word problems below.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lap of a running track is 400 m. </a:t>
            </a:r>
            <a:br>
              <a:rPr lang="en-GB" sz="2200" dirty="0"/>
            </a:br>
            <a:r>
              <a:rPr lang="en-GB" sz="2200" dirty="0"/>
              <a:t>How far would Ahmed have run if he ran eight laps?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Ahmed would have run </a:t>
            </a:r>
            <a:r>
              <a:rPr lang="en-GB" sz="2200" b="1" u="sng" dirty="0">
                <a:solidFill>
                  <a:srgbClr val="FF3860"/>
                </a:solidFill>
              </a:rPr>
              <a:t>3.2 km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br>
              <a:rPr lang="en-GB" sz="2200" dirty="0">
                <a:solidFill>
                  <a:srgbClr val="FF3860"/>
                </a:solidFill>
              </a:rPr>
            </a:br>
            <a:endParaRPr lang="en-GB" sz="2200" dirty="0">
              <a:solidFill>
                <a:srgbClr val="FF3860"/>
              </a:solidFill>
            </a:endParaRPr>
          </a:p>
          <a:p>
            <a:pPr marL="457200" indent="-457200">
              <a:buClr>
                <a:srgbClr val="23D160"/>
              </a:buClr>
              <a:buSzPct val="85000"/>
              <a:buFont typeface="+mj-lt"/>
              <a:buAutoNum type="alphaLcParenR"/>
            </a:pPr>
            <a:r>
              <a:rPr lang="en-GB" sz="2200" dirty="0"/>
              <a:t>A sack of potatoes weighs 700 g. </a:t>
            </a:r>
            <a:br>
              <a:rPr lang="en-GB" sz="2200" dirty="0"/>
            </a:br>
            <a:r>
              <a:rPr lang="en-GB" sz="2200" dirty="0"/>
              <a:t>How much do eight sacks of potatoes weigh?</a:t>
            </a:r>
            <a:br>
              <a:rPr lang="en-GB" sz="2200" dirty="0"/>
            </a:br>
            <a:r>
              <a:rPr lang="en-GB" sz="2200" dirty="0">
                <a:solidFill>
                  <a:srgbClr val="FF3860"/>
                </a:solidFill>
              </a:rPr>
              <a:t>Eight sacks of potatoes have a mass of </a:t>
            </a:r>
            <a:r>
              <a:rPr lang="en-GB" sz="2200" b="1" u="sng" dirty="0">
                <a:solidFill>
                  <a:srgbClr val="FF3860"/>
                </a:solidFill>
              </a:rPr>
              <a:t>5.6 kg</a:t>
            </a:r>
            <a:r>
              <a:rPr lang="en-GB" sz="2200" dirty="0">
                <a:solidFill>
                  <a:srgbClr val="FF3860"/>
                </a:solidFill>
              </a:rPr>
              <a:t>.</a:t>
            </a: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4038867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$20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How much change does she receive?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:a16="http://schemas.microsoft.com/office/drawing/2014/main" xmlns="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936D613E-4903-7447-B7B8-207B557D6DD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 c per 100 g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E4AAF709-46F4-E240-8F7F-8C4DAD92FFDA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$1.36 per kg</a:t>
            </a:r>
          </a:p>
        </p:txBody>
      </p:sp>
    </p:spTree>
    <p:extLst>
      <p:ext uri="{BB962C8B-B14F-4D97-AF65-F5344CB8AC3E}">
        <p14:creationId xmlns:p14="http://schemas.microsoft.com/office/powerpoint/2010/main" val="29656652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7: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Ruth buys 4.7 kg of coffee and 1,750 g of sugar.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She pays with a $20 note.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She will receive </a:t>
            </a:r>
            <a:r>
              <a:rPr lang="en-GB" sz="2200" b="1" u="sng" dirty="0">
                <a:solidFill>
                  <a:srgbClr val="FF3860"/>
                </a:solidFill>
              </a:rPr>
              <a:t>$1.64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change.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47 x 34 c = 1,598 c = $15.98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1.75 x $1.36 = $2.38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$15.98 + $2.38 = $18.36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$20.00 – $18.36 = $1.64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pic>
        <p:nvPicPr>
          <p:cNvPr id="4" name="Picture 3" descr="A picture containing shirt, clock&#10;&#10;Description automatically generated">
            <a:extLst>
              <a:ext uri="{FF2B5EF4-FFF2-40B4-BE49-F238E27FC236}">
                <a16:creationId xmlns:a16="http://schemas.microsoft.com/office/drawing/2014/main" xmlns="" id="{D25DA671-076E-324A-A506-0D762792CA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1736" y="1267320"/>
            <a:ext cx="2733974" cy="2733974"/>
          </a:xfrm>
          <a:prstGeom prst="rect">
            <a:avLst/>
          </a:prstGeom>
        </p:spPr>
      </p:pic>
      <p:pic>
        <p:nvPicPr>
          <p:cNvPr id="6" name="Picture 5" descr="A picture containing shirt&#10;&#10;Description automatically generated">
            <a:extLst>
              <a:ext uri="{FF2B5EF4-FFF2-40B4-BE49-F238E27FC236}">
                <a16:creationId xmlns:a16="http://schemas.microsoft.com/office/drawing/2014/main" xmlns="" id="{84B30644-72DE-3C41-9D5C-578FCBF9915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956" y="1225896"/>
            <a:ext cx="2733973" cy="2733973"/>
          </a:xfrm>
          <a:prstGeom prst="rect">
            <a:avLst/>
          </a:prstGeom>
        </p:spPr>
      </p:pic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5579809C-650A-B34B-8E67-873355AF3576}"/>
              </a:ext>
            </a:extLst>
          </p:cNvPr>
          <p:cNvSpPr/>
          <p:nvPr/>
        </p:nvSpPr>
        <p:spPr>
          <a:xfrm rot="932278">
            <a:off x="6946769" y="3734123"/>
            <a:ext cx="2349026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34 c per 100 g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DD39ABC1-15BA-8A4C-A22E-F7E5942A2CD2}"/>
              </a:ext>
            </a:extLst>
          </p:cNvPr>
          <p:cNvSpPr/>
          <p:nvPr/>
        </p:nvSpPr>
        <p:spPr>
          <a:xfrm rot="20896307">
            <a:off x="9679473" y="3831469"/>
            <a:ext cx="2097767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OpenDyslexicAlta" pitchFamily="2" charset="77"/>
              </a:rPr>
              <a:t>$1.36 per kg</a:t>
            </a:r>
          </a:p>
        </p:txBody>
      </p:sp>
    </p:spTree>
    <p:extLst>
      <p:ext uri="{BB962C8B-B14F-4D97-AF65-F5344CB8AC3E}">
        <p14:creationId xmlns:p14="http://schemas.microsoft.com/office/powerpoint/2010/main" val="32829674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answer, giving your answer as a measurement in minutes and seconds. </a:t>
            </a:r>
          </a:p>
        </p:txBody>
      </p:sp>
    </p:spTree>
    <p:extLst>
      <p:ext uri="{BB962C8B-B14F-4D97-AF65-F5344CB8AC3E}">
        <p14:creationId xmlns:p14="http://schemas.microsoft.com/office/powerpoint/2010/main" val="20386958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871449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904860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800" dirty="0">
                        <a:solidFill>
                          <a:schemeClr val="tx1"/>
                        </a:solidFill>
                        <a:latin typeface="OpenDyslexicAlta" pitchFamily="2" charset="77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90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8: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Yasmin manages to weigh out and bag up the first 200 g bag of coffee beans in 28 seconds.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If she continues to bag up the beans at the same rate, how long will it take her to weight out and bag up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It will take Yasmin </a:t>
            </a:r>
            <a:r>
              <a:rPr lang="en-GB" sz="2200" b="1" u="sng" dirty="0">
                <a:solidFill>
                  <a:srgbClr val="FF3860"/>
                </a:solidFill>
              </a:rPr>
              <a:t>11 minutes and 40 seconds</a:t>
            </a:r>
            <a:r>
              <a:rPr lang="en-GB" sz="2200" b="1" dirty="0">
                <a:solidFill>
                  <a:srgbClr val="FF3860"/>
                </a:solidFill>
              </a:rPr>
              <a:t> </a:t>
            </a:r>
            <a:r>
              <a:rPr lang="en-GB" sz="2200" dirty="0">
                <a:solidFill>
                  <a:srgbClr val="FF3860"/>
                </a:solidFill>
              </a:rPr>
              <a:t>to bag up all 5 kg of coffee beans.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1 kg = 140 seconds as 5 x 200 g = 1,000g and 28 seconds x 5 = 140 seconds.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So, 5 kg will take 700 seconds (or 11 minutes and 40 seconds), as 140 x 5 = 700. </a:t>
            </a:r>
          </a:p>
        </p:txBody>
      </p:sp>
    </p:spTree>
    <p:extLst>
      <p:ext uri="{BB962C8B-B14F-4D97-AF65-F5344CB8AC3E}">
        <p14:creationId xmlns:p14="http://schemas.microsoft.com/office/powerpoint/2010/main" val="26192587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1851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Do you agree?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3273DC"/>
                </a:solidFill>
              </a:rPr>
              <a:t>Explain your answer.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27100308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4"/>
            <a:ext cx="10991851" cy="48990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rgbClr val="3273DC"/>
                </a:solidFill>
              </a:rPr>
              <a:t>Evaluation:</a:t>
            </a: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endParaRPr lang="en-GB" sz="2200" dirty="0">
              <a:solidFill>
                <a:srgbClr val="3273DC"/>
              </a:solidFill>
            </a:endParaRPr>
          </a:p>
          <a:p>
            <a:pPr marL="0" indent="0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Although it is a good way to convert between kg and g, using a bar model is not the only way, you could use a double number line or place value knowledge and multiplication / division too in the abstract form (even a place value, counters or </a:t>
            </a:r>
            <a:r>
              <a:rPr lang="en-GB" sz="2200" dirty="0" err="1">
                <a:solidFill>
                  <a:srgbClr val="FF3860"/>
                </a:solidFill>
              </a:rPr>
              <a:t>Gattegno</a:t>
            </a:r>
            <a:r>
              <a:rPr lang="en-GB" sz="2200" dirty="0">
                <a:solidFill>
                  <a:srgbClr val="FF3860"/>
                </a:solidFill>
              </a:rPr>
              <a:t> chart could be used). 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xmlns="" id="{47AF9CA8-2B63-A647-9102-E3DE4825A2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859" y="3875882"/>
            <a:ext cx="1689100" cy="1244600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xmlns="" id="{65108521-6BAD-A844-9D52-F6BAD7C52B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0409" y="1690688"/>
            <a:ext cx="4354694" cy="329505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xmlns="" id="{81702E8E-89C0-5241-8AF1-8E4334AE5D89}"/>
              </a:ext>
            </a:extLst>
          </p:cNvPr>
          <p:cNvSpPr/>
          <p:nvPr/>
        </p:nvSpPr>
        <p:spPr>
          <a:xfrm>
            <a:off x="2495215" y="2684659"/>
            <a:ext cx="340508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23D160"/>
              </a:buClr>
              <a:buSzPct val="85000"/>
            </a:pPr>
            <a:r>
              <a:rPr lang="en-GB" sz="2000" dirty="0">
                <a:solidFill>
                  <a:srgbClr val="3273DC"/>
                </a:solidFill>
                <a:latin typeface="OpenDyslexicAlta" pitchFamily="2" charset="77"/>
              </a:rPr>
              <a:t>The only way to convert between 6 kg and equivalent grams is to use a bar model.</a:t>
            </a:r>
          </a:p>
        </p:txBody>
      </p:sp>
    </p:spTree>
    <p:extLst>
      <p:ext uri="{BB962C8B-B14F-4D97-AF65-F5344CB8AC3E}">
        <p14:creationId xmlns:p14="http://schemas.microsoft.com/office/powerpoint/2010/main" val="14994632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F491D1F-0097-3F4A-B04E-14B5096ADC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Success criteria: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apply my place value, multiplication and division knowledge when converting between g and kg and m and km </a:t>
            </a:r>
          </a:p>
          <a:p>
            <a:pPr>
              <a:buClr>
                <a:srgbClr val="23D160"/>
              </a:buClr>
              <a:buSzPct val="85000"/>
              <a:buFont typeface="Wingdings" pitchFamily="2" charset="2"/>
              <a:buChar char="ü"/>
            </a:pPr>
            <a:r>
              <a:rPr lang="en-GB" sz="2200" dirty="0"/>
              <a:t>I can explain my reasoning when applying my place value, multiplication and division knowledge when converting between g and kg and m and km </a:t>
            </a:r>
          </a:p>
        </p:txBody>
      </p:sp>
    </p:spTree>
    <p:extLst>
      <p:ext uri="{BB962C8B-B14F-4D97-AF65-F5344CB8AC3E}">
        <p14:creationId xmlns:p14="http://schemas.microsoft.com/office/powerpoint/2010/main" val="2570785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What’s the same? What’s different?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Explain your answer.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8451208"/>
              </p:ext>
            </p:extLst>
          </p:nvPr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271817"/>
              </p:ext>
            </p:extLst>
          </p:nvPr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2306051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Starter: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>
                <a:solidFill>
                  <a:srgbClr val="FF3860"/>
                </a:solidFill>
              </a:rPr>
              <a:t>Both bar models show four lots of 1,000 smaller units being converted to four kilo units, making totals of four kilo units each. One is g and kg; the other is m and km. 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/>
        </p:nvGraphicFramePr>
        <p:xfrm>
          <a:off x="838199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6283186" y="3069114"/>
          <a:ext cx="50165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sp>
        <p:nvSpPr>
          <p:cNvPr id="4" name="Left Brace 3">
            <a:extLst>
              <a:ext uri="{FF2B5EF4-FFF2-40B4-BE49-F238E27FC236}">
                <a16:creationId xmlns:a16="http://schemas.microsoft.com/office/drawing/2014/main" xmlns="" id="{F220DB82-D7EC-CF44-A6AB-80FAF7F62F64}"/>
              </a:ext>
            </a:extLst>
          </p:cNvPr>
          <p:cNvSpPr/>
          <p:nvPr/>
        </p:nvSpPr>
        <p:spPr>
          <a:xfrm rot="16200000">
            <a:off x="3161934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509BF2E1-C9E3-574F-BC47-59F405FE178A}"/>
              </a:ext>
            </a:extLst>
          </p:cNvPr>
          <p:cNvSpPr/>
          <p:nvPr/>
        </p:nvSpPr>
        <p:spPr>
          <a:xfrm rot="16200000">
            <a:off x="8606921" y="1493044"/>
            <a:ext cx="369030" cy="5016500"/>
          </a:xfrm>
          <a:prstGeom prst="leftBrac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092D706-512E-B249-A83A-2E54D6D29A94}"/>
              </a:ext>
            </a:extLst>
          </p:cNvPr>
          <p:cNvSpPr/>
          <p:nvPr/>
        </p:nvSpPr>
        <p:spPr>
          <a:xfrm>
            <a:off x="2886226" y="4320747"/>
            <a:ext cx="9204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EF9FDA3C-F687-444A-BAC8-EB58C9226BAA}"/>
              </a:ext>
            </a:extLst>
          </p:cNvPr>
          <p:cNvSpPr/>
          <p:nvPr/>
        </p:nvSpPr>
        <p:spPr>
          <a:xfrm>
            <a:off x="8338842" y="4320746"/>
            <a:ext cx="10134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4 km</a:t>
            </a:r>
          </a:p>
        </p:txBody>
      </p:sp>
    </p:spTree>
    <p:extLst>
      <p:ext uri="{BB962C8B-B14F-4D97-AF65-F5344CB8AC3E}">
        <p14:creationId xmlns:p14="http://schemas.microsoft.com/office/powerpoint/2010/main" val="127213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0867301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9161959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092995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Talking Time: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5596884"/>
              </p:ext>
            </p:extLst>
          </p:nvPr>
        </p:nvGraphicFramePr>
        <p:xfrm>
          <a:off x="838199" y="3069114"/>
          <a:ext cx="250825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0306174"/>
              </p:ext>
            </p:extLst>
          </p:nvPr>
        </p:nvGraphicFramePr>
        <p:xfrm>
          <a:off x="5356085" y="3069114"/>
          <a:ext cx="3658134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03F080E-91ED-BF47-A0DA-AE9F8652E8C8}"/>
              </a:ext>
            </a:extLst>
          </p:cNvPr>
          <p:cNvSpPr/>
          <p:nvPr/>
        </p:nvSpPr>
        <p:spPr>
          <a:xfrm>
            <a:off x="5254376" y="400209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xmlns="" id="{FA78D15C-87AF-7044-9DB8-5793C7D2BB02}"/>
              </a:ext>
            </a:extLst>
          </p:cNvPr>
          <p:cNvSpPr/>
          <p:nvPr/>
        </p:nvSpPr>
        <p:spPr>
          <a:xfrm>
            <a:off x="739023" y="4000500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2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2,000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xmlns="" id="{ABC69D1C-8766-7C48-ACC2-FD046D5416DF}"/>
              </a:ext>
            </a:extLst>
          </p:cNvPr>
          <p:cNvSpPr/>
          <p:nvPr/>
        </p:nvSpPr>
        <p:spPr>
          <a:xfrm>
            <a:off x="5254376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462108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8477881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7095690"/>
              </p:ext>
            </p:extLst>
          </p:nvPr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chemeClr val="bg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1974008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BF3FE4-F6EA-5C4D-8ABC-31EA6D2AF9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To be able to convert between g and kg and m and km</a:t>
            </a:r>
            <a:endParaRPr lang="en-GB" sz="2800" dirty="0"/>
          </a:p>
        </p:txBody>
      </p:sp>
      <p:sp>
        <p:nvSpPr>
          <p:cNvPr id="45" name="Content Placeholder 2">
            <a:extLst>
              <a:ext uri="{FF2B5EF4-FFF2-40B4-BE49-F238E27FC236}">
                <a16:creationId xmlns:a16="http://schemas.microsoft.com/office/drawing/2014/main" xmlns="" id="{0930AD65-4F25-3F48-B743-9259D0E82A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89975" cy="435133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GB" dirty="0"/>
              <a:t>Activity 1: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r>
              <a:rPr lang="en-GB" sz="2200" dirty="0"/>
              <a:t>Complete the bar models provided. </a:t>
            </a:r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  <a:p>
            <a:pPr marL="0" indent="0" algn="just">
              <a:buClr>
                <a:srgbClr val="23D160"/>
              </a:buClr>
              <a:buSzPct val="85000"/>
              <a:buNone/>
            </a:pPr>
            <a:endParaRPr lang="en-GB" sz="2200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F4C1E0BE-3741-4B4C-897E-B7BB6A3E3BB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573693"/>
              </p:ext>
            </p:extLst>
          </p:nvPr>
        </p:nvGraphicFramePr>
        <p:xfrm>
          <a:off x="838199" y="3069114"/>
          <a:ext cx="3762375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54125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54125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m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00077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km</a:t>
                      </a:r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xmlns="" id="{6E1D80FB-1FB6-5845-A66E-8DC9AB22443D}"/>
              </a:ext>
            </a:extLst>
          </p:cNvPr>
          <p:cNvGraphicFramePr>
            <a:graphicFrameLocks noGrp="1"/>
          </p:cNvGraphicFramePr>
          <p:nvPr/>
        </p:nvGraphicFramePr>
        <p:xfrm>
          <a:off x="5356085" y="3069114"/>
          <a:ext cx="609689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19378">
                  <a:extLst>
                    <a:ext uri="{9D8B030D-6E8A-4147-A177-3AD203B41FA5}">
                      <a16:colId xmlns:a16="http://schemas.microsoft.com/office/drawing/2014/main" xmlns="" val="3214977150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2212433682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1102404909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4229007168"/>
                    </a:ext>
                  </a:extLst>
                </a:gridCol>
                <a:gridCol w="1219378">
                  <a:extLst>
                    <a:ext uri="{9D8B030D-6E8A-4147-A177-3AD203B41FA5}">
                      <a16:colId xmlns:a16="http://schemas.microsoft.com/office/drawing/2014/main" xmlns="" val="32144482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 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 kg</a:t>
                      </a: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78750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800" dirty="0">
                          <a:solidFill>
                            <a:schemeClr val="tx1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u="sng" dirty="0">
                          <a:solidFill>
                            <a:srgbClr val="FF3860"/>
                          </a:solidFill>
                          <a:latin typeface="OpenDyslexicAlta" pitchFamily="2" charset="77"/>
                        </a:rPr>
                        <a:t>1,000 g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595250"/>
                  </a:ext>
                </a:extLst>
              </a:tr>
            </a:tbl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xmlns="" id="{E33A8556-2383-A643-88C3-9475026C46D8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02CC60AE-5395-2B41-B544-FF0B2395C9B0}"/>
              </a:ext>
            </a:extLst>
          </p:cNvPr>
          <p:cNvSpPr txBox="1"/>
          <p:nvPr/>
        </p:nvSpPr>
        <p:spPr>
          <a:xfrm>
            <a:off x="12471400" y="-990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xmlns="" id="{F03F080E-91ED-BF47-A0DA-AE9F8652E8C8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xmlns="" id="{6398DF1A-B7DB-F24B-BF2E-1B211D0537E6}"/>
              </a:ext>
            </a:extLst>
          </p:cNvPr>
          <p:cNvSpPr/>
          <p:nvPr/>
        </p:nvSpPr>
        <p:spPr>
          <a:xfrm>
            <a:off x="739023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3 km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3,000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m </a:t>
            </a: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xmlns="" id="{7ED17ECA-0283-324D-AC5E-6296AF79AC95}"/>
              </a:ext>
            </a:extLst>
          </p:cNvPr>
          <p:cNvSpPr/>
          <p:nvPr/>
        </p:nvSpPr>
        <p:spPr>
          <a:xfrm>
            <a:off x="6473754" y="4001295"/>
            <a:ext cx="3861551" cy="519906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5 kg = </a:t>
            </a:r>
            <a:r>
              <a:rPr lang="en-US" sz="2400" b="1" u="sng" dirty="0">
                <a:solidFill>
                  <a:srgbClr val="FF3860"/>
                </a:solidFill>
                <a:latin typeface="OpenDyslexicAlta" pitchFamily="2" charset="77"/>
              </a:rPr>
              <a:t>5,000</a:t>
            </a:r>
            <a:r>
              <a:rPr lang="en-US" sz="2400" dirty="0">
                <a:solidFill>
                  <a:schemeClr val="tx1"/>
                </a:solidFill>
                <a:latin typeface="OpenDyslexicAlta" pitchFamily="2" charset="77"/>
              </a:rPr>
              <a:t> g </a:t>
            </a:r>
          </a:p>
        </p:txBody>
      </p:sp>
    </p:spTree>
    <p:extLst>
      <p:ext uri="{BB962C8B-B14F-4D97-AF65-F5344CB8AC3E}">
        <p14:creationId xmlns:p14="http://schemas.microsoft.com/office/powerpoint/2010/main" val="253275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aths Shed" id="{5DF74AD8-8BDD-4844-8C46-FFB9DBA0E41D}" vid="{0802D904-F1CF-8847-94FE-D7F26B26A31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E0FFBD23-49EF-F148-9BF8-7DB3477A79E2}">
  <we:reference id="wa104380121" version="2.0.0.0" store="en-GB" storeType="OMEX"/>
  <we:alternateReferences>
    <we:reference id="wa104380121" version="2.0.0.0" store="wa104380121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14073</TotalTime>
  <Words>2570</Words>
  <Application>Microsoft Office PowerPoint</Application>
  <PresentationFormat>Custom</PresentationFormat>
  <Paragraphs>613</Paragraphs>
  <Slides>33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2" baseType="lpstr">
      <vt:lpstr>Arial</vt:lpstr>
      <vt:lpstr>Lato Light</vt:lpstr>
      <vt:lpstr>Lato</vt:lpstr>
      <vt:lpstr>Muli</vt:lpstr>
      <vt:lpstr>Cambria Math</vt:lpstr>
      <vt:lpstr>Wingdings</vt:lpstr>
      <vt:lpstr>OpenDyslexicAlta</vt:lpstr>
      <vt:lpstr>Calibri</vt:lpstr>
      <vt:lpstr>Office Theme</vt:lpstr>
      <vt:lpstr>PowerPoint Presentation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  <vt:lpstr>To be able to convert between g and kg and m and km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Spelling Shed 🐝</dc:title>
  <dc:creator>Rob Smith</dc:creator>
  <cp:lastModifiedBy>Susan</cp:lastModifiedBy>
  <cp:revision>690</cp:revision>
  <cp:lastPrinted>2019-06-17T16:19:05Z</cp:lastPrinted>
  <dcterms:created xsi:type="dcterms:W3CDTF">2018-08-06T08:16:18Z</dcterms:created>
  <dcterms:modified xsi:type="dcterms:W3CDTF">2021-03-31T20:01:51Z</dcterms:modified>
</cp:coreProperties>
</file>