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320" r:id="rId2"/>
    <p:sldId id="321" r:id="rId3"/>
    <p:sldId id="372" r:id="rId4"/>
    <p:sldId id="373" r:id="rId5"/>
    <p:sldId id="376" r:id="rId6"/>
    <p:sldId id="377" r:id="rId7"/>
    <p:sldId id="374" r:id="rId8"/>
    <p:sldId id="375" r:id="rId9"/>
    <p:sldId id="380" r:id="rId10"/>
    <p:sldId id="381" r:id="rId11"/>
    <p:sldId id="382" r:id="rId12"/>
    <p:sldId id="383" r:id="rId13"/>
    <p:sldId id="378" r:id="rId14"/>
    <p:sldId id="379" r:id="rId15"/>
    <p:sldId id="392" r:id="rId16"/>
    <p:sldId id="393" r:id="rId17"/>
    <p:sldId id="390" r:id="rId18"/>
    <p:sldId id="391" r:id="rId19"/>
    <p:sldId id="384" r:id="rId20"/>
    <p:sldId id="385" r:id="rId21"/>
    <p:sldId id="388" r:id="rId22"/>
    <p:sldId id="389" r:id="rId23"/>
    <p:sldId id="386" r:id="rId24"/>
    <p:sldId id="387" r:id="rId25"/>
    <p:sldId id="395" r:id="rId26"/>
    <p:sldId id="394" r:id="rId27"/>
    <p:sldId id="435" r:id="rId28"/>
    <p:sldId id="436" r:id="rId29"/>
    <p:sldId id="396" r:id="rId30"/>
    <p:sldId id="422" r:id="rId31"/>
    <p:sldId id="424" r:id="rId32"/>
    <p:sldId id="425" r:id="rId33"/>
    <p:sldId id="426" r:id="rId34"/>
    <p:sldId id="427" r:id="rId35"/>
    <p:sldId id="428" r:id="rId36"/>
    <p:sldId id="429" r:id="rId37"/>
    <p:sldId id="430" r:id="rId38"/>
    <p:sldId id="431" r:id="rId39"/>
    <p:sldId id="432" r:id="rId40"/>
    <p:sldId id="433" r:id="rId41"/>
    <p:sldId id="411" r:id="rId42"/>
    <p:sldId id="423" r:id="rId43"/>
    <p:sldId id="438" r:id="rId44"/>
    <p:sldId id="439" r:id="rId45"/>
    <p:sldId id="442" r:id="rId46"/>
    <p:sldId id="441" r:id="rId47"/>
    <p:sldId id="437" r:id="rId48"/>
    <p:sldId id="440" r:id="rId49"/>
    <p:sldId id="443" r:id="rId50"/>
    <p:sldId id="444" r:id="rId51"/>
    <p:sldId id="445" r:id="rId52"/>
    <p:sldId id="446" r:id="rId53"/>
    <p:sldId id="447" r:id="rId54"/>
    <p:sldId id="370" r:id="rId55"/>
    <p:sldId id="434" r:id="rId56"/>
    <p:sldId id="448" r:id="rId57"/>
  </p:sldIdLst>
  <p:sldSz cx="12192000" cy="6858000"/>
  <p:notesSz cx="6858000" cy="9144000"/>
  <p:embeddedFontLst>
    <p:embeddedFont>
      <p:font typeface="Lato Light" panose="020F0302020204030203" pitchFamily="34" charset="0"/>
      <p:regular r:id="rId60"/>
    </p:embeddedFont>
    <p:embeddedFont>
      <p:font typeface="Muli" panose="020B0604020202020204" charset="0"/>
      <p:regular r:id="rId61"/>
      <p:bold r:id="rId62"/>
      <p:italic r:id="rId63"/>
      <p:boldItalic r:id="rId64"/>
    </p:embeddedFont>
    <p:embeddedFont>
      <p:font typeface="Lato" panose="020F0502020204030203" pitchFamily="34" charset="0"/>
      <p:regular r:id="rId65"/>
      <p:bold r:id="rId66"/>
    </p:embeddedFont>
    <p:embeddedFont>
      <p:font typeface="OpenDyslexicAlta" panose="00000500000000000000" pitchFamily="2" charset="0"/>
      <p:regular r:id="rId67"/>
      <p:bold r:id="rId68"/>
      <p:italic r:id="rId69"/>
      <p:boldItalic r:id="rId70"/>
    </p:embeddedFont>
    <p:embeddedFont>
      <p:font typeface="OpenDyslexic" panose="00000500000000000000" pitchFamily="2" charset="0"/>
      <p:regular r:id="rId71"/>
      <p:bold r:id="rId72"/>
      <p:italic r:id="rId73"/>
      <p:boldItalic r:id="rId74"/>
    </p:embeddedFont>
    <p:embeddedFont>
      <p:font typeface="Calibri" panose="020F0502020204030204" pitchFamily="34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09CEE"/>
    <a:srgbClr val="3273DC"/>
    <a:srgbClr val="23D160"/>
    <a:srgbClr val="FFDD57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282" autoAdjust="0"/>
    <p:restoredTop sz="82121" autoAdjust="0"/>
  </p:normalViewPr>
  <p:slideViewPr>
    <p:cSldViewPr snapToGrid="0" snapToObjects="1">
      <p:cViewPr varScale="1">
        <p:scale>
          <a:sx n="56" d="100"/>
          <a:sy n="56" d="100"/>
        </p:scale>
        <p:origin x="-678" y="-9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.fntdata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7.fntdata"/><Relationship Id="rId7" Type="http://schemas.openxmlformats.org/officeDocument/2006/relationships/slide" Target="slides/slide6.xml"/><Relationship Id="rId71" Type="http://schemas.openxmlformats.org/officeDocument/2006/relationships/font" Target="fonts/font12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232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01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1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1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82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70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7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141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97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649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9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997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8521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Extension</a:t>
            </a:r>
            <a:r>
              <a:rPr lang="en-US" dirty="0"/>
              <a:t>: Ask children to plot another point that does belong and another point that doesn’t belong.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32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334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596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4218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115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1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6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438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430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71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97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6650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53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804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217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468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265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8236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295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007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15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619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2771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507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003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48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343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1244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33130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5239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0599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65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41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55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0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31/03/2021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tif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208656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Stage 5 </a:t>
            </a:r>
            <a:endParaRPr lang="en-GB" dirty="0"/>
          </a:p>
          <a:p>
            <a:r>
              <a:rPr lang="en-GB" dirty="0"/>
              <a:t>Term 4 - Block 2 - Position and Direction - Lesson 1 </a:t>
            </a:r>
          </a:p>
          <a:p>
            <a:r>
              <a:rPr lang="en-GB" dirty="0"/>
              <a:t>To be able to read and plot coordinates in the first quadrant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92500"/>
          </a:bodyPr>
          <a:lstStyle/>
          <a:p>
            <a:r>
              <a:rPr lang="en-GB" dirty="0"/>
              <a:t>Block 2 – Position and Direction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QXMNKDW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215631" y="3429000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7952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65468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614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854260" y="5850235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(4,0)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901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42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264826" y="39996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504378" y="376885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6386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6703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6863622" y="3356430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7103174" y="3125597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666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7545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29018" y="460061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168570" y="4369778"/>
            <a:ext cx="881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961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9508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39051" y="428129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4678603" y="4050464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528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08656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410708" y="608106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4650260" y="585023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(0,0)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315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259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7458708" y="305149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7698260" y="2820661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5356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363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OpenDyslexicAlta" pitchFamily="2" charset="77"/>
              </a:rPr>
              <a:t>Which plotted point doesn’t belong?</a:t>
            </a:r>
          </a:p>
          <a:p>
            <a:r>
              <a:rPr lang="en-GB" sz="2000" dirty="0">
                <a:latin typeface="OpenDyslexicAlta" pitchFamily="2" charset="77"/>
              </a:rPr>
              <a:t>Explain your answer. </a:t>
            </a:r>
            <a:endParaRPr lang="en-US" sz="2000" dirty="0"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015834-933C-6E45-84E8-C215AFC1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632EB1E-F4FE-6943-B005-1D7AEECFE977}"/>
              </a:ext>
            </a:extLst>
          </p:cNvPr>
          <p:cNvSpPr/>
          <p:nvPr/>
        </p:nvSpPr>
        <p:spPr>
          <a:xfrm>
            <a:off x="2120172" y="462307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3B89445-62DA-AD47-9BFE-E718139E6343}"/>
              </a:ext>
            </a:extLst>
          </p:cNvPr>
          <p:cNvSpPr/>
          <p:nvPr/>
        </p:nvSpPr>
        <p:spPr>
          <a:xfrm>
            <a:off x="1609501" y="396472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475095B-31A9-3841-8A0A-1134291696CF}"/>
              </a:ext>
            </a:extLst>
          </p:cNvPr>
          <p:cNvSpPr/>
          <p:nvPr/>
        </p:nvSpPr>
        <p:spPr>
          <a:xfrm>
            <a:off x="2840229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DB4B7FF3-61A7-F149-A4CD-897C5365D6CB}"/>
              </a:ext>
            </a:extLst>
          </p:cNvPr>
          <p:cNvSpPr/>
          <p:nvPr/>
        </p:nvSpPr>
        <p:spPr>
          <a:xfrm>
            <a:off x="4027252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05CF95B0-7D4E-3A43-A654-F3EA123D6499}"/>
              </a:ext>
            </a:extLst>
          </p:cNvPr>
          <p:cNvSpPr/>
          <p:nvPr/>
        </p:nvSpPr>
        <p:spPr>
          <a:xfrm>
            <a:off x="2834259" y="55042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33E1AE7-D9C2-B54F-A9EC-B46B26DC6A0C}"/>
              </a:ext>
            </a:extLst>
          </p:cNvPr>
          <p:cNvSpPr/>
          <p:nvPr/>
        </p:nvSpPr>
        <p:spPr>
          <a:xfrm>
            <a:off x="4027252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6117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coordinates for the points plotted below.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2120172" y="4623074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2359724" y="4392241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DDFEE-4116-134A-BBB3-D0D833E2730D}"/>
              </a:ext>
            </a:extLst>
          </p:cNvPr>
          <p:cNvSpPr/>
          <p:nvPr/>
        </p:nvSpPr>
        <p:spPr>
          <a:xfrm>
            <a:off x="6096000" y="3028890"/>
            <a:ext cx="54718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Point E doesn’t belong as it is the only point that has a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coordinate that is an even number. </a:t>
            </a:r>
          </a:p>
          <a:p>
            <a:pPr algn="just"/>
            <a:endParaRPr lang="en-GB" sz="2000" dirty="0">
              <a:solidFill>
                <a:srgbClr val="FF3860"/>
              </a:solidFill>
              <a:latin typeface="OpenDyslexicAlta" pitchFamily="2" charset="77"/>
            </a:endParaRPr>
          </a:p>
          <a:p>
            <a:pPr algn="just"/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All the other plotted points have odd numbers for both their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x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and </a:t>
            </a:r>
            <a:r>
              <a:rPr lang="en-GB" sz="2000" i="1" dirty="0">
                <a:solidFill>
                  <a:srgbClr val="FF3860"/>
                </a:solidFill>
                <a:latin typeface="OpenDyslexicAlta" pitchFamily="2" charset="77"/>
              </a:rPr>
              <a:t>y</a:t>
            </a:r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 values. 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21C1F7E-9683-8544-9F73-7CFE067ABDAF}"/>
              </a:ext>
            </a:extLst>
          </p:cNvPr>
          <p:cNvSpPr/>
          <p:nvPr/>
        </p:nvSpPr>
        <p:spPr>
          <a:xfrm>
            <a:off x="1609501" y="396472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51AB7E7-0A3D-2E47-9A2B-F679A9DC2CFA}"/>
              </a:ext>
            </a:extLst>
          </p:cNvPr>
          <p:cNvSpPr/>
          <p:nvPr/>
        </p:nvSpPr>
        <p:spPr>
          <a:xfrm>
            <a:off x="1849053" y="373389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15253B4-8CEA-1649-8DCB-28CC9D8C5058}"/>
              </a:ext>
            </a:extLst>
          </p:cNvPr>
          <p:cNvSpPr/>
          <p:nvPr/>
        </p:nvSpPr>
        <p:spPr>
          <a:xfrm>
            <a:off x="2840229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223008-1028-8B4F-96DF-D35DF8EDCA0A}"/>
              </a:ext>
            </a:extLst>
          </p:cNvPr>
          <p:cNvSpPr/>
          <p:nvPr/>
        </p:nvSpPr>
        <p:spPr>
          <a:xfrm>
            <a:off x="3079781" y="3148905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8F814-E2C8-814D-A027-1D091740BE54}"/>
              </a:ext>
            </a:extLst>
          </p:cNvPr>
          <p:cNvSpPr/>
          <p:nvPr/>
        </p:nvSpPr>
        <p:spPr>
          <a:xfrm>
            <a:off x="4027252" y="3379738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7956CCD-ED17-DF49-8C4B-B040B068717C}"/>
              </a:ext>
            </a:extLst>
          </p:cNvPr>
          <p:cNvSpPr/>
          <p:nvPr/>
        </p:nvSpPr>
        <p:spPr>
          <a:xfrm>
            <a:off x="4266804" y="3148905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(9,9)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CFADD88-5FE3-E94F-A514-F4AF76BC4CCA}"/>
              </a:ext>
            </a:extLst>
          </p:cNvPr>
          <p:cNvSpPr/>
          <p:nvPr/>
        </p:nvSpPr>
        <p:spPr>
          <a:xfrm>
            <a:off x="2834259" y="5504237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EBC016C-A9C3-C745-845B-92D83157F0F3}"/>
              </a:ext>
            </a:extLst>
          </p:cNvPr>
          <p:cNvSpPr/>
          <p:nvPr/>
        </p:nvSpPr>
        <p:spPr>
          <a:xfrm>
            <a:off x="3073811" y="5273404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(5,2)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8C7051-B59F-4E49-944E-F6A3B6DC2EDB}"/>
              </a:ext>
            </a:extLst>
          </p:cNvPr>
          <p:cNvSpPr/>
          <p:nvPr/>
        </p:nvSpPr>
        <p:spPr>
          <a:xfrm>
            <a:off x="4027252" y="519871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6A5E039-4836-9145-9D98-3A96B57EBC54}"/>
              </a:ext>
            </a:extLst>
          </p:cNvPr>
          <p:cNvSpPr/>
          <p:nvPr/>
        </p:nvSpPr>
        <p:spPr>
          <a:xfrm>
            <a:off x="4266804" y="4967882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0713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point.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plotted point has the coordinates (9,4).”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“The plotted point has the coordinates (4,9).”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EA8D103-8CAB-984A-BF67-448DC1C8FA67}"/>
              </a:ext>
            </a:extLst>
          </p:cNvPr>
          <p:cNvSpPr/>
          <p:nvPr/>
        </p:nvSpPr>
        <p:spPr>
          <a:xfrm>
            <a:off x="9607843" y="335900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1549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point.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plotted point has the coordinates (9,4).”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“The plotted point has the coordinates (4,9).”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is correct. The x coordinate (how far along the corridor) is given first and the y coordinate (how far up the stairs) is given second, so (4,9). James has transcribed incorrectly and reversed the coordinates.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EA8D103-8CAB-984A-BF67-448DC1C8FA67}"/>
              </a:ext>
            </a:extLst>
          </p:cNvPr>
          <p:cNvSpPr/>
          <p:nvPr/>
        </p:nvSpPr>
        <p:spPr>
          <a:xfrm>
            <a:off x="9607843" y="3359001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4155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(2,2).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6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own words, or using some of the words below, write your own saying: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(2,2).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008929" y="550295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5855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co-ordinate (1,4).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(1,4).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4704129" y="4873037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4214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(9,7).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0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(9,7).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7152689" y="3960654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566555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(0,8).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5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(0,8).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4389169" y="3667330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75747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(3,5).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192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(3,5).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5323889" y="458462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86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(10,5).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Many people use the phrase “Go along the corridor and up the stairs” to help them remember how to read or plot coordinates.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b="1" u="sng" dirty="0">
                <a:solidFill>
                  <a:srgbClr val="FF3860"/>
                </a:solidFill>
              </a:rPr>
              <a:t>Example</a:t>
            </a:r>
            <a:r>
              <a:rPr lang="en-GB" sz="2200" b="1" i="1" dirty="0">
                <a:solidFill>
                  <a:srgbClr val="FF3860"/>
                </a:solidFill>
              </a:rPr>
              <a:t>: Along the hallway and up the escalator.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72442B4-9DC6-D541-97BE-ACE5690E91F4}"/>
              </a:ext>
            </a:extLst>
          </p:cNvPr>
          <p:cNvSpPr/>
          <p:nvPr/>
        </p:nvSpPr>
        <p:spPr>
          <a:xfrm rot="340884">
            <a:off x="2250940" y="5546970"/>
            <a:ext cx="1220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ladder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13C1D71-E6E8-854C-B16C-ABDE6DBC77F2}"/>
              </a:ext>
            </a:extLst>
          </p:cNvPr>
          <p:cNvSpPr/>
          <p:nvPr/>
        </p:nvSpPr>
        <p:spPr>
          <a:xfrm rot="1037952">
            <a:off x="8204145" y="4917098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steps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6E68E79B-A487-8A40-BC5A-5265FA549DFC}"/>
              </a:ext>
            </a:extLst>
          </p:cNvPr>
          <p:cNvSpPr/>
          <p:nvPr/>
        </p:nvSpPr>
        <p:spPr>
          <a:xfrm rot="315822">
            <a:off x="4244183" y="5154147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mountain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D2089BAE-6EBF-1946-8D96-7099DA29529F}"/>
              </a:ext>
            </a:extLst>
          </p:cNvPr>
          <p:cNvSpPr/>
          <p:nvPr/>
        </p:nvSpPr>
        <p:spPr>
          <a:xfrm rot="21304200">
            <a:off x="4484166" y="3756735"/>
            <a:ext cx="1157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tower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E66CC9DA-DE87-DA4E-B6AC-DEB265E2A274}"/>
              </a:ext>
            </a:extLst>
          </p:cNvPr>
          <p:cNvSpPr/>
          <p:nvPr/>
        </p:nvSpPr>
        <p:spPr>
          <a:xfrm rot="21388469">
            <a:off x="6516214" y="439842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sky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2967AFF-4E7C-444F-816E-0D92966563C0}"/>
              </a:ext>
            </a:extLst>
          </p:cNvPr>
          <p:cNvSpPr/>
          <p:nvPr/>
        </p:nvSpPr>
        <p:spPr>
          <a:xfrm rot="21388469">
            <a:off x="2259323" y="424496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escalator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D52FF93C-946F-554B-89EF-16B2D12AEE64}"/>
              </a:ext>
            </a:extLst>
          </p:cNvPr>
          <p:cNvSpPr/>
          <p:nvPr/>
        </p:nvSpPr>
        <p:spPr>
          <a:xfrm rot="378851">
            <a:off x="6329457" y="509908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road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A76F3593-A07B-5A41-A86C-8D9626962701}"/>
              </a:ext>
            </a:extLst>
          </p:cNvPr>
          <p:cNvSpPr/>
          <p:nvPr/>
        </p:nvSpPr>
        <p:spPr>
          <a:xfrm rot="21290946">
            <a:off x="4601987" y="4373137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path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363BC48A-B9CC-6E43-A5E7-45BAEAD1BEA2}"/>
              </a:ext>
            </a:extLst>
          </p:cNvPr>
          <p:cNvSpPr/>
          <p:nvPr/>
        </p:nvSpPr>
        <p:spPr>
          <a:xfrm rot="21358571">
            <a:off x="2717656" y="4857352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river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8ABE0429-A3C1-E94A-8B29-93C0AC838EF4}"/>
              </a:ext>
            </a:extLst>
          </p:cNvPr>
          <p:cNvSpPr/>
          <p:nvPr/>
        </p:nvSpPr>
        <p:spPr>
          <a:xfrm rot="21275613">
            <a:off x="6117859" y="3804879"/>
            <a:ext cx="1343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stream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B8A41445-CE6A-CB4B-881D-14C646FA9EEE}"/>
              </a:ext>
            </a:extLst>
          </p:cNvPr>
          <p:cNvSpPr/>
          <p:nvPr/>
        </p:nvSpPr>
        <p:spPr>
          <a:xfrm rot="351306">
            <a:off x="7975149" y="4284752"/>
            <a:ext cx="1834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pavement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272BBB9-486E-DB44-8B24-286FDD10E20B}"/>
              </a:ext>
            </a:extLst>
          </p:cNvPr>
          <p:cNvSpPr/>
          <p:nvPr/>
        </p:nvSpPr>
        <p:spPr>
          <a:xfrm rot="473468">
            <a:off x="4154708" y="5820661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hallway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938F0D-E02D-434E-9E2F-A60E79661BBB}"/>
              </a:ext>
            </a:extLst>
          </p:cNvPr>
          <p:cNvSpPr/>
          <p:nvPr/>
        </p:nvSpPr>
        <p:spPr>
          <a:xfrm rot="213103">
            <a:off x="2302907" y="3641561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runway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FEBB5C6-7B86-1943-AA1B-9C6978712296}"/>
              </a:ext>
            </a:extLst>
          </p:cNvPr>
          <p:cNvSpPr/>
          <p:nvPr/>
        </p:nvSpPr>
        <p:spPr>
          <a:xfrm>
            <a:off x="8378306" y="3756734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stars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FA2EC79-BCBB-3D4E-9E0C-DC4142575BA6}"/>
              </a:ext>
            </a:extLst>
          </p:cNvPr>
          <p:cNvSpPr/>
          <p:nvPr/>
        </p:nvSpPr>
        <p:spPr>
          <a:xfrm>
            <a:off x="7899009" y="5622987"/>
            <a:ext cx="1986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23D160"/>
                </a:solidFill>
                <a:latin typeface="OpenDyslexicAlta" pitchFamily="2" charset="77"/>
              </a:rPr>
              <a:t>the ground</a:t>
            </a:r>
            <a:endParaRPr lang="en-US" sz="2400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7AADF56-2C96-514B-9CA1-F8ECEBD23551}"/>
              </a:ext>
            </a:extLst>
          </p:cNvPr>
          <p:cNvSpPr/>
          <p:nvPr/>
        </p:nvSpPr>
        <p:spPr>
          <a:xfrm rot="20840749">
            <a:off x="6277139" y="5742682"/>
            <a:ext cx="1132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7957D5"/>
                </a:solidFill>
                <a:latin typeface="OpenDyslexicAlta" pitchFamily="2" charset="77"/>
              </a:rPr>
              <a:t>space</a:t>
            </a:r>
            <a:endParaRPr lang="en-US" sz="2400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2248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coordinate (10,5).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804181FD-74D6-D445-9ADD-CE12FFF0CAEE}"/>
              </a:ext>
            </a:extLst>
          </p:cNvPr>
          <p:cNvSpPr/>
          <p:nvPr/>
        </p:nvSpPr>
        <p:spPr>
          <a:xfrm>
            <a:off x="7477809" y="458462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4596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following coordinates on the grid below: (3,3), (5,10), (9,5) and (10,1).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97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Plot the following coordinates on the grid below: (3,3), (5,10), (9,5) and (10,1).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738CFCB-4488-C248-95E4-3AEC947A0209}"/>
              </a:ext>
            </a:extLst>
          </p:cNvPr>
          <p:cNvSpPr/>
          <p:nvPr/>
        </p:nvSpPr>
        <p:spPr>
          <a:xfrm>
            <a:off x="7153909" y="4602359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F21343-361D-6C4F-98B2-7FF09154AC7C}"/>
              </a:ext>
            </a:extLst>
          </p:cNvPr>
          <p:cNvSpPr/>
          <p:nvPr/>
        </p:nvSpPr>
        <p:spPr>
          <a:xfrm>
            <a:off x="7393461" y="4400554"/>
            <a:ext cx="891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(9,5)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A6EB8E7-0E07-8548-B532-7A0190FE0C12}"/>
              </a:ext>
            </a:extLst>
          </p:cNvPr>
          <p:cNvSpPr/>
          <p:nvPr/>
        </p:nvSpPr>
        <p:spPr>
          <a:xfrm>
            <a:off x="5957628" y="303411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2B277F9-B2B1-D64F-B9F7-728764628D2A}"/>
              </a:ext>
            </a:extLst>
          </p:cNvPr>
          <p:cNvSpPr/>
          <p:nvPr/>
        </p:nvSpPr>
        <p:spPr>
          <a:xfrm>
            <a:off x="6197180" y="2832307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B1399D6-39A9-7D43-BEAD-F2A8CD40786A}"/>
              </a:ext>
            </a:extLst>
          </p:cNvPr>
          <p:cNvSpPr/>
          <p:nvPr/>
        </p:nvSpPr>
        <p:spPr>
          <a:xfrm>
            <a:off x="5319748" y="518587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058F976C-B4D8-9348-88E5-FEA0789C96FC}"/>
              </a:ext>
            </a:extLst>
          </p:cNvPr>
          <p:cNvSpPr/>
          <p:nvPr/>
        </p:nvSpPr>
        <p:spPr>
          <a:xfrm>
            <a:off x="5559300" y="4955039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4AC0F23-2B9F-074B-9984-10DC60F57FEC}"/>
              </a:ext>
            </a:extLst>
          </p:cNvPr>
          <p:cNvSpPr/>
          <p:nvPr/>
        </p:nvSpPr>
        <p:spPr>
          <a:xfrm>
            <a:off x="7477713" y="580472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FE3938-76B7-A149-BB54-388526027DEA}"/>
              </a:ext>
            </a:extLst>
          </p:cNvPr>
          <p:cNvSpPr/>
          <p:nvPr/>
        </p:nvSpPr>
        <p:spPr>
          <a:xfrm>
            <a:off x="7717265" y="5602920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572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/>
      <p:bldP spid="18" grpId="0" animBg="1"/>
      <p:bldP spid="19" grpId="0"/>
      <p:bldP spid="24" grpId="0" animBg="1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triangle’s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A50464F9-1B01-BD40-BD08-6D8F6E6833C6}"/>
              </a:ext>
            </a:extLst>
          </p:cNvPr>
          <p:cNvSpPr/>
          <p:nvPr/>
        </p:nvSpPr>
        <p:spPr>
          <a:xfrm>
            <a:off x="5181600" y="4461164"/>
            <a:ext cx="1500554" cy="914400"/>
          </a:xfrm>
          <a:prstGeom prst="rtTriangle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8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triangle’s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A50464F9-1B01-BD40-BD08-6D8F6E6833C6}"/>
              </a:ext>
            </a:extLst>
          </p:cNvPr>
          <p:cNvSpPr/>
          <p:nvPr/>
        </p:nvSpPr>
        <p:spPr>
          <a:xfrm>
            <a:off x="5181600" y="4461164"/>
            <a:ext cx="1500554" cy="914400"/>
          </a:xfrm>
          <a:prstGeom prst="rtTriangle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692EBC7-BF52-C149-A7A2-412C61FFD864}"/>
              </a:ext>
            </a:extLst>
          </p:cNvPr>
          <p:cNvSpPr/>
          <p:nvPr/>
        </p:nvSpPr>
        <p:spPr>
          <a:xfrm>
            <a:off x="5046209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93FEC4-29B7-064C-A86F-5A95E68D725D}"/>
              </a:ext>
            </a:extLst>
          </p:cNvPr>
          <p:cNvSpPr/>
          <p:nvPr/>
        </p:nvSpPr>
        <p:spPr>
          <a:xfrm>
            <a:off x="4911796" y="552112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911C81B-5A72-404F-90AA-92FC6066AC4C}"/>
              </a:ext>
            </a:extLst>
          </p:cNvPr>
          <p:cNvSpPr/>
          <p:nvPr/>
        </p:nvSpPr>
        <p:spPr>
          <a:xfrm>
            <a:off x="5046209" y="426721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1F957B-149E-D143-82E9-9DA089AD27F7}"/>
              </a:ext>
            </a:extLst>
          </p:cNvPr>
          <p:cNvSpPr/>
          <p:nvPr/>
        </p:nvSpPr>
        <p:spPr>
          <a:xfrm>
            <a:off x="5285761" y="4036378"/>
            <a:ext cx="88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5C3B5EA-D0F7-C24C-B46D-6917AF2D44AF}"/>
              </a:ext>
            </a:extLst>
          </p:cNvPr>
          <p:cNvSpPr/>
          <p:nvPr/>
        </p:nvSpPr>
        <p:spPr>
          <a:xfrm>
            <a:off x="6587742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7F6F04-7E49-BA48-A09C-FBAE9F0063D5}"/>
              </a:ext>
            </a:extLst>
          </p:cNvPr>
          <p:cNvSpPr/>
          <p:nvPr/>
        </p:nvSpPr>
        <p:spPr>
          <a:xfrm>
            <a:off x="6827294" y="4972019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446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square’s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B48E05-388A-1545-9C11-467D51A96CFF}"/>
              </a:ext>
            </a:extLst>
          </p:cNvPr>
          <p:cNvSpPr/>
          <p:nvPr/>
        </p:nvSpPr>
        <p:spPr>
          <a:xfrm>
            <a:off x="5486400" y="3850105"/>
            <a:ext cx="1203158" cy="1203158"/>
          </a:xfrm>
          <a:prstGeom prst="rect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48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square’s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AB48E05-388A-1545-9C11-467D51A96CFF}"/>
              </a:ext>
            </a:extLst>
          </p:cNvPr>
          <p:cNvSpPr/>
          <p:nvPr/>
        </p:nvSpPr>
        <p:spPr>
          <a:xfrm>
            <a:off x="5486400" y="3850105"/>
            <a:ext cx="1203158" cy="1203158"/>
          </a:xfrm>
          <a:prstGeom prst="rect">
            <a:avLst/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A21E0A2-1967-8A4C-B35E-5CF956B90E83}"/>
              </a:ext>
            </a:extLst>
          </p:cNvPr>
          <p:cNvSpPr/>
          <p:nvPr/>
        </p:nvSpPr>
        <p:spPr>
          <a:xfrm>
            <a:off x="5350044" y="489118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FB06CEF-D0D1-064B-ACDD-6FCAC06752F7}"/>
              </a:ext>
            </a:extLst>
          </p:cNvPr>
          <p:cNvSpPr/>
          <p:nvPr/>
        </p:nvSpPr>
        <p:spPr>
          <a:xfrm>
            <a:off x="5215631" y="5209451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B75CF6-AC20-1249-87CE-608B4AEE3ED8}"/>
              </a:ext>
            </a:extLst>
          </p:cNvPr>
          <p:cNvSpPr/>
          <p:nvPr/>
        </p:nvSpPr>
        <p:spPr>
          <a:xfrm>
            <a:off x="5350044" y="367187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EEAC26-F342-7C41-95E5-8E61A97E83EA}"/>
              </a:ext>
            </a:extLst>
          </p:cNvPr>
          <p:cNvSpPr/>
          <p:nvPr/>
        </p:nvSpPr>
        <p:spPr>
          <a:xfrm>
            <a:off x="5066421" y="3285408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97ADE8B-34E3-FA49-918F-54E81261F821}"/>
              </a:ext>
            </a:extLst>
          </p:cNvPr>
          <p:cNvSpPr/>
          <p:nvPr/>
        </p:nvSpPr>
        <p:spPr>
          <a:xfrm>
            <a:off x="6491950" y="489118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36004D-F600-ED47-B598-EDE682CAB2C6}"/>
              </a:ext>
            </a:extLst>
          </p:cNvPr>
          <p:cNvSpPr/>
          <p:nvPr/>
        </p:nvSpPr>
        <p:spPr>
          <a:xfrm>
            <a:off x="6357537" y="5209451"/>
            <a:ext cx="89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(7,4)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07798F0-B662-DC47-9712-CCAA1009AAFF}"/>
              </a:ext>
            </a:extLst>
          </p:cNvPr>
          <p:cNvSpPr/>
          <p:nvPr/>
        </p:nvSpPr>
        <p:spPr>
          <a:xfrm>
            <a:off x="6515895" y="3671871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3367F09-C61D-1241-862C-78E93C1083AF}"/>
              </a:ext>
            </a:extLst>
          </p:cNvPr>
          <p:cNvSpPr/>
          <p:nvPr/>
        </p:nvSpPr>
        <p:spPr>
          <a:xfrm>
            <a:off x="6232272" y="3285408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(7,8)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5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parallelogram’s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C0F1E93A-CECD-9B48-8AA9-C06D46176E39}"/>
              </a:ext>
            </a:extLst>
          </p:cNvPr>
          <p:cNvSpPr/>
          <p:nvPr/>
        </p:nvSpPr>
        <p:spPr>
          <a:xfrm>
            <a:off x="5165970" y="4454769"/>
            <a:ext cx="2172676" cy="9144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36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each of the parallelogram’s vertices below?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C0F1E93A-CECD-9B48-8AA9-C06D46176E39}"/>
              </a:ext>
            </a:extLst>
          </p:cNvPr>
          <p:cNvSpPr/>
          <p:nvPr/>
        </p:nvSpPr>
        <p:spPr>
          <a:xfrm>
            <a:off x="5165970" y="4454769"/>
            <a:ext cx="2172676" cy="914400"/>
          </a:xfrm>
          <a:prstGeom prst="parallelogram">
            <a:avLst>
              <a:gd name="adj" fmla="val 36111"/>
            </a:avLst>
          </a:prstGeom>
          <a:noFill/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46D52D1-0899-0B4E-BC36-C85F3C1414F6}"/>
              </a:ext>
            </a:extLst>
          </p:cNvPr>
          <p:cNvSpPr/>
          <p:nvPr/>
        </p:nvSpPr>
        <p:spPr>
          <a:xfrm>
            <a:off x="5046209" y="5202852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1708B16-FE47-C54D-B030-DB3493BA9C9F}"/>
              </a:ext>
            </a:extLst>
          </p:cNvPr>
          <p:cNvSpPr/>
          <p:nvPr/>
        </p:nvSpPr>
        <p:spPr>
          <a:xfrm>
            <a:off x="4911796" y="5521122"/>
            <a:ext cx="880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7B46462-6F41-0F4D-8864-ED9CC4EE7C40}"/>
              </a:ext>
            </a:extLst>
          </p:cNvPr>
          <p:cNvSpPr/>
          <p:nvPr/>
        </p:nvSpPr>
        <p:spPr>
          <a:xfrm>
            <a:off x="5342988" y="429635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E6F354-89E8-B046-85E9-30B598D6016F}"/>
              </a:ext>
            </a:extLst>
          </p:cNvPr>
          <p:cNvSpPr/>
          <p:nvPr/>
        </p:nvSpPr>
        <p:spPr>
          <a:xfrm>
            <a:off x="5342988" y="3871346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(3,6)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8376B56B-7E6D-5946-A9A6-DD593ECC4F8E}"/>
              </a:ext>
            </a:extLst>
          </p:cNvPr>
          <p:cNvSpPr/>
          <p:nvPr/>
        </p:nvSpPr>
        <p:spPr>
          <a:xfrm>
            <a:off x="6822177" y="5218546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458A92C-3F94-884D-B6CF-E552B32359FF}"/>
              </a:ext>
            </a:extLst>
          </p:cNvPr>
          <p:cNvSpPr/>
          <p:nvPr/>
        </p:nvSpPr>
        <p:spPr>
          <a:xfrm>
            <a:off x="6687764" y="5536816"/>
            <a:ext cx="89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(8,3)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7DD7235-24EC-D748-B941-9EE04018EF9B}"/>
              </a:ext>
            </a:extLst>
          </p:cNvPr>
          <p:cNvSpPr/>
          <p:nvPr/>
        </p:nvSpPr>
        <p:spPr>
          <a:xfrm>
            <a:off x="7134360" y="429635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A62939F-66CF-2244-B85B-4D8F35FEF74C}"/>
              </a:ext>
            </a:extLst>
          </p:cNvPr>
          <p:cNvSpPr/>
          <p:nvPr/>
        </p:nvSpPr>
        <p:spPr>
          <a:xfrm>
            <a:off x="7134360" y="3871346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(9,6)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59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1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A61E4F77-9C60-A54D-B62C-0E8867124854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3755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B2A4D8EC-91F3-6246-92A1-65B60BD6E746}"/>
              </a:ext>
            </a:extLst>
          </p:cNvPr>
          <p:cNvSpPr/>
          <p:nvPr/>
        </p:nvSpPr>
        <p:spPr>
          <a:xfrm>
            <a:off x="11417852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AC11F2-4E3B-0D48-A929-744FD8176876}"/>
              </a:ext>
            </a:extLst>
          </p:cNvPr>
          <p:cNvSpPr/>
          <p:nvPr/>
        </p:nvSpPr>
        <p:spPr>
          <a:xfrm>
            <a:off x="11050873" y="4384074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A2EA4FF-546E-A84F-AD61-20B100BCC7A4}"/>
              </a:ext>
            </a:extLst>
          </p:cNvPr>
          <p:cNvSpPr/>
          <p:nvPr/>
        </p:nvSpPr>
        <p:spPr>
          <a:xfrm>
            <a:off x="8988435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5CEC16-590B-274D-9D31-A8805730454E}"/>
              </a:ext>
            </a:extLst>
          </p:cNvPr>
          <p:cNvSpPr/>
          <p:nvPr/>
        </p:nvSpPr>
        <p:spPr>
          <a:xfrm>
            <a:off x="8729742" y="438407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BA980DC-2B34-6D41-97FD-E6CBECEDA6F7}"/>
              </a:ext>
            </a:extLst>
          </p:cNvPr>
          <p:cNvSpPr/>
          <p:nvPr/>
        </p:nvSpPr>
        <p:spPr>
          <a:xfrm>
            <a:off x="8988435" y="304453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45B43-CE1E-3746-BCAD-E27A20B5161B}"/>
              </a:ext>
            </a:extLst>
          </p:cNvPr>
          <p:cNvSpPr/>
          <p:nvPr/>
        </p:nvSpPr>
        <p:spPr>
          <a:xfrm>
            <a:off x="8739410" y="263310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5037BD-3775-2D48-9C95-B3A6205F6569}"/>
              </a:ext>
            </a:extLst>
          </p:cNvPr>
          <p:cNvSpPr/>
          <p:nvPr/>
        </p:nvSpPr>
        <p:spPr>
          <a:xfrm>
            <a:off x="11417852" y="305444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591305-439E-C342-B200-48B9EE9F070B}"/>
              </a:ext>
            </a:extLst>
          </p:cNvPr>
          <p:cNvSpPr/>
          <p:nvPr/>
        </p:nvSpPr>
        <p:spPr>
          <a:xfrm>
            <a:off x="10787711" y="263310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D659C66A-A005-5446-972E-B7292046FA90}"/>
              </a:ext>
            </a:extLst>
          </p:cNvPr>
          <p:cNvSpPr/>
          <p:nvPr/>
        </p:nvSpPr>
        <p:spPr>
          <a:xfrm>
            <a:off x="9161417" y="3236817"/>
            <a:ext cx="2471544" cy="914400"/>
          </a:xfrm>
          <a:prstGeom prst="parallelogram">
            <a:avLst>
              <a:gd name="adj" fmla="val 0"/>
            </a:avLst>
          </a:prstGeom>
          <a:solidFill>
            <a:srgbClr val="FF3860">
              <a:alpha val="50000"/>
            </a:srgbClr>
          </a:solidFill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31958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 square in the grid paper is 1 cm by 1 cm, plot all four points of the following rectangle (figuring out the missing fourth point): 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(10,7), (2,7) and (2,10).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Then, calculate the rectangle’s perimeter and area.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rectangle has a perimeter of 22 cm and an area of 24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as it is a 3 cm by 8 cm rectangle.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157" y="2645217"/>
            <a:ext cx="4221843" cy="42127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B2A4D8EC-91F3-6246-92A1-65B60BD6E746}"/>
              </a:ext>
            </a:extLst>
          </p:cNvPr>
          <p:cNvSpPr/>
          <p:nvPr/>
        </p:nvSpPr>
        <p:spPr>
          <a:xfrm>
            <a:off x="11417852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AC11F2-4E3B-0D48-A929-744FD8176876}"/>
              </a:ext>
            </a:extLst>
          </p:cNvPr>
          <p:cNvSpPr/>
          <p:nvPr/>
        </p:nvSpPr>
        <p:spPr>
          <a:xfrm>
            <a:off x="11050873" y="4384074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A2EA4FF-546E-A84F-AD61-20B100BCC7A4}"/>
              </a:ext>
            </a:extLst>
          </p:cNvPr>
          <p:cNvSpPr/>
          <p:nvPr/>
        </p:nvSpPr>
        <p:spPr>
          <a:xfrm>
            <a:off x="8988430" y="4035789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55CEC16-590B-274D-9D31-A8805730454E}"/>
              </a:ext>
            </a:extLst>
          </p:cNvPr>
          <p:cNvSpPr/>
          <p:nvPr/>
        </p:nvSpPr>
        <p:spPr>
          <a:xfrm>
            <a:off x="8729737" y="4384074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(2,7)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BA980DC-2B34-6D41-97FD-E6CBECEDA6F7}"/>
              </a:ext>
            </a:extLst>
          </p:cNvPr>
          <p:cNvSpPr/>
          <p:nvPr/>
        </p:nvSpPr>
        <p:spPr>
          <a:xfrm>
            <a:off x="8988430" y="3044536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845B43-CE1E-3746-BCAD-E27A20B5161B}"/>
              </a:ext>
            </a:extLst>
          </p:cNvPr>
          <p:cNvSpPr/>
          <p:nvPr/>
        </p:nvSpPr>
        <p:spPr>
          <a:xfrm>
            <a:off x="8739405" y="2633101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145037BD-3775-2D48-9C95-B3A6205F6569}"/>
              </a:ext>
            </a:extLst>
          </p:cNvPr>
          <p:cNvSpPr/>
          <p:nvPr/>
        </p:nvSpPr>
        <p:spPr>
          <a:xfrm>
            <a:off x="11417852" y="3054445"/>
            <a:ext cx="333964" cy="333964"/>
          </a:xfrm>
          <a:prstGeom prst="ellipse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591305-439E-C342-B200-48B9EE9F070B}"/>
              </a:ext>
            </a:extLst>
          </p:cNvPr>
          <p:cNvSpPr/>
          <p:nvPr/>
        </p:nvSpPr>
        <p:spPr>
          <a:xfrm>
            <a:off x="10787711" y="2633100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(10,10)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xmlns="" id="{D659C66A-A005-5446-972E-B7292046FA90}"/>
              </a:ext>
            </a:extLst>
          </p:cNvPr>
          <p:cNvSpPr/>
          <p:nvPr/>
        </p:nvSpPr>
        <p:spPr>
          <a:xfrm>
            <a:off x="9161417" y="3236817"/>
            <a:ext cx="2471544" cy="914400"/>
          </a:xfrm>
          <a:prstGeom prst="parallelogram">
            <a:avLst>
              <a:gd name="adj" fmla="val 0"/>
            </a:avLst>
          </a:prstGeom>
          <a:solidFill>
            <a:srgbClr val="FF3860">
              <a:alpha val="50000"/>
            </a:srgbClr>
          </a:solidFill>
          <a:ln w="28575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0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coordinate.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“The plotted point has the co-ordinates (8,2).”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“The plotted point has the co-ordinates (4,1).”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DD5BBF-409B-9E41-8188-04CF8D688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960562"/>
            <a:ext cx="4216401" cy="4216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A100A78-CE8A-7344-88DD-526FC2D7F100}"/>
              </a:ext>
            </a:extLst>
          </p:cNvPr>
          <p:cNvSpPr/>
          <p:nvPr/>
        </p:nvSpPr>
        <p:spPr>
          <a:xfrm>
            <a:off x="10872648" y="46592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664927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114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plotted coordinate.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Ahmed says, “The plotted point has the co-ordinates (8,2).”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“The plotted point has the co-ordinates (4,1).”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Ahmed is correct. Each small square is worth 2, so the point has an x value of 8 and a y value of 2, so (8,2). (Yasmin has transcribed as if each square is worth 1.)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DD5BBF-409B-9E41-8188-04CF8D688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599" y="1960562"/>
            <a:ext cx="4216401" cy="4216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A100A78-CE8A-7344-88DD-526FC2D7F100}"/>
              </a:ext>
            </a:extLst>
          </p:cNvPr>
          <p:cNvSpPr/>
          <p:nvPr/>
        </p:nvSpPr>
        <p:spPr>
          <a:xfrm>
            <a:off x="10872648" y="465924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4604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5167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Use the grid to help explain your response.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two points I have plotted share the same x coordinate.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73" y="1450356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20E4CF2-6568-924D-BA41-C11EA159B30A}"/>
              </a:ext>
            </a:extLst>
          </p:cNvPr>
          <p:cNvSpPr/>
          <p:nvPr/>
        </p:nvSpPr>
        <p:spPr>
          <a:xfrm>
            <a:off x="8324463" y="3069832"/>
            <a:ext cx="333964" cy="333964"/>
          </a:xfrm>
          <a:prstGeom prst="ellipse">
            <a:avLst/>
          </a:prstGeom>
          <a:solidFill>
            <a:srgbClr val="3273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493AE97-1540-DC48-B8CC-C4917DD703E9}"/>
              </a:ext>
            </a:extLst>
          </p:cNvPr>
          <p:cNvSpPr/>
          <p:nvPr/>
        </p:nvSpPr>
        <p:spPr>
          <a:xfrm>
            <a:off x="10544971" y="3069832"/>
            <a:ext cx="333964" cy="333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7096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The plotted points share the same y co-ordinate, as they are (2,7) and (8,7).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two points I have plotted share the same x coordinate.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2AEBF-F520-6B41-A887-EC5E36EF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73" y="1450356"/>
            <a:ext cx="5053363" cy="504251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20E4CF2-6568-924D-BA41-C11EA159B30A}"/>
              </a:ext>
            </a:extLst>
          </p:cNvPr>
          <p:cNvSpPr/>
          <p:nvPr/>
        </p:nvSpPr>
        <p:spPr>
          <a:xfrm>
            <a:off x="8324463" y="3069832"/>
            <a:ext cx="333964" cy="333964"/>
          </a:xfrm>
          <a:prstGeom prst="ellipse">
            <a:avLst/>
          </a:prstGeom>
          <a:solidFill>
            <a:srgbClr val="3273D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6493AE97-1540-DC48-B8CC-C4917DD703E9}"/>
              </a:ext>
            </a:extLst>
          </p:cNvPr>
          <p:cNvSpPr/>
          <p:nvPr/>
        </p:nvSpPr>
        <p:spPr>
          <a:xfrm>
            <a:off x="10544971" y="3069832"/>
            <a:ext cx="333964" cy="33396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7957D5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4699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9FC35A2-7A96-47C9-9C28-DAD96567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read and plot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reading and plotting points when both the </a:t>
            </a:r>
            <a:r>
              <a:rPr lang="en-GB" sz="2200" i="1" dirty="0"/>
              <a:t>x </a:t>
            </a:r>
            <a:r>
              <a:rPr lang="en-GB" sz="2200" dirty="0"/>
              <a:t>and </a:t>
            </a:r>
            <a:r>
              <a:rPr lang="en-GB" sz="2200" i="1" dirty="0"/>
              <a:t>y</a:t>
            </a:r>
            <a:r>
              <a:rPr lang="en-GB" sz="2200" dirty="0"/>
              <a:t> coordinates have a positive value. I can plot the missing coordinate to complete a shape.</a:t>
            </a:r>
          </a:p>
        </p:txBody>
      </p:sp>
    </p:spTree>
    <p:extLst>
      <p:ext uri="{BB962C8B-B14F-4D97-AF65-F5344CB8AC3E}">
        <p14:creationId xmlns:p14="http://schemas.microsoft.com/office/powerpoint/2010/main" val="105980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5961512" y="5175342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6201064" y="4944509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(5,3)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7928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6810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89054" y="5828485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2C3399E-D593-774B-81C5-52C6BAB6DDB9}"/>
              </a:ext>
            </a:extLst>
          </p:cNvPr>
          <p:cNvSpPr/>
          <p:nvPr/>
        </p:nvSpPr>
        <p:spPr>
          <a:xfrm>
            <a:off x="5228606" y="5597652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(2,1)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692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read and plot coordinates in the first quadrant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coordinates for the point in the first quadrant below?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513B18C-C055-0643-A570-4B7E8E55C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078" y="2645217"/>
            <a:ext cx="4221843" cy="421278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C679311-2DF2-B74F-A7CE-46936857A3EA}"/>
              </a:ext>
            </a:extLst>
          </p:cNvPr>
          <p:cNvSpPr/>
          <p:nvPr/>
        </p:nvSpPr>
        <p:spPr>
          <a:xfrm>
            <a:off x="4976079" y="3659833"/>
            <a:ext cx="333964" cy="333964"/>
          </a:xfrm>
          <a:prstGeom prst="ellipse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957D5"/>
                </a:solidFill>
                <a:latin typeface="OpenDyslexic" pitchFamily="2" charset="77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5942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13863</TotalTime>
  <Words>2584</Words>
  <Application>Microsoft Office PowerPoint</Application>
  <PresentationFormat>Custom</PresentationFormat>
  <Paragraphs>501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Lato Light</vt:lpstr>
      <vt:lpstr>Muli</vt:lpstr>
      <vt:lpstr>Lato</vt:lpstr>
      <vt:lpstr>OpenDyslexicAlta</vt:lpstr>
      <vt:lpstr>Wingdings</vt:lpstr>
      <vt:lpstr>OpenDyslexic</vt:lpstr>
      <vt:lpstr>Calibri</vt:lpstr>
      <vt:lpstr>Office Theme</vt:lpstr>
      <vt:lpstr>PowerPoint Presentation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  <vt:lpstr>To be able to read and plot coordinates in the first quadrant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675</cp:revision>
  <cp:lastPrinted>2019-06-17T16:19:05Z</cp:lastPrinted>
  <dcterms:created xsi:type="dcterms:W3CDTF">2018-08-06T08:16:18Z</dcterms:created>
  <dcterms:modified xsi:type="dcterms:W3CDTF">2021-03-31T19:34:22Z</dcterms:modified>
</cp:coreProperties>
</file>