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webextensions/taskpanes.xml" ContentType="application/vnd.ms-office.webextensiontaskpan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colors5.xml" ContentType="application/vnd.ms-office.chartcolorstyle+xml"/>
  <Override PartName="/ppt/charts/style5.xml" ContentType="application/vnd.ms-office.chartstyle+xml"/>
  <Override PartName="/ppt/charts/colors6.xml" ContentType="application/vnd.ms-office.chartcolorstyle+xml"/>
  <Override PartName="/ppt/charts/style6.xml" ContentType="application/vnd.ms-office.chartstyle+xml"/>
  <Override PartName="/ppt/webextensions/webextension1.xml" ContentType="application/vnd.ms-office.webextension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20" r:id="rId2"/>
    <p:sldId id="321" r:id="rId3"/>
    <p:sldId id="376" r:id="rId4"/>
    <p:sldId id="377" r:id="rId5"/>
    <p:sldId id="382" r:id="rId6"/>
    <p:sldId id="378" r:id="rId7"/>
    <p:sldId id="379" r:id="rId8"/>
    <p:sldId id="380" r:id="rId9"/>
    <p:sldId id="381" r:id="rId10"/>
    <p:sldId id="383" r:id="rId11"/>
    <p:sldId id="384" r:id="rId12"/>
    <p:sldId id="395" r:id="rId13"/>
    <p:sldId id="385" r:id="rId14"/>
    <p:sldId id="387" r:id="rId15"/>
    <p:sldId id="390" r:id="rId16"/>
    <p:sldId id="391" r:id="rId17"/>
    <p:sldId id="388" r:id="rId18"/>
    <p:sldId id="389" r:id="rId19"/>
    <p:sldId id="392" r:id="rId20"/>
    <p:sldId id="393" r:id="rId21"/>
    <p:sldId id="394" r:id="rId22"/>
    <p:sldId id="386" r:id="rId23"/>
    <p:sldId id="396" r:id="rId24"/>
    <p:sldId id="397" r:id="rId25"/>
    <p:sldId id="370" r:id="rId26"/>
    <p:sldId id="399" r:id="rId27"/>
    <p:sldId id="398" r:id="rId28"/>
  </p:sldIdLst>
  <p:sldSz cx="12192000" cy="6858000"/>
  <p:notesSz cx="6858000" cy="9144000"/>
  <p:embeddedFontLst>
    <p:embeddedFont>
      <p:font typeface="Lato Light" panose="020F0302020204030203" pitchFamily="34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Muli" panose="020B0604020202020204" charset="0"/>
      <p:regular r:id="rId36"/>
      <p:bold r:id="rId37"/>
      <p:italic r:id="rId38"/>
      <p:boldItalic r:id="rId39"/>
    </p:embeddedFont>
    <p:embeddedFont>
      <p:font typeface="OpenDyslexicAlta" panose="00000500000000000000" pitchFamily="2" charset="0"/>
      <p:regular r:id="rId40"/>
      <p:bold r:id="rId41"/>
      <p:italic r:id="rId42"/>
      <p:boldItalic r:id="rId43"/>
    </p:embeddedFont>
    <p:embeddedFont>
      <p:font typeface="Lato" panose="020F0502020204030203" pitchFamily="34" charset="0"/>
      <p:regular r:id="rId44"/>
      <p:bold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860"/>
    <a:srgbClr val="FFDD57"/>
    <a:srgbClr val="F337C7"/>
    <a:srgbClr val="23D160"/>
    <a:srgbClr val="7957D5"/>
    <a:srgbClr val="3273DC"/>
    <a:srgbClr val="209CEE"/>
    <a:srgbClr val="EB9E30"/>
    <a:srgbClr val="000000"/>
    <a:srgbClr val="1212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6468" autoAdjust="0"/>
    <p:restoredTop sz="87926" autoAdjust="0"/>
  </p:normalViewPr>
  <p:slideViewPr>
    <p:cSldViewPr snapToGrid="0" snapToObjects="1">
      <p:cViewPr varScale="1">
        <p:scale>
          <a:sx n="60" d="100"/>
          <a:sy n="60" d="100"/>
        </p:scale>
        <p:origin x="-522" y="-96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-65296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FFDD57"/>
            </a:solidFill>
            <a:ln w="2540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FFDD57"/>
              </a:solidFill>
              <a:ln w="254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505-1B42-848C-F523CAF674ED}"/>
              </c:ext>
            </c:extLst>
          </c:dPt>
          <c:dPt>
            <c:idx val="1"/>
            <c:bubble3D val="0"/>
            <c:spPr>
              <a:solidFill>
                <a:srgbClr val="FFDD57"/>
              </a:solidFill>
              <a:ln w="254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505-1B42-848C-F523CAF674ED}"/>
              </c:ext>
            </c:extLst>
          </c:dPt>
          <c:dPt>
            <c:idx val="2"/>
            <c:bubble3D val="0"/>
            <c:spPr>
              <a:solidFill>
                <a:srgbClr val="FFDD57"/>
              </a:solidFill>
              <a:ln w="254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505-1B42-848C-F523CAF674ED}"/>
              </c:ext>
            </c:extLst>
          </c:dPt>
          <c:dPt>
            <c:idx val="3"/>
            <c:bubble3D val="0"/>
            <c:spPr>
              <a:solidFill>
                <a:srgbClr val="FFDD57"/>
              </a:solidFill>
              <a:ln w="254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F505-1B42-848C-F523CAF674ED}"/>
              </c:ext>
            </c:extLst>
          </c:dPt>
          <c:dPt>
            <c:idx val="4"/>
            <c:bubble3D val="0"/>
            <c:spPr>
              <a:solidFill>
                <a:srgbClr val="FFDD57"/>
              </a:solidFill>
              <a:ln w="254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F505-1B42-848C-F523CAF674ED}"/>
              </c:ext>
            </c:extLst>
          </c:dPt>
          <c:dPt>
            <c:idx val="5"/>
            <c:bubble3D val="0"/>
            <c:spPr>
              <a:solidFill>
                <a:srgbClr val="FFDD57"/>
              </a:solidFill>
              <a:ln w="254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F505-1B42-848C-F523CAF674ED}"/>
              </c:ext>
            </c:extLst>
          </c:dPt>
          <c:cat>
            <c:strRef>
              <c:f>Sheet1!$A$2:$A$7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F505-1B42-848C-F523CAF674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1"/>
            </a:solidFill>
            <a:ln w="2540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FFDD57"/>
              </a:solidFill>
              <a:ln w="254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E0C-5F4E-95B9-EA8D5A13881B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E0C-5F4E-95B9-EA8D5A13881B}"/>
              </c:ext>
            </c:extLst>
          </c:dPt>
          <c:dPt>
            <c:idx val="2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E0C-5F4E-95B9-EA8D5A13881B}"/>
              </c:ext>
            </c:extLst>
          </c:dPt>
          <c:dPt>
            <c:idx val="3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E0C-5F4E-95B9-EA8D5A13881B}"/>
              </c:ext>
            </c:extLst>
          </c:dPt>
          <c:dPt>
            <c:idx val="4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EE0C-5F4E-95B9-EA8D5A13881B}"/>
              </c:ext>
            </c:extLst>
          </c:dPt>
          <c:dPt>
            <c:idx val="5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EE0C-5F4E-95B9-EA8D5A13881B}"/>
              </c:ext>
            </c:extLst>
          </c:dPt>
          <c:cat>
            <c:strRef>
              <c:f>Sheet1!$A$2:$A$7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EE0C-5F4E-95B9-EA8D5A1388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1"/>
            </a:solidFill>
            <a:ln w="2540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FFDD57"/>
              </a:solidFill>
              <a:ln w="254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0CE-A240-929E-102B16E02131}"/>
              </c:ext>
            </c:extLst>
          </c:dPt>
          <c:dPt>
            <c:idx val="1"/>
            <c:bubble3D val="0"/>
            <c:spPr>
              <a:solidFill>
                <a:srgbClr val="FFDD57"/>
              </a:solidFill>
              <a:ln w="254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0CE-A240-929E-102B16E02131}"/>
              </c:ext>
            </c:extLst>
          </c:dPt>
          <c:dPt>
            <c:idx val="2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0CE-A240-929E-102B16E02131}"/>
              </c:ext>
            </c:extLst>
          </c:dPt>
          <c:dPt>
            <c:idx val="3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0CE-A240-929E-102B16E02131}"/>
              </c:ext>
            </c:extLst>
          </c:dPt>
          <c:dPt>
            <c:idx val="4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70CE-A240-929E-102B16E02131}"/>
              </c:ext>
            </c:extLst>
          </c:dPt>
          <c:dPt>
            <c:idx val="5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70CE-A240-929E-102B16E02131}"/>
              </c:ext>
            </c:extLst>
          </c:dPt>
          <c:cat>
            <c:strRef>
              <c:f>Sheet1!$A$2:$A$7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70CE-A240-929E-102B16E021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FFDD57"/>
            </a:solidFill>
            <a:ln w="2540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FFDD57"/>
              </a:solidFill>
              <a:ln w="254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505-1B42-848C-F523CAF674ED}"/>
              </c:ext>
            </c:extLst>
          </c:dPt>
          <c:dPt>
            <c:idx val="1"/>
            <c:bubble3D val="0"/>
            <c:spPr>
              <a:solidFill>
                <a:srgbClr val="FFDD57"/>
              </a:solidFill>
              <a:ln w="254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505-1B42-848C-F523CAF674ED}"/>
              </c:ext>
            </c:extLst>
          </c:dPt>
          <c:dPt>
            <c:idx val="2"/>
            <c:bubble3D val="0"/>
            <c:spPr>
              <a:solidFill>
                <a:srgbClr val="FFDD57"/>
              </a:solidFill>
              <a:ln w="254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505-1B42-848C-F523CAF674ED}"/>
              </c:ext>
            </c:extLst>
          </c:dPt>
          <c:dPt>
            <c:idx val="3"/>
            <c:bubble3D val="0"/>
            <c:spPr>
              <a:solidFill>
                <a:srgbClr val="FFDD57"/>
              </a:solidFill>
              <a:ln w="254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F505-1B42-848C-F523CAF674ED}"/>
              </c:ext>
            </c:extLst>
          </c:dPt>
          <c:dPt>
            <c:idx val="4"/>
            <c:bubble3D val="0"/>
            <c:spPr>
              <a:solidFill>
                <a:srgbClr val="FFDD57"/>
              </a:solidFill>
              <a:ln w="254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F505-1B42-848C-F523CAF674ED}"/>
              </c:ext>
            </c:extLst>
          </c:dPt>
          <c:dPt>
            <c:idx val="5"/>
            <c:bubble3D val="0"/>
            <c:spPr>
              <a:solidFill>
                <a:srgbClr val="FFDD57"/>
              </a:solidFill>
              <a:ln w="254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F505-1B42-848C-F523CAF674ED}"/>
              </c:ext>
            </c:extLst>
          </c:dPt>
          <c:cat>
            <c:strRef>
              <c:f>Sheet1!$A$2:$A$7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F505-1B42-848C-F523CAF674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1"/>
            </a:solidFill>
            <a:ln w="2540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FFDD57"/>
              </a:solidFill>
              <a:ln w="254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E0C-5F4E-95B9-EA8D5A13881B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E0C-5F4E-95B9-EA8D5A13881B}"/>
              </c:ext>
            </c:extLst>
          </c:dPt>
          <c:dPt>
            <c:idx val="2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E0C-5F4E-95B9-EA8D5A13881B}"/>
              </c:ext>
            </c:extLst>
          </c:dPt>
          <c:dPt>
            <c:idx val="3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E0C-5F4E-95B9-EA8D5A13881B}"/>
              </c:ext>
            </c:extLst>
          </c:dPt>
          <c:dPt>
            <c:idx val="4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EE0C-5F4E-95B9-EA8D5A13881B}"/>
              </c:ext>
            </c:extLst>
          </c:dPt>
          <c:dPt>
            <c:idx val="5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EE0C-5F4E-95B9-EA8D5A13881B}"/>
              </c:ext>
            </c:extLst>
          </c:dPt>
          <c:cat>
            <c:strRef>
              <c:f>Sheet1!$A$2:$A$7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EE0C-5F4E-95B9-EA8D5A1388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1"/>
            </a:solidFill>
            <a:ln w="2540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FFDD57"/>
              </a:solidFill>
              <a:ln w="254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0CE-A240-929E-102B16E02131}"/>
              </c:ext>
            </c:extLst>
          </c:dPt>
          <c:dPt>
            <c:idx val="1"/>
            <c:bubble3D val="0"/>
            <c:spPr>
              <a:solidFill>
                <a:srgbClr val="FFDD57"/>
              </a:solidFill>
              <a:ln w="254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0CE-A240-929E-102B16E02131}"/>
              </c:ext>
            </c:extLst>
          </c:dPt>
          <c:dPt>
            <c:idx val="2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0CE-A240-929E-102B16E02131}"/>
              </c:ext>
            </c:extLst>
          </c:dPt>
          <c:dPt>
            <c:idx val="3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0CE-A240-929E-102B16E02131}"/>
              </c:ext>
            </c:extLst>
          </c:dPt>
          <c:dPt>
            <c:idx val="4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70CE-A240-929E-102B16E02131}"/>
              </c:ext>
            </c:extLst>
          </c:dPt>
          <c:dPt>
            <c:idx val="5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70CE-A240-929E-102B16E02131}"/>
              </c:ext>
            </c:extLst>
          </c:dPt>
          <c:cat>
            <c:strRef>
              <c:f>Sheet1!$A$2:$A$7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70CE-A240-929E-102B16E021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359319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/>
              <a:t>10/07/2019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Place Value Lesson 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7C66A0-413B-D942-BD25-0759297794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5309553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27210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07976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4513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1275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05784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8495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0028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71652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93948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81556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8279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90476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10441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4425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94644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25066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7676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8674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8534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654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93654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5610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51100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7897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="" id="{B2F3C88D-BF6E-6D4C-9A25-CACB03AA20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17911" y="6244985"/>
            <a:ext cx="3369375" cy="36933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1D45BA0-7B16-364F-96FA-7CCD74809633}"/>
              </a:ext>
            </a:extLst>
          </p:cNvPr>
          <p:cNvSpPr txBox="1"/>
          <p:nvPr userDrawn="1"/>
        </p:nvSpPr>
        <p:spPr>
          <a:xfrm>
            <a:off x="3283162" y="6261027"/>
            <a:ext cx="717425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Unit: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xmlns="" id="{204E8ED3-ED92-2F44-AA0C-C350097398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01412" y="6244985"/>
            <a:ext cx="641969" cy="36933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43EE4B3-C0E4-AE42-921D-72A75F2D0332}"/>
              </a:ext>
            </a:extLst>
          </p:cNvPr>
          <p:cNvSpPr txBox="1"/>
          <p:nvPr userDrawn="1"/>
        </p:nvSpPr>
        <p:spPr>
          <a:xfrm>
            <a:off x="10038030" y="6261027"/>
            <a:ext cx="963382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Lesson: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555FC76-808A-0046-94B4-D7D729C67DD3}"/>
              </a:ext>
            </a:extLst>
          </p:cNvPr>
          <p:cNvSpPr txBox="1"/>
          <p:nvPr userDrawn="1"/>
        </p:nvSpPr>
        <p:spPr>
          <a:xfrm>
            <a:off x="236893" y="6261027"/>
            <a:ext cx="787235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Term: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5F8ED0D7-1D3B-EA40-89A6-FE5BFCF679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5020" y="6247672"/>
            <a:ext cx="2213630" cy="366645"/>
          </a:xfrm>
        </p:spPr>
        <p:txBody>
          <a:bodyPr anchor="b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Muli" pitchFamily="2" charset="77"/>
              </a:defRPr>
            </a:lvl1pPr>
            <a:lvl2pPr>
              <a:defRPr sz="1800">
                <a:solidFill>
                  <a:schemeClr val="bg1"/>
                </a:solidFill>
                <a:latin typeface="Muli" pitchFamily="2" charset="77"/>
              </a:defRPr>
            </a:lvl2pPr>
            <a:lvl3pPr>
              <a:defRPr sz="1800">
                <a:solidFill>
                  <a:schemeClr val="bg1"/>
                </a:solidFill>
                <a:latin typeface="Muli" pitchFamily="2" charset="77"/>
              </a:defRPr>
            </a:lvl3pPr>
            <a:lvl4pPr>
              <a:defRPr sz="1800">
                <a:solidFill>
                  <a:schemeClr val="bg1"/>
                </a:solidFill>
                <a:latin typeface="Muli" pitchFamily="2" charset="77"/>
              </a:defRPr>
            </a:lvl4pPr>
            <a:lvl5pPr>
              <a:defRPr sz="1800">
                <a:solidFill>
                  <a:schemeClr val="bg1"/>
                </a:solidFill>
                <a:latin typeface="Muli" pitchFamily="2" charset="77"/>
              </a:defRPr>
            </a:lvl5pPr>
          </a:lstStyle>
          <a:p>
            <a:pPr lvl="0"/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1961826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764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809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044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757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42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926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21396605"/>
              </p:ext>
            </p:extLst>
          </p:nvPr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562970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077034169"/>
              </p:ext>
            </p:extLst>
          </p:nvPr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87758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3990141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01400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39744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31/03/2021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6327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3537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335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1597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0" r:id="rId4"/>
    <p:sldLayoutId id="2147483664" r:id="rId5"/>
    <p:sldLayoutId id="2147483662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emf"/><Relationship Id="rId4" Type="http://schemas.openxmlformats.org/officeDocument/2006/relationships/image" Target="../media/image17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emf"/><Relationship Id="rId4" Type="http://schemas.openxmlformats.org/officeDocument/2006/relationships/image" Target="../media/image17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tiff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tiff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GB" dirty="0" smtClean="0"/>
              <a:t>Stage 5 </a:t>
            </a:r>
            <a:endParaRPr lang="en-GB" dirty="0"/>
          </a:p>
          <a:p>
            <a:r>
              <a:rPr lang="en-GB" dirty="0"/>
              <a:t>Term 4 - Block 1 - Properties of Shape - Lesson 1 </a:t>
            </a:r>
          </a:p>
          <a:p>
            <a:r>
              <a:rPr lang="en-GB" dirty="0"/>
              <a:t>To be able to measure angles in degrees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6096D93-4A8A-F349-8E04-EC67E07A6F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17911" y="6221692"/>
            <a:ext cx="3369375" cy="369332"/>
          </a:xfrm>
        </p:spPr>
        <p:txBody>
          <a:bodyPr>
            <a:normAutofit/>
          </a:bodyPr>
          <a:lstStyle/>
          <a:p>
            <a:r>
              <a:rPr lang="en-GB" dirty="0"/>
              <a:t>Block 1 – Properties of Shape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BE0A8668-F4BF-FD46-97FE-DF79A2E595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0C74A61-CF8A-0745-B69B-DD1646654F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874800" y="334800"/>
            <a:ext cx="21288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>
                <a:solidFill>
                  <a:schemeClr val="bg1"/>
                </a:solidFill>
              </a:rPr>
              <a:t>Quiz:</a:t>
            </a:r>
            <a:r>
              <a:rPr lang="en-GB" sz="2000" b="1" dirty="0" smtClean="0">
                <a:solidFill>
                  <a:schemeClr val="bg1"/>
                </a:solidFill>
              </a:rPr>
              <a:t> </a:t>
            </a:r>
            <a:r>
              <a:rPr lang="en-GB" sz="2000" b="1" dirty="0">
                <a:solidFill>
                  <a:schemeClr val="bg1"/>
                </a:solidFill>
              </a:rPr>
              <a:t>QUKHKSK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285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3: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 cat is currently facing the mouse.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xmlns="" id="{0B1D3C37-7AF7-1A4B-8B4F-D44B68468057}"/>
              </a:ext>
            </a:extLst>
          </p:cNvPr>
          <p:cNvSpPr/>
          <p:nvPr/>
        </p:nvSpPr>
        <p:spPr>
          <a:xfrm>
            <a:off x="877957" y="4734754"/>
            <a:ext cx="10515600" cy="18033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she makes a half turn, she will be facing 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1050" dirty="0">
              <a:solidFill>
                <a:schemeClr val="tx1"/>
              </a:solidFill>
              <a:latin typeface="OpenDyslexicAlta" pitchFamily="2" charset="77"/>
            </a:endParaRPr>
          </a:p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she makes a half turn in the other direction, she will be facing 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CA51357-3EA2-F749-9BE6-6F1E28493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8606" y="1587121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652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3: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 cat is currently facing the mouse.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xmlns="" id="{0B1D3C37-7AF7-1A4B-8B4F-D44B68468057}"/>
              </a:ext>
            </a:extLst>
          </p:cNvPr>
          <p:cNvSpPr/>
          <p:nvPr/>
        </p:nvSpPr>
        <p:spPr>
          <a:xfrm>
            <a:off x="877957" y="4734754"/>
            <a:ext cx="10515600" cy="18033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she makes a half turn, she will be facing </a:t>
            </a:r>
            <a:r>
              <a:rPr lang="en-US" sz="2400" b="1" u="sng" dirty="0">
                <a:solidFill>
                  <a:srgbClr val="FF3860"/>
                </a:solidFill>
                <a:latin typeface="OpenDyslexicAlta" pitchFamily="2" charset="77"/>
                <a:cs typeface="Calibri" panose="020F0502020204030204" pitchFamily="34" charset="0"/>
              </a:rPr>
              <a:t>the dog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1050" dirty="0">
              <a:solidFill>
                <a:schemeClr val="tx1"/>
              </a:solidFill>
              <a:latin typeface="OpenDyslexicAlta" pitchFamily="2" charset="77"/>
            </a:endParaRPr>
          </a:p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she makes a half turn in the other direction, she will be facing </a:t>
            </a:r>
            <a:r>
              <a:rPr lang="en-US" sz="2400" b="1" u="sng" dirty="0">
                <a:solidFill>
                  <a:srgbClr val="FF3860"/>
                </a:solidFill>
                <a:latin typeface="OpenDyslexicAlta" pitchFamily="2" charset="77"/>
                <a:cs typeface="Calibri" panose="020F0502020204030204" pitchFamily="34" charset="0"/>
              </a:rPr>
              <a:t>the dog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3663BC4-3092-B048-8FE4-5E827AF4B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8606" y="1587121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7786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Have a child stand in the middle of a group, and four children standing at compass points around them. </a:t>
            </a:r>
            <a:br>
              <a:rPr lang="en-GB" sz="2200" dirty="0"/>
            </a:br>
            <a:r>
              <a:rPr lang="en-GB" sz="2200" dirty="0"/>
              <a:t>(Change the orientation of the ‘compass’ for variation purposes.)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Issue commands, such as: “You are facing Jamal. If I asked you to turn 90/180/360 degrees (anti-)clockwise, who would you be facing?”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Children to break-out into groups and challenge each other with similar tasks.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157202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the sentence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xmlns="" id="{0B1D3C37-7AF7-1A4B-8B4F-D44B68468057}"/>
              </a:ext>
            </a:extLst>
          </p:cNvPr>
          <p:cNvSpPr/>
          <p:nvPr/>
        </p:nvSpPr>
        <p:spPr>
          <a:xfrm>
            <a:off x="877957" y="4734754"/>
            <a:ext cx="10515600" cy="18033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Captain Redbeard is facing the ship and turns 180 degrees clockwise, he will be facing 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_________________________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105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28A4EB8-66CE-BD48-B002-A28A07FD2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052" y="1390651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9533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the sentence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xmlns="" id="{0B1D3C37-7AF7-1A4B-8B4F-D44B68468057}"/>
              </a:ext>
            </a:extLst>
          </p:cNvPr>
          <p:cNvSpPr/>
          <p:nvPr/>
        </p:nvSpPr>
        <p:spPr>
          <a:xfrm>
            <a:off x="877957" y="4734754"/>
            <a:ext cx="10515600" cy="18033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Captain Redbeard is facing the ship and turns 180 degrees clockwise, he will be facing </a:t>
            </a:r>
            <a:r>
              <a:rPr lang="en-US" sz="2400" b="1" u="sng" dirty="0">
                <a:solidFill>
                  <a:srgbClr val="FF3860"/>
                </a:solidFill>
                <a:latin typeface="OpenDyslexicAlta" pitchFamily="2" charset="77"/>
                <a:cs typeface="Calibri" panose="020F0502020204030204" pitchFamily="34" charset="0"/>
              </a:rPr>
              <a:t>the treasure chest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105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28A4EB8-66CE-BD48-B002-A28A07FD2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052" y="1390651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13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the sentence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xmlns="" id="{0B1D3C37-7AF7-1A4B-8B4F-D44B68468057}"/>
              </a:ext>
            </a:extLst>
          </p:cNvPr>
          <p:cNvSpPr/>
          <p:nvPr/>
        </p:nvSpPr>
        <p:spPr>
          <a:xfrm>
            <a:off x="877957" y="4734754"/>
            <a:ext cx="10515600" cy="18033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Captain Redbeard is facing the lamp and turns 180 degrees anti-clockwise, he will be facing 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_________________________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105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28A4EB8-66CE-BD48-B002-A28A07FD2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052" y="1390651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5234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the sentence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xmlns="" id="{0B1D3C37-7AF7-1A4B-8B4F-D44B68468057}"/>
              </a:ext>
            </a:extLst>
          </p:cNvPr>
          <p:cNvSpPr/>
          <p:nvPr/>
        </p:nvSpPr>
        <p:spPr>
          <a:xfrm>
            <a:off x="877957" y="4734754"/>
            <a:ext cx="10515600" cy="18033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Captain Redbeard is facing the lamp and turns 180 degrees anti-clockwise, he will be facing </a:t>
            </a:r>
            <a:r>
              <a:rPr lang="en-US" sz="2400" b="1" u="sng" dirty="0">
                <a:solidFill>
                  <a:srgbClr val="FF3860"/>
                </a:solidFill>
                <a:latin typeface="OpenDyslexicAlta" pitchFamily="2" charset="77"/>
                <a:cs typeface="Calibri" panose="020F0502020204030204" pitchFamily="34" charset="0"/>
              </a:rPr>
              <a:t>the diamond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105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28A4EB8-66CE-BD48-B002-A28A07FD2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052" y="1390651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595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the sentence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xmlns="" id="{0B1D3C37-7AF7-1A4B-8B4F-D44B68468057}"/>
              </a:ext>
            </a:extLst>
          </p:cNvPr>
          <p:cNvSpPr/>
          <p:nvPr/>
        </p:nvSpPr>
        <p:spPr>
          <a:xfrm>
            <a:off x="877957" y="4734754"/>
            <a:ext cx="10515600" cy="18033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Captain Redbeard is facing the diamond and turns 90 degrees clockwise, he will be facing 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_____________________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105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28A4EB8-66CE-BD48-B002-A28A07FD2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052" y="1390651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810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the sentence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xmlns="" id="{0B1D3C37-7AF7-1A4B-8B4F-D44B68468057}"/>
              </a:ext>
            </a:extLst>
          </p:cNvPr>
          <p:cNvSpPr/>
          <p:nvPr/>
        </p:nvSpPr>
        <p:spPr>
          <a:xfrm>
            <a:off x="877957" y="4734754"/>
            <a:ext cx="10515600" cy="18033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Captain Redbeard is facing the diamond and turns 90 degrees clockwise, he will be facing </a:t>
            </a:r>
            <a:r>
              <a:rPr lang="en-US" sz="2400" b="1" u="sng" dirty="0">
                <a:solidFill>
                  <a:srgbClr val="FF3860"/>
                </a:solidFill>
                <a:latin typeface="OpenDyslexicAlta" pitchFamily="2" charset="77"/>
                <a:cs typeface="Calibri" panose="020F0502020204030204" pitchFamily="34" charset="0"/>
              </a:rPr>
              <a:t>the treasure chest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105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28A4EB8-66CE-BD48-B002-A28A07FD2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052" y="1390651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5888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the sentence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xmlns="" id="{0B1D3C37-7AF7-1A4B-8B4F-D44B68468057}"/>
              </a:ext>
            </a:extLst>
          </p:cNvPr>
          <p:cNvSpPr/>
          <p:nvPr/>
        </p:nvSpPr>
        <p:spPr>
          <a:xfrm>
            <a:off x="877957" y="4734754"/>
            <a:ext cx="10515600" cy="18033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Captain Redbeard is facing the ship and turns 90 degrees anti-clockwise, he will be facing 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_____________________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105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28A4EB8-66CE-BD48-B002-A28A07FD2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052" y="1390651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300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30948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Success criteria: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use my knowledge of full turns, half turns and quarter turns to make and  identify 90, 180 and 360 degree turns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explain my reasoning when using my knowledge of full turns, half turns and quarter turns to make and identify 90, 180 and 360 degree turns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43468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the sentence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xmlns="" id="{0B1D3C37-7AF7-1A4B-8B4F-D44B68468057}"/>
              </a:ext>
            </a:extLst>
          </p:cNvPr>
          <p:cNvSpPr/>
          <p:nvPr/>
        </p:nvSpPr>
        <p:spPr>
          <a:xfrm>
            <a:off x="877957" y="4734754"/>
            <a:ext cx="10515600" cy="18033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Captain Redbeard is facing the ship and turns 90 degrees anti-clockwise, he will be facing </a:t>
            </a:r>
            <a:r>
              <a:rPr lang="en-US" sz="2400" b="1" u="sng" dirty="0">
                <a:solidFill>
                  <a:srgbClr val="FF3860"/>
                </a:solidFill>
                <a:latin typeface="OpenDyslexicAlta" pitchFamily="2" charset="77"/>
                <a:cs typeface="Calibri" panose="020F0502020204030204" pitchFamily="34" charset="0"/>
              </a:rPr>
              <a:t>the lamp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105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28A4EB8-66CE-BD48-B002-A28A07FD2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052" y="1390651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524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4: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xmlns="" id="{0B1D3C37-7AF7-1A4B-8B4F-D44B68468057}"/>
              </a:ext>
            </a:extLst>
          </p:cNvPr>
          <p:cNvSpPr/>
          <p:nvPr/>
        </p:nvSpPr>
        <p:spPr>
          <a:xfrm>
            <a:off x="662609" y="3776870"/>
            <a:ext cx="8401878" cy="276128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Captain Redbeard is facing the lamp and turns 90 degrees anti-clockwise, he will be facing 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_____________________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endParaRPr lang="en-US" sz="2400" dirty="0">
              <a:solidFill>
                <a:schemeClr val="tx1"/>
              </a:solidFill>
              <a:latin typeface="OpenDyslexicAlta" pitchFamily="2" charset="77"/>
            </a:endParaRPr>
          </a:p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Captain Redbeard faces the diamond, then turns and faces the lamp, he has turned 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 degrees.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28A4EB8-66CE-BD48-B002-A28A07FD2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813" y="1359970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9167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4: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xmlns="" id="{0B1D3C37-7AF7-1A4B-8B4F-D44B68468057}"/>
              </a:ext>
            </a:extLst>
          </p:cNvPr>
          <p:cNvSpPr/>
          <p:nvPr/>
        </p:nvSpPr>
        <p:spPr>
          <a:xfrm>
            <a:off x="662609" y="3776870"/>
            <a:ext cx="8401878" cy="276128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Captain Redbeard is facing the lamp and turns 90 degrees anti-clockwise, he will be facing </a:t>
            </a:r>
            <a:b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</a:br>
            <a:r>
              <a:rPr lang="en-US" sz="2400" b="1" u="sng" dirty="0">
                <a:solidFill>
                  <a:srgbClr val="FF3860"/>
                </a:solidFill>
                <a:latin typeface="OpenDyslexicAlta" pitchFamily="2" charset="77"/>
                <a:cs typeface="Calibri" panose="020F0502020204030204" pitchFamily="34" charset="0"/>
              </a:rPr>
              <a:t>the treasure chest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endParaRPr lang="en-US" sz="2400" dirty="0">
              <a:solidFill>
                <a:schemeClr val="tx1"/>
              </a:solidFill>
              <a:latin typeface="OpenDyslexicAlta" pitchFamily="2" charset="77"/>
            </a:endParaRPr>
          </a:p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Captain Redbeard faces the diamond, then turns and faces the lamp, he has turned </a:t>
            </a:r>
            <a:r>
              <a:rPr lang="en-US" sz="2400" b="1" u="sng" dirty="0">
                <a:solidFill>
                  <a:srgbClr val="FF3860"/>
                </a:solidFill>
                <a:latin typeface="OpenDyslexicAlta" pitchFamily="2" charset="77"/>
              </a:rPr>
              <a:t>180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 degrees.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28A4EB8-66CE-BD48-B002-A28A07FD2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813" y="1359970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3154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537707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5: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Captain Redbeard is stood in the middle of a deserted island.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He starts off facing a ship, then he turns 180 degrees and he is facing a tree, he turns 90 degrees and is facing a parrot.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Sketch what has been described in the circle template provided.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4C4C5F4B-D1EB-3247-9963-69AB7585AEE7}"/>
              </a:ext>
            </a:extLst>
          </p:cNvPr>
          <p:cNvSpPr/>
          <p:nvPr/>
        </p:nvSpPr>
        <p:spPr>
          <a:xfrm>
            <a:off x="6894659" y="1653245"/>
            <a:ext cx="4426225" cy="442622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84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537707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5: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Captain Redbeard is stood in the middle of a deserted island.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He starts off facing a ship, then he turns 180 degrees and he is facing a tree, he turns 90 degrees and is facing a parrot.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b="1" dirty="0">
                <a:solidFill>
                  <a:srgbClr val="FF3860"/>
                </a:solidFill>
              </a:rPr>
              <a:t>Example solution provided. </a:t>
            </a:r>
            <a:r>
              <a:rPr lang="en-GB" sz="2200" dirty="0">
                <a:solidFill>
                  <a:srgbClr val="FF3860"/>
                </a:solidFill>
              </a:rPr>
              <a:t/>
            </a:r>
            <a:br>
              <a:rPr lang="en-GB" sz="2200" dirty="0">
                <a:solidFill>
                  <a:srgbClr val="FF3860"/>
                </a:solidFill>
              </a:rPr>
            </a:br>
            <a:r>
              <a:rPr lang="en-GB" sz="2200" dirty="0">
                <a:solidFill>
                  <a:srgbClr val="FF3860"/>
                </a:solidFill>
              </a:rPr>
              <a:t>(Parrot could be on left-hand side.)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4C4C5F4B-D1EB-3247-9963-69AB7585AEE7}"/>
              </a:ext>
            </a:extLst>
          </p:cNvPr>
          <p:cNvSpPr/>
          <p:nvPr/>
        </p:nvSpPr>
        <p:spPr>
          <a:xfrm>
            <a:off x="6894659" y="1653245"/>
            <a:ext cx="4426225" cy="442622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E134757-B81F-FB42-A4C7-2E7835B0F9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2373" y="3414712"/>
            <a:ext cx="670796" cy="9726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7BE2B49-175B-734E-840D-7579CE2174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9675" y="1815479"/>
            <a:ext cx="783494" cy="836612"/>
          </a:xfrm>
          <a:prstGeom prst="rect">
            <a:avLst/>
          </a:prstGeom>
        </p:spPr>
      </p:pic>
      <p:sp>
        <p:nvSpPr>
          <p:cNvPr id="7" name="Up Arrow 6">
            <a:extLst>
              <a:ext uri="{FF2B5EF4-FFF2-40B4-BE49-F238E27FC236}">
                <a16:creationId xmlns:a16="http://schemas.microsoft.com/office/drawing/2014/main" xmlns="" id="{CD992C00-A386-2446-98D8-B6A89D8880DC}"/>
              </a:ext>
            </a:extLst>
          </p:cNvPr>
          <p:cNvSpPr/>
          <p:nvPr/>
        </p:nvSpPr>
        <p:spPr>
          <a:xfrm>
            <a:off x="8947168" y="2822927"/>
            <a:ext cx="208507" cy="420948"/>
          </a:xfrm>
          <a:prstGeom prst="upArrow">
            <a:avLst/>
          </a:prstGeom>
          <a:solidFill>
            <a:srgbClr val="FF38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B46EF18-DFE9-784D-AC16-67E794F25AF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9872" y="5034311"/>
            <a:ext cx="1263098" cy="8420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2278B1E-843C-5646-B09C-6E8058E9528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7686" y="3069880"/>
            <a:ext cx="1743868" cy="174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22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3273DC"/>
                </a:solidFill>
              </a:rPr>
              <a:t>Evaluation: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3273DC"/>
                </a:solidFill>
              </a:rPr>
              <a:t>Is </a:t>
            </a:r>
            <a:r>
              <a:rPr lang="en-GB" sz="2200" dirty="0" err="1">
                <a:solidFill>
                  <a:srgbClr val="3273DC"/>
                </a:solidFill>
              </a:rPr>
              <a:t>Astrobee’s</a:t>
            </a:r>
            <a:r>
              <a:rPr lang="en-GB" sz="2200" dirty="0">
                <a:solidFill>
                  <a:srgbClr val="3273DC"/>
                </a:solidFill>
              </a:rPr>
              <a:t> statement true or false?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3273DC"/>
                </a:solidFill>
              </a:rPr>
              <a:t>Explain your answer in full. 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47AF9CA8-2B63-A647-9102-E3DE4825A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859" y="3875882"/>
            <a:ext cx="1689100" cy="12446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65108521-6BAD-A844-9D52-F6BAD7C52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409" y="1690688"/>
            <a:ext cx="4354694" cy="329505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F2EF1B55-7CDC-1F47-B4E4-D113F7193461}"/>
              </a:ext>
            </a:extLst>
          </p:cNvPr>
          <p:cNvSpPr/>
          <p:nvPr/>
        </p:nvSpPr>
        <p:spPr>
          <a:xfrm>
            <a:off x="2741131" y="2456057"/>
            <a:ext cx="2912989" cy="163121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buClr>
                <a:srgbClr val="23D160"/>
              </a:buClr>
              <a:buSzPct val="85000"/>
            </a:pPr>
            <a:r>
              <a:rPr lang="en-GB" sz="2000" dirty="0">
                <a:solidFill>
                  <a:srgbClr val="3273DC"/>
                </a:solidFill>
                <a:latin typeface="OpenDyslexicAlta" pitchFamily="2" charset="77"/>
              </a:rPr>
              <a:t>If I start off facing the tulip, then turn 270 degrees anti-clockwise, I will be facing the daisy.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B893DD1F-8C77-C84E-AE4C-674F4BC2B6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5133" y="1278329"/>
            <a:ext cx="6131187" cy="398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0308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10461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3273DC"/>
                </a:solidFill>
              </a:rPr>
              <a:t>Evaluation: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 err="1">
                <a:solidFill>
                  <a:srgbClr val="FF3860"/>
                </a:solidFill>
              </a:rPr>
              <a:t>Astrobee’s</a:t>
            </a:r>
            <a:r>
              <a:rPr lang="en-GB" sz="2200" dirty="0">
                <a:solidFill>
                  <a:srgbClr val="FF3860"/>
                </a:solidFill>
              </a:rPr>
              <a:t> statement is false. If </a:t>
            </a:r>
            <a:r>
              <a:rPr lang="en-GB" sz="2200" dirty="0" err="1">
                <a:solidFill>
                  <a:srgbClr val="FF3860"/>
                </a:solidFill>
              </a:rPr>
              <a:t>Astrobee</a:t>
            </a:r>
            <a:r>
              <a:rPr lang="en-GB" sz="2200" dirty="0">
                <a:solidFill>
                  <a:srgbClr val="FF3860"/>
                </a:solidFill>
              </a:rPr>
              <a:t> turned 270 degrees clockwise, it would be true; however, a 270 degree turn anti-clockwise means facing the sunflower. 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47AF9CA8-2B63-A647-9102-E3DE4825A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859" y="3875882"/>
            <a:ext cx="1689100" cy="12446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65108521-6BAD-A844-9D52-F6BAD7C52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409" y="1690688"/>
            <a:ext cx="4354694" cy="329505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F2EF1B55-7CDC-1F47-B4E4-D113F7193461}"/>
              </a:ext>
            </a:extLst>
          </p:cNvPr>
          <p:cNvSpPr/>
          <p:nvPr/>
        </p:nvSpPr>
        <p:spPr>
          <a:xfrm>
            <a:off x="2741131" y="2456057"/>
            <a:ext cx="2912989" cy="163121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buClr>
                <a:srgbClr val="23D160"/>
              </a:buClr>
              <a:buSzPct val="85000"/>
            </a:pPr>
            <a:r>
              <a:rPr lang="en-GB" sz="2000" dirty="0">
                <a:solidFill>
                  <a:srgbClr val="3273DC"/>
                </a:solidFill>
                <a:latin typeface="OpenDyslexicAlta" pitchFamily="2" charset="77"/>
              </a:rPr>
              <a:t>If I start off facing the tulip, then turn 270 degrees anti-clockwise, I will be facing the daisy.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9BF8B77-05FD-BC4A-86F3-F4C8CDD859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5133" y="1278329"/>
            <a:ext cx="6131187" cy="398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040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30948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Success criteria: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use my knowledge of full turns, half turns and quarter turns to make and  identify 90, 180 and 360 degree turns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explain my reasoning when using my knowledge of full turns, half turns and quarter turns </a:t>
            </a:r>
            <a:r>
              <a:rPr lang="en-GB" sz="2200"/>
              <a:t>to make and </a:t>
            </a:r>
            <a:r>
              <a:rPr lang="en-GB" sz="2200" dirty="0"/>
              <a:t>identify 90, 180 and 360 degree turns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3136406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Starter: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Match the following diagrams, labels and measurements.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xmlns="" id="{5D61E9F3-29BA-094D-AA45-515292A909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4505672"/>
              </p:ext>
            </p:extLst>
          </p:nvPr>
        </p:nvGraphicFramePr>
        <p:xfrm>
          <a:off x="838200" y="2564559"/>
          <a:ext cx="1565822" cy="1437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xmlns="" id="{D99760DB-419E-F34F-95B0-4A38A4FC4E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6893026"/>
              </p:ext>
            </p:extLst>
          </p:nvPr>
        </p:nvGraphicFramePr>
        <p:xfrm>
          <a:off x="838200" y="3890122"/>
          <a:ext cx="1565822" cy="1437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8" name="Chart 27">
            <a:extLst>
              <a:ext uri="{FF2B5EF4-FFF2-40B4-BE49-F238E27FC236}">
                <a16:creationId xmlns:a16="http://schemas.microsoft.com/office/drawing/2014/main" xmlns="" id="{1FB1DEC5-0721-7143-BD94-6082CF5055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5550756"/>
              </p:ext>
            </p:extLst>
          </p:nvPr>
        </p:nvGraphicFramePr>
        <p:xfrm>
          <a:off x="838200" y="5215685"/>
          <a:ext cx="1565822" cy="1437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3AAB27A-318E-E44D-9146-CED958227FB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73727" y="2517680"/>
            <a:ext cx="717043" cy="5454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28E7F59D-291C-2647-91E6-92B3D61696D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05610" y="3866357"/>
            <a:ext cx="717043" cy="5454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3085E2A8-E420-2040-8115-62206AC5AF0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818254" y="5238799"/>
            <a:ext cx="717043" cy="545450"/>
          </a:xfrm>
          <a:prstGeom prst="rect">
            <a:avLst/>
          </a:prstGeom>
        </p:spPr>
      </p:pic>
      <p:sp>
        <p:nvSpPr>
          <p:cNvPr id="31" name="Rounded Rectangle 30">
            <a:extLst>
              <a:ext uri="{FF2B5EF4-FFF2-40B4-BE49-F238E27FC236}">
                <a16:creationId xmlns:a16="http://schemas.microsoft.com/office/drawing/2014/main" xmlns="" id="{51B6D305-98C3-6341-8481-D9ABFBC62B7D}"/>
              </a:ext>
            </a:extLst>
          </p:cNvPr>
          <p:cNvSpPr/>
          <p:nvPr/>
        </p:nvSpPr>
        <p:spPr>
          <a:xfrm>
            <a:off x="3829881" y="2913390"/>
            <a:ext cx="3392556" cy="7396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half turn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xmlns="" id="{72249CA8-1FF3-C94C-8057-B61CD80AF9E1}"/>
              </a:ext>
            </a:extLst>
          </p:cNvPr>
          <p:cNvSpPr/>
          <p:nvPr/>
        </p:nvSpPr>
        <p:spPr>
          <a:xfrm>
            <a:off x="3829881" y="4238953"/>
            <a:ext cx="3392556" cy="7396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full turn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xmlns="" id="{4762A66C-7EDA-A346-B0A0-0D19E9951792}"/>
              </a:ext>
            </a:extLst>
          </p:cNvPr>
          <p:cNvSpPr/>
          <p:nvPr/>
        </p:nvSpPr>
        <p:spPr>
          <a:xfrm>
            <a:off x="3829880" y="5672188"/>
            <a:ext cx="3392556" cy="7396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quarter turn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xmlns="" id="{24E37D8E-AAB5-6A47-AF75-CA5D68E3BC93}"/>
              </a:ext>
            </a:extLst>
          </p:cNvPr>
          <p:cNvSpPr/>
          <p:nvPr/>
        </p:nvSpPr>
        <p:spPr>
          <a:xfrm>
            <a:off x="8330647" y="2913389"/>
            <a:ext cx="3392556" cy="7396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90 degrees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xmlns="" id="{EBC7B58D-0323-1943-A432-FFA2B502C09F}"/>
              </a:ext>
            </a:extLst>
          </p:cNvPr>
          <p:cNvSpPr/>
          <p:nvPr/>
        </p:nvSpPr>
        <p:spPr>
          <a:xfrm>
            <a:off x="8330647" y="4238953"/>
            <a:ext cx="3392556" cy="7396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180 degrees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xmlns="" id="{777BC2CE-2FD5-DF43-AC27-3AED0FDCC9BD}"/>
              </a:ext>
            </a:extLst>
          </p:cNvPr>
          <p:cNvSpPr/>
          <p:nvPr/>
        </p:nvSpPr>
        <p:spPr>
          <a:xfrm>
            <a:off x="8330647" y="5672188"/>
            <a:ext cx="3392556" cy="7396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360 degrees</a:t>
            </a:r>
          </a:p>
        </p:txBody>
      </p:sp>
    </p:spTree>
    <p:extLst>
      <p:ext uri="{BB962C8B-B14F-4D97-AF65-F5344CB8AC3E}">
        <p14:creationId xmlns:p14="http://schemas.microsoft.com/office/powerpoint/2010/main" val="3011051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Starter: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Match the following diagrams, labels and measurements.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xmlns="" id="{5D61E9F3-29BA-094D-AA45-515292A90949}"/>
              </a:ext>
            </a:extLst>
          </p:cNvPr>
          <p:cNvGraphicFramePr/>
          <p:nvPr/>
        </p:nvGraphicFramePr>
        <p:xfrm>
          <a:off x="838200" y="2564559"/>
          <a:ext cx="1565822" cy="1437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xmlns="" id="{D99760DB-419E-F34F-95B0-4A38A4FC4E3F}"/>
              </a:ext>
            </a:extLst>
          </p:cNvPr>
          <p:cNvGraphicFramePr/>
          <p:nvPr/>
        </p:nvGraphicFramePr>
        <p:xfrm>
          <a:off x="838200" y="3890122"/>
          <a:ext cx="1565822" cy="1437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8" name="Chart 27">
            <a:extLst>
              <a:ext uri="{FF2B5EF4-FFF2-40B4-BE49-F238E27FC236}">
                <a16:creationId xmlns:a16="http://schemas.microsoft.com/office/drawing/2014/main" xmlns="" id="{1FB1DEC5-0721-7143-BD94-6082CF505535}"/>
              </a:ext>
            </a:extLst>
          </p:cNvPr>
          <p:cNvGraphicFramePr/>
          <p:nvPr/>
        </p:nvGraphicFramePr>
        <p:xfrm>
          <a:off x="838200" y="5215685"/>
          <a:ext cx="1565822" cy="1437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3AAB27A-318E-E44D-9146-CED958227FB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73727" y="2517680"/>
            <a:ext cx="717043" cy="5454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28E7F59D-291C-2647-91E6-92B3D61696D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05610" y="3866357"/>
            <a:ext cx="717043" cy="5454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3085E2A8-E420-2040-8115-62206AC5AF0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818254" y="5238799"/>
            <a:ext cx="717043" cy="545450"/>
          </a:xfrm>
          <a:prstGeom prst="rect">
            <a:avLst/>
          </a:prstGeom>
        </p:spPr>
      </p:pic>
      <p:sp>
        <p:nvSpPr>
          <p:cNvPr id="31" name="Rounded Rectangle 30">
            <a:extLst>
              <a:ext uri="{FF2B5EF4-FFF2-40B4-BE49-F238E27FC236}">
                <a16:creationId xmlns:a16="http://schemas.microsoft.com/office/drawing/2014/main" xmlns="" id="{51B6D305-98C3-6341-8481-D9ABFBC62B7D}"/>
              </a:ext>
            </a:extLst>
          </p:cNvPr>
          <p:cNvSpPr/>
          <p:nvPr/>
        </p:nvSpPr>
        <p:spPr>
          <a:xfrm>
            <a:off x="3829881" y="2913390"/>
            <a:ext cx="3392556" cy="7396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half turn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xmlns="" id="{72249CA8-1FF3-C94C-8057-B61CD80AF9E1}"/>
              </a:ext>
            </a:extLst>
          </p:cNvPr>
          <p:cNvSpPr/>
          <p:nvPr/>
        </p:nvSpPr>
        <p:spPr>
          <a:xfrm>
            <a:off x="3829881" y="4238953"/>
            <a:ext cx="3392556" cy="7396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full turn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xmlns="" id="{4762A66C-7EDA-A346-B0A0-0D19E9951792}"/>
              </a:ext>
            </a:extLst>
          </p:cNvPr>
          <p:cNvSpPr/>
          <p:nvPr/>
        </p:nvSpPr>
        <p:spPr>
          <a:xfrm>
            <a:off x="3829880" y="5672188"/>
            <a:ext cx="3392556" cy="7396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quarter turn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xmlns="" id="{24E37D8E-AAB5-6A47-AF75-CA5D68E3BC93}"/>
              </a:ext>
            </a:extLst>
          </p:cNvPr>
          <p:cNvSpPr/>
          <p:nvPr/>
        </p:nvSpPr>
        <p:spPr>
          <a:xfrm>
            <a:off x="8330647" y="2913389"/>
            <a:ext cx="3392556" cy="7396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90 degrees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xmlns="" id="{EBC7B58D-0323-1943-A432-FFA2B502C09F}"/>
              </a:ext>
            </a:extLst>
          </p:cNvPr>
          <p:cNvSpPr/>
          <p:nvPr/>
        </p:nvSpPr>
        <p:spPr>
          <a:xfrm>
            <a:off x="8330647" y="4238953"/>
            <a:ext cx="3392556" cy="7396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180 degrees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xmlns="" id="{777BC2CE-2FD5-DF43-AC27-3AED0FDCC9BD}"/>
              </a:ext>
            </a:extLst>
          </p:cNvPr>
          <p:cNvSpPr/>
          <p:nvPr/>
        </p:nvSpPr>
        <p:spPr>
          <a:xfrm>
            <a:off x="8330647" y="5672188"/>
            <a:ext cx="3392556" cy="7396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360 degrees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B5665CA-00F5-8742-82D5-1F5FC8FD58F2}"/>
              </a:ext>
            </a:extLst>
          </p:cNvPr>
          <p:cNvCxnSpPr>
            <a:cxnSpLocks/>
            <a:stCxn id="26" idx="3"/>
            <a:endCxn id="32" idx="1"/>
          </p:cNvCxnSpPr>
          <p:nvPr/>
        </p:nvCxnSpPr>
        <p:spPr>
          <a:xfrm>
            <a:off x="2404022" y="3283228"/>
            <a:ext cx="1425859" cy="1325563"/>
          </a:xfrm>
          <a:prstGeom prst="line">
            <a:avLst/>
          </a:prstGeom>
          <a:ln w="28575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8601B103-20DA-F749-A9F2-68C729B7DB5A}"/>
              </a:ext>
            </a:extLst>
          </p:cNvPr>
          <p:cNvCxnSpPr>
            <a:cxnSpLocks/>
            <a:stCxn id="27" idx="3"/>
            <a:endCxn id="33" idx="1"/>
          </p:cNvCxnSpPr>
          <p:nvPr/>
        </p:nvCxnSpPr>
        <p:spPr>
          <a:xfrm>
            <a:off x="2404022" y="4608791"/>
            <a:ext cx="1425858" cy="1433235"/>
          </a:xfrm>
          <a:prstGeom prst="line">
            <a:avLst/>
          </a:prstGeom>
          <a:ln w="28575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E6B78694-E0C0-3E48-84C4-61BF8B69CF90}"/>
              </a:ext>
            </a:extLst>
          </p:cNvPr>
          <p:cNvCxnSpPr>
            <a:cxnSpLocks/>
            <a:stCxn id="28" idx="3"/>
            <a:endCxn id="31" idx="1"/>
          </p:cNvCxnSpPr>
          <p:nvPr/>
        </p:nvCxnSpPr>
        <p:spPr>
          <a:xfrm flipV="1">
            <a:off x="2404022" y="3283228"/>
            <a:ext cx="1425859" cy="2651126"/>
          </a:xfrm>
          <a:prstGeom prst="line">
            <a:avLst/>
          </a:prstGeom>
          <a:ln w="28575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E97E8FA0-6862-6249-80B2-666C0228D602}"/>
              </a:ext>
            </a:extLst>
          </p:cNvPr>
          <p:cNvCxnSpPr>
            <a:cxnSpLocks/>
            <a:stCxn id="31" idx="3"/>
            <a:endCxn id="35" idx="1"/>
          </p:cNvCxnSpPr>
          <p:nvPr/>
        </p:nvCxnSpPr>
        <p:spPr>
          <a:xfrm>
            <a:off x="7222437" y="3283228"/>
            <a:ext cx="1108210" cy="1325563"/>
          </a:xfrm>
          <a:prstGeom prst="line">
            <a:avLst/>
          </a:prstGeom>
          <a:ln w="28575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DDDF6302-63FB-4D43-A539-B97AFD072C59}"/>
              </a:ext>
            </a:extLst>
          </p:cNvPr>
          <p:cNvCxnSpPr>
            <a:cxnSpLocks/>
            <a:endCxn id="36" idx="1"/>
          </p:cNvCxnSpPr>
          <p:nvPr/>
        </p:nvCxnSpPr>
        <p:spPr>
          <a:xfrm>
            <a:off x="7222436" y="4608790"/>
            <a:ext cx="1108211" cy="1433236"/>
          </a:xfrm>
          <a:prstGeom prst="line">
            <a:avLst/>
          </a:prstGeom>
          <a:ln w="28575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EA8BD734-254D-5E4F-9E4A-DC97B407DAB6}"/>
              </a:ext>
            </a:extLst>
          </p:cNvPr>
          <p:cNvCxnSpPr>
            <a:cxnSpLocks/>
            <a:stCxn id="33" idx="3"/>
            <a:endCxn id="34" idx="1"/>
          </p:cNvCxnSpPr>
          <p:nvPr/>
        </p:nvCxnSpPr>
        <p:spPr>
          <a:xfrm flipV="1">
            <a:off x="7222436" y="3283227"/>
            <a:ext cx="1108211" cy="2758799"/>
          </a:xfrm>
          <a:prstGeom prst="line">
            <a:avLst/>
          </a:prstGeom>
          <a:ln w="28575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290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Have a child stand in the middle of a group, and four children standing at compass points around them. </a:t>
            </a:r>
            <a:br>
              <a:rPr lang="en-GB" sz="2200" dirty="0"/>
            </a:br>
            <a:r>
              <a:rPr lang="en-GB" sz="2200" dirty="0"/>
              <a:t>(Change the orientation of the ‘compass’ for variation purposes.)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Issue commands, such as: “You are facing Jamal. If I asked you to make a full/half/quarter turn, who would you be facing?”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Children to break-out into groups and challenge each other with similar tasks.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391738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 cat is currently facing the tree.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912248F-4B7A-E74C-8549-1EFC73BC7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1400" y="1803400"/>
            <a:ext cx="6502400" cy="3251200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xmlns="" id="{0B1D3C37-7AF7-1A4B-8B4F-D44B68468057}"/>
              </a:ext>
            </a:extLst>
          </p:cNvPr>
          <p:cNvSpPr/>
          <p:nvPr/>
        </p:nvSpPr>
        <p:spPr>
          <a:xfrm>
            <a:off x="877957" y="5302351"/>
            <a:ext cx="10515600" cy="119052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she makes a full turn, she will be facing 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A full turn is equal to 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 degrees. </a:t>
            </a:r>
          </a:p>
        </p:txBody>
      </p:sp>
    </p:spTree>
    <p:extLst>
      <p:ext uri="{BB962C8B-B14F-4D97-AF65-F5344CB8AC3E}">
        <p14:creationId xmlns:p14="http://schemas.microsoft.com/office/powerpoint/2010/main" val="1111399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 cat is currently facing the tree.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912248F-4B7A-E74C-8549-1EFC73BC7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1400" y="1803400"/>
            <a:ext cx="6502400" cy="3251200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xmlns="" id="{0B1D3C37-7AF7-1A4B-8B4F-D44B68468057}"/>
              </a:ext>
            </a:extLst>
          </p:cNvPr>
          <p:cNvSpPr/>
          <p:nvPr/>
        </p:nvSpPr>
        <p:spPr>
          <a:xfrm>
            <a:off x="877957" y="5302351"/>
            <a:ext cx="10515600" cy="119052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she makes a full turn, she will be facing </a:t>
            </a:r>
            <a:r>
              <a:rPr lang="en-US" sz="2400" b="1" u="sng" dirty="0">
                <a:solidFill>
                  <a:srgbClr val="FF3860"/>
                </a:solidFill>
                <a:latin typeface="OpenDyslexicAlta" pitchFamily="2" charset="77"/>
                <a:cs typeface="Calibri" panose="020F0502020204030204" pitchFamily="34" charset="0"/>
              </a:rPr>
              <a:t>the tree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A full turn is equal to </a:t>
            </a:r>
            <a:r>
              <a:rPr lang="en-US" sz="2400" b="1" u="sng" dirty="0">
                <a:solidFill>
                  <a:srgbClr val="FF3860"/>
                </a:solidFill>
                <a:latin typeface="OpenDyslexicAlta" pitchFamily="2" charset="77"/>
                <a:cs typeface="Calibri" panose="020F0502020204030204" pitchFamily="34" charset="0"/>
              </a:rPr>
              <a:t>360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 degrees. </a:t>
            </a:r>
          </a:p>
        </p:txBody>
      </p:sp>
    </p:spTree>
    <p:extLst>
      <p:ext uri="{BB962C8B-B14F-4D97-AF65-F5344CB8AC3E}">
        <p14:creationId xmlns:p14="http://schemas.microsoft.com/office/powerpoint/2010/main" val="3437334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2: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 dog is currently facing the fountain.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xmlns="" id="{0B1D3C37-7AF7-1A4B-8B4F-D44B68468057}"/>
              </a:ext>
            </a:extLst>
          </p:cNvPr>
          <p:cNvSpPr/>
          <p:nvPr/>
        </p:nvSpPr>
        <p:spPr>
          <a:xfrm>
            <a:off x="877957" y="5302351"/>
            <a:ext cx="10515600" cy="119052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he makes a half turn, then he will be facing 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A half turn is equal to 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 degrees.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37B5FFE-F43A-2243-9316-1A3CB3B4F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8606" y="1803400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86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2: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 dog is currently facing the fountain.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xmlns="" id="{0B1D3C37-7AF7-1A4B-8B4F-D44B68468057}"/>
              </a:ext>
            </a:extLst>
          </p:cNvPr>
          <p:cNvSpPr/>
          <p:nvPr/>
        </p:nvSpPr>
        <p:spPr>
          <a:xfrm>
            <a:off x="877957" y="5302351"/>
            <a:ext cx="10515600" cy="119052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he makes a half turn, then he will be facing </a:t>
            </a:r>
            <a:r>
              <a:rPr lang="en-US" sz="2400" b="1" u="sng" dirty="0">
                <a:solidFill>
                  <a:srgbClr val="FF3860"/>
                </a:solidFill>
                <a:latin typeface="OpenDyslexicAlta" pitchFamily="2" charset="77"/>
                <a:cs typeface="Calibri" panose="020F0502020204030204" pitchFamily="34" charset="0"/>
              </a:rPr>
              <a:t>the bicycle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A half turn is equal to </a:t>
            </a:r>
            <a:r>
              <a:rPr lang="en-US" sz="2400" b="1" u="sng" dirty="0">
                <a:solidFill>
                  <a:srgbClr val="FF3860"/>
                </a:solidFill>
                <a:latin typeface="OpenDyslexicAlta" pitchFamily="2" charset="77"/>
                <a:cs typeface="Calibri" panose="020F0502020204030204" pitchFamily="34" charset="0"/>
              </a:rPr>
              <a:t>180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 degrees.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37B5FFE-F43A-2243-9316-1A3CB3B4F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8606" y="1803400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8030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ths Shed" id="{5DF74AD8-8BDD-4844-8C46-FFB9DBA0E41D}" vid="{0802D904-F1CF-8847-94FE-D7F26B26A31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0FFBD23-49EF-F148-9BF8-7DB3477A79E2}">
  <we:reference id="wa104380121" version="2.0.0.0" store="en-GB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14359</TotalTime>
  <Words>1318</Words>
  <Application>Microsoft Office PowerPoint</Application>
  <PresentationFormat>Custom</PresentationFormat>
  <Paragraphs>296</Paragraphs>
  <Slides>27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Lato Light</vt:lpstr>
      <vt:lpstr>Wingdings</vt:lpstr>
      <vt:lpstr>Calibri</vt:lpstr>
      <vt:lpstr>Muli</vt:lpstr>
      <vt:lpstr>OpenDyslexicAlta</vt:lpstr>
      <vt:lpstr>Lato</vt:lpstr>
      <vt:lpstr>Office Theme</vt:lpstr>
      <vt:lpstr>PowerPoint Presentation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Spelling Shed 🐝</dc:title>
  <dc:creator>Rob Smith</dc:creator>
  <cp:lastModifiedBy>Susan</cp:lastModifiedBy>
  <cp:revision>743</cp:revision>
  <cp:lastPrinted>2019-06-17T16:19:05Z</cp:lastPrinted>
  <dcterms:created xsi:type="dcterms:W3CDTF">2018-08-06T08:16:18Z</dcterms:created>
  <dcterms:modified xsi:type="dcterms:W3CDTF">2021-03-31T18:42:26Z</dcterms:modified>
</cp:coreProperties>
</file>