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0" r:id="rId2"/>
    <p:sldId id="321" r:id="rId3"/>
    <p:sldId id="397" r:id="rId4"/>
    <p:sldId id="398" r:id="rId5"/>
    <p:sldId id="411" r:id="rId6"/>
    <p:sldId id="412" r:id="rId7"/>
    <p:sldId id="409" r:id="rId8"/>
    <p:sldId id="410" r:id="rId9"/>
    <p:sldId id="402" r:id="rId10"/>
    <p:sldId id="415" r:id="rId11"/>
    <p:sldId id="414" r:id="rId12"/>
    <p:sldId id="413" r:id="rId13"/>
    <p:sldId id="407" r:id="rId14"/>
    <p:sldId id="417" r:id="rId15"/>
    <p:sldId id="416" r:id="rId16"/>
    <p:sldId id="408" r:id="rId17"/>
    <p:sldId id="404" r:id="rId18"/>
    <p:sldId id="427" r:id="rId19"/>
    <p:sldId id="426" r:id="rId20"/>
    <p:sldId id="425" r:id="rId21"/>
    <p:sldId id="424" r:id="rId22"/>
    <p:sldId id="428" r:id="rId23"/>
    <p:sldId id="429" r:id="rId24"/>
    <p:sldId id="432" r:id="rId25"/>
    <p:sldId id="431" r:id="rId26"/>
    <p:sldId id="433" r:id="rId27"/>
    <p:sldId id="430" r:id="rId28"/>
    <p:sldId id="436" r:id="rId29"/>
    <p:sldId id="435" r:id="rId30"/>
    <p:sldId id="434" r:id="rId31"/>
    <p:sldId id="437" r:id="rId32"/>
    <p:sldId id="440" r:id="rId33"/>
    <p:sldId id="439" r:id="rId34"/>
    <p:sldId id="438" r:id="rId35"/>
    <p:sldId id="441" r:id="rId36"/>
    <p:sldId id="442" r:id="rId37"/>
    <p:sldId id="452" r:id="rId38"/>
    <p:sldId id="454" r:id="rId39"/>
    <p:sldId id="453" r:id="rId40"/>
    <p:sldId id="455" r:id="rId41"/>
    <p:sldId id="456" r:id="rId42"/>
    <p:sldId id="457" r:id="rId43"/>
    <p:sldId id="458" r:id="rId44"/>
    <p:sldId id="459" r:id="rId45"/>
    <p:sldId id="460" r:id="rId46"/>
    <p:sldId id="444" r:id="rId47"/>
    <p:sldId id="461" r:id="rId48"/>
    <p:sldId id="462" r:id="rId49"/>
    <p:sldId id="463" r:id="rId50"/>
    <p:sldId id="370" r:id="rId51"/>
    <p:sldId id="464" r:id="rId52"/>
    <p:sldId id="443" r:id="rId53"/>
  </p:sldIdLst>
  <p:sldSz cx="12192000" cy="6858000"/>
  <p:notesSz cx="6858000" cy="9144000"/>
  <p:embeddedFontLst>
    <p:embeddedFont>
      <p:font typeface="OpenDyslexic" panose="00000500000000000000" pitchFamily="2" charset="0"/>
      <p:regular r:id="rId56"/>
      <p:bold r:id="rId57"/>
      <p:italic r:id="rId58"/>
      <p:boldItalic r:id="rId59"/>
    </p:embeddedFont>
    <p:embeddedFont>
      <p:font typeface="Lato Light" panose="020F0302020204030203" pitchFamily="34" charset="0"/>
      <p:regular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</p:embeddedFont>
    <p:embeddedFont>
      <p:font typeface="Cambria Math" panose="02040503050406030204" pitchFamily="18" charset="0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OpenDyslexicAlta" panose="00000500000000000000" pitchFamily="2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23D160"/>
    <a:srgbClr val="7957D5"/>
    <a:srgbClr val="F237C7"/>
    <a:srgbClr val="FFDD57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88707" autoAdjust="0"/>
  </p:normalViewPr>
  <p:slideViewPr>
    <p:cSldViewPr snapToGrid="0" snapToObjects="1">
      <p:cViewPr varScale="1">
        <p:scale>
          <a:sx n="61" d="100"/>
          <a:sy n="61" d="100"/>
        </p:scale>
        <p:origin x="-744" y="-84"/>
      </p:cViewPr>
      <p:guideLst>
        <p:guide orient="horz" pos="2137"/>
        <p:guide pos="3749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7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5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9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4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1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2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23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9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1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2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23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06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8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63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02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59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9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6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93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49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93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77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27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84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1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29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24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1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57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495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8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990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14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8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407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78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121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7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0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85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9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5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5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31/03/2021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9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0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1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2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13.emf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13.emf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15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15.tiff"/><Relationship Id="rId4" Type="http://schemas.openxmlformats.org/officeDocument/2006/relationships/image" Target="../media/image16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5"/>
            <a:ext cx="9144000" cy="229250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Stage 5</a:t>
            </a:r>
            <a:endParaRPr lang="en-GB" dirty="0"/>
          </a:p>
          <a:p>
            <a:r>
              <a:rPr lang="en-GB" dirty="0"/>
              <a:t>Term 2 - Block 3 - Fractions - Lesson 6</a:t>
            </a:r>
          </a:p>
          <a:p>
            <a:r>
              <a:rPr lang="en-GB" dirty="0"/>
              <a:t>To be able to compare and order improper fractions and mixed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QBLQSKZ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5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6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67498476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98059390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166067795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94743190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3993301149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02223608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28978247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4">
                  <a:extLst>
                    <a:ext uri="{9D8B030D-6E8A-4147-A177-3AD203B41FA5}">
                      <a16:colId xmlns="" xmlns:a16="http://schemas.microsoft.com/office/drawing/2014/main" val="293392989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5281799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57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2300694444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101372329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899756">
                  <a:extLst>
                    <a:ext uri="{9D8B030D-6E8A-4147-A177-3AD203B41FA5}">
                      <a16:colId xmlns="" xmlns:a16="http://schemas.microsoft.com/office/drawing/2014/main" val="3246262712"/>
                    </a:ext>
                  </a:extLst>
                </a:gridCol>
                <a:gridCol w="899757">
                  <a:extLst>
                    <a:ext uri="{9D8B030D-6E8A-4147-A177-3AD203B41FA5}">
                      <a16:colId xmlns="" xmlns:a16="http://schemas.microsoft.com/office/drawing/2014/main" val="831846470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2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07850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9339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67450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91713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0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1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28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86237110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4078771919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0936963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35956444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1570031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095388287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5716992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8140257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03433379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99142928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10538705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768162432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9541293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70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145918448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2778544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279163017"/>
                    </a:ext>
                  </a:extLst>
                </a:gridCol>
                <a:gridCol w="1079708">
                  <a:extLst>
                    <a:ext uri="{9D8B030D-6E8A-4147-A177-3AD203B41FA5}">
                      <a16:colId xmlns="" xmlns:a16="http://schemas.microsoft.com/office/drawing/2014/main" val="144845342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765155349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4248889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414553000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638403314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706165456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254356613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9397995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1886119803"/>
                    </a:ext>
                  </a:extLst>
                </a:gridCol>
                <a:gridCol w="539854">
                  <a:extLst>
                    <a:ext uri="{9D8B030D-6E8A-4147-A177-3AD203B41FA5}">
                      <a16:colId xmlns="" xmlns:a16="http://schemas.microsoft.com/office/drawing/2014/main" val="35587507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68671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28029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38291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06014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6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7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equivalent fractions knowledge by comparing and ordering fractions greater than 1 – both in improper fraction and mixed number form -that have common multiple denominators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equivalent fractions knowledge by comparing and ordering fractions greater than 1 – both in improper fraction and mixed number form -that have common multiple denominators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58964556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50610949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49743126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21520020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8100039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79686545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18561568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1199945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420267938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857586279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50351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43873636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263892478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2439842562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7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1731258351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531718824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010558689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275151072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607195857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2850177492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953577902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1742455763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409816130"/>
                    </a:ext>
                  </a:extLst>
                </a:gridCol>
                <a:gridCol w="449879">
                  <a:extLst>
                    <a:ext uri="{9D8B030D-6E8A-4147-A177-3AD203B41FA5}">
                      <a16:colId xmlns="" xmlns:a16="http://schemas.microsoft.com/office/drawing/2014/main" val="3434596808"/>
                    </a:ext>
                  </a:extLst>
                </a:gridCol>
                <a:gridCol w="449878">
                  <a:extLst>
                    <a:ext uri="{9D8B030D-6E8A-4147-A177-3AD203B41FA5}">
                      <a16:colId xmlns="" xmlns:a16="http://schemas.microsoft.com/office/drawing/2014/main" val="32462986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1796583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668130243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2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14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D3A109-ED83-4F40-812C-B82DBBA571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3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17A30F-88D3-8D4E-914F-7E7C58B6AE7C}"/>
              </a:ext>
            </a:extLst>
          </p:cNvPr>
          <p:cNvSpPr/>
          <p:nvPr/>
        </p:nvSpPr>
        <p:spPr>
          <a:xfrm>
            <a:off x="3150453" y="300654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237816-135E-4545-AA60-37E5A8349487}"/>
              </a:ext>
            </a:extLst>
          </p:cNvPr>
          <p:cNvSpPr/>
          <p:nvPr/>
        </p:nvSpPr>
        <p:spPr>
          <a:xfrm>
            <a:off x="3150453" y="426586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48BB3C2-4652-9B40-B89B-F931FB41DC18}"/>
              </a:ext>
            </a:extLst>
          </p:cNvPr>
          <p:cNvSpPr/>
          <p:nvPr/>
        </p:nvSpPr>
        <p:spPr>
          <a:xfrm>
            <a:off x="3150453" y="552859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14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D3A109-ED83-4F40-812C-B82DBBA571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3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9B86782-F512-8044-8974-AE5F6755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1598478A-D317-5C47-9973-DB84C03D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211B3410-C80C-5F41-9F91-2FA385980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3A7AF747-27A0-0642-8205-ED9173084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7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9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85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BB441D8-703D-4E4A-A598-E203A1F7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36EEEC2-F879-754F-A504-16271A8B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D95921E4-DB71-1048-8A78-0787B724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5EDCF16-75EC-D84E-B826-4DA079628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67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7FD069C8-CF7E-8343-A36D-C260DD6AD289}"/>
              </a:ext>
            </a:extLst>
          </p:cNvPr>
          <p:cNvSpPr/>
          <p:nvPr/>
        </p:nvSpPr>
        <p:spPr>
          <a:xfrm>
            <a:off x="3899110" y="397854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36854485-AB24-E348-B261-1FEE8EB9A686}"/>
              </a:ext>
            </a:extLst>
          </p:cNvPr>
          <p:cNvSpPr/>
          <p:nvPr/>
        </p:nvSpPr>
        <p:spPr>
          <a:xfrm>
            <a:off x="4439437" y="397854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0C5DFAD1-7139-4341-B9B0-904A2C3D2891}"/>
              </a:ext>
            </a:extLst>
          </p:cNvPr>
          <p:cNvSpPr/>
          <p:nvPr/>
        </p:nvSpPr>
        <p:spPr>
          <a:xfrm>
            <a:off x="3899110" y="3443620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6339B6C9-1CCA-F94D-B71D-71BC1B05609E}"/>
              </a:ext>
            </a:extLst>
          </p:cNvPr>
          <p:cNvSpPr/>
          <p:nvPr/>
        </p:nvSpPr>
        <p:spPr>
          <a:xfrm>
            <a:off x="4439437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1CC4717E-DE29-4F4C-9892-4E7DAC53B043}"/>
              </a:ext>
            </a:extLst>
          </p:cNvPr>
          <p:cNvSpPr/>
          <p:nvPr/>
        </p:nvSpPr>
        <p:spPr>
          <a:xfrm>
            <a:off x="3717477" y="4161008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C5CD43E2-1571-C845-B5C7-F95A58495E35}"/>
              </a:ext>
            </a:extLst>
          </p:cNvPr>
          <p:cNvSpPr/>
          <p:nvPr/>
        </p:nvSpPr>
        <p:spPr>
          <a:xfrm>
            <a:off x="4257804" y="416100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9F4677E2-D055-7547-A07F-CCE312A242A8}"/>
              </a:ext>
            </a:extLst>
          </p:cNvPr>
          <p:cNvSpPr/>
          <p:nvPr/>
        </p:nvSpPr>
        <p:spPr>
          <a:xfrm>
            <a:off x="3717477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>
            <a:extLst>
              <a:ext uri="{FF2B5EF4-FFF2-40B4-BE49-F238E27FC236}">
                <a16:creationId xmlns="" xmlns:a16="http://schemas.microsoft.com/office/drawing/2014/main" id="{327233E3-500A-764E-821A-DB67C6735E3B}"/>
              </a:ext>
            </a:extLst>
          </p:cNvPr>
          <p:cNvSpPr/>
          <p:nvPr/>
        </p:nvSpPr>
        <p:spPr>
          <a:xfrm>
            <a:off x="4257804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="" xmlns:a16="http://schemas.microsoft.com/office/drawing/2014/main" id="{787B0B10-DCBC-F545-A711-4E80DF709807}"/>
              </a:ext>
            </a:extLst>
          </p:cNvPr>
          <p:cNvSpPr/>
          <p:nvPr/>
        </p:nvSpPr>
        <p:spPr>
          <a:xfrm>
            <a:off x="1928534" y="398477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64A4DD6A-B078-3B43-A662-986409A02F17}"/>
              </a:ext>
            </a:extLst>
          </p:cNvPr>
          <p:cNvSpPr/>
          <p:nvPr/>
        </p:nvSpPr>
        <p:spPr>
          <a:xfrm>
            <a:off x="2468861" y="398477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="" xmlns:a16="http://schemas.microsoft.com/office/drawing/2014/main" id="{9AE740AA-3EDA-2E4B-B4A6-1C3DACF1A27F}"/>
              </a:ext>
            </a:extLst>
          </p:cNvPr>
          <p:cNvSpPr/>
          <p:nvPr/>
        </p:nvSpPr>
        <p:spPr>
          <a:xfrm>
            <a:off x="1928534" y="344985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="" xmlns:a16="http://schemas.microsoft.com/office/drawing/2014/main" id="{E342699C-5994-2F40-B9E1-FEDC678BAED2}"/>
              </a:ext>
            </a:extLst>
          </p:cNvPr>
          <p:cNvSpPr/>
          <p:nvPr/>
        </p:nvSpPr>
        <p:spPr>
          <a:xfrm>
            <a:off x="2468861" y="344985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="" xmlns:a16="http://schemas.microsoft.com/office/drawing/2014/main" id="{963B79A6-2C0D-C04D-BBA1-7DFB04FDAFCE}"/>
              </a:ext>
            </a:extLst>
          </p:cNvPr>
          <p:cNvSpPr/>
          <p:nvPr/>
        </p:nvSpPr>
        <p:spPr>
          <a:xfrm>
            <a:off x="1746901" y="4167242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="" xmlns:a16="http://schemas.microsoft.com/office/drawing/2014/main" id="{C9DB3E7D-18F7-BE49-9959-967EC376D511}"/>
              </a:ext>
            </a:extLst>
          </p:cNvPr>
          <p:cNvSpPr/>
          <p:nvPr/>
        </p:nvSpPr>
        <p:spPr>
          <a:xfrm>
            <a:off x="2287228" y="4167241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>
            <a:extLst>
              <a:ext uri="{FF2B5EF4-FFF2-40B4-BE49-F238E27FC236}">
                <a16:creationId xmlns="" xmlns:a16="http://schemas.microsoft.com/office/drawing/2014/main" id="{02F55DE1-02EF-0247-B469-842A4648A0CB}"/>
              </a:ext>
            </a:extLst>
          </p:cNvPr>
          <p:cNvSpPr/>
          <p:nvPr/>
        </p:nvSpPr>
        <p:spPr>
          <a:xfrm>
            <a:off x="1746901" y="363231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>
            <a:extLst>
              <a:ext uri="{FF2B5EF4-FFF2-40B4-BE49-F238E27FC236}">
                <a16:creationId xmlns="" xmlns:a16="http://schemas.microsoft.com/office/drawing/2014/main" id="{2550C3B2-042B-6E4C-B5FE-095FB739DF32}"/>
              </a:ext>
            </a:extLst>
          </p:cNvPr>
          <p:cNvSpPr/>
          <p:nvPr/>
        </p:nvSpPr>
        <p:spPr>
          <a:xfrm>
            <a:off x="2287228" y="363231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>
            <a:extLst>
              <a:ext uri="{FF2B5EF4-FFF2-40B4-BE49-F238E27FC236}">
                <a16:creationId xmlns="" xmlns:a16="http://schemas.microsoft.com/office/drawing/2014/main" id="{D6D1214F-DFBC-AB4B-A9C8-D0FFF62A632F}"/>
              </a:ext>
            </a:extLst>
          </p:cNvPr>
          <p:cNvSpPr/>
          <p:nvPr/>
        </p:nvSpPr>
        <p:spPr>
          <a:xfrm>
            <a:off x="9358563" y="397854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="" xmlns:a16="http://schemas.microsoft.com/office/drawing/2014/main" id="{335CDEE1-85C2-1740-8ABF-7685652A842C}"/>
              </a:ext>
            </a:extLst>
          </p:cNvPr>
          <p:cNvSpPr/>
          <p:nvPr/>
        </p:nvSpPr>
        <p:spPr>
          <a:xfrm>
            <a:off x="9898890" y="397854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="" xmlns:a16="http://schemas.microsoft.com/office/drawing/2014/main" id="{9613BA2F-5D11-E040-AAB1-99A22B2A9A43}"/>
              </a:ext>
            </a:extLst>
          </p:cNvPr>
          <p:cNvSpPr/>
          <p:nvPr/>
        </p:nvSpPr>
        <p:spPr>
          <a:xfrm>
            <a:off x="9358563" y="3443620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>
            <a:extLst>
              <a:ext uri="{FF2B5EF4-FFF2-40B4-BE49-F238E27FC236}">
                <a16:creationId xmlns="" xmlns:a16="http://schemas.microsoft.com/office/drawing/2014/main" id="{28DB6DCC-7C85-7A47-AA7C-48AA3B876CF3}"/>
              </a:ext>
            </a:extLst>
          </p:cNvPr>
          <p:cNvSpPr/>
          <p:nvPr/>
        </p:nvSpPr>
        <p:spPr>
          <a:xfrm>
            <a:off x="9898890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>
            <a:extLst>
              <a:ext uri="{FF2B5EF4-FFF2-40B4-BE49-F238E27FC236}">
                <a16:creationId xmlns="" xmlns:a16="http://schemas.microsoft.com/office/drawing/2014/main" id="{EB1E8FF8-8F44-9E43-98F4-EFE414E2A802}"/>
              </a:ext>
            </a:extLst>
          </p:cNvPr>
          <p:cNvSpPr/>
          <p:nvPr/>
        </p:nvSpPr>
        <p:spPr>
          <a:xfrm>
            <a:off x="9176930" y="416100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51606882-4431-1543-9096-671DC53DA414}"/>
              </a:ext>
            </a:extLst>
          </p:cNvPr>
          <p:cNvSpPr/>
          <p:nvPr/>
        </p:nvSpPr>
        <p:spPr>
          <a:xfrm>
            <a:off x="9717257" y="416100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BFC3544C-984D-0840-A117-46483C916C2B}"/>
              </a:ext>
            </a:extLst>
          </p:cNvPr>
          <p:cNvSpPr/>
          <p:nvPr/>
        </p:nvSpPr>
        <p:spPr>
          <a:xfrm>
            <a:off x="9176930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1A6D42C-A5E7-4748-8CC3-61FA4D6552D2}"/>
              </a:ext>
            </a:extLst>
          </p:cNvPr>
          <p:cNvSpPr/>
          <p:nvPr/>
        </p:nvSpPr>
        <p:spPr>
          <a:xfrm>
            <a:off x="9717257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98532A9-D151-A441-AC12-9AC96C3D7552}"/>
              </a:ext>
            </a:extLst>
          </p:cNvPr>
          <p:cNvSpPr/>
          <p:nvPr/>
        </p:nvSpPr>
        <p:spPr>
          <a:xfrm>
            <a:off x="7387987" y="398477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8AFFFD52-73E2-0A4E-A329-97F25C9B406D}"/>
              </a:ext>
            </a:extLst>
          </p:cNvPr>
          <p:cNvSpPr/>
          <p:nvPr/>
        </p:nvSpPr>
        <p:spPr>
          <a:xfrm>
            <a:off x="7928314" y="398477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06E59D0D-E6DC-8A45-AA4D-6938740C82F7}"/>
              </a:ext>
            </a:extLst>
          </p:cNvPr>
          <p:cNvSpPr/>
          <p:nvPr/>
        </p:nvSpPr>
        <p:spPr>
          <a:xfrm>
            <a:off x="7387987" y="344985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80925CC8-8889-AA4A-B79D-97673E780D21}"/>
              </a:ext>
            </a:extLst>
          </p:cNvPr>
          <p:cNvSpPr/>
          <p:nvPr/>
        </p:nvSpPr>
        <p:spPr>
          <a:xfrm>
            <a:off x="7928314" y="344985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F44FF06C-9931-6E4B-AB2E-6FEE67ABFCA3}"/>
              </a:ext>
            </a:extLst>
          </p:cNvPr>
          <p:cNvSpPr/>
          <p:nvPr/>
        </p:nvSpPr>
        <p:spPr>
          <a:xfrm>
            <a:off x="7206354" y="4167242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3558EEF9-E241-6443-A0A0-A0DE3045BD61}"/>
              </a:ext>
            </a:extLst>
          </p:cNvPr>
          <p:cNvSpPr/>
          <p:nvPr/>
        </p:nvSpPr>
        <p:spPr>
          <a:xfrm>
            <a:off x="7746681" y="4167241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1DF39C53-1B15-8B48-8AE4-B649DD100B53}"/>
              </a:ext>
            </a:extLst>
          </p:cNvPr>
          <p:cNvSpPr/>
          <p:nvPr/>
        </p:nvSpPr>
        <p:spPr>
          <a:xfrm>
            <a:off x="7206354" y="363231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="" xmlns:a16="http://schemas.microsoft.com/office/drawing/2014/main" id="{95F6B365-0B2F-B640-98AA-661A0716EA63}"/>
              </a:ext>
            </a:extLst>
          </p:cNvPr>
          <p:cNvSpPr/>
          <p:nvPr/>
        </p:nvSpPr>
        <p:spPr>
          <a:xfrm>
            <a:off x="7746681" y="363231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0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372642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428024080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15843656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40557301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81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14749014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2979086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7486214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  <a:gridCol w="674818">
                  <a:extLst>
                    <a:ext uri="{9D8B030D-6E8A-4147-A177-3AD203B41FA5}">
                      <a16:colId xmlns="" xmlns:a16="http://schemas.microsoft.com/office/drawing/2014/main" val="122056868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6224B147-4FDC-4946-8B0D-E8F6438E9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9936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FCDCB493-D10F-B546-93E3-AC3558F61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8328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41203D4-3F5F-DD4A-8497-13B8F7C76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7282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F36D608-16D5-6E4B-9276-672FC4C59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8111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7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90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/>
                  <a:t> and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325487486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68384602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19673677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080856778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4050462404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149521750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64207722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807094989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467621808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4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823349471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3407316619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714896266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94196674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1687386130"/>
                    </a:ext>
                  </a:extLst>
                </a:gridCol>
                <a:gridCol w="599839">
                  <a:extLst>
                    <a:ext uri="{9D8B030D-6E8A-4147-A177-3AD203B41FA5}">
                      <a16:colId xmlns="" xmlns:a16="http://schemas.microsoft.com/office/drawing/2014/main" val="2654099484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320168782"/>
                    </a:ext>
                  </a:extLst>
                </a:gridCol>
                <a:gridCol w="599838">
                  <a:extLst>
                    <a:ext uri="{9D8B030D-6E8A-4147-A177-3AD203B41FA5}">
                      <a16:colId xmlns="" xmlns:a16="http://schemas.microsoft.com/office/drawing/2014/main" val="6259273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2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39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513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  <a:gridCol w="1799513">
                  <a:extLst>
                    <a:ext uri="{9D8B030D-6E8A-4147-A177-3AD203B41FA5}">
                      <a16:colId xmlns="" xmlns:a16="http://schemas.microsoft.com/office/drawing/2014/main" val="33486434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8B11-40B2-844D-946D-79105FF0DD59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01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426A89B-6CDC-5C43-95C4-489E55699E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2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bar models to compare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E69FEB-64F6-F44B-8408-D4B37B13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2996597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17A30F-88D3-8D4E-914F-7E7C58B6AE7C}"/>
              </a:ext>
            </a:extLst>
          </p:cNvPr>
          <p:cNvSpPr/>
          <p:nvPr/>
        </p:nvSpPr>
        <p:spPr>
          <a:xfrm>
            <a:off x="3150453" y="300654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BC3DC40-4D9B-904C-A10E-DF0FBE972367}"/>
                  </a:ext>
                </a:extLst>
              </p:cNvPr>
              <p:cNvSpPr/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BC3DC40-4D9B-904C-A10E-DF0FBE97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006541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387C66E7-FC37-D24F-8736-6302A71DECA0}"/>
                  </a:ext>
                </a:extLst>
              </p:cNvPr>
              <p:cNvSpPr/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7C66E7-FC37-D24F-8736-6302A71DE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006541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9A20BF-5DA9-7643-8188-0222ADF72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4255925"/>
            <a:ext cx="829983" cy="84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237816-135E-4545-AA60-37E5A8349487}"/>
              </a:ext>
            </a:extLst>
          </p:cNvPr>
          <p:cNvSpPr/>
          <p:nvPr/>
        </p:nvSpPr>
        <p:spPr>
          <a:xfrm>
            <a:off x="3150453" y="426586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0953332F-8F1D-8040-8D97-6E5B68E2F433}"/>
                  </a:ext>
                </a:extLst>
              </p:cNvPr>
              <p:cNvSpPr/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53332F-8F1D-8040-8D97-6E5B68E2F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265869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D262A262-3050-8D4D-A1A5-B985B5D6BF3D}"/>
                  </a:ext>
                </a:extLst>
              </p:cNvPr>
              <p:cNvSpPr/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262A262-3050-8D4D-A1A5-B985B5D6B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265869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DA17CBE-2B93-EE45-B4E0-812FD567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135" y="5518654"/>
            <a:ext cx="829983" cy="844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48BB3C2-4652-9B40-B89B-F931FB41DC18}"/>
              </a:ext>
            </a:extLst>
          </p:cNvPr>
          <p:cNvSpPr/>
          <p:nvPr/>
        </p:nvSpPr>
        <p:spPr>
          <a:xfrm>
            <a:off x="3150453" y="552859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CE025B4-B82E-D64A-AE74-1ADFE2EE31ED}"/>
                  </a:ext>
                </a:extLst>
              </p:cNvPr>
              <p:cNvSpPr/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E025B4-B82E-D64A-AE74-1ADFE2EE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528598"/>
                <a:ext cx="1264644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135CE05C-E003-5B49-B7C9-85BCD7F391F5}"/>
                  </a:ext>
                </a:extLst>
              </p:cNvPr>
              <p:cNvSpPr/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35CE05C-E003-5B49-B7C9-85BCD7F3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52859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426A89B-6CDC-5C43-95C4-489E55699E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82" y="3533596"/>
            <a:ext cx="5231817" cy="16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78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=""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=""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</p:spTree>
    <p:extLst>
      <p:ext uri="{BB962C8B-B14F-4D97-AF65-F5344CB8AC3E}">
        <p14:creationId xmlns:p14="http://schemas.microsoft.com/office/powerpoint/2010/main" val="33612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=""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=""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=""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=""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</p:spTree>
    <p:extLst>
      <p:ext uri="{BB962C8B-B14F-4D97-AF65-F5344CB8AC3E}">
        <p14:creationId xmlns:p14="http://schemas.microsoft.com/office/powerpoint/2010/main" val="310499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cubes are made from eight smaller cubes and both sets of cubes have one larger cube filled in; however, the yellow representation shows one whole cube and three eighths of a cube, whereas the purple representation shows one whole cube and five eighths of a cube.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76" name="Cube 75">
            <a:extLst>
              <a:ext uri="{FF2B5EF4-FFF2-40B4-BE49-F238E27FC236}">
                <a16:creationId xmlns="" xmlns:a16="http://schemas.microsoft.com/office/drawing/2014/main" id="{D6D1214F-DFBC-AB4B-A9C8-D0FFF62A632F}"/>
              </a:ext>
            </a:extLst>
          </p:cNvPr>
          <p:cNvSpPr/>
          <p:nvPr/>
        </p:nvSpPr>
        <p:spPr>
          <a:xfrm>
            <a:off x="9358563" y="397854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="" xmlns:a16="http://schemas.microsoft.com/office/drawing/2014/main" id="{335CDEE1-85C2-1740-8ABF-7685652A842C}"/>
              </a:ext>
            </a:extLst>
          </p:cNvPr>
          <p:cNvSpPr/>
          <p:nvPr/>
        </p:nvSpPr>
        <p:spPr>
          <a:xfrm>
            <a:off x="9898890" y="397854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="" xmlns:a16="http://schemas.microsoft.com/office/drawing/2014/main" id="{9613BA2F-5D11-E040-AAB1-99A22B2A9A43}"/>
              </a:ext>
            </a:extLst>
          </p:cNvPr>
          <p:cNvSpPr/>
          <p:nvPr/>
        </p:nvSpPr>
        <p:spPr>
          <a:xfrm>
            <a:off x="9358563" y="3443620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>
            <a:extLst>
              <a:ext uri="{FF2B5EF4-FFF2-40B4-BE49-F238E27FC236}">
                <a16:creationId xmlns="" xmlns:a16="http://schemas.microsoft.com/office/drawing/2014/main" id="{28DB6DCC-7C85-7A47-AA7C-48AA3B876CF3}"/>
              </a:ext>
            </a:extLst>
          </p:cNvPr>
          <p:cNvSpPr/>
          <p:nvPr/>
        </p:nvSpPr>
        <p:spPr>
          <a:xfrm>
            <a:off x="9898890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>
            <a:extLst>
              <a:ext uri="{FF2B5EF4-FFF2-40B4-BE49-F238E27FC236}">
                <a16:creationId xmlns="" xmlns:a16="http://schemas.microsoft.com/office/drawing/2014/main" id="{EB1E8FF8-8F44-9E43-98F4-EFE414E2A802}"/>
              </a:ext>
            </a:extLst>
          </p:cNvPr>
          <p:cNvSpPr/>
          <p:nvPr/>
        </p:nvSpPr>
        <p:spPr>
          <a:xfrm>
            <a:off x="9176930" y="416100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51606882-4431-1543-9096-671DC53DA414}"/>
              </a:ext>
            </a:extLst>
          </p:cNvPr>
          <p:cNvSpPr/>
          <p:nvPr/>
        </p:nvSpPr>
        <p:spPr>
          <a:xfrm>
            <a:off x="9717257" y="416100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BFC3544C-984D-0840-A117-46483C916C2B}"/>
              </a:ext>
            </a:extLst>
          </p:cNvPr>
          <p:cNvSpPr/>
          <p:nvPr/>
        </p:nvSpPr>
        <p:spPr>
          <a:xfrm>
            <a:off x="9176930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1A6D42C-A5E7-4748-8CC3-61FA4D6552D2}"/>
              </a:ext>
            </a:extLst>
          </p:cNvPr>
          <p:cNvSpPr/>
          <p:nvPr/>
        </p:nvSpPr>
        <p:spPr>
          <a:xfrm>
            <a:off x="9717257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98532A9-D151-A441-AC12-9AC96C3D7552}"/>
              </a:ext>
            </a:extLst>
          </p:cNvPr>
          <p:cNvSpPr/>
          <p:nvPr/>
        </p:nvSpPr>
        <p:spPr>
          <a:xfrm>
            <a:off x="7387987" y="398477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8AFFFD52-73E2-0A4E-A329-97F25C9B406D}"/>
              </a:ext>
            </a:extLst>
          </p:cNvPr>
          <p:cNvSpPr/>
          <p:nvPr/>
        </p:nvSpPr>
        <p:spPr>
          <a:xfrm>
            <a:off x="7928314" y="398477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06E59D0D-E6DC-8A45-AA4D-6938740C82F7}"/>
              </a:ext>
            </a:extLst>
          </p:cNvPr>
          <p:cNvSpPr/>
          <p:nvPr/>
        </p:nvSpPr>
        <p:spPr>
          <a:xfrm>
            <a:off x="7387987" y="3449854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80925CC8-8889-AA4A-B79D-97673E780D21}"/>
              </a:ext>
            </a:extLst>
          </p:cNvPr>
          <p:cNvSpPr/>
          <p:nvPr/>
        </p:nvSpPr>
        <p:spPr>
          <a:xfrm>
            <a:off x="7928314" y="3449853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F44FF06C-9931-6E4B-AB2E-6FEE67ABFCA3}"/>
              </a:ext>
            </a:extLst>
          </p:cNvPr>
          <p:cNvSpPr/>
          <p:nvPr/>
        </p:nvSpPr>
        <p:spPr>
          <a:xfrm>
            <a:off x="7206354" y="4167242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3558EEF9-E241-6443-A0A0-A0DE3045BD61}"/>
              </a:ext>
            </a:extLst>
          </p:cNvPr>
          <p:cNvSpPr/>
          <p:nvPr/>
        </p:nvSpPr>
        <p:spPr>
          <a:xfrm>
            <a:off x="7746681" y="4167241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1DF39C53-1B15-8B48-8AE4-B649DD100B53}"/>
              </a:ext>
            </a:extLst>
          </p:cNvPr>
          <p:cNvSpPr/>
          <p:nvPr/>
        </p:nvSpPr>
        <p:spPr>
          <a:xfrm>
            <a:off x="7206354" y="3632318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>
            <a:extLst>
              <a:ext uri="{FF2B5EF4-FFF2-40B4-BE49-F238E27FC236}">
                <a16:creationId xmlns="" xmlns:a16="http://schemas.microsoft.com/office/drawing/2014/main" id="{95F6B365-0B2F-B640-98AA-661A0716EA63}"/>
              </a:ext>
            </a:extLst>
          </p:cNvPr>
          <p:cNvSpPr/>
          <p:nvPr/>
        </p:nvSpPr>
        <p:spPr>
          <a:xfrm>
            <a:off x="7746681" y="3632317"/>
            <a:ext cx="717389" cy="717389"/>
          </a:xfrm>
          <a:prstGeom prst="cub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="" xmlns:a16="http://schemas.microsoft.com/office/drawing/2014/main" id="{797CF847-CA62-004C-9B8E-DA20A9BE6836}"/>
              </a:ext>
            </a:extLst>
          </p:cNvPr>
          <p:cNvSpPr/>
          <p:nvPr/>
        </p:nvSpPr>
        <p:spPr>
          <a:xfrm>
            <a:off x="3899110" y="397854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="" xmlns:a16="http://schemas.microsoft.com/office/drawing/2014/main" id="{89722DCA-838B-744F-9BC8-4164DA3A0DBA}"/>
              </a:ext>
            </a:extLst>
          </p:cNvPr>
          <p:cNvSpPr/>
          <p:nvPr/>
        </p:nvSpPr>
        <p:spPr>
          <a:xfrm>
            <a:off x="4439437" y="397854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="" xmlns:a16="http://schemas.microsoft.com/office/drawing/2014/main" id="{1E745205-34C5-7444-BE6D-0334D220B4B7}"/>
              </a:ext>
            </a:extLst>
          </p:cNvPr>
          <p:cNvSpPr/>
          <p:nvPr/>
        </p:nvSpPr>
        <p:spPr>
          <a:xfrm>
            <a:off x="3899110" y="3443620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="" xmlns:a16="http://schemas.microsoft.com/office/drawing/2014/main" id="{D14EB385-8201-E847-A6B3-210DE67BF651}"/>
              </a:ext>
            </a:extLst>
          </p:cNvPr>
          <p:cNvSpPr/>
          <p:nvPr/>
        </p:nvSpPr>
        <p:spPr>
          <a:xfrm>
            <a:off x="4439437" y="3443619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F5109554-3704-D540-970B-746181EA6A4B}"/>
              </a:ext>
            </a:extLst>
          </p:cNvPr>
          <p:cNvSpPr/>
          <p:nvPr/>
        </p:nvSpPr>
        <p:spPr>
          <a:xfrm>
            <a:off x="3717477" y="4161008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="" xmlns:a16="http://schemas.microsoft.com/office/drawing/2014/main" id="{03821C4E-7DBD-7141-978D-94FCB9BBB93C}"/>
              </a:ext>
            </a:extLst>
          </p:cNvPr>
          <p:cNvSpPr/>
          <p:nvPr/>
        </p:nvSpPr>
        <p:spPr>
          <a:xfrm>
            <a:off x="4257804" y="416100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4F82871B-1D2B-3142-8AE3-A846BBA0B101}"/>
              </a:ext>
            </a:extLst>
          </p:cNvPr>
          <p:cNvSpPr/>
          <p:nvPr/>
        </p:nvSpPr>
        <p:spPr>
          <a:xfrm>
            <a:off x="3717477" y="3626084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0B7207E2-7C6F-D644-AB02-8791CA44BFD9}"/>
              </a:ext>
            </a:extLst>
          </p:cNvPr>
          <p:cNvSpPr/>
          <p:nvPr/>
        </p:nvSpPr>
        <p:spPr>
          <a:xfrm>
            <a:off x="4257804" y="3626083"/>
            <a:ext cx="717389" cy="71738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F93F0D30-AE93-C146-AF08-E753229375D0}"/>
              </a:ext>
            </a:extLst>
          </p:cNvPr>
          <p:cNvSpPr/>
          <p:nvPr/>
        </p:nvSpPr>
        <p:spPr>
          <a:xfrm>
            <a:off x="1928534" y="398477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14E018A7-EE90-1949-BB1D-370C6C6D17AD}"/>
              </a:ext>
            </a:extLst>
          </p:cNvPr>
          <p:cNvSpPr/>
          <p:nvPr/>
        </p:nvSpPr>
        <p:spPr>
          <a:xfrm>
            <a:off x="2468861" y="398477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6FFC86BA-EAC1-2940-8CD2-6A600DC1CC88}"/>
              </a:ext>
            </a:extLst>
          </p:cNvPr>
          <p:cNvSpPr/>
          <p:nvPr/>
        </p:nvSpPr>
        <p:spPr>
          <a:xfrm>
            <a:off x="1928534" y="3449854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C7C6CCA4-D5BE-A94D-A260-5ECF0CC3E631}"/>
              </a:ext>
            </a:extLst>
          </p:cNvPr>
          <p:cNvSpPr/>
          <p:nvPr/>
        </p:nvSpPr>
        <p:spPr>
          <a:xfrm>
            <a:off x="2468861" y="3449853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79896249-6B46-1845-947E-A801996120E4}"/>
              </a:ext>
            </a:extLst>
          </p:cNvPr>
          <p:cNvSpPr/>
          <p:nvPr/>
        </p:nvSpPr>
        <p:spPr>
          <a:xfrm>
            <a:off x="1746901" y="4167242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A0C5606F-4307-414C-A7B4-E85D28359CEE}"/>
              </a:ext>
            </a:extLst>
          </p:cNvPr>
          <p:cNvSpPr/>
          <p:nvPr/>
        </p:nvSpPr>
        <p:spPr>
          <a:xfrm>
            <a:off x="2287228" y="4167241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236CEC3C-FC5D-6743-89D3-2A6DC6B6E5F8}"/>
              </a:ext>
            </a:extLst>
          </p:cNvPr>
          <p:cNvSpPr/>
          <p:nvPr/>
        </p:nvSpPr>
        <p:spPr>
          <a:xfrm>
            <a:off x="1746901" y="3632318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16D4F01B-F2AE-C744-9452-92A39C799D2F}"/>
              </a:ext>
            </a:extLst>
          </p:cNvPr>
          <p:cNvSpPr/>
          <p:nvPr/>
        </p:nvSpPr>
        <p:spPr>
          <a:xfrm>
            <a:off x="2287228" y="3632317"/>
            <a:ext cx="717389" cy="717389"/>
          </a:xfrm>
          <a:prstGeom prst="cub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8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04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=""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=""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3945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=""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=""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BE9DA6A0-2825-7442-904E-56C2FB56E592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E9DA6A0-2825-7442-904E-56C2FB56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30B98EE3-9D64-164F-9CFF-F17A5C9F8DF1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0B98EE3-9D64-164F-9CFF-F17A5C9F8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2D9BE8B0-F467-8641-AC00-5CC666D62429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D9BE8B0-F467-8641-AC00-5CC666D62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04826E9C-EB57-DD44-8544-B1F5598B1AE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4826E9C-EB57-DD44-8544-B1F5598B1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BF5F4AA2-19A4-0241-B00C-CC659CDD5EBE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F5F4AA2-19A4-0241-B00C-CC659CDD5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EAE18213-57E0-014B-BC65-B4CA27160EAD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EAE18213-57E0-014B-BC65-B4CA2716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Left Arrow 22">
            <a:extLst>
              <a:ext uri="{FF2B5EF4-FFF2-40B4-BE49-F238E27FC236}">
                <a16:creationId xmlns="" xmlns:a16="http://schemas.microsoft.com/office/drawing/2014/main" id="{646D7F9E-6014-9844-A9DE-A8D467366F8E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0E74A76-F5A0-2D4C-B266-DACC2209ACAB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25" name="Curved Left Arrow 24">
            <a:extLst>
              <a:ext uri="{FF2B5EF4-FFF2-40B4-BE49-F238E27FC236}">
                <a16:creationId xmlns="" xmlns:a16="http://schemas.microsoft.com/office/drawing/2014/main" id="{D936ECFC-5071-2849-8743-65DC0DE41BDA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2C81DD2-F4F7-E842-BBCE-C62AC29D6377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3626211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41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A5B72C7D-DB75-A145-AD72-73AA01EE6365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5B72C7D-DB75-A145-AD72-73AA01EE6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3BC13AFE-0E4A-584C-93F8-67C66B97CF8B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BC13AFE-0E4A-584C-93F8-67C66B97C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FB4E8FD4-0A50-0040-B774-36898B6DBD2C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B4E8FD4-0A50-0040-B774-36898B6DB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CBA5197C-7B2D-744A-9D3D-6D5AC0A5F0C1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BA5197C-7B2D-744A-9D3D-6D5AC0A5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D0C387C3-0C80-1A45-810A-BD579C4B52ED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0C387C3-0C80-1A45-810A-BD579C4B5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6212C231-066C-9C42-B4F7-0893F58FF5B6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212C231-066C-9C42-B4F7-0893F58F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>
            <a:extLst>
              <a:ext uri="{FF2B5EF4-FFF2-40B4-BE49-F238E27FC236}">
                <a16:creationId xmlns="" xmlns:a16="http://schemas.microsoft.com/office/drawing/2014/main" id="{FBCD594E-DD67-8445-A355-196467B83576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894EBE2-4CEA-3641-BEB5-DF378C93D64E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44" name="Curved Left Arrow 43">
            <a:extLst>
              <a:ext uri="{FF2B5EF4-FFF2-40B4-BE49-F238E27FC236}">
                <a16:creationId xmlns="" xmlns:a16="http://schemas.microsoft.com/office/drawing/2014/main" id="{3F8174CA-8ABF-004E-91C6-62E17A1B50DC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16B30E2-C71B-DB4D-8994-3B92C521B75F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4</a:t>
            </a:r>
          </a:p>
        </p:txBody>
      </p:sp>
    </p:spTree>
    <p:extLst>
      <p:ext uri="{BB962C8B-B14F-4D97-AF65-F5344CB8AC3E}">
        <p14:creationId xmlns:p14="http://schemas.microsoft.com/office/powerpoint/2010/main" val="34365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" grpId="0" animBg="1"/>
      <p:bldP spid="43" grpId="0"/>
      <p:bldP spid="44" grpId="0" animBg="1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="" xmlns:a16="http://schemas.microsoft.com/office/drawing/2014/main" id="{424BA73A-C9E2-784C-9E5E-956A4D324D41}"/>
                  </a:ext>
                </a:extLst>
              </p:cNvPr>
              <p:cNvSpPr/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24BA73A-C9E2-784C-9E5E-956A4D32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5534149"/>
                <a:ext cx="1264644" cy="844918"/>
              </a:xfrm>
              <a:prstGeom prst="roundRect">
                <a:avLst/>
              </a:prstGeom>
              <a:blipFill>
                <a:blip r:embed="rId3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97351040-3436-2949-99F6-4EB53CDB766D}"/>
                  </a:ext>
                </a:extLst>
              </p:cNvPr>
              <p:cNvSpPr/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7351040-3436-2949-99F6-4EB53CDB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5534149"/>
                <a:ext cx="1283478" cy="844918"/>
              </a:xfrm>
              <a:prstGeom prst="roundRect">
                <a:avLst/>
              </a:prstGeom>
              <a:blipFill>
                <a:blip r:embed="rId4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="" xmlns:a16="http://schemas.microsoft.com/office/drawing/2014/main" id="{D5E1730A-49AD-FD41-90B1-28F13A147647}"/>
                  </a:ext>
                </a:extLst>
              </p:cNvPr>
              <p:cNvSpPr/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D5E1730A-49AD-FD41-90B1-28F13A147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5530748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="" xmlns:a16="http://schemas.microsoft.com/office/drawing/2014/main" id="{71A20621-34A4-694A-8CE9-D7FE243C1799}"/>
                  </a:ext>
                </a:extLst>
              </p:cNvPr>
              <p:cNvSpPr/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1A20621-34A4-694A-8CE9-D7FE243C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3006541"/>
                <a:ext cx="1264644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="" xmlns:a16="http://schemas.microsoft.com/office/drawing/2014/main" id="{EB1191D5-5BB4-9545-97EC-E9127FC699A2}"/>
                  </a:ext>
                </a:extLst>
              </p:cNvPr>
              <p:cNvSpPr/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B1191D5-5BB4-9545-97EC-E9127FC69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3006541"/>
                <a:ext cx="1283478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="" xmlns:a16="http://schemas.microsoft.com/office/drawing/2014/main" id="{3C81766B-F7B0-B541-9FFF-1ADE5817DC42}"/>
                  </a:ext>
                </a:extLst>
              </p:cNvPr>
              <p:cNvSpPr/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C81766B-F7B0-B541-9FFF-1ADE5817D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3003140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421B0BA6-05EC-0A4F-95C3-739F4D0D4595}"/>
                  </a:ext>
                </a:extLst>
              </p:cNvPr>
              <p:cNvSpPr/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21B0BA6-05EC-0A4F-95C3-739F4D0D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68" y="4262468"/>
                <a:ext cx="1264644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="" xmlns:a16="http://schemas.microsoft.com/office/drawing/2014/main" id="{2AC05E6B-DFF7-794A-AFB2-E8588584F674}"/>
                  </a:ext>
                </a:extLst>
              </p:cNvPr>
              <p:cNvSpPr/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AC05E6B-DFF7-794A-AFB2-E8588584F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46" y="4262468"/>
                <a:ext cx="1283478" cy="844918"/>
              </a:xfrm>
              <a:prstGeom prst="roundRect">
                <a:avLst/>
              </a:prstGeom>
              <a:blipFill>
                <a:blip r:embed="rId10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="" xmlns:a16="http://schemas.microsoft.com/office/drawing/2014/main" id="{B93F8F44-4A0B-3D49-8E88-70E34F92B244}"/>
                  </a:ext>
                </a:extLst>
              </p:cNvPr>
              <p:cNvSpPr/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7957D5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7957D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957D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957D5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93F8F44-4A0B-3D49-8E88-70E34F92B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0" y="4259067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Left Arrow 32">
            <a:extLst>
              <a:ext uri="{FF2B5EF4-FFF2-40B4-BE49-F238E27FC236}">
                <a16:creationId xmlns="" xmlns:a16="http://schemas.microsoft.com/office/drawing/2014/main" id="{3FF4E45C-5658-7F4C-A4D2-88874B8E5870}"/>
              </a:ext>
            </a:extLst>
          </p:cNvPr>
          <p:cNvSpPr/>
          <p:nvPr/>
        </p:nvSpPr>
        <p:spPr>
          <a:xfrm>
            <a:off x="4655433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52CCC3A1-47A9-0344-A82E-EBA69B967920}"/>
              </a:ext>
            </a:extLst>
          </p:cNvPr>
          <p:cNvSpPr/>
          <p:nvPr/>
        </p:nvSpPr>
        <p:spPr>
          <a:xfrm>
            <a:off x="4050413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2</a:t>
            </a:r>
          </a:p>
        </p:txBody>
      </p:sp>
      <p:sp>
        <p:nvSpPr>
          <p:cNvPr id="38" name="Curved Left Arrow 37">
            <a:extLst>
              <a:ext uri="{FF2B5EF4-FFF2-40B4-BE49-F238E27FC236}">
                <a16:creationId xmlns="" xmlns:a16="http://schemas.microsoft.com/office/drawing/2014/main" id="{07CC98FE-0E8D-DD41-8446-3680D5DE44D0}"/>
              </a:ext>
            </a:extLst>
          </p:cNvPr>
          <p:cNvSpPr/>
          <p:nvPr/>
        </p:nvSpPr>
        <p:spPr>
          <a:xfrm>
            <a:off x="7925838" y="3379108"/>
            <a:ext cx="424567" cy="1434191"/>
          </a:xfrm>
          <a:prstGeom prst="curvedLeft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E70462F8-1516-8C48-9A68-CBD34E389228}"/>
              </a:ext>
            </a:extLst>
          </p:cNvPr>
          <p:cNvSpPr/>
          <p:nvPr/>
        </p:nvSpPr>
        <p:spPr>
          <a:xfrm>
            <a:off x="7320818" y="3654615"/>
            <a:ext cx="1264644" cy="8449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OpenDyslexicAlta" pitchFamily="2" charset="77"/>
              </a:rPr>
              <a:t>× 4</a:t>
            </a:r>
          </a:p>
        </p:txBody>
      </p:sp>
    </p:spTree>
    <p:extLst>
      <p:ext uri="{BB962C8B-B14F-4D97-AF65-F5344CB8AC3E}">
        <p14:creationId xmlns:p14="http://schemas.microsoft.com/office/powerpoint/2010/main" val="669848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1C37B8-7C21-7444-872A-C5F5AB23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61" y="3178179"/>
            <a:ext cx="4187203" cy="2990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0DB5228F-E67A-0945-9199-9C4717D81DA2}"/>
                  </a:ext>
                </a:extLst>
              </p:cNvPr>
              <p:cNvSpPr/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C7BC7331-94FA-D94D-A473-5DC43F6CF432}"/>
                  </a:ext>
                </a:extLst>
              </p:cNvPr>
              <p:cNvSpPr/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2FCD4743-2E6B-CE47-9A8E-42D6186CBF8A}"/>
                  </a:ext>
                </a:extLst>
              </p:cNvPr>
              <p:cNvSpPr/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="" xmlns:a16="http://schemas.microsoft.com/office/drawing/2014/main" id="{69F03189-4062-8947-BB33-56559F1DC10F}"/>
                  </a:ext>
                </a:extLst>
              </p:cNvPr>
              <p:cNvSpPr/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blipFill>
                <a:blip r:embed="rId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="" xmlns:a16="http://schemas.microsoft.com/office/drawing/2014/main" id="{E577ED2A-F96E-DF41-8C1C-E65FC151A6BC}"/>
                  </a:ext>
                </a:extLst>
              </p:cNvPr>
              <p:cNvSpPr/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="" xmlns:a16="http://schemas.microsoft.com/office/drawing/2014/main" id="{3601F74F-CC85-FD46-8E57-E3EDF5D80230}"/>
                  </a:ext>
                </a:extLst>
              </p:cNvPr>
              <p:cNvSpPr/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="" xmlns:a16="http://schemas.microsoft.com/office/drawing/2014/main" id="{B935BCE3-8D12-7C4B-988D-FE8169539992}"/>
                  </a:ext>
                </a:extLst>
              </p:cNvPr>
              <p:cNvSpPr/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blipFill>
                <a:blip r:embed="rId10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="" xmlns:a16="http://schemas.microsoft.com/office/drawing/2014/main" id="{1651C753-16A1-3F41-9019-044C502EB93B}"/>
                  </a:ext>
                </a:extLst>
              </p:cNvPr>
              <p:cNvSpPr/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="" xmlns:a16="http://schemas.microsoft.com/office/drawing/2014/main" id="{2C41717E-370B-C043-B58F-0F8BD0A1C406}"/>
                  </a:ext>
                </a:extLst>
              </p:cNvPr>
              <p:cNvSpPr/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blipFill>
                <a:blip r:embed="rId12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="" xmlns:a16="http://schemas.microsoft.com/office/drawing/2014/main" id="{D15AAA9F-5CF6-5F43-B2E6-FDD68AED8300}"/>
                  </a:ext>
                </a:extLst>
              </p:cNvPr>
              <p:cNvSpPr/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blipFill>
                <a:blip r:embed="rId1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="" xmlns:a16="http://schemas.microsoft.com/office/drawing/2014/main" id="{1AA616F1-214A-D04E-BF4A-FCEB5E959BC3}"/>
                  </a:ext>
                </a:extLst>
              </p:cNvPr>
              <p:cNvSpPr/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blipFill>
                <a:blip r:embed="rId1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="" xmlns:a16="http://schemas.microsoft.com/office/drawing/2014/main" id="{ED46792B-94CB-984C-A1DB-3641E7184227}"/>
                  </a:ext>
                </a:extLst>
              </p:cNvPr>
              <p:cNvSpPr/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blipFill>
                <a:blip r:embed="rId1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32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Re-arrange the following mixed numbers in order from smallest to greatest.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1C37B8-7C21-7444-872A-C5F5AB23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61" y="3178179"/>
            <a:ext cx="4187203" cy="2990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0DB5228F-E67A-0945-9199-9C4717D81DA2}"/>
                  </a:ext>
                </a:extLst>
              </p:cNvPr>
              <p:cNvSpPr/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DB5228F-E67A-0945-9199-9C4717D81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2401140"/>
                <a:ext cx="1264644" cy="844918"/>
              </a:xfrm>
              <a:prstGeom prst="round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C7BC7331-94FA-D94D-A473-5DC43F6CF432}"/>
                  </a:ext>
                </a:extLst>
              </p:cNvPr>
              <p:cNvSpPr/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7BC7331-94FA-D94D-A473-5DC43F6C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2401140"/>
                <a:ext cx="1283478" cy="844918"/>
              </a:xfrm>
              <a:prstGeom prst="round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2FCD4743-2E6B-CE47-9A8E-42D6186CBF8A}"/>
                  </a:ext>
                </a:extLst>
              </p:cNvPr>
              <p:cNvSpPr/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FCD4743-2E6B-CE47-9A8E-42D6186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2397739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="" xmlns:a16="http://schemas.microsoft.com/office/drawing/2014/main" id="{69F03189-4062-8947-BB33-56559F1DC10F}"/>
                  </a:ext>
                </a:extLst>
              </p:cNvPr>
              <p:cNvSpPr/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9F03189-4062-8947-BB33-56559F1DC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3527249"/>
                <a:ext cx="1264644" cy="844918"/>
              </a:xfrm>
              <a:prstGeom prst="roundRect">
                <a:avLst/>
              </a:prstGeom>
              <a:blipFill>
                <a:blip r:embed="rId7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="" xmlns:a16="http://schemas.microsoft.com/office/drawing/2014/main" id="{E577ED2A-F96E-DF41-8C1C-E65FC151A6BC}"/>
                  </a:ext>
                </a:extLst>
              </p:cNvPr>
              <p:cNvSpPr/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577ED2A-F96E-DF41-8C1C-E65FC151A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3527249"/>
                <a:ext cx="1283478" cy="844918"/>
              </a:xfrm>
              <a:prstGeom prst="roundRect">
                <a:avLst/>
              </a:prstGeom>
              <a:blipFill>
                <a:blip r:embed="rId8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="" xmlns:a16="http://schemas.microsoft.com/office/drawing/2014/main" id="{3601F74F-CC85-FD46-8E57-E3EDF5D80230}"/>
                  </a:ext>
                </a:extLst>
              </p:cNvPr>
              <p:cNvSpPr/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601F74F-CC85-FD46-8E57-E3EDF5D80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3523848"/>
                <a:ext cx="1283478" cy="844918"/>
              </a:xfrm>
              <a:prstGeom prst="round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="" xmlns:a16="http://schemas.microsoft.com/office/drawing/2014/main" id="{B935BCE3-8D12-7C4B-988D-FE8169539992}"/>
                  </a:ext>
                </a:extLst>
              </p:cNvPr>
              <p:cNvSpPr/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935BCE3-8D12-7C4B-988D-FE816953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4684471"/>
                <a:ext cx="1264644" cy="844918"/>
              </a:xfrm>
              <a:prstGeom prst="roundRect">
                <a:avLst/>
              </a:prstGeom>
              <a:blipFill>
                <a:blip r:embed="rId10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="" xmlns:a16="http://schemas.microsoft.com/office/drawing/2014/main" id="{1651C753-16A1-3F41-9019-044C502EB93B}"/>
                  </a:ext>
                </a:extLst>
              </p:cNvPr>
              <p:cNvSpPr/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651C753-16A1-3F41-9019-044C502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4684471"/>
                <a:ext cx="1283478" cy="844918"/>
              </a:xfrm>
              <a:prstGeom prst="roundRect">
                <a:avLst/>
              </a:prstGeom>
              <a:blipFill>
                <a:blip r:embed="rId11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="" xmlns:a16="http://schemas.microsoft.com/office/drawing/2014/main" id="{2C41717E-370B-C043-B58F-0F8BD0A1C406}"/>
                  </a:ext>
                </a:extLst>
              </p:cNvPr>
              <p:cNvSpPr/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41717E-370B-C043-B58F-0F8BD0A1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4681070"/>
                <a:ext cx="1283478" cy="844918"/>
              </a:xfrm>
              <a:prstGeom prst="roundRect">
                <a:avLst/>
              </a:prstGeom>
              <a:blipFill>
                <a:blip r:embed="rId12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="" xmlns:a16="http://schemas.microsoft.com/office/drawing/2014/main" id="{D15AAA9F-5CF6-5F43-B2E6-FDD68AED8300}"/>
                  </a:ext>
                </a:extLst>
              </p:cNvPr>
              <p:cNvSpPr/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15AAA9F-5CF6-5F43-B2E6-FDD68AED8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4" y="5827430"/>
                <a:ext cx="1264644" cy="844918"/>
              </a:xfrm>
              <a:prstGeom prst="roundRect">
                <a:avLst/>
              </a:prstGeom>
              <a:blipFill>
                <a:blip r:embed="rId13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="" xmlns:a16="http://schemas.microsoft.com/office/drawing/2014/main" id="{1AA616F1-214A-D04E-BF4A-FCEB5E959BC3}"/>
                  </a:ext>
                </a:extLst>
              </p:cNvPr>
              <p:cNvSpPr/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1AA616F1-214A-D04E-BF4A-FCEB5E959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2" y="5827430"/>
                <a:ext cx="1283478" cy="844918"/>
              </a:xfrm>
              <a:prstGeom prst="roundRect">
                <a:avLst/>
              </a:prstGeom>
              <a:blipFill>
                <a:blip r:embed="rId14"/>
                <a:stretch>
                  <a:fillRect b="-101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="" xmlns:a16="http://schemas.microsoft.com/office/drawing/2014/main" id="{ED46792B-94CB-984C-A1DB-3641E7184227}"/>
                  </a:ext>
                </a:extLst>
              </p:cNvPr>
              <p:cNvSpPr/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ED46792B-94CB-984C-A1DB-3641E718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46" y="5824029"/>
                <a:ext cx="1283478" cy="844918"/>
              </a:xfrm>
              <a:prstGeom prst="roundRect">
                <a:avLst/>
              </a:prstGeom>
              <a:blipFill>
                <a:blip r:embed="rId15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529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5"/>
            <a:ext cx="110863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Yasmin have two of the same cakes each.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 have cut both of my cakes into ten equal slices and sold thirteen slices.”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have cut both of my cakes into five equal slices and sold nine slices.”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has sold the most cake?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E026CA-1DC8-1744-A267-94DE59D96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4" y="70982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9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635"/>
                <a:ext cx="1108632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and Yasmin have two of the same cakes each.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says, “I have cut both of my cakes into ten equal slices and sold thirteen slices.”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 says, “I have cut both of my cakes into five equal slices and sold nine slices.”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Yasmin has sold the most cake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than</a:t>
                </a:r>
                <a:r>
                  <a:rPr lang="en-US" sz="32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635"/>
                <a:ext cx="11086322" cy="4351338"/>
              </a:xfrm>
              <a:blipFill>
                <a:blip r:embed="rId3"/>
                <a:stretch>
                  <a:fillRect l="-1030" t="-2332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E026CA-1DC8-1744-A267-94DE59D96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4" y="70982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3368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087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19945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30314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65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bar models to explain your answer.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1½ is smaller than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200" i="1" dirty="0" smtClean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 because the numerator and denominator in the first fraction are smaller.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  <a:blipFill>
                <a:blip r:embed="rId5"/>
                <a:stretch>
                  <a:fillRect l="-403" t="-8929" r="-362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half is equivalent to five tenths as a fraction with a numerator over ten. Both mixed numbers have one whole and therefore 1 as an integer. Once converted, it is clear that half is a greater fraction than three tenths, as the bar models show.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1D34E2-8DDC-B942-8C03-588A86A09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45DA51-E1F7-3E40-9F5B-E45DA240A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03" y="3075782"/>
            <a:ext cx="5575300" cy="1422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C4FE1E7-E936-5146-9696-4206D7509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804A9768-4E84-F244-902F-BD173C1637AD}"/>
                  </a:ext>
                </a:extLst>
              </p:cNvPr>
              <p:cNvSpPr/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1½ is smaller than 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200" i="1" dirty="0" smtClean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3273DC"/>
                    </a:solidFill>
                    <a:latin typeface="OpenDyslexicAlta" pitchFamily="2" charset="77"/>
                  </a:rPr>
                  <a:t> because the numerator and denominator in the first fraction are smaller.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4A9768-4E84-F244-902F-BD173C163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68" y="2276385"/>
                <a:ext cx="3125176" cy="2123658"/>
              </a:xfrm>
              <a:prstGeom prst="rect">
                <a:avLst/>
              </a:prstGeom>
              <a:blipFill>
                <a:blip r:embed="rId6"/>
                <a:stretch>
                  <a:fillRect l="-403" t="-8929" r="-362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17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equivalent fractions knowledge by comparing and ordering fractions greater than 1 – both in improper fraction and mixed number form -that have common multiple denominators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equivalent fractions knowledge by comparing and ordering fractions greater than 1 – both in improper fraction and mixed number form -that have common multiple denominators</a:t>
            </a:r>
          </a:p>
        </p:txBody>
      </p:sp>
    </p:spTree>
    <p:extLst>
      <p:ext uri="{BB962C8B-B14F-4D97-AF65-F5344CB8AC3E}">
        <p14:creationId xmlns:p14="http://schemas.microsoft.com/office/powerpoint/2010/main" val="386578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97992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7715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8703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EF70B8A-5BAA-AF45-985D-13F0901E8A6F}"/>
              </a:ext>
            </a:extLst>
          </p:cNvPr>
          <p:cNvSpPr/>
          <p:nvPr/>
        </p:nvSpPr>
        <p:spPr>
          <a:xfrm>
            <a:off x="5616926" y="5332045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8692303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194346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80498966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/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514455110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635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59860080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17546474"/>
                    </a:ext>
                  </a:extLst>
                </a:gridCol>
                <a:gridCol w="1349635">
                  <a:extLst>
                    <a:ext uri="{9D8B030D-6E8A-4147-A177-3AD203B41FA5}">
                      <a16:colId xmlns="" xmlns:a16="http://schemas.microsoft.com/office/drawing/2014/main" val="3030740942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/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27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  <a:gridCol w="2699270">
                  <a:extLst>
                    <a:ext uri="{9D8B030D-6E8A-4147-A177-3AD203B41FA5}">
                      <a16:colId xmlns="" xmlns:a16="http://schemas.microsoft.com/office/drawing/2014/main" val="1523549945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2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the bar models below to compare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and order improper fractions and mixed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A9EED9-8613-C04A-B0BF-0F598CE6E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8" y="5322101"/>
            <a:ext cx="829983" cy="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423CCB07-9972-DA4D-9979-3828A1344B7E}"/>
                  </a:ext>
                </a:extLst>
              </p:cNvPr>
              <p:cNvSpPr/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23CCB07-9972-DA4D-9979-3828A134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47" y="5332045"/>
                <a:ext cx="1264644" cy="844918"/>
              </a:xfrm>
              <a:prstGeom prst="roundRect">
                <a:avLst/>
              </a:prstGeom>
              <a:blipFill>
                <a:blip r:embed="rId5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AD80ADF7-D817-D54B-B346-BE31CE8EB7A1}"/>
                  </a:ext>
                </a:extLst>
              </p:cNvPr>
              <p:cNvSpPr/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D80ADF7-D817-D54B-B346-BE31CE8E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5332045"/>
                <a:ext cx="1283478" cy="844918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5DFDCE0C-208D-8D44-BE5F-D5E170B6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90055"/>
              </p:ext>
            </p:extLst>
          </p:nvPr>
        </p:nvGraphicFramePr>
        <p:xfrm>
          <a:off x="407175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="" xmlns:a16="http://schemas.microsoft.com/office/drawing/2014/main" id="{EECF1926-2FC8-284C-883D-63EE4113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83576"/>
              </p:ext>
            </p:extLst>
          </p:nvPr>
        </p:nvGraphicFramePr>
        <p:xfrm>
          <a:off x="407175" y="4080352"/>
          <a:ext cx="53985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250348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="" xmlns:a16="http://schemas.microsoft.com/office/drawing/2014/main" id="{2813A77F-FB20-3042-9A07-9AD10A3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22028"/>
              </p:ext>
            </p:extLst>
          </p:nvPr>
        </p:nvGraphicFramePr>
        <p:xfrm>
          <a:off x="6099637" y="3129446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="" xmlns:a16="http://schemas.microsoft.com/office/drawing/2014/main" id="{CE4CEAD8-4425-DD43-B535-6C32D807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2802"/>
              </p:ext>
            </p:extLst>
          </p:nvPr>
        </p:nvGraphicFramePr>
        <p:xfrm>
          <a:off x="6099637" y="4080352"/>
          <a:ext cx="5398540" cy="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540">
                  <a:extLst>
                    <a:ext uri="{9D8B030D-6E8A-4147-A177-3AD203B41FA5}">
                      <a16:colId xmlns="" xmlns:a16="http://schemas.microsoft.com/office/drawing/2014/main" val="2503987911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70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15646</TotalTime>
  <Words>3183</Words>
  <Application>Microsoft Office PowerPoint</Application>
  <PresentationFormat>Custom</PresentationFormat>
  <Paragraphs>685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OpenDyslexic</vt:lpstr>
      <vt:lpstr>Lato Light</vt:lpstr>
      <vt:lpstr>Muli</vt:lpstr>
      <vt:lpstr>Wingdings</vt:lpstr>
      <vt:lpstr>Lato</vt:lpstr>
      <vt:lpstr>Cambria Math</vt:lpstr>
      <vt:lpstr>Calibri</vt:lpstr>
      <vt:lpstr>OpenDyslexicAlta</vt:lpstr>
      <vt:lpstr>Office Theme</vt:lpstr>
      <vt:lpstr>PowerPoint Presentation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fractions</vt:lpstr>
      <vt:lpstr>To be able to compare and order improper fractions and mixed numbers</vt:lpstr>
      <vt:lpstr>To be able to compare and order improper fractions and mixed numbers</vt:lpstr>
      <vt:lpstr>To be able to compare and order improper fractions and mixed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831</cp:revision>
  <cp:lastPrinted>2019-06-17T16:19:05Z</cp:lastPrinted>
  <dcterms:created xsi:type="dcterms:W3CDTF">2018-08-06T08:16:18Z</dcterms:created>
  <dcterms:modified xsi:type="dcterms:W3CDTF">2021-03-31T11:36:15Z</dcterms:modified>
</cp:coreProperties>
</file>