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handoutMasterIdLst>
    <p:handoutMasterId r:id="rId43"/>
  </p:handoutMasterIdLst>
  <p:sldIdLst>
    <p:sldId id="320" r:id="rId2"/>
    <p:sldId id="321" r:id="rId3"/>
    <p:sldId id="396" r:id="rId4"/>
    <p:sldId id="397" r:id="rId5"/>
    <p:sldId id="427" r:id="rId6"/>
    <p:sldId id="428" r:id="rId7"/>
    <p:sldId id="429" r:id="rId8"/>
    <p:sldId id="430" r:id="rId9"/>
    <p:sldId id="436" r:id="rId10"/>
    <p:sldId id="422" r:id="rId11"/>
    <p:sldId id="424" r:id="rId12"/>
    <p:sldId id="425" r:id="rId13"/>
    <p:sldId id="426" r:id="rId14"/>
    <p:sldId id="437" r:id="rId15"/>
    <p:sldId id="432" r:id="rId16"/>
    <p:sldId id="433" r:id="rId17"/>
    <p:sldId id="434" r:id="rId18"/>
    <p:sldId id="435" r:id="rId19"/>
    <p:sldId id="438" r:id="rId20"/>
    <p:sldId id="439" r:id="rId21"/>
    <p:sldId id="442" r:id="rId22"/>
    <p:sldId id="441" r:id="rId23"/>
    <p:sldId id="440" r:id="rId24"/>
    <p:sldId id="443" r:id="rId25"/>
    <p:sldId id="446" r:id="rId26"/>
    <p:sldId id="445" r:id="rId27"/>
    <p:sldId id="444" r:id="rId28"/>
    <p:sldId id="450" r:id="rId29"/>
    <p:sldId id="453" r:id="rId30"/>
    <p:sldId id="452" r:id="rId31"/>
    <p:sldId id="451" r:id="rId32"/>
    <p:sldId id="448" r:id="rId33"/>
    <p:sldId id="449" r:id="rId34"/>
    <p:sldId id="454" r:id="rId35"/>
    <p:sldId id="455" r:id="rId36"/>
    <p:sldId id="457" r:id="rId37"/>
    <p:sldId id="458" r:id="rId38"/>
    <p:sldId id="370" r:id="rId39"/>
    <p:sldId id="456" r:id="rId40"/>
    <p:sldId id="447" r:id="rId41"/>
  </p:sldIdLst>
  <p:sldSz cx="12192000" cy="6858000"/>
  <p:notesSz cx="6858000" cy="9144000"/>
  <p:embeddedFontLst>
    <p:embeddedFont>
      <p:font typeface="OpenDyslexic" panose="00000500000000000000" pitchFamily="2" charset="0"/>
      <p:regular r:id="rId44"/>
      <p:bold r:id="rId45"/>
      <p:italic r:id="rId46"/>
      <p:boldItalic r:id="rId47"/>
    </p:embeddedFont>
    <p:embeddedFont>
      <p:font typeface="Lato Light" panose="020F0302020204030203" pitchFamily="34" charset="0"/>
      <p:regular r:id="rId48"/>
    </p:embeddedFont>
    <p:embeddedFont>
      <p:font typeface="Muli" panose="020B0604020202020204" charset="0"/>
      <p:regular r:id="rId49"/>
      <p:bold r:id="rId50"/>
      <p:italic r:id="rId51"/>
      <p:boldItalic r:id="rId52"/>
    </p:embeddedFont>
    <p:embeddedFont>
      <p:font typeface="Lato" panose="020F0502020204030203" pitchFamily="34" charset="0"/>
      <p:regular r:id="rId53"/>
      <p:bold r:id="rId54"/>
    </p:embeddedFon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
      <p:font typeface="OpenDyslexicAlta" panose="00000500000000000000" pitchFamily="2"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77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FFDD57"/>
    <a:srgbClr val="3273DC"/>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5" autoAdjust="0"/>
    <p:restoredTop sz="65510" autoAdjust="0"/>
  </p:normalViewPr>
  <p:slideViewPr>
    <p:cSldViewPr snapToGrid="0" snapToObjects="1">
      <p:cViewPr varScale="1">
        <p:scale>
          <a:sx n="70" d="100"/>
          <a:sy n="70" d="100"/>
        </p:scale>
        <p:origin x="-432" y="-96"/>
      </p:cViewPr>
      <p:guideLst>
        <p:guide orient="horz" pos="2137"/>
        <p:guide pos="3772"/>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62583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3768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38992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55596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7120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23254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0526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82226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753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79055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6350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14700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79129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7978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519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951275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36022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7467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6221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90552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76054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395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332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605420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87082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629229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03132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9358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65814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028185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139422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67716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64577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0771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52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75879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20931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701865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31/03/2021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emf"/><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emf"/><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emf"/><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emf"/><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emf"/><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3.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1.emf"/><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3.png"/><Relationship Id="rId10" Type="http://schemas.openxmlformats.org/officeDocument/2006/relationships/image" Target="../media/image62.png"/><Relationship Id="rId4" Type="http://schemas.openxmlformats.org/officeDocument/2006/relationships/image" Target="../media/image13.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46.pn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67.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Stage 5 </a:t>
            </a:r>
            <a:endParaRPr lang="en-GB" dirty="0"/>
          </a:p>
          <a:p>
            <a:r>
              <a:rPr lang="en-GB" dirty="0"/>
              <a:t>Term 2 - Block 3 - Fractions - Lesson 1 </a:t>
            </a:r>
          </a:p>
          <a:p>
            <a:r>
              <a:rPr lang="en-GB" dirty="0"/>
              <a:t>To be able to explore equivalent fractions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Fractions</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QPZKZEH</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xmlns=""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417641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a16="http://schemas.microsoft.com/office/drawing/2014/main" xmlns=""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a16="http://schemas.microsoft.com/office/drawing/2014/main" xmlns=""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44822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a16="http://schemas.microsoft.com/office/drawing/2014/main" xmlns=""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a16="http://schemas.microsoft.com/office/drawing/2014/main" xmlns=""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77862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xmlns=""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xmlns=""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xmlns=""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7366D1B-2019-0A4C-A357-C9C177FEEF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FB7E7427-2F05-234B-9A17-546156A1FFEB}"/>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0ACF5F29-3A9C-4348-BA55-E2949A2E10D6}"/>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0ACF5F29-3A9C-4348-BA55-E2949A2E10D6}"/>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65AA8395-D334-2D43-B3C4-133D4E8A94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65AA8395-D334-2D43-B3C4-133D4E8A94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3893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xmlns=""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xmlns=""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xmlns=""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498A982-BB35-7D45-934D-34627F29B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7311BEC2-0266-DC42-A27A-F9754AA7F9A7}"/>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22F62CDF-3A6F-0A47-9FA4-836A9C8B44C1}"/>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22F62CDF-3A6F-0A47-9FA4-836A9C8B44C1}"/>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1498C89F-20F2-7A49-BF24-602F1AB74657}"/>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1498C89F-20F2-7A49-BF24-602F1AB74657}"/>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73187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xmlns=""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31161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a16="http://schemas.microsoft.com/office/drawing/2014/main" xmlns=""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a16="http://schemas.microsoft.com/office/drawing/2014/main" xmlns=""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65819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a16="http://schemas.microsoft.com/office/drawing/2014/main" xmlns=""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a16="http://schemas.microsoft.com/office/drawing/2014/main" xmlns=""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36840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xmlns=""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xmlns=""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xmlns=""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80602B44-2389-934B-AAF8-889CB489C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046C2941-7C7F-7346-8315-2EA98E5D0F4F}"/>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16746958-CAE4-6148-BC6A-88909419E95B}"/>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16746958-CAE4-6148-BC6A-88909419E95B}"/>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2F4FD7CA-2E6E-E14E-8A10-A2F0AEF0A041}"/>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F4FD7CA-2E6E-E14E-8A10-A2F0AEF0A041}"/>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19569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xmlns=""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xmlns=""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xmlns=""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805164DD-642B-6D45-B230-796B1724B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47D3C2F7-31DE-C848-966A-E2BB12ABA1E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6C942FC9-ED02-3743-B7C9-BD662BDA2C39}"/>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6C942FC9-ED02-3743-B7C9-BD662BDA2C39}"/>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21B7F665-26D3-6D4A-A8CE-5491C96BEA96}"/>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1B7F665-26D3-6D4A-A8CE-5491C96BEA96}"/>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1420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extLst>
              <p:ext uri="{D42A27DB-BD31-4B8C-83A1-F6EECF244321}">
                <p14:modId xmlns:p14="http://schemas.microsoft.com/office/powerpoint/2010/main" val="4259248875"/>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8</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extLst>
              <p:ext uri="{D42A27DB-BD31-4B8C-83A1-F6EECF244321}">
                <p14:modId xmlns:p14="http://schemas.microsoft.com/office/powerpoint/2010/main" val="1440079119"/>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extLst>
              <p:ext uri="{D42A27DB-BD31-4B8C-83A1-F6EECF244321}">
                <p14:modId xmlns:p14="http://schemas.microsoft.com/office/powerpoint/2010/main" val="3417425310"/>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xmlns="" id="{07F0E520-4F4E-E849-96B3-78FB1F6E6D81}"/>
              </a:ext>
            </a:extLst>
          </p:cNvPr>
          <p:cNvGraphicFramePr>
            <a:graphicFrameLocks noGrp="1"/>
          </p:cNvGraphicFramePr>
          <p:nvPr>
            <p:extLst>
              <p:ext uri="{D42A27DB-BD31-4B8C-83A1-F6EECF244321}">
                <p14:modId xmlns:p14="http://schemas.microsoft.com/office/powerpoint/2010/main" val="2570667655"/>
              </p:ext>
            </p:extLst>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1718561564"/>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extLst>
              <p:ext uri="{D42A27DB-BD31-4B8C-83A1-F6EECF244321}">
                <p14:modId xmlns:p14="http://schemas.microsoft.com/office/powerpoint/2010/main" val="2033247577"/>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xmlns="" id="{6F553963-C3F9-8141-A27B-98FB9136D3B1}"/>
              </a:ext>
            </a:extLst>
          </p:cNvPr>
          <p:cNvGraphicFramePr>
            <a:graphicFrameLocks noGrp="1"/>
          </p:cNvGraphicFramePr>
          <p:nvPr>
            <p:extLst>
              <p:ext uri="{D42A27DB-BD31-4B8C-83A1-F6EECF244321}">
                <p14:modId xmlns:p14="http://schemas.microsoft.com/office/powerpoint/2010/main" val="2158875787"/>
              </p:ext>
            </p:extLst>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spTree>
    <p:extLst>
      <p:ext uri="{BB962C8B-B14F-4D97-AF65-F5344CB8AC3E}">
        <p14:creationId xmlns:p14="http://schemas.microsoft.com/office/powerpoint/2010/main" val="98198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xmlns=""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1718561564"/>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xmlns=""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spTree>
    <p:extLst>
      <p:ext uri="{BB962C8B-B14F-4D97-AF65-F5344CB8AC3E}">
        <p14:creationId xmlns:p14="http://schemas.microsoft.com/office/powerpoint/2010/main" val="429133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xmlns=""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1718561564"/>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xmlns=""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spTree>
    <p:extLst>
      <p:ext uri="{BB962C8B-B14F-4D97-AF65-F5344CB8AC3E}">
        <p14:creationId xmlns:p14="http://schemas.microsoft.com/office/powerpoint/2010/main" val="132289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xmlns="" val="2503987911"/>
                    </a:ext>
                  </a:extLst>
                </a:gridCol>
                <a:gridCol w="1123686">
                  <a:extLst>
                    <a:ext uri="{9D8B030D-6E8A-4147-A177-3AD203B41FA5}">
                      <a16:colId xmlns:a16="http://schemas.microsoft.com/office/drawing/2014/main" xmlns=""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xmlns=""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1718561564"/>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8</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xmlns=""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960486231"/>
                  </a:ext>
                </a:extLst>
              </a:tr>
            </a:tbl>
          </a:graphicData>
        </a:graphic>
      </p:graphicFrame>
    </p:spTree>
    <p:extLst>
      <p:ext uri="{BB962C8B-B14F-4D97-AF65-F5344CB8AC3E}">
        <p14:creationId xmlns:p14="http://schemas.microsoft.com/office/powerpoint/2010/main" val="131285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extLst>
              <p:ext uri="{D42A27DB-BD31-4B8C-83A1-F6EECF244321}">
                <p14:modId xmlns:p14="http://schemas.microsoft.com/office/powerpoint/2010/main" val="3081606016"/>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9</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extLst>
              <p:ext uri="{D42A27DB-BD31-4B8C-83A1-F6EECF244321}">
                <p14:modId xmlns:p14="http://schemas.microsoft.com/office/powerpoint/2010/main" val="3731694056"/>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extLst>
              <p:ext uri="{D42A27DB-BD31-4B8C-83A1-F6EECF244321}">
                <p14:modId xmlns:p14="http://schemas.microsoft.com/office/powerpoint/2010/main" val="3195136092"/>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extLst>
              <p:ext uri="{D42A27DB-BD31-4B8C-83A1-F6EECF244321}">
                <p14:modId xmlns:p14="http://schemas.microsoft.com/office/powerpoint/2010/main" val="3184175095"/>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1931107112"/>
                    </a:ext>
                  </a:extLst>
                </a:gridCol>
                <a:gridCol w="561843">
                  <a:extLst>
                    <a:ext uri="{9D8B030D-6E8A-4147-A177-3AD203B41FA5}">
                      <a16:colId xmlns:a16="http://schemas.microsoft.com/office/drawing/2014/main" xmlns=""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xmlns="" id="{1516C050-009D-C240-A05C-F41C39B8601F}"/>
              </a:ext>
            </a:extLst>
          </p:cNvPr>
          <p:cNvGraphicFramePr>
            <a:graphicFrameLocks noGrp="1"/>
          </p:cNvGraphicFramePr>
          <p:nvPr>
            <p:extLst>
              <p:ext uri="{D42A27DB-BD31-4B8C-83A1-F6EECF244321}">
                <p14:modId xmlns:p14="http://schemas.microsoft.com/office/powerpoint/2010/main" val="1988423648"/>
              </p:ext>
            </p:extLst>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27" name="Table 26">
            <a:extLst>
              <a:ext uri="{FF2B5EF4-FFF2-40B4-BE49-F238E27FC236}">
                <a16:creationId xmlns:a16="http://schemas.microsoft.com/office/drawing/2014/main" xmlns="" id="{1F2ADC88-4ADD-5F4A-A32A-D08AADDFF48F}"/>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spTree>
    <p:extLst>
      <p:ext uri="{BB962C8B-B14F-4D97-AF65-F5344CB8AC3E}">
        <p14:creationId xmlns:p14="http://schemas.microsoft.com/office/powerpoint/2010/main" val="232030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1931107112"/>
                    </a:ext>
                  </a:extLst>
                </a:gridCol>
                <a:gridCol w="561843">
                  <a:extLst>
                    <a:ext uri="{9D8B030D-6E8A-4147-A177-3AD203B41FA5}">
                      <a16:colId xmlns:a16="http://schemas.microsoft.com/office/drawing/2014/main" xmlns=""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xmlns=""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25" name="Table 24">
            <a:extLst>
              <a:ext uri="{FF2B5EF4-FFF2-40B4-BE49-F238E27FC236}">
                <a16:creationId xmlns:a16="http://schemas.microsoft.com/office/drawing/2014/main" xmlns="" id="{4FE47BF1-17EB-B648-804F-BCEF643FE5A7}"/>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spTree>
    <p:extLst>
      <p:ext uri="{BB962C8B-B14F-4D97-AF65-F5344CB8AC3E}">
        <p14:creationId xmlns:p14="http://schemas.microsoft.com/office/powerpoint/2010/main" val="345214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1931107112"/>
                    </a:ext>
                  </a:extLst>
                </a:gridCol>
                <a:gridCol w="561843">
                  <a:extLst>
                    <a:ext uri="{9D8B030D-6E8A-4147-A177-3AD203B41FA5}">
                      <a16:colId xmlns:a16="http://schemas.microsoft.com/office/drawing/2014/main" xmlns=""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xmlns=""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25" name="Table 24">
            <a:extLst>
              <a:ext uri="{FF2B5EF4-FFF2-40B4-BE49-F238E27FC236}">
                <a16:creationId xmlns:a16="http://schemas.microsoft.com/office/drawing/2014/main" xmlns="" id="{0EED015B-BC8C-334D-B116-0A1E25529955}"/>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spTree>
    <p:extLst>
      <p:ext uri="{BB962C8B-B14F-4D97-AF65-F5344CB8AC3E}">
        <p14:creationId xmlns:p14="http://schemas.microsoft.com/office/powerpoint/2010/main" val="123696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8" name="Picture 7">
            <a:extLst>
              <a:ext uri="{FF2B5EF4-FFF2-40B4-BE49-F238E27FC236}">
                <a16:creationId xmlns:a16="http://schemas.microsoft.com/office/drawing/2014/main" xmlns=""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xmlns=""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xmlns=""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xmlns=""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xmlns="" val="2503987911"/>
                    </a:ext>
                  </a:extLst>
                </a:gridCol>
                <a:gridCol w="749124">
                  <a:extLst>
                    <a:ext uri="{9D8B030D-6E8A-4147-A177-3AD203B41FA5}">
                      <a16:colId xmlns:a16="http://schemas.microsoft.com/office/drawing/2014/main" xmlns="" val="3746123684"/>
                    </a:ext>
                  </a:extLst>
                </a:gridCol>
                <a:gridCol w="749124">
                  <a:extLst>
                    <a:ext uri="{9D8B030D-6E8A-4147-A177-3AD203B41FA5}">
                      <a16:colId xmlns:a16="http://schemas.microsoft.com/office/drawing/2014/main" xmlns=""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13" name="Table 12">
            <a:extLst>
              <a:ext uri="{FF2B5EF4-FFF2-40B4-BE49-F238E27FC236}">
                <a16:creationId xmlns:a16="http://schemas.microsoft.com/office/drawing/2014/main" xmlns=""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4041933210"/>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14" name="Picture 13">
            <a:extLst>
              <a:ext uri="{FF2B5EF4-FFF2-40B4-BE49-F238E27FC236}">
                <a16:creationId xmlns:a16="http://schemas.microsoft.com/office/drawing/2014/main" xmlns=""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xmlns=""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xmlns=""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xmlns=""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1931107112"/>
                    </a:ext>
                  </a:extLst>
                </a:gridCol>
                <a:gridCol w="561843">
                  <a:extLst>
                    <a:ext uri="{9D8B030D-6E8A-4147-A177-3AD203B41FA5}">
                      <a16:colId xmlns:a16="http://schemas.microsoft.com/office/drawing/2014/main" xmlns=""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bl>
          </a:graphicData>
        </a:graphic>
      </p:graphicFrame>
      <p:pic>
        <p:nvPicPr>
          <p:cNvPr id="20" name="Picture 19">
            <a:extLst>
              <a:ext uri="{FF2B5EF4-FFF2-40B4-BE49-F238E27FC236}">
                <a16:creationId xmlns:a16="http://schemas.microsoft.com/office/drawing/2014/main" xmlns=""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xmlns=""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xmlns=""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9</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xmlns=""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graphicFrame>
        <p:nvGraphicFramePr>
          <p:cNvPr id="27" name="Table 26">
            <a:extLst>
              <a:ext uri="{FF2B5EF4-FFF2-40B4-BE49-F238E27FC236}">
                <a16:creationId xmlns:a16="http://schemas.microsoft.com/office/drawing/2014/main" xmlns="" id="{110456D2-9B5A-0F4B-83DB-D63A3631033A}"/>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xmlns="" val="2503987911"/>
                    </a:ext>
                  </a:extLst>
                </a:gridCol>
                <a:gridCol w="561843">
                  <a:extLst>
                    <a:ext uri="{9D8B030D-6E8A-4147-A177-3AD203B41FA5}">
                      <a16:colId xmlns:a16="http://schemas.microsoft.com/office/drawing/2014/main" xmlns="" val="3746123684"/>
                    </a:ext>
                  </a:extLst>
                </a:gridCol>
                <a:gridCol w="561843">
                  <a:extLst>
                    <a:ext uri="{9D8B030D-6E8A-4147-A177-3AD203B41FA5}">
                      <a16:colId xmlns:a16="http://schemas.microsoft.com/office/drawing/2014/main" xmlns="" val="2939993183"/>
                    </a:ext>
                  </a:extLst>
                </a:gridCol>
                <a:gridCol w="561843">
                  <a:extLst>
                    <a:ext uri="{9D8B030D-6E8A-4147-A177-3AD203B41FA5}">
                      <a16:colId xmlns:a16="http://schemas.microsoft.com/office/drawing/2014/main" xmlns=""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xmlns="" val="1536989447"/>
                  </a:ext>
                </a:extLst>
              </a:tr>
            </a:tbl>
          </a:graphicData>
        </a:graphic>
      </p:graphicFrame>
    </p:spTree>
    <p:extLst>
      <p:ext uri="{BB962C8B-B14F-4D97-AF65-F5344CB8AC3E}">
        <p14:creationId xmlns:p14="http://schemas.microsoft.com/office/powerpoint/2010/main" val="158500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1983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9761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5-point Star 3">
            <a:extLst>
              <a:ext uri="{FF2B5EF4-FFF2-40B4-BE49-F238E27FC236}">
                <a16:creationId xmlns:a16="http://schemas.microsoft.com/office/drawing/2014/main" xmlns=""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xmlns=""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xmlns=""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xmlns=""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482DCAE7-6557-E843-9348-5E8F3F079C05}"/>
              </a:ext>
            </a:extLst>
          </p:cNvPr>
          <p:cNvGraphicFramePr>
            <a:graphicFrameLocks noGrp="1"/>
          </p:cNvGraphicFramePr>
          <p:nvPr>
            <p:extLst>
              <p:ext uri="{D42A27DB-BD31-4B8C-83A1-F6EECF244321}">
                <p14:modId xmlns:p14="http://schemas.microsoft.com/office/powerpoint/2010/main" val="100768017"/>
              </p:ext>
            </p:extLst>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xmlns="" val="2503987911"/>
                    </a:ext>
                  </a:extLst>
                </a:gridCol>
                <a:gridCol w="1333500">
                  <a:extLst>
                    <a:ext uri="{9D8B030D-6E8A-4147-A177-3AD203B41FA5}">
                      <a16:colId xmlns:a16="http://schemas.microsoft.com/office/drawing/2014/main" xmlns=""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a16="http://schemas.microsoft.com/office/drawing/2014/main" xmlns=""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bl>
          </a:graphicData>
        </a:graphic>
      </p:graphicFrame>
      <p:sp>
        <p:nvSpPr>
          <p:cNvPr id="13" name="Rectangle 12">
            <a:extLst>
              <a:ext uri="{FF2B5EF4-FFF2-40B4-BE49-F238E27FC236}">
                <a16:creationId xmlns:a16="http://schemas.microsoft.com/office/drawing/2014/main" xmlns=""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a16="http://schemas.microsoft.com/office/drawing/2014/main" xmlns=""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a16="http://schemas.microsoft.com/office/drawing/2014/main" xmlns=""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a16="http://schemas.microsoft.com/office/drawing/2014/main" xmlns=""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a16="http://schemas.microsoft.com/office/drawing/2014/main" xmlns=""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a16="http://schemas.microsoft.com/office/drawing/2014/main" xmlns=""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a16="http://schemas.microsoft.com/office/drawing/2014/main" xmlns=""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a16="http://schemas.microsoft.com/office/drawing/2014/main" xmlns=""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a16="http://schemas.microsoft.com/office/drawing/2014/main" xmlns=""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6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6465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0820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2186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xmlns=""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xmlns=""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xmlns=""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xmlns=""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xmlns=""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xmlns=""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xmlns=""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xmlns=""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xmlns=""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62838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16</m:t>
                          </m:r>
                        </m:num>
                        <m:den>
                          <m:r>
                            <a:rPr lang="en-GB" sz="2400" b="0" i="1" smtClean="0">
                              <a:solidFill>
                                <a:schemeClr val="tx1"/>
                              </a:solidFill>
                              <a:latin typeface="Cambria Math" panose="02040503050406030204" pitchFamily="18" charset="0"/>
                            </a:rPr>
                            <m:t>40</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xmlns=""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xmlns=""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xmlns=""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xmlns=""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5174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xmlns=""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xmlns=""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a:rPr>
                          </m:ctrlPr>
                        </m:fPr>
                        <m:num>
                          <m:r>
                            <a:rPr lang="en-GB" sz="2400" b="0" i="1" strike="sngStrike" smtClean="0">
                              <a:solidFill>
                                <a:srgbClr val="FF3860"/>
                              </a:solidFill>
                              <a:latin typeface="Cambria Math" panose="02040503050406030204" pitchFamily="18" charset="0"/>
                            </a:rPr>
                            <m:t>16</m:t>
                          </m:r>
                        </m:num>
                        <m:den>
                          <m:r>
                            <a:rPr lang="en-GB" sz="2400" b="0" i="1" strike="sngStrike" smtClean="0">
                              <a:solidFill>
                                <a:srgbClr val="FF3860"/>
                              </a:solidFill>
                              <a:latin typeface="Cambria Math" panose="02040503050406030204" pitchFamily="18" charset="0"/>
                            </a:rPr>
                            <m:t>40</m:t>
                          </m:r>
                        </m:den>
                      </m:f>
                    </m:oMath>
                  </m:oMathPara>
                </a14:m>
                <a:endParaRPr lang="en-US" sz="2400" strike="sngStrike" dirty="0">
                  <a:solidFill>
                    <a:srgbClr val="FF3860"/>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xmlns=""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xmlns=""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xmlns=""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xmlns=""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xmlns=""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a:rPr>
                          </m:ctrlPr>
                        </m:fPr>
                        <m:num>
                          <m:r>
                            <a:rPr lang="en-GB" sz="2400" b="0" i="1" strike="sngStrike" smtClean="0">
                              <a:solidFill>
                                <a:srgbClr val="FF3860"/>
                              </a:solidFill>
                              <a:latin typeface="Cambria Math" panose="02040503050406030204" pitchFamily="18" charset="0"/>
                            </a:rPr>
                            <m:t>6</m:t>
                          </m:r>
                        </m:num>
                        <m:den>
                          <m:r>
                            <a:rPr lang="en-GB" sz="2400" b="0" i="1" strike="sngStrike" smtClean="0">
                              <a:solidFill>
                                <a:srgbClr val="FF3860"/>
                              </a:solidFill>
                              <a:latin typeface="Cambria Math" panose="02040503050406030204" pitchFamily="18" charset="0"/>
                            </a:rPr>
                            <m:t>14</m:t>
                          </m:r>
                        </m:den>
                      </m:f>
                    </m:oMath>
                  </m:oMathPara>
                </a14:m>
                <a:endParaRPr lang="en-US" sz="2400" strike="sngStrike" dirty="0">
                  <a:solidFill>
                    <a:srgbClr val="FF3860"/>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xmlns=""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xmlns=""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xmlns=""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0079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t>Explain your answer. </a:t>
            </a:r>
          </a:p>
        </p:txBody>
      </p:sp>
      <p:pic>
        <p:nvPicPr>
          <p:cNvPr id="5" name="Picture 4">
            <a:extLst>
              <a:ext uri="{FF2B5EF4-FFF2-40B4-BE49-F238E27FC236}">
                <a16:creationId xmlns:a16="http://schemas.microsoft.com/office/drawing/2014/main" xmlns=""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a16="http://schemas.microsoft.com/office/drawing/2014/main" xmlns=""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a16="http://schemas.microsoft.com/office/drawing/2014/main" xmlns=""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a16="http://schemas.microsoft.com/office/drawing/2014/main" xmlns=""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a16="http://schemas.microsoft.com/office/drawing/2014/main" xmlns=""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a16="http://schemas.microsoft.com/office/drawing/2014/main" xmlns=""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a16="http://schemas.microsoft.com/office/drawing/2014/main" xmlns=""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369910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solidFill>
                  <a:srgbClr val="FF3860"/>
                </a:solidFill>
              </a:rPr>
              <a:t>D doesn’t belong as it shows five ninths, whereas A shows two quarters, B shows four eighths, C shows three sixths and E shows six twelfths, which are all equivalent fractions to one half. </a:t>
            </a:r>
          </a:p>
        </p:txBody>
      </p:sp>
      <p:pic>
        <p:nvPicPr>
          <p:cNvPr id="5" name="Picture 4">
            <a:extLst>
              <a:ext uri="{FF2B5EF4-FFF2-40B4-BE49-F238E27FC236}">
                <a16:creationId xmlns:a16="http://schemas.microsoft.com/office/drawing/2014/main" xmlns=""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a16="http://schemas.microsoft.com/office/drawing/2014/main" xmlns=""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a16="http://schemas.microsoft.com/office/drawing/2014/main" xmlns=""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a16="http://schemas.microsoft.com/office/drawing/2014/main" xmlns=""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a16="http://schemas.microsoft.com/office/drawing/2014/main" xmlns=""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a16="http://schemas.microsoft.com/office/drawing/2014/main" xmlns=""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a16="http://schemas.microsoft.com/office/drawing/2014/main" xmlns=""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206469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033502"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271003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8104"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two quarters can be simplified to a half by halving, and four eighths can be simplified to a half by halving and halving again; however, three ninths can be simplified to a third by dividing by three and five tenths can be simplified to a half by dividing by five…</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300513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squares don’t belong as only one of the four – or a quarter – of the squares are orange, whereas the other representations are all shaded half and half. Half of the stars are yellow; the other half are purple. Half of the counters are pink; the other half are blue. Half of the bars are green; the other half are white. </a:t>
            </a:r>
          </a:p>
        </p:txBody>
      </p:sp>
      <p:sp>
        <p:nvSpPr>
          <p:cNvPr id="4" name="5-point Star 3">
            <a:extLst>
              <a:ext uri="{FF2B5EF4-FFF2-40B4-BE49-F238E27FC236}">
                <a16:creationId xmlns:a16="http://schemas.microsoft.com/office/drawing/2014/main" xmlns=""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xmlns=""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xmlns=""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xmlns=""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482DCAE7-6557-E843-9348-5E8F3F079C05}"/>
              </a:ext>
            </a:extLst>
          </p:cNvPr>
          <p:cNvGraphicFramePr>
            <a:graphicFrameLocks noGrp="1"/>
          </p:cNvGraphicFramePr>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xmlns="" val="2503987911"/>
                    </a:ext>
                  </a:extLst>
                </a:gridCol>
                <a:gridCol w="1333500">
                  <a:extLst>
                    <a:ext uri="{9D8B030D-6E8A-4147-A177-3AD203B41FA5}">
                      <a16:colId xmlns:a16="http://schemas.microsoft.com/office/drawing/2014/main" xmlns=""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a16="http://schemas.microsoft.com/office/drawing/2014/main" xmlns=""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737511224"/>
                  </a:ext>
                </a:extLst>
              </a:tr>
            </a:tbl>
          </a:graphicData>
        </a:graphic>
      </p:graphicFrame>
      <p:sp>
        <p:nvSpPr>
          <p:cNvPr id="13" name="Rectangle 12">
            <a:extLst>
              <a:ext uri="{FF2B5EF4-FFF2-40B4-BE49-F238E27FC236}">
                <a16:creationId xmlns:a16="http://schemas.microsoft.com/office/drawing/2014/main" xmlns=""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a16="http://schemas.microsoft.com/office/drawing/2014/main" xmlns=""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a16="http://schemas.microsoft.com/office/drawing/2014/main" xmlns=""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a16="http://schemas.microsoft.com/office/drawing/2014/main" xmlns=""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a16="http://schemas.microsoft.com/office/drawing/2014/main" xmlns=""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a16="http://schemas.microsoft.com/office/drawing/2014/main" xmlns=""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a16="http://schemas.microsoft.com/office/drawing/2014/main" xmlns=""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a16="http://schemas.microsoft.com/office/drawing/2014/main" xmlns=""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a16="http://schemas.microsoft.com/office/drawing/2014/main" xmlns=""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505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Tree>
    <p:extLst>
      <p:ext uri="{BB962C8B-B14F-4D97-AF65-F5344CB8AC3E}">
        <p14:creationId xmlns:p14="http://schemas.microsoft.com/office/powerpoint/2010/main" val="17061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xmlns=""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endParaRPr lang="en-US" sz="1400" dirty="0"/>
          </a:p>
        </p:txBody>
      </p:sp>
    </p:spTree>
    <p:extLst>
      <p:ext uri="{BB962C8B-B14F-4D97-AF65-F5344CB8AC3E}">
        <p14:creationId xmlns:p14="http://schemas.microsoft.com/office/powerpoint/2010/main" val="347024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endParaRPr lang="en-US" sz="1400" dirty="0"/>
          </a:p>
        </p:txBody>
      </p:sp>
      <p:pic>
        <p:nvPicPr>
          <p:cNvPr id="10" name="Picture 9" descr="A close up of a logo&#10;&#10;Description automatically generated">
            <a:extLst>
              <a:ext uri="{FF2B5EF4-FFF2-40B4-BE49-F238E27FC236}">
                <a16:creationId xmlns:a16="http://schemas.microsoft.com/office/drawing/2014/main" xmlns="" id="{F31881A4-1F14-5748-A6C8-E2173D610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2103"/>
            <a:ext cx="2554653" cy="3615075"/>
          </a:xfrm>
          <a:prstGeom prst="rect">
            <a:avLst/>
          </a:prstGeom>
        </p:spPr>
      </p:pic>
    </p:spTree>
    <p:extLst>
      <p:ext uri="{BB962C8B-B14F-4D97-AF65-F5344CB8AC3E}">
        <p14:creationId xmlns:p14="http://schemas.microsoft.com/office/powerpoint/2010/main" val="32826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 </a:t>
            </a:r>
            <a:endParaRPr lang="en-US" sz="1400" dirty="0"/>
          </a:p>
        </p:txBody>
      </p:sp>
      <p:pic>
        <p:nvPicPr>
          <p:cNvPr id="8" name="Picture 7" descr="A close up of a logo&#10;&#10;Description automatically generated">
            <a:extLst>
              <a:ext uri="{FF2B5EF4-FFF2-40B4-BE49-F238E27FC236}">
                <a16:creationId xmlns:a16="http://schemas.microsoft.com/office/drawing/2014/main" xmlns="" id="{FA2CF66B-DEC1-A040-866E-829BA9D603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Tree>
    <p:extLst>
      <p:ext uri="{BB962C8B-B14F-4D97-AF65-F5344CB8AC3E}">
        <p14:creationId xmlns:p14="http://schemas.microsoft.com/office/powerpoint/2010/main" val="221751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a16="http://schemas.microsoft.com/office/drawing/2014/main" xmlns=""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a16="http://schemas.microsoft.com/office/drawing/2014/main" xmlns=""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68477FD-F3BF-FE46-858E-D26B8F1B0A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EF8245DD-085A-FE47-8D8A-C8B02553D64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C6562886-6D26-0F4D-A600-7AE0B2D0EB58}"/>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C6562886-6D26-0F4D-A600-7AE0B2D0EB58}"/>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314FB9FE-0282-E84E-8381-2B6F7D9284A2}"/>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314FB9FE-0282-E84E-8381-2B6F7D9284A2}"/>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9183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xmlns=""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a16="http://schemas.microsoft.com/office/drawing/2014/main" xmlns=""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a16="http://schemas.microsoft.com/office/drawing/2014/main" xmlns=""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59347AE-EC0D-4F41-B612-6A59E5649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xmlns="" id="{2E7B84C6-75D4-A740-8D6E-01B2A8711CCD}"/>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xmlns="" id="{594478F7-3147-194F-99D1-5531DA54AA4E}"/>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594478F7-3147-194F-99D1-5531DA54AA4E}"/>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xmlns="" id="{03E56C8A-13CB-AD4C-9607-2865A021B7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03E56C8A-13CB-AD4C-9607-2865A021B7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47770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13888</TotalTime>
  <Words>2517</Words>
  <Application>Microsoft Office PowerPoint</Application>
  <PresentationFormat>Custom</PresentationFormat>
  <Paragraphs>586</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OpenDyslexic</vt:lpstr>
      <vt:lpstr>Lato Light</vt:lpstr>
      <vt:lpstr>Muli</vt:lpstr>
      <vt:lpstr>Wingdings</vt:lpstr>
      <vt:lpstr>Lato</vt:lpstr>
      <vt:lpstr>Cambria Math</vt:lpstr>
      <vt:lpstr>Calibri</vt:lpstr>
      <vt:lpstr>OpenDyslexicAlta</vt:lpstr>
      <vt:lpstr>Office Theme</vt:lpstr>
      <vt:lpstr>PowerPoint Presentation</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721</cp:revision>
  <cp:lastPrinted>2019-06-17T16:19:05Z</cp:lastPrinted>
  <dcterms:created xsi:type="dcterms:W3CDTF">2018-08-06T08:16:18Z</dcterms:created>
  <dcterms:modified xsi:type="dcterms:W3CDTF">2021-03-31T10:46:43Z</dcterms:modified>
</cp:coreProperties>
</file>