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webextensions/taskpanes.xml" ContentType="application/vnd.ms-office.webextensiontaskpanes+xml"/>
  <Override PartName="/ppt/webextensions/webextension1.xml" ContentType="application/vnd.ms-office.webextension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11/relationships/webextensiontaskpanes" Target="ppt/webextensions/taskpanes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320" r:id="rId2"/>
    <p:sldId id="321" r:id="rId3"/>
    <p:sldId id="372" r:id="rId4"/>
    <p:sldId id="373" r:id="rId5"/>
    <p:sldId id="376" r:id="rId6"/>
    <p:sldId id="377" r:id="rId7"/>
    <p:sldId id="374" r:id="rId8"/>
    <p:sldId id="375" r:id="rId9"/>
    <p:sldId id="380" r:id="rId10"/>
    <p:sldId id="381" r:id="rId11"/>
    <p:sldId id="378" r:id="rId12"/>
    <p:sldId id="379" r:id="rId13"/>
    <p:sldId id="386" r:id="rId14"/>
    <p:sldId id="387" r:id="rId15"/>
    <p:sldId id="389" r:id="rId16"/>
    <p:sldId id="392" r:id="rId17"/>
    <p:sldId id="391" r:id="rId18"/>
    <p:sldId id="390" r:id="rId19"/>
    <p:sldId id="382" r:id="rId20"/>
    <p:sldId id="385" r:id="rId21"/>
    <p:sldId id="395" r:id="rId22"/>
    <p:sldId id="396" r:id="rId23"/>
    <p:sldId id="397" r:id="rId24"/>
    <p:sldId id="398" r:id="rId25"/>
    <p:sldId id="370" r:id="rId26"/>
    <p:sldId id="393" r:id="rId27"/>
    <p:sldId id="394" r:id="rId28"/>
  </p:sldIdLst>
  <p:sldSz cx="12192000" cy="6858000"/>
  <p:notesSz cx="6858000" cy="9144000"/>
  <p:embeddedFontLst>
    <p:embeddedFont>
      <p:font typeface="Lato" panose="020F0502020204030203" pitchFamily="34" charset="0"/>
      <p:regular r:id="rId31"/>
      <p:bold r:id="rId32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OpenDyslexic" panose="00000500000000000000" pitchFamily="2" charset="0"/>
      <p:regular r:id="rId37"/>
      <p:bold r:id="rId38"/>
      <p:italic r:id="rId39"/>
      <p:boldItalic r:id="rId40"/>
    </p:embeddedFont>
    <p:embeddedFont>
      <p:font typeface="OpenDyslexicAlta" panose="00000500000000000000" pitchFamily="2" charset="0"/>
      <p:regular r:id="rId41"/>
      <p:bold r:id="rId42"/>
      <p:italic r:id="rId43"/>
      <p:boldItalic r:id="rId44"/>
    </p:embeddedFont>
    <p:embeddedFont>
      <p:font typeface="Lato Light" panose="020F0302020204030203" pitchFamily="34" charset="0"/>
      <p:regular r:id="rId45"/>
    </p:embeddedFont>
    <p:embeddedFont>
      <p:font typeface="Muli" panose="020B0604020202020204" charset="0"/>
      <p:regular r:id="rId46"/>
      <p:bold r:id="rId47"/>
      <p:italic r:id="rId48"/>
      <p:boldItalic r:id="rId4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860"/>
    <a:srgbClr val="FA76E3"/>
    <a:srgbClr val="7957D5"/>
    <a:srgbClr val="FFDD57"/>
    <a:srgbClr val="23D160"/>
    <a:srgbClr val="3273DC"/>
    <a:srgbClr val="209CEE"/>
    <a:srgbClr val="000000"/>
    <a:srgbClr val="121212"/>
    <a:srgbClr val="44A6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221" autoAdjust="0"/>
    <p:restoredTop sz="87959" autoAdjust="0"/>
  </p:normalViewPr>
  <p:slideViewPr>
    <p:cSldViewPr snapToGrid="0" snapToObjects="1">
      <p:cViewPr varScale="1">
        <p:scale>
          <a:sx n="60" d="100"/>
          <a:sy n="60" d="100"/>
        </p:scale>
        <p:origin x="-804" y="-96"/>
      </p:cViewPr>
      <p:guideLst>
        <p:guide orient="horz" pos="2160"/>
        <p:guide pos="3817"/>
      </p:guideLst>
    </p:cSldViewPr>
  </p:slideViewPr>
  <p:outlineViewPr>
    <p:cViewPr>
      <p:scale>
        <a:sx n="33" d="100"/>
        <a:sy n="33" d="100"/>
      </p:scale>
      <p:origin x="0" y="-65296"/>
    </p:cViewPr>
  </p:outlineViewPr>
  <p:notesTextViewPr>
    <p:cViewPr>
      <p:scale>
        <a:sx n="110" d="100"/>
        <a:sy n="11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53" d="100"/>
          <a:sy n="53" d="100"/>
        </p:scale>
        <p:origin x="-2868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9.fntdata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font" Target="fonts/font17.fntdata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font" Target="fonts/font15.fntdata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4" Type="http://schemas.openxmlformats.org/officeDocument/2006/relationships/font" Target="fonts/font14.fntdata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48" Type="http://schemas.openxmlformats.org/officeDocument/2006/relationships/font" Target="fonts/font18.fntdata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font" Target="fonts/font16.fntdata"/><Relationship Id="rId20" Type="http://schemas.openxmlformats.org/officeDocument/2006/relationships/slide" Target="slides/slide19.xml"/><Relationship Id="rId41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49" Type="http://schemas.openxmlformats.org/officeDocument/2006/relationships/font" Target="fonts/font19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3359319"/>
      </p:ext>
    </p:extLst>
  </p:cSld>
  <p:clrMap bg1="lt1" tx1="dk1" bg2="lt2" tx2="dk2" accent1="accent1" accent2="accent2" accent3="accent3" accent4="accent4" accent5="accent5" accent6="accent6" hlink="hlink" folHlink="folHlink"/>
  <p:hf hd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en-GB"/>
              <a:t>10/07/2019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GB"/>
              <a:t>Place Value Lesson 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7C66A0-413B-D942-BD25-0759297794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5309553"/>
      </p:ext>
    </p:extLst>
  </p:cSld>
  <p:clrMap bg1="lt1" tx1="dk1" bg2="lt2" tx2="dk2" accent1="accent1" accent2="accent2" accent3="accent3" accent4="accent4" accent5="accent5" accent6="accent6" hlink="hlink" folHlink="folHlink"/>
  <p:hf hd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41284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18431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You could provide adult-generated or pupil-made rectangle templates for pupils to trace around, or a quick hand-drawn photocopied worksheet for the children for the practice of measuring rectangles and calculating their perimeters. Or, ask children to find objects in the classroom or outdoors with a rectangular surface to be traced and measured (or just measured) and calculated.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73835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79188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53963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23404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You could provide adult-generated or pupil-made rectilinear shape templates for pupils to trace around, or a quick hand-drawn photocopied worksheet for the children for the practice of measuring rectilinear shapes and calculating their perimeters. Or, ask children to find objects in the classroom or outdoors with a rectilinear surfaces to be traced and measured (or just measured) and calculated.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42647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50594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597215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880327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48587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950451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62253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012138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678813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250661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71093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71067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26316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27791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05202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76749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46906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91767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999" y="2666346"/>
            <a:ext cx="9144000" cy="1870364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50000"/>
              </a:lnSpc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xmlns="" id="{B2F3C88D-BF6E-6D4C-9A25-CACB03AA208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917911" y="6244985"/>
            <a:ext cx="3369375" cy="369332"/>
          </a:xfrm>
        </p:spPr>
        <p:txBody>
          <a:bodyPr anchor="b">
            <a:normAutofit/>
          </a:bodyPr>
          <a:lstStyle>
            <a:lvl1pPr marL="0" indent="0">
              <a:buNone/>
              <a:defRPr sz="1800" b="0" i="0">
                <a:solidFill>
                  <a:schemeClr val="bg1"/>
                </a:solidFill>
                <a:latin typeface="Muli" pitchFamily="2" charset="77"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A1D45BA0-7B16-364F-96FA-7CCD74809633}"/>
              </a:ext>
            </a:extLst>
          </p:cNvPr>
          <p:cNvSpPr txBox="1"/>
          <p:nvPr userDrawn="1"/>
        </p:nvSpPr>
        <p:spPr>
          <a:xfrm>
            <a:off x="3283162" y="6261027"/>
            <a:ext cx="717425" cy="33855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GB" sz="1600" b="1" i="0" dirty="0">
                <a:solidFill>
                  <a:schemeClr val="bg1"/>
                </a:solidFill>
                <a:latin typeface="Muli" pitchFamily="2" charset="77"/>
              </a:rPr>
              <a:t>Unit:</a:t>
            </a:r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xmlns="" id="{204E8ED3-ED92-2F44-AA0C-C3500973984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001412" y="6244985"/>
            <a:ext cx="641969" cy="369332"/>
          </a:xfrm>
        </p:spPr>
        <p:txBody>
          <a:bodyPr anchor="b">
            <a:normAutofit/>
          </a:bodyPr>
          <a:lstStyle>
            <a:lvl1pPr marL="0" indent="0">
              <a:buNone/>
              <a:defRPr sz="1800" b="0" i="0">
                <a:solidFill>
                  <a:schemeClr val="bg1"/>
                </a:solidFill>
                <a:latin typeface="Muli" pitchFamily="2" charset="77"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543EE4B3-C0E4-AE42-921D-72A75F2D0332}"/>
              </a:ext>
            </a:extLst>
          </p:cNvPr>
          <p:cNvSpPr txBox="1"/>
          <p:nvPr userDrawn="1"/>
        </p:nvSpPr>
        <p:spPr>
          <a:xfrm>
            <a:off x="10038030" y="6261027"/>
            <a:ext cx="963382" cy="33855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GB" sz="1600" b="1" i="0" dirty="0">
                <a:solidFill>
                  <a:schemeClr val="bg1"/>
                </a:solidFill>
                <a:latin typeface="Muli" pitchFamily="2" charset="77"/>
              </a:rPr>
              <a:t>Lesson: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B555FC76-808A-0046-94B4-D7D729C67DD3}"/>
              </a:ext>
            </a:extLst>
          </p:cNvPr>
          <p:cNvSpPr txBox="1"/>
          <p:nvPr userDrawn="1"/>
        </p:nvSpPr>
        <p:spPr>
          <a:xfrm>
            <a:off x="236893" y="6261027"/>
            <a:ext cx="787235" cy="33855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GB" sz="1600" b="1" i="0" dirty="0">
                <a:solidFill>
                  <a:schemeClr val="bg1"/>
                </a:solidFill>
                <a:latin typeface="Muli" pitchFamily="2" charset="77"/>
              </a:rPr>
              <a:t>Term: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xmlns="" id="{5F8ED0D7-1D3B-EA40-89A6-FE5BFCF679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55020" y="6247672"/>
            <a:ext cx="2213630" cy="366645"/>
          </a:xfrm>
        </p:spPr>
        <p:txBody>
          <a:bodyPr anchor="b"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  <a:latin typeface="Muli" pitchFamily="2" charset="77"/>
              </a:defRPr>
            </a:lvl1pPr>
            <a:lvl2pPr>
              <a:defRPr sz="1800">
                <a:solidFill>
                  <a:schemeClr val="bg1"/>
                </a:solidFill>
                <a:latin typeface="Muli" pitchFamily="2" charset="77"/>
              </a:defRPr>
            </a:lvl2pPr>
            <a:lvl3pPr>
              <a:defRPr sz="1800">
                <a:solidFill>
                  <a:schemeClr val="bg1"/>
                </a:solidFill>
                <a:latin typeface="Muli" pitchFamily="2" charset="77"/>
              </a:defRPr>
            </a:lvl3pPr>
            <a:lvl4pPr>
              <a:defRPr sz="1800">
                <a:solidFill>
                  <a:schemeClr val="bg1"/>
                </a:solidFill>
                <a:latin typeface="Muli" pitchFamily="2" charset="77"/>
              </a:defRPr>
            </a:lvl4pPr>
            <a:lvl5pPr>
              <a:defRPr sz="1800">
                <a:solidFill>
                  <a:schemeClr val="bg1"/>
                </a:solidFill>
                <a:latin typeface="Muli" pitchFamily="2" charset="77"/>
              </a:defRPr>
            </a:lvl5pPr>
          </a:lstStyle>
          <a:p>
            <a:pPr lvl="0"/>
            <a:endParaRPr lang="en-GB" dirty="0"/>
          </a:p>
        </p:txBody>
      </p:sp>
      <p:pic>
        <p:nvPicPr>
          <p:cNvPr id="10" name="Picture 9"/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3168000" y="928800"/>
            <a:ext cx="5280660" cy="899795"/>
          </a:xfrm>
          <a:prstGeom prst="rect">
            <a:avLst/>
          </a:prstGeom>
          <a:noFill/>
          <a:ln>
            <a:noFill/>
            <a:prstDash/>
          </a:ln>
        </p:spPr>
      </p:pic>
    </p:spTree>
    <p:extLst>
      <p:ext uri="{BB962C8B-B14F-4D97-AF65-F5344CB8AC3E}">
        <p14:creationId xmlns:p14="http://schemas.microsoft.com/office/powerpoint/2010/main" val="19618266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27646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98096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40442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77579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4426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79260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D22C0101-D23A-5C4E-A28F-EEE925C2BAFE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xmlns="" id="{5BA0AB86-75A7-554E-9835-D9E30F3233C2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821396605"/>
              </p:ext>
            </p:extLst>
          </p:nvPr>
        </p:nvGraphicFramePr>
        <p:xfrm>
          <a:off x="368075" y="335814"/>
          <a:ext cx="9055100" cy="8678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6503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89006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33917">
                <a:tc>
                  <a:txBody>
                    <a:bodyPr/>
                    <a:lstStyle/>
                    <a:p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33917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Lato" panose="020F0502020204030203" pitchFamily="34" charset="77"/>
                        </a:rPr>
                        <a:t>Lesson: 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10" name="Text Placeholder 8">
            <a:extLst>
              <a:ext uri="{FF2B5EF4-FFF2-40B4-BE49-F238E27FC236}">
                <a16:creationId xmlns:a16="http://schemas.microsoft.com/office/drawing/2014/main" xmlns="" id="{D89521DD-EB1B-DB4F-AF92-E0AA49E4BF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91130" y="805579"/>
            <a:ext cx="427037" cy="362803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1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7CCCC1F5-259E-4B4B-BD71-985F500660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3622" y="325965"/>
            <a:ext cx="1154545" cy="419131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Place Value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xmlns="" id="{2B829687-5986-4D4A-9EAC-01CD129F7C4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518167" y="325967"/>
            <a:ext cx="7900555" cy="867834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xmlns="" id="{3A402356-13E0-F64F-AEAF-C92A30D3DD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885" y="1468986"/>
            <a:ext cx="11556570" cy="5039298"/>
          </a:xfrm>
        </p:spPr>
        <p:txBody>
          <a:bodyPr/>
          <a:lstStyle>
            <a:lvl1pPr>
              <a:defRPr>
                <a:latin typeface="Muli" pitchFamily="2" charset="77"/>
              </a:defRPr>
            </a:lvl1pPr>
            <a:lvl2pPr>
              <a:defRPr>
                <a:latin typeface="Muli" pitchFamily="2" charset="77"/>
              </a:defRPr>
            </a:lvl2pPr>
            <a:lvl3pPr>
              <a:defRPr>
                <a:latin typeface="Muli" pitchFamily="2" charset="77"/>
              </a:defRPr>
            </a:lvl3pPr>
            <a:lvl4pPr>
              <a:defRPr>
                <a:latin typeface="Muli" pitchFamily="2" charset="77"/>
              </a:defRPr>
            </a:lvl4pPr>
            <a:lvl5pPr>
              <a:defRPr>
                <a:latin typeface="Muli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12" name="Picture 11"/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9720000" y="360000"/>
            <a:ext cx="2159635" cy="1007110"/>
          </a:xfrm>
          <a:prstGeom prst="rect">
            <a:avLst/>
          </a:prstGeom>
          <a:noFill/>
          <a:ln>
            <a:noFill/>
            <a:prstDash/>
          </a:ln>
        </p:spPr>
      </p:pic>
    </p:spTree>
    <p:extLst>
      <p:ext uri="{BB962C8B-B14F-4D97-AF65-F5344CB8AC3E}">
        <p14:creationId xmlns:p14="http://schemas.microsoft.com/office/powerpoint/2010/main" val="5629704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D22C0101-D23A-5C4E-A28F-EEE925C2BAFE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xmlns="" id="{5BA0AB86-75A7-554E-9835-D9E30F3233C2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077034169"/>
              </p:ext>
            </p:extLst>
          </p:nvPr>
        </p:nvGraphicFramePr>
        <p:xfrm>
          <a:off x="384117" y="335814"/>
          <a:ext cx="9055100" cy="8678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6503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89006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33917">
                <a:tc>
                  <a:txBody>
                    <a:bodyPr/>
                    <a:lstStyle/>
                    <a:p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33917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Lato" panose="020F0502020204030203" pitchFamily="34" charset="77"/>
                        </a:rPr>
                        <a:t>Lesson: 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10" name="Text Placeholder 8">
            <a:extLst>
              <a:ext uri="{FF2B5EF4-FFF2-40B4-BE49-F238E27FC236}">
                <a16:creationId xmlns:a16="http://schemas.microsoft.com/office/drawing/2014/main" xmlns="" id="{D89521DD-EB1B-DB4F-AF92-E0AA49E4BF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7172" y="805579"/>
            <a:ext cx="427037" cy="362803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1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7CCCC1F5-259E-4B4B-BD71-985F500660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9664" y="325965"/>
            <a:ext cx="1154545" cy="419131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Place Value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xmlns="" id="{2B829687-5986-4D4A-9EAC-01CD129F7C4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534209" y="325967"/>
            <a:ext cx="7900555" cy="867834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endParaRPr lang="en-GB" dirty="0"/>
          </a:p>
        </p:txBody>
      </p:sp>
      <p:pic>
        <p:nvPicPr>
          <p:cNvPr id="12" name="Picture 11"/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9720000" y="360000"/>
            <a:ext cx="2159635" cy="1007110"/>
          </a:xfrm>
          <a:prstGeom prst="rect">
            <a:avLst/>
          </a:prstGeom>
          <a:noFill/>
          <a:ln>
            <a:noFill/>
            <a:prstDash/>
          </a:ln>
        </p:spPr>
      </p:pic>
    </p:spTree>
    <p:extLst>
      <p:ext uri="{BB962C8B-B14F-4D97-AF65-F5344CB8AC3E}">
        <p14:creationId xmlns:p14="http://schemas.microsoft.com/office/powerpoint/2010/main" val="27877584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2CA7A3E8-3E3C-9545-B15C-D2AF00F7E362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8780813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Muli" pitchFamily="2" charset="77"/>
              </a:defRPr>
            </a:lvl1pPr>
            <a:lvl2pPr>
              <a:defRPr>
                <a:latin typeface="Muli" pitchFamily="2" charset="77"/>
              </a:defRPr>
            </a:lvl2pPr>
            <a:lvl3pPr>
              <a:defRPr>
                <a:latin typeface="Muli" pitchFamily="2" charset="77"/>
              </a:defRPr>
            </a:lvl3pPr>
            <a:lvl4pPr>
              <a:defRPr>
                <a:latin typeface="Muli" pitchFamily="2" charset="77"/>
              </a:defRPr>
            </a:lvl4pPr>
            <a:lvl5pPr>
              <a:defRPr>
                <a:latin typeface="Muli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uli" pitchFamily="2" charset="77"/>
              </a:defRPr>
            </a:lvl1pPr>
          </a:lstStyle>
          <a:p>
            <a:r>
              <a:rPr lang="en-GB"/>
              <a:t>Sample Slides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latin typeface="Muli" pitchFamily="2" charset="77"/>
              </a:defRPr>
            </a:lvl1pPr>
          </a:lstStyle>
          <a:p>
            <a:fld id="{29D7F810-DEEF-074C-B140-2A2C318EAFDC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3" name="Picture 12"/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9720000" y="360000"/>
            <a:ext cx="2159635" cy="1007110"/>
          </a:xfrm>
          <a:prstGeom prst="rect">
            <a:avLst/>
          </a:prstGeom>
          <a:noFill/>
          <a:ln>
            <a:noFill/>
            <a:prstDash/>
          </a:ln>
        </p:spPr>
      </p:pic>
    </p:spTree>
    <p:extLst>
      <p:ext uri="{BB962C8B-B14F-4D97-AF65-F5344CB8AC3E}">
        <p14:creationId xmlns:p14="http://schemas.microsoft.com/office/powerpoint/2010/main" val="39901411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2CA7A3E8-3E3C-9545-B15C-D2AF00F7E362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8780813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uli" pitchFamily="2" charset="77"/>
              </a:defRPr>
            </a:lvl1pPr>
          </a:lstStyle>
          <a:p>
            <a:r>
              <a:rPr lang="en-GB"/>
              <a:t>Sample Slides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latin typeface="Muli" pitchFamily="2" charset="77"/>
              </a:defRPr>
            </a:lvl1pPr>
          </a:lstStyle>
          <a:p>
            <a:fld id="{29D7F810-DEEF-074C-B140-2A2C318EAFDC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3" name="Picture 12"/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9720000" y="360000"/>
            <a:ext cx="2159635" cy="1007110"/>
          </a:xfrm>
          <a:prstGeom prst="rect">
            <a:avLst/>
          </a:prstGeom>
          <a:noFill/>
          <a:ln>
            <a:noFill/>
            <a:prstDash/>
          </a:ln>
        </p:spPr>
      </p:pic>
    </p:spTree>
    <p:extLst>
      <p:ext uri="{BB962C8B-B14F-4D97-AF65-F5344CB8AC3E}">
        <p14:creationId xmlns:p14="http://schemas.microsoft.com/office/powerpoint/2010/main" val="27014002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estion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403F0EC-BACB-B74E-A7F5-23CAB3DFDA3B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431925"/>
            <a:ext cx="10515600" cy="1325563"/>
          </a:xfrm>
        </p:spPr>
        <p:txBody>
          <a:bodyPr/>
          <a:lstStyle>
            <a:lvl1pPr algn="ctr">
              <a:defRPr>
                <a:latin typeface="OpenDyslexicAlta" pitchFamily="2" charset="77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3520441"/>
            <a:ext cx="10515600" cy="2656522"/>
          </a:xfrm>
        </p:spPr>
        <p:txBody>
          <a:bodyPr>
            <a:normAutofit/>
          </a:bodyPr>
          <a:lstStyle>
            <a:lvl1pPr marL="0" indent="0">
              <a:buNone/>
              <a:defRPr sz="4200">
                <a:solidFill>
                  <a:srgbClr val="0070C0"/>
                </a:solidFill>
              </a:defRPr>
            </a:lvl1pPr>
            <a:lvl2pPr>
              <a:defRPr>
                <a:solidFill>
                  <a:srgbClr val="0070C0"/>
                </a:solidFill>
              </a:defRPr>
            </a:lvl2pPr>
            <a:lvl3pPr>
              <a:defRPr>
                <a:solidFill>
                  <a:srgbClr val="0070C0"/>
                </a:solidFill>
              </a:defRPr>
            </a:lvl3pPr>
            <a:lvl4pPr>
              <a:defRPr>
                <a:solidFill>
                  <a:srgbClr val="0070C0"/>
                </a:solidFill>
              </a:defRPr>
            </a:lvl4pPr>
            <a:lvl5pPr>
              <a:defRPr>
                <a:solidFill>
                  <a:srgbClr val="0070C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1" name="Picture 10"/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9720000" y="360000"/>
            <a:ext cx="2159635" cy="1007110"/>
          </a:xfrm>
          <a:prstGeom prst="rect">
            <a:avLst/>
          </a:prstGeom>
          <a:noFill/>
          <a:ln>
            <a:noFill/>
            <a:prstDash/>
          </a:ln>
        </p:spPr>
      </p:pic>
    </p:spTree>
    <p:extLst>
      <p:ext uri="{BB962C8B-B14F-4D97-AF65-F5344CB8AC3E}">
        <p14:creationId xmlns:p14="http://schemas.microsoft.com/office/powerpoint/2010/main" val="27397449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xmlns="" id="{4A8255E2-8D62-EF46-8A29-C45CCF03D89D}"/>
              </a:ext>
            </a:extLst>
          </p:cNvPr>
          <p:cNvSpPr txBox="1">
            <a:spLocks/>
          </p:cNvSpPr>
          <p:nvPr userDrawn="1"/>
        </p:nvSpPr>
        <p:spPr>
          <a:xfrm>
            <a:off x="838200" y="128546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Muli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E6FE96F-DDC5-F246-8640-2EF68EEC1D75}" type="datetime1">
              <a:rPr lang="en-GB" smtClean="0"/>
              <a:pPr/>
              <a:t>31/03/2021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263278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35371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23350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615976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3" r:id="rId3"/>
    <p:sldLayoutId id="2147483660" r:id="rId4"/>
    <p:sldLayoutId id="2147483664" r:id="rId5"/>
    <p:sldLayoutId id="2147483662" r:id="rId6"/>
    <p:sldLayoutId id="2147483651" r:id="rId7"/>
    <p:sldLayoutId id="2147483652" r:id="rId8"/>
    <p:sldLayoutId id="2147483653" r:id="rId9"/>
    <p:sldLayoutId id="2147483654" r:id="rId10"/>
    <p:sldLayoutId id="2147483655" r:id="rId11"/>
    <p:sldLayoutId id="2147483656" r:id="rId12"/>
    <p:sldLayoutId id="2147483657" r:id="rId13"/>
    <p:sldLayoutId id="2147483658" r:id="rId14"/>
    <p:sldLayoutId id="2147483659" r:id="rId1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Lato Light" panose="020F0302020204030203" pitchFamily="34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emf"/><Relationship Id="rId4" Type="http://schemas.openxmlformats.org/officeDocument/2006/relationships/image" Target="../media/image16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emf"/><Relationship Id="rId4" Type="http://schemas.openxmlformats.org/officeDocument/2006/relationships/image" Target="../media/image16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emf"/><Relationship Id="rId4" Type="http://schemas.openxmlformats.org/officeDocument/2006/relationships/image" Target="../media/image19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emf"/><Relationship Id="rId4" Type="http://schemas.openxmlformats.org/officeDocument/2006/relationships/image" Target="../media/image16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emf"/><Relationship Id="rId4" Type="http://schemas.openxmlformats.org/officeDocument/2006/relationships/image" Target="../media/image16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tif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tif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xmlns="" id="{FDEECE2B-4F07-3243-A1BF-25C2CD33540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/>
          </a:bodyPr>
          <a:lstStyle/>
          <a:p>
            <a:r>
              <a:rPr lang="en-GB" dirty="0" smtClean="0"/>
              <a:t>Stage 5 </a:t>
            </a:r>
            <a:endParaRPr lang="en-GB" dirty="0"/>
          </a:p>
          <a:p>
            <a:r>
              <a:rPr lang="en-GB" dirty="0"/>
              <a:t>Term 2 - Block 1 - Perimeter and Area - Lesson 1 </a:t>
            </a:r>
          </a:p>
          <a:p>
            <a:r>
              <a:rPr lang="en-GB" dirty="0"/>
              <a:t>To be able to measure perimeters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6096D93-4A8A-F349-8E04-EC67E07A6F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917911" y="6221692"/>
            <a:ext cx="3369375" cy="369332"/>
          </a:xfrm>
        </p:spPr>
        <p:txBody>
          <a:bodyPr>
            <a:normAutofit/>
          </a:bodyPr>
          <a:lstStyle/>
          <a:p>
            <a:r>
              <a:rPr lang="en-GB" dirty="0"/>
              <a:t>Block 1 – Perimeter and Area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xmlns="" id="{BE0A8668-F4BF-FD46-97FE-DF79A2E595C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1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FFFB0E5C-B4F3-0F47-AF95-9A5EE6D06A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55981" y="1956878"/>
            <a:ext cx="1574800" cy="32893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46C1748E-6744-A341-9185-05FF18F81B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735" y="4752914"/>
            <a:ext cx="1689100" cy="12446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EC9A0CFD-E109-4140-B996-30988653C01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83038" y="-288436"/>
            <a:ext cx="1777758" cy="163784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D6DF2BA4-3A7B-0E4E-95B5-A4D9B2FD08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5730" y="4958851"/>
            <a:ext cx="876300" cy="93980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0C74A61-CF8A-0745-B69B-DD1646654FF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C9EFBDC-A8B5-9549-8D36-873513E4D40C}"/>
              </a:ext>
            </a:extLst>
          </p:cNvPr>
          <p:cNvSpPr txBox="1"/>
          <p:nvPr/>
        </p:nvSpPr>
        <p:spPr>
          <a:xfrm>
            <a:off x="596348" y="653332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8D65072-FC35-D84F-937B-70E91C6BD3D3}"/>
              </a:ext>
            </a:extLst>
          </p:cNvPr>
          <p:cNvSpPr txBox="1"/>
          <p:nvPr/>
        </p:nvSpPr>
        <p:spPr>
          <a:xfrm>
            <a:off x="9342783" y="385638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9874800" y="334800"/>
            <a:ext cx="21288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dirty="0" smtClean="0">
                <a:solidFill>
                  <a:schemeClr val="bg1"/>
                </a:solidFill>
              </a:rPr>
              <a:t>Quiz:</a:t>
            </a:r>
            <a:r>
              <a:rPr lang="en-GB" sz="2000" b="1" dirty="0" smtClean="0">
                <a:solidFill>
                  <a:schemeClr val="bg1"/>
                </a:solidFill>
              </a:rPr>
              <a:t> </a:t>
            </a:r>
            <a:r>
              <a:rPr lang="en-GB" sz="2000" b="1" dirty="0">
                <a:solidFill>
                  <a:schemeClr val="bg1"/>
                </a:solidFill>
              </a:rPr>
              <a:t>QIJUFAH</a:t>
            </a:r>
            <a:endParaRPr lang="en-GB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02855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What is the perimeter for the rectangle shown below?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>
                <a:solidFill>
                  <a:srgbClr val="FF3860"/>
                </a:solidFill>
              </a:rPr>
              <a:t>(10 cm + 2 cm) x 2 =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>
                <a:solidFill>
                  <a:srgbClr val="FF3860"/>
                </a:solidFill>
              </a:rPr>
              <a:t>12 cm x 2 = </a:t>
            </a:r>
            <a:r>
              <a:rPr lang="en-GB" sz="2200" u="sng" dirty="0">
                <a:solidFill>
                  <a:srgbClr val="FF3860"/>
                </a:solidFill>
              </a:rPr>
              <a:t>24 cm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measure perimeters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xmlns="" id="{04FA8C7C-E0DB-F743-BABE-F3034198428B}"/>
              </a:ext>
            </a:extLst>
          </p:cNvPr>
          <p:cNvSpPr/>
          <p:nvPr/>
        </p:nvSpPr>
        <p:spPr>
          <a:xfrm>
            <a:off x="9131607" y="2367856"/>
            <a:ext cx="906114" cy="915119"/>
          </a:xfrm>
          <a:prstGeom prst="roundRect">
            <a:avLst/>
          </a:prstGeom>
          <a:noFill/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US" sz="6000" dirty="0">
              <a:solidFill>
                <a:srgbClr val="FF3860"/>
              </a:solidFill>
              <a:latin typeface="OpenDyslexic" pitchFamily="2" charset="77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68941387-6ED9-A747-8796-A5C16A3166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3782" y="-1253709"/>
            <a:ext cx="6720018" cy="7972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9834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measure perimeters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What is the perimeter for the rectangle shown below?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Explain your answer. 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xmlns="" id="{04FA8C7C-E0DB-F743-BABE-F3034198428B}"/>
              </a:ext>
            </a:extLst>
          </p:cNvPr>
          <p:cNvSpPr/>
          <p:nvPr/>
        </p:nvSpPr>
        <p:spPr>
          <a:xfrm>
            <a:off x="9131607" y="2367856"/>
            <a:ext cx="906114" cy="915119"/>
          </a:xfrm>
          <a:prstGeom prst="roundRect">
            <a:avLst/>
          </a:prstGeom>
          <a:noFill/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US" sz="6000" dirty="0">
              <a:solidFill>
                <a:srgbClr val="FF3860"/>
              </a:solidFill>
              <a:latin typeface="OpenDyslexic" pitchFamily="2" charset="77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52D72B2F-1C33-2B4C-8B6B-E446D607A2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3782" y="-1277486"/>
            <a:ext cx="6096000" cy="798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4922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measure perimeters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What is the perimeter for the rectangle shown below?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>
                <a:solidFill>
                  <a:srgbClr val="FF3860"/>
                </a:solidFill>
              </a:rPr>
              <a:t>(8 cm + 3 cm) x 2 =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>
                <a:solidFill>
                  <a:srgbClr val="FF3860"/>
                </a:solidFill>
              </a:rPr>
              <a:t>11 cm x 2 = </a:t>
            </a:r>
            <a:r>
              <a:rPr lang="en-GB" sz="2200" u="sng" dirty="0">
                <a:solidFill>
                  <a:srgbClr val="FF3860"/>
                </a:solidFill>
              </a:rPr>
              <a:t>22 cm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xmlns="" id="{04FA8C7C-E0DB-F743-BABE-F3034198428B}"/>
              </a:ext>
            </a:extLst>
          </p:cNvPr>
          <p:cNvSpPr/>
          <p:nvPr/>
        </p:nvSpPr>
        <p:spPr>
          <a:xfrm>
            <a:off x="9131607" y="2367856"/>
            <a:ext cx="906114" cy="915119"/>
          </a:xfrm>
          <a:prstGeom prst="roundRect">
            <a:avLst/>
          </a:prstGeom>
          <a:noFill/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US" sz="6000" dirty="0">
              <a:solidFill>
                <a:srgbClr val="FF3860"/>
              </a:solidFill>
              <a:latin typeface="OpenDyslexic" pitchFamily="2" charset="77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50C43E81-C356-E84A-9024-4027E8DC36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3782" y="-1277486"/>
            <a:ext cx="6096000" cy="798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0268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measure perimeters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0960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/>
              <a:t>Activity 1: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Accurately draw your own rectangles and share them with a table partner to measure and calculate each rectangle’s perimeter.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xmlns="" id="{04FA8C7C-E0DB-F743-BABE-F3034198428B}"/>
              </a:ext>
            </a:extLst>
          </p:cNvPr>
          <p:cNvSpPr/>
          <p:nvPr/>
        </p:nvSpPr>
        <p:spPr>
          <a:xfrm>
            <a:off x="9131607" y="2367856"/>
            <a:ext cx="906114" cy="915119"/>
          </a:xfrm>
          <a:prstGeom prst="roundRect">
            <a:avLst/>
          </a:prstGeom>
          <a:noFill/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US" sz="6000" dirty="0">
              <a:solidFill>
                <a:srgbClr val="FF3860"/>
              </a:solidFill>
              <a:latin typeface="OpenDyslexic" pitchFamily="2" charset="77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F6EF7C8-ACD0-2248-8FCD-53D6C8F020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1351" y="-1195824"/>
            <a:ext cx="6112740" cy="7997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6574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measure perimeters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0960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/>
              <a:t>Activity 1: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Accurately draw your own rectangles and share them with a table partner to measure and calculate each rectangle’s perimeter.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>
                <a:solidFill>
                  <a:srgbClr val="FF3860"/>
                </a:solidFill>
              </a:rPr>
              <a:t>Teacher / peer assessment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xmlns="" id="{04FA8C7C-E0DB-F743-BABE-F3034198428B}"/>
              </a:ext>
            </a:extLst>
          </p:cNvPr>
          <p:cNvSpPr/>
          <p:nvPr/>
        </p:nvSpPr>
        <p:spPr>
          <a:xfrm>
            <a:off x="9131607" y="2367856"/>
            <a:ext cx="906114" cy="915119"/>
          </a:xfrm>
          <a:prstGeom prst="roundRect">
            <a:avLst/>
          </a:prstGeom>
          <a:noFill/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US" sz="6000" dirty="0">
              <a:solidFill>
                <a:srgbClr val="FF3860"/>
              </a:solidFill>
              <a:latin typeface="OpenDyslexic" pitchFamily="2" charset="77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F71A6BE-F0A9-1E40-9FCD-231B1360BA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1351" y="-1195824"/>
            <a:ext cx="6112740" cy="7997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2553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measure perimeters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6584976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 algn="just">
              <a:buClr>
                <a:srgbClr val="23D160"/>
              </a:buClr>
              <a:buSzPct val="85000"/>
              <a:buNone/>
            </a:pPr>
            <a:r>
              <a:rPr lang="en-GB" sz="2200" dirty="0"/>
              <a:t>Calculate the perimeter for the rectilinear shape shown on the right-hand side of the slide. </a:t>
            </a:r>
          </a:p>
          <a:p>
            <a:pPr marL="0" indent="0" algn="just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 algn="just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 algn="just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 algn="just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 algn="just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 algn="just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xmlns="" id="{04FA8C7C-E0DB-F743-BABE-F3034198428B}"/>
              </a:ext>
            </a:extLst>
          </p:cNvPr>
          <p:cNvSpPr/>
          <p:nvPr/>
        </p:nvSpPr>
        <p:spPr>
          <a:xfrm>
            <a:off x="9131607" y="2367856"/>
            <a:ext cx="906114" cy="915119"/>
          </a:xfrm>
          <a:prstGeom prst="roundRect">
            <a:avLst/>
          </a:prstGeom>
          <a:noFill/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US" sz="6000" dirty="0">
              <a:solidFill>
                <a:srgbClr val="FF3860"/>
              </a:solidFill>
              <a:latin typeface="OpenDyslexic" pitchFamily="2" charset="77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CF4F200C-B78F-BB42-83B8-A1245D8D9E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1953" y="2689712"/>
            <a:ext cx="2405285" cy="2405285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89DDE13B-70DC-6547-9E48-9BEF0307E53A}"/>
              </a:ext>
            </a:extLst>
          </p:cNvPr>
          <p:cNvSpPr/>
          <p:nvPr/>
        </p:nvSpPr>
        <p:spPr>
          <a:xfrm>
            <a:off x="9144103" y="5216698"/>
            <a:ext cx="780983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GB" dirty="0">
                <a:latin typeface="OpenDyslexicAlta" pitchFamily="2" charset="77"/>
              </a:rPr>
              <a:t>8 cm</a:t>
            </a:r>
            <a:endParaRPr lang="en-US" dirty="0">
              <a:latin typeface="OpenDyslexicAlta" pitchFamily="2" charset="77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DC8BF8B3-CCB3-224B-8BC5-BC54A32D90F3}"/>
              </a:ext>
            </a:extLst>
          </p:cNvPr>
          <p:cNvSpPr/>
          <p:nvPr/>
        </p:nvSpPr>
        <p:spPr>
          <a:xfrm>
            <a:off x="7550970" y="3818648"/>
            <a:ext cx="780983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GB" dirty="0">
                <a:latin typeface="OpenDyslexicAlta" pitchFamily="2" charset="77"/>
              </a:rPr>
              <a:t>6 cm</a:t>
            </a:r>
            <a:endParaRPr lang="en-US" dirty="0">
              <a:latin typeface="OpenDyslexicAlta" pitchFamily="2" charset="77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A27861E8-D199-EC49-A892-277C5D971BA3}"/>
              </a:ext>
            </a:extLst>
          </p:cNvPr>
          <p:cNvSpPr/>
          <p:nvPr/>
        </p:nvSpPr>
        <p:spPr>
          <a:xfrm>
            <a:off x="10865033" y="4457316"/>
            <a:ext cx="780983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GB" dirty="0">
                <a:latin typeface="OpenDyslexicAlta" pitchFamily="2" charset="77"/>
              </a:rPr>
              <a:t>2 cm</a:t>
            </a:r>
            <a:endParaRPr lang="en-US" dirty="0">
              <a:latin typeface="OpenDyslexicAlta" pitchFamily="2" charset="77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B9EE6358-F875-2D49-B804-9724547FAFE0}"/>
              </a:ext>
            </a:extLst>
          </p:cNvPr>
          <p:cNvSpPr/>
          <p:nvPr/>
        </p:nvSpPr>
        <p:spPr>
          <a:xfrm>
            <a:off x="9563566" y="3818648"/>
            <a:ext cx="780983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GB" dirty="0">
                <a:latin typeface="OpenDyslexicAlta" pitchFamily="2" charset="77"/>
              </a:rPr>
              <a:t>6 cm</a:t>
            </a:r>
            <a:endParaRPr lang="en-US" dirty="0">
              <a:latin typeface="OpenDyslexicAlta" pitchFamily="2" charset="77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AEAAA94F-90D8-FE45-9673-A39CD8406709}"/>
              </a:ext>
            </a:extLst>
          </p:cNvPr>
          <p:cNvSpPr/>
          <p:nvPr/>
        </p:nvSpPr>
        <p:spPr>
          <a:xfrm>
            <a:off x="9330203" y="3244145"/>
            <a:ext cx="788999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GB" dirty="0">
                <a:latin typeface="OpenDyslexicAlta" pitchFamily="2" charset="77"/>
              </a:rPr>
              <a:t>4 cm</a:t>
            </a:r>
            <a:endParaRPr lang="en-US" dirty="0">
              <a:latin typeface="OpenDyslexicAlta" pitchFamily="2" charset="77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6FD8CE2C-8E5B-6D45-A91B-A72302C2A9B6}"/>
              </a:ext>
            </a:extLst>
          </p:cNvPr>
          <p:cNvSpPr/>
          <p:nvPr/>
        </p:nvSpPr>
        <p:spPr>
          <a:xfrm>
            <a:off x="8412612" y="2363053"/>
            <a:ext cx="788999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GB" dirty="0">
                <a:latin typeface="OpenDyslexicAlta" pitchFamily="2" charset="77"/>
              </a:rPr>
              <a:t>2 cm</a:t>
            </a:r>
            <a:endParaRPr lang="en-US" dirty="0">
              <a:latin typeface="OpenDyslexicAlta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2291346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measure perimeters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6584976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 algn="just">
              <a:buClr>
                <a:srgbClr val="23D160"/>
              </a:buClr>
              <a:buSzPct val="85000"/>
              <a:buNone/>
            </a:pPr>
            <a:r>
              <a:rPr lang="en-GB" sz="2200" dirty="0"/>
              <a:t>Calculate the perimeter for the rectilinear shape shown on the right-hand side of the slide. </a:t>
            </a:r>
          </a:p>
          <a:p>
            <a:pPr marL="0" indent="0" algn="just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 algn="just">
              <a:buClr>
                <a:srgbClr val="23D160"/>
              </a:buClr>
              <a:buSzPct val="85000"/>
              <a:buNone/>
            </a:pPr>
            <a:r>
              <a:rPr lang="en-GB" sz="2200" dirty="0">
                <a:solidFill>
                  <a:srgbClr val="FF3860"/>
                </a:solidFill>
              </a:rPr>
              <a:t>The pink rectilinear shape has a total perimeter of 28 cm. </a:t>
            </a:r>
            <a:endParaRPr lang="en-GB" sz="2200" dirty="0"/>
          </a:p>
          <a:p>
            <a:pPr marL="0" indent="0" algn="just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 algn="just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 algn="just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 algn="just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 algn="just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xmlns="" id="{04FA8C7C-E0DB-F743-BABE-F3034198428B}"/>
              </a:ext>
            </a:extLst>
          </p:cNvPr>
          <p:cNvSpPr/>
          <p:nvPr/>
        </p:nvSpPr>
        <p:spPr>
          <a:xfrm>
            <a:off x="9131607" y="2367856"/>
            <a:ext cx="906114" cy="915119"/>
          </a:xfrm>
          <a:prstGeom prst="roundRect">
            <a:avLst/>
          </a:prstGeom>
          <a:noFill/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US" sz="6000" dirty="0">
              <a:solidFill>
                <a:srgbClr val="FF3860"/>
              </a:solidFill>
              <a:latin typeface="OpenDyslexic" pitchFamily="2" charset="77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CF4F200C-B78F-BB42-83B8-A1245D8D9E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1953" y="2689712"/>
            <a:ext cx="2405285" cy="2405285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89DDE13B-70DC-6547-9E48-9BEF0307E53A}"/>
              </a:ext>
            </a:extLst>
          </p:cNvPr>
          <p:cNvSpPr/>
          <p:nvPr/>
        </p:nvSpPr>
        <p:spPr>
          <a:xfrm>
            <a:off x="9144103" y="5216698"/>
            <a:ext cx="780983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GB" dirty="0">
                <a:latin typeface="OpenDyslexicAlta" pitchFamily="2" charset="77"/>
              </a:rPr>
              <a:t>8 cm</a:t>
            </a:r>
            <a:endParaRPr lang="en-US" dirty="0">
              <a:latin typeface="OpenDyslexicAlta" pitchFamily="2" charset="77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DC8BF8B3-CCB3-224B-8BC5-BC54A32D90F3}"/>
              </a:ext>
            </a:extLst>
          </p:cNvPr>
          <p:cNvSpPr/>
          <p:nvPr/>
        </p:nvSpPr>
        <p:spPr>
          <a:xfrm>
            <a:off x="7550970" y="3818648"/>
            <a:ext cx="780983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GB" dirty="0">
                <a:latin typeface="OpenDyslexicAlta" pitchFamily="2" charset="77"/>
              </a:rPr>
              <a:t>6 cm</a:t>
            </a:r>
            <a:endParaRPr lang="en-US" dirty="0">
              <a:latin typeface="OpenDyslexicAlta" pitchFamily="2" charset="77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A27861E8-D199-EC49-A892-277C5D971BA3}"/>
              </a:ext>
            </a:extLst>
          </p:cNvPr>
          <p:cNvSpPr/>
          <p:nvPr/>
        </p:nvSpPr>
        <p:spPr>
          <a:xfrm>
            <a:off x="10865033" y="4457316"/>
            <a:ext cx="780983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GB" dirty="0">
                <a:latin typeface="OpenDyslexicAlta" pitchFamily="2" charset="77"/>
              </a:rPr>
              <a:t>2 cm</a:t>
            </a:r>
            <a:endParaRPr lang="en-US" dirty="0">
              <a:latin typeface="OpenDyslexicAlta" pitchFamily="2" charset="77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B9EE6358-F875-2D49-B804-9724547FAFE0}"/>
              </a:ext>
            </a:extLst>
          </p:cNvPr>
          <p:cNvSpPr/>
          <p:nvPr/>
        </p:nvSpPr>
        <p:spPr>
          <a:xfrm>
            <a:off x="9563566" y="3818648"/>
            <a:ext cx="780983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GB" dirty="0">
                <a:latin typeface="OpenDyslexicAlta" pitchFamily="2" charset="77"/>
              </a:rPr>
              <a:t>6 cm</a:t>
            </a:r>
            <a:endParaRPr lang="en-US" dirty="0">
              <a:latin typeface="OpenDyslexicAlta" pitchFamily="2" charset="77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AEAAA94F-90D8-FE45-9673-A39CD8406709}"/>
              </a:ext>
            </a:extLst>
          </p:cNvPr>
          <p:cNvSpPr/>
          <p:nvPr/>
        </p:nvSpPr>
        <p:spPr>
          <a:xfrm>
            <a:off x="9330203" y="3244145"/>
            <a:ext cx="788999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GB" dirty="0">
                <a:latin typeface="OpenDyslexicAlta" pitchFamily="2" charset="77"/>
              </a:rPr>
              <a:t>4 cm</a:t>
            </a:r>
            <a:endParaRPr lang="en-US" dirty="0">
              <a:latin typeface="OpenDyslexicAlta" pitchFamily="2" charset="77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6FD8CE2C-8E5B-6D45-A91B-A72302C2A9B6}"/>
              </a:ext>
            </a:extLst>
          </p:cNvPr>
          <p:cNvSpPr/>
          <p:nvPr/>
        </p:nvSpPr>
        <p:spPr>
          <a:xfrm>
            <a:off x="8412612" y="2363053"/>
            <a:ext cx="788999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GB" dirty="0">
                <a:latin typeface="OpenDyslexicAlta" pitchFamily="2" charset="77"/>
              </a:rPr>
              <a:t>2 cm</a:t>
            </a:r>
            <a:endParaRPr lang="en-US" dirty="0">
              <a:latin typeface="OpenDyslexicAlta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3125685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measure perimeters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6384236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dirty="0"/>
              <a:t>Activity 2:</a:t>
            </a:r>
          </a:p>
          <a:p>
            <a:pPr marL="0" indent="0" algn="just">
              <a:buClr>
                <a:srgbClr val="23D160"/>
              </a:buClr>
              <a:buSzPct val="85000"/>
              <a:buNone/>
            </a:pPr>
            <a:r>
              <a:rPr lang="en-GB" sz="2200" dirty="0"/>
              <a:t>Accurately draw your own rectilinear shapes and share them with a table partner to measure and calculate each shape’s perimeter. </a:t>
            </a:r>
          </a:p>
          <a:p>
            <a:pPr marL="0" indent="0" algn="just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 algn="just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 algn="just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 algn="just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 algn="just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xmlns="" id="{04FA8C7C-E0DB-F743-BABE-F3034198428B}"/>
              </a:ext>
            </a:extLst>
          </p:cNvPr>
          <p:cNvSpPr/>
          <p:nvPr/>
        </p:nvSpPr>
        <p:spPr>
          <a:xfrm>
            <a:off x="9131607" y="2367856"/>
            <a:ext cx="906114" cy="915119"/>
          </a:xfrm>
          <a:prstGeom prst="roundRect">
            <a:avLst/>
          </a:prstGeom>
          <a:noFill/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US" sz="6000" dirty="0">
              <a:solidFill>
                <a:srgbClr val="FF3860"/>
              </a:solidFill>
              <a:latin typeface="OpenDyslexic" pitchFamily="2" charset="77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9054705-33D4-6048-BA6D-603CEABB21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170707" y="3597365"/>
            <a:ext cx="2457293" cy="203471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5FEA3A8E-3AA8-164B-8C74-68A30F8B49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7957052" y="3547022"/>
            <a:ext cx="2349109" cy="182101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22642DD0-5DC4-F741-9C65-335BADFDAC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40777" y="3794347"/>
            <a:ext cx="2348533" cy="1366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6893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measure perimeters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6384236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dirty="0"/>
              <a:t>Activity 2:</a:t>
            </a:r>
          </a:p>
          <a:p>
            <a:pPr marL="0" indent="0" algn="just">
              <a:buClr>
                <a:srgbClr val="23D160"/>
              </a:buClr>
              <a:buSzPct val="85000"/>
              <a:buNone/>
            </a:pPr>
            <a:r>
              <a:rPr lang="en-GB" sz="2200" dirty="0"/>
              <a:t>Accurately draw your own rectilinear shapes and share them with a table partner to measure and calculate each shape’s perimeter. </a:t>
            </a:r>
          </a:p>
          <a:p>
            <a:pPr marL="0" indent="0" algn="just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 algn="just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 algn="just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 algn="just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 algn="just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 algn="just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 algn="just">
              <a:buClr>
                <a:srgbClr val="23D160"/>
              </a:buClr>
              <a:buSzPct val="85000"/>
              <a:buNone/>
            </a:pPr>
            <a:r>
              <a:rPr lang="en-GB" sz="2200" dirty="0">
                <a:solidFill>
                  <a:srgbClr val="FF3860"/>
                </a:solidFill>
              </a:rPr>
              <a:t>Teacher / peer assessment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xmlns="" id="{04FA8C7C-E0DB-F743-BABE-F3034198428B}"/>
              </a:ext>
            </a:extLst>
          </p:cNvPr>
          <p:cNvSpPr/>
          <p:nvPr/>
        </p:nvSpPr>
        <p:spPr>
          <a:xfrm>
            <a:off x="9131607" y="2367856"/>
            <a:ext cx="906114" cy="915119"/>
          </a:xfrm>
          <a:prstGeom prst="roundRect">
            <a:avLst/>
          </a:prstGeom>
          <a:noFill/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US" sz="6000" dirty="0">
              <a:solidFill>
                <a:srgbClr val="FF3860"/>
              </a:solidFill>
              <a:latin typeface="OpenDyslexic" pitchFamily="2" charset="77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9054705-33D4-6048-BA6D-603CEABB21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170707" y="3597365"/>
            <a:ext cx="2457293" cy="203471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5FEA3A8E-3AA8-164B-8C74-68A30F8B49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7957052" y="3547022"/>
            <a:ext cx="2349109" cy="182101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22642DD0-5DC4-F741-9C65-335BADFDAC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40777" y="3794347"/>
            <a:ext cx="2348533" cy="1366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4285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measure perimeters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451389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/>
              <a:t>Activity 3: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If the dots are spaced exactly 1 cm from each other, what is the total perimeter of the shape shown?</a:t>
            </a:r>
            <a:br>
              <a:rPr lang="en-GB" sz="2200" dirty="0"/>
            </a:b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If we doubled the length of each side, what would the shape look like?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What would the new shape’s total perimeter be? 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xmlns="" id="{04FA8C7C-E0DB-F743-BABE-F3034198428B}"/>
              </a:ext>
            </a:extLst>
          </p:cNvPr>
          <p:cNvSpPr/>
          <p:nvPr/>
        </p:nvSpPr>
        <p:spPr>
          <a:xfrm>
            <a:off x="9131607" y="2367856"/>
            <a:ext cx="906114" cy="915119"/>
          </a:xfrm>
          <a:prstGeom prst="roundRect">
            <a:avLst/>
          </a:prstGeom>
          <a:noFill/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US" sz="6000" dirty="0">
              <a:solidFill>
                <a:srgbClr val="FF3860"/>
              </a:solidFill>
              <a:latin typeface="OpenDyslexic" pitchFamily="2" charset="77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4F16463-30AB-BB4C-ACE8-D572A83DF5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1607" y="1461294"/>
            <a:ext cx="5080000" cy="5080000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xmlns="" id="{C3D43CEA-6F1A-A44A-9CB8-CE0A4FD4D7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94880" y="2139101"/>
            <a:ext cx="965200" cy="147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8434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measure perimeters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Success criteria:</a:t>
            </a:r>
          </a:p>
          <a:p>
            <a:pPr>
              <a:buClr>
                <a:srgbClr val="23D160"/>
              </a:buClr>
              <a:buSzPct val="85000"/>
              <a:buFont typeface="Wingdings" pitchFamily="2" charset="2"/>
              <a:buChar char="ü"/>
            </a:pPr>
            <a:r>
              <a:rPr lang="en-GB" sz="2200" dirty="0"/>
              <a:t>I can use a ruler accurately to measure and calculate the perimeters of rectangles and rectilinear shapes</a:t>
            </a:r>
          </a:p>
          <a:p>
            <a:pPr>
              <a:buClr>
                <a:srgbClr val="23D160"/>
              </a:buClr>
              <a:buSzPct val="85000"/>
              <a:buFont typeface="Wingdings" pitchFamily="2" charset="2"/>
              <a:buChar char="ü"/>
            </a:pPr>
            <a:r>
              <a:rPr lang="en-GB" sz="2200" dirty="0"/>
              <a:t>I can explain my reasoning when using a ruler accurately to measure and calculate the perimeters of rectangles and rectilinear shapes</a:t>
            </a:r>
          </a:p>
        </p:txBody>
      </p:sp>
    </p:spTree>
    <p:extLst>
      <p:ext uri="{BB962C8B-B14F-4D97-AF65-F5344CB8AC3E}">
        <p14:creationId xmlns:p14="http://schemas.microsoft.com/office/powerpoint/2010/main" val="434688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measure perimeters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451389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dirty="0"/>
              <a:t>Activity 3: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If the dots are spaced exactly 1 cm from each other, what is the total perimeter of the shape shown?</a:t>
            </a:r>
            <a:br>
              <a:rPr lang="en-GB" sz="2200" dirty="0"/>
            </a:br>
            <a:r>
              <a:rPr lang="en-GB" sz="2200" dirty="0">
                <a:solidFill>
                  <a:srgbClr val="FF3860"/>
                </a:solidFill>
              </a:rPr>
              <a:t>10 cm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If we doubled the length of each side, what would the shape look like?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What would the new shape’s total perimeter be?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>
                <a:solidFill>
                  <a:srgbClr val="FF3860"/>
                </a:solidFill>
              </a:rPr>
              <a:t>20 cm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xmlns="" id="{04FA8C7C-E0DB-F743-BABE-F3034198428B}"/>
              </a:ext>
            </a:extLst>
          </p:cNvPr>
          <p:cNvSpPr/>
          <p:nvPr/>
        </p:nvSpPr>
        <p:spPr>
          <a:xfrm>
            <a:off x="9131607" y="2367856"/>
            <a:ext cx="906114" cy="915119"/>
          </a:xfrm>
          <a:prstGeom prst="roundRect">
            <a:avLst/>
          </a:prstGeom>
          <a:noFill/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US" sz="6000" dirty="0">
              <a:solidFill>
                <a:srgbClr val="FF3860"/>
              </a:solidFill>
              <a:latin typeface="OpenDyslexic" pitchFamily="2" charset="77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4F16463-30AB-BB4C-ACE8-D572A83DF5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1607" y="1461294"/>
            <a:ext cx="5080000" cy="5080000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xmlns="" id="{C3D43CEA-6F1A-A44A-9CB8-CE0A4FD4D7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94880" y="2139101"/>
            <a:ext cx="965200" cy="1473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E40DF1B-13C8-3C47-AA5C-904FF1EF80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69291" y="2119446"/>
            <a:ext cx="1910257" cy="2877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3215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measure perimeters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451389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/>
              <a:t>Activity 4: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If each side of each hexagon is 2 cm in length, make as many shapes as you can with a total perimeter of 48 cm. 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xmlns="" id="{04FA8C7C-E0DB-F743-BABE-F3034198428B}"/>
              </a:ext>
            </a:extLst>
          </p:cNvPr>
          <p:cNvSpPr/>
          <p:nvPr/>
        </p:nvSpPr>
        <p:spPr>
          <a:xfrm>
            <a:off x="9131607" y="2367856"/>
            <a:ext cx="906114" cy="915119"/>
          </a:xfrm>
          <a:prstGeom prst="roundRect">
            <a:avLst/>
          </a:prstGeom>
          <a:noFill/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US" sz="6000" dirty="0">
              <a:solidFill>
                <a:srgbClr val="FF3860"/>
              </a:solidFill>
              <a:latin typeface="OpenDyslexic" pitchFamily="2" charset="77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3B7B1E0-198B-7D49-849D-22F1654375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1607" y="1461294"/>
            <a:ext cx="5080000" cy="5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6196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measure perimeters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451389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/>
              <a:t>Activity 4: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If each side of each hexagon is 2 cm in length, make as many shapes as you can with a total perimeter of 48 cm.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>
                <a:solidFill>
                  <a:srgbClr val="FF3860"/>
                </a:solidFill>
              </a:rPr>
              <a:t>Teacher / peer assessment 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xmlns="" id="{04FA8C7C-E0DB-F743-BABE-F3034198428B}"/>
              </a:ext>
            </a:extLst>
          </p:cNvPr>
          <p:cNvSpPr/>
          <p:nvPr/>
        </p:nvSpPr>
        <p:spPr>
          <a:xfrm>
            <a:off x="9131607" y="2367856"/>
            <a:ext cx="906114" cy="915119"/>
          </a:xfrm>
          <a:prstGeom prst="roundRect">
            <a:avLst/>
          </a:prstGeom>
          <a:noFill/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US" sz="6000" dirty="0">
              <a:solidFill>
                <a:srgbClr val="FF3860"/>
              </a:solidFill>
              <a:latin typeface="OpenDyslexic" pitchFamily="2" charset="77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3B7B1E0-198B-7D49-849D-22F1654375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1607" y="1461294"/>
            <a:ext cx="5080000" cy="5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1530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measure perimeters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7894984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dirty="0"/>
              <a:t>Activity 5:</a:t>
            </a:r>
          </a:p>
          <a:p>
            <a:pPr marL="0" indent="0" algn="just">
              <a:buClr>
                <a:srgbClr val="23D160"/>
              </a:buClr>
              <a:buSzPct val="85000"/>
              <a:buNone/>
            </a:pPr>
            <a:r>
              <a:rPr lang="en-GB" sz="2200" dirty="0"/>
              <a:t>Draw, measure and calculate a variety of rectilinear shapes with a total perimeter of 56 cm.</a:t>
            </a:r>
          </a:p>
          <a:p>
            <a:pPr marL="0" indent="0" algn="just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 algn="just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 algn="just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 algn="just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 algn="just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 algn="just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 algn="just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xmlns="" id="{04FA8C7C-E0DB-F743-BABE-F3034198428B}"/>
              </a:ext>
            </a:extLst>
          </p:cNvPr>
          <p:cNvSpPr/>
          <p:nvPr/>
        </p:nvSpPr>
        <p:spPr>
          <a:xfrm>
            <a:off x="9131607" y="2367856"/>
            <a:ext cx="906114" cy="915119"/>
          </a:xfrm>
          <a:prstGeom prst="roundRect">
            <a:avLst/>
          </a:prstGeom>
          <a:noFill/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US" sz="6000" dirty="0">
              <a:solidFill>
                <a:srgbClr val="FF3860"/>
              </a:solidFill>
              <a:latin typeface="OpenDyslexic" pitchFamily="2" charset="77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9054705-33D4-6048-BA6D-603CEABB21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170707" y="3597365"/>
            <a:ext cx="2457293" cy="203471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5FEA3A8E-3AA8-164B-8C74-68A30F8B49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7957052" y="3547022"/>
            <a:ext cx="2349109" cy="182101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22642DD0-5DC4-F741-9C65-335BADFDAC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40777" y="3794347"/>
            <a:ext cx="2348533" cy="1366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0362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measure perimeters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7894984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dirty="0"/>
              <a:t>Activity 5:</a:t>
            </a:r>
          </a:p>
          <a:p>
            <a:pPr marL="0" indent="0" algn="just">
              <a:buClr>
                <a:srgbClr val="23D160"/>
              </a:buClr>
              <a:buSzPct val="85000"/>
              <a:buNone/>
            </a:pPr>
            <a:r>
              <a:rPr lang="en-GB" sz="2200" dirty="0"/>
              <a:t>Draw, measure and calculate a variety of rectilinear shapes with a total perimeter of 56 cm.</a:t>
            </a:r>
          </a:p>
          <a:p>
            <a:pPr marL="0" indent="0" algn="just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 algn="just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 algn="just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 algn="just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 algn="just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 algn="just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 algn="just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 algn="just">
              <a:buClr>
                <a:srgbClr val="23D160"/>
              </a:buClr>
              <a:buSzPct val="85000"/>
              <a:buNone/>
            </a:pPr>
            <a:r>
              <a:rPr lang="en-GB" sz="2200" dirty="0">
                <a:solidFill>
                  <a:srgbClr val="FF3860"/>
                </a:solidFill>
              </a:rPr>
              <a:t>Teacher / peer assessment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xmlns="" id="{04FA8C7C-E0DB-F743-BABE-F3034198428B}"/>
              </a:ext>
            </a:extLst>
          </p:cNvPr>
          <p:cNvSpPr/>
          <p:nvPr/>
        </p:nvSpPr>
        <p:spPr>
          <a:xfrm>
            <a:off x="9131607" y="2367856"/>
            <a:ext cx="906114" cy="915119"/>
          </a:xfrm>
          <a:prstGeom prst="roundRect">
            <a:avLst/>
          </a:prstGeom>
          <a:noFill/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US" sz="6000" dirty="0">
              <a:solidFill>
                <a:srgbClr val="FF3860"/>
              </a:solidFill>
              <a:latin typeface="OpenDyslexic" pitchFamily="2" charset="77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9054705-33D4-6048-BA6D-603CEABB21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170707" y="3597365"/>
            <a:ext cx="2457293" cy="203471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5FEA3A8E-3AA8-164B-8C74-68A30F8B49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7957052" y="3547022"/>
            <a:ext cx="2349109" cy="182101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22642DD0-5DC4-F741-9C65-335BADFDAC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40777" y="3794347"/>
            <a:ext cx="2348533" cy="1366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8611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measure perimeters</a:t>
            </a:r>
            <a:endParaRPr lang="en-GB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931013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dirty="0">
                <a:solidFill>
                  <a:srgbClr val="3273DC"/>
                </a:solidFill>
              </a:rPr>
              <a:t>Evaluation: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>
                <a:solidFill>
                  <a:srgbClr val="3273DC"/>
                </a:solidFill>
              </a:rPr>
              <a:t>Is </a:t>
            </a:r>
            <a:r>
              <a:rPr lang="en-GB" sz="2200" dirty="0" err="1">
                <a:solidFill>
                  <a:srgbClr val="3273DC"/>
                </a:solidFill>
              </a:rPr>
              <a:t>Astrobee’s</a:t>
            </a:r>
            <a:r>
              <a:rPr lang="en-GB" sz="2200" dirty="0">
                <a:solidFill>
                  <a:srgbClr val="3273DC"/>
                </a:solidFill>
              </a:rPr>
              <a:t> statement always, sometimes or never true?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>
                <a:solidFill>
                  <a:srgbClr val="3273DC"/>
                </a:solidFill>
              </a:rPr>
              <a:t>Draw and measure a variety of rectangles to prove your response. 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xmlns="" id="{47AF9CA8-2B63-A647-9102-E3DE4825A2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5859" y="3875882"/>
            <a:ext cx="1689100" cy="1244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27B44E3-76F1-E94F-8CA7-D95115D467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9433" y="1500777"/>
            <a:ext cx="4605678" cy="348496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3A2F2AD4-3823-EA45-9C40-E36ED335C320}"/>
              </a:ext>
            </a:extLst>
          </p:cNvPr>
          <p:cNvSpPr/>
          <p:nvPr/>
        </p:nvSpPr>
        <p:spPr>
          <a:xfrm>
            <a:off x="2724350" y="2218524"/>
            <a:ext cx="351584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23D160"/>
              </a:buClr>
              <a:buSzPct val="85000"/>
            </a:pPr>
            <a:r>
              <a:rPr lang="en-GB" sz="2000" dirty="0">
                <a:solidFill>
                  <a:srgbClr val="3273DC"/>
                </a:solidFill>
                <a:latin typeface="OpenDyslexic" pitchFamily="2" charset="77"/>
              </a:rPr>
              <a:t>A rectangle with side lengths represented by whole numbers will have an even-numbered total perimeter measurement.</a:t>
            </a:r>
          </a:p>
        </p:txBody>
      </p:sp>
    </p:spTree>
    <p:extLst>
      <p:ext uri="{BB962C8B-B14F-4D97-AF65-F5344CB8AC3E}">
        <p14:creationId xmlns:p14="http://schemas.microsoft.com/office/powerpoint/2010/main" val="27100308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measure perimeters</a:t>
            </a:r>
            <a:endParaRPr lang="en-GB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931013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dirty="0">
                <a:solidFill>
                  <a:srgbClr val="3273DC"/>
                </a:solidFill>
              </a:rPr>
              <a:t>Evaluation: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000" dirty="0" err="1">
                <a:solidFill>
                  <a:srgbClr val="FF3860"/>
                </a:solidFill>
              </a:rPr>
              <a:t>Astrobee’s</a:t>
            </a:r>
            <a:r>
              <a:rPr lang="en-GB" sz="2000" dirty="0">
                <a:solidFill>
                  <a:srgbClr val="FF3860"/>
                </a:solidFill>
              </a:rPr>
              <a:t> statement is always true – if a rectangle has even-numbered side lengths, its perimeter will be even. For example, with side lengths of 2 cm and 4 cm a rectangle would have a total perimeter of 12 cm (even). Similarly, if both sides are odd, say 3 cm and 5 cm, the total is 16 cm (even). It’s also true if one side is odd and the other is even, say 5 cm and 6 cm side lengths has a total perimeter of 22 cm (even). 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xmlns="" id="{47AF9CA8-2B63-A647-9102-E3DE4825A2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5859" y="3875882"/>
            <a:ext cx="1689100" cy="1244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27B44E3-76F1-E94F-8CA7-D95115D467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9433" y="1500777"/>
            <a:ext cx="4605678" cy="348496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3A2F2AD4-3823-EA45-9C40-E36ED335C320}"/>
              </a:ext>
            </a:extLst>
          </p:cNvPr>
          <p:cNvSpPr/>
          <p:nvPr/>
        </p:nvSpPr>
        <p:spPr>
          <a:xfrm>
            <a:off x="2724350" y="2218524"/>
            <a:ext cx="351584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23D160"/>
              </a:buClr>
              <a:buSzPct val="85000"/>
            </a:pPr>
            <a:r>
              <a:rPr lang="en-GB" sz="2000" dirty="0">
                <a:solidFill>
                  <a:srgbClr val="3273DC"/>
                </a:solidFill>
                <a:latin typeface="OpenDyslexic" pitchFamily="2" charset="77"/>
              </a:rPr>
              <a:t>A rectangle with side lengths represented by whole numbers will have an even-numbered total perimeter measurement.</a:t>
            </a:r>
          </a:p>
        </p:txBody>
      </p:sp>
    </p:spTree>
    <p:extLst>
      <p:ext uri="{BB962C8B-B14F-4D97-AF65-F5344CB8AC3E}">
        <p14:creationId xmlns:p14="http://schemas.microsoft.com/office/powerpoint/2010/main" val="10065955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measure perimeters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Success criteria:</a:t>
            </a:r>
          </a:p>
          <a:p>
            <a:pPr>
              <a:buClr>
                <a:srgbClr val="23D160"/>
              </a:buClr>
              <a:buSzPct val="85000"/>
              <a:buFont typeface="Wingdings" pitchFamily="2" charset="2"/>
              <a:buChar char="ü"/>
            </a:pPr>
            <a:r>
              <a:rPr lang="en-GB" sz="2200" dirty="0"/>
              <a:t>I can use a ruler accurately to measure and calculate the perimeters of rectangles and rectilinear shapes</a:t>
            </a:r>
          </a:p>
          <a:p>
            <a:pPr>
              <a:buClr>
                <a:srgbClr val="23D160"/>
              </a:buClr>
              <a:buSzPct val="85000"/>
              <a:buFont typeface="Wingdings" pitchFamily="2" charset="2"/>
              <a:buChar char="ü"/>
            </a:pPr>
            <a:r>
              <a:rPr lang="en-GB" sz="2200" dirty="0"/>
              <a:t>I can explain my reasoning when using a ruler accurately to measure and calculate the perimeters of rectangles and rectilinear shapes</a:t>
            </a:r>
          </a:p>
        </p:txBody>
      </p:sp>
    </p:spTree>
    <p:extLst>
      <p:ext uri="{BB962C8B-B14F-4D97-AF65-F5344CB8AC3E}">
        <p14:creationId xmlns:p14="http://schemas.microsoft.com/office/powerpoint/2010/main" val="27472847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measure perimeters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Starter: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What’s the same? What’s different?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Explain your answer. 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xmlns="" id="{04FA8C7C-E0DB-F743-BABE-F3034198428B}"/>
              </a:ext>
            </a:extLst>
          </p:cNvPr>
          <p:cNvSpPr/>
          <p:nvPr/>
        </p:nvSpPr>
        <p:spPr>
          <a:xfrm>
            <a:off x="9131607" y="2367856"/>
            <a:ext cx="906114" cy="915119"/>
          </a:xfrm>
          <a:prstGeom prst="roundRect">
            <a:avLst/>
          </a:prstGeom>
          <a:noFill/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US" sz="6000" dirty="0">
              <a:solidFill>
                <a:srgbClr val="FF3860"/>
              </a:solidFill>
              <a:latin typeface="OpenDyslexic" pitchFamily="2" charset="77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3380492-D8F6-9644-B38E-9E9CB0097B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6518" y="-603585"/>
            <a:ext cx="5241783" cy="68580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7DB281AB-A9F7-4649-85B2-5370BC80E1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128510" y="2825415"/>
            <a:ext cx="80137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908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measure perimeters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GB" dirty="0"/>
              <a:t>Starter: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What’s the same? What’s different?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>
                <a:solidFill>
                  <a:srgbClr val="FF3860"/>
                </a:solidFill>
              </a:rPr>
              <a:t>Both rectangles share one side length, 8 cm; however, the purple rectangle has a second side length of 3 cm while the yellow rectangle has a second side length of 5 cm. 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xmlns="" id="{04FA8C7C-E0DB-F743-BABE-F3034198428B}"/>
              </a:ext>
            </a:extLst>
          </p:cNvPr>
          <p:cNvSpPr/>
          <p:nvPr/>
        </p:nvSpPr>
        <p:spPr>
          <a:xfrm>
            <a:off x="9131607" y="2367856"/>
            <a:ext cx="906114" cy="915119"/>
          </a:xfrm>
          <a:prstGeom prst="roundRect">
            <a:avLst/>
          </a:prstGeom>
          <a:noFill/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US" sz="6000" dirty="0">
              <a:solidFill>
                <a:srgbClr val="FF3860"/>
              </a:solidFill>
              <a:latin typeface="OpenDyslexic" pitchFamily="2" charset="77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3380492-D8F6-9644-B38E-9E9CB0097B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6518" y="-603585"/>
            <a:ext cx="5241783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7636297D-7027-F740-8754-C29F7A03FE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128510" y="2825415"/>
            <a:ext cx="80137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7937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measure perimeters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James says, “The side is 7 cm long.”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Do you agree?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Explain your answer. 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xmlns="" id="{04FA8C7C-E0DB-F743-BABE-F3034198428B}"/>
              </a:ext>
            </a:extLst>
          </p:cNvPr>
          <p:cNvSpPr/>
          <p:nvPr/>
        </p:nvSpPr>
        <p:spPr>
          <a:xfrm>
            <a:off x="9131607" y="2367856"/>
            <a:ext cx="906114" cy="915119"/>
          </a:xfrm>
          <a:prstGeom prst="roundRect">
            <a:avLst/>
          </a:prstGeom>
          <a:noFill/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US" sz="6000" dirty="0">
              <a:solidFill>
                <a:srgbClr val="FF3860"/>
              </a:solidFill>
              <a:latin typeface="OpenDyslexic" pitchFamily="2" charset="77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248D90F7-7312-224E-9208-FCAD59901327}"/>
              </a:ext>
            </a:extLst>
          </p:cNvPr>
          <p:cNvSpPr/>
          <p:nvPr/>
        </p:nvSpPr>
        <p:spPr>
          <a:xfrm rot="5400000">
            <a:off x="5830574" y="2580691"/>
            <a:ext cx="1512000" cy="284120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E157EFB-AB58-4047-B710-5E77325CF2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1425" y="3671194"/>
            <a:ext cx="6096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9665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measure perimeters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James says, “The side is 7 cm long.”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Do you agree?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>
                <a:solidFill>
                  <a:srgbClr val="FF3860"/>
                </a:solidFill>
              </a:rPr>
              <a:t>James hasn’t measured from 0 cm. The side is in fact 6 cm long. 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xmlns="" id="{04FA8C7C-E0DB-F743-BABE-F3034198428B}"/>
              </a:ext>
            </a:extLst>
          </p:cNvPr>
          <p:cNvSpPr/>
          <p:nvPr/>
        </p:nvSpPr>
        <p:spPr>
          <a:xfrm>
            <a:off x="9131607" y="2367856"/>
            <a:ext cx="906114" cy="915119"/>
          </a:xfrm>
          <a:prstGeom prst="roundRect">
            <a:avLst/>
          </a:prstGeom>
          <a:noFill/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US" sz="6000" dirty="0">
              <a:solidFill>
                <a:srgbClr val="FF3860"/>
              </a:solidFill>
              <a:latin typeface="OpenDyslexic" pitchFamily="2" charset="77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248D90F7-7312-224E-9208-FCAD59901327}"/>
              </a:ext>
            </a:extLst>
          </p:cNvPr>
          <p:cNvSpPr/>
          <p:nvPr/>
        </p:nvSpPr>
        <p:spPr>
          <a:xfrm rot="5400000">
            <a:off x="5830574" y="2580691"/>
            <a:ext cx="1512000" cy="284120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E157EFB-AB58-4047-B710-5E77325CF2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1425" y="3671194"/>
            <a:ext cx="6096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839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measure perimeters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What is the perimeter for the rectangle shown below?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Explain your answer. 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xmlns="" id="{04FA8C7C-E0DB-F743-BABE-F3034198428B}"/>
              </a:ext>
            </a:extLst>
          </p:cNvPr>
          <p:cNvSpPr/>
          <p:nvPr/>
        </p:nvSpPr>
        <p:spPr>
          <a:xfrm>
            <a:off x="9131607" y="2367856"/>
            <a:ext cx="906114" cy="915119"/>
          </a:xfrm>
          <a:prstGeom prst="roundRect">
            <a:avLst/>
          </a:prstGeom>
          <a:noFill/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US" sz="6000" dirty="0">
              <a:solidFill>
                <a:srgbClr val="FF3860"/>
              </a:solidFill>
              <a:latin typeface="OpenDyslexic" pitchFamily="2" charset="77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3EC0EE3F-A514-654E-B716-5E25D4DB90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0604" y="-1195107"/>
            <a:ext cx="6112740" cy="7997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7383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measure perimeters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What is the perimeter for the rectangle shown below?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>
                <a:solidFill>
                  <a:srgbClr val="FF3860"/>
                </a:solidFill>
              </a:rPr>
              <a:t>(6 cm + 4 cm) x 2 =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>
                <a:solidFill>
                  <a:srgbClr val="FF3860"/>
                </a:solidFill>
              </a:rPr>
              <a:t>10 cm x 2 = </a:t>
            </a:r>
            <a:r>
              <a:rPr lang="en-GB" sz="2200" u="sng" dirty="0">
                <a:solidFill>
                  <a:srgbClr val="FF3860"/>
                </a:solidFill>
              </a:rPr>
              <a:t>20 cm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xmlns="" id="{04FA8C7C-E0DB-F743-BABE-F3034198428B}"/>
              </a:ext>
            </a:extLst>
          </p:cNvPr>
          <p:cNvSpPr/>
          <p:nvPr/>
        </p:nvSpPr>
        <p:spPr>
          <a:xfrm>
            <a:off x="9131607" y="2367856"/>
            <a:ext cx="906114" cy="915119"/>
          </a:xfrm>
          <a:prstGeom prst="roundRect">
            <a:avLst/>
          </a:prstGeom>
          <a:noFill/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US" sz="6000" dirty="0">
              <a:solidFill>
                <a:srgbClr val="FF3860"/>
              </a:solidFill>
              <a:latin typeface="OpenDyslexic" pitchFamily="2" charset="77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F3F19BF-0466-2E4C-9D6B-C494ED8A13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0604" y="-1195107"/>
            <a:ext cx="6112740" cy="7997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8570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measure perimeters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What is the perimeter for the rectangle shown below?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Explain your answer. 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xmlns="" id="{04FA8C7C-E0DB-F743-BABE-F3034198428B}"/>
              </a:ext>
            </a:extLst>
          </p:cNvPr>
          <p:cNvSpPr/>
          <p:nvPr/>
        </p:nvSpPr>
        <p:spPr>
          <a:xfrm>
            <a:off x="9131607" y="2367856"/>
            <a:ext cx="906114" cy="915119"/>
          </a:xfrm>
          <a:prstGeom prst="roundRect">
            <a:avLst/>
          </a:prstGeom>
          <a:noFill/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US" sz="6000" dirty="0">
              <a:solidFill>
                <a:srgbClr val="FF3860"/>
              </a:solidFill>
              <a:latin typeface="OpenDyslexic" pitchFamily="2" charset="77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7E26861C-2D83-6A4C-901C-947B9006E3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3782" y="-1253709"/>
            <a:ext cx="6720018" cy="7972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0195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Maths Shed" id="{5DF74AD8-8BDD-4844-8C46-FFB9DBA0E41D}" vid="{0802D904-F1CF-8847-94FE-D7F26B26A31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E0FFBD23-49EF-F148-9BF8-7DB3477A79E2}">
  <we:reference id="wa104380121" version="2.0.0.0" store="en-GB" storeType="OMEX"/>
  <we:alternateReferences>
    <we:reference id="wa104380121" version="2.0.0.0" store="wa104380121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13328</TotalTime>
  <Words>1292</Words>
  <Application>Microsoft Office PowerPoint</Application>
  <PresentationFormat>Custom</PresentationFormat>
  <Paragraphs>326</Paragraphs>
  <Slides>27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6" baseType="lpstr">
      <vt:lpstr>Arial</vt:lpstr>
      <vt:lpstr>Lato</vt:lpstr>
      <vt:lpstr>Wingdings</vt:lpstr>
      <vt:lpstr>Calibri</vt:lpstr>
      <vt:lpstr>OpenDyslexic</vt:lpstr>
      <vt:lpstr>OpenDyslexicAlta</vt:lpstr>
      <vt:lpstr>Lato Light</vt:lpstr>
      <vt:lpstr>Muli</vt:lpstr>
      <vt:lpstr>Office Theme</vt:lpstr>
      <vt:lpstr>PowerPoint Presentation</vt:lpstr>
      <vt:lpstr>To be able to measure perimeters</vt:lpstr>
      <vt:lpstr>To be able to measure perimeters</vt:lpstr>
      <vt:lpstr>To be able to measure perimeters</vt:lpstr>
      <vt:lpstr>To be able to measure perimeters</vt:lpstr>
      <vt:lpstr>To be able to measure perimeters</vt:lpstr>
      <vt:lpstr>To be able to measure perimeters</vt:lpstr>
      <vt:lpstr>To be able to measure perimeters</vt:lpstr>
      <vt:lpstr>To be able to measure perimeters</vt:lpstr>
      <vt:lpstr>To be able to measure perimeters</vt:lpstr>
      <vt:lpstr>To be able to measure perimeters</vt:lpstr>
      <vt:lpstr>To be able to measure perimeters</vt:lpstr>
      <vt:lpstr>To be able to measure perimeters</vt:lpstr>
      <vt:lpstr>To be able to measure perimeters</vt:lpstr>
      <vt:lpstr>To be able to measure perimeters</vt:lpstr>
      <vt:lpstr>To be able to measure perimeters</vt:lpstr>
      <vt:lpstr>To be able to measure perimeters</vt:lpstr>
      <vt:lpstr>To be able to measure perimeters</vt:lpstr>
      <vt:lpstr>To be able to measure perimeters</vt:lpstr>
      <vt:lpstr>To be able to measure perimeters</vt:lpstr>
      <vt:lpstr>To be able to measure perimeters</vt:lpstr>
      <vt:lpstr>To be able to measure perimeters</vt:lpstr>
      <vt:lpstr>To be able to measure perimeters</vt:lpstr>
      <vt:lpstr>To be able to measure perimeters</vt:lpstr>
      <vt:lpstr>To be able to measure perimeters</vt:lpstr>
      <vt:lpstr>To be able to measure perimeters</vt:lpstr>
      <vt:lpstr>To be able to measure perimeters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Spelling Shed 🐝</dc:title>
  <dc:creator>Rob Smith</dc:creator>
  <cp:lastModifiedBy>Susan</cp:lastModifiedBy>
  <cp:revision>612</cp:revision>
  <cp:lastPrinted>2019-06-17T16:19:05Z</cp:lastPrinted>
  <dcterms:created xsi:type="dcterms:W3CDTF">2018-08-06T08:16:18Z</dcterms:created>
  <dcterms:modified xsi:type="dcterms:W3CDTF">2021-03-31T07:46:20Z</dcterms:modified>
</cp:coreProperties>
</file>