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9" r:id="rId15"/>
    <p:sldId id="390" r:id="rId16"/>
    <p:sldId id="391" r:id="rId17"/>
    <p:sldId id="392" r:id="rId18"/>
    <p:sldId id="388" r:id="rId19"/>
    <p:sldId id="383" r:id="rId20"/>
    <p:sldId id="384" r:id="rId21"/>
    <p:sldId id="385" r:id="rId22"/>
    <p:sldId id="386" r:id="rId23"/>
    <p:sldId id="416" r:id="rId24"/>
    <p:sldId id="417" r:id="rId25"/>
    <p:sldId id="414" r:id="rId26"/>
    <p:sldId id="415" r:id="rId27"/>
    <p:sldId id="412" r:id="rId28"/>
    <p:sldId id="413" r:id="rId29"/>
    <p:sldId id="420" r:id="rId30"/>
    <p:sldId id="421" r:id="rId31"/>
    <p:sldId id="418" r:id="rId32"/>
    <p:sldId id="419" r:id="rId33"/>
    <p:sldId id="393" r:id="rId34"/>
    <p:sldId id="394" r:id="rId35"/>
    <p:sldId id="422" r:id="rId36"/>
    <p:sldId id="423" r:id="rId37"/>
    <p:sldId id="425" r:id="rId38"/>
    <p:sldId id="426" r:id="rId39"/>
    <p:sldId id="427" r:id="rId40"/>
    <p:sldId id="370" r:id="rId41"/>
    <p:sldId id="424" r:id="rId42"/>
    <p:sldId id="428" r:id="rId43"/>
  </p:sldIdLst>
  <p:sldSz cx="12192000" cy="6858000"/>
  <p:notesSz cx="6858000" cy="9144000"/>
  <p:embeddedFontLst>
    <p:embeddedFont>
      <p:font typeface="Muli" panose="020B0604020202020204" charset="0"/>
      <p:regular r:id="rId46"/>
      <p:bold r:id="rId47"/>
      <p:italic r:id="rId48"/>
      <p:boldItalic r:id="rId49"/>
    </p:embeddedFont>
    <p:embeddedFont>
      <p:font typeface="OpenDyslexic" panose="00000500000000000000" pitchFamily="2" charset="0"/>
      <p:regular r:id="rId50"/>
      <p:bold r:id="rId51"/>
      <p:italic r:id="rId52"/>
      <p:boldItalic r:id="rId53"/>
    </p:embeddedFont>
    <p:embeddedFont>
      <p:font typeface="Lato Light" panose="020F0302020204030203" pitchFamily="34" charset="0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OpenDyslexicAlta" panose="00000500000000000000" pitchFamily="2" charset="0"/>
      <p:regular r:id="rId59"/>
      <p:bold r:id="rId60"/>
      <p:italic r:id="rId61"/>
      <p:boldItalic r:id="rId62"/>
    </p:embeddedFont>
    <p:embeddedFont>
      <p:font typeface="Lato" panose="020F0502020204030203" pitchFamily="34" charset="0"/>
      <p:regular r:id="rId63"/>
      <p:bold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44A6ED"/>
    <a:srgbClr val="FFDD57"/>
    <a:srgbClr val="3273DC"/>
    <a:srgbClr val="7957D5"/>
    <a:srgbClr val="209CEE"/>
    <a:srgbClr val="000000"/>
    <a:srgbClr val="121212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87891" autoAdjust="0"/>
  </p:normalViewPr>
  <p:slideViewPr>
    <p:cSldViewPr snapToGrid="0" snapToObjects="1">
      <p:cViewPr varScale="1">
        <p:scale>
          <a:sx n="60" d="100"/>
          <a:sy n="60" d="100"/>
        </p:scale>
        <p:origin x="-798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49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05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21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84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34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9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03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513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94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0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56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15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53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57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9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83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85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40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28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63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2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88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4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39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57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01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64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98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041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048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0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0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2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12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8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720" y="2666346"/>
            <a:ext cx="9273279" cy="2086568"/>
          </a:xfrm>
        </p:spPr>
        <p:txBody>
          <a:bodyPr>
            <a:normAutofit/>
          </a:bodyPr>
          <a:lstStyle/>
          <a:p>
            <a:r>
              <a:rPr lang="en-GB" dirty="0" smtClean="0"/>
              <a:t>Stage 5 </a:t>
            </a:r>
            <a:endParaRPr lang="en-GB" dirty="0"/>
          </a:p>
          <a:p>
            <a:r>
              <a:rPr lang="en-GB" dirty="0"/>
              <a:t>Term 1 - Block 4 - Multiplication and Division - Lesson 1 </a:t>
            </a:r>
          </a:p>
          <a:p>
            <a:r>
              <a:rPr lang="en-GB" dirty="0"/>
              <a:t>To be able to identify multiples of whole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4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QJANJKT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Multiples of ten have a zero in the ones place.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0CCD27-10CB-7E49-BED4-DA3007DEBB8A}"/>
              </a:ext>
            </a:extLst>
          </p:cNvPr>
          <p:cNvSpPr txBox="1"/>
          <p:nvPr/>
        </p:nvSpPr>
        <p:spPr>
          <a:xfrm>
            <a:off x="2807008" y="362094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A50F4C6-906F-0249-ABF9-893432BAAD44}"/>
              </a:ext>
            </a:extLst>
          </p:cNvPr>
          <p:cNvSpPr txBox="1"/>
          <p:nvPr/>
        </p:nvSpPr>
        <p:spPr>
          <a:xfrm>
            <a:off x="6679356" y="3605786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0951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5.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5?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653146" y="3647351"/>
            <a:ext cx="9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397335" y="3647351"/>
            <a:ext cx="12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151920" y="3647351"/>
            <a:ext cx="185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5,555</a:t>
            </a:r>
          </a:p>
        </p:txBody>
      </p:sp>
    </p:spTree>
    <p:extLst>
      <p:ext uri="{BB962C8B-B14F-4D97-AF65-F5344CB8AC3E}">
        <p14:creationId xmlns:p14="http://schemas.microsoft.com/office/powerpoint/2010/main" val="268773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5.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Multiples of five have either a zero or a five in the ones place.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653146" y="3647351"/>
            <a:ext cx="9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397335" y="3647351"/>
            <a:ext cx="12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151920" y="3647351"/>
            <a:ext cx="185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5,555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594DD76-7B45-AA44-9F84-8A5FCD04DDCB}"/>
              </a:ext>
            </a:extLst>
          </p:cNvPr>
          <p:cNvSpPr txBox="1"/>
          <p:nvPr/>
        </p:nvSpPr>
        <p:spPr>
          <a:xfrm>
            <a:off x="4696691" y="3593788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7C323F-DC4E-0845-8304-58310C508DDE}"/>
              </a:ext>
            </a:extLst>
          </p:cNvPr>
          <p:cNvSpPr txBox="1"/>
          <p:nvPr/>
        </p:nvSpPr>
        <p:spPr>
          <a:xfrm>
            <a:off x="8569039" y="357863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678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/>
              <a:t>True or false? 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492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023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5 end in either 0 or 5. 2,345 is a multiple of 5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813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5 end in either 0 or 5. 2,345 is a multiple of 5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10 have 0 in the ones place and 4,321 has 1 in its ones place.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98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5 end in either 0 or 5. 2,345 is a multiple of 5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10 have 0 in the ones place and 4,321 has 1 in its ones place.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000" dirty="0">
                <a:solidFill>
                  <a:srgbClr val="FF3860"/>
                </a:solidFill>
              </a:rPr>
              <a:t>False – it is only a multiple of 2 as it is even, multiples of 5 end in 0 or 5, whilst multiples of 10 must have a 0 in the ones place. </a:t>
            </a: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260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/>
              <a:t>True or false? 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566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40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times tables knowledge to identify multiples of whole numbers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times tables knowledge to identify multiples of whole numbers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5,432 does not have a 0 or a 5 in the ones place. So, it is not a multiple of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9505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5,432 does not have a 0 or a 5 in the ones place. So, it is not a multiple of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all multiples of 10 have a 0 in the ones place and 1,234 does not!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3228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</a:t>
            </a:r>
            <a:r>
              <a:rPr lang="en-GB" sz="2200" dirty="0"/>
              <a:t>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5,432 does not have a 0 or a 5 in the ones place. So, it is not a multiple of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all multiples of 10 have a 0 in the ones place and 1,234 does not!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2,310 is a multiple of 2, 5 and 10, as it ends in a 0 and is therefore even!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0348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_ x 2 = 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798943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u="sng" dirty="0">
                <a:solidFill>
                  <a:srgbClr val="FF3860"/>
                </a:solidFill>
              </a:rPr>
              <a:t>3</a:t>
            </a:r>
            <a:r>
              <a:rPr lang="en-GB" sz="3600" dirty="0"/>
              <a:t> x 2 = 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" pitchFamily="2" charset="77"/>
              </a:rPr>
              <a:t>1 x 6 </a:t>
            </a:r>
          </a:p>
        </p:txBody>
      </p:sp>
    </p:spTree>
    <p:extLst>
      <p:ext uri="{BB962C8B-B14F-4D97-AF65-F5344CB8AC3E}">
        <p14:creationId xmlns:p14="http://schemas.microsoft.com/office/powerpoint/2010/main" val="201499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_ x 3 = 9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299455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u="sng" dirty="0">
                <a:solidFill>
                  <a:srgbClr val="FF3860"/>
                </a:solidFill>
              </a:rPr>
              <a:t>3</a:t>
            </a:r>
            <a:r>
              <a:rPr lang="en-GB" sz="3600" dirty="0"/>
              <a:t> x 3 = 9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" pitchFamily="2" charset="77"/>
              </a:rPr>
              <a:t>1 x 9</a:t>
            </a:r>
          </a:p>
        </p:txBody>
      </p:sp>
    </p:spTree>
    <p:extLst>
      <p:ext uri="{BB962C8B-B14F-4D97-AF65-F5344CB8AC3E}">
        <p14:creationId xmlns:p14="http://schemas.microsoft.com/office/powerpoint/2010/main" val="509845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2 x _ = 12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3939442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2 x </a:t>
            </a:r>
            <a:r>
              <a:rPr lang="en-GB" sz="3600" u="sng" dirty="0">
                <a:solidFill>
                  <a:srgbClr val="FF3860"/>
                </a:solidFill>
              </a:rPr>
              <a:t>6</a:t>
            </a:r>
            <a:r>
              <a:rPr lang="en-GB" sz="3600" dirty="0"/>
              <a:t> = 12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" pitchFamily="2" charset="77"/>
              </a:rPr>
              <a:t>1 x 12 and 3 x 4 </a:t>
            </a:r>
          </a:p>
        </p:txBody>
      </p:sp>
    </p:spTree>
    <p:extLst>
      <p:ext uri="{BB962C8B-B14F-4D97-AF65-F5344CB8AC3E}">
        <p14:creationId xmlns:p14="http://schemas.microsoft.com/office/powerpoint/2010/main" val="1425017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5 x _ = 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271597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160" y="3282975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152" y="3282975"/>
            <a:ext cx="1493302" cy="14933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95C285D-4B3B-F74F-852E-31D482E1A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63" y="3037803"/>
            <a:ext cx="1608828" cy="777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5C285D-4B3B-F74F-852E-31D482E1A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586" y="3406630"/>
            <a:ext cx="1608828" cy="777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95C285D-4B3B-F74F-852E-31D482E1A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169" y="3789311"/>
            <a:ext cx="1608828" cy="777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95C285D-4B3B-F74F-852E-31D482E1A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9392" y="4158138"/>
            <a:ext cx="1608828" cy="777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EC23AB7-D4DF-3E43-BF14-165E067E1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973" y="2854203"/>
            <a:ext cx="961200" cy="961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EC23AB7-D4DF-3E43-BF14-165E067E1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8079" y="3826962"/>
            <a:ext cx="961200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5 x </a:t>
            </a:r>
            <a:r>
              <a:rPr lang="en-GB" sz="3600" u="sng" dirty="0">
                <a:solidFill>
                  <a:srgbClr val="FF3860"/>
                </a:solidFill>
              </a:rPr>
              <a:t>2</a:t>
            </a:r>
            <a:r>
              <a:rPr lang="en-GB" sz="3600" dirty="0"/>
              <a:t> = 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1 x 10</a:t>
            </a:r>
          </a:p>
        </p:txBody>
      </p:sp>
    </p:spTree>
    <p:extLst>
      <p:ext uri="{BB962C8B-B14F-4D97-AF65-F5344CB8AC3E}">
        <p14:creationId xmlns:p14="http://schemas.microsoft.com/office/powerpoint/2010/main" val="4042893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6 x _ = 18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4199514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6 x </a:t>
            </a:r>
            <a:r>
              <a:rPr lang="en-GB" sz="3600" u="sng" dirty="0">
                <a:solidFill>
                  <a:srgbClr val="FF3860"/>
                </a:solidFill>
              </a:rPr>
              <a:t>3</a:t>
            </a:r>
            <a:r>
              <a:rPr lang="en-GB" sz="3600" dirty="0"/>
              <a:t> = 18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" pitchFamily="2" charset="77"/>
              </a:rPr>
              <a:t>1 x 18 and 2 x 9 </a:t>
            </a:r>
          </a:p>
        </p:txBody>
      </p:sp>
    </p:spTree>
    <p:extLst>
      <p:ext uri="{BB962C8B-B14F-4D97-AF65-F5344CB8AC3E}">
        <p14:creationId xmlns:p14="http://schemas.microsoft.com/office/powerpoint/2010/main" val="4283168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6 each time, then complete the table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EEC837D-6943-7540-9C87-19AC452D9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17948"/>
              </p:ext>
            </p:extLst>
          </p:nvPr>
        </p:nvGraphicFramePr>
        <p:xfrm>
          <a:off x="879552" y="2825415"/>
          <a:ext cx="1043289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579">
                  <a:extLst>
                    <a:ext uri="{9D8B030D-6E8A-4147-A177-3AD203B41FA5}">
                      <a16:colId xmlns="" xmlns:a16="http://schemas.microsoft.com/office/drawing/2014/main" val="2662338018"/>
                    </a:ext>
                  </a:extLst>
                </a:gridCol>
                <a:gridCol w="2086579">
                  <a:extLst>
                    <a:ext uri="{9D8B030D-6E8A-4147-A177-3AD203B41FA5}">
                      <a16:colId xmlns="" xmlns:a16="http://schemas.microsoft.com/office/drawing/2014/main" val="2593622288"/>
                    </a:ext>
                  </a:extLst>
                </a:gridCol>
                <a:gridCol w="2086579">
                  <a:extLst>
                    <a:ext uri="{9D8B030D-6E8A-4147-A177-3AD203B41FA5}">
                      <a16:colId xmlns="" xmlns:a16="http://schemas.microsoft.com/office/drawing/2014/main" val="1292650153"/>
                    </a:ext>
                  </a:extLst>
                </a:gridCol>
                <a:gridCol w="4173158">
                  <a:extLst>
                    <a:ext uri="{9D8B030D-6E8A-4147-A177-3AD203B41FA5}">
                      <a16:colId xmlns="" xmlns:a16="http://schemas.microsoft.com/office/drawing/2014/main" val="951492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Product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Multiple of…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93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1, 2, 3, 4, 6, 12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011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857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02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700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81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081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30795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8785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8562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8562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8562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8562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88134"/>
            <a:ext cx="10476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1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6 each time, then complete the table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EEC837D-6943-7540-9C87-19AC452D9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33337"/>
              </p:ext>
            </p:extLst>
          </p:nvPr>
        </p:nvGraphicFramePr>
        <p:xfrm>
          <a:off x="879552" y="2825415"/>
          <a:ext cx="1043289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579">
                  <a:extLst>
                    <a:ext uri="{9D8B030D-6E8A-4147-A177-3AD203B41FA5}">
                      <a16:colId xmlns="" xmlns:a16="http://schemas.microsoft.com/office/drawing/2014/main" val="2662338018"/>
                    </a:ext>
                  </a:extLst>
                </a:gridCol>
                <a:gridCol w="2086579">
                  <a:extLst>
                    <a:ext uri="{9D8B030D-6E8A-4147-A177-3AD203B41FA5}">
                      <a16:colId xmlns="" xmlns:a16="http://schemas.microsoft.com/office/drawing/2014/main" val="2593622288"/>
                    </a:ext>
                  </a:extLst>
                </a:gridCol>
                <a:gridCol w="2086579">
                  <a:extLst>
                    <a:ext uri="{9D8B030D-6E8A-4147-A177-3AD203B41FA5}">
                      <a16:colId xmlns="" xmlns:a16="http://schemas.microsoft.com/office/drawing/2014/main" val="1292650153"/>
                    </a:ext>
                  </a:extLst>
                </a:gridCol>
                <a:gridCol w="4173158">
                  <a:extLst>
                    <a:ext uri="{9D8B030D-6E8A-4147-A177-3AD203B41FA5}">
                      <a16:colId xmlns="" xmlns:a16="http://schemas.microsoft.com/office/drawing/2014/main" val="951492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Product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Multiple of… 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93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1, 2, 3, 4, 6, 12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011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857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02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700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81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081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30795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8785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8562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8562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8562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8562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88134"/>
            <a:ext cx="1047649" cy="1080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5F57882-0280-5342-985E-6D301328C2CF}"/>
              </a:ext>
            </a:extLst>
          </p:cNvPr>
          <p:cNvSpPr/>
          <p:nvPr/>
        </p:nvSpPr>
        <p:spPr>
          <a:xfrm>
            <a:off x="2624650" y="4197015"/>
            <a:ext cx="7811311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Adult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660520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9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9 each time, then complete the grid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0472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0249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0249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0249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0249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05004"/>
            <a:ext cx="1047649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FEA0DD1-6B62-274A-A5DD-F22B62EC7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963" y="1208279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AF25963-B93A-AE4C-94AD-67E453F1176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551" y="1202495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2BB1C4-DA73-8E49-B911-1A288C343D0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607" y="1202495"/>
            <a:ext cx="1045161" cy="1080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7D7DD51-F7B7-9543-92A0-28A1FD6A2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84136"/>
              </p:ext>
            </p:extLst>
          </p:nvPr>
        </p:nvGraphicFramePr>
        <p:xfrm>
          <a:off x="920904" y="2671433"/>
          <a:ext cx="81280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243890073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9866194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3523948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3300495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43339567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05774233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1101062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25039585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48589707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38099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x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451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223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145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36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370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835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64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081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92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819851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BB8A724-6551-0B4C-983E-0C0978B4CEEE}"/>
              </a:ext>
            </a:extLst>
          </p:cNvPr>
          <p:cNvSpPr/>
          <p:nvPr/>
        </p:nvSpPr>
        <p:spPr>
          <a:xfrm>
            <a:off x="9131607" y="4113841"/>
            <a:ext cx="2701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OpenDyslexicAlta" pitchFamily="2" charset="77"/>
              </a:rPr>
              <a:t>Do some multiples fit in more than one space?</a:t>
            </a:r>
          </a:p>
          <a:p>
            <a:endParaRPr lang="en-GB" i="1" dirty="0">
              <a:latin typeface="OpenDyslexicAlta" pitchFamily="2" charset="77"/>
            </a:endParaRPr>
          </a:p>
          <a:p>
            <a:r>
              <a:rPr lang="en-GB" i="1" dirty="0">
                <a:latin typeface="OpenDyslexicAlta" pitchFamily="2" charset="77"/>
              </a:rPr>
              <a:t>Which number(s) appear most often in the table?</a:t>
            </a:r>
          </a:p>
          <a:p>
            <a:r>
              <a:rPr lang="en-GB" i="1" dirty="0">
                <a:latin typeface="OpenDyslexicAlta" pitchFamily="2" charset="77"/>
              </a:rPr>
              <a:t>Why might that be? </a:t>
            </a:r>
            <a:endParaRPr lang="en-US" i="1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5893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9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9 each time, then complete the grid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0472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0249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0249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0249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0249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05004"/>
            <a:ext cx="1047649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FEA0DD1-6B62-274A-A5DD-F22B62EC7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963" y="1208279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AF25963-B93A-AE4C-94AD-67E453F1176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551" y="1202495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2BB1C4-DA73-8E49-B911-1A288C343D0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607" y="1202495"/>
            <a:ext cx="1045161" cy="1080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7D7DD51-F7B7-9543-92A0-28A1FD6A2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04102"/>
              </p:ext>
            </p:extLst>
          </p:nvPr>
        </p:nvGraphicFramePr>
        <p:xfrm>
          <a:off x="920904" y="2671433"/>
          <a:ext cx="81280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243890073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9866194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3523948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3300495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43339567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05774233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1101062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25039585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48589707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38099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x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451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223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145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36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370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835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64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081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92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819851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BB8A724-6551-0B4C-983E-0C0978B4CEEE}"/>
              </a:ext>
            </a:extLst>
          </p:cNvPr>
          <p:cNvSpPr/>
          <p:nvPr/>
        </p:nvSpPr>
        <p:spPr>
          <a:xfrm>
            <a:off x="9131607" y="4978838"/>
            <a:ext cx="2701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F3860"/>
                </a:solidFill>
                <a:latin typeface="OpenDyslexicAlta" pitchFamily="2" charset="77"/>
              </a:rPr>
              <a:t>6, 8, 12, 18 and 24 appear most often as they have the most factors within the range allowed.</a:t>
            </a:r>
            <a:endParaRPr lang="en-US" i="1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1697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Jamal has an amount of money that is a multiple of nine and is three less than a multiple of seven. It is more than </a:t>
            </a:r>
            <a:r>
              <a:rPr lang="en-GB" sz="2200" dirty="0" smtClean="0"/>
              <a:t>$10</a:t>
            </a:r>
            <a:r>
              <a:rPr lang="en-GB" sz="2200" dirty="0"/>
              <a:t>, but less than </a:t>
            </a:r>
            <a:r>
              <a:rPr lang="en-GB" sz="2200" dirty="0" smtClean="0"/>
              <a:t>$40</a:t>
            </a:r>
            <a:r>
              <a:rPr lang="en-GB" sz="2200" dirty="0"/>
              <a:t>.</a:t>
            </a:r>
            <a:br>
              <a:rPr lang="en-GB" sz="2200" dirty="0"/>
            </a:br>
            <a:r>
              <a:rPr lang="en-GB" sz="2200" dirty="0"/>
              <a:t>What amount of money does Jamal have? Explain your answer.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has received a parcel. Its total weight is less than 50 kg, a multiple of seven and five more than a multiple of six. </a:t>
            </a:r>
            <a:br>
              <a:rPr lang="en-GB" sz="2200" dirty="0"/>
            </a:br>
            <a:r>
              <a:rPr lang="en-GB" sz="2200" dirty="0"/>
              <a:t>How much does Ruth’s parcel weigh? 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049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Jamal has an amount of money that is a multiple of nine and is three less than a multiple of seven. It is more than </a:t>
            </a:r>
            <a:r>
              <a:rPr lang="en-GB" sz="2200" dirty="0" smtClean="0"/>
              <a:t>$10</a:t>
            </a:r>
            <a:r>
              <a:rPr lang="en-GB" sz="2200" dirty="0"/>
              <a:t>, but less than </a:t>
            </a:r>
            <a:r>
              <a:rPr lang="en-GB" sz="2200" dirty="0" smtClean="0"/>
              <a:t>$40</a:t>
            </a:r>
            <a:r>
              <a:rPr lang="en-GB" sz="2200" dirty="0"/>
              <a:t>.</a:t>
            </a:r>
            <a:br>
              <a:rPr lang="en-GB" sz="2200" dirty="0"/>
            </a:br>
            <a:r>
              <a:rPr lang="en-GB" sz="2200" dirty="0"/>
              <a:t>What amount of money does Jamal have? Explain your answer.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</a:t>
            </a:r>
            <a:r>
              <a:rPr lang="en-GB" sz="2200" dirty="0" smtClean="0">
                <a:solidFill>
                  <a:srgbClr val="FF3860"/>
                </a:solidFill>
              </a:rPr>
              <a:t>$18 </a:t>
            </a:r>
            <a:r>
              <a:rPr lang="en-GB" sz="2200" dirty="0">
                <a:solidFill>
                  <a:srgbClr val="FF3860"/>
                </a:solidFill>
              </a:rPr>
              <a:t>– the product of 2 x 9 and three less than 7 x 3 = 21. 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has received a parcel. Its total weight is less than 50 kg, a multiple of seven and five more than a multiple of six. </a:t>
            </a:r>
            <a:br>
              <a:rPr lang="en-GB" sz="2200" dirty="0"/>
            </a:br>
            <a:r>
              <a:rPr lang="en-GB" sz="2200" dirty="0"/>
              <a:t>How much does Ruth’s parcel weigh? 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3954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Jamal has an amount of money that is a multiple of nine and is three less than a multiple of seven. It is more than </a:t>
            </a:r>
            <a:r>
              <a:rPr lang="en-GB" sz="2200" dirty="0" smtClean="0"/>
              <a:t>$10</a:t>
            </a:r>
            <a:r>
              <a:rPr lang="en-GB" sz="2200" dirty="0"/>
              <a:t>, but less than </a:t>
            </a:r>
            <a:r>
              <a:rPr lang="en-GB" sz="2200" dirty="0" smtClean="0"/>
              <a:t>$40</a:t>
            </a:r>
            <a:r>
              <a:rPr lang="en-GB" sz="2200" dirty="0"/>
              <a:t>.</a:t>
            </a:r>
            <a:br>
              <a:rPr lang="en-GB" sz="2200" dirty="0"/>
            </a:br>
            <a:r>
              <a:rPr lang="en-GB" sz="2200" dirty="0"/>
              <a:t>What amount of money does Jamal have? Explain your answer.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</a:t>
            </a:r>
            <a:r>
              <a:rPr lang="en-GB" sz="2200" dirty="0" smtClean="0">
                <a:solidFill>
                  <a:srgbClr val="FF3860"/>
                </a:solidFill>
              </a:rPr>
              <a:t>$18 </a:t>
            </a:r>
            <a:r>
              <a:rPr lang="en-GB" sz="2200" dirty="0">
                <a:solidFill>
                  <a:srgbClr val="FF3860"/>
                </a:solidFill>
              </a:rPr>
              <a:t>– the product of 2 x 9 and three less than 7 x 3 = 21. 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has received a parcel. Its total weight is less than 50 kg, a multiple of seven and five more than a multiple of six. </a:t>
            </a:r>
            <a:br>
              <a:rPr lang="en-GB" sz="2200" dirty="0"/>
            </a:br>
            <a:r>
              <a:rPr lang="en-GB" sz="2200" dirty="0"/>
              <a:t>How much does Ruth’s parcel weigh? Explain your answer.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Ruth’s parcel weighs 35 kg – the product of 5 x 7 and five more than the product of 5 x 6 (which is 30).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775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</a:t>
            </a:r>
            <a:r>
              <a:rPr lang="en-GB" sz="2200" dirty="0" smtClean="0">
                <a:solidFill>
                  <a:srgbClr val="FF3860"/>
                </a:solidFill>
              </a:rPr>
              <a:t>$2 </a:t>
            </a:r>
            <a:r>
              <a:rPr lang="en-GB" sz="2200" dirty="0">
                <a:solidFill>
                  <a:srgbClr val="FF3860"/>
                </a:solidFill>
              </a:rPr>
              <a:t>coin representation doesn’t belong, as the other representations are made up of multiples of five. Four </a:t>
            </a:r>
            <a:r>
              <a:rPr lang="en-GB" sz="2200" dirty="0" smtClean="0">
                <a:solidFill>
                  <a:srgbClr val="FF3860"/>
                </a:solidFill>
              </a:rPr>
              <a:t>$5 </a:t>
            </a:r>
            <a:r>
              <a:rPr lang="en-GB" sz="2200" dirty="0">
                <a:solidFill>
                  <a:srgbClr val="FF3860"/>
                </a:solidFill>
              </a:rPr>
              <a:t>notes totalling </a:t>
            </a:r>
            <a:r>
              <a:rPr lang="en-GB" sz="2200" dirty="0" smtClean="0">
                <a:solidFill>
                  <a:srgbClr val="FF3860"/>
                </a:solidFill>
              </a:rPr>
              <a:t>$20</a:t>
            </a:r>
            <a:r>
              <a:rPr lang="en-GB" sz="2200" dirty="0">
                <a:solidFill>
                  <a:srgbClr val="FF3860"/>
                </a:solidFill>
              </a:rPr>
              <a:t>, two hands totalling ten fingers and three five Numicon shapes totalling fifteen.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160" y="3282975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152" y="3282975"/>
            <a:ext cx="1493302" cy="14933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95C285D-4B3B-F74F-852E-31D482E1A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63" y="3037803"/>
            <a:ext cx="1608828" cy="777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5C285D-4B3B-F74F-852E-31D482E1A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586" y="3406630"/>
            <a:ext cx="1608828" cy="777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95C285D-4B3B-F74F-852E-31D482E1A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169" y="3789311"/>
            <a:ext cx="1608828" cy="777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95C285D-4B3B-F74F-852E-31D482E1A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9392" y="4158138"/>
            <a:ext cx="1608828" cy="777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EC23AB7-D4DF-3E43-BF14-165E067E1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973" y="2854203"/>
            <a:ext cx="961200" cy="961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EC23AB7-D4DF-3E43-BF14-165E067E1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8079" y="3826962"/>
            <a:ext cx="961200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60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sometimes, always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52083" y="2738049"/>
            <a:ext cx="3491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A multiple of two odd numbers is also a multiple of two.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never true – for example, 3 x 5 = 15, 5 x 7 = 35 and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9 x 7 = 63. All of these are odd numbers and therefore not multiples of two.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52083" y="2738049"/>
            <a:ext cx="3491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A multiple of two odd numbers is also a multiple of two.</a:t>
            </a:r>
          </a:p>
        </p:txBody>
      </p:sp>
    </p:spTree>
    <p:extLst>
      <p:ext uri="{BB962C8B-B14F-4D97-AF65-F5344CB8AC3E}">
        <p14:creationId xmlns:p14="http://schemas.microsoft.com/office/powerpoint/2010/main" val="3669657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times tables knowledge to identify multiples of whole numbers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times tables knowledge to identify multiples of whole numbers</a:t>
            </a:r>
          </a:p>
        </p:txBody>
      </p:sp>
    </p:spTree>
    <p:extLst>
      <p:ext uri="{BB962C8B-B14F-4D97-AF65-F5344CB8AC3E}">
        <p14:creationId xmlns:p14="http://schemas.microsoft.com/office/powerpoint/2010/main" val="159600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2.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2?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24062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2.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2?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753E69-7810-9D4C-AFB2-42380C7F72EC}"/>
              </a:ext>
            </a:extLst>
          </p:cNvPr>
          <p:cNvSpPr txBox="1"/>
          <p:nvPr/>
        </p:nvSpPr>
        <p:spPr>
          <a:xfrm>
            <a:off x="4717472" y="364865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318BCC-1B3C-6043-833A-16BD2E9AC93B}"/>
              </a:ext>
            </a:extLst>
          </p:cNvPr>
          <p:cNvSpPr txBox="1"/>
          <p:nvPr/>
        </p:nvSpPr>
        <p:spPr>
          <a:xfrm>
            <a:off x="847898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8596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2.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All multiples of two are even numbers!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753E69-7810-9D4C-AFB2-42380C7F72EC}"/>
              </a:ext>
            </a:extLst>
          </p:cNvPr>
          <p:cNvSpPr txBox="1"/>
          <p:nvPr/>
        </p:nvSpPr>
        <p:spPr>
          <a:xfrm>
            <a:off x="4717472" y="364865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318BCC-1B3C-6043-833A-16BD2E9AC93B}"/>
              </a:ext>
            </a:extLst>
          </p:cNvPr>
          <p:cNvSpPr txBox="1"/>
          <p:nvPr/>
        </p:nvSpPr>
        <p:spPr>
          <a:xfrm>
            <a:off x="847898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8994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10?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1,000</a:t>
            </a:r>
          </a:p>
        </p:txBody>
      </p:sp>
    </p:spTree>
    <p:extLst>
      <p:ext uri="{BB962C8B-B14F-4D97-AF65-F5344CB8AC3E}">
        <p14:creationId xmlns:p14="http://schemas.microsoft.com/office/powerpoint/2010/main" val="296346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10?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0CCD27-10CB-7E49-BED4-DA3007DEBB8A}"/>
              </a:ext>
            </a:extLst>
          </p:cNvPr>
          <p:cNvSpPr txBox="1"/>
          <p:nvPr/>
        </p:nvSpPr>
        <p:spPr>
          <a:xfrm>
            <a:off x="2807008" y="362094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A50F4C6-906F-0249-ABF9-893432BAAD44}"/>
              </a:ext>
            </a:extLst>
          </p:cNvPr>
          <p:cNvSpPr txBox="1"/>
          <p:nvPr/>
        </p:nvSpPr>
        <p:spPr>
          <a:xfrm>
            <a:off x="6679356" y="3605786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8619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12799</TotalTime>
  <Words>1930</Words>
  <Application>Microsoft Office PowerPoint</Application>
  <PresentationFormat>Custom</PresentationFormat>
  <Paragraphs>624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Muli</vt:lpstr>
      <vt:lpstr>OpenDyslexic</vt:lpstr>
      <vt:lpstr>Lato Light</vt:lpstr>
      <vt:lpstr>Wingdings</vt:lpstr>
      <vt:lpstr>Calibri</vt:lpstr>
      <vt:lpstr>OpenDyslexicAlta</vt:lpstr>
      <vt:lpstr>Lato</vt:lpstr>
      <vt:lpstr>Office Theme</vt:lpstr>
      <vt:lpstr>PowerPoint Presentation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576</cp:revision>
  <cp:lastPrinted>2019-06-17T16:19:05Z</cp:lastPrinted>
  <dcterms:created xsi:type="dcterms:W3CDTF">2018-08-06T08:16:18Z</dcterms:created>
  <dcterms:modified xsi:type="dcterms:W3CDTF">2021-04-19T11:54:48Z</dcterms:modified>
</cp:coreProperties>
</file>