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20" r:id="rId2"/>
    <p:sldId id="321" r:id="rId3"/>
    <p:sldId id="372" r:id="rId4"/>
    <p:sldId id="373" r:id="rId5"/>
    <p:sldId id="376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4" r:id="rId20"/>
    <p:sldId id="395" r:id="rId21"/>
    <p:sldId id="397" r:id="rId22"/>
    <p:sldId id="398" r:id="rId23"/>
    <p:sldId id="399" r:id="rId24"/>
    <p:sldId id="400" r:id="rId25"/>
    <p:sldId id="401" r:id="rId26"/>
    <p:sldId id="392" r:id="rId27"/>
    <p:sldId id="393" r:id="rId28"/>
    <p:sldId id="375" r:id="rId29"/>
    <p:sldId id="413" r:id="rId30"/>
    <p:sldId id="406" r:id="rId31"/>
    <p:sldId id="414" r:id="rId32"/>
    <p:sldId id="405" r:id="rId33"/>
    <p:sldId id="415" r:id="rId34"/>
    <p:sldId id="408" r:id="rId35"/>
    <p:sldId id="416" r:id="rId36"/>
    <p:sldId id="407" r:id="rId37"/>
    <p:sldId id="417" r:id="rId38"/>
    <p:sldId id="409" r:id="rId39"/>
    <p:sldId id="418" r:id="rId40"/>
    <p:sldId id="410" r:id="rId41"/>
    <p:sldId id="419" r:id="rId42"/>
    <p:sldId id="391" r:id="rId43"/>
    <p:sldId id="420" r:id="rId44"/>
    <p:sldId id="412" r:id="rId45"/>
    <p:sldId id="421" r:id="rId46"/>
    <p:sldId id="411" r:id="rId47"/>
    <p:sldId id="422" r:id="rId48"/>
    <p:sldId id="403" r:id="rId49"/>
    <p:sldId id="404" r:id="rId50"/>
    <p:sldId id="424" r:id="rId51"/>
    <p:sldId id="425" r:id="rId52"/>
    <p:sldId id="370" r:id="rId53"/>
    <p:sldId id="423" r:id="rId54"/>
    <p:sldId id="402" r:id="rId55"/>
  </p:sldIdLst>
  <p:sldSz cx="12192000" cy="6858000"/>
  <p:notesSz cx="6858000" cy="9144000"/>
  <p:embeddedFontLst>
    <p:embeddedFont>
      <p:font typeface="Muli" panose="020B0604020202020204" charset="0"/>
      <p:regular r:id="rId58"/>
      <p:bold r:id="rId59"/>
      <p:italic r:id="rId60"/>
      <p:boldItalic r:id="rId61"/>
    </p:embeddedFont>
    <p:embeddedFont>
      <p:font typeface="Lato" panose="020F0502020204030203" pitchFamily="34" charset="0"/>
      <p:regular r:id="rId62"/>
      <p:bold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Lato Light" panose="020F0302020204030203" pitchFamily="34" charset="0"/>
      <p:regular r:id="rId68"/>
    </p:embeddedFont>
    <p:embeddedFont>
      <p:font typeface="OpenDyslexic" panose="00000500000000000000" pitchFamily="2" charset="0"/>
      <p:regular r:id="rId69"/>
      <p:bold r:id="rId70"/>
      <p:italic r:id="rId71"/>
      <p:boldItalic r:id="rId72"/>
    </p:embeddedFont>
    <p:embeddedFont>
      <p:font typeface="OpenDyslexicAlta" panose="00000500000000000000" pitchFamily="2" charset="0"/>
      <p:regular r:id="rId73"/>
      <p:bold r:id="rId74"/>
      <p:italic r:id="rId75"/>
      <p:boldItalic r:id="rId7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3273DC"/>
    <a:srgbClr val="FFDD57"/>
    <a:srgbClr val="23D160"/>
    <a:srgbClr val="F337C7"/>
    <a:srgbClr val="209CEE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767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130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6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76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92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8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057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71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206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64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287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1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07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849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2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44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83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636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60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04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52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40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88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95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53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855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57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637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73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672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7775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3662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16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516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124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573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965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4476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769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4845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73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9612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138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1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4083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734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7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9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39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3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29/03/2021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tif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4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4 - Block 3 - Position and Direction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describe positions in the first quadrant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</a:t>
            </a:r>
            <a:r>
              <a:rPr lang="en-GB" dirty="0" smtClean="0"/>
              <a:t>3 </a:t>
            </a:r>
            <a:r>
              <a:rPr lang="en-GB" dirty="0"/>
              <a:t>– Position and Direction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QCYIZRE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ship has the coordinates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649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chest has the coordinates (_,_).</a:t>
            </a:r>
          </a:p>
        </p:txBody>
      </p:sp>
    </p:spTree>
    <p:extLst>
      <p:ext uri="{BB962C8B-B14F-4D97-AF65-F5344CB8AC3E}">
        <p14:creationId xmlns:p14="http://schemas.microsoft.com/office/powerpoint/2010/main" val="351445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chest has the coordinates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5509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parrot’s coordinates are (_,_).</a:t>
            </a:r>
          </a:p>
        </p:txBody>
      </p:sp>
    </p:spTree>
    <p:extLst>
      <p:ext uri="{BB962C8B-B14F-4D97-AF65-F5344CB8AC3E}">
        <p14:creationId xmlns:p14="http://schemas.microsoft.com/office/powerpoint/2010/main" val="412182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parrot’s coordinates are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1835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pirate’s coordinates are (_,_).</a:t>
            </a:r>
          </a:p>
        </p:txBody>
      </p:sp>
    </p:spTree>
    <p:extLst>
      <p:ext uri="{BB962C8B-B14F-4D97-AF65-F5344CB8AC3E}">
        <p14:creationId xmlns:p14="http://schemas.microsoft.com/office/powerpoint/2010/main" val="24865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pirate’s coordinates are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7342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590" y="3409532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212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8571" y="3944899"/>
            <a:ext cx="603025" cy="665699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0069" y="3810798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6353" y="4104963"/>
            <a:ext cx="595401" cy="455899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399" y="2703191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ship is next to 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8487207-1EB5-E543-97E9-AC8F2AF472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1754" y="2651768"/>
            <a:ext cx="804211" cy="434403"/>
          </a:xfrm>
          <a:prstGeom prst="rect">
            <a:avLst/>
          </a:prstGeom>
        </p:spPr>
      </p:pic>
      <p:pic>
        <p:nvPicPr>
          <p:cNvPr id="14" name="Picture 13" descr="A picture containing light, drawing&#10;&#10;Description automatically generated">
            <a:extLst>
              <a:ext uri="{FF2B5EF4-FFF2-40B4-BE49-F238E27FC236}">
                <a16:creationId xmlns="" xmlns:a16="http://schemas.microsoft.com/office/drawing/2014/main" id="{9525E221-E3B9-504B-99ED-595B3CBE73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14604" y="4708720"/>
            <a:ext cx="730589" cy="591087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6FAAEEE-B3FA-AF42-9FFD-B71874641AAD}"/>
              </a:ext>
            </a:extLst>
          </p:cNvPr>
          <p:cNvSpPr/>
          <p:nvPr/>
        </p:nvSpPr>
        <p:spPr>
          <a:xfrm>
            <a:off x="434399" y="354407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above the parrot.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290F8875-23B9-564A-BD24-9DF6BBCA6774}"/>
              </a:ext>
            </a:extLst>
          </p:cNvPr>
          <p:cNvSpPr/>
          <p:nvPr/>
        </p:nvSpPr>
        <p:spPr>
          <a:xfrm>
            <a:off x="421126" y="438788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ring has the coordinates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86BE9D5-BDD1-A949-8F57-610F29521924}"/>
              </a:ext>
            </a:extLst>
          </p:cNvPr>
          <p:cNvSpPr/>
          <p:nvPr/>
        </p:nvSpPr>
        <p:spPr>
          <a:xfrm>
            <a:off x="421126" y="522876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lamp’s coordinates are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7015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590" y="3409532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212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8571" y="3944899"/>
            <a:ext cx="603025" cy="665699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0069" y="3810798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6353" y="4104963"/>
            <a:ext cx="595401" cy="455899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399" y="2703191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ship is next to 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8487207-1EB5-E543-97E9-AC8F2AF472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1754" y="2651768"/>
            <a:ext cx="804211" cy="434403"/>
          </a:xfrm>
          <a:prstGeom prst="rect">
            <a:avLst/>
          </a:prstGeom>
        </p:spPr>
      </p:pic>
      <p:pic>
        <p:nvPicPr>
          <p:cNvPr id="14" name="Picture 13" descr="A picture containing light, drawing&#10;&#10;Description automatically generated">
            <a:extLst>
              <a:ext uri="{FF2B5EF4-FFF2-40B4-BE49-F238E27FC236}">
                <a16:creationId xmlns="" xmlns:a16="http://schemas.microsoft.com/office/drawing/2014/main" id="{9525E221-E3B9-504B-99ED-595B3CBE73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14604" y="4708720"/>
            <a:ext cx="730589" cy="591087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6FAAEEE-B3FA-AF42-9FFD-B71874641AAD}"/>
              </a:ext>
            </a:extLst>
          </p:cNvPr>
          <p:cNvSpPr/>
          <p:nvPr/>
        </p:nvSpPr>
        <p:spPr>
          <a:xfrm>
            <a:off x="434399" y="354407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above the parrot.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290F8875-23B9-564A-BD24-9DF6BBCA6774}"/>
              </a:ext>
            </a:extLst>
          </p:cNvPr>
          <p:cNvSpPr/>
          <p:nvPr/>
        </p:nvSpPr>
        <p:spPr>
          <a:xfrm>
            <a:off x="421126" y="438788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ring has the coordinates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86BE9D5-BDD1-A949-8F57-610F29521924}"/>
              </a:ext>
            </a:extLst>
          </p:cNvPr>
          <p:cNvSpPr/>
          <p:nvPr/>
        </p:nvSpPr>
        <p:spPr>
          <a:xfrm>
            <a:off x="421126" y="522876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lamp’s coordinates are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0F1C0200-5824-2D42-ADE0-671869605DC1}"/>
              </a:ext>
            </a:extLst>
          </p:cNvPr>
          <p:cNvSpPr/>
          <p:nvPr/>
        </p:nvSpPr>
        <p:spPr>
          <a:xfrm>
            <a:off x="447672" y="2703191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ship is next to the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chest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F46ADCA-2BAD-5C48-B9FD-723AA709C137}"/>
              </a:ext>
            </a:extLst>
          </p:cNvPr>
          <p:cNvSpPr/>
          <p:nvPr/>
        </p:nvSpPr>
        <p:spPr>
          <a:xfrm>
            <a:off x="447672" y="354407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shark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above the parrot.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95B07ED6-60FC-D649-8A23-5ABBBDE3EBEE}"/>
              </a:ext>
            </a:extLst>
          </p:cNvPr>
          <p:cNvSpPr/>
          <p:nvPr/>
        </p:nvSpPr>
        <p:spPr>
          <a:xfrm>
            <a:off x="434399" y="438788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ring has the coordinates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EDCD1C91-4B5F-6D47-B6A2-C0895F78FB41}"/>
              </a:ext>
            </a:extLst>
          </p:cNvPr>
          <p:cNvSpPr/>
          <p:nvPr/>
        </p:nvSpPr>
        <p:spPr>
          <a:xfrm>
            <a:off x="434399" y="522876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lamp’s coordinates are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0421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023" y="2182808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200" y="5646738"/>
            <a:ext cx="586322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Russia’s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2694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coordinates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coordinates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023" y="2182808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200" y="5646738"/>
            <a:ext cx="586322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Russia’s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26607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491" y="4299183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199" y="5646738"/>
            <a:ext cx="631934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Australia’s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43490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491" y="4299183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199" y="5646738"/>
            <a:ext cx="631934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Australia’s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24092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022" y="1816085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199" y="5646738"/>
            <a:ext cx="6477001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Greenland’s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56900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022" y="1816085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199" y="5646738"/>
            <a:ext cx="6477001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Greenland’s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7070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022" y="1816085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199" y="5646738"/>
            <a:ext cx="6477001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Greenland’s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61454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536ABCCB-032B-434C-9C11-92FADCC9B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289" y="2854668"/>
            <a:ext cx="158727" cy="1615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33C6537E-7EF8-AD45-AB2F-B83DADBBF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096" y="3947845"/>
            <a:ext cx="158727" cy="1615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1A57033E-A2F8-3C4B-B915-437E4103B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120" y="3580022"/>
            <a:ext cx="158727" cy="1615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850" y="3222468"/>
            <a:ext cx="158727" cy="1615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9C1EDFCC-E1EA-C443-926C-A941C79BD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947" y="2872252"/>
            <a:ext cx="158727" cy="161583"/>
          </a:xfrm>
          <a:prstGeom prst="rect">
            <a:avLst/>
          </a:prstGeom>
        </p:spPr>
      </p:pic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FA3BFB36-49C6-4942-A587-EC5A62EDC59C}"/>
              </a:ext>
            </a:extLst>
          </p:cNvPr>
          <p:cNvSpPr/>
          <p:nvPr/>
        </p:nvSpPr>
        <p:spPr>
          <a:xfrm>
            <a:off x="434399" y="235571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North America’s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AB503D3E-4930-0B4F-973E-6ED75BC1132B}"/>
              </a:ext>
            </a:extLst>
          </p:cNvPr>
          <p:cNvSpPr/>
          <p:nvPr/>
        </p:nvSpPr>
        <p:spPr>
          <a:xfrm>
            <a:off x="434399" y="334423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South America’s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="" xmlns:a16="http://schemas.microsoft.com/office/drawing/2014/main" id="{AC00FBFF-3D61-AA4F-9451-0506B6FBC49B}"/>
              </a:ext>
            </a:extLst>
          </p:cNvPr>
          <p:cNvSpPr/>
          <p:nvPr/>
        </p:nvSpPr>
        <p:spPr>
          <a:xfrm>
            <a:off x="377040" y="433404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West Africa’s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377040" y="532256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Europe’s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="" xmlns:a16="http://schemas.microsoft.com/office/drawing/2014/main" id="{24A90466-F398-714D-A331-14B30120E7B8}"/>
              </a:ext>
            </a:extLst>
          </p:cNvPr>
          <p:cNvSpPr/>
          <p:nvPr/>
        </p:nvSpPr>
        <p:spPr>
          <a:xfrm>
            <a:off x="5265626" y="564673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Asia’s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14741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536ABCCB-032B-434C-9C11-92FADCC9B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289" y="2854668"/>
            <a:ext cx="158727" cy="1615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33C6537E-7EF8-AD45-AB2F-B83DADBBF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096" y="3947845"/>
            <a:ext cx="158727" cy="1615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1A57033E-A2F8-3C4B-B915-437E4103B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120" y="3580022"/>
            <a:ext cx="158727" cy="1615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850" y="3222468"/>
            <a:ext cx="158727" cy="1615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9C1EDFCC-E1EA-C443-926C-A941C79BD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947" y="2872252"/>
            <a:ext cx="158727" cy="161583"/>
          </a:xfrm>
          <a:prstGeom prst="rect">
            <a:avLst/>
          </a:prstGeom>
        </p:spPr>
      </p:pic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FA3BFB36-49C6-4942-A587-EC5A62EDC59C}"/>
              </a:ext>
            </a:extLst>
          </p:cNvPr>
          <p:cNvSpPr/>
          <p:nvPr/>
        </p:nvSpPr>
        <p:spPr>
          <a:xfrm>
            <a:off x="434399" y="235571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North America’s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AB503D3E-4930-0B4F-973E-6ED75BC1132B}"/>
              </a:ext>
            </a:extLst>
          </p:cNvPr>
          <p:cNvSpPr/>
          <p:nvPr/>
        </p:nvSpPr>
        <p:spPr>
          <a:xfrm>
            <a:off x="434399" y="334423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South America’s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="" xmlns:a16="http://schemas.microsoft.com/office/drawing/2014/main" id="{AC00FBFF-3D61-AA4F-9451-0506B6FBC49B}"/>
              </a:ext>
            </a:extLst>
          </p:cNvPr>
          <p:cNvSpPr/>
          <p:nvPr/>
        </p:nvSpPr>
        <p:spPr>
          <a:xfrm>
            <a:off x="377040" y="433404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West Africa’s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377040" y="532256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Europe’s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="" xmlns:a16="http://schemas.microsoft.com/office/drawing/2014/main" id="{24A90466-F398-714D-A331-14B30120E7B8}"/>
              </a:ext>
            </a:extLst>
          </p:cNvPr>
          <p:cNvSpPr/>
          <p:nvPr/>
        </p:nvSpPr>
        <p:spPr>
          <a:xfrm>
            <a:off x="5265626" y="564673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Asia’s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E52E1E89-04F3-F941-8120-346C27A41D41}"/>
              </a:ext>
            </a:extLst>
          </p:cNvPr>
          <p:cNvSpPr/>
          <p:nvPr/>
        </p:nvSpPr>
        <p:spPr>
          <a:xfrm>
            <a:off x="434399" y="235571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North America’s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4506D679-4546-534E-876C-97D3B31ED8CC}"/>
              </a:ext>
            </a:extLst>
          </p:cNvPr>
          <p:cNvSpPr/>
          <p:nvPr/>
        </p:nvSpPr>
        <p:spPr>
          <a:xfrm>
            <a:off x="434399" y="334423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South America’s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DE9E982B-D351-F944-B799-45DE2F2002F2}"/>
              </a:ext>
            </a:extLst>
          </p:cNvPr>
          <p:cNvSpPr/>
          <p:nvPr/>
        </p:nvSpPr>
        <p:spPr>
          <a:xfrm>
            <a:off x="377040" y="433404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West Africa’s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9640C3D5-4B55-A342-A6ED-A11ED2D0E4D4}"/>
              </a:ext>
            </a:extLst>
          </p:cNvPr>
          <p:cNvSpPr/>
          <p:nvPr/>
        </p:nvSpPr>
        <p:spPr>
          <a:xfrm>
            <a:off x="377040" y="532256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Europe’s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784E1D9F-E178-DB4F-8104-9437F8C6873D}"/>
              </a:ext>
            </a:extLst>
          </p:cNvPr>
          <p:cNvSpPr/>
          <p:nvPr/>
        </p:nvSpPr>
        <p:spPr>
          <a:xfrm>
            <a:off x="5265626" y="564673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Asia’s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944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31027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228606" y="5597652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(2,1)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8457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06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own words, or using some of the words below, write your own saying: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8027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98267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215631" y="342900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61229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6761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201064" y="4944509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26236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92216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504378" y="3768852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21636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8844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854260" y="5850235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(4,0)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0380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15220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7103174" y="3125597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(8,9)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308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06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b="1" u="sng" dirty="0">
                <a:solidFill>
                  <a:srgbClr val="FF3860"/>
                </a:solidFill>
              </a:rPr>
              <a:t>Example</a:t>
            </a:r>
            <a:r>
              <a:rPr lang="en-GB" sz="2200" b="1" i="1" dirty="0">
                <a:solidFill>
                  <a:srgbClr val="FF3860"/>
                </a:solidFill>
              </a:rPr>
              <a:t>: Along the hallway and up the escalator.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1631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85360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678603" y="4050464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208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36477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168570" y="4369778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6907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693813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7698260" y="2820661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6427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57707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650260" y="5850235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8175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coordinates for the points plotted below.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1875065" y="488745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21C1F7E-9683-8544-9F73-7CFE067ABDAF}"/>
              </a:ext>
            </a:extLst>
          </p:cNvPr>
          <p:cNvSpPr/>
          <p:nvPr/>
        </p:nvSpPr>
        <p:spPr>
          <a:xfrm>
            <a:off x="2472639" y="425518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15253B4-8CEA-1649-8DCB-28CC9D8C5058}"/>
              </a:ext>
            </a:extLst>
          </p:cNvPr>
          <p:cNvSpPr/>
          <p:nvPr/>
        </p:nvSpPr>
        <p:spPr>
          <a:xfrm>
            <a:off x="3451570" y="30311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78F814-E2C8-814D-A027-1D091740BE54}"/>
              </a:ext>
            </a:extLst>
          </p:cNvPr>
          <p:cNvSpPr/>
          <p:nvPr/>
        </p:nvSpPr>
        <p:spPr>
          <a:xfrm>
            <a:off x="4325500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CFADD88-5FE3-E94F-A514-F4AF76BC4CCA}"/>
              </a:ext>
            </a:extLst>
          </p:cNvPr>
          <p:cNvSpPr/>
          <p:nvPr/>
        </p:nvSpPr>
        <p:spPr>
          <a:xfrm>
            <a:off x="2806603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8C7051-B59F-4E49-944E-F6A3B6DC2EDB}"/>
              </a:ext>
            </a:extLst>
          </p:cNvPr>
          <p:cNvSpPr/>
          <p:nvPr/>
        </p:nvSpPr>
        <p:spPr>
          <a:xfrm>
            <a:off x="4325500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65C2FE2-7E74-E845-B6BB-B746F9283F08}"/>
              </a:ext>
            </a:extLst>
          </p:cNvPr>
          <p:cNvSpPr/>
          <p:nvPr/>
        </p:nvSpPr>
        <p:spPr>
          <a:xfrm>
            <a:off x="6096000" y="3028890"/>
            <a:ext cx="5363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Which plotted point doesn’t belong?</a:t>
            </a:r>
          </a:p>
          <a:p>
            <a:r>
              <a:rPr lang="en-GB" sz="2000" dirty="0">
                <a:latin typeface="OpenDyslexicAlta" pitchFamily="2" charset="77"/>
              </a:rPr>
              <a:t>Explain your answer. </a:t>
            </a:r>
            <a:endParaRPr lang="en-US" sz="20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7004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coordinates for the points plotted below.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1875065" y="488745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2114617" y="4656620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CDDFEE-4116-134A-BBB3-D0D833E2730D}"/>
              </a:ext>
            </a:extLst>
          </p:cNvPr>
          <p:cNvSpPr/>
          <p:nvPr/>
        </p:nvSpPr>
        <p:spPr>
          <a:xfrm>
            <a:off x="6096000" y="3028890"/>
            <a:ext cx="5535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Point E doesn’t belong as it is the only point that has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x 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and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coordinates that are odd numbers. </a:t>
            </a:r>
          </a:p>
          <a:p>
            <a:pPr algn="just"/>
            <a:endParaRPr lang="en-GB" sz="2000" dirty="0">
              <a:solidFill>
                <a:srgbClr val="FF3860"/>
              </a:solidFill>
              <a:latin typeface="OpenDyslexicAlta" pitchFamily="2" charset="77"/>
            </a:endParaRPr>
          </a:p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All the other plotted points have even numbers for both their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and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values. 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21C1F7E-9683-8544-9F73-7CFE067ABDAF}"/>
              </a:ext>
            </a:extLst>
          </p:cNvPr>
          <p:cNvSpPr/>
          <p:nvPr/>
        </p:nvSpPr>
        <p:spPr>
          <a:xfrm>
            <a:off x="2472639" y="425518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1AB7E7-0A3D-2E47-9A2B-F679A9DC2CFA}"/>
              </a:ext>
            </a:extLst>
          </p:cNvPr>
          <p:cNvSpPr/>
          <p:nvPr/>
        </p:nvSpPr>
        <p:spPr>
          <a:xfrm>
            <a:off x="2715979" y="4019302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(4,6)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15253B4-8CEA-1649-8DCB-28CC9D8C5058}"/>
              </a:ext>
            </a:extLst>
          </p:cNvPr>
          <p:cNvSpPr/>
          <p:nvPr/>
        </p:nvSpPr>
        <p:spPr>
          <a:xfrm>
            <a:off x="3451570" y="30311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2223008-1028-8B4F-96DF-D35DF8EDCA0A}"/>
              </a:ext>
            </a:extLst>
          </p:cNvPr>
          <p:cNvSpPr/>
          <p:nvPr/>
        </p:nvSpPr>
        <p:spPr>
          <a:xfrm>
            <a:off x="3691122" y="2800352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78F814-E2C8-814D-A027-1D091740BE54}"/>
              </a:ext>
            </a:extLst>
          </p:cNvPr>
          <p:cNvSpPr/>
          <p:nvPr/>
        </p:nvSpPr>
        <p:spPr>
          <a:xfrm>
            <a:off x="4325500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7956CCD-ED17-DF49-8C4B-B040B068717C}"/>
              </a:ext>
            </a:extLst>
          </p:cNvPr>
          <p:cNvSpPr/>
          <p:nvPr/>
        </p:nvSpPr>
        <p:spPr>
          <a:xfrm>
            <a:off x="4565052" y="3429000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CFADD88-5FE3-E94F-A514-F4AF76BC4CCA}"/>
              </a:ext>
            </a:extLst>
          </p:cNvPr>
          <p:cNvSpPr/>
          <p:nvPr/>
        </p:nvSpPr>
        <p:spPr>
          <a:xfrm>
            <a:off x="2806603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EBC016C-A9C3-C745-845B-92D83157F0F3}"/>
              </a:ext>
            </a:extLst>
          </p:cNvPr>
          <p:cNvSpPr/>
          <p:nvPr/>
        </p:nvSpPr>
        <p:spPr>
          <a:xfrm>
            <a:off x="3046155" y="4967882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8C7051-B59F-4E49-944E-F6A3B6DC2EDB}"/>
              </a:ext>
            </a:extLst>
          </p:cNvPr>
          <p:cNvSpPr/>
          <p:nvPr/>
        </p:nvSpPr>
        <p:spPr>
          <a:xfrm>
            <a:off x="4325500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6A5E039-4836-9145-9D98-3A96B57EBC54}"/>
              </a:ext>
            </a:extLst>
          </p:cNvPr>
          <p:cNvSpPr/>
          <p:nvPr/>
        </p:nvSpPr>
        <p:spPr>
          <a:xfrm>
            <a:off x="4565052" y="4967882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033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next to the pirate.</a:t>
            </a:r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969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have both been plotting points on the grid shown. Guess their points based on the clues given.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“Both of our points have the same </a:t>
            </a:r>
            <a:br>
              <a:rPr lang="en-GB" sz="2200" dirty="0"/>
            </a:br>
            <a:r>
              <a:rPr lang="en-GB" sz="2200" i="1" dirty="0"/>
              <a:t>x </a:t>
            </a:r>
            <a:r>
              <a:rPr lang="en-GB" sz="2200" dirty="0"/>
              <a:t>coordinate.”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“Jamal’s </a:t>
            </a:r>
            <a:r>
              <a:rPr lang="en-GB" sz="2200" i="1" dirty="0"/>
              <a:t>y</a:t>
            </a:r>
            <a:r>
              <a:rPr lang="en-GB" sz="2200" dirty="0"/>
              <a:t> coordinate is greater than mine.”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their plot points?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369" y="1539994"/>
            <a:ext cx="4221843" cy="421278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0C3F760-2C0D-F340-9069-4D6166E67195}"/>
              </a:ext>
            </a:extLst>
          </p:cNvPr>
          <p:cNvSpPr/>
          <p:nvPr/>
        </p:nvSpPr>
        <p:spPr>
          <a:xfrm>
            <a:off x="9238921" y="471692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5BCB7D9-2953-1D45-95B9-89DDEEB4564A}"/>
              </a:ext>
            </a:extLst>
          </p:cNvPr>
          <p:cNvSpPr/>
          <p:nvPr/>
        </p:nvSpPr>
        <p:spPr>
          <a:xfrm>
            <a:off x="8597434" y="318486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E8E5760-4C54-954C-8FC8-2586AA0F6A28}"/>
              </a:ext>
            </a:extLst>
          </p:cNvPr>
          <p:cNvSpPr/>
          <p:nvPr/>
        </p:nvSpPr>
        <p:spPr>
          <a:xfrm>
            <a:off x="11035682" y="256646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51BAB46-764F-524A-A552-BD8C9309D948}"/>
              </a:ext>
            </a:extLst>
          </p:cNvPr>
          <p:cNvSpPr/>
          <p:nvPr/>
        </p:nvSpPr>
        <p:spPr>
          <a:xfrm>
            <a:off x="9257136" y="225939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209E783-EF8B-CB4E-9685-5CBD70C67562}"/>
              </a:ext>
            </a:extLst>
          </p:cNvPr>
          <p:cNvSpPr/>
          <p:nvPr/>
        </p:nvSpPr>
        <p:spPr>
          <a:xfrm>
            <a:off x="10200841" y="318486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241FF77-D733-0D40-AFEF-B06B6A70E56D}"/>
              </a:ext>
            </a:extLst>
          </p:cNvPr>
          <p:cNvSpPr/>
          <p:nvPr/>
        </p:nvSpPr>
        <p:spPr>
          <a:xfrm>
            <a:off x="11369646" y="438295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260561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969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have both been plotting points on the grid shown. Guess their points based on the clues given.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“Both of our points have the same </a:t>
            </a:r>
            <a:br>
              <a:rPr lang="en-GB" sz="2200" dirty="0"/>
            </a:br>
            <a:r>
              <a:rPr lang="en-GB" sz="2200" i="1" dirty="0"/>
              <a:t>x </a:t>
            </a:r>
            <a:r>
              <a:rPr lang="en-GB" sz="2200" dirty="0"/>
              <a:t>coordinate.”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“Jamal’s </a:t>
            </a:r>
            <a:r>
              <a:rPr lang="en-GB" sz="2200" i="1" dirty="0"/>
              <a:t>y</a:t>
            </a:r>
            <a:r>
              <a:rPr lang="en-GB" sz="2200" dirty="0"/>
              <a:t> coordinate is greater than mine.”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Jamal’s point is D, as it has the coordinates (3,9) and Ruth’s point is A, as it has the coordinates (3,1). The x values are the same, but Jamal’s </a:t>
            </a:r>
            <a:r>
              <a:rPr lang="en-GB" sz="2200" i="1" dirty="0">
                <a:solidFill>
                  <a:srgbClr val="FF3860"/>
                </a:solidFill>
              </a:rPr>
              <a:t>y</a:t>
            </a:r>
            <a:r>
              <a:rPr lang="en-GB" sz="2200" dirty="0">
                <a:solidFill>
                  <a:srgbClr val="FF3860"/>
                </a:solidFill>
              </a:rPr>
              <a:t> value is greater.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369" y="1539994"/>
            <a:ext cx="4221843" cy="421278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0C3F760-2C0D-F340-9069-4D6166E67195}"/>
              </a:ext>
            </a:extLst>
          </p:cNvPr>
          <p:cNvSpPr/>
          <p:nvPr/>
        </p:nvSpPr>
        <p:spPr>
          <a:xfrm>
            <a:off x="9238921" y="471692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5BCB7D9-2953-1D45-95B9-89DDEEB4564A}"/>
              </a:ext>
            </a:extLst>
          </p:cNvPr>
          <p:cNvSpPr/>
          <p:nvPr/>
        </p:nvSpPr>
        <p:spPr>
          <a:xfrm>
            <a:off x="8597434" y="318486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E8E5760-4C54-954C-8FC8-2586AA0F6A28}"/>
              </a:ext>
            </a:extLst>
          </p:cNvPr>
          <p:cNvSpPr/>
          <p:nvPr/>
        </p:nvSpPr>
        <p:spPr>
          <a:xfrm>
            <a:off x="11035682" y="256646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51BAB46-764F-524A-A552-BD8C9309D948}"/>
              </a:ext>
            </a:extLst>
          </p:cNvPr>
          <p:cNvSpPr/>
          <p:nvPr/>
        </p:nvSpPr>
        <p:spPr>
          <a:xfrm>
            <a:off x="9257136" y="225939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209E783-EF8B-CB4E-9685-5CBD70C67562}"/>
              </a:ext>
            </a:extLst>
          </p:cNvPr>
          <p:cNvSpPr/>
          <p:nvPr/>
        </p:nvSpPr>
        <p:spPr>
          <a:xfrm>
            <a:off x="10200841" y="318486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241FF77-D733-0D40-AFEF-B06B6A70E56D}"/>
              </a:ext>
            </a:extLst>
          </p:cNvPr>
          <p:cNvSpPr/>
          <p:nvPr/>
        </p:nvSpPr>
        <p:spPr>
          <a:xfrm>
            <a:off x="11369646" y="438295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299824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sapphire has the coordinates (5,7).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B1D82C-9BDE-8D48-9DD0-ACFA0DD00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162" y="1200185"/>
            <a:ext cx="5918200" cy="5905500"/>
          </a:xfrm>
          <a:prstGeom prst="rect">
            <a:avLst/>
          </a:prstGeom>
        </p:spPr>
      </p:pic>
      <p:pic>
        <p:nvPicPr>
          <p:cNvPr id="11" name="Picture 10" descr="A picture containing object, clock&#10;&#10;Description automatically generated">
            <a:extLst>
              <a:ext uri="{FF2B5EF4-FFF2-40B4-BE49-F238E27FC236}">
                <a16:creationId xmlns="" xmlns:a16="http://schemas.microsoft.com/office/drawing/2014/main" id="{E833ED4C-C7BE-B748-9298-1272EAE54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306" y="3909827"/>
            <a:ext cx="631355" cy="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775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The coordinates are (7,5). The order has been reversed. 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sapphire has the coordinates (5,7).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B1D82C-9BDE-8D48-9DD0-ACFA0DD00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162" y="1200185"/>
            <a:ext cx="5918200" cy="5905500"/>
          </a:xfrm>
          <a:prstGeom prst="rect">
            <a:avLst/>
          </a:prstGeom>
        </p:spPr>
      </p:pic>
      <p:pic>
        <p:nvPicPr>
          <p:cNvPr id="11" name="Picture 10" descr="A picture containing object, clock&#10;&#10;Description automatically generated">
            <a:extLst>
              <a:ext uri="{FF2B5EF4-FFF2-40B4-BE49-F238E27FC236}">
                <a16:creationId xmlns="" xmlns:a16="http://schemas.microsoft.com/office/drawing/2014/main" id="{E833ED4C-C7BE-B748-9298-1272EAE54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306" y="3909827"/>
            <a:ext cx="631355" cy="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22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coordinates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</a:t>
            </a:r>
            <a:r>
              <a:rPr lang="en-GB" sz="2200"/>
              <a:t>positive value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/>
              <a:t>I </a:t>
            </a:r>
            <a:r>
              <a:rPr lang="en-GB" sz="2200" dirty="0"/>
              <a:t>can explain my reasoning when reading coordinates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</a:t>
            </a:r>
          </a:p>
        </p:txBody>
      </p:sp>
    </p:spTree>
    <p:extLst>
      <p:ext uri="{BB962C8B-B14F-4D97-AF65-F5344CB8AC3E}">
        <p14:creationId xmlns:p14="http://schemas.microsoft.com/office/powerpoint/2010/main" val="267812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turtle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next to the pirate.</a:t>
            </a:r>
          </a:p>
        </p:txBody>
      </p:sp>
    </p:spTree>
    <p:extLst>
      <p:ext uri="{BB962C8B-B14F-4D97-AF65-F5344CB8AC3E}">
        <p14:creationId xmlns:p14="http://schemas.microsoft.com/office/powerpoint/2010/main" val="242063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next to the parrot.</a:t>
            </a:r>
          </a:p>
        </p:txBody>
      </p:sp>
    </p:spTree>
    <p:extLst>
      <p:ext uri="{BB962C8B-B14F-4D97-AF65-F5344CB8AC3E}">
        <p14:creationId xmlns:p14="http://schemas.microsoft.com/office/powerpoint/2010/main" val="192150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ring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next to the parrot.</a:t>
            </a:r>
          </a:p>
        </p:txBody>
      </p:sp>
    </p:spTree>
    <p:extLst>
      <p:ext uri="{BB962C8B-B14F-4D97-AF65-F5344CB8AC3E}">
        <p14:creationId xmlns:p14="http://schemas.microsoft.com/office/powerpoint/2010/main" val="181328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ship has the coordinates (_,_).</a:t>
            </a:r>
          </a:p>
        </p:txBody>
      </p:sp>
    </p:spTree>
    <p:extLst>
      <p:ext uri="{BB962C8B-B14F-4D97-AF65-F5344CB8AC3E}">
        <p14:creationId xmlns:p14="http://schemas.microsoft.com/office/powerpoint/2010/main" val="52418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14714</TotalTime>
  <Words>2191</Words>
  <Application>Microsoft Office PowerPoint</Application>
  <PresentationFormat>Custom</PresentationFormat>
  <Paragraphs>597</Paragraphs>
  <Slides>54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Muli</vt:lpstr>
      <vt:lpstr>Wingdings</vt:lpstr>
      <vt:lpstr>Lato</vt:lpstr>
      <vt:lpstr>Calibri</vt:lpstr>
      <vt:lpstr>Lato Light</vt:lpstr>
      <vt:lpstr>OpenDyslexic</vt:lpstr>
      <vt:lpstr>OpenDyslexicAlta</vt:lpstr>
      <vt:lpstr>Office Theme</vt:lpstr>
      <vt:lpstr>PowerPoint Presentation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758</cp:revision>
  <cp:lastPrinted>2019-06-17T16:19:05Z</cp:lastPrinted>
  <dcterms:created xsi:type="dcterms:W3CDTF">2018-08-06T08:16:18Z</dcterms:created>
  <dcterms:modified xsi:type="dcterms:W3CDTF">2021-03-29T15:13:37Z</dcterms:modified>
</cp:coreProperties>
</file>