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0" r:id="rId2"/>
    <p:sldId id="321" r:id="rId3"/>
    <p:sldId id="376" r:id="rId4"/>
    <p:sldId id="378" r:id="rId5"/>
    <p:sldId id="395" r:id="rId6"/>
    <p:sldId id="396" r:id="rId7"/>
    <p:sldId id="379" r:id="rId8"/>
    <p:sldId id="392" r:id="rId9"/>
    <p:sldId id="393" r:id="rId10"/>
    <p:sldId id="394" r:id="rId11"/>
    <p:sldId id="397" r:id="rId12"/>
    <p:sldId id="398" r:id="rId13"/>
    <p:sldId id="399" r:id="rId14"/>
    <p:sldId id="400" r:id="rId15"/>
    <p:sldId id="401" r:id="rId16"/>
    <p:sldId id="402" r:id="rId17"/>
    <p:sldId id="391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6" r:id="rId28"/>
    <p:sldId id="415" r:id="rId29"/>
    <p:sldId id="414" r:id="rId30"/>
    <p:sldId id="413" r:id="rId31"/>
    <p:sldId id="412" r:id="rId32"/>
    <p:sldId id="417" r:id="rId33"/>
    <p:sldId id="422" r:id="rId34"/>
    <p:sldId id="421" r:id="rId35"/>
    <p:sldId id="420" r:id="rId36"/>
    <p:sldId id="419" r:id="rId37"/>
    <p:sldId id="418" r:id="rId38"/>
    <p:sldId id="424" r:id="rId39"/>
    <p:sldId id="425" r:id="rId40"/>
    <p:sldId id="426" r:id="rId41"/>
    <p:sldId id="427" r:id="rId42"/>
    <p:sldId id="370" r:id="rId43"/>
    <p:sldId id="423" r:id="rId44"/>
    <p:sldId id="377" r:id="rId45"/>
  </p:sldIdLst>
  <p:sldSz cx="12192000" cy="6858000"/>
  <p:notesSz cx="6858000" cy="9144000"/>
  <p:embeddedFontLst>
    <p:embeddedFont>
      <p:font typeface="Muli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ato Light" panose="020F0302020204030203" pitchFamily="34" charset="0"/>
      <p:regular r:id="rId56"/>
    </p:embeddedFont>
    <p:embeddedFont>
      <p:font typeface="Lato" panose="020F0502020204030203" pitchFamily="34" charset="0"/>
      <p:regular r:id="rId57"/>
      <p:bold r:id="rId58"/>
    </p:embeddedFont>
    <p:embeddedFont>
      <p:font typeface="OpenDyslexicAlta" panose="00000500000000000000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7957D5"/>
    <a:srgbClr val="3273DC"/>
    <a:srgbClr val="FFDD57"/>
    <a:srgbClr val="23D160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01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1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6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1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226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4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47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9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91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62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04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50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76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32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02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998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60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09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96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55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82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72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89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28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78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8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27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06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14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829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71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17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428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677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111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4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3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4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4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0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3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29/03/2021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9" y="2666346"/>
            <a:ext cx="10071651" cy="187036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Stage 4</a:t>
            </a:r>
          </a:p>
          <a:p>
            <a:r>
              <a:rPr lang="en-GB" dirty="0" smtClean="0"/>
              <a:t>Term </a:t>
            </a:r>
            <a:r>
              <a:rPr lang="en-GB" dirty="0"/>
              <a:t>4 - Block 1 - Statistics - Lesson </a:t>
            </a:r>
            <a:r>
              <a:rPr lang="en-GB" dirty="0" smtClean="0"/>
              <a:t>2</a:t>
            </a:r>
          </a:p>
          <a:p>
            <a:r>
              <a:rPr lang="en-GB" dirty="0" smtClean="0"/>
              <a:t>To </a:t>
            </a:r>
            <a:r>
              <a:rPr lang="en-GB" dirty="0"/>
              <a:t>be able to make comparisons, find the sum and difference using tables and 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1 </a:t>
            </a:r>
            <a:r>
              <a:rPr lang="en-GB" dirty="0"/>
              <a:t>–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QQVFPFD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difference between strawberry and vanilla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orders.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964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difference between chocolate and raspberry 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orders.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95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difference between chocolate and raspberry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orders.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62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milkshakes were ordered in total.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690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milkshakes were ordered in total.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560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8378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3 times as many caramel milkshakes were ordered as vanilla, then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caramel milkshakes were ordered.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769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8378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3 times as many caramel milkshakes were ordered as vanilla, then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caramel milkshakes were ordered.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9124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86410" y="6167756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milkshakes were ordered in total.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4DE4BFAB-40E7-5645-82CE-B70485A699F3}"/>
              </a:ext>
            </a:extLst>
          </p:cNvPr>
          <p:cNvSpPr/>
          <p:nvPr/>
        </p:nvSpPr>
        <p:spPr>
          <a:xfrm>
            <a:off x="586410" y="554908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difference between chocolate and banana 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orders.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597ACD-0EA3-5A47-8280-B4A8AEC3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605620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327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86410" y="6167756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milkshakes were ordered in total.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4DE4BFAB-40E7-5645-82CE-B70485A699F3}"/>
              </a:ext>
            </a:extLst>
          </p:cNvPr>
          <p:cNvSpPr/>
          <p:nvPr/>
        </p:nvSpPr>
        <p:spPr>
          <a:xfrm>
            <a:off x="586410" y="554908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difference between chocolate and banana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orders.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597ACD-0EA3-5A47-8280-B4A8AEC3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605620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514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86410" y="6167756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milkshakes were ordered in total.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4DE4BFAB-40E7-5645-82CE-B70485A699F3}"/>
              </a:ext>
            </a:extLst>
          </p:cNvPr>
          <p:cNvSpPr/>
          <p:nvPr/>
        </p:nvSpPr>
        <p:spPr>
          <a:xfrm>
            <a:off x="586410" y="554908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difference between chocolate and banana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orders.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597ACD-0EA3-5A47-8280-B4A8AEC3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605620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93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charts, pictograms and tables to make comparisons, find the sum and difference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charts, pictograms and tables to make comparisons, find the sum and difference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pictogram shows points totals for basketball teams at the end of a tournament.</a:t>
            </a:r>
            <a:br>
              <a:rPr lang="en-GB" sz="2200" dirty="0"/>
            </a:br>
            <a:r>
              <a:rPr lang="en-GB" sz="2200" dirty="0"/>
              <a:t>Compare their scores using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Wizards scored double Sharks’</a:t>
            </a:r>
            <a:br>
              <a:rPr lang="en-GB" sz="2200" dirty="0"/>
            </a:br>
            <a:r>
              <a:rPr lang="en-GB" sz="2200" dirty="0"/>
              <a:t>points. Show that on the chart. 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29165"/>
              </p:ext>
            </p:extLst>
          </p:nvPr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team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points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Crocs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Hornets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Rhinos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Wizards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points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835F883-FF9B-CC4F-BA3A-3481208D2850}"/>
              </a:ext>
            </a:extLst>
          </p:cNvPr>
          <p:cNvSpPr/>
          <p:nvPr/>
        </p:nvSpPr>
        <p:spPr>
          <a:xfrm>
            <a:off x="8076380" y="2994026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xmlns="" id="{463DE6EF-880E-C84F-8A46-0D8ABC35698D}"/>
              </a:ext>
            </a:extLst>
          </p:cNvPr>
          <p:cNvSpPr/>
          <p:nvPr/>
        </p:nvSpPr>
        <p:spPr>
          <a:xfrm>
            <a:off x="9635296" y="4137812"/>
            <a:ext cx="442823" cy="442823"/>
          </a:xfrm>
          <a:prstGeom prst="pi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e 11">
            <a:extLst>
              <a:ext uri="{FF2B5EF4-FFF2-40B4-BE49-F238E27FC236}">
                <a16:creationId xmlns:a16="http://schemas.microsoft.com/office/drawing/2014/main" xmlns="" id="{A70A2F57-2804-4240-B45E-A4F6973F0E2B}"/>
              </a:ext>
            </a:extLst>
          </p:cNvPr>
          <p:cNvSpPr/>
          <p:nvPr/>
        </p:nvSpPr>
        <p:spPr>
          <a:xfrm>
            <a:off x="9619013" y="4662757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>
            <a:extLst>
              <a:ext uri="{FF2B5EF4-FFF2-40B4-BE49-F238E27FC236}">
                <a16:creationId xmlns:a16="http://schemas.microsoft.com/office/drawing/2014/main" xmlns="" id="{728D8E95-EE29-EE43-9F66-EEE343813F57}"/>
              </a:ext>
            </a:extLst>
          </p:cNvPr>
          <p:cNvSpPr/>
          <p:nvPr/>
        </p:nvSpPr>
        <p:spPr>
          <a:xfrm>
            <a:off x="10161141" y="5167311"/>
            <a:ext cx="442823" cy="442823"/>
          </a:xfrm>
          <a:prstGeom prst="pi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e 18">
            <a:extLst>
              <a:ext uri="{FF2B5EF4-FFF2-40B4-BE49-F238E27FC236}">
                <a16:creationId xmlns:a16="http://schemas.microsoft.com/office/drawing/2014/main" xmlns="" id="{3CD177F2-0A1D-AC46-8160-EF2EFDD003C2}"/>
              </a:ext>
            </a:extLst>
          </p:cNvPr>
          <p:cNvSpPr/>
          <p:nvPr/>
        </p:nvSpPr>
        <p:spPr>
          <a:xfrm>
            <a:off x="9635296" y="569030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D73D1F-A0DA-F644-BFEE-6006A1D98D25}"/>
              </a:ext>
            </a:extLst>
          </p:cNvPr>
          <p:cNvSpPr/>
          <p:nvPr/>
        </p:nvSpPr>
        <p:spPr>
          <a:xfrm>
            <a:off x="9081007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B6A71A1-B16B-644F-A0BC-10DAF1FB6A8E}"/>
              </a:ext>
            </a:extLst>
          </p:cNvPr>
          <p:cNvSpPr/>
          <p:nvPr/>
        </p:nvSpPr>
        <p:spPr>
          <a:xfrm>
            <a:off x="9635296" y="5167311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80C03472-5A48-7E47-8024-F8C39D75718C}"/>
              </a:ext>
            </a:extLst>
          </p:cNvPr>
          <p:cNvSpPr/>
          <p:nvPr/>
        </p:nvSpPr>
        <p:spPr>
          <a:xfrm>
            <a:off x="1275713" y="3355983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Crocs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86BE8620-4517-8E48-88D6-B9B594E5C15D}"/>
              </a:ext>
            </a:extLst>
          </p:cNvPr>
          <p:cNvSpPr/>
          <p:nvPr/>
        </p:nvSpPr>
        <p:spPr>
          <a:xfrm>
            <a:off x="4164864" y="3355982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Hornets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579B5763-EECE-7A4B-BFB7-D53DF68D34DD}"/>
              </a:ext>
            </a:extLst>
          </p:cNvPr>
          <p:cNvSpPr/>
          <p:nvPr/>
        </p:nvSpPr>
        <p:spPr>
          <a:xfrm>
            <a:off x="1275713" y="4170006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Sharks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B4D2A9BC-2B6A-484A-9BA1-45BB7A4CC335}"/>
              </a:ext>
            </a:extLst>
          </p:cNvPr>
          <p:cNvSpPr/>
          <p:nvPr/>
        </p:nvSpPr>
        <p:spPr>
          <a:xfrm>
            <a:off x="4164864" y="4170005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Rhinos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1A983D0C-7D99-464A-AA0E-AA426A411730}"/>
              </a:ext>
            </a:extLst>
          </p:cNvPr>
          <p:cNvSpPr/>
          <p:nvPr/>
        </p:nvSpPr>
        <p:spPr>
          <a:xfrm>
            <a:off x="1275713" y="5046588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Rhinos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D826FCFE-EE06-EA4F-B054-8A5ECEB79709}"/>
              </a:ext>
            </a:extLst>
          </p:cNvPr>
          <p:cNvSpPr/>
          <p:nvPr/>
        </p:nvSpPr>
        <p:spPr>
          <a:xfrm>
            <a:off x="4164864" y="5046587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Crocs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12D24A4-00F1-C749-9B4C-17264592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3257515"/>
            <a:ext cx="668068" cy="6800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2EEC582-2288-1943-8A82-10902FCC1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4076335"/>
            <a:ext cx="668068" cy="6800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25A1CB1-E966-1D4A-B03D-F1B3C4F43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4952917"/>
            <a:ext cx="668068" cy="6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pictogram shows points totals for basketball teams at the end of a tournament.</a:t>
            </a:r>
            <a:br>
              <a:rPr lang="en-GB" sz="2200" dirty="0"/>
            </a:br>
            <a:r>
              <a:rPr lang="en-GB" sz="2200" dirty="0"/>
              <a:t>Compare their scores using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Wizards scored double Sharks’</a:t>
            </a:r>
            <a:br>
              <a:rPr lang="en-GB" sz="2200" dirty="0"/>
            </a:br>
            <a:r>
              <a:rPr lang="en-GB" sz="2200" dirty="0"/>
              <a:t>points. Show that on the chart. 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team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points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Crocs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Hornets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Rhinos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Wizards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points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835F883-FF9B-CC4F-BA3A-3481208D2850}"/>
              </a:ext>
            </a:extLst>
          </p:cNvPr>
          <p:cNvSpPr/>
          <p:nvPr/>
        </p:nvSpPr>
        <p:spPr>
          <a:xfrm>
            <a:off x="8076380" y="2994026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xmlns="" id="{463DE6EF-880E-C84F-8A46-0D8ABC35698D}"/>
              </a:ext>
            </a:extLst>
          </p:cNvPr>
          <p:cNvSpPr/>
          <p:nvPr/>
        </p:nvSpPr>
        <p:spPr>
          <a:xfrm>
            <a:off x="9635296" y="4137812"/>
            <a:ext cx="442823" cy="442823"/>
          </a:xfrm>
          <a:prstGeom prst="pi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e 11">
            <a:extLst>
              <a:ext uri="{FF2B5EF4-FFF2-40B4-BE49-F238E27FC236}">
                <a16:creationId xmlns:a16="http://schemas.microsoft.com/office/drawing/2014/main" xmlns="" id="{A70A2F57-2804-4240-B45E-A4F6973F0E2B}"/>
              </a:ext>
            </a:extLst>
          </p:cNvPr>
          <p:cNvSpPr/>
          <p:nvPr/>
        </p:nvSpPr>
        <p:spPr>
          <a:xfrm>
            <a:off x="9619013" y="4662757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>
            <a:extLst>
              <a:ext uri="{FF2B5EF4-FFF2-40B4-BE49-F238E27FC236}">
                <a16:creationId xmlns:a16="http://schemas.microsoft.com/office/drawing/2014/main" xmlns="" id="{728D8E95-EE29-EE43-9F66-EEE343813F57}"/>
              </a:ext>
            </a:extLst>
          </p:cNvPr>
          <p:cNvSpPr/>
          <p:nvPr/>
        </p:nvSpPr>
        <p:spPr>
          <a:xfrm>
            <a:off x="10161141" y="5167311"/>
            <a:ext cx="442823" cy="442823"/>
          </a:xfrm>
          <a:prstGeom prst="pi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e 18">
            <a:extLst>
              <a:ext uri="{FF2B5EF4-FFF2-40B4-BE49-F238E27FC236}">
                <a16:creationId xmlns:a16="http://schemas.microsoft.com/office/drawing/2014/main" xmlns="" id="{3CD177F2-0A1D-AC46-8160-EF2EFDD003C2}"/>
              </a:ext>
            </a:extLst>
          </p:cNvPr>
          <p:cNvSpPr/>
          <p:nvPr/>
        </p:nvSpPr>
        <p:spPr>
          <a:xfrm>
            <a:off x="9635296" y="569030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4808D93-A190-B841-99D2-38386D453602}"/>
              </a:ext>
            </a:extLst>
          </p:cNvPr>
          <p:cNvSpPr/>
          <p:nvPr/>
        </p:nvSpPr>
        <p:spPr>
          <a:xfrm>
            <a:off x="852671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030DB0D-1EC6-B54C-ABFD-6C4D534624AC}"/>
              </a:ext>
            </a:extLst>
          </p:cNvPr>
          <p:cNvSpPr/>
          <p:nvPr/>
        </p:nvSpPr>
        <p:spPr>
          <a:xfrm>
            <a:off x="908100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D73D1F-A0DA-F644-BFEE-6006A1D98D25}"/>
              </a:ext>
            </a:extLst>
          </p:cNvPr>
          <p:cNvSpPr/>
          <p:nvPr/>
        </p:nvSpPr>
        <p:spPr>
          <a:xfrm>
            <a:off x="9081007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B6A71A1-B16B-644F-A0BC-10DAF1FB6A8E}"/>
              </a:ext>
            </a:extLst>
          </p:cNvPr>
          <p:cNvSpPr/>
          <p:nvPr/>
        </p:nvSpPr>
        <p:spPr>
          <a:xfrm>
            <a:off x="9635296" y="5167311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67D4B68-F10F-624C-AB77-15EC491FCCB8}"/>
              </a:ext>
            </a:extLst>
          </p:cNvPr>
          <p:cNvSpPr/>
          <p:nvPr/>
        </p:nvSpPr>
        <p:spPr>
          <a:xfrm>
            <a:off x="960517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80C03472-5A48-7E47-8024-F8C39D75718C}"/>
              </a:ext>
            </a:extLst>
          </p:cNvPr>
          <p:cNvSpPr/>
          <p:nvPr/>
        </p:nvSpPr>
        <p:spPr>
          <a:xfrm>
            <a:off x="1275713" y="3355983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Crocs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F7AF2C7-EC41-D148-9CC6-95C4B1C0DD4D}"/>
              </a:ext>
            </a:extLst>
          </p:cNvPr>
          <p:cNvSpPr/>
          <p:nvPr/>
        </p:nvSpPr>
        <p:spPr>
          <a:xfrm>
            <a:off x="1012934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14B22C9-C5FA-A948-92B5-D519E5227E79}"/>
              </a:ext>
            </a:extLst>
          </p:cNvPr>
          <p:cNvSpPr/>
          <p:nvPr/>
        </p:nvSpPr>
        <p:spPr>
          <a:xfrm>
            <a:off x="1065351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86BE8620-4517-8E48-88D6-B9B594E5C15D}"/>
              </a:ext>
            </a:extLst>
          </p:cNvPr>
          <p:cNvSpPr/>
          <p:nvPr/>
        </p:nvSpPr>
        <p:spPr>
          <a:xfrm>
            <a:off x="4164864" y="3355982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Hornets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579B5763-EECE-7A4B-BFB7-D53DF68D34DD}"/>
              </a:ext>
            </a:extLst>
          </p:cNvPr>
          <p:cNvSpPr/>
          <p:nvPr/>
        </p:nvSpPr>
        <p:spPr>
          <a:xfrm>
            <a:off x="1275713" y="4170006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Sharks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B4D2A9BC-2B6A-484A-9BA1-45BB7A4CC335}"/>
              </a:ext>
            </a:extLst>
          </p:cNvPr>
          <p:cNvSpPr/>
          <p:nvPr/>
        </p:nvSpPr>
        <p:spPr>
          <a:xfrm>
            <a:off x="4164864" y="4170005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Rhinos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1A983D0C-7D99-464A-AA0E-AA426A411730}"/>
              </a:ext>
            </a:extLst>
          </p:cNvPr>
          <p:cNvSpPr/>
          <p:nvPr/>
        </p:nvSpPr>
        <p:spPr>
          <a:xfrm>
            <a:off x="1275713" y="5046588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Rhinos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D826FCFE-EE06-EA4F-B054-8A5ECEB79709}"/>
              </a:ext>
            </a:extLst>
          </p:cNvPr>
          <p:cNvSpPr/>
          <p:nvPr/>
        </p:nvSpPr>
        <p:spPr>
          <a:xfrm>
            <a:off x="4164864" y="5046587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Crocs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208FC0D-9C93-1442-8BAA-2C3428D4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3257515"/>
            <a:ext cx="668068" cy="6800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4B7288F-6329-DA49-BB33-3A8A2D08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4076335"/>
            <a:ext cx="668068" cy="6800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F2EC1A2-3D5A-4848-8D2D-760DFEF8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4952917"/>
            <a:ext cx="668068" cy="68009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A56B10C7-C8D4-BC4D-8C55-4DDAFE077B59}"/>
              </a:ext>
            </a:extLst>
          </p:cNvPr>
          <p:cNvSpPr/>
          <p:nvPr/>
        </p:nvSpPr>
        <p:spPr>
          <a:xfrm>
            <a:off x="3247933" y="3267844"/>
            <a:ext cx="761379" cy="492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DA7CBF09-1E40-3247-AA7C-7B8CC770996A}"/>
              </a:ext>
            </a:extLst>
          </p:cNvPr>
          <p:cNvSpPr/>
          <p:nvPr/>
        </p:nvSpPr>
        <p:spPr>
          <a:xfrm>
            <a:off x="3247933" y="4115545"/>
            <a:ext cx="761379" cy="492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B639D18D-5C47-3A4C-84A5-C7BC1FAA46AF}"/>
              </a:ext>
            </a:extLst>
          </p:cNvPr>
          <p:cNvSpPr/>
          <p:nvPr/>
        </p:nvSpPr>
        <p:spPr>
          <a:xfrm>
            <a:off x="3247933" y="4963246"/>
            <a:ext cx="761379" cy="492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787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7" grpId="0" animBg="1"/>
      <p:bldP spid="28" grpId="0" animBg="1"/>
      <p:bldP spid="37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pictogram shows points totals for basketball teams at the end of a tournament.</a:t>
            </a:r>
            <a:br>
              <a:rPr lang="en-GB" sz="2200" dirty="0"/>
            </a:br>
            <a:r>
              <a:rPr lang="en-GB" sz="2200" dirty="0"/>
              <a:t>Compare their scores using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Wizards scored double Rhinos’</a:t>
            </a:r>
            <a:br>
              <a:rPr lang="en-GB" sz="2200" dirty="0"/>
            </a:br>
            <a:r>
              <a:rPr lang="en-GB" sz="2200" dirty="0"/>
              <a:t>points. Show that on the chart. 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team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points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Crocs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Hornets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Rhinos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Wizards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points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835F883-FF9B-CC4F-BA3A-3481208D2850}"/>
              </a:ext>
            </a:extLst>
          </p:cNvPr>
          <p:cNvSpPr/>
          <p:nvPr/>
        </p:nvSpPr>
        <p:spPr>
          <a:xfrm>
            <a:off x="8076380" y="2994026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>
            <a:extLst>
              <a:ext uri="{FF2B5EF4-FFF2-40B4-BE49-F238E27FC236}">
                <a16:creationId xmlns:a16="http://schemas.microsoft.com/office/drawing/2014/main" xmlns="" id="{728D8E95-EE29-EE43-9F66-EEE343813F57}"/>
              </a:ext>
            </a:extLst>
          </p:cNvPr>
          <p:cNvSpPr/>
          <p:nvPr/>
        </p:nvSpPr>
        <p:spPr>
          <a:xfrm>
            <a:off x="9635296" y="5167311"/>
            <a:ext cx="442823" cy="442823"/>
          </a:xfrm>
          <a:prstGeom prst="pi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D73D1F-A0DA-F644-BFEE-6006A1D98D25}"/>
              </a:ext>
            </a:extLst>
          </p:cNvPr>
          <p:cNvSpPr/>
          <p:nvPr/>
        </p:nvSpPr>
        <p:spPr>
          <a:xfrm>
            <a:off x="9081007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80C03472-5A48-7E47-8024-F8C39D75718C}"/>
              </a:ext>
            </a:extLst>
          </p:cNvPr>
          <p:cNvSpPr/>
          <p:nvPr/>
        </p:nvSpPr>
        <p:spPr>
          <a:xfrm>
            <a:off x="1275713" y="3355983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Rhinos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86BE8620-4517-8E48-88D6-B9B594E5C15D}"/>
              </a:ext>
            </a:extLst>
          </p:cNvPr>
          <p:cNvSpPr/>
          <p:nvPr/>
        </p:nvSpPr>
        <p:spPr>
          <a:xfrm>
            <a:off x="4164864" y="3355982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Hornets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579B5763-EECE-7A4B-BFB7-D53DF68D34DD}"/>
              </a:ext>
            </a:extLst>
          </p:cNvPr>
          <p:cNvSpPr/>
          <p:nvPr/>
        </p:nvSpPr>
        <p:spPr>
          <a:xfrm>
            <a:off x="1275713" y="4170006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Sharks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B4D2A9BC-2B6A-484A-9BA1-45BB7A4CC335}"/>
              </a:ext>
            </a:extLst>
          </p:cNvPr>
          <p:cNvSpPr/>
          <p:nvPr/>
        </p:nvSpPr>
        <p:spPr>
          <a:xfrm>
            <a:off x="4164864" y="4170005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Crocs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1A983D0C-7D99-464A-AA0E-AA426A411730}"/>
              </a:ext>
            </a:extLst>
          </p:cNvPr>
          <p:cNvSpPr/>
          <p:nvPr/>
        </p:nvSpPr>
        <p:spPr>
          <a:xfrm>
            <a:off x="1275713" y="5046588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Hornets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D826FCFE-EE06-EA4F-B054-8A5ECEB79709}"/>
              </a:ext>
            </a:extLst>
          </p:cNvPr>
          <p:cNvSpPr/>
          <p:nvPr/>
        </p:nvSpPr>
        <p:spPr>
          <a:xfrm>
            <a:off x="4164864" y="5046587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Sharks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208FC0D-9C93-1442-8BAA-2C3428D4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3257515"/>
            <a:ext cx="668068" cy="6800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4B7288F-6329-DA49-BB33-3A8A2D08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4076335"/>
            <a:ext cx="668068" cy="6800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F2EC1A2-3D5A-4848-8D2D-760DFEF8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4952917"/>
            <a:ext cx="668068" cy="68009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B32B03C-0E7C-4D45-9EB6-9FC3DD2D4A43}"/>
              </a:ext>
            </a:extLst>
          </p:cNvPr>
          <p:cNvSpPr/>
          <p:nvPr/>
        </p:nvSpPr>
        <p:spPr>
          <a:xfrm>
            <a:off x="9598096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e 41">
            <a:extLst>
              <a:ext uri="{FF2B5EF4-FFF2-40B4-BE49-F238E27FC236}">
                <a16:creationId xmlns:a16="http://schemas.microsoft.com/office/drawing/2014/main" xmlns="" id="{2BFC4AD6-1756-7742-9B0D-B245436AB7DC}"/>
              </a:ext>
            </a:extLst>
          </p:cNvPr>
          <p:cNvSpPr/>
          <p:nvPr/>
        </p:nvSpPr>
        <p:spPr>
          <a:xfrm>
            <a:off x="10136102" y="4136063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DB9D3E0-3E16-1C4C-8FF5-7B147B43E8C1}"/>
              </a:ext>
            </a:extLst>
          </p:cNvPr>
          <p:cNvSpPr/>
          <p:nvPr/>
        </p:nvSpPr>
        <p:spPr>
          <a:xfrm>
            <a:off x="9633083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:a16="http://schemas.microsoft.com/office/drawing/2014/main" xmlns="" id="{FFEC26E0-0F7D-B241-ADD2-CA3D3928B31B}"/>
              </a:ext>
            </a:extLst>
          </p:cNvPr>
          <p:cNvSpPr/>
          <p:nvPr/>
        </p:nvSpPr>
        <p:spPr>
          <a:xfrm>
            <a:off x="10187372" y="569030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51D38782-A136-0642-B616-7715D22628FC}"/>
              </a:ext>
            </a:extLst>
          </p:cNvPr>
          <p:cNvSpPr/>
          <p:nvPr/>
        </p:nvSpPr>
        <p:spPr>
          <a:xfrm>
            <a:off x="9633083" y="4662756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pictogram shows points totals for basketball teams at the end of a tournament.</a:t>
            </a:r>
            <a:br>
              <a:rPr lang="en-GB" sz="2200" dirty="0"/>
            </a:br>
            <a:r>
              <a:rPr lang="en-GB" sz="2200" dirty="0"/>
              <a:t>Compare their scores using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Wizards scored double Rhinos’</a:t>
            </a:r>
            <a:br>
              <a:rPr lang="en-GB" sz="2200" dirty="0"/>
            </a:br>
            <a:r>
              <a:rPr lang="en-GB" sz="2200" dirty="0"/>
              <a:t>points. Show that on the chart. 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team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points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Crocs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Hornets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Rhinos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Wizards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points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835F883-FF9B-CC4F-BA3A-3481208D2850}"/>
              </a:ext>
            </a:extLst>
          </p:cNvPr>
          <p:cNvSpPr/>
          <p:nvPr/>
        </p:nvSpPr>
        <p:spPr>
          <a:xfrm>
            <a:off x="8076380" y="2994026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>
            <a:extLst>
              <a:ext uri="{FF2B5EF4-FFF2-40B4-BE49-F238E27FC236}">
                <a16:creationId xmlns:a16="http://schemas.microsoft.com/office/drawing/2014/main" xmlns="" id="{728D8E95-EE29-EE43-9F66-EEE343813F57}"/>
              </a:ext>
            </a:extLst>
          </p:cNvPr>
          <p:cNvSpPr/>
          <p:nvPr/>
        </p:nvSpPr>
        <p:spPr>
          <a:xfrm>
            <a:off x="9635296" y="5167311"/>
            <a:ext cx="442823" cy="442823"/>
          </a:xfrm>
          <a:prstGeom prst="pi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4808D93-A190-B841-99D2-38386D453602}"/>
              </a:ext>
            </a:extLst>
          </p:cNvPr>
          <p:cNvSpPr/>
          <p:nvPr/>
        </p:nvSpPr>
        <p:spPr>
          <a:xfrm>
            <a:off x="852671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030DB0D-1EC6-B54C-ABFD-6C4D534624AC}"/>
              </a:ext>
            </a:extLst>
          </p:cNvPr>
          <p:cNvSpPr/>
          <p:nvPr/>
        </p:nvSpPr>
        <p:spPr>
          <a:xfrm>
            <a:off x="908100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D73D1F-A0DA-F644-BFEE-6006A1D98D25}"/>
              </a:ext>
            </a:extLst>
          </p:cNvPr>
          <p:cNvSpPr/>
          <p:nvPr/>
        </p:nvSpPr>
        <p:spPr>
          <a:xfrm>
            <a:off x="9081007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67D4B68-F10F-624C-AB77-15EC491FCCB8}"/>
              </a:ext>
            </a:extLst>
          </p:cNvPr>
          <p:cNvSpPr/>
          <p:nvPr/>
        </p:nvSpPr>
        <p:spPr>
          <a:xfrm>
            <a:off x="960517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80C03472-5A48-7E47-8024-F8C39D75718C}"/>
              </a:ext>
            </a:extLst>
          </p:cNvPr>
          <p:cNvSpPr/>
          <p:nvPr/>
        </p:nvSpPr>
        <p:spPr>
          <a:xfrm>
            <a:off x="1275713" y="3355983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Rhinos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F7AF2C7-EC41-D148-9CC6-95C4B1C0DD4D}"/>
              </a:ext>
            </a:extLst>
          </p:cNvPr>
          <p:cNvSpPr/>
          <p:nvPr/>
        </p:nvSpPr>
        <p:spPr>
          <a:xfrm>
            <a:off x="1012934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14B22C9-C5FA-A948-92B5-D519E5227E79}"/>
              </a:ext>
            </a:extLst>
          </p:cNvPr>
          <p:cNvSpPr/>
          <p:nvPr/>
        </p:nvSpPr>
        <p:spPr>
          <a:xfrm>
            <a:off x="10653517" y="620799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86BE8620-4517-8E48-88D6-B9B594E5C15D}"/>
              </a:ext>
            </a:extLst>
          </p:cNvPr>
          <p:cNvSpPr/>
          <p:nvPr/>
        </p:nvSpPr>
        <p:spPr>
          <a:xfrm>
            <a:off x="4164864" y="3355982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Hornets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579B5763-EECE-7A4B-BFB7-D53DF68D34DD}"/>
              </a:ext>
            </a:extLst>
          </p:cNvPr>
          <p:cNvSpPr/>
          <p:nvPr/>
        </p:nvSpPr>
        <p:spPr>
          <a:xfrm>
            <a:off x="1275713" y="4170006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Sharks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B4D2A9BC-2B6A-484A-9BA1-45BB7A4CC335}"/>
              </a:ext>
            </a:extLst>
          </p:cNvPr>
          <p:cNvSpPr/>
          <p:nvPr/>
        </p:nvSpPr>
        <p:spPr>
          <a:xfrm>
            <a:off x="4164864" y="4170005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Crocs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1A983D0C-7D99-464A-AA0E-AA426A411730}"/>
              </a:ext>
            </a:extLst>
          </p:cNvPr>
          <p:cNvSpPr/>
          <p:nvPr/>
        </p:nvSpPr>
        <p:spPr>
          <a:xfrm>
            <a:off x="1275713" y="5046588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Hornets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D826FCFE-EE06-EA4F-B054-8A5ECEB79709}"/>
              </a:ext>
            </a:extLst>
          </p:cNvPr>
          <p:cNvSpPr/>
          <p:nvPr/>
        </p:nvSpPr>
        <p:spPr>
          <a:xfrm>
            <a:off x="4164864" y="5046587"/>
            <a:ext cx="1768441" cy="492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Sharks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208FC0D-9C93-1442-8BAA-2C3428D4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3257515"/>
            <a:ext cx="668068" cy="6800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4B7288F-6329-DA49-BB33-3A8A2D08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4076335"/>
            <a:ext cx="668068" cy="6800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F2EC1A2-3D5A-4848-8D2D-760DFEF8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75" y="4952917"/>
            <a:ext cx="668068" cy="68009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A56B10C7-C8D4-BC4D-8C55-4DDAFE077B59}"/>
              </a:ext>
            </a:extLst>
          </p:cNvPr>
          <p:cNvSpPr/>
          <p:nvPr/>
        </p:nvSpPr>
        <p:spPr>
          <a:xfrm>
            <a:off x="3247933" y="3267844"/>
            <a:ext cx="761379" cy="492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DA7CBF09-1E40-3247-AA7C-7B8CC770996A}"/>
              </a:ext>
            </a:extLst>
          </p:cNvPr>
          <p:cNvSpPr/>
          <p:nvPr/>
        </p:nvSpPr>
        <p:spPr>
          <a:xfrm>
            <a:off x="3247933" y="4115545"/>
            <a:ext cx="761379" cy="492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B639D18D-5C47-3A4C-84A5-C7BC1FAA46AF}"/>
              </a:ext>
            </a:extLst>
          </p:cNvPr>
          <p:cNvSpPr/>
          <p:nvPr/>
        </p:nvSpPr>
        <p:spPr>
          <a:xfrm>
            <a:off x="3247933" y="4963246"/>
            <a:ext cx="761379" cy="492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B32B03C-0E7C-4D45-9EB6-9FC3DD2D4A43}"/>
              </a:ext>
            </a:extLst>
          </p:cNvPr>
          <p:cNvSpPr/>
          <p:nvPr/>
        </p:nvSpPr>
        <p:spPr>
          <a:xfrm>
            <a:off x="9598096" y="4136063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e 41">
            <a:extLst>
              <a:ext uri="{FF2B5EF4-FFF2-40B4-BE49-F238E27FC236}">
                <a16:creationId xmlns:a16="http://schemas.microsoft.com/office/drawing/2014/main" xmlns="" id="{2BFC4AD6-1756-7742-9B0D-B245436AB7DC}"/>
              </a:ext>
            </a:extLst>
          </p:cNvPr>
          <p:cNvSpPr/>
          <p:nvPr/>
        </p:nvSpPr>
        <p:spPr>
          <a:xfrm>
            <a:off x="10136102" y="4136063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DB9D3E0-3E16-1C4C-8FF5-7B147B43E8C1}"/>
              </a:ext>
            </a:extLst>
          </p:cNvPr>
          <p:cNvSpPr/>
          <p:nvPr/>
        </p:nvSpPr>
        <p:spPr>
          <a:xfrm>
            <a:off x="9633083" y="569030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:a16="http://schemas.microsoft.com/office/drawing/2014/main" xmlns="" id="{FFEC26E0-0F7D-B241-ADD2-CA3D3928B31B}"/>
              </a:ext>
            </a:extLst>
          </p:cNvPr>
          <p:cNvSpPr/>
          <p:nvPr/>
        </p:nvSpPr>
        <p:spPr>
          <a:xfrm>
            <a:off x="10187372" y="569030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51D38782-A136-0642-B616-7715D22628FC}"/>
              </a:ext>
            </a:extLst>
          </p:cNvPr>
          <p:cNvSpPr/>
          <p:nvPr/>
        </p:nvSpPr>
        <p:spPr>
          <a:xfrm>
            <a:off x="9633083" y="4662756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e 47">
            <a:extLst>
              <a:ext uri="{FF2B5EF4-FFF2-40B4-BE49-F238E27FC236}">
                <a16:creationId xmlns:a16="http://schemas.microsoft.com/office/drawing/2014/main" xmlns="" id="{25B416AC-4E81-0C4D-8EF4-B6C01B4A0F89}"/>
              </a:ext>
            </a:extLst>
          </p:cNvPr>
          <p:cNvSpPr/>
          <p:nvPr/>
        </p:nvSpPr>
        <p:spPr>
          <a:xfrm>
            <a:off x="11165861" y="6207997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7" grpId="0" animBg="1"/>
      <p:bldP spid="28" grpId="0" animBg="1"/>
      <p:bldP spid="37" grpId="0"/>
      <p:bldP spid="39" grpId="0"/>
      <p:bldP spid="40" grpId="0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both trying to figure out the entire points total for all five teams.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 count the stars for each team</a:t>
            </a:r>
            <a:br>
              <a:rPr lang="en-GB" sz="2200" dirty="0"/>
            </a:br>
            <a:r>
              <a:rPr lang="en-GB" sz="2200" dirty="0"/>
              <a:t>multiply the number of stars by 3, then add </a:t>
            </a:r>
            <a:br>
              <a:rPr lang="en-GB" sz="2200" dirty="0"/>
            </a:br>
            <a:r>
              <a:rPr lang="en-GB" sz="2200" dirty="0"/>
              <a:t>the team totals together to find the total of </a:t>
            </a:r>
            <a:br>
              <a:rPr lang="en-GB" sz="2200" dirty="0"/>
            </a:br>
            <a:r>
              <a:rPr lang="en-GB" sz="2200" dirty="0"/>
              <a:t>all five teams.”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“I counted all of the stars and </a:t>
            </a:r>
            <a:br>
              <a:rPr lang="en-GB" sz="2200" dirty="0"/>
            </a:br>
            <a:r>
              <a:rPr lang="en-GB" sz="2200" dirty="0"/>
              <a:t>multiply the total number of stars by 3.”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87072"/>
              </p:ext>
            </p:extLst>
          </p:nvPr>
        </p:nvGraphicFramePr>
        <p:xfrm>
          <a:off x="6776285" y="3574300"/>
          <a:ext cx="5131547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237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404310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team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points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Dragons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Owls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Rabbits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Tigers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53917" y="2607927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3 points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AB62243A-31CE-3542-B21A-EEEF97590F2E}"/>
              </a:ext>
            </a:extLst>
          </p:cNvPr>
          <p:cNvSpPr/>
          <p:nvPr/>
        </p:nvSpPr>
        <p:spPr>
          <a:xfrm>
            <a:off x="8207590" y="3010013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xmlns="" id="{14F5AFDE-AD2F-574B-90E7-2B91AA143F19}"/>
              </a:ext>
            </a:extLst>
          </p:cNvPr>
          <p:cNvSpPr/>
          <p:nvPr/>
        </p:nvSpPr>
        <p:spPr>
          <a:xfrm>
            <a:off x="8725891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xmlns="" id="{77C77316-0B52-A541-A8E1-3FE8FB5463EE}"/>
              </a:ext>
            </a:extLst>
          </p:cNvPr>
          <p:cNvSpPr/>
          <p:nvPr/>
        </p:nvSpPr>
        <p:spPr>
          <a:xfrm>
            <a:off x="9176434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xmlns="" id="{99C5BDA0-AB74-DB4A-9702-45414196523E}"/>
              </a:ext>
            </a:extLst>
          </p:cNvPr>
          <p:cNvSpPr/>
          <p:nvPr/>
        </p:nvSpPr>
        <p:spPr>
          <a:xfrm>
            <a:off x="9641969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xmlns="" id="{68FBDF9D-A4E2-CF48-BA66-7CE0D597EBDA}"/>
              </a:ext>
            </a:extLst>
          </p:cNvPr>
          <p:cNvSpPr/>
          <p:nvPr/>
        </p:nvSpPr>
        <p:spPr>
          <a:xfrm>
            <a:off x="10092512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xmlns="" id="{44E699C9-115E-BD4A-BA96-94E8DCBC8001}"/>
              </a:ext>
            </a:extLst>
          </p:cNvPr>
          <p:cNvSpPr/>
          <p:nvPr/>
        </p:nvSpPr>
        <p:spPr>
          <a:xfrm>
            <a:off x="10533785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xmlns="" id="{91554F5A-3F10-6647-B37A-A35B51CC96AF}"/>
              </a:ext>
            </a:extLst>
          </p:cNvPr>
          <p:cNvSpPr/>
          <p:nvPr/>
        </p:nvSpPr>
        <p:spPr>
          <a:xfrm>
            <a:off x="8725891" y="4617174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xmlns="" id="{0A2C879A-47E3-A747-A1EA-5A830A574D06}"/>
              </a:ext>
            </a:extLst>
          </p:cNvPr>
          <p:cNvSpPr/>
          <p:nvPr/>
        </p:nvSpPr>
        <p:spPr>
          <a:xfrm>
            <a:off x="9176434" y="4617174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xmlns="" id="{3E0A34B4-C002-C74B-A6B8-A48BDB7E6CE0}"/>
              </a:ext>
            </a:extLst>
          </p:cNvPr>
          <p:cNvSpPr/>
          <p:nvPr/>
        </p:nvSpPr>
        <p:spPr>
          <a:xfrm>
            <a:off x="8725891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xmlns="" id="{038058D0-7466-C643-9ECA-A6D5E734ACE6}"/>
              </a:ext>
            </a:extLst>
          </p:cNvPr>
          <p:cNvSpPr/>
          <p:nvPr/>
        </p:nvSpPr>
        <p:spPr>
          <a:xfrm>
            <a:off x="9176434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xmlns="" id="{02229F4A-A74A-E24F-9F3F-E151120FD1F5}"/>
              </a:ext>
            </a:extLst>
          </p:cNvPr>
          <p:cNvSpPr/>
          <p:nvPr/>
        </p:nvSpPr>
        <p:spPr>
          <a:xfrm>
            <a:off x="9641969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>
            <a:extLst>
              <a:ext uri="{FF2B5EF4-FFF2-40B4-BE49-F238E27FC236}">
                <a16:creationId xmlns:a16="http://schemas.microsoft.com/office/drawing/2014/main" xmlns="" id="{78931D1E-4728-6740-BF7C-2034E28719E9}"/>
              </a:ext>
            </a:extLst>
          </p:cNvPr>
          <p:cNvSpPr/>
          <p:nvPr/>
        </p:nvSpPr>
        <p:spPr>
          <a:xfrm>
            <a:off x="10092512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xmlns="" id="{5388A25E-D12C-4D47-BED2-F208EAF133FC}"/>
              </a:ext>
            </a:extLst>
          </p:cNvPr>
          <p:cNvSpPr/>
          <p:nvPr/>
        </p:nvSpPr>
        <p:spPr>
          <a:xfrm>
            <a:off x="10533785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>
            <a:extLst>
              <a:ext uri="{FF2B5EF4-FFF2-40B4-BE49-F238E27FC236}">
                <a16:creationId xmlns:a16="http://schemas.microsoft.com/office/drawing/2014/main" xmlns="" id="{8BE21978-2E48-4C45-96E0-CC6130F2162D}"/>
              </a:ext>
            </a:extLst>
          </p:cNvPr>
          <p:cNvSpPr/>
          <p:nvPr/>
        </p:nvSpPr>
        <p:spPr>
          <a:xfrm>
            <a:off x="10984328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xmlns="" id="{782E287B-E18A-734A-B433-3736BA53A32E}"/>
              </a:ext>
            </a:extLst>
          </p:cNvPr>
          <p:cNvSpPr/>
          <p:nvPr/>
        </p:nvSpPr>
        <p:spPr>
          <a:xfrm>
            <a:off x="8719750" y="5660048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>
            <a:extLst>
              <a:ext uri="{FF2B5EF4-FFF2-40B4-BE49-F238E27FC236}">
                <a16:creationId xmlns:a16="http://schemas.microsoft.com/office/drawing/2014/main" xmlns="" id="{74DA0480-22C9-874E-B242-01EEFE73F04A}"/>
              </a:ext>
            </a:extLst>
          </p:cNvPr>
          <p:cNvSpPr/>
          <p:nvPr/>
        </p:nvSpPr>
        <p:spPr>
          <a:xfrm>
            <a:off x="8720698" y="6158015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xmlns="" id="{68A935AC-11BB-7747-86F8-6BDEBE33335A}"/>
              </a:ext>
            </a:extLst>
          </p:cNvPr>
          <p:cNvSpPr/>
          <p:nvPr/>
        </p:nvSpPr>
        <p:spPr>
          <a:xfrm>
            <a:off x="9171241" y="6158015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xmlns="" id="{DC9F2F30-7AC8-2643-9DD5-B2E3C89586FC}"/>
              </a:ext>
            </a:extLst>
          </p:cNvPr>
          <p:cNvSpPr/>
          <p:nvPr/>
        </p:nvSpPr>
        <p:spPr>
          <a:xfrm>
            <a:off x="9636776" y="6158015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xmlns="" id="{913A01ED-C3D1-754E-8D9F-FA0DAD2E82B3}"/>
              </a:ext>
            </a:extLst>
          </p:cNvPr>
          <p:cNvSpPr/>
          <p:nvPr/>
        </p:nvSpPr>
        <p:spPr>
          <a:xfrm>
            <a:off x="10087319" y="6158015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xmlns="" id="{BB9F6D5B-26D6-2247-B175-6302FB73D011}"/>
              </a:ext>
            </a:extLst>
          </p:cNvPr>
          <p:cNvSpPr/>
          <p:nvPr/>
        </p:nvSpPr>
        <p:spPr>
          <a:xfrm>
            <a:off x="11429959" y="5142722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5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both trying to figure out the entire points total for all five teams.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 count the stars for each team</a:t>
            </a:r>
            <a:br>
              <a:rPr lang="en-GB" sz="2200" dirty="0"/>
            </a:br>
            <a:r>
              <a:rPr lang="en-GB" sz="2200" dirty="0"/>
              <a:t>multiply the number of stars by 3, then add </a:t>
            </a:r>
            <a:br>
              <a:rPr lang="en-GB" sz="2200" dirty="0"/>
            </a:br>
            <a:r>
              <a:rPr lang="en-GB" sz="2200" dirty="0"/>
              <a:t>the team totals together to find the total of </a:t>
            </a:r>
            <a:br>
              <a:rPr lang="en-GB" sz="2200" dirty="0"/>
            </a:br>
            <a:r>
              <a:rPr lang="en-GB" sz="2200" dirty="0"/>
              <a:t>all five teams.”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“I counted all of the stars and </a:t>
            </a:r>
            <a:br>
              <a:rPr lang="en-GB" sz="2200" dirty="0"/>
            </a:br>
            <a:r>
              <a:rPr lang="en-GB" sz="2200" dirty="0"/>
              <a:t>multiply the total number of stars by 3.”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of their strategies get the same total.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(5 x 3) + (2 x 3) + (7 x 3) + (1 x 3) + (4 x 3)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and 19 x 3 = 57 points.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776285" y="3574300"/>
          <a:ext cx="5131547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237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404310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team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points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Dragons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Owls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Rabbits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Tigers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53917" y="2607927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3 points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AB62243A-31CE-3542-B21A-EEEF97590F2E}"/>
              </a:ext>
            </a:extLst>
          </p:cNvPr>
          <p:cNvSpPr/>
          <p:nvPr/>
        </p:nvSpPr>
        <p:spPr>
          <a:xfrm>
            <a:off x="8207590" y="3010013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xmlns="" id="{14F5AFDE-AD2F-574B-90E7-2B91AA143F19}"/>
              </a:ext>
            </a:extLst>
          </p:cNvPr>
          <p:cNvSpPr/>
          <p:nvPr/>
        </p:nvSpPr>
        <p:spPr>
          <a:xfrm>
            <a:off x="8725891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xmlns="" id="{77C77316-0B52-A541-A8E1-3FE8FB5463EE}"/>
              </a:ext>
            </a:extLst>
          </p:cNvPr>
          <p:cNvSpPr/>
          <p:nvPr/>
        </p:nvSpPr>
        <p:spPr>
          <a:xfrm>
            <a:off x="9176434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xmlns="" id="{99C5BDA0-AB74-DB4A-9702-45414196523E}"/>
              </a:ext>
            </a:extLst>
          </p:cNvPr>
          <p:cNvSpPr/>
          <p:nvPr/>
        </p:nvSpPr>
        <p:spPr>
          <a:xfrm>
            <a:off x="9641969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xmlns="" id="{68FBDF9D-A4E2-CF48-BA66-7CE0D597EBDA}"/>
              </a:ext>
            </a:extLst>
          </p:cNvPr>
          <p:cNvSpPr/>
          <p:nvPr/>
        </p:nvSpPr>
        <p:spPr>
          <a:xfrm>
            <a:off x="10092512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xmlns="" id="{44E699C9-115E-BD4A-BA96-94E8DCBC8001}"/>
              </a:ext>
            </a:extLst>
          </p:cNvPr>
          <p:cNvSpPr/>
          <p:nvPr/>
        </p:nvSpPr>
        <p:spPr>
          <a:xfrm>
            <a:off x="10533785" y="4095737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xmlns="" id="{91554F5A-3F10-6647-B37A-A35B51CC96AF}"/>
              </a:ext>
            </a:extLst>
          </p:cNvPr>
          <p:cNvSpPr/>
          <p:nvPr/>
        </p:nvSpPr>
        <p:spPr>
          <a:xfrm>
            <a:off x="8725891" y="4617174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xmlns="" id="{0A2C879A-47E3-A747-A1EA-5A830A574D06}"/>
              </a:ext>
            </a:extLst>
          </p:cNvPr>
          <p:cNvSpPr/>
          <p:nvPr/>
        </p:nvSpPr>
        <p:spPr>
          <a:xfrm>
            <a:off x="9176434" y="4617174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xmlns="" id="{3E0A34B4-C002-C74B-A6B8-A48BDB7E6CE0}"/>
              </a:ext>
            </a:extLst>
          </p:cNvPr>
          <p:cNvSpPr/>
          <p:nvPr/>
        </p:nvSpPr>
        <p:spPr>
          <a:xfrm>
            <a:off x="8725891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xmlns="" id="{038058D0-7466-C643-9ECA-A6D5E734ACE6}"/>
              </a:ext>
            </a:extLst>
          </p:cNvPr>
          <p:cNvSpPr/>
          <p:nvPr/>
        </p:nvSpPr>
        <p:spPr>
          <a:xfrm>
            <a:off x="9176434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xmlns="" id="{02229F4A-A74A-E24F-9F3F-E151120FD1F5}"/>
              </a:ext>
            </a:extLst>
          </p:cNvPr>
          <p:cNvSpPr/>
          <p:nvPr/>
        </p:nvSpPr>
        <p:spPr>
          <a:xfrm>
            <a:off x="9641969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>
            <a:extLst>
              <a:ext uri="{FF2B5EF4-FFF2-40B4-BE49-F238E27FC236}">
                <a16:creationId xmlns:a16="http://schemas.microsoft.com/office/drawing/2014/main" xmlns="" id="{78931D1E-4728-6740-BF7C-2034E28719E9}"/>
              </a:ext>
            </a:extLst>
          </p:cNvPr>
          <p:cNvSpPr/>
          <p:nvPr/>
        </p:nvSpPr>
        <p:spPr>
          <a:xfrm>
            <a:off x="10092512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xmlns="" id="{5388A25E-D12C-4D47-BED2-F208EAF133FC}"/>
              </a:ext>
            </a:extLst>
          </p:cNvPr>
          <p:cNvSpPr/>
          <p:nvPr/>
        </p:nvSpPr>
        <p:spPr>
          <a:xfrm>
            <a:off x="10533785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>
            <a:extLst>
              <a:ext uri="{FF2B5EF4-FFF2-40B4-BE49-F238E27FC236}">
                <a16:creationId xmlns:a16="http://schemas.microsoft.com/office/drawing/2014/main" xmlns="" id="{8BE21978-2E48-4C45-96E0-CC6130F2162D}"/>
              </a:ext>
            </a:extLst>
          </p:cNvPr>
          <p:cNvSpPr/>
          <p:nvPr/>
        </p:nvSpPr>
        <p:spPr>
          <a:xfrm>
            <a:off x="10984328" y="5138611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xmlns="" id="{782E287B-E18A-734A-B433-3736BA53A32E}"/>
              </a:ext>
            </a:extLst>
          </p:cNvPr>
          <p:cNvSpPr/>
          <p:nvPr/>
        </p:nvSpPr>
        <p:spPr>
          <a:xfrm>
            <a:off x="8719750" y="5660048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>
            <a:extLst>
              <a:ext uri="{FF2B5EF4-FFF2-40B4-BE49-F238E27FC236}">
                <a16:creationId xmlns:a16="http://schemas.microsoft.com/office/drawing/2014/main" xmlns="" id="{74DA0480-22C9-874E-B242-01EEFE73F04A}"/>
              </a:ext>
            </a:extLst>
          </p:cNvPr>
          <p:cNvSpPr/>
          <p:nvPr/>
        </p:nvSpPr>
        <p:spPr>
          <a:xfrm>
            <a:off x="8720698" y="6158015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xmlns="" id="{68A935AC-11BB-7747-86F8-6BDEBE33335A}"/>
              </a:ext>
            </a:extLst>
          </p:cNvPr>
          <p:cNvSpPr/>
          <p:nvPr/>
        </p:nvSpPr>
        <p:spPr>
          <a:xfrm>
            <a:off x="9171241" y="6158015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xmlns="" id="{DC9F2F30-7AC8-2643-9DD5-B2E3C89586FC}"/>
              </a:ext>
            </a:extLst>
          </p:cNvPr>
          <p:cNvSpPr/>
          <p:nvPr/>
        </p:nvSpPr>
        <p:spPr>
          <a:xfrm>
            <a:off x="9636776" y="6158015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xmlns="" id="{913A01ED-C3D1-754E-8D9F-FA0DAD2E82B3}"/>
              </a:ext>
            </a:extLst>
          </p:cNvPr>
          <p:cNvSpPr/>
          <p:nvPr/>
        </p:nvSpPr>
        <p:spPr>
          <a:xfrm>
            <a:off x="10087319" y="6158015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xmlns="" id="{BB9F6D5B-26D6-2247-B175-6302FB73D011}"/>
              </a:ext>
            </a:extLst>
          </p:cNvPr>
          <p:cNvSpPr/>
          <p:nvPr/>
        </p:nvSpPr>
        <p:spPr>
          <a:xfrm>
            <a:off x="11429959" y="5142722"/>
            <a:ext cx="356980" cy="3569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7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17301"/>
              </p:ext>
            </p:extLst>
          </p:nvPr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548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2,750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men than women went to Concert Y.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49799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548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982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2,750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men than women went to Concert Y.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011661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548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982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2,750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men than women went to Concert Y.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953030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548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982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2,750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men than women went to Concert Y.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2049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“Two more people chose basketball than running.”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95395"/>
              </p:ext>
            </p:extLst>
          </p:nvPr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basketball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football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running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swimming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8EC5357-6CCD-CE4F-BC0E-34E9DB0CB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98450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13A1ACA-935D-414B-B073-55D2C721D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198450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CE4DFB1-DEFE-394C-A322-3E6B536A5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20205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3CD9055-F848-3E4E-919D-67E57645B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34" y="3122783"/>
            <a:ext cx="1143000" cy="444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DE77D58-217A-174B-818A-143045115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31" y="3135283"/>
            <a:ext cx="424364" cy="432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E425410-B14D-ED44-9DBC-70DD5CA4C2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146945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9DA298-B074-1B42-9A69-DCEEEB3AD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519" y="4174697"/>
            <a:ext cx="1143000" cy="444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41A9BB5-1573-0840-8CE3-8AA5FE640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906" y="4679675"/>
            <a:ext cx="424364" cy="432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8B48F4A-DABC-9746-AD4A-6A694D727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676" y="3663634"/>
            <a:ext cx="424364" cy="432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3AB0333-4D53-0F4D-8662-48CE96077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410" y="3656418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548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982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1,630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2,750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men than women went to Concert Y.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800772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548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982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1,630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2,750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men than women went to Concert Y.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79630BD-1EC0-CD43-BB32-A797C1D14830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5D4A322-6724-AB45-9BCA-14A37BAA829A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58085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5753"/>
              </p:ext>
            </p:extLst>
          </p:nvPr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537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2,664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women than men went to Concert Z.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690745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537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2,664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women than men went to Concert Z.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387859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537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586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2,664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women than men went to Concert Z.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777471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537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586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2,664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women than men went to Concert Z.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49675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537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586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1,532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2,664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women than men went to Concert Z.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565221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50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table below shows the number of men and women who attended concerts.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statements below true or false?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1879"/>
              </p:ext>
            </p:extLst>
          </p:nvPr>
        </p:nvGraphicFramePr>
        <p:xfrm>
          <a:off x="3064084" y="2705701"/>
          <a:ext cx="599080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0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403122931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261633814"/>
                    </a:ext>
                  </a:extLst>
                </a:gridCol>
                <a:gridCol w="1497702">
                  <a:extLst>
                    <a:ext uri="{9D8B030D-6E8A-4147-A177-3AD203B41FA5}">
                      <a16:colId xmlns:a16="http://schemas.microsoft.com/office/drawing/2014/main" xmlns="" val="1919922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concert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women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537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586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374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1,132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1,532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2,664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160C04F-6A6C-2C4F-B44B-6A9719B5C147}"/>
              </a:ext>
            </a:extLst>
          </p:cNvPr>
          <p:cNvSpPr/>
          <p:nvPr/>
        </p:nvSpPr>
        <p:spPr>
          <a:xfrm>
            <a:off x="586410" y="6167756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Concert X was the most popular.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3C742FA-2E52-EF43-8653-476B3DC4A5E6}"/>
              </a:ext>
            </a:extLst>
          </p:cNvPr>
          <p:cNvSpPr/>
          <p:nvPr/>
        </p:nvSpPr>
        <p:spPr>
          <a:xfrm>
            <a:off x="586410" y="5549084"/>
            <a:ext cx="8005499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women than men went to Concert Z.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96AFFBC-6505-5046-8110-DE6B73B873B7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37EBF58-3113-C94D-953E-0937F6D1F87C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D56E642-55AF-2040-BD61-CD0DA565C7F9}"/>
              </a:ext>
            </a:extLst>
          </p:cNvPr>
          <p:cNvSpPr/>
          <p:nvPr/>
        </p:nvSpPr>
        <p:spPr>
          <a:xfrm>
            <a:off x="8843699" y="5549083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641B7A0-0F7F-DE47-9536-ABF3AF19F73E}"/>
              </a:ext>
            </a:extLst>
          </p:cNvPr>
          <p:cNvSpPr/>
          <p:nvPr/>
        </p:nvSpPr>
        <p:spPr>
          <a:xfrm>
            <a:off x="8843699" y="6156838"/>
            <a:ext cx="1388447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9996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complete the chart shown.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Sharks won five fewer games than Crocs.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seven fewer games than Raiders.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as many games as Crocs and Sharks combined.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C8CC3F8-F121-E843-8589-E0B92C15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0" y="2076305"/>
            <a:ext cx="5373197" cy="39657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9403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complete the chart shown.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Sharks won five fewer games than Crocs.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seven fewer games than Raiders.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as many games as Crocs and Sharks combined.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7C7AB8-AA50-684D-AED0-28DF0DEB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09" y="2076304"/>
            <a:ext cx="5373197" cy="39657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694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“Two more people chose basketball than running.”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Seven people chose running, whereas eleven people chose basketball, which means that four more people chose basketball than running.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basketball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football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running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swimming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8EC5357-6CCD-CE4F-BC0E-34E9DB0CB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98450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13A1ACA-935D-414B-B073-55D2C721D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198450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CE4DFB1-DEFE-394C-A322-3E6B536A5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20205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3CD9055-F848-3E4E-919D-67E57645B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34" y="3122783"/>
            <a:ext cx="1143000" cy="444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DE77D58-217A-174B-818A-143045115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31" y="3135283"/>
            <a:ext cx="424364" cy="432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E425410-B14D-ED44-9DBC-70DD5CA4C2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146945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9DA298-B074-1B42-9A69-DCEEEB3AD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519" y="4174697"/>
            <a:ext cx="1143000" cy="444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41A9BB5-1573-0840-8CE3-8AA5FE640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906" y="4679675"/>
            <a:ext cx="424364" cy="432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8B48F4A-DABC-9746-AD4A-6A694D727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676" y="3663634"/>
            <a:ext cx="424364" cy="432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3AB0333-4D53-0F4D-8662-48CE96077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410" y="3656418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77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complete the chart shown.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Sharks won five fewer games than Crocs.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seven fewer games than Raiders.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as many games as Crocs and Sharks combined.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7C504F-192F-984B-AFEA-2E8387030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08" y="2076304"/>
            <a:ext cx="5373197" cy="39657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155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complete the chart shown.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Sharks won five fewer games than Crocs.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seven fewer games than Raiders.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as many games as Crocs and Sharks combined.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EF1E2C-8A44-A64D-8A3F-52DA3B49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07" y="2076304"/>
            <a:ext cx="5373197" cy="39657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191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Crocs scored two more points than Sharks.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24687E5-7B7D-3046-A371-F5AD69D7F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32136"/>
              </p:ext>
            </p:extLst>
          </p:nvPr>
        </p:nvGraphicFramePr>
        <p:xfrm>
          <a:off x="6189072" y="219948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team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points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Crocs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Hornets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Rhinos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Wizards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ADD261A-6FFE-6947-9611-FA2F95DFA649}"/>
              </a:ext>
            </a:extLst>
          </p:cNvPr>
          <p:cNvSpPr/>
          <p:nvPr/>
        </p:nvSpPr>
        <p:spPr>
          <a:xfrm>
            <a:off x="8013891" y="127120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points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E537B89-196E-904A-B0BC-53809ACCDBD8}"/>
              </a:ext>
            </a:extLst>
          </p:cNvPr>
          <p:cNvSpPr/>
          <p:nvPr/>
        </p:nvSpPr>
        <p:spPr>
          <a:xfrm>
            <a:off x="8171286" y="1588296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6FD2E20-A57A-B540-AA12-5CA707BE3581}"/>
              </a:ext>
            </a:extLst>
          </p:cNvPr>
          <p:cNvSpPr/>
          <p:nvPr/>
        </p:nvSpPr>
        <p:spPr>
          <a:xfrm>
            <a:off x="8621624" y="2692233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B887A5F-8A8D-0348-9F90-5FDF7A625FD2}"/>
              </a:ext>
            </a:extLst>
          </p:cNvPr>
          <p:cNvSpPr/>
          <p:nvPr/>
        </p:nvSpPr>
        <p:spPr>
          <a:xfrm>
            <a:off x="8621623" y="3218927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A8FDCAE-5B3E-544A-B654-69ED75C6FA20}"/>
              </a:ext>
            </a:extLst>
          </p:cNvPr>
          <p:cNvSpPr/>
          <p:nvPr/>
        </p:nvSpPr>
        <p:spPr>
          <a:xfrm>
            <a:off x="9175913" y="3218927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B3FC973-6E56-F541-BB6B-7BF02157DE70}"/>
              </a:ext>
            </a:extLst>
          </p:cNvPr>
          <p:cNvSpPr/>
          <p:nvPr/>
        </p:nvSpPr>
        <p:spPr>
          <a:xfrm>
            <a:off x="8621623" y="3723482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A19C7E4-EA5A-BF4B-AFA3-F8C79A8E49F2}"/>
              </a:ext>
            </a:extLst>
          </p:cNvPr>
          <p:cNvSpPr/>
          <p:nvPr/>
        </p:nvSpPr>
        <p:spPr>
          <a:xfrm>
            <a:off x="9175913" y="3723482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e 15">
            <a:extLst>
              <a:ext uri="{FF2B5EF4-FFF2-40B4-BE49-F238E27FC236}">
                <a16:creationId xmlns:a16="http://schemas.microsoft.com/office/drawing/2014/main" xmlns="" id="{39F96FFA-069F-CA4A-AD4E-710B53A36223}"/>
              </a:ext>
            </a:extLst>
          </p:cNvPr>
          <p:cNvSpPr/>
          <p:nvPr/>
        </p:nvSpPr>
        <p:spPr>
          <a:xfrm>
            <a:off x="9730202" y="3723481"/>
            <a:ext cx="442823" cy="442823"/>
          </a:xfrm>
          <a:prstGeom prst="pi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47A3439-D1BD-1744-8D25-945E2A8DCD47}"/>
              </a:ext>
            </a:extLst>
          </p:cNvPr>
          <p:cNvSpPr/>
          <p:nvPr/>
        </p:nvSpPr>
        <p:spPr>
          <a:xfrm>
            <a:off x="8621623" y="4246472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08D53BE-F613-5046-B2AE-6E4001261778}"/>
              </a:ext>
            </a:extLst>
          </p:cNvPr>
          <p:cNvSpPr/>
          <p:nvPr/>
        </p:nvSpPr>
        <p:spPr>
          <a:xfrm>
            <a:off x="9175913" y="4246472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C77750C-5EE4-C942-B868-BAB611B282E0}"/>
              </a:ext>
            </a:extLst>
          </p:cNvPr>
          <p:cNvSpPr/>
          <p:nvPr/>
        </p:nvSpPr>
        <p:spPr>
          <a:xfrm>
            <a:off x="9175913" y="2692233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D9A10D8-E4B9-D641-83BC-260BBB16AA1D}"/>
              </a:ext>
            </a:extLst>
          </p:cNvPr>
          <p:cNvSpPr/>
          <p:nvPr/>
        </p:nvSpPr>
        <p:spPr>
          <a:xfrm>
            <a:off x="9693002" y="2692233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e 23">
            <a:extLst>
              <a:ext uri="{FF2B5EF4-FFF2-40B4-BE49-F238E27FC236}">
                <a16:creationId xmlns:a16="http://schemas.microsoft.com/office/drawing/2014/main" xmlns="" id="{FD2D67DC-97F6-FC40-B80D-2BA71FCAF161}"/>
              </a:ext>
            </a:extLst>
          </p:cNvPr>
          <p:cNvSpPr/>
          <p:nvPr/>
        </p:nvSpPr>
        <p:spPr>
          <a:xfrm>
            <a:off x="9727989" y="424647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F8D0CDB-B782-694A-8A84-DD46A20FCD0D}"/>
              </a:ext>
            </a:extLst>
          </p:cNvPr>
          <p:cNvSpPr/>
          <p:nvPr/>
        </p:nvSpPr>
        <p:spPr>
          <a:xfrm>
            <a:off x="8628592" y="4768441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3C69DD6-7C6C-3944-9087-BF85C6EEF439}"/>
              </a:ext>
            </a:extLst>
          </p:cNvPr>
          <p:cNvSpPr/>
          <p:nvPr/>
        </p:nvSpPr>
        <p:spPr>
          <a:xfrm>
            <a:off x="9182882" y="4768441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86420F1-7F6F-2044-8244-5AF98DB5ADBC}"/>
              </a:ext>
            </a:extLst>
          </p:cNvPr>
          <p:cNvSpPr/>
          <p:nvPr/>
        </p:nvSpPr>
        <p:spPr>
          <a:xfrm>
            <a:off x="9726889" y="4768441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e 28">
            <a:extLst>
              <a:ext uri="{FF2B5EF4-FFF2-40B4-BE49-F238E27FC236}">
                <a16:creationId xmlns:a16="http://schemas.microsoft.com/office/drawing/2014/main" xmlns="" id="{2109EA95-C3A3-B14D-B1E7-6F01262C268A}"/>
              </a:ext>
            </a:extLst>
          </p:cNvPr>
          <p:cNvSpPr/>
          <p:nvPr/>
        </p:nvSpPr>
        <p:spPr>
          <a:xfrm>
            <a:off x="10268162" y="4768441"/>
            <a:ext cx="442823" cy="442823"/>
          </a:xfrm>
          <a:prstGeom prst="pi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ie 29">
            <a:extLst>
              <a:ext uri="{FF2B5EF4-FFF2-40B4-BE49-F238E27FC236}">
                <a16:creationId xmlns:a16="http://schemas.microsoft.com/office/drawing/2014/main" xmlns="" id="{9FBED88A-6D88-2642-98C3-EDCB57631252}"/>
              </a:ext>
            </a:extLst>
          </p:cNvPr>
          <p:cNvSpPr/>
          <p:nvPr/>
        </p:nvSpPr>
        <p:spPr>
          <a:xfrm>
            <a:off x="9726888" y="3218926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A3627DB-DA22-D444-B714-C9740557FC47}"/>
              </a:ext>
            </a:extLst>
          </p:cNvPr>
          <p:cNvSpPr/>
          <p:nvPr/>
        </p:nvSpPr>
        <p:spPr>
          <a:xfrm>
            <a:off x="10210091" y="2692233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e 31">
            <a:extLst>
              <a:ext uri="{FF2B5EF4-FFF2-40B4-BE49-F238E27FC236}">
                <a16:creationId xmlns:a16="http://schemas.microsoft.com/office/drawing/2014/main" xmlns="" id="{ED793C98-2B8B-A541-B615-CF4925A29DF3}"/>
              </a:ext>
            </a:extLst>
          </p:cNvPr>
          <p:cNvSpPr/>
          <p:nvPr/>
        </p:nvSpPr>
        <p:spPr>
          <a:xfrm>
            <a:off x="10762167" y="2692233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7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Each counter is worth four points.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Crocs scored 18 points and Sharks scored 10 points, so they scored 8 more points.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Crocs scored two more points than Sharks.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24687E5-7B7D-3046-A371-F5AD69D7F024}"/>
              </a:ext>
            </a:extLst>
          </p:cNvPr>
          <p:cNvGraphicFramePr>
            <a:graphicFrameLocks noGrp="1"/>
          </p:cNvGraphicFramePr>
          <p:nvPr/>
        </p:nvGraphicFramePr>
        <p:xfrm>
          <a:off x="6189072" y="219948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team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points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Crocs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Hornets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Rhinos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Wizards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ADD261A-6FFE-6947-9611-FA2F95DFA649}"/>
              </a:ext>
            </a:extLst>
          </p:cNvPr>
          <p:cNvSpPr/>
          <p:nvPr/>
        </p:nvSpPr>
        <p:spPr>
          <a:xfrm>
            <a:off x="8013891" y="127120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points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E537B89-196E-904A-B0BC-53809ACCDBD8}"/>
              </a:ext>
            </a:extLst>
          </p:cNvPr>
          <p:cNvSpPr/>
          <p:nvPr/>
        </p:nvSpPr>
        <p:spPr>
          <a:xfrm>
            <a:off x="8171286" y="1588296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6FD2E20-A57A-B540-AA12-5CA707BE3581}"/>
              </a:ext>
            </a:extLst>
          </p:cNvPr>
          <p:cNvSpPr/>
          <p:nvPr/>
        </p:nvSpPr>
        <p:spPr>
          <a:xfrm>
            <a:off x="8621624" y="2692233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B887A5F-8A8D-0348-9F90-5FDF7A625FD2}"/>
              </a:ext>
            </a:extLst>
          </p:cNvPr>
          <p:cNvSpPr/>
          <p:nvPr/>
        </p:nvSpPr>
        <p:spPr>
          <a:xfrm>
            <a:off x="8621623" y="3218927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A8FDCAE-5B3E-544A-B654-69ED75C6FA20}"/>
              </a:ext>
            </a:extLst>
          </p:cNvPr>
          <p:cNvSpPr/>
          <p:nvPr/>
        </p:nvSpPr>
        <p:spPr>
          <a:xfrm>
            <a:off x="9175913" y="3218927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B3FC973-6E56-F541-BB6B-7BF02157DE70}"/>
              </a:ext>
            </a:extLst>
          </p:cNvPr>
          <p:cNvSpPr/>
          <p:nvPr/>
        </p:nvSpPr>
        <p:spPr>
          <a:xfrm>
            <a:off x="8621623" y="3723482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A19C7E4-EA5A-BF4B-AFA3-F8C79A8E49F2}"/>
              </a:ext>
            </a:extLst>
          </p:cNvPr>
          <p:cNvSpPr/>
          <p:nvPr/>
        </p:nvSpPr>
        <p:spPr>
          <a:xfrm>
            <a:off x="9175913" y="3723482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e 15">
            <a:extLst>
              <a:ext uri="{FF2B5EF4-FFF2-40B4-BE49-F238E27FC236}">
                <a16:creationId xmlns:a16="http://schemas.microsoft.com/office/drawing/2014/main" xmlns="" id="{39F96FFA-069F-CA4A-AD4E-710B53A36223}"/>
              </a:ext>
            </a:extLst>
          </p:cNvPr>
          <p:cNvSpPr/>
          <p:nvPr/>
        </p:nvSpPr>
        <p:spPr>
          <a:xfrm>
            <a:off x="9730202" y="3723481"/>
            <a:ext cx="442823" cy="442823"/>
          </a:xfrm>
          <a:prstGeom prst="pi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47A3439-D1BD-1744-8D25-945E2A8DCD47}"/>
              </a:ext>
            </a:extLst>
          </p:cNvPr>
          <p:cNvSpPr/>
          <p:nvPr/>
        </p:nvSpPr>
        <p:spPr>
          <a:xfrm>
            <a:off x="8621623" y="4246472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08D53BE-F613-5046-B2AE-6E4001261778}"/>
              </a:ext>
            </a:extLst>
          </p:cNvPr>
          <p:cNvSpPr/>
          <p:nvPr/>
        </p:nvSpPr>
        <p:spPr>
          <a:xfrm>
            <a:off x="9175913" y="4246472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C77750C-5EE4-C942-B868-BAB611B282E0}"/>
              </a:ext>
            </a:extLst>
          </p:cNvPr>
          <p:cNvSpPr/>
          <p:nvPr/>
        </p:nvSpPr>
        <p:spPr>
          <a:xfrm>
            <a:off x="9175913" y="2692233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D9A10D8-E4B9-D641-83BC-260BBB16AA1D}"/>
              </a:ext>
            </a:extLst>
          </p:cNvPr>
          <p:cNvSpPr/>
          <p:nvPr/>
        </p:nvSpPr>
        <p:spPr>
          <a:xfrm>
            <a:off x="9693002" y="2692233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e 23">
            <a:extLst>
              <a:ext uri="{FF2B5EF4-FFF2-40B4-BE49-F238E27FC236}">
                <a16:creationId xmlns:a16="http://schemas.microsoft.com/office/drawing/2014/main" xmlns="" id="{FD2D67DC-97F6-FC40-B80D-2BA71FCAF161}"/>
              </a:ext>
            </a:extLst>
          </p:cNvPr>
          <p:cNvSpPr/>
          <p:nvPr/>
        </p:nvSpPr>
        <p:spPr>
          <a:xfrm>
            <a:off x="9727989" y="424647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F8D0CDB-B782-694A-8A84-DD46A20FCD0D}"/>
              </a:ext>
            </a:extLst>
          </p:cNvPr>
          <p:cNvSpPr/>
          <p:nvPr/>
        </p:nvSpPr>
        <p:spPr>
          <a:xfrm>
            <a:off x="8628592" y="4768441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3C69DD6-7C6C-3944-9087-BF85C6EEF439}"/>
              </a:ext>
            </a:extLst>
          </p:cNvPr>
          <p:cNvSpPr/>
          <p:nvPr/>
        </p:nvSpPr>
        <p:spPr>
          <a:xfrm>
            <a:off x="9182882" y="4768441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86420F1-7F6F-2044-8244-5AF98DB5ADBC}"/>
              </a:ext>
            </a:extLst>
          </p:cNvPr>
          <p:cNvSpPr/>
          <p:nvPr/>
        </p:nvSpPr>
        <p:spPr>
          <a:xfrm>
            <a:off x="9726889" y="4768441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e 28">
            <a:extLst>
              <a:ext uri="{FF2B5EF4-FFF2-40B4-BE49-F238E27FC236}">
                <a16:creationId xmlns:a16="http://schemas.microsoft.com/office/drawing/2014/main" xmlns="" id="{2109EA95-C3A3-B14D-B1E7-6F01262C268A}"/>
              </a:ext>
            </a:extLst>
          </p:cNvPr>
          <p:cNvSpPr/>
          <p:nvPr/>
        </p:nvSpPr>
        <p:spPr>
          <a:xfrm>
            <a:off x="10268162" y="4768441"/>
            <a:ext cx="442823" cy="442823"/>
          </a:xfrm>
          <a:prstGeom prst="pi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ie 29">
            <a:extLst>
              <a:ext uri="{FF2B5EF4-FFF2-40B4-BE49-F238E27FC236}">
                <a16:creationId xmlns:a16="http://schemas.microsoft.com/office/drawing/2014/main" xmlns="" id="{9FBED88A-6D88-2642-98C3-EDCB57631252}"/>
              </a:ext>
            </a:extLst>
          </p:cNvPr>
          <p:cNvSpPr/>
          <p:nvPr/>
        </p:nvSpPr>
        <p:spPr>
          <a:xfrm>
            <a:off x="9726888" y="3218926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A3627DB-DA22-D444-B714-C9740557FC47}"/>
              </a:ext>
            </a:extLst>
          </p:cNvPr>
          <p:cNvSpPr/>
          <p:nvPr/>
        </p:nvSpPr>
        <p:spPr>
          <a:xfrm>
            <a:off x="10210091" y="2692233"/>
            <a:ext cx="442823" cy="442823"/>
          </a:xfrm>
          <a:prstGeom prst="ellipse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e 31">
            <a:extLst>
              <a:ext uri="{FF2B5EF4-FFF2-40B4-BE49-F238E27FC236}">
                <a16:creationId xmlns:a16="http://schemas.microsoft.com/office/drawing/2014/main" xmlns="" id="{ED793C98-2B8B-A541-B615-CF4925A29DF3}"/>
              </a:ext>
            </a:extLst>
          </p:cNvPr>
          <p:cNvSpPr/>
          <p:nvPr/>
        </p:nvSpPr>
        <p:spPr>
          <a:xfrm>
            <a:off x="10762167" y="2692233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70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charts, pictograms and tables to make comparisons, find the sum and difference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charts, pictograms and tables to make comparisons, find the sum and difference </a:t>
            </a:r>
          </a:p>
        </p:txBody>
      </p:sp>
    </p:spTree>
    <p:extLst>
      <p:ext uri="{BB962C8B-B14F-4D97-AF65-F5344CB8AC3E}">
        <p14:creationId xmlns:p14="http://schemas.microsoft.com/office/powerpoint/2010/main" val="22914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were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more orders for strawberry than raspberry.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203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were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more orders for strawberry than raspberry.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439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were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more orders for chocolate than banana.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88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were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more orders for chocolate than banana.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835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make comparisons, find the sum and difference using tables and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576349" y="5791554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difference between strawberry and vanilla 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orders.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1D7ECFF-8C3B-C944-BDAB-CE06E64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5" y="2727639"/>
            <a:ext cx="3811966" cy="2813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679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14578</TotalTime>
  <Words>2760</Words>
  <Application>Microsoft Office PowerPoint</Application>
  <PresentationFormat>Custom</PresentationFormat>
  <Paragraphs>919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Muli</vt:lpstr>
      <vt:lpstr>Wingdings</vt:lpstr>
      <vt:lpstr>Calibri</vt:lpstr>
      <vt:lpstr>Lato Light</vt:lpstr>
      <vt:lpstr>Lato</vt:lpstr>
      <vt:lpstr>OpenDyslexicAlta</vt:lpstr>
      <vt:lpstr>Office Theme</vt:lpstr>
      <vt:lpstr>PowerPoint Presentation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make comparisons, find the sum and difference using tables and charts</vt:lpstr>
      <vt:lpstr>To be able to make comparisons, find the sum and difference using tables and charts</vt:lpstr>
      <vt:lpstr>To be able to make comparisons, find the sum and difference using tables and charts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754</cp:revision>
  <cp:lastPrinted>2019-06-17T16:19:05Z</cp:lastPrinted>
  <dcterms:created xsi:type="dcterms:W3CDTF">2018-08-06T08:16:18Z</dcterms:created>
  <dcterms:modified xsi:type="dcterms:W3CDTF">2021-03-29T13:37:00Z</dcterms:modified>
</cp:coreProperties>
</file>