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20" r:id="rId2"/>
    <p:sldId id="321" r:id="rId3"/>
    <p:sldId id="372" r:id="rId4"/>
    <p:sldId id="374" r:id="rId5"/>
    <p:sldId id="393" r:id="rId6"/>
    <p:sldId id="528" r:id="rId7"/>
    <p:sldId id="527" r:id="rId8"/>
    <p:sldId id="525" r:id="rId9"/>
    <p:sldId id="529" r:id="rId10"/>
    <p:sldId id="532" r:id="rId11"/>
    <p:sldId id="531" r:id="rId12"/>
    <p:sldId id="530" r:id="rId13"/>
    <p:sldId id="533" r:id="rId14"/>
    <p:sldId id="536" r:id="rId15"/>
    <p:sldId id="535" r:id="rId16"/>
    <p:sldId id="534" r:id="rId17"/>
    <p:sldId id="52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55" r:id="rId37"/>
    <p:sldId id="556" r:id="rId38"/>
    <p:sldId id="557" r:id="rId39"/>
    <p:sldId id="558" r:id="rId40"/>
    <p:sldId id="559" r:id="rId41"/>
    <p:sldId id="560" r:id="rId42"/>
    <p:sldId id="403" r:id="rId43"/>
    <p:sldId id="564" r:id="rId44"/>
    <p:sldId id="563" r:id="rId45"/>
    <p:sldId id="562" r:id="rId46"/>
    <p:sldId id="561" r:id="rId47"/>
    <p:sldId id="565" r:id="rId48"/>
    <p:sldId id="566" r:id="rId49"/>
    <p:sldId id="567" r:id="rId50"/>
    <p:sldId id="568" r:id="rId51"/>
    <p:sldId id="569" r:id="rId52"/>
    <p:sldId id="570" r:id="rId53"/>
    <p:sldId id="370" r:id="rId54"/>
    <p:sldId id="571" r:id="rId55"/>
    <p:sldId id="373" r:id="rId56"/>
  </p:sldIdLst>
  <p:sldSz cx="12192000" cy="6858000"/>
  <p:notesSz cx="6858000" cy="9144000"/>
  <p:embeddedFontLst>
    <p:embeddedFont>
      <p:font typeface="Lato Light" panose="020F0302020204030203" pitchFamily="34" charset="0"/>
      <p:regular r:id="rId59"/>
    </p:embeddedFont>
    <p:embeddedFont>
      <p:font typeface="Lato" panose="020F0502020204030203" pitchFamily="34" charset="0"/>
      <p:regular r:id="rId60"/>
      <p:bold r:id="rId61"/>
    </p:embeddedFont>
    <p:embeddedFont>
      <p:font typeface="OpenDyslexicAlta" panose="00000500000000000000" pitchFamily="2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OpenDyslexic" panose="00000500000000000000" pitchFamily="2" charset="0"/>
      <p:regular r:id="rId70"/>
      <p:bold r:id="rId71"/>
      <p:italic r:id="rId72"/>
      <p:boldItalic r:id="rId73"/>
    </p:embeddedFont>
    <p:embeddedFont>
      <p:font typeface="Muli" panose="020B0604020202020204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3273DC"/>
    <a:srgbClr val="23D160"/>
    <a:srgbClr val="44A6ED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1050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74" Type="http://schemas.openxmlformats.org/officeDocument/2006/relationships/font" Target="fonts/font16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4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9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1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3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6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2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5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8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6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4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46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94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43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8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61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77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32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68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3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06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47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63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30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87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15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729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37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9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06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6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32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40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58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97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394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615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256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651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187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4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183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086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2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7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1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4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Term 2 - Block 1 - </a:t>
            </a:r>
            <a:r>
              <a:rPr lang="en-GB" dirty="0"/>
              <a:t>Multiplication and Division</a:t>
            </a:r>
          </a:p>
          <a:p>
            <a:r>
              <a:rPr lang="en-GB" dirty="0"/>
              <a:t>Lesson 4: To be able to divide by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4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QCRQEVT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300 ÷ 10 = ___ and then 300 ÷ 100 = ___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77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53" y="3579217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300 ÷ 10 = </a:t>
            </a:r>
            <a:r>
              <a:rPr lang="en-GB" sz="2200" u="sng" dirty="0">
                <a:solidFill>
                  <a:srgbClr val="FF3860"/>
                </a:solidFill>
              </a:rPr>
              <a:t>30</a:t>
            </a:r>
            <a:r>
              <a:rPr lang="en-GB" sz="2200" dirty="0"/>
              <a:t> and then 300 ÷ 100 = ___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C3999-7AF1-AE4F-A2FB-3154ACE2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5" y="4626054"/>
            <a:ext cx="536803" cy="54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70EA68-E849-3B4F-ADB8-804241C4D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41" y="4634685"/>
            <a:ext cx="536803" cy="546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A4B896-86DD-A24F-86DA-2881DA7F6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17" y="4634685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77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53" y="3579217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6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300 ÷ 10 = </a:t>
            </a:r>
            <a:r>
              <a:rPr lang="en-GB" sz="2200" u="sng" dirty="0">
                <a:solidFill>
                  <a:srgbClr val="FF3860"/>
                </a:solidFill>
              </a:rPr>
              <a:t>30</a:t>
            </a:r>
            <a:r>
              <a:rPr lang="en-GB" sz="2200" dirty="0"/>
              <a:t> and then 300 ÷ 100 =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5AF1D3-F9D9-A748-A24B-8ACE71AAF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074" y="5646672"/>
            <a:ext cx="536803" cy="546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1B0369-839E-D543-BBA5-747CCFEEEB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150" y="5655303"/>
            <a:ext cx="536803" cy="546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CDD619-CB87-7D4E-A2E4-52C689B43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226" y="5655303"/>
            <a:ext cx="536803" cy="546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C3999-7AF1-AE4F-A2FB-3154ACE2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5" y="4626054"/>
            <a:ext cx="536803" cy="54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70EA68-E849-3B4F-ADB8-804241C4D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41" y="4634685"/>
            <a:ext cx="536803" cy="546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A4B896-86DD-A24F-86DA-2881DA7F6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17" y="4634685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77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53" y="3579217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400 ÷ 10 = ___ and then 400 ÷ 100 = ___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3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400 ÷ 10 = ___ and then 400 ÷ 100 = ___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09AA36-536A-6D4E-80F2-CE0C3A9EE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123" y="3570586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9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75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51" y="3579217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3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400 ÷ 10 = </a:t>
            </a:r>
            <a:r>
              <a:rPr lang="en-GB" sz="2200" u="sng" dirty="0">
                <a:solidFill>
                  <a:srgbClr val="FF3860"/>
                </a:solidFill>
              </a:rPr>
              <a:t>40</a:t>
            </a:r>
            <a:r>
              <a:rPr lang="en-GB" sz="2200" dirty="0"/>
              <a:t> and then 400 ÷ 100 = ___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D47887-8663-864E-AB1C-6957F1B5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887" y="4626054"/>
            <a:ext cx="536803" cy="546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C3999-7AF1-AE4F-A2FB-3154ACE2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963" y="4626054"/>
            <a:ext cx="536803" cy="54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70EA68-E849-3B4F-ADB8-804241C4D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039" y="4634685"/>
            <a:ext cx="536803" cy="546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A4B896-86DD-A24F-86DA-2881DA7F6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15" y="4634685"/>
            <a:ext cx="536803" cy="5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09AA36-536A-6D4E-80F2-CE0C3A9EE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123" y="3570586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9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75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51" y="3579217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400 ÷ 10 = </a:t>
            </a:r>
            <a:r>
              <a:rPr lang="en-GB" sz="2200" u="sng" dirty="0">
                <a:solidFill>
                  <a:srgbClr val="FF3860"/>
                </a:solidFill>
              </a:rPr>
              <a:t>40</a:t>
            </a:r>
            <a:r>
              <a:rPr lang="en-GB" sz="2200" dirty="0"/>
              <a:t> and then 400 ÷ 100 =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A0606A-A393-9542-A9B8-C4D954B85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796" y="5646672"/>
            <a:ext cx="536803" cy="546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5AF1D3-F9D9-A748-A24B-8ACE71AAF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72" y="5646672"/>
            <a:ext cx="536803" cy="546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1B0369-839E-D543-BBA5-747CCFEEEB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48" y="5655303"/>
            <a:ext cx="536803" cy="546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CDD619-CB87-7D4E-A2E4-52C689B43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024" y="5655303"/>
            <a:ext cx="536803" cy="546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D47887-8663-864E-AB1C-6957F1B5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887" y="4626054"/>
            <a:ext cx="536803" cy="546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C3999-7AF1-AE4F-A2FB-3154ACE2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963" y="4626054"/>
            <a:ext cx="536803" cy="54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70EA68-E849-3B4F-ADB8-804241C4D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039" y="4634685"/>
            <a:ext cx="536803" cy="546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A4B896-86DD-A24F-86DA-2881DA7F6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15" y="4634685"/>
            <a:ext cx="536803" cy="5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09AA36-536A-6D4E-80F2-CE0C3A9EE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123" y="3570586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9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75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51" y="3579217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200 ÷ 100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34746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200 ÷ 100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two places!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/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4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700 ÷ 100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7360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8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one hundred times smaller is the same as dividing by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one hundred times smaller is the same as dividing by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700 ÷ 100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two places!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39346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0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900 ÷ 100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05505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3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900 ÷ 100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two places!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08616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55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3,900 ÷ 10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390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47729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6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3,900 ÷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one place!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66693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60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3,900 ÷ 100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39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/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1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3,900 ÷ 100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39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two places!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21390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17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6,500 ÷ 100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39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45847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89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6,500 ÷ 100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two places!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57998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282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6,500 ÷ 10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390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72658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5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3D3CED7-D6B2-9145-B2B8-6FD07C891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94" y="2914064"/>
            <a:ext cx="788202" cy="7964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23D685A-B6E2-B442-A340-64B7417BF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96" y="2914064"/>
            <a:ext cx="788202" cy="7964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B464A67-56A2-4E48-815F-A8390A8429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598" y="2914064"/>
            <a:ext cx="788202" cy="7964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8446315-A5B3-7147-9F9F-EF0294A8B8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94" y="4604553"/>
            <a:ext cx="788202" cy="802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3406509-4E6F-1246-AF4D-72FE2EBF43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96" y="4604552"/>
            <a:ext cx="788202" cy="8023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BC02927-D30B-6045-8296-8F7DF561E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598" y="4604551"/>
            <a:ext cx="788202" cy="8023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DAF92DF-E0C1-1F46-B88C-F5E2D42DA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88" y="2914063"/>
            <a:ext cx="1664934" cy="13255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5206CBC-5C20-394F-B778-3A5100877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182" y="4969423"/>
            <a:ext cx="265048" cy="2385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493620A-2592-FD46-8B01-59E6EFC06B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70" y="2914062"/>
            <a:ext cx="1664934" cy="132556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238B690-E39F-9942-AE2B-DF02987A4A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51" y="2914064"/>
            <a:ext cx="1664934" cy="13255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FA988BF-0AD8-D246-B7AD-4A9882233E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406" y="4965844"/>
            <a:ext cx="265048" cy="2385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A13EAF9-83ED-0E4E-804D-34CE8AB968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94" y="4944239"/>
            <a:ext cx="265048" cy="238543"/>
          </a:xfrm>
          <a:prstGeom prst="rect">
            <a:avLst/>
          </a:prstGeom>
        </p:spPr>
      </p:pic>
      <p:sp>
        <p:nvSpPr>
          <p:cNvPr id="50" name="Down Arrow 49">
            <a:extLst>
              <a:ext uri="{FF2B5EF4-FFF2-40B4-BE49-F238E27FC236}">
                <a16:creationId xmlns:a16="http://schemas.microsoft.com/office/drawing/2014/main" xmlns="" id="{6FB50880-C2C1-0340-9E98-8F9A50E70198}"/>
              </a:ext>
            </a:extLst>
          </p:cNvPr>
          <p:cNvSpPr/>
          <p:nvPr/>
        </p:nvSpPr>
        <p:spPr>
          <a:xfrm>
            <a:off x="3166130" y="4210874"/>
            <a:ext cx="335599" cy="6775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xmlns="" id="{2DA474FE-D4D0-3C41-B91E-65F653BA97E1}"/>
              </a:ext>
            </a:extLst>
          </p:cNvPr>
          <p:cNvSpPr/>
          <p:nvPr/>
        </p:nvSpPr>
        <p:spPr>
          <a:xfrm>
            <a:off x="10003697" y="3783269"/>
            <a:ext cx="335599" cy="6775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6,500 ÷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650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one place!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21493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03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4,400 ÷ 10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390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88711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657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4,400 ÷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one place!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6604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6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4,400 ÷ 100 =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39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divide by 100?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05229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62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4,400 ÷ 100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44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right by two places!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8F143-1547-DC49-AD1F-BA42D1C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77607"/>
              </p:ext>
            </p:extLst>
          </p:nvPr>
        </p:nvGraphicFramePr>
        <p:xfrm>
          <a:off x="1228536" y="2847029"/>
          <a:ext cx="973492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32">
                  <a:extLst>
                    <a:ext uri="{9D8B030D-6E8A-4147-A177-3AD203B41FA5}">
                      <a16:colId xmlns:a16="http://schemas.microsoft.com/office/drawing/2014/main" xmlns="" val="33614513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433732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thousands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739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</a:t>
            </a:r>
          </a:p>
        </p:txBody>
      </p:sp>
    </p:spTree>
    <p:extLst>
      <p:ext uri="{BB962C8B-B14F-4D97-AF65-F5344CB8AC3E}">
        <p14:creationId xmlns:p14="http://schemas.microsoft.com/office/powerpoint/2010/main" val="2708956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E82414F-E913-7542-9E97-5586B00746B6}"/>
              </a:ext>
            </a:extLst>
          </p:cNvPr>
          <p:cNvCxnSpPr>
            <a:cxnSpLocks/>
          </p:cNvCxnSpPr>
          <p:nvPr/>
        </p:nvCxnSpPr>
        <p:spPr>
          <a:xfrm>
            <a:off x="3715654" y="3225800"/>
            <a:ext cx="4760687" cy="2032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17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E82414F-E913-7542-9E97-5586B00746B6}"/>
              </a:ext>
            </a:extLst>
          </p:cNvPr>
          <p:cNvCxnSpPr>
            <a:cxnSpLocks/>
          </p:cNvCxnSpPr>
          <p:nvPr/>
        </p:nvCxnSpPr>
        <p:spPr>
          <a:xfrm>
            <a:off x="3715654" y="3225800"/>
            <a:ext cx="4760687" cy="2032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BE789AF-FC53-8242-AFC7-9ED71EBCFA6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5656" y="4222759"/>
            <a:ext cx="4760685" cy="114827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2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E82414F-E913-7542-9E97-5586B00746B6}"/>
              </a:ext>
            </a:extLst>
          </p:cNvPr>
          <p:cNvCxnSpPr>
            <a:cxnSpLocks/>
          </p:cNvCxnSpPr>
          <p:nvPr/>
        </p:nvCxnSpPr>
        <p:spPr>
          <a:xfrm>
            <a:off x="3715654" y="3225800"/>
            <a:ext cx="4760687" cy="2032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BE789AF-FC53-8242-AFC7-9ED71EBCFA6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5656" y="4222759"/>
            <a:ext cx="4760685" cy="114827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CF16053-B932-4B44-B016-C894B0E765B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715655" y="5219718"/>
            <a:ext cx="4760686" cy="53815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93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3,600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360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E82414F-E913-7542-9E97-5586B00746B6}"/>
              </a:ext>
            </a:extLst>
          </p:cNvPr>
          <p:cNvCxnSpPr>
            <a:cxnSpLocks/>
          </p:cNvCxnSpPr>
          <p:nvPr/>
        </p:nvCxnSpPr>
        <p:spPr>
          <a:xfrm>
            <a:off x="3715654" y="3225800"/>
            <a:ext cx="4760687" cy="2032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BE789AF-FC53-8242-AFC7-9ED71EBCFA6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15656" y="4222759"/>
            <a:ext cx="4760685" cy="114827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CF16053-B932-4B44-B016-C894B0E765B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715655" y="5219718"/>
            <a:ext cx="4760686" cy="53815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AFBD734-3948-8E44-A12F-ED64E5F7032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715654" y="3680901"/>
            <a:ext cx="4760687" cy="253207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representations have starting amounts of 300; however, the Base 10 has been divided by 100 to 3, whereas the counters have been divided by 10 to 30.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3E80B8-A3B3-FD4E-9099-235556C67C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94" y="2914064"/>
            <a:ext cx="788202" cy="796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B091C6-8A11-8E4C-A92D-CE9F60540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96" y="2914064"/>
            <a:ext cx="788202" cy="796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B66BBD-0080-9F4C-960C-02DD645C3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598" y="2914064"/>
            <a:ext cx="788202" cy="796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1AD334-F852-C643-9C89-3611E04173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94" y="4604553"/>
            <a:ext cx="788202" cy="802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BF3913-A806-0D4E-943F-E1FD5C36F9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96" y="4604552"/>
            <a:ext cx="788202" cy="802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0111B42-8165-084E-B672-EAA7612F7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598" y="4604551"/>
            <a:ext cx="788202" cy="8023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9643AE3-FDA6-2040-9118-4D1C628275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88" y="2914063"/>
            <a:ext cx="1664934" cy="13255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F717D99-7088-D241-B514-A8513BAF3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182" y="4969423"/>
            <a:ext cx="265048" cy="2385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A0CE4CA-8DEB-E94B-8D52-CBB163C78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70" y="2914062"/>
            <a:ext cx="1664934" cy="13255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95692B1-8491-3444-80D6-7D824DFE95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51" y="2914064"/>
            <a:ext cx="1664934" cy="1325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29C5C2E-A584-4249-B64A-D48B8D772F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406" y="4965844"/>
            <a:ext cx="265048" cy="2385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A77398D-3538-9C49-931E-4218430783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94" y="4944239"/>
            <a:ext cx="265048" cy="238543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2C834160-3745-824B-9242-B432B7FB2321}"/>
              </a:ext>
            </a:extLst>
          </p:cNvPr>
          <p:cNvSpPr/>
          <p:nvPr/>
        </p:nvSpPr>
        <p:spPr>
          <a:xfrm>
            <a:off x="3166130" y="4210874"/>
            <a:ext cx="335599" cy="6775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xmlns="" id="{7173C0AE-994F-EA45-8DE5-04C129BDBA6E}"/>
              </a:ext>
            </a:extLst>
          </p:cNvPr>
          <p:cNvSpPr/>
          <p:nvPr/>
        </p:nvSpPr>
        <p:spPr>
          <a:xfrm>
            <a:off x="10003697" y="3783269"/>
            <a:ext cx="335599" cy="6775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3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5,400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5,400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13216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Match each calculation with the correct result.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838202" y="2770699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5,400 ÷ 100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5BC8137-C31A-484A-8A97-CF00C41CE60D}"/>
              </a:ext>
            </a:extLst>
          </p:cNvPr>
          <p:cNvSpPr/>
          <p:nvPr/>
        </p:nvSpPr>
        <p:spPr>
          <a:xfrm>
            <a:off x="838199" y="376765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 x 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1C5ACFD-B031-4D4E-994A-C8B331C6D854}"/>
              </a:ext>
            </a:extLst>
          </p:cNvPr>
          <p:cNvSpPr/>
          <p:nvPr/>
        </p:nvSpPr>
        <p:spPr>
          <a:xfrm>
            <a:off x="838198" y="4764617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5,400 ÷ 10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7B37FF5-B4B2-524A-8839-5795CCE9E4F0}"/>
              </a:ext>
            </a:extLst>
          </p:cNvPr>
          <p:cNvSpPr/>
          <p:nvPr/>
        </p:nvSpPr>
        <p:spPr>
          <a:xfrm>
            <a:off x="838197" y="5757871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540 ÷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0342F72-F9B1-5643-9953-7790BEC1254C}"/>
              </a:ext>
            </a:extLst>
          </p:cNvPr>
          <p:cNvSpPr/>
          <p:nvPr/>
        </p:nvSpPr>
        <p:spPr>
          <a:xfrm>
            <a:off x="8476341" y="3225800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347F05C-688E-E34E-8292-C8DE896371C1}"/>
              </a:ext>
            </a:extLst>
          </p:cNvPr>
          <p:cNvSpPr/>
          <p:nvPr/>
        </p:nvSpPr>
        <p:spPr>
          <a:xfrm>
            <a:off x="8478153" y="5219718"/>
            <a:ext cx="2877457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2333395-21F1-1141-8849-5E05F5AC298E}"/>
              </a:ext>
            </a:extLst>
          </p:cNvPr>
          <p:cNvCxnSpPr>
            <a:cxnSpLocks/>
          </p:cNvCxnSpPr>
          <p:nvPr/>
        </p:nvCxnSpPr>
        <p:spPr>
          <a:xfrm>
            <a:off x="3715654" y="3225800"/>
            <a:ext cx="4760687" cy="221705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D58CBF8-321B-B443-B92C-153AFDF2F37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715656" y="3429001"/>
            <a:ext cx="4760685" cy="79375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CA8D400-5BF8-914C-8F6E-4311D544DDB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715655" y="3918857"/>
            <a:ext cx="4760686" cy="130086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2316E92-A3E3-EB45-9957-A6754EAADCB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715654" y="5757871"/>
            <a:ext cx="4760687" cy="45510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18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 x 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350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100</a:t>
            </a:r>
          </a:p>
        </p:txBody>
      </p:sp>
    </p:spTree>
    <p:extLst>
      <p:ext uri="{BB962C8B-B14F-4D97-AF65-F5344CB8AC3E}">
        <p14:creationId xmlns:p14="http://schemas.microsoft.com/office/powerpoint/2010/main" val="2384796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 x 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350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100</a:t>
            </a:r>
          </a:p>
        </p:txBody>
      </p:sp>
    </p:spTree>
    <p:extLst>
      <p:ext uri="{BB962C8B-B14F-4D97-AF65-F5344CB8AC3E}">
        <p14:creationId xmlns:p14="http://schemas.microsoft.com/office/powerpoint/2010/main" val="2141059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FACB49-AD8D-814D-A398-C12B70066ADA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 x 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350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100</a:t>
            </a:r>
          </a:p>
        </p:txBody>
      </p:sp>
    </p:spTree>
    <p:extLst>
      <p:ext uri="{BB962C8B-B14F-4D97-AF65-F5344CB8AC3E}">
        <p14:creationId xmlns:p14="http://schemas.microsoft.com/office/powerpoint/2010/main" val="4169334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FACB49-AD8D-814D-A398-C12B70066ADA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CE1C03-6A77-B549-9323-8A076B80635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 x 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350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100</a:t>
            </a:r>
          </a:p>
        </p:txBody>
      </p:sp>
    </p:spTree>
    <p:extLst>
      <p:ext uri="{BB962C8B-B14F-4D97-AF65-F5344CB8AC3E}">
        <p14:creationId xmlns:p14="http://schemas.microsoft.com/office/powerpoint/2010/main" val="241859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FACB49-AD8D-814D-A398-C12B70066ADA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CE1C03-6A77-B549-9323-8A076B80635F}"/>
              </a:ext>
            </a:extLst>
          </p:cNvPr>
          <p:cNvSpPr/>
          <p:nvPr/>
        </p:nvSpPr>
        <p:spPr>
          <a:xfrm>
            <a:off x="5735327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 x 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350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530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3,500 ÷ 100</a:t>
            </a:r>
          </a:p>
        </p:txBody>
      </p:sp>
    </p:spTree>
    <p:extLst>
      <p:ext uri="{BB962C8B-B14F-4D97-AF65-F5344CB8AC3E}">
        <p14:creationId xmlns:p14="http://schemas.microsoft.com/office/powerpoint/2010/main" val="369837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47 x 100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740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7,400 ÷ 100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740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</a:t>
            </a:r>
          </a:p>
        </p:txBody>
      </p:sp>
    </p:spTree>
    <p:extLst>
      <p:ext uri="{BB962C8B-B14F-4D97-AF65-F5344CB8AC3E}">
        <p14:creationId xmlns:p14="http://schemas.microsoft.com/office/powerpoint/2010/main" val="3375886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FACB49-AD8D-814D-A398-C12B70066ADA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CE1C03-6A77-B549-9323-8A076B80635F}"/>
              </a:ext>
            </a:extLst>
          </p:cNvPr>
          <p:cNvSpPr/>
          <p:nvPr/>
        </p:nvSpPr>
        <p:spPr>
          <a:xfrm>
            <a:off x="5735327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47 x 100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740 ÷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7,400 ÷ 100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740 ÷ 10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4,700 ÷ 10</a:t>
            </a:r>
          </a:p>
        </p:txBody>
      </p:sp>
    </p:spTree>
    <p:extLst>
      <p:ext uri="{BB962C8B-B14F-4D97-AF65-F5344CB8AC3E}">
        <p14:creationId xmlns:p14="http://schemas.microsoft.com/office/powerpoint/2010/main" val="2070570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 spaces to complete the statements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64355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64355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FACB49-AD8D-814D-A398-C12B70066ADA}"/>
              </a:ext>
            </a:extLst>
          </p:cNvPr>
          <p:cNvSpPr/>
          <p:nvPr/>
        </p:nvSpPr>
        <p:spPr>
          <a:xfrm>
            <a:off x="5764355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CE1C03-6A77-B549-9323-8A076B80635F}"/>
              </a:ext>
            </a:extLst>
          </p:cNvPr>
          <p:cNvSpPr/>
          <p:nvPr/>
        </p:nvSpPr>
        <p:spPr>
          <a:xfrm>
            <a:off x="5764355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__ x 10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84 x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8,_00 ÷ 10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746 x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7,_60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8,300 ÷ 100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_3</a:t>
            </a:r>
          </a:p>
        </p:txBody>
      </p:sp>
    </p:spTree>
    <p:extLst>
      <p:ext uri="{BB962C8B-B14F-4D97-AF65-F5344CB8AC3E}">
        <p14:creationId xmlns:p14="http://schemas.microsoft.com/office/powerpoint/2010/main" val="137827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500 ÷ 10 = ___ and then 500 ÷ 100 = 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17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 spaces to complete the statements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9A8A0C-8773-AF49-86D1-28F360CA7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07216B-7F6F-9D4F-A3B5-7CEF29680328}"/>
              </a:ext>
            </a:extLst>
          </p:cNvPr>
          <p:cNvSpPr/>
          <p:nvPr/>
        </p:nvSpPr>
        <p:spPr>
          <a:xfrm>
            <a:off x="5764355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6B1AD4-7461-6542-9495-ABC374075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364636-535C-6842-9B94-C91FCF78D0B3}"/>
              </a:ext>
            </a:extLst>
          </p:cNvPr>
          <p:cNvSpPr/>
          <p:nvPr/>
        </p:nvSpPr>
        <p:spPr>
          <a:xfrm>
            <a:off x="5764355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6DA64B-E3C8-2F4E-A73D-3682B4857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FACB49-AD8D-814D-A398-C12B70066ADA}"/>
              </a:ext>
            </a:extLst>
          </p:cNvPr>
          <p:cNvSpPr/>
          <p:nvPr/>
        </p:nvSpPr>
        <p:spPr>
          <a:xfrm>
            <a:off x="5764355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1A5BDB-368F-B14C-A403-59D37878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CE1C03-6A77-B549-9323-8A076B80635F}"/>
              </a:ext>
            </a:extLst>
          </p:cNvPr>
          <p:cNvSpPr/>
          <p:nvPr/>
        </p:nvSpPr>
        <p:spPr>
          <a:xfrm>
            <a:off x="5764355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OpenDyslexic" pitchFamily="2" charset="77"/>
              </a:rPr>
              <a:t>=</a:t>
            </a:r>
            <a:endParaRPr lang="en-US" sz="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3AB4F69-7E0E-B140-A249-EAD710E0C24D}"/>
              </a:ext>
            </a:extLst>
          </p:cNvPr>
          <p:cNvSpPr/>
          <p:nvPr/>
        </p:nvSpPr>
        <p:spPr>
          <a:xfrm>
            <a:off x="838200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5,300 ÷ 100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A1BD16E-2968-AF46-829D-5CA75A449D74}"/>
              </a:ext>
            </a:extLst>
          </p:cNvPr>
          <p:cNvSpPr/>
          <p:nvPr/>
        </p:nvSpPr>
        <p:spPr>
          <a:xfrm>
            <a:off x="7092426" y="2840627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576D96A7-6739-2A46-B229-24FFEFBE8CC8}"/>
              </a:ext>
            </a:extLst>
          </p:cNvPr>
          <p:cNvSpPr/>
          <p:nvPr/>
        </p:nvSpPr>
        <p:spPr>
          <a:xfrm>
            <a:off x="838200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84 x 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47F3935-B59D-8848-A2C2-CC81B651AF90}"/>
              </a:ext>
            </a:extLst>
          </p:cNvPr>
          <p:cNvSpPr/>
          <p:nvPr/>
        </p:nvSpPr>
        <p:spPr>
          <a:xfrm>
            <a:off x="7092426" y="385231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8,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00 ÷ 10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9EA0825-5F48-8947-BC7C-4FCB32A569CC}"/>
              </a:ext>
            </a:extLst>
          </p:cNvPr>
          <p:cNvSpPr/>
          <p:nvPr/>
        </p:nvSpPr>
        <p:spPr>
          <a:xfrm>
            <a:off x="838200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746 x 10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B4C8054-92BD-1A4E-99C3-C5734FD2DE4E}"/>
              </a:ext>
            </a:extLst>
          </p:cNvPr>
          <p:cNvSpPr/>
          <p:nvPr/>
        </p:nvSpPr>
        <p:spPr>
          <a:xfrm>
            <a:off x="7092426" y="4795720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7,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524F44A-4B35-C247-BCB3-A0DE2FAD631B}"/>
              </a:ext>
            </a:extLst>
          </p:cNvPr>
          <p:cNvSpPr/>
          <p:nvPr/>
        </p:nvSpPr>
        <p:spPr>
          <a:xfrm>
            <a:off x="838200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8,300 ÷ 100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47A1045-9AF3-B643-BC7C-208A7DF87568}"/>
              </a:ext>
            </a:extLst>
          </p:cNvPr>
          <p:cNvSpPr/>
          <p:nvPr/>
        </p:nvSpPr>
        <p:spPr>
          <a:xfrm>
            <a:off x="7092426" y="5770453"/>
            <a:ext cx="431569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5123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and Ruth are both dividing numbers by ten and one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To begin with they start with the same dividend, a four-digit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quotient has 0 ones, 3 tens and 7 hundreds.”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”My quotient has 3 ones and 7 tens.”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did they both have as their dividend?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has divided by ten and who has divided by one hundred?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08562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9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and Ruth are both dividing numbers by 10 and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To begin with they start with the same dividend, a four-digit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quotient has 0 ones, 3 tens and 7 hundreds.”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”My quotient has 3 ones and 7 tens.”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both had the number 7,300 as their dividend.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has divided by ten as 7,300 ÷ 10 = 730 (seven hundreds and three tens) and Jamal has divided by one hundred as 7,300 ÷ 10 = 73 (seven tens and three ones)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98987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7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52083" y="2368717"/>
            <a:ext cx="3491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you divide a number by 10 it has a greater quotient than any number divided by 100.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if I divide 5,400 by 10, the quotient (540) is greater than if I divided 4,500 by 100 (with a quotient of 45); however, if I divided 320 by 10 (it has a quotient of 32), then divided 5,600 by 100, I receive a greater quotient of 56.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7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52083" y="2368717"/>
            <a:ext cx="3491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you divide a number by 10 it has a greater quotient than any number divided by 100.</a:t>
            </a:r>
          </a:p>
        </p:txBody>
      </p:sp>
    </p:spTree>
    <p:extLst>
      <p:ext uri="{BB962C8B-B14F-4D97-AF65-F5344CB8AC3E}">
        <p14:creationId xmlns:p14="http://schemas.microsoft.com/office/powerpoint/2010/main" val="642108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one hundred times smaller is the same as dividing by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one hundred times smaller is the same as dividing by 100</a:t>
            </a:r>
          </a:p>
        </p:txBody>
      </p:sp>
    </p:spTree>
    <p:extLst>
      <p:ext uri="{BB962C8B-B14F-4D97-AF65-F5344CB8AC3E}">
        <p14:creationId xmlns:p14="http://schemas.microsoft.com/office/powerpoint/2010/main" val="261987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500 ÷ 10 = ___ and then 500 ÷ 100 = 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09AA36-536A-6D4E-80F2-CE0C3A9EE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5" y="3570586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77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53" y="3579217"/>
            <a:ext cx="536803" cy="5464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AFD523-F09C-8941-BF64-6F17AC25F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629" y="3583989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500 ÷ 10 = </a:t>
            </a:r>
            <a:r>
              <a:rPr lang="en-GB" sz="2200" u="sng" dirty="0">
                <a:solidFill>
                  <a:srgbClr val="FF3860"/>
                </a:solidFill>
              </a:rPr>
              <a:t>50</a:t>
            </a:r>
            <a:r>
              <a:rPr lang="en-GB" sz="2200" dirty="0"/>
              <a:t> and then 500 ÷ 100 = 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D47887-8663-864E-AB1C-6957F1B5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089" y="4626054"/>
            <a:ext cx="536803" cy="546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C3999-7AF1-AE4F-A2FB-3154ACE2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5" y="4626054"/>
            <a:ext cx="536803" cy="54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70EA68-E849-3B4F-ADB8-804241C4D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41" y="4634685"/>
            <a:ext cx="536803" cy="546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A4B896-86DD-A24F-86DA-2881DA7F6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17" y="4634685"/>
            <a:ext cx="536803" cy="546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B13DA59-AF06-0E4F-9E5E-06BB5638C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393" y="4639457"/>
            <a:ext cx="536803" cy="5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09AA36-536A-6D4E-80F2-CE0C3A9EE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5" y="3570586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77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53" y="3579217"/>
            <a:ext cx="536803" cy="5464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AFD523-F09C-8941-BF64-6F17AC25F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629" y="3583989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500 ÷ 10 = </a:t>
            </a:r>
            <a:r>
              <a:rPr lang="en-GB" sz="2200" u="sng" dirty="0">
                <a:solidFill>
                  <a:srgbClr val="FF3860"/>
                </a:solidFill>
              </a:rPr>
              <a:t>50</a:t>
            </a:r>
            <a:r>
              <a:rPr lang="en-GB" sz="2200" dirty="0"/>
              <a:t> and then 500 ÷ 100 =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A0606A-A393-9542-A9B8-C4D954B85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998" y="5646672"/>
            <a:ext cx="536803" cy="546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5AF1D3-F9D9-A748-A24B-8ACE71AAF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074" y="5646672"/>
            <a:ext cx="536803" cy="546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1B0369-839E-D543-BBA5-747CCFEEEB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150" y="5655303"/>
            <a:ext cx="536803" cy="546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CDD619-CB87-7D4E-A2E4-52C689B43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226" y="5655303"/>
            <a:ext cx="536803" cy="546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4313B8-22EB-664B-9C5B-C55C4BDA9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302" y="5660075"/>
            <a:ext cx="536803" cy="546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D47887-8663-864E-AB1C-6957F1B5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089" y="4626054"/>
            <a:ext cx="536803" cy="546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C3999-7AF1-AE4F-A2FB-3154ACE2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5" y="4626054"/>
            <a:ext cx="536803" cy="54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70EA68-E849-3B4F-ADB8-804241C4D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41" y="4634685"/>
            <a:ext cx="536803" cy="546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A4B896-86DD-A24F-86DA-2881DA7F6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17" y="4634685"/>
            <a:ext cx="536803" cy="546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B13DA59-AF06-0E4F-9E5E-06BB5638C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393" y="4639457"/>
            <a:ext cx="536803" cy="5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09AA36-536A-6D4E-80F2-CE0C3A9EE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5" y="3570586"/>
            <a:ext cx="536803" cy="546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39C29B-17AC-6948-AC1A-7E62B0F16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570586"/>
            <a:ext cx="536803" cy="546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761C33-D022-AB46-BCBC-7CB2982A4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77" y="3579217"/>
            <a:ext cx="536803" cy="54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8DBC5-6878-404A-A364-5F9ED5F0D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53" y="3579217"/>
            <a:ext cx="536803" cy="5464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AFD523-F09C-8941-BF64-6F17AC25F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629" y="3583989"/>
            <a:ext cx="536803" cy="5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3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divide by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counters to calculate: 300 ÷ 10 = ___ and then 300 ÷ 100 = ___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41774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6518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65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06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13163</TotalTime>
  <Words>2658</Words>
  <Application>Microsoft Office PowerPoint</Application>
  <PresentationFormat>Custom</PresentationFormat>
  <Paragraphs>767</Paragraphs>
  <Slides>55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Lato Light</vt:lpstr>
      <vt:lpstr>Lato</vt:lpstr>
      <vt:lpstr>Wingdings</vt:lpstr>
      <vt:lpstr>OpenDyslexicAlta</vt:lpstr>
      <vt:lpstr>Calibri</vt:lpstr>
      <vt:lpstr>OpenDyslexic</vt:lpstr>
      <vt:lpstr>Muli</vt:lpstr>
      <vt:lpstr>Office Theme</vt:lpstr>
      <vt:lpstr>PowerPoint Presentation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  <vt:lpstr>To be able to divide by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630</cp:revision>
  <cp:lastPrinted>2019-06-17T16:19:05Z</cp:lastPrinted>
  <dcterms:created xsi:type="dcterms:W3CDTF">2018-08-06T08:16:18Z</dcterms:created>
  <dcterms:modified xsi:type="dcterms:W3CDTF">2021-04-16T11:09:35Z</dcterms:modified>
</cp:coreProperties>
</file>