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0" r:id="rId2"/>
    <p:sldId id="321" r:id="rId3"/>
    <p:sldId id="372" r:id="rId4"/>
    <p:sldId id="373" r:id="rId5"/>
    <p:sldId id="374" r:id="rId6"/>
    <p:sldId id="383" r:id="rId7"/>
    <p:sldId id="382" r:id="rId8"/>
    <p:sldId id="381" r:id="rId9"/>
    <p:sldId id="380" r:id="rId10"/>
    <p:sldId id="379" r:id="rId11"/>
    <p:sldId id="378" r:id="rId12"/>
    <p:sldId id="377" r:id="rId13"/>
    <p:sldId id="376" r:id="rId14"/>
    <p:sldId id="384" r:id="rId15"/>
    <p:sldId id="385" r:id="rId16"/>
    <p:sldId id="386" r:id="rId17"/>
    <p:sldId id="391" r:id="rId18"/>
    <p:sldId id="390" r:id="rId19"/>
    <p:sldId id="389" r:id="rId20"/>
    <p:sldId id="388" r:id="rId21"/>
    <p:sldId id="387" r:id="rId22"/>
    <p:sldId id="392" r:id="rId23"/>
    <p:sldId id="393" r:id="rId24"/>
    <p:sldId id="397" r:id="rId25"/>
    <p:sldId id="396" r:id="rId26"/>
    <p:sldId id="395" r:id="rId27"/>
    <p:sldId id="394" r:id="rId28"/>
    <p:sldId id="398" r:id="rId29"/>
    <p:sldId id="399" r:id="rId30"/>
    <p:sldId id="400" r:id="rId31"/>
    <p:sldId id="401" r:id="rId32"/>
    <p:sldId id="402" r:id="rId33"/>
    <p:sldId id="403" r:id="rId34"/>
    <p:sldId id="370" r:id="rId35"/>
    <p:sldId id="404" r:id="rId36"/>
    <p:sldId id="375" r:id="rId37"/>
  </p:sldIdLst>
  <p:sldSz cx="12192000" cy="6858000"/>
  <p:notesSz cx="6858000" cy="9144000"/>
  <p:embeddedFontLst>
    <p:embeddedFont>
      <p:font typeface="Lato Light" panose="020F0302020204030203" pitchFamily="34" charset="0"/>
      <p:regular r:id="rId40"/>
    </p:embeddedFont>
    <p:embeddedFont>
      <p:font typeface="Lato" panose="020F0502020204030203" pitchFamily="34" charset="0"/>
      <p:regular r:id="rId41"/>
      <p:bold r:id="rId42"/>
    </p:embeddedFont>
    <p:embeddedFont>
      <p:font typeface="OpenDyslexicAlta" panose="00000500000000000000" pitchFamily="2" charset="0"/>
      <p:regular r:id="rId43"/>
      <p:bold r:id="rId44"/>
      <p:italic r:id="rId45"/>
      <p:boldItalic r:id="rId46"/>
    </p:embeddedFont>
    <p:embeddedFont>
      <p:font typeface="OpenDyslexic" panose="00000500000000000000" pitchFamily="2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Muli" panose="020B060402020202020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7959" autoAdjust="0"/>
  </p:normalViewPr>
  <p:slideViewPr>
    <p:cSldViewPr snapToGrid="0" snapToObjects="1">
      <p:cViewPr varScale="1">
        <p:scale>
          <a:sx n="60" d="100"/>
          <a:sy n="60" d="100"/>
        </p:scale>
        <p:origin x="-780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6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76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08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41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75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29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01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4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32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96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85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20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7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65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75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8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32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34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2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93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69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7090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2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3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8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7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4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16/04/2021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4</a:t>
            </a:r>
          </a:p>
          <a:p>
            <a:r>
              <a:rPr lang="en-GB" dirty="0" smtClean="0"/>
              <a:t>Term </a:t>
            </a:r>
            <a:r>
              <a:rPr lang="en-GB" dirty="0"/>
              <a:t>1 - Block 3 - Length and Perimeter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convert between metres and kilometres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3 – Length and Perimeter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QQPIMIX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398848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110172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309831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232424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 ½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+ 3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9,000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750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¾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7,500 m – 3,000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299177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+ 3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750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¾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7,500 m – 3,000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118768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9A86456-A599-C84B-933C-F6BF2B90D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91109"/>
              </p:ext>
            </p:extLst>
          </p:nvPr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800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B8050D7-B5CE-4D48-849B-B55B2317C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90038"/>
              </p:ext>
            </p:extLst>
          </p:nvPr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27C34EC-3C30-8949-89E8-713863BF5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05214"/>
              </p:ext>
            </p:extLst>
          </p:nvPr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2,730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E360A563-4481-6846-B7BF-9427ED218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4691"/>
              </p:ext>
            </p:extLst>
          </p:nvPr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3,740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1,260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03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9A86456-A599-C84B-933C-F6BF2B90D267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800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B8050D7-B5CE-4D48-849B-B55B2317C376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27C34EC-3C30-8949-89E8-713863BF55F1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2,730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E360A563-4481-6846-B7BF-9427ED218520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3,740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1,260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15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9A86456-A599-C84B-933C-F6BF2B90D267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800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B8050D7-B5CE-4D48-849B-B55B2317C376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27C34EC-3C30-8949-89E8-713863BF55F1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270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2,730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E360A563-4481-6846-B7BF-9427ED218520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3,740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1,260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63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9A86456-A599-C84B-933C-F6BF2B90D267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800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B8050D7-B5CE-4D48-849B-B55B2317C376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1,300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27C34EC-3C30-8949-89E8-713863BF55F1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270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2,730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E360A563-4481-6846-B7BF-9427ED218520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3,740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1,260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33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multiply and divide by 1,000 to convert between metres and kilometres, also adding and subtracting 4-digit numbers to find distances, as well as using bar models to help me find fractions of distances too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multiplying and dividing by 1,000 to convert between metres and kilometres, when adding and subtracting 4-digit numbers to find distances, and when using bar models to help me find fractions of distances too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9A86456-A599-C84B-933C-F6BF2B90D267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800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B8050D7-B5CE-4D48-849B-B55B2317C376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1,300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27C34EC-3C30-8949-89E8-713863BF55F1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270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2,730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E360A563-4481-6846-B7BF-9427ED218520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3,740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1,260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93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9A86456-A599-C84B-933C-F6BF2B90D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39073"/>
              </p:ext>
            </p:extLst>
          </p:nvPr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2,300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B8050D7-B5CE-4D48-849B-B55B2317C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76793"/>
              </p:ext>
            </p:extLst>
          </p:nvPr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3,100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27C34EC-3C30-8949-89E8-713863BF5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81008"/>
              </p:ext>
            </p:extLst>
          </p:nvPr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 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3,620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E360A563-4481-6846-B7BF-9427ED218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88918"/>
              </p:ext>
            </p:extLst>
          </p:nvPr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 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4,590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1,410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852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9A86456-A599-C84B-933C-F6BF2B90D267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64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2849969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700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2,300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B8050D7-B5CE-4D48-849B-B55B2317C376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3086894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3,100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1,900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27C34EC-3C30-8949-89E8-713863BF55F1}"/>
              </a:ext>
            </a:extLst>
          </p:cNvPr>
          <p:cNvGraphicFramePr>
            <a:graphicFrameLocks noGrp="1"/>
          </p:cNvGraphicFramePr>
          <p:nvPr/>
        </p:nvGraphicFramePr>
        <p:xfrm>
          <a:off x="885427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73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3101760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380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3,620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E360A563-4481-6846-B7BF-9427ED218520}"/>
              </a:ext>
            </a:extLst>
          </p:cNvPr>
          <p:cNvGraphicFramePr>
            <a:graphicFrameLocks noGrp="1"/>
          </p:cNvGraphicFramePr>
          <p:nvPr/>
        </p:nvGraphicFramePr>
        <p:xfrm>
          <a:off x="6789471" y="4922320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842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611091">
                  <a:extLst>
                    <a:ext uri="{9D8B030D-6E8A-4147-A177-3AD203B41FA5}">
                      <a16:colId xmlns:a16="http://schemas.microsoft.com/office/drawing/2014/main" xmlns="" val="4233298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4,590 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1,410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58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3,000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5,500 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3,200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½ km</a:t>
            </a:r>
          </a:p>
        </p:txBody>
      </p:sp>
    </p:spTree>
    <p:extLst>
      <p:ext uri="{BB962C8B-B14F-4D97-AF65-F5344CB8AC3E}">
        <p14:creationId xmlns:p14="http://schemas.microsoft.com/office/powerpoint/2010/main" val="2945536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CC2E54-E4D7-B043-B907-9D0BAB3CBCF0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3,000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3BD6D7-2191-9B4C-89CF-23A8AB046712}"/>
              </a:ext>
            </a:extLst>
          </p:cNvPr>
          <p:cNvSpPr/>
          <p:nvPr/>
        </p:nvSpPr>
        <p:spPr>
          <a:xfrm>
            <a:off x="5646172" y="3649957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5,500 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3,200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½ km</a:t>
            </a:r>
          </a:p>
        </p:txBody>
      </p:sp>
    </p:spTree>
    <p:extLst>
      <p:ext uri="{BB962C8B-B14F-4D97-AF65-F5344CB8AC3E}">
        <p14:creationId xmlns:p14="http://schemas.microsoft.com/office/powerpoint/2010/main" val="2265892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CC2E54-E4D7-B043-B907-9D0BAB3CBCF0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3,000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3BD6D7-2191-9B4C-89CF-23A8AB046712}"/>
              </a:ext>
            </a:extLst>
          </p:cNvPr>
          <p:cNvSpPr/>
          <p:nvPr/>
        </p:nvSpPr>
        <p:spPr>
          <a:xfrm>
            <a:off x="5646172" y="3649957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5,500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C856410-FD83-B84C-912B-01D8A3D81BF2}"/>
              </a:ext>
            </a:extLst>
          </p:cNvPr>
          <p:cNvSpPr/>
          <p:nvPr/>
        </p:nvSpPr>
        <p:spPr>
          <a:xfrm>
            <a:off x="5634976" y="4650462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3,200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½ km</a:t>
            </a:r>
          </a:p>
        </p:txBody>
      </p:sp>
    </p:spTree>
    <p:extLst>
      <p:ext uri="{BB962C8B-B14F-4D97-AF65-F5344CB8AC3E}">
        <p14:creationId xmlns:p14="http://schemas.microsoft.com/office/powerpoint/2010/main" val="3624538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CC2E54-E4D7-B043-B907-9D0BAB3CBCF0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3,000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3BD6D7-2191-9B4C-89CF-23A8AB046712}"/>
              </a:ext>
            </a:extLst>
          </p:cNvPr>
          <p:cNvSpPr/>
          <p:nvPr/>
        </p:nvSpPr>
        <p:spPr>
          <a:xfrm>
            <a:off x="5646172" y="3649957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5,500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C856410-FD83-B84C-912B-01D8A3D81BF2}"/>
              </a:ext>
            </a:extLst>
          </p:cNvPr>
          <p:cNvSpPr/>
          <p:nvPr/>
        </p:nvSpPr>
        <p:spPr>
          <a:xfrm>
            <a:off x="5634976" y="465046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3,200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½ km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A8B5B38-A4F2-C242-BC53-58FB0C53EC25}"/>
              </a:ext>
            </a:extLst>
          </p:cNvPr>
          <p:cNvSpPr/>
          <p:nvPr/>
        </p:nvSpPr>
        <p:spPr>
          <a:xfrm>
            <a:off x="5628639" y="5628314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0574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CC2E54-E4D7-B043-B907-9D0BAB3CBCF0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3,000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3BD6D7-2191-9B4C-89CF-23A8AB046712}"/>
              </a:ext>
            </a:extLst>
          </p:cNvPr>
          <p:cNvSpPr/>
          <p:nvPr/>
        </p:nvSpPr>
        <p:spPr>
          <a:xfrm>
            <a:off x="5646172" y="3649957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5,500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C856410-FD83-B84C-912B-01D8A3D81BF2}"/>
              </a:ext>
            </a:extLst>
          </p:cNvPr>
          <p:cNvSpPr/>
          <p:nvPr/>
        </p:nvSpPr>
        <p:spPr>
          <a:xfrm>
            <a:off x="5634976" y="465046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3,200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½ km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A8B5B38-A4F2-C242-BC53-58FB0C53EC25}"/>
              </a:ext>
            </a:extLst>
          </p:cNvPr>
          <p:cNvSpPr/>
          <p:nvPr/>
        </p:nvSpPr>
        <p:spPr>
          <a:xfrm>
            <a:off x="5628639" y="562831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1092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½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4,000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6,600 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¼ km</a:t>
            </a:r>
          </a:p>
        </p:txBody>
      </p:sp>
    </p:spTree>
    <p:extLst>
      <p:ext uri="{BB962C8B-B14F-4D97-AF65-F5344CB8AC3E}">
        <p14:creationId xmlns:p14="http://schemas.microsoft.com/office/powerpoint/2010/main" val="120675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844A3D-030F-654E-851A-04AA3769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D287D42-66D3-F24B-AC96-A4AC0ADAEDCA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1,000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CC2E54-E4D7-B043-B907-9D0BAB3CBCF0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D4262D7-3B1C-A744-83EF-C4E44D1A7BB9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½ 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DC000F4E-2500-5248-83C2-48D85A9F6BAC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4,000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3BD6D7-2191-9B4C-89CF-23A8AB046712}"/>
              </a:ext>
            </a:extLst>
          </p:cNvPr>
          <p:cNvSpPr/>
          <p:nvPr/>
        </p:nvSpPr>
        <p:spPr>
          <a:xfrm>
            <a:off x="5646172" y="3649957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23AEE27-EBD9-364D-B11C-3014DB834177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 km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131AF744-0D7A-BA41-9484-B8040D61B2CB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 km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4BAD748A-2BD0-9046-8EC5-70217FDDF2DE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6,600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C856410-FD83-B84C-912B-01D8A3D81BF2}"/>
              </a:ext>
            </a:extLst>
          </p:cNvPr>
          <p:cNvSpPr/>
          <p:nvPr/>
        </p:nvSpPr>
        <p:spPr>
          <a:xfrm>
            <a:off x="5634976" y="465046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D4C6023C-DEA5-0B4E-882A-341D1FD5A725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250 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116E5BA-6CAA-4347-B906-14AAD825F41C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¼ km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A8B5B38-A4F2-C242-BC53-58FB0C53EC25}"/>
              </a:ext>
            </a:extLst>
          </p:cNvPr>
          <p:cNvSpPr/>
          <p:nvPr/>
        </p:nvSpPr>
        <p:spPr>
          <a:xfrm>
            <a:off x="5628639" y="562831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606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55CC7A-FC63-5243-A4F5-5FB341F120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860" y="1773826"/>
            <a:ext cx="4320000" cy="43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5469F4-DA9F-BE41-A3CC-52933E267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27" y="1825625"/>
            <a:ext cx="4320000" cy="43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45CB72-CB61-9E47-8C02-1F61EFDF8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74" y="1690688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cycle 30 kilometres for a charity fundraiser.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cycles twice as many kilometres as Jamal.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far did Jamal cycle?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raised </a:t>
            </a:r>
            <a:r>
              <a:rPr lang="en-GB" sz="2200" dirty="0" smtClean="0"/>
              <a:t>$1 </a:t>
            </a:r>
            <a:r>
              <a:rPr lang="en-GB" sz="2200" dirty="0"/>
              <a:t>for every 250 m they cycled.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did they each raise for charity?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5384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cycle 30 kilometres for a charity fundraiser.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cycled 20 km – there are four lots of 250 m within each 1 km, so they raised </a:t>
            </a:r>
            <a:r>
              <a:rPr lang="en-GB" sz="2200" dirty="0" smtClean="0">
                <a:solidFill>
                  <a:srgbClr val="FF3860"/>
                </a:solidFill>
              </a:rPr>
              <a:t>$4 </a:t>
            </a:r>
            <a:r>
              <a:rPr lang="en-GB" sz="2200" dirty="0">
                <a:solidFill>
                  <a:srgbClr val="FF3860"/>
                </a:solidFill>
              </a:rPr>
              <a:t>per km. In total Ruth raised </a:t>
            </a:r>
            <a:r>
              <a:rPr lang="en-GB" sz="2200" dirty="0" smtClean="0">
                <a:solidFill>
                  <a:srgbClr val="FF3860"/>
                </a:solidFill>
              </a:rPr>
              <a:t>$80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Jamal cycled 10 km, which at </a:t>
            </a:r>
            <a:r>
              <a:rPr lang="en-GB" sz="2200" dirty="0" smtClean="0">
                <a:solidFill>
                  <a:srgbClr val="FF3860"/>
                </a:solidFill>
              </a:rPr>
              <a:t>$4 </a:t>
            </a:r>
            <a:r>
              <a:rPr lang="en-GB" sz="2200" dirty="0">
                <a:solidFill>
                  <a:srgbClr val="FF3860"/>
                </a:solidFill>
              </a:rPr>
              <a:t>per 1 km, means he raised </a:t>
            </a:r>
            <a:r>
              <a:rPr lang="en-GB" sz="2200" dirty="0" smtClean="0">
                <a:solidFill>
                  <a:srgbClr val="FF3860"/>
                </a:solidFill>
              </a:rPr>
              <a:t>$40 </a:t>
            </a:r>
            <a:r>
              <a:rPr lang="en-GB" sz="2200" dirty="0">
                <a:solidFill>
                  <a:srgbClr val="FF3860"/>
                </a:solidFill>
              </a:rPr>
              <a:t>for charity.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205EFDB-B24E-5147-860E-812F9C411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60389"/>
              </p:ext>
            </p:extLst>
          </p:nvPr>
        </p:nvGraphicFramePr>
        <p:xfrm>
          <a:off x="885427" y="2825415"/>
          <a:ext cx="43499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9978">
                  <a:extLst>
                    <a:ext uri="{9D8B030D-6E8A-4147-A177-3AD203B41FA5}">
                      <a16:colId xmlns:a16="http://schemas.microsoft.com/office/drawing/2014/main" xmlns="" val="938268135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xmlns="" val="2755392625"/>
                    </a:ext>
                  </a:extLst>
                </a:gridCol>
                <a:gridCol w="1449978">
                  <a:extLst>
                    <a:ext uri="{9D8B030D-6E8A-4147-A177-3AD203B41FA5}">
                      <a16:colId xmlns:a16="http://schemas.microsoft.com/office/drawing/2014/main" xmlns="" val="243718220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2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63980"/>
                  </a:ext>
                </a:extLst>
              </a:tr>
            </a:tbl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437D56AD-37A4-F94A-A35C-182A13978592}"/>
              </a:ext>
            </a:extLst>
          </p:cNvPr>
          <p:cNvSpPr/>
          <p:nvPr/>
        </p:nvSpPr>
        <p:spPr>
          <a:xfrm rot="5400000">
            <a:off x="4379927" y="3199732"/>
            <a:ext cx="257211" cy="1400645"/>
          </a:xfrm>
          <a:prstGeom prst="rightBrac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860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72837FA1-11B3-0B49-8ACF-DFF9329A0FF9}"/>
              </a:ext>
            </a:extLst>
          </p:cNvPr>
          <p:cNvSpPr/>
          <p:nvPr/>
        </p:nvSpPr>
        <p:spPr>
          <a:xfrm rot="5400000">
            <a:off x="2174725" y="2532535"/>
            <a:ext cx="257211" cy="2735040"/>
          </a:xfrm>
          <a:prstGeom prst="rightBrac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8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B21E97-C529-114A-BD9F-5907790513BA}"/>
              </a:ext>
            </a:extLst>
          </p:cNvPr>
          <p:cNvSpPr/>
          <p:nvPr/>
        </p:nvSpPr>
        <p:spPr>
          <a:xfrm>
            <a:off x="1929670" y="410974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Ruth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5F2E3B-02ED-DC4A-B45A-1994469B08F2}"/>
              </a:ext>
            </a:extLst>
          </p:cNvPr>
          <p:cNvSpPr/>
          <p:nvPr/>
        </p:nvSpPr>
        <p:spPr>
          <a:xfrm>
            <a:off x="4071553" y="4109740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Jamal</a:t>
            </a:r>
          </a:p>
        </p:txBody>
      </p:sp>
    </p:spTree>
    <p:extLst>
      <p:ext uri="{BB962C8B-B14F-4D97-AF65-F5344CB8AC3E}">
        <p14:creationId xmlns:p14="http://schemas.microsoft.com/office/powerpoint/2010/main" val="2033270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so that each row and column has a total of 3 km.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778E7F6-A37E-274E-BA48-6EE55C794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20073"/>
              </p:ext>
            </p:extLst>
          </p:nvPr>
        </p:nvGraphicFramePr>
        <p:xfrm>
          <a:off x="2154279" y="3409836"/>
          <a:ext cx="8127999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8379769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9720406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27064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1,400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¾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960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½ km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1,500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13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1,100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1,250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367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38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so that each row and column has a total of 3 km.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778E7F6-A37E-274E-BA48-6EE55C794EFE}"/>
              </a:ext>
            </a:extLst>
          </p:cNvPr>
          <p:cNvGraphicFramePr>
            <a:graphicFrameLocks noGrp="1"/>
          </p:cNvGraphicFramePr>
          <p:nvPr/>
        </p:nvGraphicFramePr>
        <p:xfrm>
          <a:off x="2154279" y="3409836"/>
          <a:ext cx="8127999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8379769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9720406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27064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1,400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¾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960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½ km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1,500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13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1,100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1,250</a:t>
                      </a:r>
                      <a:r>
                        <a:rPr lang="en-US" sz="2400" dirty="0">
                          <a:latin typeface="OpenDyslexicAlta" pitchFamily="2" charset="77"/>
                        </a:rPr>
                        <a:t>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367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716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7B44E3-76F1-E94F-8CA7-D95115D4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433" y="1500777"/>
            <a:ext cx="4605678" cy="3484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2F2AD4-3823-EA45-9C40-E36ED335C320}"/>
              </a:ext>
            </a:extLst>
          </p:cNvPr>
          <p:cNvSpPr/>
          <p:nvPr/>
        </p:nvSpPr>
        <p:spPr>
          <a:xfrm>
            <a:off x="2746375" y="2236197"/>
            <a:ext cx="3406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If it is 5 km between a lavender field and my nest and I have flown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1 ¾ km already, I only have another 3 km left to arrive home.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do not agree – 3 km more than 1 ¾ km is 4 ¾ km or 4,750 m, which is less than 5 km (or 5,000 m).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would still need to fly another ¼ km or 250 m to get back to the nest after flying another 3 km.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433" y="1500777"/>
            <a:ext cx="4605678" cy="348496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746375" y="2236197"/>
            <a:ext cx="3406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If it is 5 km between a lavender field and my nest and I have flown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1 ¾ km already, I only have another 3 km left </a:t>
            </a:r>
            <a:r>
              <a:rPr lang="en-GB" sz="2000">
                <a:solidFill>
                  <a:srgbClr val="3273DC"/>
                </a:solidFill>
                <a:latin typeface="OpenDyslexic" pitchFamily="2" charset="77"/>
              </a:rPr>
              <a:t>to arrive </a:t>
            </a: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home.</a:t>
            </a:r>
          </a:p>
        </p:txBody>
      </p:sp>
    </p:spTree>
    <p:extLst>
      <p:ext uri="{BB962C8B-B14F-4D97-AF65-F5344CB8AC3E}">
        <p14:creationId xmlns:p14="http://schemas.microsoft.com/office/powerpoint/2010/main" val="701279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multiply and divide by 1,000 to convert between metres and kilometres, also adding and subtracting 4-digit numbers to find distances, as well as using bar models to help me find fractions of distances too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multiplying and dividing by 1,000 to convert between metres and kilometres, when adding and subtracting 4-digit numbers to find distances, and when using bar models to help me find fractions of distances too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4645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55CC7A-FC63-5243-A4F5-5FB341F120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860" y="1773826"/>
            <a:ext cx="4320000" cy="43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5469F4-DA9F-BE41-A3CC-52933E267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27" y="1825625"/>
            <a:ext cx="4320000" cy="43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45CB72-CB61-9E47-8C02-1F61EFDF8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74" y="1690688"/>
            <a:ext cx="4320000" cy="43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300 m sign does not belong as it is less than the other two distances, as 3,000 m and 3 km are the same distance!</a:t>
            </a:r>
          </a:p>
        </p:txBody>
      </p:sp>
    </p:spTree>
    <p:extLst>
      <p:ext uri="{BB962C8B-B14F-4D97-AF65-F5344CB8AC3E}">
        <p14:creationId xmlns:p14="http://schemas.microsoft.com/office/powerpoint/2010/main" val="373117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59615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233929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347870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268030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between metres and kilometres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knowledge that the Greek word </a:t>
            </a:r>
            <a:r>
              <a:rPr lang="el-GR" sz="2200" dirty="0"/>
              <a:t>χίλιοι (</a:t>
            </a:r>
            <a:r>
              <a:rPr lang="en-GB" sz="2200" b="1" dirty="0"/>
              <a:t>kilo</a:t>
            </a:r>
            <a:r>
              <a:rPr lang="en-GB" sz="2200" dirty="0"/>
              <a:t>) means 1,000 to help you complete the statements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B3EADD9-4D18-FB45-89D3-344B9964121F}"/>
              </a:ext>
            </a:extLst>
          </p:cNvPr>
          <p:cNvSpPr/>
          <p:nvPr/>
        </p:nvSpPr>
        <p:spPr>
          <a:xfrm>
            <a:off x="365708" y="3156798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54B38DD-36EE-6945-8B52-C6AFC6B05920}"/>
              </a:ext>
            </a:extLst>
          </p:cNvPr>
          <p:cNvSpPr/>
          <p:nvPr/>
        </p:nvSpPr>
        <p:spPr>
          <a:xfrm>
            <a:off x="365708" y="4063296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2,000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73D4438-57D8-3745-925F-C1D049527194}"/>
              </a:ext>
            </a:extLst>
          </p:cNvPr>
          <p:cNvSpPr/>
          <p:nvPr/>
        </p:nvSpPr>
        <p:spPr>
          <a:xfrm>
            <a:off x="365708" y="4969794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C0137E-C102-C147-8D74-B4F5EDFA815B}"/>
              </a:ext>
            </a:extLst>
          </p:cNvPr>
          <p:cNvSpPr/>
          <p:nvPr/>
        </p:nvSpPr>
        <p:spPr>
          <a:xfrm>
            <a:off x="365708" y="5870939"/>
            <a:ext cx="5389369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 ½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1B4762-7E7C-3146-ADD0-886507F53C51}"/>
              </a:ext>
            </a:extLst>
          </p:cNvPr>
          <p:cNvSpPr/>
          <p:nvPr/>
        </p:nvSpPr>
        <p:spPr>
          <a:xfrm>
            <a:off x="6436922" y="3156798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06D50C-701A-024B-A956-78C3D0488BBF}"/>
              </a:ext>
            </a:extLst>
          </p:cNvPr>
          <p:cNvSpPr/>
          <p:nvPr/>
        </p:nvSpPr>
        <p:spPr>
          <a:xfrm>
            <a:off x="6436922" y="4063296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+ 5 km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AEE20054-A318-304C-89BC-4E4303ABFC32}"/>
              </a:ext>
            </a:extLst>
          </p:cNvPr>
          <p:cNvSpPr/>
          <p:nvPr/>
        </p:nvSpPr>
        <p:spPr>
          <a:xfrm>
            <a:off x="6436922" y="4969794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0F96899-C550-7641-95B8-B97E4CF3639B}"/>
              </a:ext>
            </a:extLst>
          </p:cNvPr>
          <p:cNvSpPr/>
          <p:nvPr/>
        </p:nvSpPr>
        <p:spPr>
          <a:xfrm>
            <a:off x="6436922" y="5870939"/>
            <a:ext cx="5389370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2,500 m – 1,000 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 ½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82848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13089</TotalTime>
  <Words>2328</Words>
  <Application>Microsoft Office PowerPoint</Application>
  <PresentationFormat>Custom</PresentationFormat>
  <Paragraphs>545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Lato Light</vt:lpstr>
      <vt:lpstr>Lato</vt:lpstr>
      <vt:lpstr>OpenDyslexicAlta</vt:lpstr>
      <vt:lpstr>Wingdings</vt:lpstr>
      <vt:lpstr>OpenDyslexic</vt:lpstr>
      <vt:lpstr>Calibri</vt:lpstr>
      <vt:lpstr>Muli</vt:lpstr>
      <vt:lpstr>Office Theme</vt:lpstr>
      <vt:lpstr>PowerPoint Presentation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  <vt:lpstr>To be able to convert between metres and kilometres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573</cp:revision>
  <cp:lastPrinted>2019-06-17T16:19:05Z</cp:lastPrinted>
  <dcterms:created xsi:type="dcterms:W3CDTF">2018-08-06T08:16:18Z</dcterms:created>
  <dcterms:modified xsi:type="dcterms:W3CDTF">2021-04-16T11:44:36Z</dcterms:modified>
</cp:coreProperties>
</file>