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320" r:id="rId2"/>
    <p:sldId id="321" r:id="rId3"/>
    <p:sldId id="376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6" r:id="rId22"/>
    <p:sldId id="395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1" r:id="rId37"/>
    <p:sldId id="410" r:id="rId38"/>
    <p:sldId id="412" r:id="rId39"/>
    <p:sldId id="414" r:id="rId40"/>
    <p:sldId id="413" r:id="rId41"/>
    <p:sldId id="421" r:id="rId42"/>
    <p:sldId id="422" r:id="rId43"/>
    <p:sldId id="423" r:id="rId44"/>
    <p:sldId id="424" r:id="rId45"/>
    <p:sldId id="425" r:id="rId46"/>
    <p:sldId id="426" r:id="rId47"/>
    <p:sldId id="427" r:id="rId48"/>
    <p:sldId id="428" r:id="rId49"/>
    <p:sldId id="429" r:id="rId50"/>
    <p:sldId id="418" r:id="rId51"/>
    <p:sldId id="419" r:id="rId52"/>
    <p:sldId id="420" r:id="rId53"/>
    <p:sldId id="430" r:id="rId54"/>
    <p:sldId id="431" r:id="rId55"/>
    <p:sldId id="432" r:id="rId56"/>
    <p:sldId id="433" r:id="rId57"/>
    <p:sldId id="435" r:id="rId58"/>
    <p:sldId id="434" r:id="rId59"/>
    <p:sldId id="436" r:id="rId60"/>
    <p:sldId id="438" r:id="rId61"/>
    <p:sldId id="437" r:id="rId62"/>
    <p:sldId id="416" r:id="rId63"/>
    <p:sldId id="417" r:id="rId64"/>
    <p:sldId id="370" r:id="rId65"/>
    <p:sldId id="439" r:id="rId66"/>
    <p:sldId id="377" r:id="rId67"/>
  </p:sldIdLst>
  <p:sldSz cx="12192000" cy="6858000"/>
  <p:notesSz cx="6858000" cy="9144000"/>
  <p:embeddedFontLst>
    <p:embeddedFont>
      <p:font typeface="Lato Light" panose="020F0302020204030203" pitchFamily="34" charset="0"/>
      <p:regular r:id="rId70"/>
    </p:embeddedFont>
    <p:embeddedFont>
      <p:font typeface="OpenDyslexicAlta" panose="00000500000000000000" pitchFamily="2" charset="0"/>
      <p:regular r:id="rId71"/>
      <p:bold r:id="rId72"/>
      <p:italic r:id="rId73"/>
      <p:boldItalic r:id="rId74"/>
    </p:embeddedFont>
    <p:embeddedFont>
      <p:font typeface="Calibri" panose="020F0502020204030204" pitchFamily="34" charset="0"/>
      <p:regular r:id="rId75"/>
      <p:bold r:id="rId76"/>
      <p:italic r:id="rId77"/>
      <p:boldItalic r:id="rId78"/>
    </p:embeddedFont>
    <p:embeddedFont>
      <p:font typeface="Muli" panose="020B0604020202020204" charset="0"/>
      <p:regular r:id="rId79"/>
      <p:bold r:id="rId80"/>
      <p:italic r:id="rId81"/>
      <p:boldItalic r:id="rId82"/>
    </p:embeddedFont>
    <p:embeddedFont>
      <p:font typeface="Lato" panose="020F0502020204030203" pitchFamily="34" charset="0"/>
      <p:regular r:id="rId83"/>
      <p:bold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FFDD57"/>
    <a:srgbClr val="23D160"/>
    <a:srgbClr val="3273DC"/>
    <a:srgbClr val="209CEE"/>
    <a:srgbClr val="F337C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62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84" Type="http://schemas.openxmlformats.org/officeDocument/2006/relationships/font" Target="fonts/font1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font" Target="fonts/font14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97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284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987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46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510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650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755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18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48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76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805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691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42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51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96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778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807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080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613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3839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7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77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8498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536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9062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6832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150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149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5530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452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400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553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2598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4704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5502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496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3060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3974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98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4599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9097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9441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15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607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4087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8389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9323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9079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0110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2409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37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1432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8177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845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475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7419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4119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91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379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38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2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24/03/2021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2</a:t>
            </a:r>
            <a:endParaRPr lang="en-GB" dirty="0" smtClean="0"/>
          </a:p>
          <a:p>
            <a:r>
              <a:rPr lang="en-GB" dirty="0" smtClean="0"/>
              <a:t>Term </a:t>
            </a:r>
            <a:r>
              <a:rPr lang="en-GB" dirty="0"/>
              <a:t>4 - Block 2 - Mass and Capacity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measure mass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</a:t>
            </a:r>
            <a:r>
              <a:rPr lang="en-GB" dirty="0" smtClean="0"/>
              <a:t>2 </a:t>
            </a:r>
            <a:r>
              <a:rPr lang="en-GB" dirty="0"/>
              <a:t>– Mass and Capacity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QOHNLKF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435184" y="4709354"/>
            <a:ext cx="794552" cy="135149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784291" cy="365263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800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350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347905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6" y="4379495"/>
            <a:ext cx="754096" cy="329859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960268" y="4132847"/>
            <a:ext cx="642487" cy="576507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158336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6" y="4379495"/>
            <a:ext cx="754096" cy="329859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960268" y="4132847"/>
            <a:ext cx="642487" cy="576507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200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2846502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6" y="4379495"/>
            <a:ext cx="754096" cy="329859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960268" y="4132847"/>
            <a:ext cx="642487" cy="576507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200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950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226708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550 g</a:t>
            </a:r>
          </a:p>
        </p:txBody>
      </p:sp>
    </p:spTree>
    <p:extLst>
      <p:ext uri="{BB962C8B-B14F-4D97-AF65-F5344CB8AC3E}">
        <p14:creationId xmlns:p14="http://schemas.microsoft.com/office/powerpoint/2010/main" val="342443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608057" cy="537410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550 g</a:t>
            </a:r>
          </a:p>
        </p:txBody>
      </p:sp>
    </p:spTree>
    <p:extLst>
      <p:ext uri="{BB962C8B-B14F-4D97-AF65-F5344CB8AC3E}">
        <p14:creationId xmlns:p14="http://schemas.microsoft.com/office/powerpoint/2010/main" val="3565598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608057" cy="537410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9061" y="4709354"/>
            <a:ext cx="0" cy="865333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550 g</a:t>
            </a:r>
          </a:p>
        </p:txBody>
      </p:sp>
    </p:spTree>
    <p:extLst>
      <p:ext uri="{BB962C8B-B14F-4D97-AF65-F5344CB8AC3E}">
        <p14:creationId xmlns:p14="http://schemas.microsoft.com/office/powerpoint/2010/main" val="1791709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850 g</a:t>
            </a:r>
          </a:p>
        </p:txBody>
      </p:sp>
    </p:spTree>
    <p:extLst>
      <p:ext uri="{BB962C8B-B14F-4D97-AF65-F5344CB8AC3E}">
        <p14:creationId xmlns:p14="http://schemas.microsoft.com/office/powerpoint/2010/main" val="2832780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850 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B772A23-5831-6344-A28E-05EA0A250512}"/>
              </a:ext>
            </a:extLst>
          </p:cNvPr>
          <p:cNvCxnSpPr>
            <a:cxnSpLocks/>
          </p:cNvCxnSpPr>
          <p:nvPr/>
        </p:nvCxnSpPr>
        <p:spPr>
          <a:xfrm flipH="1">
            <a:off x="1618735" y="4709354"/>
            <a:ext cx="611001" cy="548446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675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850 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B772A23-5831-6344-A28E-05EA0A250512}"/>
              </a:ext>
            </a:extLst>
          </p:cNvPr>
          <p:cNvCxnSpPr>
            <a:cxnSpLocks/>
          </p:cNvCxnSpPr>
          <p:nvPr/>
        </p:nvCxnSpPr>
        <p:spPr>
          <a:xfrm flipH="1">
            <a:off x="1618735" y="4709354"/>
            <a:ext cx="611001" cy="548446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308E6930-921E-F447-A6C9-851FB8238A5F}"/>
              </a:ext>
            </a:extLst>
          </p:cNvPr>
          <p:cNvCxnSpPr>
            <a:cxnSpLocks/>
          </p:cNvCxnSpPr>
          <p:nvPr/>
        </p:nvCxnSpPr>
        <p:spPr>
          <a:xfrm flipH="1" flipV="1">
            <a:off x="6759146" y="4590535"/>
            <a:ext cx="849915" cy="118819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82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measure mass in g and kg using a variety of scales, including those with missing increments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measuring mass in g and kg using a variety of scales, including those with missing increments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150 g</a:t>
            </a:r>
          </a:p>
        </p:txBody>
      </p:sp>
    </p:spTree>
    <p:extLst>
      <p:ext uri="{BB962C8B-B14F-4D97-AF65-F5344CB8AC3E}">
        <p14:creationId xmlns:p14="http://schemas.microsoft.com/office/powerpoint/2010/main" val="362983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150 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B772A23-5831-6344-A28E-05EA0A250512}"/>
              </a:ext>
            </a:extLst>
          </p:cNvPr>
          <p:cNvCxnSpPr>
            <a:cxnSpLocks/>
          </p:cNvCxnSpPr>
          <p:nvPr/>
        </p:nvCxnSpPr>
        <p:spPr>
          <a:xfrm flipH="1" flipV="1">
            <a:off x="1501698" y="4378712"/>
            <a:ext cx="728039" cy="330642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046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150 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B772A23-5831-6344-A28E-05EA0A250512}"/>
              </a:ext>
            </a:extLst>
          </p:cNvPr>
          <p:cNvCxnSpPr>
            <a:cxnSpLocks/>
          </p:cNvCxnSpPr>
          <p:nvPr/>
        </p:nvCxnSpPr>
        <p:spPr>
          <a:xfrm flipH="1" flipV="1">
            <a:off x="1501698" y="4378712"/>
            <a:ext cx="728039" cy="330642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308E6930-921E-F447-A6C9-851FB8238A5F}"/>
              </a:ext>
            </a:extLst>
          </p:cNvPr>
          <p:cNvCxnSpPr>
            <a:cxnSpLocks/>
          </p:cNvCxnSpPr>
          <p:nvPr/>
        </p:nvCxnSpPr>
        <p:spPr>
          <a:xfrm flipV="1">
            <a:off x="7609062" y="4140820"/>
            <a:ext cx="657709" cy="568535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394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820230" cy="13401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>
            <a:off x="6840071" y="4709354"/>
            <a:ext cx="762684" cy="37363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284306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820230" cy="13401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>
            <a:off x="6840071" y="4709354"/>
            <a:ext cx="762684" cy="37363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827587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820230" cy="13401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>
            <a:off x="6840071" y="4709354"/>
            <a:ext cx="762684" cy="37363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634957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2016579" y="4709354"/>
            <a:ext cx="213157" cy="79337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810807" cy="371247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809732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2016579" y="4709354"/>
            <a:ext cx="213157" cy="79337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810807" cy="371247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72628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2016579" y="4709354"/>
            <a:ext cx="213157" cy="79337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810807" cy="371247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1432945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614263" cy="53944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978869" y="4167352"/>
            <a:ext cx="623887" cy="542002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08104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 fully.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2558621"/>
            <a:ext cx="2087665" cy="261547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8A150E2-972E-244E-9339-18E13E907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780" y="2558621"/>
            <a:ext cx="2087665" cy="261547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551840"/>
            <a:ext cx="2087665" cy="2615472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070BAD1-2B32-7343-84CC-C965EEB29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367" y="2551840"/>
            <a:ext cx="2087665" cy="261547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059835" y="4025555"/>
            <a:ext cx="527248" cy="479538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AC30A578-36A3-1A41-B1CF-9B965B44C6AC}"/>
              </a:ext>
            </a:extLst>
          </p:cNvPr>
          <p:cNvCxnSpPr>
            <a:cxnSpLocks/>
          </p:cNvCxnSpPr>
          <p:nvPr/>
        </p:nvCxnSpPr>
        <p:spPr>
          <a:xfrm flipV="1">
            <a:off x="4750612" y="3925229"/>
            <a:ext cx="750656" cy="10032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675120" y="3920416"/>
            <a:ext cx="766270" cy="10032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8D0A5FC-D2BB-4440-B00E-5675A9D0A97C}"/>
              </a:ext>
            </a:extLst>
          </p:cNvPr>
          <p:cNvCxnSpPr>
            <a:cxnSpLocks/>
          </p:cNvCxnSpPr>
          <p:nvPr/>
        </p:nvCxnSpPr>
        <p:spPr>
          <a:xfrm flipH="1">
            <a:off x="9721516" y="4020742"/>
            <a:ext cx="408683" cy="65713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614263" cy="53944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978869" y="4167352"/>
            <a:ext cx="623887" cy="542002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1196138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614263" cy="53944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978869" y="4167352"/>
            <a:ext cx="623887" cy="542002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19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726926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 kg</a:t>
            </a:r>
          </a:p>
        </p:txBody>
      </p:sp>
    </p:spTree>
    <p:extLst>
      <p:ext uri="{BB962C8B-B14F-4D97-AF65-F5344CB8AC3E}">
        <p14:creationId xmlns:p14="http://schemas.microsoft.com/office/powerpoint/2010/main" val="873963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7" y="4376468"/>
            <a:ext cx="737750" cy="332886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 kg</a:t>
            </a:r>
          </a:p>
        </p:txBody>
      </p:sp>
    </p:spTree>
    <p:extLst>
      <p:ext uri="{BB962C8B-B14F-4D97-AF65-F5344CB8AC3E}">
        <p14:creationId xmlns:p14="http://schemas.microsoft.com/office/powerpoint/2010/main" val="4287128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7" y="4376468"/>
            <a:ext cx="737750" cy="332886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0" cy="880563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 kg</a:t>
            </a:r>
          </a:p>
        </p:txBody>
      </p:sp>
    </p:spTree>
    <p:extLst>
      <p:ext uri="{BB962C8B-B14F-4D97-AF65-F5344CB8AC3E}">
        <p14:creationId xmlns:p14="http://schemas.microsoft.com/office/powerpoint/2010/main" val="886869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14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 kg</a:t>
            </a:r>
          </a:p>
        </p:txBody>
      </p:sp>
    </p:spTree>
    <p:extLst>
      <p:ext uri="{BB962C8B-B14F-4D97-AF65-F5344CB8AC3E}">
        <p14:creationId xmlns:p14="http://schemas.microsoft.com/office/powerpoint/2010/main" val="2309809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644770" y="4709354"/>
            <a:ext cx="584967" cy="541257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14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 kg</a:t>
            </a:r>
          </a:p>
        </p:txBody>
      </p:sp>
    </p:spTree>
    <p:extLst>
      <p:ext uri="{BB962C8B-B14F-4D97-AF65-F5344CB8AC3E}">
        <p14:creationId xmlns:p14="http://schemas.microsoft.com/office/powerpoint/2010/main" val="1588476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644770" y="4709354"/>
            <a:ext cx="584967" cy="541257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471570" cy="748291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14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 kg</a:t>
            </a:r>
          </a:p>
        </p:txBody>
      </p:sp>
    </p:spTree>
    <p:extLst>
      <p:ext uri="{BB962C8B-B14F-4D97-AF65-F5344CB8AC3E}">
        <p14:creationId xmlns:p14="http://schemas.microsoft.com/office/powerpoint/2010/main" val="380556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17 kg</a:t>
            </a:r>
          </a:p>
        </p:txBody>
      </p:sp>
    </p:spTree>
    <p:extLst>
      <p:ext uri="{BB962C8B-B14F-4D97-AF65-F5344CB8AC3E}">
        <p14:creationId xmlns:p14="http://schemas.microsoft.com/office/powerpoint/2010/main" val="4137117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8" y="4015409"/>
            <a:ext cx="453827" cy="693945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17 kg</a:t>
            </a:r>
          </a:p>
        </p:txBody>
      </p:sp>
    </p:spTree>
    <p:extLst>
      <p:ext uri="{BB962C8B-B14F-4D97-AF65-F5344CB8AC3E}">
        <p14:creationId xmlns:p14="http://schemas.microsoft.com/office/powerpoint/2010/main" val="140850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left-hand scale doesn’t belong as its arrow is pointing at 400 g, whereas the other scales point at 50 g increments: 250 g, 850 g and 650 g (left to right).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2558621"/>
            <a:ext cx="2087665" cy="261547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8A150E2-972E-244E-9339-18E13E907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780" y="2558621"/>
            <a:ext cx="2087665" cy="261547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551840"/>
            <a:ext cx="2087665" cy="2615472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070BAD1-2B32-7343-84CC-C965EEB29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367" y="2551840"/>
            <a:ext cx="2087665" cy="261547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059835" y="4025555"/>
            <a:ext cx="527248" cy="479538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AC30A578-36A3-1A41-B1CF-9B965B44C6AC}"/>
              </a:ext>
            </a:extLst>
          </p:cNvPr>
          <p:cNvCxnSpPr>
            <a:cxnSpLocks/>
          </p:cNvCxnSpPr>
          <p:nvPr/>
        </p:nvCxnSpPr>
        <p:spPr>
          <a:xfrm flipV="1">
            <a:off x="4750612" y="3925229"/>
            <a:ext cx="750656" cy="10032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675120" y="3920416"/>
            <a:ext cx="766270" cy="10032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8D0A5FC-D2BB-4440-B00E-5675A9D0A97C}"/>
              </a:ext>
            </a:extLst>
          </p:cNvPr>
          <p:cNvCxnSpPr>
            <a:cxnSpLocks/>
          </p:cNvCxnSpPr>
          <p:nvPr/>
        </p:nvCxnSpPr>
        <p:spPr>
          <a:xfrm flipH="1">
            <a:off x="9721516" y="4020742"/>
            <a:ext cx="408683" cy="65713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956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8" y="4015409"/>
            <a:ext cx="453827" cy="693945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748670" y="4581939"/>
            <a:ext cx="854085" cy="127415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17 kg</a:t>
            </a:r>
          </a:p>
        </p:txBody>
      </p:sp>
    </p:spTree>
    <p:extLst>
      <p:ext uri="{BB962C8B-B14F-4D97-AF65-F5344CB8AC3E}">
        <p14:creationId xmlns:p14="http://schemas.microsoft.com/office/powerpoint/2010/main" val="279207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7" y="4393580"/>
            <a:ext cx="747639" cy="31577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7" y="4709355"/>
            <a:ext cx="41121" cy="92031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715456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7" y="4393580"/>
            <a:ext cx="747639" cy="31577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7" y="4709355"/>
            <a:ext cx="41121" cy="92031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431127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7" y="4393580"/>
            <a:ext cx="747639" cy="31577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7" y="4709355"/>
            <a:ext cx="41121" cy="92031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54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4027382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326911" y="4709354"/>
            <a:ext cx="902827" cy="4827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V="1">
            <a:off x="7602757" y="4613251"/>
            <a:ext cx="908726" cy="9610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1444566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326911" y="4709354"/>
            <a:ext cx="902827" cy="4827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V="1">
            <a:off x="7602757" y="4613251"/>
            <a:ext cx="908726" cy="9610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82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168789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326911" y="4709354"/>
            <a:ext cx="902827" cy="4827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V="1">
            <a:off x="7602757" y="4613251"/>
            <a:ext cx="908726" cy="9610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82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25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9040149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 flipV="1">
            <a:off x="1618090" y="4106849"/>
            <a:ext cx="611650" cy="60250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7" y="4709355"/>
            <a:ext cx="288913" cy="86848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14894691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 flipV="1">
            <a:off x="1618090" y="4106849"/>
            <a:ext cx="611650" cy="60250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7" y="4709355"/>
            <a:ext cx="288913" cy="86848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96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3783990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 flipV="1">
            <a:off x="1618090" y="4106849"/>
            <a:ext cx="611650" cy="60250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7" y="4709355"/>
            <a:ext cx="288913" cy="86848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96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49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136675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820230" cy="13401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>
            <a:off x="6840071" y="4709354"/>
            <a:ext cx="762684" cy="37363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3491740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602528" cy="670168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703621" y="4589813"/>
            <a:ext cx="899136" cy="119541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3487237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602528" cy="670168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703621" y="4589813"/>
            <a:ext cx="899136" cy="119541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42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344C35D5-38CF-984D-B424-894F031A47A7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2000660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602528" cy="670168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703621" y="4589813"/>
            <a:ext cx="899136" cy="119541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42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85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12026167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64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902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64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83A7C80D-CC36-DE43-9463-5B9B93D98C57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813909" cy="143497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6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64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83A7C80D-CC36-DE43-9463-5B9B93D98C57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813909" cy="143497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365F1D71-F52D-A548-B514-E2DE3F7EF2A5}"/>
              </a:ext>
            </a:extLst>
          </p:cNvPr>
          <p:cNvCxnSpPr>
            <a:cxnSpLocks/>
          </p:cNvCxnSpPr>
          <p:nvPr/>
        </p:nvCxnSpPr>
        <p:spPr>
          <a:xfrm flipH="1">
            <a:off x="7157034" y="4709355"/>
            <a:ext cx="445723" cy="791873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4936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46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83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028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46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83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83A7C80D-CC36-DE43-9463-5B9B93D98C57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412523" cy="791874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5859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46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83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83A7C80D-CC36-DE43-9463-5B9B93D98C57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412523" cy="791874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365F1D71-F52D-A548-B514-E2DE3F7EF2A5}"/>
              </a:ext>
            </a:extLst>
          </p:cNvPr>
          <p:cNvCxnSpPr>
            <a:cxnSpLocks/>
          </p:cNvCxnSpPr>
          <p:nvPr/>
        </p:nvCxnSpPr>
        <p:spPr>
          <a:xfrm flipH="1" flipV="1">
            <a:off x="6745184" y="4709354"/>
            <a:ext cx="857574" cy="1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795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58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97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820230" cy="13401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>
            <a:off x="6840071" y="4709354"/>
            <a:ext cx="762684" cy="37363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300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2983501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58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97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83A7C80D-CC36-DE43-9463-5B9B93D98C57}"/>
              </a:ext>
            </a:extLst>
          </p:cNvPr>
          <p:cNvCxnSpPr>
            <a:cxnSpLocks/>
          </p:cNvCxnSpPr>
          <p:nvPr/>
        </p:nvCxnSpPr>
        <p:spPr>
          <a:xfrm flipH="1">
            <a:off x="2060575" y="4709354"/>
            <a:ext cx="180008" cy="881374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0011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58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97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:a16="http://schemas.microsoft.com/office/drawing/2014/main" xmlns="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83A7C80D-CC36-DE43-9463-5B9B93D98C57}"/>
              </a:ext>
            </a:extLst>
          </p:cNvPr>
          <p:cNvCxnSpPr>
            <a:cxnSpLocks/>
          </p:cNvCxnSpPr>
          <p:nvPr/>
        </p:nvCxnSpPr>
        <p:spPr>
          <a:xfrm flipH="1">
            <a:off x="2049729" y="4709354"/>
            <a:ext cx="180008" cy="881374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365F1D71-F52D-A548-B514-E2DE3F7EF2A5}"/>
              </a:ext>
            </a:extLst>
          </p:cNvPr>
          <p:cNvCxnSpPr>
            <a:cxnSpLocks/>
          </p:cNvCxnSpPr>
          <p:nvPr/>
        </p:nvCxnSpPr>
        <p:spPr>
          <a:xfrm flipH="1" flipV="1">
            <a:off x="7014491" y="4050362"/>
            <a:ext cx="588267" cy="658994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4682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does the boy weigh?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529E43-3042-414B-A75A-0DA9BEF30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093" y="4289665"/>
            <a:ext cx="4499813" cy="100467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E3DE549A-C281-1842-91C0-D7FF9BF22016}"/>
              </a:ext>
            </a:extLst>
          </p:cNvPr>
          <p:cNvSpPr/>
          <p:nvPr/>
        </p:nvSpPr>
        <p:spPr>
          <a:xfrm>
            <a:off x="6655973" y="389613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762AE160-8024-B946-9BB0-FC38C52EB0EC}"/>
              </a:ext>
            </a:extLst>
          </p:cNvPr>
          <p:cNvSpPr/>
          <p:nvPr/>
        </p:nvSpPr>
        <p:spPr>
          <a:xfrm>
            <a:off x="7391609" y="389613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19BF026C-03B4-DC41-9EED-9C2F08434CEB}"/>
              </a:ext>
            </a:extLst>
          </p:cNvPr>
          <p:cNvSpPr/>
          <p:nvPr/>
        </p:nvSpPr>
        <p:spPr>
          <a:xfrm>
            <a:off x="6655973" y="3480017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FF787F8D-24B6-B942-8A05-6EFB28A393F2}"/>
              </a:ext>
            </a:extLst>
          </p:cNvPr>
          <p:cNvSpPr/>
          <p:nvPr/>
        </p:nvSpPr>
        <p:spPr>
          <a:xfrm>
            <a:off x="7391609" y="3480017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2829DD8B-E9BB-C74F-B95A-E9C8139314B4}"/>
              </a:ext>
            </a:extLst>
          </p:cNvPr>
          <p:cNvSpPr/>
          <p:nvPr/>
        </p:nvSpPr>
        <p:spPr>
          <a:xfrm>
            <a:off x="6655973" y="3086491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FE507B0-D565-E74D-AF29-C20677A66235}"/>
              </a:ext>
            </a:extLst>
          </p:cNvPr>
          <p:cNvSpPr/>
          <p:nvPr/>
        </p:nvSpPr>
        <p:spPr>
          <a:xfrm>
            <a:off x="7391609" y="3086491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62C9ACE5-BDAE-F242-BD22-5255DC5C068D}"/>
              </a:ext>
            </a:extLst>
          </p:cNvPr>
          <p:cNvSpPr/>
          <p:nvPr/>
        </p:nvSpPr>
        <p:spPr>
          <a:xfrm>
            <a:off x="6655973" y="267036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654BFC7E-B226-0546-8AE2-394B290E356C}"/>
              </a:ext>
            </a:extLst>
          </p:cNvPr>
          <p:cNvSpPr/>
          <p:nvPr/>
        </p:nvSpPr>
        <p:spPr>
          <a:xfrm>
            <a:off x="7391609" y="267036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FA10575-3788-094A-8AC1-F701AAC04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390" y="2997699"/>
            <a:ext cx="1531515" cy="15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396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does the boy weigh?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boy weighs 32 kg as 8 x 4 = 32.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529E43-3042-414B-A75A-0DA9BEF30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093" y="4289665"/>
            <a:ext cx="4499813" cy="100467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E3DE549A-C281-1842-91C0-D7FF9BF22016}"/>
              </a:ext>
            </a:extLst>
          </p:cNvPr>
          <p:cNvSpPr/>
          <p:nvPr/>
        </p:nvSpPr>
        <p:spPr>
          <a:xfrm>
            <a:off x="6655973" y="389613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762AE160-8024-B946-9BB0-FC38C52EB0EC}"/>
              </a:ext>
            </a:extLst>
          </p:cNvPr>
          <p:cNvSpPr/>
          <p:nvPr/>
        </p:nvSpPr>
        <p:spPr>
          <a:xfrm>
            <a:off x="7391609" y="389613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19BF026C-03B4-DC41-9EED-9C2F08434CEB}"/>
              </a:ext>
            </a:extLst>
          </p:cNvPr>
          <p:cNvSpPr/>
          <p:nvPr/>
        </p:nvSpPr>
        <p:spPr>
          <a:xfrm>
            <a:off x="6655973" y="3480017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FF787F8D-24B6-B942-8A05-6EFB28A393F2}"/>
              </a:ext>
            </a:extLst>
          </p:cNvPr>
          <p:cNvSpPr/>
          <p:nvPr/>
        </p:nvSpPr>
        <p:spPr>
          <a:xfrm>
            <a:off x="7391609" y="3480017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2829DD8B-E9BB-C74F-B95A-E9C8139314B4}"/>
              </a:ext>
            </a:extLst>
          </p:cNvPr>
          <p:cNvSpPr/>
          <p:nvPr/>
        </p:nvSpPr>
        <p:spPr>
          <a:xfrm>
            <a:off x="6655973" y="3086491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FE507B0-D565-E74D-AF29-C20677A66235}"/>
              </a:ext>
            </a:extLst>
          </p:cNvPr>
          <p:cNvSpPr/>
          <p:nvPr/>
        </p:nvSpPr>
        <p:spPr>
          <a:xfrm>
            <a:off x="7391609" y="3086491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62C9ACE5-BDAE-F242-BD22-5255DC5C068D}"/>
              </a:ext>
            </a:extLst>
          </p:cNvPr>
          <p:cNvSpPr/>
          <p:nvPr/>
        </p:nvSpPr>
        <p:spPr>
          <a:xfrm>
            <a:off x="6655973" y="267036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654BFC7E-B226-0546-8AE2-394B290E356C}"/>
              </a:ext>
            </a:extLst>
          </p:cNvPr>
          <p:cNvSpPr/>
          <p:nvPr/>
        </p:nvSpPr>
        <p:spPr>
          <a:xfrm>
            <a:off x="7391609" y="267036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1431F2A-4655-0D4C-8FD4-63060465B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390" y="2997699"/>
            <a:ext cx="1531515" cy="15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30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595169" y="2520174"/>
            <a:ext cx="32051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the rollercoaster’s sign says, “Riders must weigh no more than 50 kg”, I will be OK to ride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74C862-ABBA-6440-8182-AD4B043E8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857" y="1430726"/>
            <a:ext cx="4890312" cy="489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008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The arrow is pointing past halfway, so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is too heavy for the ride.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595169" y="2520174"/>
            <a:ext cx="32051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the rollercoaster’s sign says, “Riders must weigh no more than 50 kg”, I will be OK to ride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74C862-ABBA-6440-8182-AD4B043E8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857" y="1430726"/>
            <a:ext cx="4890312" cy="489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239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measure mass in g and kg using a variety of scales, including those with missing increments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measuring mass in g and kg using a variety of scales, including those with missing increments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7942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820230" cy="13401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>
            <a:off x="6840071" y="4709354"/>
            <a:ext cx="762684" cy="37363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300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750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171245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435184" y="4709354"/>
            <a:ext cx="794552" cy="135149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784291" cy="365263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164416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435184" y="4709354"/>
            <a:ext cx="794552" cy="135149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784291" cy="365263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800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315347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14558</TotalTime>
  <Words>2456</Words>
  <Application>Microsoft Office PowerPoint</Application>
  <PresentationFormat>Custom</PresentationFormat>
  <Paragraphs>806</Paragraphs>
  <Slides>66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Lato Light</vt:lpstr>
      <vt:lpstr>Wingdings</vt:lpstr>
      <vt:lpstr>OpenDyslexicAlta</vt:lpstr>
      <vt:lpstr>Calibri</vt:lpstr>
      <vt:lpstr>Muli</vt:lpstr>
      <vt:lpstr>Lato</vt:lpstr>
      <vt:lpstr>Office Theme</vt:lpstr>
      <vt:lpstr>PowerPoint Presentation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739</cp:revision>
  <cp:lastPrinted>2019-06-17T16:19:05Z</cp:lastPrinted>
  <dcterms:created xsi:type="dcterms:W3CDTF">2018-08-06T08:16:18Z</dcterms:created>
  <dcterms:modified xsi:type="dcterms:W3CDTF">2021-03-24T15:10:03Z</dcterms:modified>
</cp:coreProperties>
</file>