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320" r:id="rId2"/>
    <p:sldId id="321" r:id="rId3"/>
    <p:sldId id="376" r:id="rId4"/>
    <p:sldId id="377" r:id="rId5"/>
    <p:sldId id="455" r:id="rId6"/>
    <p:sldId id="456" r:id="rId7"/>
    <p:sldId id="457" r:id="rId8"/>
    <p:sldId id="458" r:id="rId9"/>
    <p:sldId id="408" r:id="rId10"/>
    <p:sldId id="409" r:id="rId11"/>
    <p:sldId id="410" r:id="rId12"/>
    <p:sldId id="398" r:id="rId13"/>
    <p:sldId id="400" r:id="rId14"/>
    <p:sldId id="399" r:id="rId15"/>
    <p:sldId id="417" r:id="rId16"/>
    <p:sldId id="418" r:id="rId17"/>
    <p:sldId id="419" r:id="rId18"/>
    <p:sldId id="420" r:id="rId19"/>
    <p:sldId id="415" r:id="rId20"/>
    <p:sldId id="416" r:id="rId21"/>
    <p:sldId id="413" r:id="rId22"/>
    <p:sldId id="414" r:id="rId23"/>
    <p:sldId id="421" r:id="rId24"/>
    <p:sldId id="422" r:id="rId25"/>
    <p:sldId id="462" r:id="rId26"/>
    <p:sldId id="463" r:id="rId27"/>
    <p:sldId id="460" r:id="rId28"/>
    <p:sldId id="461" r:id="rId29"/>
    <p:sldId id="429" r:id="rId30"/>
    <p:sldId id="459" r:id="rId31"/>
    <p:sldId id="466" r:id="rId32"/>
    <p:sldId id="467" r:id="rId33"/>
    <p:sldId id="370" r:id="rId34"/>
    <p:sldId id="464" r:id="rId35"/>
    <p:sldId id="465" r:id="rId36"/>
  </p:sldIdLst>
  <p:sldSz cx="12192000" cy="6858000"/>
  <p:notesSz cx="6858000" cy="9144000"/>
  <p:embeddedFontLst>
    <p:embeddedFont>
      <p:font typeface="Muli" panose="020B0604020202020204" charset="0"/>
      <p:regular r:id="rId39"/>
      <p:bold r:id="rId40"/>
      <p:italic r:id="rId41"/>
      <p:boldItalic r:id="rId42"/>
    </p:embeddedFont>
    <p:embeddedFont>
      <p:font typeface="Lato Light" panose="020F0302020204030203" pitchFamily="34" charset="0"/>
      <p:regular r:id="rId43"/>
    </p:embeddedFont>
    <p:embeddedFont>
      <p:font typeface="Cambria Math" panose="02040503050406030204" pitchFamily="18" charset="0"/>
      <p:regular r:id="rId44"/>
    </p:embeddedFont>
    <p:embeddedFont>
      <p:font typeface="OpenDyslexicAlta" panose="00000500000000000000" pitchFamily="2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Lato" panose="020F0502020204030203" pitchFamily="34" charset="0"/>
      <p:regular r:id="rId53"/>
      <p:bold r:id="rId5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3273DC"/>
    <a:srgbClr val="209CEE"/>
    <a:srgbClr val="7957D5"/>
    <a:srgbClr val="23D160"/>
    <a:srgbClr val="F337C7"/>
    <a:srgbClr val="FFDD5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827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522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53" d="100"/>
          <a:sy n="53" d="100"/>
        </p:scale>
        <p:origin x="-286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98498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Extend children by asking if they can find any other equivalent fractions… ½ = two quarters = four eighths, and 1 = 2/2 = 4/4 = 8/8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4150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1887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1819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8871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847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369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58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0452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8459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24795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0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5262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46808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212652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9571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24622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52190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3734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748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241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58936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231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9541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96774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933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4892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56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94740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5209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24/03/2021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NUL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tif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emf"/><Relationship Id="rId5" Type="http://schemas.openxmlformats.org/officeDocument/2006/relationships/image" Target="../media/image11.emf"/><Relationship Id="rId4" Type="http://schemas.openxmlformats.org/officeDocument/2006/relationships/image" Target="../media/image10.tif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Stage 2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3 - Block 2 - Fractions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use Cuisenaire rods and bar models to identify equivalent fractions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2 </a:t>
            </a:r>
            <a:r>
              <a:rPr lang="en-GB" dirty="0"/>
              <a:t>– Fractions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QNDYOSH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halves and the other into quarters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halves over the strip that has been split into quarters.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xmlns="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78E3DD58-CBCD-144C-889C-7C952A752122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8E3DD58-CBCD-144C-889C-7C952A752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C888B603-8900-EA45-AB0D-D5507E948A4D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888B603-8900-EA45-AB0D-D5507E948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8927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halves and the other into quarters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halves over the strip that has been split into quarters.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xmlns="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EFD22448-76F7-414A-82CB-A41B9FDE1FF8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EFD22448-76F7-414A-82CB-A41B9FDE1F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xmlns="" id="{8AC5EDC9-63CF-9C40-A39F-02CE77BF2FE3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8AC5EDC9-63CF-9C40-A39F-02CE77BF2FE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4AC87089-77DE-AA4F-B42D-33E81F3F2E20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4AC87089-77DE-AA4F-B42D-33E81F3F2E2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5"/>
                <a:stretch>
                  <a:fillRect l="-1463" t="-67568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AB1121C2-4E65-364D-A96A-0F7B0E72150C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B1121C2-4E65-364D-A96A-0F7B0E72150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6"/>
                <a:stretch>
                  <a:fillRect l="-1961" t="-67568" b="-1067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4609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quarters and the other into eighths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quarters over the strip that has been split into eighths.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0253D74E-7FA6-814C-B9DD-1C6FD2C83C90}"/>
              </a:ext>
            </a:extLst>
          </p:cNvPr>
          <p:cNvGraphicFramePr>
            <a:graphicFrameLocks noGrp="1"/>
          </p:cNvGraphicFramePr>
          <p:nvPr/>
        </p:nvGraphicFramePr>
        <p:xfrm>
          <a:off x="6089650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BB463448-0E26-C74D-95E2-F9D933B6E6DC}"/>
              </a:ext>
            </a:extLst>
          </p:cNvPr>
          <p:cNvSpPr/>
          <p:nvPr/>
        </p:nvSpPr>
        <p:spPr>
          <a:xfrm>
            <a:off x="7385897" y="3929755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0DE7CBF3-3904-164E-9816-1484C39A22DF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5431017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96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2939624695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1986851784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595677902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25944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xmlns="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xmlns="" id="{6A57FAFC-2891-124D-9FB0-6C5CE346928D}"/>
              </a:ext>
            </a:extLst>
          </p:cNvPr>
          <p:cNvSpPr/>
          <p:nvPr/>
        </p:nvSpPr>
        <p:spPr>
          <a:xfrm>
            <a:off x="10443962" y="4903767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12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7" grpId="0" animBg="1"/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paper. 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quarters and the other into eighths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quarters over the strip that has been split into eighths.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0253D74E-7FA6-814C-B9DD-1C6FD2C83C90}"/>
              </a:ext>
            </a:extLst>
          </p:cNvPr>
          <p:cNvGraphicFramePr>
            <a:graphicFrameLocks noGrp="1"/>
          </p:cNvGraphicFramePr>
          <p:nvPr/>
        </p:nvGraphicFramePr>
        <p:xfrm>
          <a:off x="6089650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BB463448-0E26-C74D-95E2-F9D933B6E6DC}"/>
              </a:ext>
            </a:extLst>
          </p:cNvPr>
          <p:cNvSpPr/>
          <p:nvPr/>
        </p:nvSpPr>
        <p:spPr>
          <a:xfrm>
            <a:off x="7385897" y="3929755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0DE7CBF3-3904-164E-9816-1484C39A22DF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5431017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96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2939624695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1986851784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595677902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25944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xmlns="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xmlns="" id="{6A57FAFC-2891-124D-9FB0-6C5CE346928D}"/>
              </a:ext>
            </a:extLst>
          </p:cNvPr>
          <p:cNvSpPr/>
          <p:nvPr/>
        </p:nvSpPr>
        <p:spPr>
          <a:xfrm>
            <a:off x="10443962" y="4903767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78E3DD58-CBCD-144C-889C-7C952A752122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8E3DD58-CBCD-144C-889C-7C952A752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C888B603-8900-EA45-AB0D-D5507E948A4D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888B603-8900-EA45-AB0D-D5507E948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D8D18D27-0A30-1A48-A612-54408910F7E8}"/>
                  </a:ext>
                </a:extLst>
              </p:cNvPr>
              <p:cNvSpPr/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8D18D27-0A30-1A48-A612-54408910F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blipFill>
                <a:blip r:embed="rId5"/>
                <a:stretch>
                  <a:fillRect l="-1961" t="-67568" r="-980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36698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Take two strips of paper, they must be equal in length.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Fold one strip into quarters and the other into eighths (as shown by the illustration / animation).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strip that has been split into quarters over the strip that has been split into eighths.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xmlns="" id="{0253D74E-7FA6-814C-B9DD-1C6FD2C83C90}"/>
              </a:ext>
            </a:extLst>
          </p:cNvPr>
          <p:cNvGraphicFramePr>
            <a:graphicFrameLocks noGrp="1"/>
          </p:cNvGraphicFramePr>
          <p:nvPr/>
        </p:nvGraphicFramePr>
        <p:xfrm>
          <a:off x="6089650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xmlns="" id="{BB463448-0E26-C74D-95E2-F9D933B6E6DC}"/>
              </a:ext>
            </a:extLst>
          </p:cNvPr>
          <p:cNvSpPr/>
          <p:nvPr/>
        </p:nvSpPr>
        <p:spPr>
          <a:xfrm>
            <a:off x="7385897" y="3929755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xmlns="" id="{0DE7CBF3-3904-164E-9816-1484C39A22DF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5431017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196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2939624695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1986851784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595677902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  <a:gridCol w="351960">
                  <a:extLst>
                    <a:ext uri="{9D8B030D-6E8A-4147-A177-3AD203B41FA5}">
                      <a16:colId xmlns:a16="http://schemas.microsoft.com/office/drawing/2014/main" xmlns="" val="3259440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xmlns="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xmlns="" id="{6A57FAFC-2891-124D-9FB0-6C5CE346928D}"/>
              </a:ext>
            </a:extLst>
          </p:cNvPr>
          <p:cNvSpPr/>
          <p:nvPr/>
        </p:nvSpPr>
        <p:spPr>
          <a:xfrm>
            <a:off x="10443962" y="4903767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xmlns="" id="{78E3DD58-CBCD-144C-889C-7C952A752122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5" name="Rounded Rectangle 4">
                <a:extLst>
                  <a:ext uri="{FF2B5EF4-FFF2-40B4-BE49-F238E27FC236}">
                    <a16:creationId xmlns:a16="http://schemas.microsoft.com/office/drawing/2014/main" id="{78E3DD58-CBCD-144C-889C-7C952A7521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463" t="-67568" r="-1463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C888B603-8900-EA45-AB0D-D5507E948A4D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C888B603-8900-EA45-AB0D-D5507E948A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4"/>
                <a:stretch>
                  <a:fillRect l="-1961" t="-67568" r="-1961" b="-10945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D8D18D27-0A30-1A48-A612-54408910F7E8}"/>
                  </a:ext>
                </a:extLst>
              </p:cNvPr>
              <p:cNvSpPr/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/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D8D18D27-0A30-1A48-A612-54408910F7E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blipFill>
                <a:blip r:embed="rId5"/>
                <a:stretch>
                  <a:fillRect l="-1961" t="-67568" r="-980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xmlns="" id="{B98E0C17-4B66-4447-A6E8-68E6A945A1B9}"/>
                  </a:ext>
                </a:extLst>
              </p:cNvPr>
              <p:cNvSpPr/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a)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B98E0C17-4B66-4447-A6E8-68E6A945A1B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14" y="5262563"/>
                <a:ext cx="2567122" cy="914400"/>
              </a:xfrm>
              <a:prstGeom prst="roundRect">
                <a:avLst/>
              </a:prstGeom>
              <a:blipFill>
                <a:blip r:embed="rId6"/>
                <a:stretch>
                  <a:fillRect l="-1463" t="-67568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D77EB9B3-DEBF-E246-B9CD-1BF332AB6475}"/>
                  </a:ext>
                </a:extLst>
              </p:cNvPr>
              <p:cNvSpPr/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b)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D77EB9B3-DEBF-E246-B9CD-1BF332AB64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1196" y="5262563"/>
                <a:ext cx="2567122" cy="914400"/>
              </a:xfrm>
              <a:prstGeom prst="roundRect">
                <a:avLst/>
              </a:prstGeom>
              <a:blipFill>
                <a:blip r:embed="rId7"/>
                <a:stretch>
                  <a:fillRect l="-1961" t="-67568" b="-10810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A4148F1C-443E-ED4B-9568-A42C1612C5F4}"/>
                  </a:ext>
                </a:extLst>
              </p:cNvPr>
              <p:cNvSpPr/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2400" dirty="0">
                    <a:solidFill>
                      <a:schemeClr val="tx1"/>
                    </a:solidFill>
                    <a:latin typeface="OpenDyslexicAlta" pitchFamily="2" charset="77"/>
                  </a:rPr>
                  <a:t>c)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4 </m:t>
                        </m:r>
                      </m:den>
                    </m:f>
                    <m:r>
                      <a:rPr lang="en-GB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type m:val="skw"/>
                        <m:ctrlP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A4148F1C-443E-ED4B-9568-A42C1612C5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7278" y="5262563"/>
                <a:ext cx="2567122" cy="914400"/>
              </a:xfrm>
              <a:prstGeom prst="roundRect">
                <a:avLst/>
              </a:prstGeom>
              <a:blipFill>
                <a:blip r:embed="rId8"/>
                <a:stretch>
                  <a:fillRect l="-1961" t="-67568" b="-10675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938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13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73F066-7DD8-864A-89CA-0915E1CE4E1D}"/>
              </a:ext>
            </a:extLst>
          </p:cNvPr>
          <p:cNvSpPr/>
          <p:nvPr/>
        </p:nvSpPr>
        <p:spPr>
          <a:xfrm>
            <a:off x="4840938" y="3346964"/>
            <a:ext cx="1263236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A75EA16-1CF2-B44C-A7D1-F755722AC6D6}"/>
              </a:ext>
            </a:extLst>
          </p:cNvPr>
          <p:cNvSpPr/>
          <p:nvPr/>
        </p:nvSpPr>
        <p:spPr>
          <a:xfrm>
            <a:off x="6104174" y="3346964"/>
            <a:ext cx="1263236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91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1892" r="-4902" b="-1486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73F066-7DD8-864A-89CA-0915E1CE4E1D}"/>
              </a:ext>
            </a:extLst>
          </p:cNvPr>
          <p:cNvSpPr/>
          <p:nvPr/>
        </p:nvSpPr>
        <p:spPr>
          <a:xfrm>
            <a:off x="4840938" y="3346964"/>
            <a:ext cx="1263236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A75EA16-1CF2-B44C-A7D1-F755722AC6D6}"/>
              </a:ext>
            </a:extLst>
          </p:cNvPr>
          <p:cNvSpPr/>
          <p:nvPr/>
        </p:nvSpPr>
        <p:spPr>
          <a:xfrm>
            <a:off x="6104174" y="3346964"/>
            <a:ext cx="1263236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976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13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73F066-7DD8-864A-89CA-0915E1CE4E1D}"/>
              </a:ext>
            </a:extLst>
          </p:cNvPr>
          <p:cNvSpPr/>
          <p:nvPr/>
        </p:nvSpPr>
        <p:spPr>
          <a:xfrm>
            <a:off x="4421393" y="3346964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A75EA16-1CF2-B44C-A7D1-F755722AC6D6}"/>
              </a:ext>
            </a:extLst>
          </p:cNvPr>
          <p:cNvSpPr/>
          <p:nvPr/>
        </p:nvSpPr>
        <p:spPr>
          <a:xfrm>
            <a:off x="6104173" y="3346964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392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73F066-7DD8-864A-89CA-0915E1CE4E1D}"/>
              </a:ext>
            </a:extLst>
          </p:cNvPr>
          <p:cNvSpPr/>
          <p:nvPr/>
        </p:nvSpPr>
        <p:spPr>
          <a:xfrm>
            <a:off x="4421393" y="3346964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A75EA16-1CF2-B44C-A7D1-F755722AC6D6}"/>
              </a:ext>
            </a:extLst>
          </p:cNvPr>
          <p:cNvSpPr/>
          <p:nvPr/>
        </p:nvSpPr>
        <p:spPr>
          <a:xfrm>
            <a:off x="6104173" y="3346964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65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135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AE67734-26DB-474D-B4EB-4B07D0E92B4E}"/>
              </a:ext>
            </a:extLst>
          </p:cNvPr>
          <p:cNvSpPr/>
          <p:nvPr/>
        </p:nvSpPr>
        <p:spPr>
          <a:xfrm>
            <a:off x="4827037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73F066-7DD8-864A-89CA-0915E1CE4E1D}"/>
              </a:ext>
            </a:extLst>
          </p:cNvPr>
          <p:cNvSpPr/>
          <p:nvPr/>
        </p:nvSpPr>
        <p:spPr>
          <a:xfrm>
            <a:off x="5675381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A75EA16-1CF2-B44C-A7D1-F755722AC6D6}"/>
              </a:ext>
            </a:extLst>
          </p:cNvPr>
          <p:cNvSpPr/>
          <p:nvPr/>
        </p:nvSpPr>
        <p:spPr>
          <a:xfrm>
            <a:off x="6523725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480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Cuisenaire rods and bar models to identify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Cuisenaire rods and bar models to identify 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AE67734-26DB-474D-B4EB-4B07D0E92B4E}"/>
              </a:ext>
            </a:extLst>
          </p:cNvPr>
          <p:cNvSpPr/>
          <p:nvPr/>
        </p:nvSpPr>
        <p:spPr>
          <a:xfrm>
            <a:off x="4827037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73F066-7DD8-864A-89CA-0915E1CE4E1D}"/>
              </a:ext>
            </a:extLst>
          </p:cNvPr>
          <p:cNvSpPr/>
          <p:nvPr/>
        </p:nvSpPr>
        <p:spPr>
          <a:xfrm>
            <a:off x="5675381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A75EA16-1CF2-B44C-A7D1-F755722AC6D6}"/>
              </a:ext>
            </a:extLst>
          </p:cNvPr>
          <p:cNvSpPr/>
          <p:nvPr/>
        </p:nvSpPr>
        <p:spPr>
          <a:xfrm>
            <a:off x="6523725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5943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/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6176" t="-91892" r="-7843" b="-150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CB81A3-377E-FC43-90E5-A75CB9E0FA20}"/>
              </a:ext>
            </a:extLst>
          </p:cNvPr>
          <p:cNvSpPr/>
          <p:nvPr/>
        </p:nvSpPr>
        <p:spPr>
          <a:xfrm>
            <a:off x="4409002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AE67734-26DB-474D-B4EB-4B07D0E92B4E}"/>
              </a:ext>
            </a:extLst>
          </p:cNvPr>
          <p:cNvSpPr/>
          <p:nvPr/>
        </p:nvSpPr>
        <p:spPr>
          <a:xfrm>
            <a:off x="5257346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73F066-7DD8-864A-89CA-0915E1CE4E1D}"/>
              </a:ext>
            </a:extLst>
          </p:cNvPr>
          <p:cNvSpPr/>
          <p:nvPr/>
        </p:nvSpPr>
        <p:spPr>
          <a:xfrm>
            <a:off x="6105690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A75EA16-1CF2-B44C-A7D1-F755722AC6D6}"/>
              </a:ext>
            </a:extLst>
          </p:cNvPr>
          <p:cNvSpPr/>
          <p:nvPr/>
        </p:nvSpPr>
        <p:spPr>
          <a:xfrm>
            <a:off x="6954034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089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78686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bar model on the square grid paper shows (complete the sentence below):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C9944950-F4F1-9B44-BD01-800B6538D05F}"/>
                  </a:ext>
                </a:extLst>
              </p:cNvPr>
              <p:cNvSpPr/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C9944950-F4F1-9B44-BD01-800B6538D0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7694" y="5274189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8649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1CA8401-987D-854F-A25A-E6CA92ED89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0721" y="2908664"/>
            <a:ext cx="4230557" cy="21152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ECB81A3-377E-FC43-90E5-A75CB9E0FA20}"/>
              </a:ext>
            </a:extLst>
          </p:cNvPr>
          <p:cNvSpPr/>
          <p:nvPr/>
        </p:nvSpPr>
        <p:spPr>
          <a:xfrm>
            <a:off x="4409002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5AE67734-26DB-474D-B4EB-4B07D0E92B4E}"/>
              </a:ext>
            </a:extLst>
          </p:cNvPr>
          <p:cNvSpPr/>
          <p:nvPr/>
        </p:nvSpPr>
        <p:spPr>
          <a:xfrm>
            <a:off x="5257346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973F066-7DD8-864A-89CA-0915E1CE4E1D}"/>
              </a:ext>
            </a:extLst>
          </p:cNvPr>
          <p:cNvSpPr/>
          <p:nvPr/>
        </p:nvSpPr>
        <p:spPr>
          <a:xfrm>
            <a:off x="6105690" y="3346964"/>
            <a:ext cx="848344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FA75EA16-1CF2-B44C-A7D1-F755722AC6D6}"/>
              </a:ext>
            </a:extLst>
          </p:cNvPr>
          <p:cNvSpPr/>
          <p:nvPr/>
        </p:nvSpPr>
        <p:spPr>
          <a:xfrm>
            <a:off x="6954034" y="3346964"/>
            <a:ext cx="848344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4275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bar model fraction questions using square grid paper.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xmlns="" id="{6D11DF06-6809-BB4E-BD52-52566CF9AD18}"/>
                  </a:ext>
                </a:extLst>
              </p:cNvPr>
              <p:cNvSpPr/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D11DF06-6809-BB4E-BD52-52566CF9A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9190A7-8BFE-7B4E-9EC6-ABDFD4B61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43" y="2334848"/>
            <a:ext cx="4230557" cy="21152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F7A74E-147B-FE4A-AE74-3C4485EE9163}"/>
              </a:ext>
            </a:extLst>
          </p:cNvPr>
          <p:cNvSpPr/>
          <p:nvPr/>
        </p:nvSpPr>
        <p:spPr>
          <a:xfrm>
            <a:off x="7563915" y="2773148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CF373F-13FA-1D4C-AB69-E16DBDB5D14C}"/>
              </a:ext>
            </a:extLst>
          </p:cNvPr>
          <p:cNvSpPr/>
          <p:nvPr/>
        </p:nvSpPr>
        <p:spPr>
          <a:xfrm>
            <a:off x="9246695" y="2773148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559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bar model fraction questions using square grid paper.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xmlns="" id="{6D11DF06-6809-BB4E-BD52-52566CF9AD18}"/>
                  </a:ext>
                </a:extLst>
              </p:cNvPr>
              <p:cNvSpPr/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type m:val="skw"/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den>
                      </m:f>
                      <m:r>
                        <a:rPr lang="en-GB" sz="3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type m:val="skw"/>
                          <m:ctrlP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solidFill>
                                <a:srgbClr val="FF386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sz="3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11" name="Rounded Rectangle 10">
                <a:extLst>
                  <a:ext uri="{FF2B5EF4-FFF2-40B4-BE49-F238E27FC236}">
                    <a16:creationId xmlns:a16="http://schemas.microsoft.com/office/drawing/2014/main" id="{6D11DF06-6809-BB4E-BD52-52566CF9AD1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0216" y="4700373"/>
                <a:ext cx="2567122" cy="914400"/>
              </a:xfrm>
              <a:prstGeom prst="roundRect">
                <a:avLst/>
              </a:prstGeom>
              <a:blipFill>
                <a:blip r:embed="rId3"/>
                <a:stretch>
                  <a:fillRect l="-13725" t="-93243" r="-4902" b="-147297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19190A7-8BFE-7B4E-9EC6-ABDFD4B61B7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23243" y="2334848"/>
            <a:ext cx="4230557" cy="211527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8F7A74E-147B-FE4A-AE74-3C4485EE9163}"/>
              </a:ext>
            </a:extLst>
          </p:cNvPr>
          <p:cNvSpPr/>
          <p:nvPr/>
        </p:nvSpPr>
        <p:spPr>
          <a:xfrm>
            <a:off x="7563915" y="2773148"/>
            <a:ext cx="1682781" cy="405886"/>
          </a:xfrm>
          <a:prstGeom prst="rect">
            <a:avLst/>
          </a:prstGeom>
          <a:solidFill>
            <a:srgbClr val="FF38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3CF373F-13FA-1D4C-AB69-E16DBDB5D14C}"/>
              </a:ext>
            </a:extLst>
          </p:cNvPr>
          <p:cNvSpPr/>
          <p:nvPr/>
        </p:nvSpPr>
        <p:spPr>
          <a:xfrm>
            <a:off x="9246695" y="2773148"/>
            <a:ext cx="1682781" cy="405886"/>
          </a:xfrm>
          <a:prstGeom prst="rect">
            <a:avLst/>
          </a:prstGeom>
          <a:solidFill>
            <a:srgbClr val="FFDD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546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Explain why Chen is correct.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BDED96B-B936-AE4B-9684-DBB3837175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6457841"/>
              </p:ext>
            </p:extLst>
          </p:nvPr>
        </p:nvGraphicFramePr>
        <p:xfrm>
          <a:off x="4688161" y="3429000"/>
          <a:ext cx="281567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0145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Chen is correct as two of the four cells are yellow, which is equal to one of the two columns being yellow.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CBDED96B-B936-AE4B-9684-DBB3837175B5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429000"/>
          <a:ext cx="2815678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65405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Explain why Chen is correct.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38E4CF5-A6AB-3B42-9CE2-A6E7FCD87D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3697221"/>
              </p:ext>
            </p:extLst>
          </p:nvPr>
        </p:nvGraphicFramePr>
        <p:xfrm>
          <a:off x="4688161" y="3429000"/>
          <a:ext cx="2815677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:a16="http://schemas.microsoft.com/office/drawing/2014/main" xmlns="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4315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Talking Time: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Chen is correct as two of the six cells are yellow, which is equal to one of the three columns being yellow.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310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738E4CF5-A6AB-3B42-9CE2-A6E7FCD87DD8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429000"/>
          <a:ext cx="2815677" cy="1280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:a16="http://schemas.microsoft.com/office/drawing/2014/main" xmlns="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58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398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Explain why Chen is correct.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4B4AFD3-271A-BA41-9145-D5BB584FA458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041174"/>
          <a:ext cx="2815677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:a16="http://schemas.microsoft.com/office/drawing/2014/main" xmlns="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57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42051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xmlns="" id="{5261FCDD-9385-D740-BB46-DFBC1E3DB959}"/>
              </a:ext>
            </a:extLst>
          </p:cNvPr>
          <p:cNvSpPr/>
          <p:nvPr/>
        </p:nvSpPr>
        <p:spPr>
          <a:xfrm>
            <a:off x="2675656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xmlns="" id="{B805C599-DC34-694C-B909-2FA2F777DE4F}"/>
              </a:ext>
            </a:extLst>
          </p:cNvPr>
          <p:cNvSpPr/>
          <p:nvPr/>
        </p:nvSpPr>
        <p:spPr>
          <a:xfrm>
            <a:off x="30881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5CEDDBF5-367E-464A-8DB5-C8A98962F23E}"/>
              </a:ext>
            </a:extLst>
          </p:cNvPr>
          <p:cNvSpPr/>
          <p:nvPr/>
        </p:nvSpPr>
        <p:spPr>
          <a:xfrm>
            <a:off x="35039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xmlns="" id="{50FB1D24-0642-3042-9B0C-1FE3D72A996A}"/>
              </a:ext>
            </a:extLst>
          </p:cNvPr>
          <p:cNvSpPr/>
          <p:nvPr/>
        </p:nvSpPr>
        <p:spPr>
          <a:xfrm>
            <a:off x="3916378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xmlns="" id="{002E2ABF-D61E-394B-B489-5E862CB71ED1}"/>
              </a:ext>
            </a:extLst>
          </p:cNvPr>
          <p:cNvSpPr/>
          <p:nvPr/>
        </p:nvSpPr>
        <p:spPr>
          <a:xfrm>
            <a:off x="705316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BC2FF1E6-F679-704D-B457-85091AE77730}"/>
              </a:ext>
            </a:extLst>
          </p:cNvPr>
          <p:cNvSpPr/>
          <p:nvPr/>
        </p:nvSpPr>
        <p:spPr>
          <a:xfrm>
            <a:off x="7465624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xmlns="" id="{50CD09F3-D127-D245-9359-BCCBE25CB120}"/>
              </a:ext>
            </a:extLst>
          </p:cNvPr>
          <p:cNvSpPr/>
          <p:nvPr/>
        </p:nvSpPr>
        <p:spPr>
          <a:xfrm>
            <a:off x="787159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xmlns="" id="{65D90157-6D32-EB45-B1A3-1D67E188B4FF}"/>
              </a:ext>
            </a:extLst>
          </p:cNvPr>
          <p:cNvSpPr/>
          <p:nvPr/>
        </p:nvSpPr>
        <p:spPr>
          <a:xfrm>
            <a:off x="828405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xmlns="" id="{BE902001-552E-A449-8CC7-25D755254DDC}"/>
              </a:ext>
            </a:extLst>
          </p:cNvPr>
          <p:cNvSpPr/>
          <p:nvPr/>
        </p:nvSpPr>
        <p:spPr>
          <a:xfrm>
            <a:off x="8690021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8F3B3A7B-3691-3B45-8AD0-FA8D9FA9243D}"/>
              </a:ext>
            </a:extLst>
          </p:cNvPr>
          <p:cNvSpPr/>
          <p:nvPr/>
        </p:nvSpPr>
        <p:spPr>
          <a:xfrm>
            <a:off x="910248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1E890DF1-09CC-9A4E-84EB-7999DFD69370}"/>
              </a:ext>
            </a:extLst>
          </p:cNvPr>
          <p:cNvSpPr/>
          <p:nvPr/>
        </p:nvSpPr>
        <p:spPr>
          <a:xfrm>
            <a:off x="2697946" y="3142224"/>
            <a:ext cx="1758432" cy="540000"/>
          </a:xfrm>
          <a:prstGeom prst="cub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89CB8436-C895-EA48-9040-0FEF6D46B3F4}"/>
              </a:ext>
            </a:extLst>
          </p:cNvPr>
          <p:cNvSpPr/>
          <p:nvPr/>
        </p:nvSpPr>
        <p:spPr>
          <a:xfrm>
            <a:off x="7126408" y="3168298"/>
            <a:ext cx="2516074" cy="540000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2A4627-5383-F84F-B270-050661A74C35}"/>
              </a:ext>
            </a:extLst>
          </p:cNvPr>
          <p:cNvSpPr/>
          <p:nvPr/>
        </p:nvSpPr>
        <p:spPr>
          <a:xfrm>
            <a:off x="3571847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777E1C-B6A9-7448-95B9-E199C1931F17}"/>
              </a:ext>
            </a:extLst>
          </p:cNvPr>
          <p:cNvSpPr/>
          <p:nvPr/>
        </p:nvSpPr>
        <p:spPr>
          <a:xfrm>
            <a:off x="8355322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4: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Chen says, “The diagram below shows both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GB" sz="32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.”</a:t>
                </a:r>
                <a:endParaRPr lang="en-US" sz="2400" dirty="0">
                  <a:solidFill>
                    <a:prstClr val="black"/>
                  </a:solidFill>
                </a:endParaRP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srgbClr val="FF3860"/>
                    </a:solidFill>
                  </a:rPr>
                  <a:t>Chen is correct as six of the nine cells are yellow, which is the same as saying that two of the three columns are yellow.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693401" cy="4351338"/>
              </a:xfrm>
              <a:blipFill>
                <a:blip r:embed="rId3"/>
                <a:stretch>
                  <a:fillRect l="-1068" t="-7602" b="-2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4B4AFD3-271A-BA41-9145-D5BB584FA458}"/>
              </a:ext>
            </a:extLst>
          </p:cNvPr>
          <p:cNvGraphicFramePr>
            <a:graphicFrameLocks noGrp="1"/>
          </p:cNvGraphicFramePr>
          <p:nvPr/>
        </p:nvGraphicFramePr>
        <p:xfrm>
          <a:off x="4688161" y="3041174"/>
          <a:ext cx="2815677" cy="19202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855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93855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938559">
                  <a:extLst>
                    <a:ext uri="{9D8B030D-6E8A-4147-A177-3AD203B41FA5}">
                      <a16:colId xmlns:a16="http://schemas.microsoft.com/office/drawing/2014/main" xmlns="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458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DD57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55779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6851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69488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Ruth has made the following fraction using a bar model.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Ahmed says, “I can make an equivalent fraction using a bar model that is made from twelve equal parts.”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200" dirty="0">
                <a:solidFill>
                  <a:prstClr val="black"/>
                </a:solidFill>
              </a:rPr>
              <a:t>James says, “You can only make a bar model showing an equivalent fraction made of double 4 (or eight) equal parts.”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200" dirty="0">
                <a:solidFill>
                  <a:prstClr val="black"/>
                </a:solidFill>
              </a:rPr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US" sz="2200" dirty="0">
                <a:solidFill>
                  <a:prstClr val="black"/>
                </a:solidFill>
              </a:rPr>
              <a:t>Use the blank bar model below to help explain your answer.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4B4AFD3-271A-BA41-9145-D5BB584FA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448927"/>
              </p:ext>
            </p:extLst>
          </p:nvPr>
        </p:nvGraphicFramePr>
        <p:xfrm>
          <a:off x="3664156" y="278892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666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197666">
                  <a:extLst>
                    <a:ext uri="{9D8B030D-6E8A-4147-A177-3AD203B41FA5}">
                      <a16:colId xmlns:a16="http://schemas.microsoft.com/office/drawing/2014/main" xmlns="" val="3606182223"/>
                    </a:ext>
                  </a:extLst>
                </a:gridCol>
                <a:gridCol w="1197666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1197666">
                  <a:extLst>
                    <a:ext uri="{9D8B030D-6E8A-4147-A177-3AD203B41FA5}">
                      <a16:colId xmlns:a16="http://schemas.microsoft.com/office/drawing/2014/main" xmlns="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6430643B-B8F4-E842-8075-1DB935ED09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1728914"/>
              </p:ext>
            </p:extLst>
          </p:nvPr>
        </p:nvGraphicFramePr>
        <p:xfrm>
          <a:off x="3664156" y="599186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90664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49685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AF491D1F-0097-3F4A-B04E-14B5096ADC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825625"/>
                <a:ext cx="10969488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GB" dirty="0"/>
                  <a:t>Activity 5: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/>
                  <a:t>Ruth has made the following fraction using a bar model.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endParaRPr lang="en-GB" sz="2200" dirty="0"/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GB" sz="2200" dirty="0">
                    <a:solidFill>
                      <a:prstClr val="black"/>
                    </a:solidFill>
                  </a:rPr>
                  <a:t>Ahmed says, “I can make an equivalent fraction using a bar model that is made from twelve equal parts.”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US" sz="2200" dirty="0">
                    <a:solidFill>
                      <a:prstClr val="black"/>
                    </a:solidFill>
                  </a:rPr>
                  <a:t>James says, “You can only make a bar model showing an equivalent fraction made of double 4 (or eight) equal parts.”</a:t>
                </a:r>
              </a:p>
              <a:p>
                <a:pPr marL="0" indent="0">
                  <a:buClr>
                    <a:srgbClr val="23D160"/>
                  </a:buClr>
                  <a:buSzPct val="85000"/>
                  <a:buNone/>
                </a:pPr>
                <a:r>
                  <a:rPr lang="en-US" sz="2200" dirty="0">
                    <a:solidFill>
                      <a:srgbClr val="FF3860"/>
                    </a:solidFill>
                  </a:rPr>
                  <a:t>Ahmed is correct. You can split the bar model into twelve parts and shade in nine parts as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9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12 </m:t>
                        </m:r>
                      </m:den>
                    </m:f>
                    <m:r>
                      <a:rPr lang="en-GB" b="0" i="1" smtClean="0">
                        <a:solidFill>
                          <a:srgbClr val="FF3860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type m:val="skw"/>
                        <m:ctrlPr>
                          <a:rPr lang="en-GB" b="0" i="1" smtClean="0">
                            <a:solidFill>
                              <a:srgbClr val="FF38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solidFill>
                              <a:srgbClr val="FF386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FF3860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F491D1F-0097-3F4A-B04E-14B5096ADC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825625"/>
                <a:ext cx="10969488" cy="4351338"/>
              </a:xfrm>
              <a:blipFill>
                <a:blip r:embed="rId3"/>
                <a:stretch>
                  <a:fillRect l="-1040" t="-2632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24B4AFD3-271A-BA41-9145-D5BB584FA458}"/>
              </a:ext>
            </a:extLst>
          </p:cNvPr>
          <p:cNvGraphicFramePr>
            <a:graphicFrameLocks noGrp="1"/>
          </p:cNvGraphicFramePr>
          <p:nvPr/>
        </p:nvGraphicFramePr>
        <p:xfrm>
          <a:off x="3664156" y="278892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97666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197666">
                  <a:extLst>
                    <a:ext uri="{9D8B030D-6E8A-4147-A177-3AD203B41FA5}">
                      <a16:colId xmlns:a16="http://schemas.microsoft.com/office/drawing/2014/main" xmlns="" val="3606182223"/>
                    </a:ext>
                  </a:extLst>
                </a:gridCol>
                <a:gridCol w="1197666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1197666">
                  <a:extLst>
                    <a:ext uri="{9D8B030D-6E8A-4147-A177-3AD203B41FA5}">
                      <a16:colId xmlns:a16="http://schemas.microsoft.com/office/drawing/2014/main" xmlns="" val="327440364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="" id="{CCCF56EC-E18D-6C4F-A3D3-220C561B8A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3851305"/>
              </p:ext>
            </p:extLst>
          </p:nvPr>
        </p:nvGraphicFramePr>
        <p:xfrm>
          <a:off x="3664156" y="5991860"/>
          <a:ext cx="4790664" cy="640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9222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399222">
                  <a:extLst>
                    <a:ext uri="{9D8B030D-6E8A-4147-A177-3AD203B41FA5}">
                      <a16:colId xmlns:a16="http://schemas.microsoft.com/office/drawing/2014/main" xmlns="" val="4124368935"/>
                    </a:ext>
                  </a:extLst>
                </a:gridCol>
                <a:gridCol w="399222">
                  <a:extLst>
                    <a:ext uri="{9D8B030D-6E8A-4147-A177-3AD203B41FA5}">
                      <a16:colId xmlns:a16="http://schemas.microsoft.com/office/drawing/2014/main" xmlns="" val="2998634459"/>
                    </a:ext>
                  </a:extLst>
                </a:gridCol>
                <a:gridCol w="399222">
                  <a:extLst>
                    <a:ext uri="{9D8B030D-6E8A-4147-A177-3AD203B41FA5}">
                      <a16:colId xmlns:a16="http://schemas.microsoft.com/office/drawing/2014/main" xmlns="" val="3606182223"/>
                    </a:ext>
                  </a:extLst>
                </a:gridCol>
                <a:gridCol w="399222">
                  <a:extLst>
                    <a:ext uri="{9D8B030D-6E8A-4147-A177-3AD203B41FA5}">
                      <a16:colId xmlns:a16="http://schemas.microsoft.com/office/drawing/2014/main" xmlns="" val="2905480957"/>
                    </a:ext>
                  </a:extLst>
                </a:gridCol>
                <a:gridCol w="399222">
                  <a:extLst>
                    <a:ext uri="{9D8B030D-6E8A-4147-A177-3AD203B41FA5}">
                      <a16:colId xmlns:a16="http://schemas.microsoft.com/office/drawing/2014/main" xmlns="" val="141588900"/>
                    </a:ext>
                  </a:extLst>
                </a:gridCol>
                <a:gridCol w="399222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399222">
                  <a:extLst>
                    <a:ext uri="{9D8B030D-6E8A-4147-A177-3AD203B41FA5}">
                      <a16:colId xmlns:a16="http://schemas.microsoft.com/office/drawing/2014/main" xmlns="" val="3652626892"/>
                    </a:ext>
                  </a:extLst>
                </a:gridCol>
                <a:gridCol w="399222">
                  <a:extLst>
                    <a:ext uri="{9D8B030D-6E8A-4147-A177-3AD203B41FA5}">
                      <a16:colId xmlns:a16="http://schemas.microsoft.com/office/drawing/2014/main" xmlns="" val="2680020421"/>
                    </a:ext>
                  </a:extLst>
                </a:gridCol>
                <a:gridCol w="399222">
                  <a:extLst>
                    <a:ext uri="{9D8B030D-6E8A-4147-A177-3AD203B41FA5}">
                      <a16:colId xmlns:a16="http://schemas.microsoft.com/office/drawing/2014/main" xmlns="" val="3274403643"/>
                    </a:ext>
                  </a:extLst>
                </a:gridCol>
                <a:gridCol w="399222">
                  <a:extLst>
                    <a:ext uri="{9D8B030D-6E8A-4147-A177-3AD203B41FA5}">
                      <a16:colId xmlns:a16="http://schemas.microsoft.com/office/drawing/2014/main" xmlns="" val="4057669813"/>
                    </a:ext>
                  </a:extLst>
                </a:gridCol>
                <a:gridCol w="399222">
                  <a:extLst>
                    <a:ext uri="{9D8B030D-6E8A-4147-A177-3AD203B41FA5}">
                      <a16:colId xmlns:a16="http://schemas.microsoft.com/office/drawing/2014/main" xmlns="" val="36545432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rgbClr val="FF386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36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03182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 with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choice?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bar model doesn’t belong.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140360-03B8-2345-8040-9EBD98D560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537" y="2013085"/>
            <a:ext cx="1288752" cy="13292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0A27B96-F39F-8F42-A3C5-47C569A8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3394" y="1950566"/>
            <a:ext cx="1532488" cy="1325151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43BEBF5A-0FAA-D747-B5F0-1E389EB259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1316826"/>
              </p:ext>
            </p:extLst>
          </p:nvPr>
        </p:nvGraphicFramePr>
        <p:xfrm>
          <a:off x="6939114" y="3875882"/>
          <a:ext cx="452414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18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4249347857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2298082358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1283490696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743120240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2726743574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3376630623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206645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7D9C946-7389-CC48-A370-E5FFA8290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686" y="1969384"/>
            <a:ext cx="1397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No, I do not agree with </a:t>
            </a: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choice. The bar model shows six eighths which is equivalent to ¾, whereas the counters show three fifths which is different to the bar model, stars and triangles representations.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2EF1B55-7CDC-1F47-B4E4-D113F7193461}"/>
              </a:ext>
            </a:extLst>
          </p:cNvPr>
          <p:cNvSpPr/>
          <p:nvPr/>
        </p:nvSpPr>
        <p:spPr>
          <a:xfrm>
            <a:off x="2478843" y="2860218"/>
            <a:ext cx="34378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400" dirty="0">
                <a:solidFill>
                  <a:srgbClr val="3273DC"/>
                </a:solidFill>
                <a:latin typeface="OpenDyslexicAlta" pitchFamily="2" charset="77"/>
              </a:rPr>
              <a:t>The bar model doesn’t belong.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E140360-03B8-2345-8040-9EBD98D5600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3537" y="2013085"/>
            <a:ext cx="1288752" cy="1329279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10A27B96-F39F-8F42-A3C5-47C569A86CB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63394" y="1950566"/>
            <a:ext cx="1532488" cy="1325151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xmlns="" id="{43BEBF5A-0FAA-D747-B5F0-1E389EB25924}"/>
              </a:ext>
            </a:extLst>
          </p:cNvPr>
          <p:cNvGraphicFramePr>
            <a:graphicFrameLocks noGrp="1"/>
          </p:cNvGraphicFramePr>
          <p:nvPr/>
        </p:nvGraphicFramePr>
        <p:xfrm>
          <a:off x="6939114" y="3875882"/>
          <a:ext cx="4524144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65518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4249347857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2298082358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1283490696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743120240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2726743574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3376630623"/>
                    </a:ext>
                  </a:extLst>
                </a:gridCol>
                <a:gridCol w="565518">
                  <a:extLst>
                    <a:ext uri="{9D8B030D-6E8A-4147-A177-3AD203B41FA5}">
                      <a16:colId xmlns:a16="http://schemas.microsoft.com/office/drawing/2014/main" xmlns="" val="206645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3273DC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pic>
        <p:nvPicPr>
          <p:cNvPr id="27" name="Picture 26">
            <a:extLst>
              <a:ext uri="{FF2B5EF4-FFF2-40B4-BE49-F238E27FC236}">
                <a16:creationId xmlns:a16="http://schemas.microsoft.com/office/drawing/2014/main" xmlns="" id="{B7D9C946-7389-CC48-A370-E5FFA82905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02686" y="1969384"/>
            <a:ext cx="1397000" cy="161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986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use Cuisenaire rods and bar models to identify equivalent fractions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</a:t>
            </a:r>
            <a:r>
              <a:rPr lang="en-GB" sz="2200"/>
              <a:t>using Cuisenaire rods and bar models to identify equivalent fractions</a:t>
            </a:r>
          </a:p>
        </p:txBody>
      </p:sp>
    </p:spTree>
    <p:extLst>
      <p:ext uri="{BB962C8B-B14F-4D97-AF65-F5344CB8AC3E}">
        <p14:creationId xmlns:p14="http://schemas.microsoft.com/office/powerpoint/2010/main" val="344424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rods have been split in half. The purple rod is worth four white one rods, whereas the green rod is worth six white one rods.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4" name="Cube 3">
            <a:extLst>
              <a:ext uri="{FF2B5EF4-FFF2-40B4-BE49-F238E27FC236}">
                <a16:creationId xmlns:a16="http://schemas.microsoft.com/office/drawing/2014/main" xmlns="" id="{5261FCDD-9385-D740-BB46-DFBC1E3DB959}"/>
              </a:ext>
            </a:extLst>
          </p:cNvPr>
          <p:cNvSpPr/>
          <p:nvPr/>
        </p:nvSpPr>
        <p:spPr>
          <a:xfrm>
            <a:off x="2675656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xmlns="" id="{B805C599-DC34-694C-B909-2FA2F777DE4F}"/>
              </a:ext>
            </a:extLst>
          </p:cNvPr>
          <p:cNvSpPr/>
          <p:nvPr/>
        </p:nvSpPr>
        <p:spPr>
          <a:xfrm>
            <a:off x="30881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ube 5">
            <a:extLst>
              <a:ext uri="{FF2B5EF4-FFF2-40B4-BE49-F238E27FC236}">
                <a16:creationId xmlns:a16="http://schemas.microsoft.com/office/drawing/2014/main" xmlns="" id="{5CEDDBF5-367E-464A-8DB5-C8A98962F23E}"/>
              </a:ext>
            </a:extLst>
          </p:cNvPr>
          <p:cNvSpPr/>
          <p:nvPr/>
        </p:nvSpPr>
        <p:spPr>
          <a:xfrm>
            <a:off x="3503917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ube 6">
            <a:extLst>
              <a:ext uri="{FF2B5EF4-FFF2-40B4-BE49-F238E27FC236}">
                <a16:creationId xmlns:a16="http://schemas.microsoft.com/office/drawing/2014/main" xmlns="" id="{50FB1D24-0642-3042-9B0C-1FE3D72A996A}"/>
              </a:ext>
            </a:extLst>
          </p:cNvPr>
          <p:cNvSpPr/>
          <p:nvPr/>
        </p:nvSpPr>
        <p:spPr>
          <a:xfrm>
            <a:off x="3916378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ube 7">
            <a:extLst>
              <a:ext uri="{FF2B5EF4-FFF2-40B4-BE49-F238E27FC236}">
                <a16:creationId xmlns:a16="http://schemas.microsoft.com/office/drawing/2014/main" xmlns="" id="{002E2ABF-D61E-394B-B489-5E862CB71ED1}"/>
              </a:ext>
            </a:extLst>
          </p:cNvPr>
          <p:cNvSpPr/>
          <p:nvPr/>
        </p:nvSpPr>
        <p:spPr>
          <a:xfrm>
            <a:off x="705316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be 8">
            <a:extLst>
              <a:ext uri="{FF2B5EF4-FFF2-40B4-BE49-F238E27FC236}">
                <a16:creationId xmlns:a16="http://schemas.microsoft.com/office/drawing/2014/main" xmlns="" id="{BC2FF1E6-F679-704D-B457-85091AE77730}"/>
              </a:ext>
            </a:extLst>
          </p:cNvPr>
          <p:cNvSpPr/>
          <p:nvPr/>
        </p:nvSpPr>
        <p:spPr>
          <a:xfrm>
            <a:off x="7465624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ube 9">
            <a:extLst>
              <a:ext uri="{FF2B5EF4-FFF2-40B4-BE49-F238E27FC236}">
                <a16:creationId xmlns:a16="http://schemas.microsoft.com/office/drawing/2014/main" xmlns="" id="{50CD09F3-D127-D245-9359-BCCBE25CB120}"/>
              </a:ext>
            </a:extLst>
          </p:cNvPr>
          <p:cNvSpPr/>
          <p:nvPr/>
        </p:nvSpPr>
        <p:spPr>
          <a:xfrm>
            <a:off x="787159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ube 10">
            <a:extLst>
              <a:ext uri="{FF2B5EF4-FFF2-40B4-BE49-F238E27FC236}">
                <a16:creationId xmlns:a16="http://schemas.microsoft.com/office/drawing/2014/main" xmlns="" id="{65D90157-6D32-EB45-B1A3-1D67E188B4FF}"/>
              </a:ext>
            </a:extLst>
          </p:cNvPr>
          <p:cNvSpPr/>
          <p:nvPr/>
        </p:nvSpPr>
        <p:spPr>
          <a:xfrm>
            <a:off x="8284053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xmlns="" id="{BE902001-552E-A449-8CC7-25D755254DDC}"/>
              </a:ext>
            </a:extLst>
          </p:cNvPr>
          <p:cNvSpPr/>
          <p:nvPr/>
        </p:nvSpPr>
        <p:spPr>
          <a:xfrm>
            <a:off x="8690021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xmlns="" id="{8F3B3A7B-3691-3B45-8AD0-FA8D9FA9243D}"/>
              </a:ext>
            </a:extLst>
          </p:cNvPr>
          <p:cNvSpPr/>
          <p:nvPr/>
        </p:nvSpPr>
        <p:spPr>
          <a:xfrm>
            <a:off x="9102482" y="3849581"/>
            <a:ext cx="540000" cy="540000"/>
          </a:xfrm>
          <a:prstGeom prst="cube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xmlns="" id="{1E890DF1-09CC-9A4E-84EB-7999DFD69370}"/>
              </a:ext>
            </a:extLst>
          </p:cNvPr>
          <p:cNvSpPr/>
          <p:nvPr/>
        </p:nvSpPr>
        <p:spPr>
          <a:xfrm>
            <a:off x="2697946" y="3142224"/>
            <a:ext cx="1758432" cy="540000"/>
          </a:xfrm>
          <a:prstGeom prst="cube">
            <a:avLst/>
          </a:prstGeom>
          <a:solidFill>
            <a:srgbClr val="7957D5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xmlns="" id="{89CB8436-C895-EA48-9040-0FEF6D46B3F4}"/>
              </a:ext>
            </a:extLst>
          </p:cNvPr>
          <p:cNvSpPr/>
          <p:nvPr/>
        </p:nvSpPr>
        <p:spPr>
          <a:xfrm>
            <a:off x="7126408" y="3168298"/>
            <a:ext cx="2516074" cy="540000"/>
          </a:xfrm>
          <a:prstGeom prst="cube">
            <a:avLst/>
          </a:prstGeom>
          <a:solidFill>
            <a:srgbClr val="23D16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82A4627-5383-F84F-B270-050661A74C35}"/>
              </a:ext>
            </a:extLst>
          </p:cNvPr>
          <p:cNvSpPr/>
          <p:nvPr/>
        </p:nvSpPr>
        <p:spPr>
          <a:xfrm>
            <a:off x="3571847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0B777E1C-B6A9-7448-95B9-E199C1931F17}"/>
              </a:ext>
            </a:extLst>
          </p:cNvPr>
          <p:cNvSpPr/>
          <p:nvPr/>
        </p:nvSpPr>
        <p:spPr>
          <a:xfrm>
            <a:off x="8355322" y="2935181"/>
            <a:ext cx="56270" cy="914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030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red rod represent?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white rod represent?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light green rod represent?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534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red rod represents a half.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white rod represent?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light green rod represent?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85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red rod represents a half.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white rod represents a quarter.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If purple represents one whole, what does a light green rod represent?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609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0164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Using Cuisenaire rods: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red rod represents a half.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white rod represents a quarter. </a:t>
            </a: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>
                <a:solidFill>
                  <a:srgbClr val="FF3860"/>
                </a:solidFill>
              </a:rPr>
              <a:t>If purple represents one whole, a light green rod represents three-quarters.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4734626-7EF6-6E4F-B590-0E308B6F59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5240" y="2405542"/>
            <a:ext cx="4382770" cy="4330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773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use Cuisenaire rods and bar models </a:t>
            </a:r>
            <a:br>
              <a:rPr lang="en-GB" sz="2800" dirty="0"/>
            </a:br>
            <a:r>
              <a:rPr lang="en-GB" sz="2800" dirty="0"/>
              <a:t>to identify equivalent fractions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>
            <a:noAutofit/>
          </a:bodyPr>
          <a:lstStyle/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Talking Time: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Take two strips of paper.  They must be equal in length. 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Fold one strip into </a:t>
            </a:r>
            <a:r>
              <a:rPr lang="en-GB" sz="2200" dirty="0"/>
              <a:t>halves</a:t>
            </a:r>
            <a:r>
              <a:rPr lang="en-GB" sz="2200" dirty="0">
                <a:solidFill>
                  <a:prstClr val="black"/>
                </a:solidFill>
              </a:rPr>
              <a:t> and the other into quarters (as shown by the illustration / animation). </a:t>
            </a:r>
          </a:p>
          <a:p>
            <a:pPr marL="0" lv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prstClr val="black"/>
                </a:solidFill>
              </a:rPr>
              <a:t>Place the strip that has been split into halves over the strip that has been split into quarters. 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xmlns="" id="{7A841A1A-8CFE-164E-99DC-8C235EB0ABE5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3ECB9A06-300D-8248-9773-DACAFD1C1B72}"/>
              </a:ext>
            </a:extLst>
          </p:cNvPr>
          <p:cNvGraphicFramePr>
            <a:graphicFrameLocks noGrp="1"/>
          </p:cNvGraphicFramePr>
          <p:nvPr/>
        </p:nvGraphicFramePr>
        <p:xfrm>
          <a:off x="6089652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4" name="Down Arrow 3">
            <a:extLst>
              <a:ext uri="{FF2B5EF4-FFF2-40B4-BE49-F238E27FC236}">
                <a16:creationId xmlns:a16="http://schemas.microsoft.com/office/drawing/2014/main" xmlns="" id="{419BBEA0-C415-EA4F-8A57-5939ED43FC13}"/>
              </a:ext>
            </a:extLst>
          </p:cNvPr>
          <p:cNvSpPr/>
          <p:nvPr/>
        </p:nvSpPr>
        <p:spPr>
          <a:xfrm>
            <a:off x="7385898" y="2927084"/>
            <a:ext cx="218823" cy="441775"/>
          </a:xfrm>
          <a:prstGeom prst="downArrow">
            <a:avLst/>
          </a:prstGeom>
          <a:solidFill>
            <a:srgbClr val="23D16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9AE8A2BE-8C22-434F-8FFD-6C21A120119D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3463887"/>
          <a:ext cx="2815678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7839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1407839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EC671779-5043-EE4D-A03D-4C37AF264103}"/>
              </a:ext>
            </a:extLst>
          </p:cNvPr>
          <p:cNvGraphicFramePr>
            <a:graphicFrameLocks noGrp="1"/>
          </p:cNvGraphicFramePr>
          <p:nvPr/>
        </p:nvGraphicFramePr>
        <p:xfrm>
          <a:off x="9147715" y="4447452"/>
          <a:ext cx="281568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03920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6079169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2301991054"/>
                    </a:ext>
                  </a:extLst>
                </a:gridCol>
                <a:gridCol w="703920">
                  <a:extLst>
                    <a:ext uri="{9D8B030D-6E8A-4147-A177-3AD203B41FA5}">
                      <a16:colId xmlns:a16="http://schemas.microsoft.com/office/drawing/2014/main" xmlns="" val="34755562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xmlns="" id="{219BD623-1064-2B49-B272-687A2D2BBD09}"/>
              </a:ext>
            </a:extLst>
          </p:cNvPr>
          <p:cNvGraphicFramePr>
            <a:graphicFrameLocks noGrp="1"/>
          </p:cNvGraphicFramePr>
          <p:nvPr/>
        </p:nvGraphicFramePr>
        <p:xfrm>
          <a:off x="9147717" y="2480322"/>
          <a:ext cx="2815677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15677">
                  <a:extLst>
                    <a:ext uri="{9D8B030D-6E8A-4147-A177-3AD203B41FA5}">
                      <a16:colId xmlns:a16="http://schemas.microsoft.com/office/drawing/2014/main" xmlns="" val="12576481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12466494"/>
                  </a:ext>
                </a:extLst>
              </a:tr>
            </a:tbl>
          </a:graphicData>
        </a:graphic>
      </p:graphicFrame>
      <p:sp>
        <p:nvSpPr>
          <p:cNvPr id="17" name="Down Arrow 16">
            <a:extLst>
              <a:ext uri="{FF2B5EF4-FFF2-40B4-BE49-F238E27FC236}">
                <a16:creationId xmlns:a16="http://schemas.microsoft.com/office/drawing/2014/main" xmlns="" id="{B8E284AF-129D-4047-8969-463EC64FDA7F}"/>
              </a:ext>
            </a:extLst>
          </p:cNvPr>
          <p:cNvSpPr/>
          <p:nvPr/>
        </p:nvSpPr>
        <p:spPr>
          <a:xfrm>
            <a:off x="10443963" y="2927084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>
            <a:extLst>
              <a:ext uri="{FF2B5EF4-FFF2-40B4-BE49-F238E27FC236}">
                <a16:creationId xmlns:a16="http://schemas.microsoft.com/office/drawing/2014/main" xmlns="" id="{872B7943-835E-6348-9943-75D32FDC4A47}"/>
              </a:ext>
            </a:extLst>
          </p:cNvPr>
          <p:cNvSpPr/>
          <p:nvPr/>
        </p:nvSpPr>
        <p:spPr>
          <a:xfrm>
            <a:off x="10443962" y="3929755"/>
            <a:ext cx="218823" cy="441775"/>
          </a:xfrm>
          <a:prstGeom prst="downArrow">
            <a:avLst/>
          </a:prstGeom>
          <a:solidFill>
            <a:srgbClr val="7957D5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4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13936</TotalTime>
  <Words>2105</Words>
  <Application>Microsoft Office PowerPoint</Application>
  <PresentationFormat>Custom</PresentationFormat>
  <Paragraphs>348</Paragraphs>
  <Slides>35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4" baseType="lpstr">
      <vt:lpstr>Arial</vt:lpstr>
      <vt:lpstr>Muli</vt:lpstr>
      <vt:lpstr>Lato Light</vt:lpstr>
      <vt:lpstr>Wingdings</vt:lpstr>
      <vt:lpstr>Cambria Math</vt:lpstr>
      <vt:lpstr>OpenDyslexicAlta</vt:lpstr>
      <vt:lpstr>Calibri</vt:lpstr>
      <vt:lpstr>Lato</vt:lpstr>
      <vt:lpstr>Office Theme</vt:lpstr>
      <vt:lpstr>PowerPoint Presentation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  <vt:lpstr>To be able to use Cuisenaire rods and bar models  to identify equivalent fractions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700</cp:revision>
  <cp:lastPrinted>2019-06-17T16:19:05Z</cp:lastPrinted>
  <dcterms:created xsi:type="dcterms:W3CDTF">2018-08-06T08:16:18Z</dcterms:created>
  <dcterms:modified xsi:type="dcterms:W3CDTF">2021-03-24T09:26:54Z</dcterms:modified>
</cp:coreProperties>
</file>